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7904161" y="1163636"/>
            <a:ext cx="2098674" cy="381000"/>
          </a:xfrm>
          <a:prstGeom prst="rect">
            <a:avLst/>
          </a:prstGeom>
          <a:gradFill>
            <a:gsLst>
              <a:gs pos="0">
                <a:srgbClr val="E0E7E8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1752600" y="2057400"/>
            <a:ext cx="5791200" cy="169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752600" y="3990975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/>
        </p:nvSpPr>
        <p:spPr>
          <a:xfrm>
            <a:off x="3314700" y="6019800"/>
            <a:ext cx="2514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ct val="25000"/>
              <a:buFont typeface="Verdana"/>
              <a:buNone/>
            </a:pPr>
            <a:r>
              <a:rPr b="1" i="1" lang="en-US" sz="1800" u="none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rPr>
              <a:t>Въпроси 13 и 14</a:t>
            </a:r>
          </a:p>
        </p:txBody>
      </p:sp>
      <p:grpSp>
        <p:nvGrpSpPr>
          <p:cNvPr id="71" name="Shape 71"/>
          <p:cNvGrpSpPr/>
          <p:nvPr/>
        </p:nvGrpSpPr>
        <p:grpSpPr>
          <a:xfrm rot="420000">
            <a:off x="907315" y="620116"/>
            <a:ext cx="2000899" cy="2088846"/>
            <a:chOff x="765306" y="697978"/>
            <a:chExt cx="1924529" cy="1947317"/>
          </a:xfrm>
        </p:grpSpPr>
        <p:sp>
          <p:nvSpPr>
            <p:cNvPr id="72" name="Shape 72"/>
            <p:cNvSpPr/>
            <p:nvPr/>
          </p:nvSpPr>
          <p:spPr>
            <a:xfrm rot="-180000">
              <a:off x="1350962" y="1287462"/>
              <a:ext cx="760411" cy="78422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l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" name="Shape 73"/>
            <p:cNvGrpSpPr/>
            <p:nvPr/>
          </p:nvGrpSpPr>
          <p:grpSpPr>
            <a:xfrm>
              <a:off x="2081212" y="1943100"/>
              <a:ext cx="422274" cy="346074"/>
              <a:chOff x="5480050" y="1393825"/>
              <a:chExt cx="638174" cy="542923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Shape 77"/>
            <p:cNvGrpSpPr/>
            <p:nvPr/>
          </p:nvGrpSpPr>
          <p:grpSpPr>
            <a:xfrm rot="-2400000">
              <a:off x="2206624" y="1495425"/>
              <a:ext cx="420686" cy="347661"/>
              <a:chOff x="5480050" y="1393825"/>
              <a:chExt cx="638174" cy="542923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 rot="-4980000">
              <a:off x="2053430" y="999331"/>
              <a:ext cx="407986" cy="358774"/>
              <a:chOff x="5480050" y="1393825"/>
              <a:chExt cx="638174" cy="542923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Shape 85"/>
            <p:cNvGrpSpPr/>
            <p:nvPr/>
          </p:nvGrpSpPr>
          <p:grpSpPr>
            <a:xfrm rot="3120000">
              <a:off x="1564481" y="2194717"/>
              <a:ext cx="407986" cy="358774"/>
              <a:chOff x="5480050" y="1393825"/>
              <a:chExt cx="638174" cy="542923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Shape 89"/>
            <p:cNvGrpSpPr/>
            <p:nvPr/>
          </p:nvGrpSpPr>
          <p:grpSpPr>
            <a:xfrm rot="-7680000">
              <a:off x="1534318" y="789781"/>
              <a:ext cx="407986" cy="358774"/>
              <a:chOff x="5480050" y="1393825"/>
              <a:chExt cx="638174" cy="542923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Shape 93"/>
            <p:cNvGrpSpPr/>
            <p:nvPr/>
          </p:nvGrpSpPr>
          <p:grpSpPr>
            <a:xfrm rot="-10380000">
              <a:off x="996950" y="1030287"/>
              <a:ext cx="422274" cy="347661"/>
              <a:chOff x="5480050" y="1393825"/>
              <a:chExt cx="638174" cy="54292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Shape 97"/>
            <p:cNvGrpSpPr/>
            <p:nvPr/>
          </p:nvGrpSpPr>
          <p:grpSpPr>
            <a:xfrm rot="8580000">
              <a:off x="827087" y="1544637"/>
              <a:ext cx="420686" cy="346074"/>
              <a:chOff x="5480050" y="1393825"/>
              <a:chExt cx="638174" cy="542923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Shape 101"/>
            <p:cNvGrpSpPr/>
            <p:nvPr/>
          </p:nvGrpSpPr>
          <p:grpSpPr>
            <a:xfrm rot="6240000">
              <a:off x="1039018" y="2004218"/>
              <a:ext cx="407986" cy="358774"/>
              <a:chOff x="5480050" y="1393825"/>
              <a:chExt cx="638174" cy="542923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" name="Shape 105"/>
          <p:cNvSpPr/>
          <p:nvPr/>
        </p:nvSpPr>
        <p:spPr>
          <a:xfrm>
            <a:off x="457200" y="0"/>
            <a:ext cx="7619999" cy="304799"/>
          </a:xfrm>
          <a:prstGeom prst="rect">
            <a:avLst/>
          </a:prstGeom>
          <a:gradFill>
            <a:gsLst>
              <a:gs pos="0">
                <a:srgbClr val="F1ECE5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6664325" y="-7937"/>
            <a:ext cx="2098674" cy="312737"/>
          </a:xfrm>
          <a:prstGeom prst="rect">
            <a:avLst/>
          </a:prstGeom>
          <a:gradFill>
            <a:gsLst>
              <a:gs pos="0">
                <a:srgbClr val="D9E7EF"/>
              </a:gs>
              <a:gs pos="100000">
                <a:schemeClr val="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 rot="10800000">
            <a:off x="2549524" y="6553199"/>
            <a:ext cx="6230936" cy="317500"/>
          </a:xfrm>
          <a:prstGeom prst="rect">
            <a:avLst/>
          </a:prstGeom>
          <a:gradFill>
            <a:gsLst>
              <a:gs pos="0">
                <a:srgbClr val="D9E7EF"/>
              </a:gs>
              <a:gs pos="100000">
                <a:schemeClr val="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8763000" y="-7937"/>
            <a:ext cx="381000" cy="31432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E1E7F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57200" y="6554786"/>
            <a:ext cx="2098674" cy="317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BEFF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6553200"/>
            <a:ext cx="457200" cy="3190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457200" cy="304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 rot="5400000">
            <a:off x="-2213767" y="2510630"/>
            <a:ext cx="4876799" cy="465137"/>
          </a:xfrm>
          <a:prstGeom prst="rect">
            <a:avLst/>
          </a:prstGeom>
          <a:gradFill>
            <a:gsLst>
              <a:gs pos="0">
                <a:srgbClr val="D9E7EF"/>
              </a:gs>
              <a:gs pos="100000">
                <a:schemeClr val="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 rot="5400000">
            <a:off x="-575468" y="5520531"/>
            <a:ext cx="1600199" cy="46513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CCE3A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69350" y="6538912"/>
            <a:ext cx="374649" cy="3270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4E4E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5400000">
            <a:off x="6557961" y="3967161"/>
            <a:ext cx="4791075" cy="38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CCE3A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763000" y="1752600"/>
            <a:ext cx="381000" cy="152399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rgbClr val="D2BFA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0" y="3048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0" y="6553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4572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x="0" y="4953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8763000" y="1752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8763000" y="1905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2543175" y="6553200"/>
            <a:ext cx="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6672261" y="0"/>
            <a:ext cx="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90600" y="122236"/>
            <a:ext cx="6705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09600" y="1228725"/>
            <a:ext cx="8023225" cy="4921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429000" y="6338887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457200" y="0"/>
            <a:ext cx="8477250" cy="76834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1228725"/>
            <a:ext cx="8023225" cy="4921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429000" y="6338887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0" y="0"/>
            <a:ext cx="457200" cy="768349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762000"/>
            <a:ext cx="457200" cy="1523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914400"/>
            <a:ext cx="457200" cy="419099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7EDE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0" y="5105400"/>
            <a:ext cx="457200" cy="1544636"/>
          </a:xfrm>
          <a:prstGeom prst="rect">
            <a:avLst/>
          </a:prstGeom>
          <a:gradFill>
            <a:gsLst>
              <a:gs pos="0">
                <a:srgbClr val="DBEBC7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6656386"/>
            <a:ext cx="457200" cy="209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57200" y="6650036"/>
            <a:ext cx="1304924" cy="21589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752600" y="6650036"/>
            <a:ext cx="7391399" cy="215899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rgbClr val="DED1B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777286" y="6656386"/>
            <a:ext cx="366711" cy="20954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CECEC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769350" y="6019800"/>
            <a:ext cx="374649" cy="642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763000" y="914400"/>
            <a:ext cx="381000" cy="5105399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rgbClr val="C0D9E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8763000" y="762000"/>
            <a:ext cx="381000" cy="15239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770936" y="0"/>
            <a:ext cx="373061" cy="76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457200" y="762000"/>
            <a:ext cx="8315325" cy="152399"/>
          </a:xfrm>
          <a:prstGeom prst="rect">
            <a:avLst/>
          </a:prstGeom>
          <a:gradFill>
            <a:gsLst>
              <a:gs pos="0">
                <a:srgbClr val="D5DDF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990600" y="122236"/>
            <a:ext cx="6705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x="7982740" y="43707"/>
            <a:ext cx="697358" cy="688870"/>
            <a:chOff x="7982740" y="43707"/>
            <a:chExt cx="697358" cy="688870"/>
          </a:xfrm>
        </p:grpSpPr>
        <p:sp>
          <p:nvSpPr>
            <p:cNvPr id="24" name="Shape 24"/>
            <p:cNvSpPr/>
            <p:nvPr/>
          </p:nvSpPr>
          <p:spPr>
            <a:xfrm rot="120000">
              <a:off x="8193087" y="255587"/>
              <a:ext cx="277811" cy="269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l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Shape 25"/>
            <p:cNvGrpSpPr/>
            <p:nvPr/>
          </p:nvGrpSpPr>
          <p:grpSpPr>
            <a:xfrm rot="300000">
              <a:off x="8447086" y="496886"/>
              <a:ext cx="155574" cy="119061"/>
              <a:chOff x="5480050" y="1393825"/>
              <a:chExt cx="638174" cy="542923"/>
            </a:xfrm>
          </p:grpSpPr>
          <p:sp>
            <p:nvSpPr>
              <p:cNvPr id="26" name="Shape 26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Shape 29"/>
            <p:cNvGrpSpPr/>
            <p:nvPr/>
          </p:nvGrpSpPr>
          <p:grpSpPr>
            <a:xfrm rot="-2160000">
              <a:off x="8505824" y="346075"/>
              <a:ext cx="153986" cy="119061"/>
              <a:chOff x="5480050" y="1393825"/>
              <a:chExt cx="638174" cy="542923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Shape 33"/>
            <p:cNvGrpSpPr/>
            <p:nvPr/>
          </p:nvGrpSpPr>
          <p:grpSpPr>
            <a:xfrm rot="-4680000">
              <a:off x="8469312" y="169862"/>
              <a:ext cx="139699" cy="130174"/>
              <a:chOff x="5480050" y="1393825"/>
              <a:chExt cx="638174" cy="542923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rot="2880000">
              <a:off x="8270081" y="570705"/>
              <a:ext cx="139699" cy="131761"/>
              <a:chOff x="5480050" y="1393825"/>
              <a:chExt cx="638174" cy="542923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Shape 41"/>
            <p:cNvGrpSpPr/>
            <p:nvPr/>
          </p:nvGrpSpPr>
          <p:grpSpPr>
            <a:xfrm rot="-7920000">
              <a:off x="8273255" y="73818"/>
              <a:ext cx="139699" cy="131761"/>
              <a:chOff x="5480050" y="1393825"/>
              <a:chExt cx="638174" cy="542923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Shape 45"/>
            <p:cNvGrpSpPr/>
            <p:nvPr/>
          </p:nvGrpSpPr>
          <p:grpSpPr>
            <a:xfrm rot="-10080000">
              <a:off x="8078786" y="150812"/>
              <a:ext cx="153986" cy="120649"/>
              <a:chOff x="5480050" y="1393825"/>
              <a:chExt cx="638174" cy="542923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Shape 49"/>
            <p:cNvGrpSpPr/>
            <p:nvPr/>
          </p:nvGrpSpPr>
          <p:grpSpPr>
            <a:xfrm rot="8880000">
              <a:off x="8002587" y="323850"/>
              <a:ext cx="153986" cy="119061"/>
              <a:chOff x="5480050" y="1393825"/>
              <a:chExt cx="638174" cy="542923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Shape 53"/>
            <p:cNvGrpSpPr/>
            <p:nvPr/>
          </p:nvGrpSpPr>
          <p:grpSpPr>
            <a:xfrm rot="6540000">
              <a:off x="8072437" y="482600"/>
              <a:ext cx="139699" cy="130174"/>
              <a:chOff x="5480050" y="1393825"/>
              <a:chExt cx="638174" cy="542923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5776912" y="1628775"/>
                <a:ext cx="176212" cy="20002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5973762" y="1792286"/>
                <a:ext cx="144462" cy="14446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5480050" y="1393825"/>
                <a:ext cx="288925" cy="2889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l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Shape 57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0" y="762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0" name="Shape 60"/>
          <p:cNvCxnSpPr/>
          <p:nvPr/>
        </p:nvCxnSpPr>
        <p:spPr>
          <a:xfrm>
            <a:off x="0" y="66484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4572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3" name="Shape 63"/>
          <p:cNvCxnSpPr/>
          <p:nvPr/>
        </p:nvCxnSpPr>
        <p:spPr>
          <a:xfrm rot="10800000">
            <a:off x="0" y="5105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1752600" y="6648450"/>
            <a:ext cx="0" cy="2095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5" name="Shape 65"/>
          <p:cNvCxnSpPr/>
          <p:nvPr/>
        </p:nvCxnSpPr>
        <p:spPr>
          <a:xfrm>
            <a:off x="8763000" y="6019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838200" y="2568575"/>
            <a:ext cx="7619999" cy="169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25000"/>
              <a:buFont typeface="Verdana"/>
              <a:buNone/>
            </a:pPr>
            <a:r>
              <a:rPr b="1" i="1" lang="en-US" sz="4400" u="none" cap="none" strike="noStrike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Основни свойства на магнитните материали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1752600" y="47244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Материалознание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457200" y="228600"/>
            <a:ext cx="7458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Крива на първоначално намагнитване</a:t>
            </a:r>
          </a:p>
        </p:txBody>
      </p:sp>
      <p:cxnSp>
        <p:nvCxnSpPr>
          <p:cNvPr id="361" name="Shape 361"/>
          <p:cNvCxnSpPr/>
          <p:nvPr/>
        </p:nvCxnSpPr>
        <p:spPr>
          <a:xfrm>
            <a:off x="1314450" y="3951287"/>
            <a:ext cx="31146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2" name="Shape 362"/>
          <p:cNvCxnSpPr/>
          <p:nvPr/>
        </p:nvCxnSpPr>
        <p:spPr>
          <a:xfrm rot="10800000">
            <a:off x="1314450" y="1847850"/>
            <a:ext cx="0" cy="210343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" name="Shape 363"/>
          <p:cNvSpPr txBox="1"/>
          <p:nvPr/>
        </p:nvSpPr>
        <p:spPr>
          <a:xfrm>
            <a:off x="990600" y="1652586"/>
            <a:ext cx="3365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4248150" y="3984625"/>
            <a:ext cx="3492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</a:p>
        </p:txBody>
      </p:sp>
      <p:sp>
        <p:nvSpPr>
          <p:cNvPr id="365" name="Shape 365"/>
          <p:cNvSpPr/>
          <p:nvPr/>
        </p:nvSpPr>
        <p:spPr>
          <a:xfrm>
            <a:off x="1311275" y="2232025"/>
            <a:ext cx="2813050" cy="171767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65391" y="100925"/>
                  <a:pt x="19043" y="0"/>
                  <a:pt x="120000" y="854"/>
                </a:cubicBezTo>
              </a:path>
            </a:pathLst>
          </a:custGeom>
          <a:noFill/>
          <a:ln cap="flat" cmpd="sng" w="25400">
            <a:solidFill>
              <a:srgbClr val="00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Shape 366"/>
          <p:cNvCxnSpPr/>
          <p:nvPr/>
        </p:nvCxnSpPr>
        <p:spPr>
          <a:xfrm>
            <a:off x="1524000" y="1830386"/>
            <a:ext cx="0" cy="2133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>
            <a:off x="1981200" y="1830386"/>
            <a:ext cx="0" cy="2133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8" name="Shape 368"/>
          <p:cNvCxnSpPr/>
          <p:nvPr/>
        </p:nvCxnSpPr>
        <p:spPr>
          <a:xfrm>
            <a:off x="2819400" y="1830386"/>
            <a:ext cx="0" cy="2133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9" name="Shape 369"/>
          <p:cNvCxnSpPr/>
          <p:nvPr/>
        </p:nvCxnSpPr>
        <p:spPr>
          <a:xfrm>
            <a:off x="3276600" y="1830386"/>
            <a:ext cx="0" cy="2133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0" name="Shape 370"/>
          <p:cNvSpPr txBox="1"/>
          <p:nvPr/>
        </p:nvSpPr>
        <p:spPr>
          <a:xfrm>
            <a:off x="1320800" y="3138486"/>
            <a:ext cx="268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663700" y="2620961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2209800" y="2147886"/>
            <a:ext cx="43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2844800" y="1808161"/>
            <a:ext cx="471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3429000" y="1706561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130300" y="3889375"/>
            <a:ext cx="311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85800" y="4522787"/>
            <a:ext cx="4800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0" i="0" lang="en-US" sz="1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Крива на първоначално намагнитване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5181600" y="1295400"/>
            <a:ext cx="32924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 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област – област на максимална диференциална магнитна проницаемост. 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x="5892800" y="4425950"/>
            <a:ext cx="1835149" cy="1676399"/>
            <a:chOff x="5892800" y="4343400"/>
            <a:chExt cx="1835149" cy="1676399"/>
          </a:xfrm>
        </p:grpSpPr>
        <p:sp>
          <p:nvSpPr>
            <p:cNvPr id="379" name="Shape 379"/>
            <p:cNvSpPr/>
            <p:nvPr/>
          </p:nvSpPr>
          <p:spPr>
            <a:xfrm>
              <a:off x="5892800" y="4343400"/>
              <a:ext cx="1295400" cy="1219199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Shape 380"/>
            <p:cNvCxnSpPr/>
            <p:nvPr/>
          </p:nvCxnSpPr>
          <p:spPr>
            <a:xfrm>
              <a:off x="6350000" y="4343400"/>
              <a:ext cx="838199" cy="609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6731000" y="4521200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82" name="Shape 382"/>
            <p:cNvCxnSpPr/>
            <p:nvPr/>
          </p:nvCxnSpPr>
          <p:spPr>
            <a:xfrm rot="-5400000">
              <a:off x="6235699" y="5067299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83" name="Shape 383"/>
            <p:cNvSpPr txBox="1"/>
            <p:nvPr/>
          </p:nvSpPr>
          <p:spPr>
            <a:xfrm>
              <a:off x="7315200" y="5653087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384" name="Shape 384"/>
            <p:cNvCxnSpPr/>
            <p:nvPr/>
          </p:nvCxnSpPr>
          <p:spPr>
            <a:xfrm flipH="1" rot="10800000">
              <a:off x="7112000" y="5410199"/>
              <a:ext cx="609599" cy="3810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385" name="Shape 385"/>
          <p:cNvSpPr txBox="1"/>
          <p:nvPr/>
        </p:nvSpPr>
        <p:spPr>
          <a:xfrm>
            <a:off x="5181600" y="2420936"/>
            <a:ext cx="3292474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намагнитването е необратимо, поради преодоляването на дефекти в кристалите при преместване на границите.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57200" y="228600"/>
            <a:ext cx="7458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Крива на първоначално намагнитване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105400" y="1143000"/>
            <a:ext cx="32924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 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област – ориентиране на домените по посока на полето.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533400" y="4667250"/>
            <a:ext cx="8001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област– област на насищане, в която всички домени са ориентирани по посока на полето. 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533400" y="1195387"/>
            <a:ext cx="4768849" cy="3000374"/>
            <a:chOff x="533400" y="1195387"/>
            <a:chExt cx="4768849" cy="3000374"/>
          </a:xfrm>
        </p:grpSpPr>
        <p:cxnSp>
          <p:nvCxnSpPr>
            <p:cNvPr id="395" name="Shape 395"/>
            <p:cNvCxnSpPr/>
            <p:nvPr/>
          </p:nvCxnSpPr>
          <p:spPr>
            <a:xfrm>
              <a:off x="1162050" y="3494087"/>
              <a:ext cx="3114675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96" name="Shape 396"/>
            <p:cNvCxnSpPr/>
            <p:nvPr/>
          </p:nvCxnSpPr>
          <p:spPr>
            <a:xfrm rot="10800000">
              <a:off x="1162050" y="1390650"/>
              <a:ext cx="0" cy="210343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97" name="Shape 397"/>
            <p:cNvSpPr txBox="1"/>
            <p:nvPr/>
          </p:nvSpPr>
          <p:spPr>
            <a:xfrm>
              <a:off x="838200" y="1195387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4095750" y="3527425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1158875" y="1774825"/>
              <a:ext cx="2813050" cy="1717675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65391" y="100925"/>
                    <a:pt x="19043" y="0"/>
                    <a:pt x="120000" y="854"/>
                  </a:cubicBezTo>
                </a:path>
              </a:pathLst>
            </a:cu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0" name="Shape 400"/>
            <p:cNvCxnSpPr/>
            <p:nvPr/>
          </p:nvCxnSpPr>
          <p:spPr>
            <a:xfrm>
              <a:off x="1371600" y="1373187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1828800" y="1373187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2667000" y="1373187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03" name="Shape 403"/>
            <p:cNvCxnSpPr/>
            <p:nvPr/>
          </p:nvCxnSpPr>
          <p:spPr>
            <a:xfrm>
              <a:off x="3124200" y="1373187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04" name="Shape 404"/>
            <p:cNvSpPr txBox="1"/>
            <p:nvPr/>
          </p:nvSpPr>
          <p:spPr>
            <a:xfrm>
              <a:off x="1168400" y="2754311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1511300" y="2236786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II</a:t>
              </a: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2057400" y="1763711"/>
              <a:ext cx="374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III</a:t>
              </a: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2692400" y="1423987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IV</a:t>
              </a: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3276600" y="1322387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977900" y="3432175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533400" y="3829050"/>
              <a:ext cx="47688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Verdana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Verdana"/>
                  <a:ea typeface="Verdana"/>
                  <a:cs typeface="Verdana"/>
                  <a:sym typeface="Verdana"/>
                </a:rPr>
                <a:t>Крива на първоначално намагнитване</a:t>
              </a:r>
            </a:p>
          </p:txBody>
        </p:sp>
      </p:grpSp>
      <p:sp>
        <p:nvSpPr>
          <p:cNvPr id="411" name="Shape 411"/>
          <p:cNvSpPr txBox="1"/>
          <p:nvPr/>
        </p:nvSpPr>
        <p:spPr>
          <a:xfrm>
            <a:off x="3962400" y="1576387"/>
            <a:ext cx="4127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5715000" y="2362200"/>
            <a:ext cx="2057399" cy="1485899"/>
            <a:chOff x="5791200" y="2438400"/>
            <a:chExt cx="2057399" cy="1485899"/>
          </a:xfrm>
        </p:grpSpPr>
        <p:sp>
          <p:nvSpPr>
            <p:cNvPr id="413" name="Shape 413"/>
            <p:cNvSpPr/>
            <p:nvPr/>
          </p:nvSpPr>
          <p:spPr>
            <a:xfrm>
              <a:off x="5791200" y="2438400"/>
              <a:ext cx="1295400" cy="1219199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7315200" y="3557587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415" name="Shape 415"/>
            <p:cNvCxnSpPr/>
            <p:nvPr/>
          </p:nvCxnSpPr>
          <p:spPr>
            <a:xfrm flipH="1" rot="10800000">
              <a:off x="7010400" y="3276600"/>
              <a:ext cx="838199" cy="609599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16" name="Shape 416"/>
            <p:cNvCxnSpPr/>
            <p:nvPr/>
          </p:nvCxnSpPr>
          <p:spPr>
            <a:xfrm flipH="1" rot="10800000">
              <a:off x="6248400" y="2895600"/>
              <a:ext cx="457200" cy="30479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417" name="Shape 417"/>
          <p:cNvSpPr txBox="1"/>
          <p:nvPr/>
        </p:nvSpPr>
        <p:spPr>
          <a:xfrm>
            <a:off x="533400" y="5607050"/>
            <a:ext cx="8001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Индукцията клони към граничната си стойност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наречена </a:t>
            </a:r>
            <a:r>
              <a:rPr b="1" i="1" lang="en-US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индукция на насищане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57200" y="177800"/>
            <a:ext cx="4899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Хистерезисен цикъл</a:t>
            </a:r>
          </a:p>
        </p:txBody>
      </p:sp>
      <p:grpSp>
        <p:nvGrpSpPr>
          <p:cNvPr id="424" name="Shape 424"/>
          <p:cNvGrpSpPr/>
          <p:nvPr/>
        </p:nvGrpSpPr>
        <p:grpSpPr>
          <a:xfrm>
            <a:off x="838200" y="2082800"/>
            <a:ext cx="3171825" cy="3624259"/>
            <a:chOff x="3986212" y="1066800"/>
            <a:chExt cx="1181099" cy="1292224"/>
          </a:xfrm>
        </p:grpSpPr>
        <p:sp>
          <p:nvSpPr>
            <p:cNvPr id="425" name="Shape 425"/>
            <p:cNvSpPr/>
            <p:nvPr/>
          </p:nvSpPr>
          <p:spPr>
            <a:xfrm>
              <a:off x="3986212" y="1066800"/>
              <a:ext cx="1138236" cy="1274762"/>
            </a:xfrm>
            <a:custGeom>
              <a:pathLst>
                <a:path extrusionOk="0" h="120000" w="120000">
                  <a:moveTo>
                    <a:pt x="120000" y="4333"/>
                  </a:moveTo>
                  <a:cubicBezTo>
                    <a:pt x="109790" y="6425"/>
                    <a:pt x="73472" y="0"/>
                    <a:pt x="59079" y="16587"/>
                  </a:cubicBezTo>
                  <a:cubicBezTo>
                    <a:pt x="44518" y="33026"/>
                    <a:pt x="42677" y="86226"/>
                    <a:pt x="32803" y="103113"/>
                  </a:cubicBezTo>
                  <a:cubicBezTo>
                    <a:pt x="22928" y="120000"/>
                    <a:pt x="16903" y="115965"/>
                    <a:pt x="0" y="117758"/>
                  </a:cubicBezTo>
                </a:path>
              </a:pathLst>
            </a:custGeom>
            <a:noFill/>
            <a:ln cap="flat" cmpd="sng" w="28575">
              <a:solidFill>
                <a:srgbClr val="3333C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033837" y="1112837"/>
              <a:ext cx="1133474" cy="1246187"/>
            </a:xfrm>
            <a:custGeom>
              <a:pathLst>
                <a:path extrusionOk="0" h="120000" w="120000">
                  <a:moveTo>
                    <a:pt x="0" y="116025"/>
                  </a:moveTo>
                  <a:cubicBezTo>
                    <a:pt x="10420" y="114038"/>
                    <a:pt x="48739" y="120000"/>
                    <a:pt x="62857" y="104254"/>
                  </a:cubicBezTo>
                  <a:cubicBezTo>
                    <a:pt x="76974" y="88509"/>
                    <a:pt x="75126" y="38675"/>
                    <a:pt x="84705" y="21248"/>
                  </a:cubicBezTo>
                  <a:cubicBezTo>
                    <a:pt x="94285" y="3821"/>
                    <a:pt x="109747" y="458"/>
                    <a:pt x="120000" y="0"/>
                  </a:cubicBezTo>
                </a:path>
              </a:pathLst>
            </a:custGeom>
            <a:noFill/>
            <a:ln cap="flat" cmpd="sng" w="28575">
              <a:solidFill>
                <a:srgbClr val="3333C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973137" y="1743075"/>
            <a:ext cx="3478212" cy="4200523"/>
            <a:chOff x="973137" y="1666875"/>
            <a:chExt cx="3478212" cy="4200523"/>
          </a:xfrm>
        </p:grpSpPr>
        <p:grpSp>
          <p:nvGrpSpPr>
            <p:cNvPr id="428" name="Shape 428"/>
            <p:cNvGrpSpPr/>
            <p:nvPr/>
          </p:nvGrpSpPr>
          <p:grpSpPr>
            <a:xfrm>
              <a:off x="973137" y="1666875"/>
              <a:ext cx="3186112" cy="4200523"/>
              <a:chOff x="973137" y="1666875"/>
              <a:chExt cx="3186112" cy="4200523"/>
            </a:xfrm>
          </p:grpSpPr>
          <p:cxnSp>
            <p:nvCxnSpPr>
              <p:cNvPr id="429" name="Shape 429"/>
              <p:cNvCxnSpPr/>
              <p:nvPr/>
            </p:nvCxnSpPr>
            <p:spPr>
              <a:xfrm>
                <a:off x="973137" y="3814762"/>
                <a:ext cx="30416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430" name="Shape 430"/>
              <p:cNvCxnSpPr/>
              <p:nvPr/>
            </p:nvCxnSpPr>
            <p:spPr>
              <a:xfrm rot="10800000">
                <a:off x="2420936" y="1766886"/>
                <a:ext cx="0" cy="41005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431" name="Shape 431"/>
              <p:cNvSpPr/>
              <p:nvPr/>
            </p:nvSpPr>
            <p:spPr>
              <a:xfrm>
                <a:off x="2413000" y="2114550"/>
                <a:ext cx="1455737" cy="1706561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47333" y="110900"/>
                      <a:pt x="4666" y="0"/>
                      <a:pt x="120000" y="2274"/>
                    </a:cubicBezTo>
                  </a:path>
                </a:pathLst>
              </a:custGeom>
              <a:noFill/>
              <a:ln cap="flat" cmpd="sng" w="25400">
                <a:solidFill>
                  <a:srgbClr val="33996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Shape 432"/>
              <p:cNvSpPr txBox="1"/>
              <p:nvPr/>
            </p:nvSpPr>
            <p:spPr>
              <a:xfrm>
                <a:off x="3810000" y="3830637"/>
                <a:ext cx="3492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</a:p>
            </p:txBody>
          </p:sp>
          <p:sp>
            <p:nvSpPr>
              <p:cNvPr id="433" name="Shape 433"/>
              <p:cNvSpPr txBox="1"/>
              <p:nvPr/>
            </p:nvSpPr>
            <p:spPr>
              <a:xfrm>
                <a:off x="2044700" y="1666875"/>
                <a:ext cx="336549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sp>
          <p:nvSpPr>
            <p:cNvPr id="434" name="Shape 434"/>
            <p:cNvSpPr txBox="1"/>
            <p:nvPr/>
          </p:nvSpPr>
          <p:spPr>
            <a:xfrm>
              <a:off x="4038600" y="1957386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295400" y="2185986"/>
            <a:ext cx="2012949" cy="3487737"/>
            <a:chOff x="1295400" y="2109786"/>
            <a:chExt cx="2012949" cy="3487737"/>
          </a:xfrm>
        </p:grpSpPr>
        <p:sp>
          <p:nvSpPr>
            <p:cNvPr id="436" name="Shape 436"/>
            <p:cNvSpPr txBox="1"/>
            <p:nvPr/>
          </p:nvSpPr>
          <p:spPr>
            <a:xfrm>
              <a:off x="2019300" y="2109786"/>
              <a:ext cx="3873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2438400" y="5230812"/>
              <a:ext cx="5762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Noto Sans Symbols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B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1295400" y="3373437"/>
              <a:ext cx="6143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Noto Sans Symbols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H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2819400" y="3789362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H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</p:grpSp>
      <p:sp>
        <p:nvSpPr>
          <p:cNvPr id="440" name="Shape 440"/>
          <p:cNvSpPr txBox="1"/>
          <p:nvPr/>
        </p:nvSpPr>
        <p:spPr>
          <a:xfrm>
            <a:off x="4648200" y="1295400"/>
            <a:ext cx="3902075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Хистерезис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получава се в резултат на необратимото намагнитване. 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4648200" y="2362200"/>
            <a:ext cx="3902075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премахване на полето доменната структура не се възстановява, поради което част от намагнитването се запазва. 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648200" y="4114800"/>
            <a:ext cx="3902075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Граничен хистерезисен цикъл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хистерезис с най-голяма площ, при който е достигнато насищане. 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648200" y="5181600"/>
            <a:ext cx="3902075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 него се определят параметрите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остатъчна индукция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коерцитивен интензитет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57200" y="177800"/>
            <a:ext cx="4899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Хистерезисен цикъл</a:t>
            </a:r>
          </a:p>
        </p:txBody>
      </p:sp>
      <p:grpSp>
        <p:nvGrpSpPr>
          <p:cNvPr id="450" name="Shape 450"/>
          <p:cNvGrpSpPr/>
          <p:nvPr/>
        </p:nvGrpSpPr>
        <p:grpSpPr>
          <a:xfrm>
            <a:off x="1492250" y="1447800"/>
            <a:ext cx="3613149" cy="4200523"/>
            <a:chOff x="914400" y="1793875"/>
            <a:chExt cx="3613149" cy="4200523"/>
          </a:xfrm>
        </p:grpSpPr>
        <p:grpSp>
          <p:nvGrpSpPr>
            <p:cNvPr id="451" name="Shape 451"/>
            <p:cNvGrpSpPr/>
            <p:nvPr/>
          </p:nvGrpSpPr>
          <p:grpSpPr>
            <a:xfrm>
              <a:off x="914400" y="2133600"/>
              <a:ext cx="3171825" cy="3624259"/>
              <a:chOff x="3986212" y="1066800"/>
              <a:chExt cx="1181099" cy="1292224"/>
            </a:xfrm>
          </p:grpSpPr>
          <p:sp>
            <p:nvSpPr>
              <p:cNvPr id="452" name="Shape 452"/>
              <p:cNvSpPr/>
              <p:nvPr/>
            </p:nvSpPr>
            <p:spPr>
              <a:xfrm>
                <a:off x="3986212" y="1066800"/>
                <a:ext cx="1138236" cy="1274762"/>
              </a:xfrm>
              <a:custGeom>
                <a:pathLst>
                  <a:path extrusionOk="0" h="120000" w="120000">
                    <a:moveTo>
                      <a:pt x="120000" y="4333"/>
                    </a:moveTo>
                    <a:cubicBezTo>
                      <a:pt x="109790" y="6425"/>
                      <a:pt x="73472" y="0"/>
                      <a:pt x="59079" y="16587"/>
                    </a:cubicBezTo>
                    <a:cubicBezTo>
                      <a:pt x="44518" y="33026"/>
                      <a:pt x="42677" y="86226"/>
                      <a:pt x="32803" y="103113"/>
                    </a:cubicBezTo>
                    <a:cubicBezTo>
                      <a:pt x="22928" y="120000"/>
                      <a:pt x="16903" y="115965"/>
                      <a:pt x="0" y="117758"/>
                    </a:cubicBezTo>
                  </a:path>
                </a:pathLst>
              </a:custGeom>
              <a:noFill/>
              <a:ln cap="flat" cmpd="sng" w="22225">
                <a:solidFill>
                  <a:srgbClr val="3333C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4033837" y="1112837"/>
                <a:ext cx="1133474" cy="1246187"/>
              </a:xfrm>
              <a:custGeom>
                <a:pathLst>
                  <a:path extrusionOk="0" h="120000" w="120000">
                    <a:moveTo>
                      <a:pt x="0" y="116025"/>
                    </a:moveTo>
                    <a:cubicBezTo>
                      <a:pt x="10420" y="114038"/>
                      <a:pt x="48739" y="120000"/>
                      <a:pt x="62857" y="104254"/>
                    </a:cubicBezTo>
                    <a:cubicBezTo>
                      <a:pt x="76974" y="88509"/>
                      <a:pt x="75126" y="38675"/>
                      <a:pt x="84705" y="21248"/>
                    </a:cubicBezTo>
                    <a:cubicBezTo>
                      <a:pt x="94285" y="3821"/>
                      <a:pt x="109747" y="458"/>
                      <a:pt x="120000" y="0"/>
                    </a:cubicBezTo>
                  </a:path>
                </a:pathLst>
              </a:custGeom>
              <a:noFill/>
              <a:ln cap="flat" cmpd="sng" w="22225">
                <a:solidFill>
                  <a:srgbClr val="3333C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4" name="Shape 454"/>
            <p:cNvCxnSpPr/>
            <p:nvPr/>
          </p:nvCxnSpPr>
          <p:spPr>
            <a:xfrm>
              <a:off x="1049337" y="3941762"/>
              <a:ext cx="304165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55" name="Shape 455"/>
            <p:cNvCxnSpPr/>
            <p:nvPr/>
          </p:nvCxnSpPr>
          <p:spPr>
            <a:xfrm rot="10800000">
              <a:off x="2497136" y="1893886"/>
              <a:ext cx="0" cy="4100512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56" name="Shape 456"/>
            <p:cNvSpPr/>
            <p:nvPr/>
          </p:nvSpPr>
          <p:spPr>
            <a:xfrm>
              <a:off x="2489200" y="2241550"/>
              <a:ext cx="1455737" cy="1706561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47333" y="110900"/>
                    <a:pt x="4666" y="0"/>
                    <a:pt x="120000" y="2274"/>
                  </a:cubicBezTo>
                </a:path>
              </a:pathLst>
            </a:custGeom>
            <a:noFill/>
            <a:ln cap="flat" cmpd="sng" w="25400">
              <a:solidFill>
                <a:srgbClr val="3399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3886200" y="3957637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2120900" y="1793875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4114800" y="2084386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2095500" y="2236786"/>
              <a:ext cx="3873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514600" y="5357812"/>
              <a:ext cx="5762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Noto Sans Symbols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B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462" name="Shape 462"/>
            <p:cNvSpPr txBox="1"/>
            <p:nvPr/>
          </p:nvSpPr>
          <p:spPr>
            <a:xfrm>
              <a:off x="1371600" y="3500437"/>
              <a:ext cx="6143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Noto Sans Symbols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H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2895600" y="3916362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H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762000" y="2192336"/>
            <a:ext cx="2312986" cy="1412874"/>
            <a:chOff x="762000" y="2192336"/>
            <a:chExt cx="2312986" cy="1412874"/>
          </a:xfrm>
        </p:grpSpPr>
        <p:sp>
          <p:nvSpPr>
            <p:cNvPr id="465" name="Shape 465"/>
            <p:cNvSpPr txBox="1"/>
            <p:nvPr/>
          </p:nvSpPr>
          <p:spPr>
            <a:xfrm>
              <a:off x="762000" y="2273300"/>
              <a:ext cx="202565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Крива на размагнитване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2617786" y="2192336"/>
              <a:ext cx="457200" cy="1412874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6666" y="108943"/>
                    <a:pt x="25833" y="71325"/>
                    <a:pt x="40000" y="53932"/>
                  </a:cubicBezTo>
                  <a:cubicBezTo>
                    <a:pt x="54166" y="36539"/>
                    <a:pt x="70833" y="24943"/>
                    <a:pt x="84166" y="15910"/>
                  </a:cubicBezTo>
                  <a:cubicBezTo>
                    <a:pt x="97500" y="6876"/>
                    <a:pt x="112500" y="3370"/>
                    <a:pt x="120000" y="0"/>
                  </a:cubicBezTo>
                </a:path>
              </a:pathLst>
            </a:custGeom>
            <a:noFill/>
            <a:ln cap="flat" cmpd="sng" w="34925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Shape 467"/>
          <p:cNvSpPr txBox="1"/>
          <p:nvPr/>
        </p:nvSpPr>
        <p:spPr>
          <a:xfrm>
            <a:off x="4495800" y="5057775"/>
            <a:ext cx="3902075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Крива на размагнитване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получава се при прилагане на поле с обратна посока за размагнитване на материала.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457200" y="177800"/>
            <a:ext cx="57054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Магнитна проницаемост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533400" y="1095375"/>
            <a:ext cx="8153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Магнитната проницаемост се дефинира като мярка за изменение на състоянието на намагнитване.</a:t>
            </a:r>
          </a:p>
        </p:txBody>
      </p:sp>
      <p:grpSp>
        <p:nvGrpSpPr>
          <p:cNvPr id="475" name="Shape 475"/>
          <p:cNvGrpSpPr/>
          <p:nvPr/>
        </p:nvGrpSpPr>
        <p:grpSpPr>
          <a:xfrm>
            <a:off x="1825625" y="2286000"/>
            <a:ext cx="3925887" cy="3059111"/>
            <a:chOff x="1452562" y="2209800"/>
            <a:chExt cx="3925887" cy="3059111"/>
          </a:xfrm>
        </p:grpSpPr>
        <p:sp>
          <p:nvSpPr>
            <p:cNvPr id="476" name="Shape 476"/>
            <p:cNvSpPr txBox="1"/>
            <p:nvPr/>
          </p:nvSpPr>
          <p:spPr>
            <a:xfrm>
              <a:off x="5029200" y="4902200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  <p:cxnSp>
          <p:nvCxnSpPr>
            <p:cNvPr id="477" name="Shape 477"/>
            <p:cNvCxnSpPr/>
            <p:nvPr/>
          </p:nvCxnSpPr>
          <p:spPr>
            <a:xfrm>
              <a:off x="1457325" y="4905375"/>
              <a:ext cx="3800474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78" name="Shape 478"/>
            <p:cNvCxnSpPr/>
            <p:nvPr/>
          </p:nvCxnSpPr>
          <p:spPr>
            <a:xfrm rot="10800000">
              <a:off x="1457325" y="2209800"/>
              <a:ext cx="0" cy="269557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79" name="Shape 479"/>
            <p:cNvSpPr/>
            <p:nvPr/>
          </p:nvSpPr>
          <p:spPr>
            <a:xfrm>
              <a:off x="1452562" y="2806700"/>
              <a:ext cx="3432175" cy="2095499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65391" y="100925"/>
                    <a:pt x="19043" y="0"/>
                    <a:pt x="120000" y="854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4876800" y="2616200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1820862" y="2755900"/>
            <a:ext cx="3694111" cy="2120899"/>
            <a:chOff x="1447800" y="2679700"/>
            <a:chExt cx="3694111" cy="2120899"/>
          </a:xfrm>
        </p:grpSpPr>
        <p:sp>
          <p:nvSpPr>
            <p:cNvPr id="482" name="Shape 482"/>
            <p:cNvSpPr/>
            <p:nvPr/>
          </p:nvSpPr>
          <p:spPr>
            <a:xfrm>
              <a:off x="1447800" y="2679700"/>
              <a:ext cx="3506786" cy="2120899"/>
            </a:xfrm>
            <a:custGeom>
              <a:pathLst>
                <a:path extrusionOk="0" h="120000" w="120000">
                  <a:moveTo>
                    <a:pt x="0" y="66682"/>
                  </a:moveTo>
                  <a:cubicBezTo>
                    <a:pt x="33191" y="62461"/>
                    <a:pt x="33957" y="0"/>
                    <a:pt x="42638" y="0"/>
                  </a:cubicBezTo>
                  <a:cubicBezTo>
                    <a:pt x="50042" y="422"/>
                    <a:pt x="63744" y="81735"/>
                    <a:pt x="76595" y="100867"/>
                  </a:cubicBezTo>
                  <a:cubicBezTo>
                    <a:pt x="89446" y="120000"/>
                    <a:pt x="110978" y="112262"/>
                    <a:pt x="120000" y="115216"/>
                  </a:cubicBezTo>
                </a:path>
              </a:pathLst>
            </a:custGeom>
            <a:noFill/>
            <a:ln cap="flat" cmpd="sng" w="3175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4648200" y="4319587"/>
              <a:ext cx="4937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 d</a:t>
              </a: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135062" y="2566986"/>
            <a:ext cx="1905000" cy="1554162"/>
            <a:chOff x="762000" y="2490786"/>
            <a:chExt cx="1905000" cy="1554162"/>
          </a:xfrm>
        </p:grpSpPr>
        <p:sp>
          <p:nvSpPr>
            <p:cNvPr id="485" name="Shape 485"/>
            <p:cNvSpPr txBox="1"/>
            <p:nvPr/>
          </p:nvSpPr>
          <p:spPr>
            <a:xfrm>
              <a:off x="990600" y="3678237"/>
              <a:ext cx="44291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 i</a:t>
              </a:r>
            </a:p>
          </p:txBody>
        </p:sp>
        <p:grpSp>
          <p:nvGrpSpPr>
            <p:cNvPr id="486" name="Shape 486"/>
            <p:cNvGrpSpPr/>
            <p:nvPr/>
          </p:nvGrpSpPr>
          <p:grpSpPr>
            <a:xfrm>
              <a:off x="762000" y="2490786"/>
              <a:ext cx="1905000" cy="366711"/>
              <a:chOff x="762000" y="2490786"/>
              <a:chExt cx="1905000" cy="366711"/>
            </a:xfrm>
          </p:grpSpPr>
          <p:sp>
            <p:nvSpPr>
              <p:cNvPr id="487" name="Shape 487"/>
              <p:cNvSpPr txBox="1"/>
              <p:nvPr/>
            </p:nvSpPr>
            <p:spPr>
              <a:xfrm>
                <a:off x="762000" y="2490786"/>
                <a:ext cx="696912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μ</a:t>
                </a:r>
                <a:r>
                  <a:rPr b="0" baseline="-2500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 </a:t>
                </a:r>
                <a:r>
                  <a:rPr b="0" baseline="-25000" i="0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max</a:t>
                </a:r>
              </a:p>
            </p:txBody>
          </p:sp>
          <p:cxnSp>
            <p:nvCxnSpPr>
              <p:cNvPr id="488" name="Shape 488"/>
              <p:cNvCxnSpPr/>
              <p:nvPr/>
            </p:nvCxnSpPr>
            <p:spPr>
              <a:xfrm rot="10800000">
                <a:off x="1447800" y="2667000"/>
                <a:ext cx="12191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9" name="Shape 489"/>
          <p:cNvGrpSpPr/>
          <p:nvPr/>
        </p:nvGrpSpPr>
        <p:grpSpPr>
          <a:xfrm>
            <a:off x="5715000" y="1803400"/>
            <a:ext cx="3048000" cy="1466850"/>
            <a:chOff x="5715000" y="1803400"/>
            <a:chExt cx="3048000" cy="1466850"/>
          </a:xfrm>
        </p:grpSpPr>
        <p:sp>
          <p:nvSpPr>
            <p:cNvPr id="490" name="Shape 490"/>
            <p:cNvSpPr txBox="1"/>
            <p:nvPr/>
          </p:nvSpPr>
          <p:spPr>
            <a:xfrm>
              <a:off x="5715000" y="1803400"/>
              <a:ext cx="30480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Диференциална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магнитна проницаемост:</a:t>
              </a:r>
            </a:p>
          </p:txBody>
        </p:sp>
        <p:pic>
          <p:nvPicPr>
            <p:cNvPr id="491" name="Shape 4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00800" y="2495550"/>
              <a:ext cx="1462086" cy="774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2" name="Shape 492"/>
          <p:cNvSpPr txBox="1"/>
          <p:nvPr/>
        </p:nvSpPr>
        <p:spPr>
          <a:xfrm>
            <a:off x="1066800" y="5614987"/>
            <a:ext cx="42576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80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i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начална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магнитна проницаемост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066800" y="6072187"/>
            <a:ext cx="49625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80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максимална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магнитна проницаемост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57200" y="177800"/>
            <a:ext cx="57054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Магнитна проницаемост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762000" y="1492250"/>
            <a:ext cx="7467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работа в синусоидално магнитно поле се използва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амплитудна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магнитна проницаемост: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438400"/>
            <a:ext cx="1454149" cy="7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838200" y="3557587"/>
            <a:ext cx="46513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са амплитудни стойности.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457200" y="177800"/>
            <a:ext cx="728979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Загуби в магнитните материали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533400" y="990600"/>
            <a:ext cx="7772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6.1. Видове загуби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685800" y="1600200"/>
            <a:ext cx="8093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загуби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енергията, необходима за намагнитване в променливо поле и предизвикваща нагряване на материала.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85800" y="3019425"/>
            <a:ext cx="79247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Загуби от хистерезис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3650" y="3859212"/>
            <a:ext cx="1462086" cy="39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 txBox="1"/>
          <p:nvPr/>
        </p:nvSpPr>
        <p:spPr>
          <a:xfrm>
            <a:off x="762000" y="4800600"/>
            <a:ext cx="7848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Пропорционални са на площта на хистерезиса и честотата на полето.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57200" y="177800"/>
            <a:ext cx="728979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Загуби в магнитните материали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533400" y="990600"/>
            <a:ext cx="7772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6.1. Видове загуби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762000" y="1676400"/>
            <a:ext cx="7772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Загуби от вихрови токове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209800"/>
            <a:ext cx="1938336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762000" y="316865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Пропорционални са на проводимостта на материала и квадрата на честотата, поради което влияят основно при високи честоти. 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762000" y="423545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 намаляването им се избират материали с голямо ρ  и образец с подходяща форма (малка дебелина). 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62000" y="54864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Допълнителни загуби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всички останали загуби, например от примеси, дефекти и др.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457200" y="177800"/>
            <a:ext cx="728979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Загуби в магнитните материали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533400" y="990600"/>
            <a:ext cx="7772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6.2. Еквивалентна схема</a:t>
            </a:r>
          </a:p>
        </p:txBody>
      </p:sp>
      <p:grpSp>
        <p:nvGrpSpPr>
          <p:cNvPr id="533" name="Shape 533"/>
          <p:cNvGrpSpPr/>
          <p:nvPr/>
        </p:nvGrpSpPr>
        <p:grpSpPr>
          <a:xfrm>
            <a:off x="3730624" y="1142999"/>
            <a:ext cx="2670175" cy="4051299"/>
            <a:chOff x="3730624" y="1142999"/>
            <a:chExt cx="2670175" cy="4051299"/>
          </a:xfrm>
        </p:grpSpPr>
        <p:sp>
          <p:nvSpPr>
            <p:cNvPr id="534" name="Shape 534"/>
            <p:cNvSpPr txBox="1"/>
            <p:nvPr/>
          </p:nvSpPr>
          <p:spPr>
            <a:xfrm>
              <a:off x="3829050" y="4827587"/>
              <a:ext cx="238442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Еквивалентна схема</a:t>
              </a:r>
            </a:p>
          </p:txBody>
        </p:sp>
        <p:grpSp>
          <p:nvGrpSpPr>
            <p:cNvPr id="535" name="Shape 535"/>
            <p:cNvGrpSpPr/>
            <p:nvPr/>
          </p:nvGrpSpPr>
          <p:grpSpPr>
            <a:xfrm>
              <a:off x="3730624" y="1142999"/>
              <a:ext cx="2670175" cy="3581400"/>
              <a:chOff x="3190875" y="1752600"/>
              <a:chExt cx="2027237" cy="2717800"/>
            </a:xfrm>
          </p:grpSpPr>
          <p:cxnSp>
            <p:nvCxnSpPr>
              <p:cNvPr id="536" name="Shape 536"/>
              <p:cNvCxnSpPr/>
              <p:nvPr/>
            </p:nvCxnSpPr>
            <p:spPr>
              <a:xfrm rot="10800000">
                <a:off x="4684711" y="1797049"/>
                <a:ext cx="1587" cy="183832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537" name="Shape 537"/>
              <p:cNvSpPr txBox="1"/>
              <p:nvPr/>
            </p:nvSpPr>
            <p:spPr>
              <a:xfrm>
                <a:off x="4740275" y="2897186"/>
                <a:ext cx="346074" cy="277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538" name="Shape 538"/>
              <p:cNvSpPr/>
              <p:nvPr/>
            </p:nvSpPr>
            <p:spPr>
              <a:xfrm rot="-5400000">
                <a:off x="4414042" y="2991642"/>
                <a:ext cx="550861" cy="184149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9" name="Shape 539"/>
              <p:cNvCxnSpPr/>
              <p:nvPr/>
            </p:nvCxnSpPr>
            <p:spPr>
              <a:xfrm>
                <a:off x="4041775" y="2667000"/>
                <a:ext cx="0" cy="87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cxnSp>
            <p:nvCxnSpPr>
              <p:cNvPr id="540" name="Shape 540"/>
              <p:cNvCxnSpPr/>
              <p:nvPr/>
            </p:nvCxnSpPr>
            <p:spPr>
              <a:xfrm>
                <a:off x="4413250" y="1908175"/>
                <a:ext cx="0" cy="5302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541" name="Shape 541"/>
              <p:cNvSpPr/>
              <p:nvPr/>
            </p:nvSpPr>
            <p:spPr>
              <a:xfrm>
                <a:off x="4665662" y="4425950"/>
                <a:ext cx="44450" cy="4445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2" name="Shape 542"/>
              <p:cNvGrpSpPr/>
              <p:nvPr/>
            </p:nvGrpSpPr>
            <p:grpSpPr>
              <a:xfrm rot="-5400000">
                <a:off x="4202112" y="3938587"/>
                <a:ext cx="882649" cy="92075"/>
                <a:chOff x="5573712" y="377825"/>
                <a:chExt cx="730249" cy="76199"/>
              </a:xfrm>
            </p:grpSpPr>
            <p:sp>
              <p:nvSpPr>
                <p:cNvPr id="543" name="Shape 543"/>
                <p:cNvSpPr/>
                <p:nvPr/>
              </p:nvSpPr>
              <p:spPr>
                <a:xfrm>
                  <a:off x="5741987" y="377825"/>
                  <a:ext cx="149225" cy="76199"/>
                </a:xfrm>
                <a:custGeom>
                  <a:pathLst>
                    <a:path extrusionOk="0" h="120000" w="120000">
                      <a:moveTo>
                        <a:pt x="0" y="117500"/>
                      </a:moveTo>
                      <a:lnTo>
                        <a:pt x="0" y="117500"/>
                      </a:lnTo>
                      <a:lnTo>
                        <a:pt x="0" y="115000"/>
                      </a:lnTo>
                      <a:lnTo>
                        <a:pt x="1276" y="90000"/>
                      </a:lnTo>
                      <a:lnTo>
                        <a:pt x="5106" y="70000"/>
                      </a:lnTo>
                      <a:lnTo>
                        <a:pt x="10212" y="50000"/>
                      </a:lnTo>
                      <a:lnTo>
                        <a:pt x="16595" y="32500"/>
                      </a:lnTo>
                      <a:lnTo>
                        <a:pt x="25531" y="20000"/>
                      </a:lnTo>
                      <a:lnTo>
                        <a:pt x="35744" y="10000"/>
                      </a:lnTo>
                      <a:lnTo>
                        <a:pt x="47234" y="2500"/>
                      </a:lnTo>
                      <a:lnTo>
                        <a:pt x="58723" y="0"/>
                      </a:lnTo>
                      <a:lnTo>
                        <a:pt x="71489" y="2500"/>
                      </a:lnTo>
                      <a:lnTo>
                        <a:pt x="82978" y="10000"/>
                      </a:lnTo>
                      <a:lnTo>
                        <a:pt x="93191" y="20000"/>
                      </a:lnTo>
                      <a:lnTo>
                        <a:pt x="100851" y="32500"/>
                      </a:lnTo>
                      <a:lnTo>
                        <a:pt x="108510" y="50000"/>
                      </a:lnTo>
                      <a:lnTo>
                        <a:pt x="113617" y="70000"/>
                      </a:lnTo>
                      <a:lnTo>
                        <a:pt x="117446" y="90000"/>
                      </a:lnTo>
                      <a:lnTo>
                        <a:pt x="118723" y="115000"/>
                      </a:lnTo>
                    </a:path>
                  </a:pathLst>
                </a:custGeom>
                <a:noFill/>
                <a:ln cap="rnd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>
                  <a:off x="5891212" y="377825"/>
                  <a:ext cx="152399" cy="76199"/>
                </a:xfrm>
                <a:custGeom>
                  <a:pathLst>
                    <a:path extrusionOk="0" h="120000" w="120000">
                      <a:moveTo>
                        <a:pt x="0" y="117500"/>
                      </a:moveTo>
                      <a:lnTo>
                        <a:pt x="0" y="117500"/>
                      </a:lnTo>
                      <a:lnTo>
                        <a:pt x="1250" y="92500"/>
                      </a:lnTo>
                      <a:lnTo>
                        <a:pt x="5000" y="70000"/>
                      </a:lnTo>
                      <a:lnTo>
                        <a:pt x="10000" y="50000"/>
                      </a:lnTo>
                      <a:lnTo>
                        <a:pt x="17500" y="35000"/>
                      </a:lnTo>
                      <a:lnTo>
                        <a:pt x="26250" y="20000"/>
                      </a:lnTo>
                      <a:lnTo>
                        <a:pt x="36250" y="10000"/>
                      </a:lnTo>
                      <a:lnTo>
                        <a:pt x="47500" y="2500"/>
                      </a:lnTo>
                      <a:lnTo>
                        <a:pt x="58750" y="0"/>
                      </a:lnTo>
                      <a:lnTo>
                        <a:pt x="71250" y="2500"/>
                      </a:lnTo>
                      <a:lnTo>
                        <a:pt x="82500" y="10000"/>
                      </a:lnTo>
                      <a:lnTo>
                        <a:pt x="92500" y="20000"/>
                      </a:lnTo>
                      <a:lnTo>
                        <a:pt x="101250" y="35000"/>
                      </a:lnTo>
                      <a:lnTo>
                        <a:pt x="108750" y="50000"/>
                      </a:lnTo>
                      <a:lnTo>
                        <a:pt x="113750" y="70000"/>
                      </a:lnTo>
                      <a:lnTo>
                        <a:pt x="117500" y="92500"/>
                      </a:lnTo>
                      <a:lnTo>
                        <a:pt x="118750" y="117500"/>
                      </a:lnTo>
                    </a:path>
                  </a:pathLst>
                </a:custGeom>
                <a:noFill/>
                <a:ln cap="rnd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>
                  <a:off x="6042025" y="377825"/>
                  <a:ext cx="149225" cy="76199"/>
                </a:xfrm>
                <a:custGeom>
                  <a:pathLst>
                    <a:path extrusionOk="0" h="120000" w="120000">
                      <a:moveTo>
                        <a:pt x="0" y="117500"/>
                      </a:moveTo>
                      <a:lnTo>
                        <a:pt x="0" y="117500"/>
                      </a:lnTo>
                      <a:lnTo>
                        <a:pt x="1276" y="92500"/>
                      </a:lnTo>
                      <a:lnTo>
                        <a:pt x="5106" y="70000"/>
                      </a:lnTo>
                      <a:lnTo>
                        <a:pt x="10212" y="50000"/>
                      </a:lnTo>
                      <a:lnTo>
                        <a:pt x="17872" y="35000"/>
                      </a:lnTo>
                      <a:lnTo>
                        <a:pt x="25531" y="20000"/>
                      </a:lnTo>
                      <a:lnTo>
                        <a:pt x="35744" y="10000"/>
                      </a:lnTo>
                      <a:lnTo>
                        <a:pt x="47234" y="2500"/>
                      </a:lnTo>
                      <a:lnTo>
                        <a:pt x="58723" y="0"/>
                      </a:lnTo>
                      <a:lnTo>
                        <a:pt x="71489" y="2500"/>
                      </a:lnTo>
                      <a:lnTo>
                        <a:pt x="82978" y="10000"/>
                      </a:lnTo>
                      <a:lnTo>
                        <a:pt x="93191" y="20000"/>
                      </a:lnTo>
                      <a:lnTo>
                        <a:pt x="102127" y="35000"/>
                      </a:lnTo>
                      <a:lnTo>
                        <a:pt x="108510" y="50000"/>
                      </a:lnTo>
                      <a:lnTo>
                        <a:pt x="113617" y="70000"/>
                      </a:lnTo>
                      <a:lnTo>
                        <a:pt x="117446" y="92500"/>
                      </a:lnTo>
                      <a:lnTo>
                        <a:pt x="118723" y="117500"/>
                      </a:lnTo>
                    </a:path>
                  </a:pathLst>
                </a:custGeom>
                <a:noFill/>
                <a:ln cap="rnd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6" name="Shape 546"/>
                <p:cNvCxnSpPr/>
                <p:nvPr/>
              </p:nvCxnSpPr>
              <p:spPr>
                <a:xfrm>
                  <a:off x="6194425" y="452437"/>
                  <a:ext cx="10953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47" name="Shape 547"/>
                <p:cNvCxnSpPr/>
                <p:nvPr/>
              </p:nvCxnSpPr>
              <p:spPr>
                <a:xfrm rot="10800000">
                  <a:off x="5638800" y="452437"/>
                  <a:ext cx="10953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548" name="Shape 548"/>
                <p:cNvCxnSpPr/>
                <p:nvPr/>
              </p:nvCxnSpPr>
              <p:spPr>
                <a:xfrm rot="10800000">
                  <a:off x="5573712" y="452437"/>
                  <a:ext cx="85724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49" name="Shape 549"/>
              <p:cNvSpPr/>
              <p:nvPr/>
            </p:nvSpPr>
            <p:spPr>
              <a:xfrm rot="-5400000">
                <a:off x="4413250" y="2163761"/>
                <a:ext cx="552449" cy="184149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Shape 550"/>
              <p:cNvSpPr txBox="1"/>
              <p:nvPr/>
            </p:nvSpPr>
            <p:spPr>
              <a:xfrm>
                <a:off x="4689475" y="3856037"/>
                <a:ext cx="528637" cy="277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551" name="Shape 551"/>
              <p:cNvSpPr/>
              <p:nvPr/>
            </p:nvSpPr>
            <p:spPr>
              <a:xfrm>
                <a:off x="4664075" y="1752600"/>
                <a:ext cx="44450" cy="4445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Shape 552"/>
              <p:cNvSpPr txBox="1"/>
              <p:nvPr/>
            </p:nvSpPr>
            <p:spPr>
              <a:xfrm>
                <a:off x="4751387" y="2073275"/>
                <a:ext cx="466725" cy="277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r>
                  <a:rPr b="0" baseline="-2500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</a:p>
            </p:txBody>
          </p:sp>
          <p:cxnSp>
            <p:nvCxnSpPr>
              <p:cNvPr id="553" name="Shape 553"/>
              <p:cNvCxnSpPr/>
              <p:nvPr/>
            </p:nvCxnSpPr>
            <p:spPr>
              <a:xfrm rot="10800000">
                <a:off x="3429000" y="2667000"/>
                <a:ext cx="123507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54" name="Shape 554"/>
              <p:cNvCxnSpPr/>
              <p:nvPr/>
            </p:nvCxnSpPr>
            <p:spPr>
              <a:xfrm rot="10800000">
                <a:off x="3973512" y="3540125"/>
                <a:ext cx="71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55" name="Shape 555"/>
              <p:cNvCxnSpPr/>
              <p:nvPr/>
            </p:nvCxnSpPr>
            <p:spPr>
              <a:xfrm>
                <a:off x="4041775" y="3543300"/>
                <a:ext cx="0" cy="9080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cxnSp>
            <p:nvCxnSpPr>
              <p:cNvPr id="556" name="Shape 556"/>
              <p:cNvCxnSpPr/>
              <p:nvPr/>
            </p:nvCxnSpPr>
            <p:spPr>
              <a:xfrm rot="10800000">
                <a:off x="3429000" y="4448175"/>
                <a:ext cx="123507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557" name="Shape 557"/>
              <p:cNvCxnSpPr/>
              <p:nvPr/>
            </p:nvCxnSpPr>
            <p:spPr>
              <a:xfrm>
                <a:off x="3505200" y="2667000"/>
                <a:ext cx="0" cy="1771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sp>
            <p:nvSpPr>
              <p:cNvPr id="558" name="Shape 558"/>
              <p:cNvSpPr txBox="1"/>
              <p:nvPr/>
            </p:nvSpPr>
            <p:spPr>
              <a:xfrm>
                <a:off x="4135437" y="1979611"/>
                <a:ext cx="277811" cy="277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  <p:sp>
            <p:nvSpPr>
              <p:cNvPr id="559" name="Shape 559"/>
              <p:cNvSpPr txBox="1"/>
              <p:nvPr/>
            </p:nvSpPr>
            <p:spPr>
              <a:xfrm>
                <a:off x="3648075" y="2928936"/>
                <a:ext cx="466725" cy="277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560" name="Shape 560"/>
              <p:cNvSpPr txBox="1"/>
              <p:nvPr/>
            </p:nvSpPr>
            <p:spPr>
              <a:xfrm>
                <a:off x="3648075" y="3841750"/>
                <a:ext cx="466725" cy="277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561" name="Shape 561"/>
              <p:cNvSpPr txBox="1"/>
              <p:nvPr/>
            </p:nvSpPr>
            <p:spPr>
              <a:xfrm>
                <a:off x="3190875" y="3330575"/>
                <a:ext cx="466725" cy="277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</a:p>
            </p:txBody>
          </p:sp>
        </p:grpSp>
      </p:grpSp>
      <p:grpSp>
        <p:nvGrpSpPr>
          <p:cNvPr id="562" name="Shape 562"/>
          <p:cNvGrpSpPr/>
          <p:nvPr/>
        </p:nvGrpSpPr>
        <p:grpSpPr>
          <a:xfrm>
            <a:off x="550862" y="1371600"/>
            <a:ext cx="2725737" cy="2843212"/>
            <a:chOff x="715962" y="1636712"/>
            <a:chExt cx="2725737" cy="2843212"/>
          </a:xfrm>
        </p:grpSpPr>
        <p:grpSp>
          <p:nvGrpSpPr>
            <p:cNvPr id="563" name="Shape 563"/>
            <p:cNvGrpSpPr/>
            <p:nvPr/>
          </p:nvGrpSpPr>
          <p:grpSpPr>
            <a:xfrm>
              <a:off x="1287462" y="2170112"/>
              <a:ext cx="1931987" cy="1931987"/>
              <a:chOff x="431800" y="4446587"/>
              <a:chExt cx="3000375" cy="3000375"/>
            </a:xfrm>
          </p:grpSpPr>
          <p:cxnSp>
            <p:nvCxnSpPr>
              <p:cNvPr id="564" name="Shape 564"/>
              <p:cNvCxnSpPr/>
              <p:nvPr/>
            </p:nvCxnSpPr>
            <p:spPr>
              <a:xfrm rot="10800000">
                <a:off x="1884361" y="5946775"/>
                <a:ext cx="95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565" name="Shape 565"/>
              <p:cNvSpPr/>
              <p:nvPr/>
            </p:nvSpPr>
            <p:spPr>
              <a:xfrm>
                <a:off x="431800" y="4446587"/>
                <a:ext cx="3000375" cy="3000375"/>
              </a:xfrm>
              <a:prstGeom prst="ellipse">
                <a:avLst/>
              </a:prstGeom>
              <a:solidFill>
                <a:srgbClr val="FF99CC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1085850" y="5100637"/>
                <a:ext cx="1690687" cy="1690687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7" name="Shape 567"/>
            <p:cNvCxnSpPr/>
            <p:nvPr/>
          </p:nvCxnSpPr>
          <p:spPr>
            <a:xfrm>
              <a:off x="979487" y="2647950"/>
              <a:ext cx="355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68" name="Shape 568"/>
            <p:cNvCxnSpPr/>
            <p:nvPr/>
          </p:nvCxnSpPr>
          <p:spPr>
            <a:xfrm>
              <a:off x="1335087" y="2646361"/>
              <a:ext cx="481011" cy="9366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69" name="Shape 569"/>
            <p:cNvCxnSpPr/>
            <p:nvPr/>
          </p:nvCxnSpPr>
          <p:spPr>
            <a:xfrm>
              <a:off x="1795461" y="2740025"/>
              <a:ext cx="58737" cy="106362"/>
            </a:xfrm>
            <a:prstGeom prst="curved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0" name="Shape 570"/>
            <p:cNvCxnSpPr/>
            <p:nvPr/>
          </p:nvCxnSpPr>
          <p:spPr>
            <a:xfrm flipH="1">
              <a:off x="1263649" y="2846386"/>
              <a:ext cx="63500" cy="103186"/>
            </a:xfrm>
            <a:prstGeom prst="curved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1" name="Shape 571"/>
            <p:cNvCxnSpPr/>
            <p:nvPr/>
          </p:nvCxnSpPr>
          <p:spPr>
            <a:xfrm>
              <a:off x="1296987" y="2951161"/>
              <a:ext cx="430212" cy="7461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2" name="Shape 572"/>
            <p:cNvCxnSpPr/>
            <p:nvPr/>
          </p:nvCxnSpPr>
          <p:spPr>
            <a:xfrm>
              <a:off x="1708150" y="3025775"/>
              <a:ext cx="58737" cy="104774"/>
            </a:xfrm>
            <a:prstGeom prst="curved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1241425" y="3151186"/>
              <a:ext cx="58737" cy="104774"/>
            </a:xfrm>
            <a:prstGeom prst="curved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1296987" y="3255961"/>
              <a:ext cx="469899" cy="9366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5" name="Shape 575"/>
            <p:cNvCxnSpPr/>
            <p:nvPr/>
          </p:nvCxnSpPr>
          <p:spPr>
            <a:xfrm>
              <a:off x="1765300" y="3351212"/>
              <a:ext cx="50799" cy="92074"/>
            </a:xfrm>
            <a:prstGeom prst="curved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76" name="Shape 576"/>
            <p:cNvSpPr/>
            <p:nvPr/>
          </p:nvSpPr>
          <p:spPr>
            <a:xfrm>
              <a:off x="920750" y="2611436"/>
              <a:ext cx="76199" cy="76199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7" name="Shape 577"/>
            <p:cNvCxnSpPr/>
            <p:nvPr/>
          </p:nvCxnSpPr>
          <p:spPr>
            <a:xfrm rot="10800000">
              <a:off x="1992312" y="1844674"/>
              <a:ext cx="134936" cy="576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78" name="Shape 578"/>
            <p:cNvCxnSpPr/>
            <p:nvPr/>
          </p:nvCxnSpPr>
          <p:spPr>
            <a:xfrm>
              <a:off x="996950" y="3454400"/>
              <a:ext cx="34766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79" name="Shape 579"/>
            <p:cNvSpPr/>
            <p:nvPr/>
          </p:nvSpPr>
          <p:spPr>
            <a:xfrm>
              <a:off x="920750" y="3416300"/>
              <a:ext cx="76199" cy="76199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 txBox="1"/>
            <p:nvPr/>
          </p:nvSpPr>
          <p:spPr>
            <a:xfrm>
              <a:off x="715962" y="2870200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x="1733550" y="1636712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Times New Roman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</a:p>
          </p:txBody>
        </p:sp>
        <p:sp>
          <p:nvSpPr>
            <p:cNvPr id="582" name="Shape 582"/>
            <p:cNvSpPr/>
            <p:nvPr/>
          </p:nvSpPr>
          <p:spPr>
            <a:xfrm rot="2820000">
              <a:off x="2398711" y="3640136"/>
              <a:ext cx="427036" cy="319086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516062" y="2413000"/>
              <a:ext cx="1474786" cy="1474786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Shape 584"/>
            <p:cNvCxnSpPr/>
            <p:nvPr/>
          </p:nvCxnSpPr>
          <p:spPr>
            <a:xfrm>
              <a:off x="2667000" y="3887787"/>
              <a:ext cx="457200" cy="366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85" name="Shape 585"/>
            <p:cNvSpPr txBox="1"/>
            <p:nvPr/>
          </p:nvSpPr>
          <p:spPr>
            <a:xfrm>
              <a:off x="3079750" y="4113212"/>
              <a:ext cx="3619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703262" y="4648200"/>
            <a:ext cx="7543800" cy="1766886"/>
            <a:chOff x="703262" y="4648200"/>
            <a:chExt cx="7543800" cy="1766886"/>
          </a:xfrm>
        </p:grpSpPr>
        <p:pic>
          <p:nvPicPr>
            <p:cNvPr id="587" name="Shape 5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450" y="4648200"/>
              <a:ext cx="2476500" cy="749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Shape 588"/>
            <p:cNvSpPr txBox="1"/>
            <p:nvPr/>
          </p:nvSpPr>
          <p:spPr>
            <a:xfrm>
              <a:off x="703262" y="5499100"/>
              <a:ext cx="7543800" cy="915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e сечение на сърцевината, </a:t>
              </a:r>
              <a:r>
                <a:rPr b="0" i="1" lang="en-US" sz="18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="0" i="0" lang="en-US" sz="18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– дължина на средната магнитна силова линия,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– брой навивки и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="0" baseline="-2500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– индуктивност на бобината без сърцевина. </a:t>
              </a:r>
            </a:p>
          </p:txBody>
        </p:sp>
      </p:grpSp>
      <p:sp>
        <p:nvSpPr>
          <p:cNvPr id="589" name="Shape 589"/>
          <p:cNvSpPr txBox="1"/>
          <p:nvPr/>
        </p:nvSpPr>
        <p:spPr>
          <a:xfrm>
            <a:off x="6324600" y="982662"/>
            <a:ext cx="24257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съпротивление на метала на намотката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457200" y="177800"/>
            <a:ext cx="728979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Загуби в магнитните материали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533400" y="990600"/>
            <a:ext cx="7772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6.2. Еквивалентна схема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5299075" y="3927475"/>
            <a:ext cx="224948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Векторна диаграма</a:t>
            </a:r>
          </a:p>
        </p:txBody>
      </p:sp>
      <p:grpSp>
        <p:nvGrpSpPr>
          <p:cNvPr id="598" name="Shape 598"/>
          <p:cNvGrpSpPr/>
          <p:nvPr/>
        </p:nvGrpSpPr>
        <p:grpSpPr>
          <a:xfrm>
            <a:off x="1016000" y="1576387"/>
            <a:ext cx="2384425" cy="3257549"/>
            <a:chOff x="1016000" y="1576387"/>
            <a:chExt cx="2384425" cy="3257549"/>
          </a:xfrm>
        </p:grpSpPr>
        <p:sp>
          <p:nvSpPr>
            <p:cNvPr id="599" name="Shape 599"/>
            <p:cNvSpPr txBox="1"/>
            <p:nvPr/>
          </p:nvSpPr>
          <p:spPr>
            <a:xfrm>
              <a:off x="1016000" y="4467225"/>
              <a:ext cx="238442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Еквивалентна схема</a:t>
              </a:r>
            </a:p>
          </p:txBody>
        </p:sp>
        <p:grpSp>
          <p:nvGrpSpPr>
            <p:cNvPr id="600" name="Shape 600"/>
            <p:cNvGrpSpPr/>
            <p:nvPr/>
          </p:nvGrpSpPr>
          <p:grpSpPr>
            <a:xfrm>
              <a:off x="1128712" y="1576387"/>
              <a:ext cx="2271713" cy="2717800"/>
              <a:chOff x="1128712" y="1576387"/>
              <a:chExt cx="2271713" cy="2717800"/>
            </a:xfrm>
          </p:grpSpPr>
          <p:cxnSp>
            <p:nvCxnSpPr>
              <p:cNvPr id="601" name="Shape 601"/>
              <p:cNvCxnSpPr/>
              <p:nvPr/>
            </p:nvCxnSpPr>
            <p:spPr>
              <a:xfrm rot="10800000">
                <a:off x="2622549" y="1620837"/>
                <a:ext cx="1587" cy="183832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602" name="Shape 602"/>
              <p:cNvSpPr txBox="1"/>
              <p:nvPr/>
            </p:nvSpPr>
            <p:spPr>
              <a:xfrm>
                <a:off x="2678111" y="2720975"/>
                <a:ext cx="346074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603" name="Shape 603"/>
              <p:cNvSpPr/>
              <p:nvPr/>
            </p:nvSpPr>
            <p:spPr>
              <a:xfrm rot="-5400000">
                <a:off x="2351880" y="2815430"/>
                <a:ext cx="550861" cy="184149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4" name="Shape 604"/>
              <p:cNvCxnSpPr/>
              <p:nvPr/>
            </p:nvCxnSpPr>
            <p:spPr>
              <a:xfrm>
                <a:off x="1979611" y="2490786"/>
                <a:ext cx="0" cy="87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cxnSp>
            <p:nvCxnSpPr>
              <p:cNvPr id="605" name="Shape 605"/>
              <p:cNvCxnSpPr/>
              <p:nvPr/>
            </p:nvCxnSpPr>
            <p:spPr>
              <a:xfrm>
                <a:off x="2351086" y="1731961"/>
                <a:ext cx="0" cy="5302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606" name="Shape 606"/>
              <p:cNvSpPr/>
              <p:nvPr/>
            </p:nvSpPr>
            <p:spPr>
              <a:xfrm>
                <a:off x="2603500" y="4249737"/>
                <a:ext cx="44450" cy="4445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7" name="Shape 607"/>
              <p:cNvGrpSpPr/>
              <p:nvPr/>
            </p:nvGrpSpPr>
            <p:grpSpPr>
              <a:xfrm rot="-5400000">
                <a:off x="2139950" y="3762374"/>
                <a:ext cx="882649" cy="92075"/>
                <a:chOff x="5573712" y="377825"/>
                <a:chExt cx="730249" cy="76199"/>
              </a:xfrm>
            </p:grpSpPr>
            <p:sp>
              <p:nvSpPr>
                <p:cNvPr id="608" name="Shape 608"/>
                <p:cNvSpPr/>
                <p:nvPr/>
              </p:nvSpPr>
              <p:spPr>
                <a:xfrm>
                  <a:off x="5741987" y="377825"/>
                  <a:ext cx="149225" cy="76199"/>
                </a:xfrm>
                <a:custGeom>
                  <a:pathLst>
                    <a:path extrusionOk="0" h="120000" w="120000">
                      <a:moveTo>
                        <a:pt x="0" y="117500"/>
                      </a:moveTo>
                      <a:lnTo>
                        <a:pt x="0" y="117500"/>
                      </a:lnTo>
                      <a:lnTo>
                        <a:pt x="0" y="115000"/>
                      </a:lnTo>
                      <a:lnTo>
                        <a:pt x="1276" y="90000"/>
                      </a:lnTo>
                      <a:lnTo>
                        <a:pt x="5106" y="70000"/>
                      </a:lnTo>
                      <a:lnTo>
                        <a:pt x="10212" y="50000"/>
                      </a:lnTo>
                      <a:lnTo>
                        <a:pt x="16595" y="32500"/>
                      </a:lnTo>
                      <a:lnTo>
                        <a:pt x="25531" y="20000"/>
                      </a:lnTo>
                      <a:lnTo>
                        <a:pt x="35744" y="10000"/>
                      </a:lnTo>
                      <a:lnTo>
                        <a:pt x="47234" y="2500"/>
                      </a:lnTo>
                      <a:lnTo>
                        <a:pt x="58723" y="0"/>
                      </a:lnTo>
                      <a:lnTo>
                        <a:pt x="71489" y="2500"/>
                      </a:lnTo>
                      <a:lnTo>
                        <a:pt x="82978" y="10000"/>
                      </a:lnTo>
                      <a:lnTo>
                        <a:pt x="93191" y="20000"/>
                      </a:lnTo>
                      <a:lnTo>
                        <a:pt x="100851" y="32500"/>
                      </a:lnTo>
                      <a:lnTo>
                        <a:pt x="108510" y="50000"/>
                      </a:lnTo>
                      <a:lnTo>
                        <a:pt x="113617" y="70000"/>
                      </a:lnTo>
                      <a:lnTo>
                        <a:pt x="117446" y="90000"/>
                      </a:lnTo>
                      <a:lnTo>
                        <a:pt x="118723" y="115000"/>
                      </a:lnTo>
                    </a:path>
                  </a:pathLst>
                </a:custGeom>
                <a:noFill/>
                <a:ln cap="rnd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5891212" y="377825"/>
                  <a:ext cx="152399" cy="76199"/>
                </a:xfrm>
                <a:custGeom>
                  <a:pathLst>
                    <a:path extrusionOk="0" h="120000" w="120000">
                      <a:moveTo>
                        <a:pt x="0" y="117500"/>
                      </a:moveTo>
                      <a:lnTo>
                        <a:pt x="0" y="117500"/>
                      </a:lnTo>
                      <a:lnTo>
                        <a:pt x="1250" y="92500"/>
                      </a:lnTo>
                      <a:lnTo>
                        <a:pt x="5000" y="70000"/>
                      </a:lnTo>
                      <a:lnTo>
                        <a:pt x="10000" y="50000"/>
                      </a:lnTo>
                      <a:lnTo>
                        <a:pt x="17500" y="35000"/>
                      </a:lnTo>
                      <a:lnTo>
                        <a:pt x="26250" y="20000"/>
                      </a:lnTo>
                      <a:lnTo>
                        <a:pt x="36250" y="10000"/>
                      </a:lnTo>
                      <a:lnTo>
                        <a:pt x="47500" y="2500"/>
                      </a:lnTo>
                      <a:lnTo>
                        <a:pt x="58750" y="0"/>
                      </a:lnTo>
                      <a:lnTo>
                        <a:pt x="71250" y="2500"/>
                      </a:lnTo>
                      <a:lnTo>
                        <a:pt x="82500" y="10000"/>
                      </a:lnTo>
                      <a:lnTo>
                        <a:pt x="92500" y="20000"/>
                      </a:lnTo>
                      <a:lnTo>
                        <a:pt x="101250" y="35000"/>
                      </a:lnTo>
                      <a:lnTo>
                        <a:pt x="108750" y="50000"/>
                      </a:lnTo>
                      <a:lnTo>
                        <a:pt x="113750" y="70000"/>
                      </a:lnTo>
                      <a:lnTo>
                        <a:pt x="117500" y="92500"/>
                      </a:lnTo>
                      <a:lnTo>
                        <a:pt x="118750" y="117500"/>
                      </a:lnTo>
                    </a:path>
                  </a:pathLst>
                </a:custGeom>
                <a:noFill/>
                <a:ln cap="rnd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6042025" y="377825"/>
                  <a:ext cx="149225" cy="76199"/>
                </a:xfrm>
                <a:custGeom>
                  <a:pathLst>
                    <a:path extrusionOk="0" h="120000" w="120000">
                      <a:moveTo>
                        <a:pt x="0" y="117500"/>
                      </a:moveTo>
                      <a:lnTo>
                        <a:pt x="0" y="117500"/>
                      </a:lnTo>
                      <a:lnTo>
                        <a:pt x="1276" y="92500"/>
                      </a:lnTo>
                      <a:lnTo>
                        <a:pt x="5106" y="70000"/>
                      </a:lnTo>
                      <a:lnTo>
                        <a:pt x="10212" y="50000"/>
                      </a:lnTo>
                      <a:lnTo>
                        <a:pt x="17872" y="35000"/>
                      </a:lnTo>
                      <a:lnTo>
                        <a:pt x="25531" y="20000"/>
                      </a:lnTo>
                      <a:lnTo>
                        <a:pt x="35744" y="10000"/>
                      </a:lnTo>
                      <a:lnTo>
                        <a:pt x="47234" y="2500"/>
                      </a:lnTo>
                      <a:lnTo>
                        <a:pt x="58723" y="0"/>
                      </a:lnTo>
                      <a:lnTo>
                        <a:pt x="71489" y="2500"/>
                      </a:lnTo>
                      <a:lnTo>
                        <a:pt x="82978" y="10000"/>
                      </a:lnTo>
                      <a:lnTo>
                        <a:pt x="93191" y="20000"/>
                      </a:lnTo>
                      <a:lnTo>
                        <a:pt x="102127" y="35000"/>
                      </a:lnTo>
                      <a:lnTo>
                        <a:pt x="108510" y="50000"/>
                      </a:lnTo>
                      <a:lnTo>
                        <a:pt x="113617" y="70000"/>
                      </a:lnTo>
                      <a:lnTo>
                        <a:pt x="117446" y="92500"/>
                      </a:lnTo>
                      <a:lnTo>
                        <a:pt x="118723" y="117500"/>
                      </a:lnTo>
                    </a:path>
                  </a:pathLst>
                </a:custGeom>
                <a:noFill/>
                <a:ln cap="rnd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11" name="Shape 611"/>
                <p:cNvCxnSpPr/>
                <p:nvPr/>
              </p:nvCxnSpPr>
              <p:spPr>
                <a:xfrm>
                  <a:off x="6194425" y="452437"/>
                  <a:ext cx="10953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12" name="Shape 612"/>
                <p:cNvCxnSpPr/>
                <p:nvPr/>
              </p:nvCxnSpPr>
              <p:spPr>
                <a:xfrm rot="10800000">
                  <a:off x="5638800" y="452437"/>
                  <a:ext cx="10953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613" name="Shape 613"/>
                <p:cNvCxnSpPr/>
                <p:nvPr/>
              </p:nvCxnSpPr>
              <p:spPr>
                <a:xfrm rot="10800000">
                  <a:off x="5573712" y="452437"/>
                  <a:ext cx="85724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4" name="Shape 614"/>
              <p:cNvSpPr/>
              <p:nvPr/>
            </p:nvSpPr>
            <p:spPr>
              <a:xfrm rot="-5400000">
                <a:off x="2351086" y="1987550"/>
                <a:ext cx="552449" cy="184149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Shape 615"/>
              <p:cNvSpPr txBox="1"/>
              <p:nvPr/>
            </p:nvSpPr>
            <p:spPr>
              <a:xfrm>
                <a:off x="2627311" y="3679825"/>
                <a:ext cx="528637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2601911" y="1576387"/>
                <a:ext cx="44450" cy="4445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Shape 617"/>
              <p:cNvSpPr txBox="1"/>
              <p:nvPr/>
            </p:nvSpPr>
            <p:spPr>
              <a:xfrm>
                <a:off x="2689225" y="1897061"/>
                <a:ext cx="71120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r>
                  <a:rPr b="0" baseline="-2500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</a:p>
            </p:txBody>
          </p:sp>
          <p:cxnSp>
            <p:nvCxnSpPr>
              <p:cNvPr id="618" name="Shape 618"/>
              <p:cNvCxnSpPr/>
              <p:nvPr/>
            </p:nvCxnSpPr>
            <p:spPr>
              <a:xfrm rot="10800000">
                <a:off x="1366836" y="2490786"/>
                <a:ext cx="123507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19" name="Shape 619"/>
              <p:cNvCxnSpPr/>
              <p:nvPr/>
            </p:nvCxnSpPr>
            <p:spPr>
              <a:xfrm rot="10800000">
                <a:off x="1911349" y="3363912"/>
                <a:ext cx="71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20" name="Shape 620"/>
              <p:cNvCxnSpPr/>
              <p:nvPr/>
            </p:nvCxnSpPr>
            <p:spPr>
              <a:xfrm>
                <a:off x="1979611" y="3367087"/>
                <a:ext cx="0" cy="9080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cxnSp>
            <p:nvCxnSpPr>
              <p:cNvPr id="621" name="Shape 621"/>
              <p:cNvCxnSpPr/>
              <p:nvPr/>
            </p:nvCxnSpPr>
            <p:spPr>
              <a:xfrm rot="10800000">
                <a:off x="1366836" y="4271962"/>
                <a:ext cx="123507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22" name="Shape 622"/>
              <p:cNvCxnSpPr/>
              <p:nvPr/>
            </p:nvCxnSpPr>
            <p:spPr>
              <a:xfrm>
                <a:off x="1443037" y="2490786"/>
                <a:ext cx="0" cy="1771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sp>
            <p:nvSpPr>
              <p:cNvPr id="623" name="Shape 623"/>
              <p:cNvSpPr txBox="1"/>
              <p:nvPr/>
            </p:nvSpPr>
            <p:spPr>
              <a:xfrm>
                <a:off x="2073275" y="1803400"/>
                <a:ext cx="27781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  <p:sp>
            <p:nvSpPr>
              <p:cNvPr id="624" name="Shape 624"/>
              <p:cNvSpPr txBox="1"/>
              <p:nvPr/>
            </p:nvSpPr>
            <p:spPr>
              <a:xfrm>
                <a:off x="1585912" y="2752725"/>
                <a:ext cx="466725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625" name="Shape 625"/>
              <p:cNvSpPr txBox="1"/>
              <p:nvPr/>
            </p:nvSpPr>
            <p:spPr>
              <a:xfrm>
                <a:off x="1585912" y="3665537"/>
                <a:ext cx="466725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626" name="Shape 626"/>
              <p:cNvSpPr txBox="1"/>
              <p:nvPr/>
            </p:nvSpPr>
            <p:spPr>
              <a:xfrm>
                <a:off x="1128712" y="3154361"/>
                <a:ext cx="466725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</a:p>
            </p:txBody>
          </p:sp>
        </p:grpSp>
      </p:grpSp>
      <p:grpSp>
        <p:nvGrpSpPr>
          <p:cNvPr id="627" name="Shape 627"/>
          <p:cNvGrpSpPr/>
          <p:nvPr/>
        </p:nvGrpSpPr>
        <p:grpSpPr>
          <a:xfrm>
            <a:off x="5219700" y="1922462"/>
            <a:ext cx="1949449" cy="1371598"/>
            <a:chOff x="4737100" y="2286000"/>
            <a:chExt cx="1949449" cy="1371598"/>
          </a:xfrm>
        </p:grpSpPr>
        <p:cxnSp>
          <p:nvCxnSpPr>
            <p:cNvPr id="628" name="Shape 628"/>
            <p:cNvCxnSpPr/>
            <p:nvPr/>
          </p:nvCxnSpPr>
          <p:spPr>
            <a:xfrm rot="10800000">
              <a:off x="4856162" y="2706686"/>
              <a:ext cx="0" cy="95091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29" name="Shape 629"/>
            <p:cNvCxnSpPr/>
            <p:nvPr/>
          </p:nvCxnSpPr>
          <p:spPr>
            <a:xfrm>
              <a:off x="4856162" y="2711450"/>
              <a:ext cx="1830386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30" name="Shape 630"/>
            <p:cNvCxnSpPr/>
            <p:nvPr/>
          </p:nvCxnSpPr>
          <p:spPr>
            <a:xfrm rot="10800000">
              <a:off x="4856162" y="2706686"/>
              <a:ext cx="1830386" cy="95091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631" name="Shape 631"/>
            <p:cNvSpPr txBox="1"/>
            <p:nvPr/>
          </p:nvSpPr>
          <p:spPr>
            <a:xfrm>
              <a:off x="4737100" y="2286000"/>
              <a:ext cx="368299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7169150" y="1143000"/>
            <a:ext cx="323848" cy="2151061"/>
            <a:chOff x="6686550" y="1506537"/>
            <a:chExt cx="323848" cy="2151061"/>
          </a:xfrm>
        </p:grpSpPr>
        <p:cxnSp>
          <p:nvCxnSpPr>
            <p:cNvPr id="633" name="Shape 633"/>
            <p:cNvCxnSpPr/>
            <p:nvPr/>
          </p:nvCxnSpPr>
          <p:spPr>
            <a:xfrm rot="10800000">
              <a:off x="6686550" y="1592261"/>
              <a:ext cx="0" cy="2065337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634" name="Shape 634"/>
            <p:cNvSpPr txBox="1"/>
            <p:nvPr/>
          </p:nvSpPr>
          <p:spPr>
            <a:xfrm>
              <a:off x="6757986" y="1506537"/>
              <a:ext cx="252412" cy="398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6654800" y="2463799"/>
            <a:ext cx="568686" cy="807183"/>
            <a:chOff x="6440487" y="2824161"/>
            <a:chExt cx="395833" cy="560498"/>
          </a:xfrm>
        </p:grpSpPr>
        <p:cxnSp>
          <p:nvCxnSpPr>
            <p:cNvPr id="636" name="Shape 636"/>
            <p:cNvCxnSpPr/>
            <p:nvPr/>
          </p:nvCxnSpPr>
          <p:spPr>
            <a:xfrm rot="-4140000">
              <a:off x="6589712" y="3140074"/>
              <a:ext cx="219075" cy="20955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37" name="Shape 637"/>
            <p:cNvSpPr txBox="1"/>
            <p:nvPr/>
          </p:nvSpPr>
          <p:spPr>
            <a:xfrm>
              <a:off x="6440487" y="2824161"/>
              <a:ext cx="23494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ϕ</a:t>
              </a: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891211" y="2706686"/>
            <a:ext cx="665588" cy="592306"/>
            <a:chOff x="5910262" y="2992436"/>
            <a:chExt cx="462034" cy="411412"/>
          </a:xfrm>
        </p:grpSpPr>
        <p:cxnSp>
          <p:nvCxnSpPr>
            <p:cNvPr id="639" name="Shape 639"/>
            <p:cNvCxnSpPr/>
            <p:nvPr/>
          </p:nvCxnSpPr>
          <p:spPr>
            <a:xfrm flipH="1" rot="-240000">
              <a:off x="6257925" y="3167062"/>
              <a:ext cx="106361" cy="233362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40" name="Shape 640"/>
            <p:cNvSpPr txBox="1"/>
            <p:nvPr/>
          </p:nvSpPr>
          <p:spPr>
            <a:xfrm>
              <a:off x="5910262" y="2992436"/>
              <a:ext cx="311149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δ</a:t>
              </a:r>
              <a:r>
                <a:rPr b="0" baseline="-25000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М</a:t>
              </a:r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7169150" y="2268537"/>
            <a:ext cx="1060450" cy="1025523"/>
            <a:chOff x="6686550" y="2632075"/>
            <a:chExt cx="1060450" cy="1025523"/>
          </a:xfrm>
        </p:grpSpPr>
        <p:pic>
          <p:nvPicPr>
            <p:cNvPr id="642" name="Shape 6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59575" y="2632075"/>
              <a:ext cx="987425" cy="346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3" name="Shape 643"/>
            <p:cNvCxnSpPr/>
            <p:nvPr/>
          </p:nvCxnSpPr>
          <p:spPr>
            <a:xfrm rot="10800000">
              <a:off x="6686550" y="2706686"/>
              <a:ext cx="0" cy="95091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644" name="Shape 644"/>
          <p:cNvGrpSpPr/>
          <p:nvPr/>
        </p:nvGrpSpPr>
        <p:grpSpPr>
          <a:xfrm>
            <a:off x="5026025" y="3294062"/>
            <a:ext cx="2143124" cy="485774"/>
            <a:chOff x="4543425" y="3657600"/>
            <a:chExt cx="2143124" cy="485774"/>
          </a:xfrm>
        </p:grpSpPr>
        <p:cxnSp>
          <p:nvCxnSpPr>
            <p:cNvPr id="645" name="Shape 645"/>
            <p:cNvCxnSpPr/>
            <p:nvPr/>
          </p:nvCxnSpPr>
          <p:spPr>
            <a:xfrm>
              <a:off x="4856162" y="3657600"/>
              <a:ext cx="1830386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pic>
          <p:nvPicPr>
            <p:cNvPr id="646" name="Shape 6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3425" y="3795712"/>
              <a:ext cx="1123950" cy="3476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7" name="Shape 647"/>
          <p:cNvGrpSpPr/>
          <p:nvPr/>
        </p:nvGrpSpPr>
        <p:grpSpPr>
          <a:xfrm>
            <a:off x="868362" y="5029200"/>
            <a:ext cx="7437437" cy="1508125"/>
            <a:chOff x="868362" y="5029200"/>
            <a:chExt cx="7437437" cy="1508125"/>
          </a:xfrm>
        </p:grpSpPr>
        <p:pic>
          <p:nvPicPr>
            <p:cNvPr id="648" name="Shape 6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5050" y="5029200"/>
              <a:ext cx="3994150" cy="798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Shape 649"/>
            <p:cNvSpPr txBox="1"/>
            <p:nvPr/>
          </p:nvSpPr>
          <p:spPr>
            <a:xfrm>
              <a:off x="868362" y="5895975"/>
              <a:ext cx="7437437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ВТ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и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Д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са еквивалентни съпротивления на загуби съответно от хистерезис, вихрови токове и допълнителните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990600" y="122236"/>
            <a:ext cx="6705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Съдържание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514600" y="1828799"/>
            <a:ext cx="3810000" cy="609600"/>
            <a:chOff x="2514600" y="1828799"/>
            <a:chExt cx="3810000" cy="609600"/>
          </a:xfrm>
        </p:grpSpPr>
        <p:grpSp>
          <p:nvGrpSpPr>
            <p:cNvPr id="145" name="Shape 145"/>
            <p:cNvGrpSpPr/>
            <p:nvPr/>
          </p:nvGrpSpPr>
          <p:grpSpPr>
            <a:xfrm>
              <a:off x="2514600" y="1828799"/>
              <a:ext cx="533399" cy="609600"/>
              <a:chOff x="1558925" y="339725"/>
              <a:chExt cx="1204912" cy="1384300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1927225" y="339725"/>
                <a:ext cx="474661" cy="688975"/>
              </a:xfrm>
              <a:custGeom>
                <a:pathLst>
                  <a:path extrusionOk="0" h="120000" w="120000">
                    <a:moveTo>
                      <a:pt x="69832" y="33456"/>
                    </a:moveTo>
                    <a:lnTo>
                      <a:pt x="69832" y="6359"/>
                    </a:lnTo>
                    <a:lnTo>
                      <a:pt x="68227" y="2488"/>
                    </a:lnTo>
                    <a:lnTo>
                      <a:pt x="66220" y="1382"/>
                    </a:lnTo>
                    <a:lnTo>
                      <a:pt x="62608" y="0"/>
                    </a:lnTo>
                    <a:lnTo>
                      <a:pt x="61003" y="0"/>
                    </a:lnTo>
                    <a:lnTo>
                      <a:pt x="57391" y="0"/>
                    </a:lnTo>
                    <a:lnTo>
                      <a:pt x="53779" y="1382"/>
                    </a:lnTo>
                    <a:lnTo>
                      <a:pt x="50167" y="2488"/>
                    </a:lnTo>
                    <a:lnTo>
                      <a:pt x="50167" y="6359"/>
                    </a:lnTo>
                    <a:lnTo>
                      <a:pt x="50167" y="34838"/>
                    </a:lnTo>
                    <a:lnTo>
                      <a:pt x="30501" y="27373"/>
                    </a:lnTo>
                    <a:lnTo>
                      <a:pt x="26889" y="25990"/>
                    </a:lnTo>
                    <a:lnTo>
                      <a:pt x="23277" y="25990"/>
                    </a:lnTo>
                    <a:lnTo>
                      <a:pt x="19665" y="27373"/>
                    </a:lnTo>
                    <a:lnTo>
                      <a:pt x="18060" y="28479"/>
                    </a:lnTo>
                    <a:lnTo>
                      <a:pt x="16053" y="30967"/>
                    </a:lnTo>
                    <a:lnTo>
                      <a:pt x="18060" y="32350"/>
                    </a:lnTo>
                    <a:lnTo>
                      <a:pt x="18060" y="34838"/>
                    </a:lnTo>
                    <a:lnTo>
                      <a:pt x="21672" y="37050"/>
                    </a:lnTo>
                    <a:lnTo>
                      <a:pt x="48561" y="47004"/>
                    </a:lnTo>
                    <a:lnTo>
                      <a:pt x="48561" y="66912"/>
                    </a:lnTo>
                    <a:lnTo>
                      <a:pt x="14448" y="51981"/>
                    </a:lnTo>
                    <a:lnTo>
                      <a:pt x="10836" y="50875"/>
                    </a:lnTo>
                    <a:lnTo>
                      <a:pt x="7224" y="50875"/>
                    </a:lnTo>
                    <a:lnTo>
                      <a:pt x="3612" y="51981"/>
                    </a:lnTo>
                    <a:lnTo>
                      <a:pt x="2006" y="53364"/>
                    </a:lnTo>
                    <a:lnTo>
                      <a:pt x="0" y="55852"/>
                    </a:lnTo>
                    <a:lnTo>
                      <a:pt x="0" y="58064"/>
                    </a:lnTo>
                    <a:lnTo>
                      <a:pt x="2006" y="60552"/>
                    </a:lnTo>
                    <a:lnTo>
                      <a:pt x="5618" y="61935"/>
                    </a:lnTo>
                    <a:lnTo>
                      <a:pt x="48561" y="80460"/>
                    </a:lnTo>
                    <a:lnTo>
                      <a:pt x="48561" y="120000"/>
                    </a:lnTo>
                    <a:lnTo>
                      <a:pt x="69832" y="120000"/>
                    </a:lnTo>
                    <a:lnTo>
                      <a:pt x="69832" y="80460"/>
                    </a:lnTo>
                    <a:lnTo>
                      <a:pt x="116387" y="61935"/>
                    </a:lnTo>
                    <a:lnTo>
                      <a:pt x="118394" y="60552"/>
                    </a:lnTo>
                    <a:lnTo>
                      <a:pt x="120000" y="58064"/>
                    </a:lnTo>
                    <a:lnTo>
                      <a:pt x="120000" y="55852"/>
                    </a:lnTo>
                    <a:lnTo>
                      <a:pt x="120000" y="54470"/>
                    </a:lnTo>
                    <a:lnTo>
                      <a:pt x="118394" y="51981"/>
                    </a:lnTo>
                    <a:lnTo>
                      <a:pt x="114782" y="50875"/>
                    </a:lnTo>
                    <a:lnTo>
                      <a:pt x="111170" y="50875"/>
                    </a:lnTo>
                    <a:lnTo>
                      <a:pt x="107558" y="51981"/>
                    </a:lnTo>
                    <a:lnTo>
                      <a:pt x="69832" y="65529"/>
                    </a:lnTo>
                    <a:lnTo>
                      <a:pt x="69832" y="47004"/>
                    </a:lnTo>
                    <a:lnTo>
                      <a:pt x="98729" y="37050"/>
                    </a:lnTo>
                    <a:lnTo>
                      <a:pt x="100334" y="35944"/>
                    </a:lnTo>
                    <a:lnTo>
                      <a:pt x="102341" y="33456"/>
                    </a:lnTo>
                    <a:lnTo>
                      <a:pt x="102341" y="30967"/>
                    </a:lnTo>
                    <a:lnTo>
                      <a:pt x="100334" y="29861"/>
                    </a:lnTo>
                    <a:lnTo>
                      <a:pt x="98729" y="28479"/>
                    </a:lnTo>
                    <a:lnTo>
                      <a:pt x="95117" y="27373"/>
                    </a:lnTo>
                    <a:lnTo>
                      <a:pt x="93110" y="27373"/>
                    </a:lnTo>
                    <a:lnTo>
                      <a:pt x="89498" y="27373"/>
                    </a:lnTo>
                    <a:lnTo>
                      <a:pt x="69832" y="33456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558925" y="631825"/>
                <a:ext cx="623887" cy="431799"/>
              </a:xfrm>
              <a:custGeom>
                <a:pathLst>
                  <a:path extrusionOk="0" h="120000" w="120000">
                    <a:moveTo>
                      <a:pt x="36946" y="31323"/>
                    </a:moveTo>
                    <a:lnTo>
                      <a:pt x="10992" y="9705"/>
                    </a:lnTo>
                    <a:lnTo>
                      <a:pt x="8244" y="7941"/>
                    </a:lnTo>
                    <a:lnTo>
                      <a:pt x="5496" y="7941"/>
                    </a:lnTo>
                    <a:lnTo>
                      <a:pt x="2748" y="9705"/>
                    </a:lnTo>
                    <a:lnTo>
                      <a:pt x="1526" y="13676"/>
                    </a:lnTo>
                    <a:lnTo>
                      <a:pt x="0" y="17647"/>
                    </a:lnTo>
                    <a:lnTo>
                      <a:pt x="0" y="21617"/>
                    </a:lnTo>
                    <a:lnTo>
                      <a:pt x="1526" y="25588"/>
                    </a:lnTo>
                    <a:lnTo>
                      <a:pt x="2748" y="27352"/>
                    </a:lnTo>
                    <a:lnTo>
                      <a:pt x="29923" y="51176"/>
                    </a:lnTo>
                    <a:lnTo>
                      <a:pt x="16488" y="63088"/>
                    </a:lnTo>
                    <a:lnTo>
                      <a:pt x="13740" y="64852"/>
                    </a:lnTo>
                    <a:lnTo>
                      <a:pt x="12213" y="68823"/>
                    </a:lnTo>
                    <a:lnTo>
                      <a:pt x="12213" y="72794"/>
                    </a:lnTo>
                    <a:lnTo>
                      <a:pt x="12213" y="76764"/>
                    </a:lnTo>
                    <a:lnTo>
                      <a:pt x="14961" y="78529"/>
                    </a:lnTo>
                    <a:lnTo>
                      <a:pt x="16488" y="80735"/>
                    </a:lnTo>
                    <a:lnTo>
                      <a:pt x="19236" y="80735"/>
                    </a:lnTo>
                    <a:lnTo>
                      <a:pt x="21984" y="80735"/>
                    </a:lnTo>
                    <a:lnTo>
                      <a:pt x="42442" y="63088"/>
                    </a:lnTo>
                    <a:lnTo>
                      <a:pt x="60152" y="78529"/>
                    </a:lnTo>
                    <a:lnTo>
                      <a:pt x="34198" y="98382"/>
                    </a:lnTo>
                    <a:lnTo>
                      <a:pt x="31450" y="102352"/>
                    </a:lnTo>
                    <a:lnTo>
                      <a:pt x="29923" y="106323"/>
                    </a:lnTo>
                    <a:lnTo>
                      <a:pt x="29923" y="108529"/>
                    </a:lnTo>
                    <a:lnTo>
                      <a:pt x="29923" y="112058"/>
                    </a:lnTo>
                    <a:lnTo>
                      <a:pt x="31450" y="116029"/>
                    </a:lnTo>
                    <a:lnTo>
                      <a:pt x="34198" y="118235"/>
                    </a:lnTo>
                    <a:lnTo>
                      <a:pt x="36946" y="118235"/>
                    </a:lnTo>
                    <a:lnTo>
                      <a:pt x="39694" y="116029"/>
                    </a:lnTo>
                    <a:lnTo>
                      <a:pt x="73587" y="88676"/>
                    </a:lnTo>
                    <a:lnTo>
                      <a:pt x="111755" y="120000"/>
                    </a:lnTo>
                    <a:lnTo>
                      <a:pt x="120000" y="100588"/>
                    </a:lnTo>
                    <a:lnTo>
                      <a:pt x="81832" y="68823"/>
                    </a:lnTo>
                    <a:lnTo>
                      <a:pt x="81832" y="9705"/>
                    </a:lnTo>
                    <a:lnTo>
                      <a:pt x="81832" y="5735"/>
                    </a:lnTo>
                    <a:lnTo>
                      <a:pt x="80610" y="3970"/>
                    </a:lnTo>
                    <a:lnTo>
                      <a:pt x="77862" y="1764"/>
                    </a:lnTo>
                    <a:lnTo>
                      <a:pt x="76335" y="0"/>
                    </a:lnTo>
                    <a:lnTo>
                      <a:pt x="73587" y="0"/>
                    </a:lnTo>
                    <a:lnTo>
                      <a:pt x="70839" y="1764"/>
                    </a:lnTo>
                    <a:lnTo>
                      <a:pt x="69618" y="5735"/>
                    </a:lnTo>
                    <a:lnTo>
                      <a:pt x="69618" y="9705"/>
                    </a:lnTo>
                    <a:lnTo>
                      <a:pt x="68091" y="56911"/>
                    </a:lnTo>
                    <a:lnTo>
                      <a:pt x="50381" y="41470"/>
                    </a:lnTo>
                    <a:lnTo>
                      <a:pt x="51908" y="7941"/>
                    </a:lnTo>
                    <a:lnTo>
                      <a:pt x="50381" y="3970"/>
                    </a:lnTo>
                    <a:lnTo>
                      <a:pt x="49160" y="1764"/>
                    </a:lnTo>
                    <a:lnTo>
                      <a:pt x="47633" y="0"/>
                    </a:lnTo>
                    <a:lnTo>
                      <a:pt x="45190" y="0"/>
                    </a:lnTo>
                    <a:lnTo>
                      <a:pt x="42442" y="0"/>
                    </a:lnTo>
                    <a:lnTo>
                      <a:pt x="40916" y="1764"/>
                    </a:lnTo>
                    <a:lnTo>
                      <a:pt x="39694" y="3970"/>
                    </a:lnTo>
                    <a:lnTo>
                      <a:pt x="38167" y="7941"/>
                    </a:lnTo>
                    <a:lnTo>
                      <a:pt x="36946" y="31323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1558925" y="993775"/>
                <a:ext cx="623887" cy="439736"/>
              </a:xfrm>
              <a:custGeom>
                <a:pathLst>
                  <a:path extrusionOk="0" h="120000" w="120000">
                    <a:moveTo>
                      <a:pt x="29923" y="67581"/>
                    </a:moveTo>
                    <a:lnTo>
                      <a:pt x="2748" y="88808"/>
                    </a:lnTo>
                    <a:lnTo>
                      <a:pt x="0" y="92707"/>
                    </a:lnTo>
                    <a:lnTo>
                      <a:pt x="0" y="96606"/>
                    </a:lnTo>
                    <a:lnTo>
                      <a:pt x="0" y="98772"/>
                    </a:lnTo>
                    <a:lnTo>
                      <a:pt x="0" y="102671"/>
                    </a:lnTo>
                    <a:lnTo>
                      <a:pt x="2748" y="106570"/>
                    </a:lnTo>
                    <a:lnTo>
                      <a:pt x="4274" y="108303"/>
                    </a:lnTo>
                    <a:lnTo>
                      <a:pt x="7022" y="108303"/>
                    </a:lnTo>
                    <a:lnTo>
                      <a:pt x="10992" y="108303"/>
                    </a:lnTo>
                    <a:lnTo>
                      <a:pt x="38167" y="84909"/>
                    </a:lnTo>
                    <a:lnTo>
                      <a:pt x="38167" y="108303"/>
                    </a:lnTo>
                    <a:lnTo>
                      <a:pt x="38167" y="113935"/>
                    </a:lnTo>
                    <a:lnTo>
                      <a:pt x="39694" y="116101"/>
                    </a:lnTo>
                    <a:lnTo>
                      <a:pt x="42442" y="117833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7833"/>
                    </a:lnTo>
                    <a:lnTo>
                      <a:pt x="50381" y="113935"/>
                    </a:lnTo>
                    <a:lnTo>
                      <a:pt x="50381" y="110036"/>
                    </a:lnTo>
                    <a:lnTo>
                      <a:pt x="50381" y="77111"/>
                    </a:lnTo>
                    <a:lnTo>
                      <a:pt x="68091" y="61949"/>
                    </a:lnTo>
                    <a:lnTo>
                      <a:pt x="68091" y="104404"/>
                    </a:lnTo>
                    <a:lnTo>
                      <a:pt x="68091" y="108303"/>
                    </a:lnTo>
                    <a:lnTo>
                      <a:pt x="69618" y="112202"/>
                    </a:lnTo>
                    <a:lnTo>
                      <a:pt x="72366" y="113935"/>
                    </a:lnTo>
                    <a:lnTo>
                      <a:pt x="75114" y="116101"/>
                    </a:lnTo>
                    <a:lnTo>
                      <a:pt x="77862" y="116101"/>
                    </a:lnTo>
                    <a:lnTo>
                      <a:pt x="79083" y="113935"/>
                    </a:lnTo>
                    <a:lnTo>
                      <a:pt x="80610" y="110036"/>
                    </a:lnTo>
                    <a:lnTo>
                      <a:pt x="81832" y="106570"/>
                    </a:lnTo>
                    <a:lnTo>
                      <a:pt x="81832" y="50252"/>
                    </a:lnTo>
                    <a:lnTo>
                      <a:pt x="120000" y="19061"/>
                    </a:lnTo>
                    <a:lnTo>
                      <a:pt x="111755" y="0"/>
                    </a:lnTo>
                    <a:lnTo>
                      <a:pt x="73587" y="30758"/>
                    </a:lnTo>
                    <a:lnTo>
                      <a:pt x="38167" y="1732"/>
                    </a:lnTo>
                    <a:lnTo>
                      <a:pt x="36946" y="0"/>
                    </a:lnTo>
                    <a:lnTo>
                      <a:pt x="34198" y="0"/>
                    </a:lnTo>
                    <a:lnTo>
                      <a:pt x="31450" y="1732"/>
                    </a:lnTo>
                    <a:lnTo>
                      <a:pt x="29923" y="3898"/>
                    </a:lnTo>
                    <a:lnTo>
                      <a:pt x="28702" y="7797"/>
                    </a:lnTo>
                    <a:lnTo>
                      <a:pt x="28702" y="11263"/>
                    </a:lnTo>
                    <a:lnTo>
                      <a:pt x="29923" y="15162"/>
                    </a:lnTo>
                    <a:lnTo>
                      <a:pt x="32671" y="17328"/>
                    </a:lnTo>
                    <a:lnTo>
                      <a:pt x="60152" y="42454"/>
                    </a:lnTo>
                    <a:lnTo>
                      <a:pt x="42442" y="55884"/>
                    </a:lnTo>
                    <a:lnTo>
                      <a:pt x="21984" y="38555"/>
                    </a:lnTo>
                    <a:lnTo>
                      <a:pt x="19236" y="36823"/>
                    </a:lnTo>
                    <a:lnTo>
                      <a:pt x="17709" y="36823"/>
                    </a:lnTo>
                    <a:lnTo>
                      <a:pt x="14961" y="38555"/>
                    </a:lnTo>
                    <a:lnTo>
                      <a:pt x="13740" y="42454"/>
                    </a:lnTo>
                    <a:lnTo>
                      <a:pt x="13740" y="44187"/>
                    </a:lnTo>
                    <a:lnTo>
                      <a:pt x="13740" y="48086"/>
                    </a:lnTo>
                    <a:lnTo>
                      <a:pt x="13740" y="51985"/>
                    </a:lnTo>
                    <a:lnTo>
                      <a:pt x="16488" y="54151"/>
                    </a:lnTo>
                    <a:lnTo>
                      <a:pt x="29923" y="67581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1920875" y="1028700"/>
                <a:ext cx="474661" cy="695325"/>
              </a:xfrm>
              <a:custGeom>
                <a:pathLst>
                  <a:path extrusionOk="0" h="120000" w="120000">
                    <a:moveTo>
                      <a:pt x="50167" y="85753"/>
                    </a:moveTo>
                    <a:lnTo>
                      <a:pt x="50167" y="112602"/>
                    </a:lnTo>
                    <a:lnTo>
                      <a:pt x="51772" y="116438"/>
                    </a:lnTo>
                    <a:lnTo>
                      <a:pt x="53779" y="117534"/>
                    </a:lnTo>
                    <a:lnTo>
                      <a:pt x="57391" y="118904"/>
                    </a:lnTo>
                    <a:lnTo>
                      <a:pt x="58996" y="120000"/>
                    </a:lnTo>
                    <a:lnTo>
                      <a:pt x="62608" y="118904"/>
                    </a:lnTo>
                    <a:lnTo>
                      <a:pt x="66220" y="117534"/>
                    </a:lnTo>
                    <a:lnTo>
                      <a:pt x="69832" y="116438"/>
                    </a:lnTo>
                    <a:lnTo>
                      <a:pt x="69832" y="112602"/>
                    </a:lnTo>
                    <a:lnTo>
                      <a:pt x="69832" y="84383"/>
                    </a:lnTo>
                    <a:lnTo>
                      <a:pt x="89498" y="91780"/>
                    </a:lnTo>
                    <a:lnTo>
                      <a:pt x="93110" y="93150"/>
                    </a:lnTo>
                    <a:lnTo>
                      <a:pt x="96722" y="93150"/>
                    </a:lnTo>
                    <a:lnTo>
                      <a:pt x="100334" y="91780"/>
                    </a:lnTo>
                    <a:lnTo>
                      <a:pt x="101939" y="90684"/>
                    </a:lnTo>
                    <a:lnTo>
                      <a:pt x="101939" y="88219"/>
                    </a:lnTo>
                    <a:lnTo>
                      <a:pt x="101939" y="86849"/>
                    </a:lnTo>
                    <a:lnTo>
                      <a:pt x="101939" y="84383"/>
                    </a:lnTo>
                    <a:lnTo>
                      <a:pt x="98327" y="82191"/>
                    </a:lnTo>
                    <a:lnTo>
                      <a:pt x="71438" y="72328"/>
                    </a:lnTo>
                    <a:lnTo>
                      <a:pt x="71438" y="52602"/>
                    </a:lnTo>
                    <a:lnTo>
                      <a:pt x="105551" y="67397"/>
                    </a:lnTo>
                    <a:lnTo>
                      <a:pt x="109163" y="68493"/>
                    </a:lnTo>
                    <a:lnTo>
                      <a:pt x="112775" y="68493"/>
                    </a:lnTo>
                    <a:lnTo>
                      <a:pt x="116387" y="67397"/>
                    </a:lnTo>
                    <a:lnTo>
                      <a:pt x="117993" y="66027"/>
                    </a:lnTo>
                    <a:lnTo>
                      <a:pt x="120000" y="63561"/>
                    </a:lnTo>
                    <a:lnTo>
                      <a:pt x="120000" y="61369"/>
                    </a:lnTo>
                    <a:lnTo>
                      <a:pt x="117993" y="58904"/>
                    </a:lnTo>
                    <a:lnTo>
                      <a:pt x="114381" y="57534"/>
                    </a:lnTo>
                    <a:lnTo>
                      <a:pt x="71438" y="39178"/>
                    </a:lnTo>
                    <a:lnTo>
                      <a:pt x="71438" y="0"/>
                    </a:lnTo>
                    <a:lnTo>
                      <a:pt x="50167" y="0"/>
                    </a:lnTo>
                    <a:lnTo>
                      <a:pt x="50167" y="39178"/>
                    </a:lnTo>
                    <a:lnTo>
                      <a:pt x="3612" y="57534"/>
                    </a:lnTo>
                    <a:lnTo>
                      <a:pt x="1605" y="58904"/>
                    </a:lnTo>
                    <a:lnTo>
                      <a:pt x="0" y="61369"/>
                    </a:lnTo>
                    <a:lnTo>
                      <a:pt x="0" y="63561"/>
                    </a:lnTo>
                    <a:lnTo>
                      <a:pt x="0" y="64931"/>
                    </a:lnTo>
                    <a:lnTo>
                      <a:pt x="1605" y="67397"/>
                    </a:lnTo>
                    <a:lnTo>
                      <a:pt x="5217" y="68493"/>
                    </a:lnTo>
                    <a:lnTo>
                      <a:pt x="8829" y="68493"/>
                    </a:lnTo>
                    <a:lnTo>
                      <a:pt x="12441" y="67397"/>
                    </a:lnTo>
                    <a:lnTo>
                      <a:pt x="50167" y="53972"/>
                    </a:lnTo>
                    <a:lnTo>
                      <a:pt x="50167" y="72328"/>
                    </a:lnTo>
                    <a:lnTo>
                      <a:pt x="21270" y="82191"/>
                    </a:lnTo>
                    <a:lnTo>
                      <a:pt x="19665" y="83287"/>
                    </a:lnTo>
                    <a:lnTo>
                      <a:pt x="17658" y="85753"/>
                    </a:lnTo>
                    <a:lnTo>
                      <a:pt x="17658" y="88219"/>
                    </a:lnTo>
                    <a:lnTo>
                      <a:pt x="19665" y="89315"/>
                    </a:lnTo>
                    <a:lnTo>
                      <a:pt x="21270" y="90684"/>
                    </a:lnTo>
                    <a:lnTo>
                      <a:pt x="24882" y="91780"/>
                    </a:lnTo>
                    <a:lnTo>
                      <a:pt x="26889" y="91780"/>
                    </a:lnTo>
                    <a:lnTo>
                      <a:pt x="30501" y="91780"/>
                    </a:lnTo>
                    <a:lnTo>
                      <a:pt x="50167" y="85753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139950" y="993775"/>
                <a:ext cx="623887" cy="431799"/>
              </a:xfrm>
              <a:custGeom>
                <a:pathLst>
                  <a:path extrusionOk="0" h="120000" w="120000">
                    <a:moveTo>
                      <a:pt x="83053" y="88676"/>
                    </a:moveTo>
                    <a:lnTo>
                      <a:pt x="109007" y="110294"/>
                    </a:lnTo>
                    <a:lnTo>
                      <a:pt x="111755" y="112058"/>
                    </a:lnTo>
                    <a:lnTo>
                      <a:pt x="114503" y="112058"/>
                    </a:lnTo>
                    <a:lnTo>
                      <a:pt x="117251" y="110294"/>
                    </a:lnTo>
                    <a:lnTo>
                      <a:pt x="118473" y="106323"/>
                    </a:lnTo>
                    <a:lnTo>
                      <a:pt x="120000" y="102352"/>
                    </a:lnTo>
                    <a:lnTo>
                      <a:pt x="120000" y="98382"/>
                    </a:lnTo>
                    <a:lnTo>
                      <a:pt x="118473" y="94411"/>
                    </a:lnTo>
                    <a:lnTo>
                      <a:pt x="117251" y="92647"/>
                    </a:lnTo>
                    <a:lnTo>
                      <a:pt x="90076" y="68823"/>
                    </a:lnTo>
                    <a:lnTo>
                      <a:pt x="103511" y="56911"/>
                    </a:lnTo>
                    <a:lnTo>
                      <a:pt x="106259" y="55147"/>
                    </a:lnTo>
                    <a:lnTo>
                      <a:pt x="107786" y="51176"/>
                    </a:lnTo>
                    <a:lnTo>
                      <a:pt x="107786" y="47205"/>
                    </a:lnTo>
                    <a:lnTo>
                      <a:pt x="107786" y="43235"/>
                    </a:lnTo>
                    <a:lnTo>
                      <a:pt x="105038" y="41470"/>
                    </a:lnTo>
                    <a:lnTo>
                      <a:pt x="103511" y="39264"/>
                    </a:lnTo>
                    <a:lnTo>
                      <a:pt x="100763" y="39264"/>
                    </a:lnTo>
                    <a:lnTo>
                      <a:pt x="98015" y="39264"/>
                    </a:lnTo>
                    <a:lnTo>
                      <a:pt x="77557" y="56911"/>
                    </a:lnTo>
                    <a:lnTo>
                      <a:pt x="59847" y="41470"/>
                    </a:lnTo>
                    <a:lnTo>
                      <a:pt x="85801" y="21617"/>
                    </a:lnTo>
                    <a:lnTo>
                      <a:pt x="88549" y="17647"/>
                    </a:lnTo>
                    <a:lnTo>
                      <a:pt x="90076" y="13676"/>
                    </a:lnTo>
                    <a:lnTo>
                      <a:pt x="90076" y="11470"/>
                    </a:lnTo>
                    <a:lnTo>
                      <a:pt x="90076" y="7941"/>
                    </a:lnTo>
                    <a:lnTo>
                      <a:pt x="88549" y="3970"/>
                    </a:lnTo>
                    <a:lnTo>
                      <a:pt x="85801" y="1764"/>
                    </a:lnTo>
                    <a:lnTo>
                      <a:pt x="83053" y="1764"/>
                    </a:lnTo>
                    <a:lnTo>
                      <a:pt x="80305" y="3970"/>
                    </a:lnTo>
                    <a:lnTo>
                      <a:pt x="46412" y="31323"/>
                    </a:lnTo>
                    <a:lnTo>
                      <a:pt x="8244" y="0"/>
                    </a:lnTo>
                    <a:lnTo>
                      <a:pt x="0" y="19411"/>
                    </a:lnTo>
                    <a:lnTo>
                      <a:pt x="38167" y="51176"/>
                    </a:lnTo>
                    <a:lnTo>
                      <a:pt x="38167" y="110294"/>
                    </a:lnTo>
                    <a:lnTo>
                      <a:pt x="38167" y="114264"/>
                    </a:lnTo>
                    <a:lnTo>
                      <a:pt x="39389" y="116029"/>
                    </a:lnTo>
                    <a:lnTo>
                      <a:pt x="42137" y="118235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8235"/>
                    </a:lnTo>
                    <a:lnTo>
                      <a:pt x="50381" y="114264"/>
                    </a:lnTo>
                    <a:lnTo>
                      <a:pt x="50381" y="110294"/>
                    </a:lnTo>
                    <a:lnTo>
                      <a:pt x="51908" y="63088"/>
                    </a:lnTo>
                    <a:lnTo>
                      <a:pt x="69618" y="78529"/>
                    </a:lnTo>
                    <a:lnTo>
                      <a:pt x="68091" y="112058"/>
                    </a:lnTo>
                    <a:lnTo>
                      <a:pt x="69618" y="116029"/>
                    </a:lnTo>
                    <a:lnTo>
                      <a:pt x="70839" y="118235"/>
                    </a:lnTo>
                    <a:lnTo>
                      <a:pt x="72366" y="120000"/>
                    </a:lnTo>
                    <a:lnTo>
                      <a:pt x="74809" y="120000"/>
                    </a:lnTo>
                    <a:lnTo>
                      <a:pt x="77557" y="120000"/>
                    </a:lnTo>
                    <a:lnTo>
                      <a:pt x="79083" y="118235"/>
                    </a:lnTo>
                    <a:lnTo>
                      <a:pt x="80305" y="116029"/>
                    </a:lnTo>
                    <a:lnTo>
                      <a:pt x="81832" y="112058"/>
                    </a:lnTo>
                    <a:lnTo>
                      <a:pt x="83053" y="88676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2139950" y="623887"/>
                <a:ext cx="623887" cy="439736"/>
              </a:xfrm>
              <a:custGeom>
                <a:pathLst>
                  <a:path extrusionOk="0" h="120000" w="120000">
                    <a:moveTo>
                      <a:pt x="90076" y="52418"/>
                    </a:moveTo>
                    <a:lnTo>
                      <a:pt x="117251" y="31191"/>
                    </a:lnTo>
                    <a:lnTo>
                      <a:pt x="120000" y="27292"/>
                    </a:lnTo>
                    <a:lnTo>
                      <a:pt x="120000" y="23393"/>
                    </a:lnTo>
                    <a:lnTo>
                      <a:pt x="120000" y="21227"/>
                    </a:lnTo>
                    <a:lnTo>
                      <a:pt x="120000" y="17328"/>
                    </a:lnTo>
                    <a:lnTo>
                      <a:pt x="117251" y="13429"/>
                    </a:lnTo>
                    <a:lnTo>
                      <a:pt x="115725" y="11696"/>
                    </a:lnTo>
                    <a:lnTo>
                      <a:pt x="112977" y="11696"/>
                    </a:lnTo>
                    <a:lnTo>
                      <a:pt x="109007" y="11696"/>
                    </a:lnTo>
                    <a:lnTo>
                      <a:pt x="81832" y="35090"/>
                    </a:lnTo>
                    <a:lnTo>
                      <a:pt x="81832" y="11696"/>
                    </a:lnTo>
                    <a:lnTo>
                      <a:pt x="81832" y="6064"/>
                    </a:lnTo>
                    <a:lnTo>
                      <a:pt x="80305" y="3898"/>
                    </a:lnTo>
                    <a:lnTo>
                      <a:pt x="77557" y="2166"/>
                    </a:lnTo>
                    <a:lnTo>
                      <a:pt x="76335" y="0"/>
                    </a:lnTo>
                    <a:lnTo>
                      <a:pt x="73587" y="2166"/>
                    </a:lnTo>
                    <a:lnTo>
                      <a:pt x="70839" y="2166"/>
                    </a:lnTo>
                    <a:lnTo>
                      <a:pt x="69618" y="6064"/>
                    </a:lnTo>
                    <a:lnTo>
                      <a:pt x="69618" y="9963"/>
                    </a:lnTo>
                    <a:lnTo>
                      <a:pt x="69618" y="42888"/>
                    </a:lnTo>
                    <a:lnTo>
                      <a:pt x="51908" y="58050"/>
                    </a:lnTo>
                    <a:lnTo>
                      <a:pt x="51908" y="15595"/>
                    </a:lnTo>
                    <a:lnTo>
                      <a:pt x="51908" y="11696"/>
                    </a:lnTo>
                    <a:lnTo>
                      <a:pt x="50381" y="7797"/>
                    </a:lnTo>
                    <a:lnTo>
                      <a:pt x="47633" y="6064"/>
                    </a:lnTo>
                    <a:lnTo>
                      <a:pt x="44885" y="3898"/>
                    </a:lnTo>
                    <a:lnTo>
                      <a:pt x="42137" y="3898"/>
                    </a:lnTo>
                    <a:lnTo>
                      <a:pt x="40916" y="6064"/>
                    </a:lnTo>
                    <a:lnTo>
                      <a:pt x="39389" y="9963"/>
                    </a:lnTo>
                    <a:lnTo>
                      <a:pt x="38167" y="13429"/>
                    </a:lnTo>
                    <a:lnTo>
                      <a:pt x="38167" y="69747"/>
                    </a:lnTo>
                    <a:lnTo>
                      <a:pt x="0" y="100938"/>
                    </a:lnTo>
                    <a:lnTo>
                      <a:pt x="8244" y="120000"/>
                    </a:lnTo>
                    <a:lnTo>
                      <a:pt x="46412" y="89241"/>
                    </a:lnTo>
                    <a:lnTo>
                      <a:pt x="81832" y="118267"/>
                    </a:lnTo>
                    <a:lnTo>
                      <a:pt x="83053" y="120000"/>
                    </a:lnTo>
                    <a:lnTo>
                      <a:pt x="85801" y="120000"/>
                    </a:lnTo>
                    <a:lnTo>
                      <a:pt x="88549" y="118267"/>
                    </a:lnTo>
                    <a:lnTo>
                      <a:pt x="90076" y="116101"/>
                    </a:lnTo>
                    <a:lnTo>
                      <a:pt x="91297" y="112202"/>
                    </a:lnTo>
                    <a:lnTo>
                      <a:pt x="91297" y="108736"/>
                    </a:lnTo>
                    <a:lnTo>
                      <a:pt x="90076" y="104837"/>
                    </a:lnTo>
                    <a:lnTo>
                      <a:pt x="87328" y="102671"/>
                    </a:lnTo>
                    <a:lnTo>
                      <a:pt x="59847" y="77545"/>
                    </a:lnTo>
                    <a:lnTo>
                      <a:pt x="77557" y="64115"/>
                    </a:lnTo>
                    <a:lnTo>
                      <a:pt x="98015" y="81444"/>
                    </a:lnTo>
                    <a:lnTo>
                      <a:pt x="100763" y="83176"/>
                    </a:lnTo>
                    <a:lnTo>
                      <a:pt x="102290" y="83176"/>
                    </a:lnTo>
                    <a:lnTo>
                      <a:pt x="105038" y="81444"/>
                    </a:lnTo>
                    <a:lnTo>
                      <a:pt x="106259" y="77545"/>
                    </a:lnTo>
                    <a:lnTo>
                      <a:pt x="106259" y="75812"/>
                    </a:lnTo>
                    <a:lnTo>
                      <a:pt x="106259" y="71913"/>
                    </a:lnTo>
                    <a:lnTo>
                      <a:pt x="106259" y="68014"/>
                    </a:lnTo>
                    <a:lnTo>
                      <a:pt x="103511" y="65848"/>
                    </a:lnTo>
                    <a:lnTo>
                      <a:pt x="90076" y="52418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1955800" y="850900"/>
                <a:ext cx="417511" cy="361950"/>
              </a:xfrm>
              <a:custGeom>
                <a:pathLst>
                  <a:path extrusionOk="0" h="120000" w="120000">
                    <a:moveTo>
                      <a:pt x="0" y="61052"/>
                    </a:moveTo>
                    <a:lnTo>
                      <a:pt x="22357" y="35263"/>
                    </a:lnTo>
                    <a:lnTo>
                      <a:pt x="30570" y="0"/>
                    </a:lnTo>
                    <a:lnTo>
                      <a:pt x="61140" y="12105"/>
                    </a:lnTo>
                    <a:lnTo>
                      <a:pt x="91711" y="0"/>
                    </a:lnTo>
                    <a:lnTo>
                      <a:pt x="97642" y="35263"/>
                    </a:lnTo>
                    <a:lnTo>
                      <a:pt x="120000" y="61052"/>
                    </a:lnTo>
                    <a:lnTo>
                      <a:pt x="97642" y="84736"/>
                    </a:lnTo>
                    <a:lnTo>
                      <a:pt x="91711" y="119999"/>
                    </a:lnTo>
                    <a:lnTo>
                      <a:pt x="61140" y="110526"/>
                    </a:lnTo>
                    <a:lnTo>
                      <a:pt x="30570" y="119999"/>
                    </a:lnTo>
                    <a:lnTo>
                      <a:pt x="22357" y="84736"/>
                    </a:lnTo>
                    <a:lnTo>
                      <a:pt x="0" y="61052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3133725" y="1878011"/>
              <a:ext cx="263842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Основни понятия</a:t>
              </a:r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3048000" y="2286000"/>
              <a:ext cx="3276600" cy="0"/>
            </a:xfrm>
            <a:prstGeom prst="straightConnector1">
              <a:avLst/>
            </a:prstGeom>
            <a:gradFill>
              <a:gsLst>
                <a:gs pos="0">
                  <a:srgbClr val="CDE0EB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99CCF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55" name="Shape 155"/>
          <p:cNvGrpSpPr/>
          <p:nvPr/>
        </p:nvGrpSpPr>
        <p:grpSpPr>
          <a:xfrm>
            <a:off x="2514600" y="2514599"/>
            <a:ext cx="3810000" cy="609600"/>
            <a:chOff x="2514600" y="2514599"/>
            <a:chExt cx="3810000" cy="609600"/>
          </a:xfrm>
        </p:grpSpPr>
        <p:grpSp>
          <p:nvGrpSpPr>
            <p:cNvPr id="156" name="Shape 156"/>
            <p:cNvGrpSpPr/>
            <p:nvPr/>
          </p:nvGrpSpPr>
          <p:grpSpPr>
            <a:xfrm>
              <a:off x="2514600" y="2514599"/>
              <a:ext cx="533399" cy="609600"/>
              <a:chOff x="1558925" y="339725"/>
              <a:chExt cx="1204912" cy="1384300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927225" y="339725"/>
                <a:ext cx="474661" cy="688975"/>
              </a:xfrm>
              <a:custGeom>
                <a:pathLst>
                  <a:path extrusionOk="0" h="120000" w="120000">
                    <a:moveTo>
                      <a:pt x="69832" y="33456"/>
                    </a:moveTo>
                    <a:lnTo>
                      <a:pt x="69832" y="6359"/>
                    </a:lnTo>
                    <a:lnTo>
                      <a:pt x="68227" y="2488"/>
                    </a:lnTo>
                    <a:lnTo>
                      <a:pt x="66220" y="1382"/>
                    </a:lnTo>
                    <a:lnTo>
                      <a:pt x="62608" y="0"/>
                    </a:lnTo>
                    <a:lnTo>
                      <a:pt x="61003" y="0"/>
                    </a:lnTo>
                    <a:lnTo>
                      <a:pt x="57391" y="0"/>
                    </a:lnTo>
                    <a:lnTo>
                      <a:pt x="53779" y="1382"/>
                    </a:lnTo>
                    <a:lnTo>
                      <a:pt x="50167" y="2488"/>
                    </a:lnTo>
                    <a:lnTo>
                      <a:pt x="50167" y="6359"/>
                    </a:lnTo>
                    <a:lnTo>
                      <a:pt x="50167" y="34838"/>
                    </a:lnTo>
                    <a:lnTo>
                      <a:pt x="30501" y="27373"/>
                    </a:lnTo>
                    <a:lnTo>
                      <a:pt x="26889" y="25990"/>
                    </a:lnTo>
                    <a:lnTo>
                      <a:pt x="23277" y="25990"/>
                    </a:lnTo>
                    <a:lnTo>
                      <a:pt x="19665" y="27373"/>
                    </a:lnTo>
                    <a:lnTo>
                      <a:pt x="18060" y="28479"/>
                    </a:lnTo>
                    <a:lnTo>
                      <a:pt x="16053" y="30967"/>
                    </a:lnTo>
                    <a:lnTo>
                      <a:pt x="18060" y="32350"/>
                    </a:lnTo>
                    <a:lnTo>
                      <a:pt x="18060" y="34838"/>
                    </a:lnTo>
                    <a:lnTo>
                      <a:pt x="21672" y="37050"/>
                    </a:lnTo>
                    <a:lnTo>
                      <a:pt x="48561" y="47004"/>
                    </a:lnTo>
                    <a:lnTo>
                      <a:pt x="48561" y="66912"/>
                    </a:lnTo>
                    <a:lnTo>
                      <a:pt x="14448" y="51981"/>
                    </a:lnTo>
                    <a:lnTo>
                      <a:pt x="10836" y="50875"/>
                    </a:lnTo>
                    <a:lnTo>
                      <a:pt x="7224" y="50875"/>
                    </a:lnTo>
                    <a:lnTo>
                      <a:pt x="3612" y="51981"/>
                    </a:lnTo>
                    <a:lnTo>
                      <a:pt x="2006" y="53364"/>
                    </a:lnTo>
                    <a:lnTo>
                      <a:pt x="0" y="55852"/>
                    </a:lnTo>
                    <a:lnTo>
                      <a:pt x="0" y="58064"/>
                    </a:lnTo>
                    <a:lnTo>
                      <a:pt x="2006" y="60552"/>
                    </a:lnTo>
                    <a:lnTo>
                      <a:pt x="5618" y="61935"/>
                    </a:lnTo>
                    <a:lnTo>
                      <a:pt x="48561" y="80460"/>
                    </a:lnTo>
                    <a:lnTo>
                      <a:pt x="48561" y="120000"/>
                    </a:lnTo>
                    <a:lnTo>
                      <a:pt x="69832" y="120000"/>
                    </a:lnTo>
                    <a:lnTo>
                      <a:pt x="69832" y="80460"/>
                    </a:lnTo>
                    <a:lnTo>
                      <a:pt x="116387" y="61935"/>
                    </a:lnTo>
                    <a:lnTo>
                      <a:pt x="118394" y="60552"/>
                    </a:lnTo>
                    <a:lnTo>
                      <a:pt x="120000" y="58064"/>
                    </a:lnTo>
                    <a:lnTo>
                      <a:pt x="120000" y="55852"/>
                    </a:lnTo>
                    <a:lnTo>
                      <a:pt x="120000" y="54470"/>
                    </a:lnTo>
                    <a:lnTo>
                      <a:pt x="118394" y="51981"/>
                    </a:lnTo>
                    <a:lnTo>
                      <a:pt x="114782" y="50875"/>
                    </a:lnTo>
                    <a:lnTo>
                      <a:pt x="111170" y="50875"/>
                    </a:lnTo>
                    <a:lnTo>
                      <a:pt x="107558" y="51981"/>
                    </a:lnTo>
                    <a:lnTo>
                      <a:pt x="69832" y="65529"/>
                    </a:lnTo>
                    <a:lnTo>
                      <a:pt x="69832" y="47004"/>
                    </a:lnTo>
                    <a:lnTo>
                      <a:pt x="98729" y="37050"/>
                    </a:lnTo>
                    <a:lnTo>
                      <a:pt x="100334" y="35944"/>
                    </a:lnTo>
                    <a:lnTo>
                      <a:pt x="102341" y="33456"/>
                    </a:lnTo>
                    <a:lnTo>
                      <a:pt x="102341" y="30967"/>
                    </a:lnTo>
                    <a:lnTo>
                      <a:pt x="100334" y="29861"/>
                    </a:lnTo>
                    <a:lnTo>
                      <a:pt x="98729" y="28479"/>
                    </a:lnTo>
                    <a:lnTo>
                      <a:pt x="95117" y="27373"/>
                    </a:lnTo>
                    <a:lnTo>
                      <a:pt x="93110" y="27373"/>
                    </a:lnTo>
                    <a:lnTo>
                      <a:pt x="89498" y="27373"/>
                    </a:lnTo>
                    <a:lnTo>
                      <a:pt x="69832" y="33456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1558925" y="631825"/>
                <a:ext cx="623887" cy="431799"/>
              </a:xfrm>
              <a:custGeom>
                <a:pathLst>
                  <a:path extrusionOk="0" h="120000" w="120000">
                    <a:moveTo>
                      <a:pt x="36946" y="31323"/>
                    </a:moveTo>
                    <a:lnTo>
                      <a:pt x="10992" y="9705"/>
                    </a:lnTo>
                    <a:lnTo>
                      <a:pt x="8244" y="7941"/>
                    </a:lnTo>
                    <a:lnTo>
                      <a:pt x="5496" y="7941"/>
                    </a:lnTo>
                    <a:lnTo>
                      <a:pt x="2748" y="9705"/>
                    </a:lnTo>
                    <a:lnTo>
                      <a:pt x="1526" y="13676"/>
                    </a:lnTo>
                    <a:lnTo>
                      <a:pt x="0" y="17647"/>
                    </a:lnTo>
                    <a:lnTo>
                      <a:pt x="0" y="21617"/>
                    </a:lnTo>
                    <a:lnTo>
                      <a:pt x="1526" y="25588"/>
                    </a:lnTo>
                    <a:lnTo>
                      <a:pt x="2748" y="27352"/>
                    </a:lnTo>
                    <a:lnTo>
                      <a:pt x="29923" y="51176"/>
                    </a:lnTo>
                    <a:lnTo>
                      <a:pt x="16488" y="63088"/>
                    </a:lnTo>
                    <a:lnTo>
                      <a:pt x="13740" y="64852"/>
                    </a:lnTo>
                    <a:lnTo>
                      <a:pt x="12213" y="68823"/>
                    </a:lnTo>
                    <a:lnTo>
                      <a:pt x="12213" y="72794"/>
                    </a:lnTo>
                    <a:lnTo>
                      <a:pt x="12213" y="76764"/>
                    </a:lnTo>
                    <a:lnTo>
                      <a:pt x="14961" y="78529"/>
                    </a:lnTo>
                    <a:lnTo>
                      <a:pt x="16488" y="80735"/>
                    </a:lnTo>
                    <a:lnTo>
                      <a:pt x="19236" y="80735"/>
                    </a:lnTo>
                    <a:lnTo>
                      <a:pt x="21984" y="80735"/>
                    </a:lnTo>
                    <a:lnTo>
                      <a:pt x="42442" y="63088"/>
                    </a:lnTo>
                    <a:lnTo>
                      <a:pt x="60152" y="78529"/>
                    </a:lnTo>
                    <a:lnTo>
                      <a:pt x="34198" y="98382"/>
                    </a:lnTo>
                    <a:lnTo>
                      <a:pt x="31450" y="102352"/>
                    </a:lnTo>
                    <a:lnTo>
                      <a:pt x="29923" y="106323"/>
                    </a:lnTo>
                    <a:lnTo>
                      <a:pt x="29923" y="108529"/>
                    </a:lnTo>
                    <a:lnTo>
                      <a:pt x="29923" y="112058"/>
                    </a:lnTo>
                    <a:lnTo>
                      <a:pt x="31450" y="116029"/>
                    </a:lnTo>
                    <a:lnTo>
                      <a:pt x="34198" y="118235"/>
                    </a:lnTo>
                    <a:lnTo>
                      <a:pt x="36946" y="118235"/>
                    </a:lnTo>
                    <a:lnTo>
                      <a:pt x="39694" y="116029"/>
                    </a:lnTo>
                    <a:lnTo>
                      <a:pt x="73587" y="88676"/>
                    </a:lnTo>
                    <a:lnTo>
                      <a:pt x="111755" y="120000"/>
                    </a:lnTo>
                    <a:lnTo>
                      <a:pt x="120000" y="100588"/>
                    </a:lnTo>
                    <a:lnTo>
                      <a:pt x="81832" y="68823"/>
                    </a:lnTo>
                    <a:lnTo>
                      <a:pt x="81832" y="9705"/>
                    </a:lnTo>
                    <a:lnTo>
                      <a:pt x="81832" y="5735"/>
                    </a:lnTo>
                    <a:lnTo>
                      <a:pt x="80610" y="3970"/>
                    </a:lnTo>
                    <a:lnTo>
                      <a:pt x="77862" y="1764"/>
                    </a:lnTo>
                    <a:lnTo>
                      <a:pt x="76335" y="0"/>
                    </a:lnTo>
                    <a:lnTo>
                      <a:pt x="73587" y="0"/>
                    </a:lnTo>
                    <a:lnTo>
                      <a:pt x="70839" y="1764"/>
                    </a:lnTo>
                    <a:lnTo>
                      <a:pt x="69618" y="5735"/>
                    </a:lnTo>
                    <a:lnTo>
                      <a:pt x="69618" y="9705"/>
                    </a:lnTo>
                    <a:lnTo>
                      <a:pt x="68091" y="56911"/>
                    </a:lnTo>
                    <a:lnTo>
                      <a:pt x="50381" y="41470"/>
                    </a:lnTo>
                    <a:lnTo>
                      <a:pt x="51908" y="7941"/>
                    </a:lnTo>
                    <a:lnTo>
                      <a:pt x="50381" y="3970"/>
                    </a:lnTo>
                    <a:lnTo>
                      <a:pt x="49160" y="1764"/>
                    </a:lnTo>
                    <a:lnTo>
                      <a:pt x="47633" y="0"/>
                    </a:lnTo>
                    <a:lnTo>
                      <a:pt x="45190" y="0"/>
                    </a:lnTo>
                    <a:lnTo>
                      <a:pt x="42442" y="0"/>
                    </a:lnTo>
                    <a:lnTo>
                      <a:pt x="40916" y="1764"/>
                    </a:lnTo>
                    <a:lnTo>
                      <a:pt x="39694" y="3970"/>
                    </a:lnTo>
                    <a:lnTo>
                      <a:pt x="38167" y="7941"/>
                    </a:lnTo>
                    <a:lnTo>
                      <a:pt x="36946" y="31323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1558925" y="993775"/>
                <a:ext cx="623887" cy="439736"/>
              </a:xfrm>
              <a:custGeom>
                <a:pathLst>
                  <a:path extrusionOk="0" h="120000" w="120000">
                    <a:moveTo>
                      <a:pt x="29923" y="67581"/>
                    </a:moveTo>
                    <a:lnTo>
                      <a:pt x="2748" y="88808"/>
                    </a:lnTo>
                    <a:lnTo>
                      <a:pt x="0" y="92707"/>
                    </a:lnTo>
                    <a:lnTo>
                      <a:pt x="0" y="96606"/>
                    </a:lnTo>
                    <a:lnTo>
                      <a:pt x="0" y="98772"/>
                    </a:lnTo>
                    <a:lnTo>
                      <a:pt x="0" y="102671"/>
                    </a:lnTo>
                    <a:lnTo>
                      <a:pt x="2748" y="106570"/>
                    </a:lnTo>
                    <a:lnTo>
                      <a:pt x="4274" y="108303"/>
                    </a:lnTo>
                    <a:lnTo>
                      <a:pt x="7022" y="108303"/>
                    </a:lnTo>
                    <a:lnTo>
                      <a:pt x="10992" y="108303"/>
                    </a:lnTo>
                    <a:lnTo>
                      <a:pt x="38167" y="84909"/>
                    </a:lnTo>
                    <a:lnTo>
                      <a:pt x="38167" y="108303"/>
                    </a:lnTo>
                    <a:lnTo>
                      <a:pt x="38167" y="113935"/>
                    </a:lnTo>
                    <a:lnTo>
                      <a:pt x="39694" y="116101"/>
                    </a:lnTo>
                    <a:lnTo>
                      <a:pt x="42442" y="117833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7833"/>
                    </a:lnTo>
                    <a:lnTo>
                      <a:pt x="50381" y="113935"/>
                    </a:lnTo>
                    <a:lnTo>
                      <a:pt x="50381" y="110036"/>
                    </a:lnTo>
                    <a:lnTo>
                      <a:pt x="50381" y="77111"/>
                    </a:lnTo>
                    <a:lnTo>
                      <a:pt x="68091" y="61949"/>
                    </a:lnTo>
                    <a:lnTo>
                      <a:pt x="68091" y="104404"/>
                    </a:lnTo>
                    <a:lnTo>
                      <a:pt x="68091" y="108303"/>
                    </a:lnTo>
                    <a:lnTo>
                      <a:pt x="69618" y="112202"/>
                    </a:lnTo>
                    <a:lnTo>
                      <a:pt x="72366" y="113935"/>
                    </a:lnTo>
                    <a:lnTo>
                      <a:pt x="75114" y="116101"/>
                    </a:lnTo>
                    <a:lnTo>
                      <a:pt x="77862" y="116101"/>
                    </a:lnTo>
                    <a:lnTo>
                      <a:pt x="79083" y="113935"/>
                    </a:lnTo>
                    <a:lnTo>
                      <a:pt x="80610" y="110036"/>
                    </a:lnTo>
                    <a:lnTo>
                      <a:pt x="81832" y="106570"/>
                    </a:lnTo>
                    <a:lnTo>
                      <a:pt x="81832" y="50252"/>
                    </a:lnTo>
                    <a:lnTo>
                      <a:pt x="120000" y="19061"/>
                    </a:lnTo>
                    <a:lnTo>
                      <a:pt x="111755" y="0"/>
                    </a:lnTo>
                    <a:lnTo>
                      <a:pt x="73587" y="30758"/>
                    </a:lnTo>
                    <a:lnTo>
                      <a:pt x="38167" y="1732"/>
                    </a:lnTo>
                    <a:lnTo>
                      <a:pt x="36946" y="0"/>
                    </a:lnTo>
                    <a:lnTo>
                      <a:pt x="34198" y="0"/>
                    </a:lnTo>
                    <a:lnTo>
                      <a:pt x="31450" y="1732"/>
                    </a:lnTo>
                    <a:lnTo>
                      <a:pt x="29923" y="3898"/>
                    </a:lnTo>
                    <a:lnTo>
                      <a:pt x="28702" y="7797"/>
                    </a:lnTo>
                    <a:lnTo>
                      <a:pt x="28702" y="11263"/>
                    </a:lnTo>
                    <a:lnTo>
                      <a:pt x="29923" y="15162"/>
                    </a:lnTo>
                    <a:lnTo>
                      <a:pt x="32671" y="17328"/>
                    </a:lnTo>
                    <a:lnTo>
                      <a:pt x="60152" y="42454"/>
                    </a:lnTo>
                    <a:lnTo>
                      <a:pt x="42442" y="55884"/>
                    </a:lnTo>
                    <a:lnTo>
                      <a:pt x="21984" y="38555"/>
                    </a:lnTo>
                    <a:lnTo>
                      <a:pt x="19236" y="36823"/>
                    </a:lnTo>
                    <a:lnTo>
                      <a:pt x="17709" y="36823"/>
                    </a:lnTo>
                    <a:lnTo>
                      <a:pt x="14961" y="38555"/>
                    </a:lnTo>
                    <a:lnTo>
                      <a:pt x="13740" y="42454"/>
                    </a:lnTo>
                    <a:lnTo>
                      <a:pt x="13740" y="44187"/>
                    </a:lnTo>
                    <a:lnTo>
                      <a:pt x="13740" y="48086"/>
                    </a:lnTo>
                    <a:lnTo>
                      <a:pt x="13740" y="51985"/>
                    </a:lnTo>
                    <a:lnTo>
                      <a:pt x="16488" y="54151"/>
                    </a:lnTo>
                    <a:lnTo>
                      <a:pt x="29923" y="67581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1920875" y="1028700"/>
                <a:ext cx="474661" cy="695325"/>
              </a:xfrm>
              <a:custGeom>
                <a:pathLst>
                  <a:path extrusionOk="0" h="120000" w="120000">
                    <a:moveTo>
                      <a:pt x="50167" y="85753"/>
                    </a:moveTo>
                    <a:lnTo>
                      <a:pt x="50167" y="112602"/>
                    </a:lnTo>
                    <a:lnTo>
                      <a:pt x="51772" y="116438"/>
                    </a:lnTo>
                    <a:lnTo>
                      <a:pt x="53779" y="117534"/>
                    </a:lnTo>
                    <a:lnTo>
                      <a:pt x="57391" y="118904"/>
                    </a:lnTo>
                    <a:lnTo>
                      <a:pt x="58996" y="120000"/>
                    </a:lnTo>
                    <a:lnTo>
                      <a:pt x="62608" y="118904"/>
                    </a:lnTo>
                    <a:lnTo>
                      <a:pt x="66220" y="117534"/>
                    </a:lnTo>
                    <a:lnTo>
                      <a:pt x="69832" y="116438"/>
                    </a:lnTo>
                    <a:lnTo>
                      <a:pt x="69832" y="112602"/>
                    </a:lnTo>
                    <a:lnTo>
                      <a:pt x="69832" y="84383"/>
                    </a:lnTo>
                    <a:lnTo>
                      <a:pt x="89498" y="91780"/>
                    </a:lnTo>
                    <a:lnTo>
                      <a:pt x="93110" y="93150"/>
                    </a:lnTo>
                    <a:lnTo>
                      <a:pt x="96722" y="93150"/>
                    </a:lnTo>
                    <a:lnTo>
                      <a:pt x="100334" y="91780"/>
                    </a:lnTo>
                    <a:lnTo>
                      <a:pt x="101939" y="90684"/>
                    </a:lnTo>
                    <a:lnTo>
                      <a:pt x="101939" y="88219"/>
                    </a:lnTo>
                    <a:lnTo>
                      <a:pt x="101939" y="86849"/>
                    </a:lnTo>
                    <a:lnTo>
                      <a:pt x="101939" y="84383"/>
                    </a:lnTo>
                    <a:lnTo>
                      <a:pt x="98327" y="82191"/>
                    </a:lnTo>
                    <a:lnTo>
                      <a:pt x="71438" y="72328"/>
                    </a:lnTo>
                    <a:lnTo>
                      <a:pt x="71438" y="52602"/>
                    </a:lnTo>
                    <a:lnTo>
                      <a:pt x="105551" y="67397"/>
                    </a:lnTo>
                    <a:lnTo>
                      <a:pt x="109163" y="68493"/>
                    </a:lnTo>
                    <a:lnTo>
                      <a:pt x="112775" y="68493"/>
                    </a:lnTo>
                    <a:lnTo>
                      <a:pt x="116387" y="67397"/>
                    </a:lnTo>
                    <a:lnTo>
                      <a:pt x="117993" y="66027"/>
                    </a:lnTo>
                    <a:lnTo>
                      <a:pt x="120000" y="63561"/>
                    </a:lnTo>
                    <a:lnTo>
                      <a:pt x="120000" y="61369"/>
                    </a:lnTo>
                    <a:lnTo>
                      <a:pt x="117993" y="58904"/>
                    </a:lnTo>
                    <a:lnTo>
                      <a:pt x="114381" y="57534"/>
                    </a:lnTo>
                    <a:lnTo>
                      <a:pt x="71438" y="39178"/>
                    </a:lnTo>
                    <a:lnTo>
                      <a:pt x="71438" y="0"/>
                    </a:lnTo>
                    <a:lnTo>
                      <a:pt x="50167" y="0"/>
                    </a:lnTo>
                    <a:lnTo>
                      <a:pt x="50167" y="39178"/>
                    </a:lnTo>
                    <a:lnTo>
                      <a:pt x="3612" y="57534"/>
                    </a:lnTo>
                    <a:lnTo>
                      <a:pt x="1605" y="58904"/>
                    </a:lnTo>
                    <a:lnTo>
                      <a:pt x="0" y="61369"/>
                    </a:lnTo>
                    <a:lnTo>
                      <a:pt x="0" y="63561"/>
                    </a:lnTo>
                    <a:lnTo>
                      <a:pt x="0" y="64931"/>
                    </a:lnTo>
                    <a:lnTo>
                      <a:pt x="1605" y="67397"/>
                    </a:lnTo>
                    <a:lnTo>
                      <a:pt x="5217" y="68493"/>
                    </a:lnTo>
                    <a:lnTo>
                      <a:pt x="8829" y="68493"/>
                    </a:lnTo>
                    <a:lnTo>
                      <a:pt x="12441" y="67397"/>
                    </a:lnTo>
                    <a:lnTo>
                      <a:pt x="50167" y="53972"/>
                    </a:lnTo>
                    <a:lnTo>
                      <a:pt x="50167" y="72328"/>
                    </a:lnTo>
                    <a:lnTo>
                      <a:pt x="21270" y="82191"/>
                    </a:lnTo>
                    <a:lnTo>
                      <a:pt x="19665" y="83287"/>
                    </a:lnTo>
                    <a:lnTo>
                      <a:pt x="17658" y="85753"/>
                    </a:lnTo>
                    <a:lnTo>
                      <a:pt x="17658" y="88219"/>
                    </a:lnTo>
                    <a:lnTo>
                      <a:pt x="19665" y="89315"/>
                    </a:lnTo>
                    <a:lnTo>
                      <a:pt x="21270" y="90684"/>
                    </a:lnTo>
                    <a:lnTo>
                      <a:pt x="24882" y="91780"/>
                    </a:lnTo>
                    <a:lnTo>
                      <a:pt x="26889" y="91780"/>
                    </a:lnTo>
                    <a:lnTo>
                      <a:pt x="30501" y="91780"/>
                    </a:lnTo>
                    <a:lnTo>
                      <a:pt x="50167" y="85753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139950" y="993775"/>
                <a:ext cx="623887" cy="431799"/>
              </a:xfrm>
              <a:custGeom>
                <a:pathLst>
                  <a:path extrusionOk="0" h="120000" w="120000">
                    <a:moveTo>
                      <a:pt x="83053" y="88676"/>
                    </a:moveTo>
                    <a:lnTo>
                      <a:pt x="109007" y="110294"/>
                    </a:lnTo>
                    <a:lnTo>
                      <a:pt x="111755" y="112058"/>
                    </a:lnTo>
                    <a:lnTo>
                      <a:pt x="114503" y="112058"/>
                    </a:lnTo>
                    <a:lnTo>
                      <a:pt x="117251" y="110294"/>
                    </a:lnTo>
                    <a:lnTo>
                      <a:pt x="118473" y="106323"/>
                    </a:lnTo>
                    <a:lnTo>
                      <a:pt x="120000" y="102352"/>
                    </a:lnTo>
                    <a:lnTo>
                      <a:pt x="120000" y="98382"/>
                    </a:lnTo>
                    <a:lnTo>
                      <a:pt x="118473" y="94411"/>
                    </a:lnTo>
                    <a:lnTo>
                      <a:pt x="117251" y="92647"/>
                    </a:lnTo>
                    <a:lnTo>
                      <a:pt x="90076" y="68823"/>
                    </a:lnTo>
                    <a:lnTo>
                      <a:pt x="103511" y="56911"/>
                    </a:lnTo>
                    <a:lnTo>
                      <a:pt x="106259" y="55147"/>
                    </a:lnTo>
                    <a:lnTo>
                      <a:pt x="107786" y="51176"/>
                    </a:lnTo>
                    <a:lnTo>
                      <a:pt x="107786" y="47205"/>
                    </a:lnTo>
                    <a:lnTo>
                      <a:pt x="107786" y="43235"/>
                    </a:lnTo>
                    <a:lnTo>
                      <a:pt x="105038" y="41470"/>
                    </a:lnTo>
                    <a:lnTo>
                      <a:pt x="103511" y="39264"/>
                    </a:lnTo>
                    <a:lnTo>
                      <a:pt x="100763" y="39264"/>
                    </a:lnTo>
                    <a:lnTo>
                      <a:pt x="98015" y="39264"/>
                    </a:lnTo>
                    <a:lnTo>
                      <a:pt x="77557" y="56911"/>
                    </a:lnTo>
                    <a:lnTo>
                      <a:pt x="59847" y="41470"/>
                    </a:lnTo>
                    <a:lnTo>
                      <a:pt x="85801" y="21617"/>
                    </a:lnTo>
                    <a:lnTo>
                      <a:pt x="88549" y="17647"/>
                    </a:lnTo>
                    <a:lnTo>
                      <a:pt x="90076" y="13676"/>
                    </a:lnTo>
                    <a:lnTo>
                      <a:pt x="90076" y="11470"/>
                    </a:lnTo>
                    <a:lnTo>
                      <a:pt x="90076" y="7941"/>
                    </a:lnTo>
                    <a:lnTo>
                      <a:pt x="88549" y="3970"/>
                    </a:lnTo>
                    <a:lnTo>
                      <a:pt x="85801" y="1764"/>
                    </a:lnTo>
                    <a:lnTo>
                      <a:pt x="83053" y="1764"/>
                    </a:lnTo>
                    <a:lnTo>
                      <a:pt x="80305" y="3970"/>
                    </a:lnTo>
                    <a:lnTo>
                      <a:pt x="46412" y="31323"/>
                    </a:lnTo>
                    <a:lnTo>
                      <a:pt x="8244" y="0"/>
                    </a:lnTo>
                    <a:lnTo>
                      <a:pt x="0" y="19411"/>
                    </a:lnTo>
                    <a:lnTo>
                      <a:pt x="38167" y="51176"/>
                    </a:lnTo>
                    <a:lnTo>
                      <a:pt x="38167" y="110294"/>
                    </a:lnTo>
                    <a:lnTo>
                      <a:pt x="38167" y="114264"/>
                    </a:lnTo>
                    <a:lnTo>
                      <a:pt x="39389" y="116029"/>
                    </a:lnTo>
                    <a:lnTo>
                      <a:pt x="42137" y="118235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8235"/>
                    </a:lnTo>
                    <a:lnTo>
                      <a:pt x="50381" y="114264"/>
                    </a:lnTo>
                    <a:lnTo>
                      <a:pt x="50381" y="110294"/>
                    </a:lnTo>
                    <a:lnTo>
                      <a:pt x="51908" y="63088"/>
                    </a:lnTo>
                    <a:lnTo>
                      <a:pt x="69618" y="78529"/>
                    </a:lnTo>
                    <a:lnTo>
                      <a:pt x="68091" y="112058"/>
                    </a:lnTo>
                    <a:lnTo>
                      <a:pt x="69618" y="116029"/>
                    </a:lnTo>
                    <a:lnTo>
                      <a:pt x="70839" y="118235"/>
                    </a:lnTo>
                    <a:lnTo>
                      <a:pt x="72366" y="120000"/>
                    </a:lnTo>
                    <a:lnTo>
                      <a:pt x="74809" y="120000"/>
                    </a:lnTo>
                    <a:lnTo>
                      <a:pt x="77557" y="120000"/>
                    </a:lnTo>
                    <a:lnTo>
                      <a:pt x="79083" y="118235"/>
                    </a:lnTo>
                    <a:lnTo>
                      <a:pt x="80305" y="116029"/>
                    </a:lnTo>
                    <a:lnTo>
                      <a:pt x="81832" y="112058"/>
                    </a:lnTo>
                    <a:lnTo>
                      <a:pt x="83053" y="88676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139950" y="623887"/>
                <a:ext cx="623887" cy="439736"/>
              </a:xfrm>
              <a:custGeom>
                <a:pathLst>
                  <a:path extrusionOk="0" h="120000" w="120000">
                    <a:moveTo>
                      <a:pt x="90076" y="52418"/>
                    </a:moveTo>
                    <a:lnTo>
                      <a:pt x="117251" y="31191"/>
                    </a:lnTo>
                    <a:lnTo>
                      <a:pt x="120000" y="27292"/>
                    </a:lnTo>
                    <a:lnTo>
                      <a:pt x="120000" y="23393"/>
                    </a:lnTo>
                    <a:lnTo>
                      <a:pt x="120000" y="21227"/>
                    </a:lnTo>
                    <a:lnTo>
                      <a:pt x="120000" y="17328"/>
                    </a:lnTo>
                    <a:lnTo>
                      <a:pt x="117251" y="13429"/>
                    </a:lnTo>
                    <a:lnTo>
                      <a:pt x="115725" y="11696"/>
                    </a:lnTo>
                    <a:lnTo>
                      <a:pt x="112977" y="11696"/>
                    </a:lnTo>
                    <a:lnTo>
                      <a:pt x="109007" y="11696"/>
                    </a:lnTo>
                    <a:lnTo>
                      <a:pt x="81832" y="35090"/>
                    </a:lnTo>
                    <a:lnTo>
                      <a:pt x="81832" y="11696"/>
                    </a:lnTo>
                    <a:lnTo>
                      <a:pt x="81832" y="6064"/>
                    </a:lnTo>
                    <a:lnTo>
                      <a:pt x="80305" y="3898"/>
                    </a:lnTo>
                    <a:lnTo>
                      <a:pt x="77557" y="2166"/>
                    </a:lnTo>
                    <a:lnTo>
                      <a:pt x="76335" y="0"/>
                    </a:lnTo>
                    <a:lnTo>
                      <a:pt x="73587" y="2166"/>
                    </a:lnTo>
                    <a:lnTo>
                      <a:pt x="70839" y="2166"/>
                    </a:lnTo>
                    <a:lnTo>
                      <a:pt x="69618" y="6064"/>
                    </a:lnTo>
                    <a:lnTo>
                      <a:pt x="69618" y="9963"/>
                    </a:lnTo>
                    <a:lnTo>
                      <a:pt x="69618" y="42888"/>
                    </a:lnTo>
                    <a:lnTo>
                      <a:pt x="51908" y="58050"/>
                    </a:lnTo>
                    <a:lnTo>
                      <a:pt x="51908" y="15595"/>
                    </a:lnTo>
                    <a:lnTo>
                      <a:pt x="51908" y="11696"/>
                    </a:lnTo>
                    <a:lnTo>
                      <a:pt x="50381" y="7797"/>
                    </a:lnTo>
                    <a:lnTo>
                      <a:pt x="47633" y="6064"/>
                    </a:lnTo>
                    <a:lnTo>
                      <a:pt x="44885" y="3898"/>
                    </a:lnTo>
                    <a:lnTo>
                      <a:pt x="42137" y="3898"/>
                    </a:lnTo>
                    <a:lnTo>
                      <a:pt x="40916" y="6064"/>
                    </a:lnTo>
                    <a:lnTo>
                      <a:pt x="39389" y="9963"/>
                    </a:lnTo>
                    <a:lnTo>
                      <a:pt x="38167" y="13429"/>
                    </a:lnTo>
                    <a:lnTo>
                      <a:pt x="38167" y="69747"/>
                    </a:lnTo>
                    <a:lnTo>
                      <a:pt x="0" y="100938"/>
                    </a:lnTo>
                    <a:lnTo>
                      <a:pt x="8244" y="120000"/>
                    </a:lnTo>
                    <a:lnTo>
                      <a:pt x="46412" y="89241"/>
                    </a:lnTo>
                    <a:lnTo>
                      <a:pt x="81832" y="118267"/>
                    </a:lnTo>
                    <a:lnTo>
                      <a:pt x="83053" y="120000"/>
                    </a:lnTo>
                    <a:lnTo>
                      <a:pt x="85801" y="120000"/>
                    </a:lnTo>
                    <a:lnTo>
                      <a:pt x="88549" y="118267"/>
                    </a:lnTo>
                    <a:lnTo>
                      <a:pt x="90076" y="116101"/>
                    </a:lnTo>
                    <a:lnTo>
                      <a:pt x="91297" y="112202"/>
                    </a:lnTo>
                    <a:lnTo>
                      <a:pt x="91297" y="108736"/>
                    </a:lnTo>
                    <a:lnTo>
                      <a:pt x="90076" y="104837"/>
                    </a:lnTo>
                    <a:lnTo>
                      <a:pt x="87328" y="102671"/>
                    </a:lnTo>
                    <a:lnTo>
                      <a:pt x="59847" y="77545"/>
                    </a:lnTo>
                    <a:lnTo>
                      <a:pt x="77557" y="64115"/>
                    </a:lnTo>
                    <a:lnTo>
                      <a:pt x="98015" y="81444"/>
                    </a:lnTo>
                    <a:lnTo>
                      <a:pt x="100763" y="83176"/>
                    </a:lnTo>
                    <a:lnTo>
                      <a:pt x="102290" y="83176"/>
                    </a:lnTo>
                    <a:lnTo>
                      <a:pt x="105038" y="81444"/>
                    </a:lnTo>
                    <a:lnTo>
                      <a:pt x="106259" y="77545"/>
                    </a:lnTo>
                    <a:lnTo>
                      <a:pt x="106259" y="75812"/>
                    </a:lnTo>
                    <a:lnTo>
                      <a:pt x="106259" y="71913"/>
                    </a:lnTo>
                    <a:lnTo>
                      <a:pt x="106259" y="68014"/>
                    </a:lnTo>
                    <a:lnTo>
                      <a:pt x="103511" y="65848"/>
                    </a:lnTo>
                    <a:lnTo>
                      <a:pt x="90076" y="52418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1955800" y="850900"/>
                <a:ext cx="417511" cy="361950"/>
              </a:xfrm>
              <a:custGeom>
                <a:pathLst>
                  <a:path extrusionOk="0" h="120000" w="120000">
                    <a:moveTo>
                      <a:pt x="0" y="61052"/>
                    </a:moveTo>
                    <a:lnTo>
                      <a:pt x="22357" y="35263"/>
                    </a:lnTo>
                    <a:lnTo>
                      <a:pt x="30570" y="0"/>
                    </a:lnTo>
                    <a:lnTo>
                      <a:pt x="61140" y="12105"/>
                    </a:lnTo>
                    <a:lnTo>
                      <a:pt x="91711" y="0"/>
                    </a:lnTo>
                    <a:lnTo>
                      <a:pt x="97642" y="35263"/>
                    </a:lnTo>
                    <a:lnTo>
                      <a:pt x="120000" y="61052"/>
                    </a:lnTo>
                    <a:lnTo>
                      <a:pt x="97642" y="84736"/>
                    </a:lnTo>
                    <a:lnTo>
                      <a:pt x="91711" y="119999"/>
                    </a:lnTo>
                    <a:lnTo>
                      <a:pt x="61140" y="110526"/>
                    </a:lnTo>
                    <a:lnTo>
                      <a:pt x="30570" y="119999"/>
                    </a:lnTo>
                    <a:lnTo>
                      <a:pt x="22357" y="84736"/>
                    </a:lnTo>
                    <a:lnTo>
                      <a:pt x="0" y="61052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Shape 164"/>
            <p:cNvSpPr txBox="1"/>
            <p:nvPr/>
          </p:nvSpPr>
          <p:spPr>
            <a:xfrm>
              <a:off x="3133725" y="2563811"/>
              <a:ext cx="30892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Хистерезисен цикъл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3048000" y="2971800"/>
              <a:ext cx="3276600" cy="0"/>
            </a:xfrm>
            <a:prstGeom prst="straightConnector1">
              <a:avLst/>
            </a:prstGeom>
            <a:gradFill>
              <a:gsLst>
                <a:gs pos="0">
                  <a:srgbClr val="EBF4E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BA6F3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66" name="Shape 166"/>
          <p:cNvGrpSpPr/>
          <p:nvPr/>
        </p:nvGrpSpPr>
        <p:grpSpPr>
          <a:xfrm>
            <a:off x="2514600" y="3276599"/>
            <a:ext cx="4267199" cy="609600"/>
            <a:chOff x="2514600" y="3276599"/>
            <a:chExt cx="4267199" cy="609600"/>
          </a:xfrm>
        </p:grpSpPr>
        <p:grpSp>
          <p:nvGrpSpPr>
            <p:cNvPr id="167" name="Shape 167"/>
            <p:cNvGrpSpPr/>
            <p:nvPr/>
          </p:nvGrpSpPr>
          <p:grpSpPr>
            <a:xfrm>
              <a:off x="2514600" y="3276599"/>
              <a:ext cx="533399" cy="609600"/>
              <a:chOff x="1558925" y="339725"/>
              <a:chExt cx="1204912" cy="1384300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1927225" y="339725"/>
                <a:ext cx="474661" cy="688975"/>
              </a:xfrm>
              <a:custGeom>
                <a:pathLst>
                  <a:path extrusionOk="0" h="120000" w="120000">
                    <a:moveTo>
                      <a:pt x="69832" y="33456"/>
                    </a:moveTo>
                    <a:lnTo>
                      <a:pt x="69832" y="6359"/>
                    </a:lnTo>
                    <a:lnTo>
                      <a:pt x="68227" y="2488"/>
                    </a:lnTo>
                    <a:lnTo>
                      <a:pt x="66220" y="1382"/>
                    </a:lnTo>
                    <a:lnTo>
                      <a:pt x="62608" y="0"/>
                    </a:lnTo>
                    <a:lnTo>
                      <a:pt x="61003" y="0"/>
                    </a:lnTo>
                    <a:lnTo>
                      <a:pt x="57391" y="0"/>
                    </a:lnTo>
                    <a:lnTo>
                      <a:pt x="53779" y="1382"/>
                    </a:lnTo>
                    <a:lnTo>
                      <a:pt x="50167" y="2488"/>
                    </a:lnTo>
                    <a:lnTo>
                      <a:pt x="50167" y="6359"/>
                    </a:lnTo>
                    <a:lnTo>
                      <a:pt x="50167" y="34838"/>
                    </a:lnTo>
                    <a:lnTo>
                      <a:pt x="30501" y="27373"/>
                    </a:lnTo>
                    <a:lnTo>
                      <a:pt x="26889" y="25990"/>
                    </a:lnTo>
                    <a:lnTo>
                      <a:pt x="23277" y="25990"/>
                    </a:lnTo>
                    <a:lnTo>
                      <a:pt x="19665" y="27373"/>
                    </a:lnTo>
                    <a:lnTo>
                      <a:pt x="18060" y="28479"/>
                    </a:lnTo>
                    <a:lnTo>
                      <a:pt x="16053" y="30967"/>
                    </a:lnTo>
                    <a:lnTo>
                      <a:pt x="18060" y="32350"/>
                    </a:lnTo>
                    <a:lnTo>
                      <a:pt x="18060" y="34838"/>
                    </a:lnTo>
                    <a:lnTo>
                      <a:pt x="21672" y="37050"/>
                    </a:lnTo>
                    <a:lnTo>
                      <a:pt x="48561" y="47004"/>
                    </a:lnTo>
                    <a:lnTo>
                      <a:pt x="48561" y="66912"/>
                    </a:lnTo>
                    <a:lnTo>
                      <a:pt x="14448" y="51981"/>
                    </a:lnTo>
                    <a:lnTo>
                      <a:pt x="10836" y="50875"/>
                    </a:lnTo>
                    <a:lnTo>
                      <a:pt x="7224" y="50875"/>
                    </a:lnTo>
                    <a:lnTo>
                      <a:pt x="3612" y="51981"/>
                    </a:lnTo>
                    <a:lnTo>
                      <a:pt x="2006" y="53364"/>
                    </a:lnTo>
                    <a:lnTo>
                      <a:pt x="0" y="55852"/>
                    </a:lnTo>
                    <a:lnTo>
                      <a:pt x="0" y="58064"/>
                    </a:lnTo>
                    <a:lnTo>
                      <a:pt x="2006" y="60552"/>
                    </a:lnTo>
                    <a:lnTo>
                      <a:pt x="5618" y="61935"/>
                    </a:lnTo>
                    <a:lnTo>
                      <a:pt x="48561" y="80460"/>
                    </a:lnTo>
                    <a:lnTo>
                      <a:pt x="48561" y="120000"/>
                    </a:lnTo>
                    <a:lnTo>
                      <a:pt x="69832" y="120000"/>
                    </a:lnTo>
                    <a:lnTo>
                      <a:pt x="69832" y="80460"/>
                    </a:lnTo>
                    <a:lnTo>
                      <a:pt x="116387" y="61935"/>
                    </a:lnTo>
                    <a:lnTo>
                      <a:pt x="118394" y="60552"/>
                    </a:lnTo>
                    <a:lnTo>
                      <a:pt x="120000" y="58064"/>
                    </a:lnTo>
                    <a:lnTo>
                      <a:pt x="120000" y="55852"/>
                    </a:lnTo>
                    <a:lnTo>
                      <a:pt x="120000" y="54470"/>
                    </a:lnTo>
                    <a:lnTo>
                      <a:pt x="118394" y="51981"/>
                    </a:lnTo>
                    <a:lnTo>
                      <a:pt x="114782" y="50875"/>
                    </a:lnTo>
                    <a:lnTo>
                      <a:pt x="111170" y="50875"/>
                    </a:lnTo>
                    <a:lnTo>
                      <a:pt x="107558" y="51981"/>
                    </a:lnTo>
                    <a:lnTo>
                      <a:pt x="69832" y="65529"/>
                    </a:lnTo>
                    <a:lnTo>
                      <a:pt x="69832" y="47004"/>
                    </a:lnTo>
                    <a:lnTo>
                      <a:pt x="98729" y="37050"/>
                    </a:lnTo>
                    <a:lnTo>
                      <a:pt x="100334" y="35944"/>
                    </a:lnTo>
                    <a:lnTo>
                      <a:pt x="102341" y="33456"/>
                    </a:lnTo>
                    <a:lnTo>
                      <a:pt x="102341" y="30967"/>
                    </a:lnTo>
                    <a:lnTo>
                      <a:pt x="100334" y="29861"/>
                    </a:lnTo>
                    <a:lnTo>
                      <a:pt x="98729" y="28479"/>
                    </a:lnTo>
                    <a:lnTo>
                      <a:pt x="95117" y="27373"/>
                    </a:lnTo>
                    <a:lnTo>
                      <a:pt x="93110" y="27373"/>
                    </a:lnTo>
                    <a:lnTo>
                      <a:pt x="89498" y="27373"/>
                    </a:lnTo>
                    <a:lnTo>
                      <a:pt x="69832" y="33456"/>
                    </a:lnTo>
                    <a:close/>
                  </a:path>
                </a:pathLst>
              </a:custGeom>
              <a:gradFill>
                <a:gsLst>
                  <a:gs pos="0">
                    <a:srgbClr val="F3EEE8"/>
                  </a:gs>
                  <a:gs pos="100000">
                    <a:schemeClr val="fol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1558925" y="631825"/>
                <a:ext cx="623887" cy="431799"/>
              </a:xfrm>
              <a:custGeom>
                <a:pathLst>
                  <a:path extrusionOk="0" h="120000" w="120000">
                    <a:moveTo>
                      <a:pt x="36946" y="31323"/>
                    </a:moveTo>
                    <a:lnTo>
                      <a:pt x="10992" y="9705"/>
                    </a:lnTo>
                    <a:lnTo>
                      <a:pt x="8244" y="7941"/>
                    </a:lnTo>
                    <a:lnTo>
                      <a:pt x="5496" y="7941"/>
                    </a:lnTo>
                    <a:lnTo>
                      <a:pt x="2748" y="9705"/>
                    </a:lnTo>
                    <a:lnTo>
                      <a:pt x="1526" y="13676"/>
                    </a:lnTo>
                    <a:lnTo>
                      <a:pt x="0" y="17647"/>
                    </a:lnTo>
                    <a:lnTo>
                      <a:pt x="0" y="21617"/>
                    </a:lnTo>
                    <a:lnTo>
                      <a:pt x="1526" y="25588"/>
                    </a:lnTo>
                    <a:lnTo>
                      <a:pt x="2748" y="27352"/>
                    </a:lnTo>
                    <a:lnTo>
                      <a:pt x="29923" y="51176"/>
                    </a:lnTo>
                    <a:lnTo>
                      <a:pt x="16488" y="63088"/>
                    </a:lnTo>
                    <a:lnTo>
                      <a:pt x="13740" y="64852"/>
                    </a:lnTo>
                    <a:lnTo>
                      <a:pt x="12213" y="68823"/>
                    </a:lnTo>
                    <a:lnTo>
                      <a:pt x="12213" y="72794"/>
                    </a:lnTo>
                    <a:lnTo>
                      <a:pt x="12213" y="76764"/>
                    </a:lnTo>
                    <a:lnTo>
                      <a:pt x="14961" y="78529"/>
                    </a:lnTo>
                    <a:lnTo>
                      <a:pt x="16488" y="80735"/>
                    </a:lnTo>
                    <a:lnTo>
                      <a:pt x="19236" y="80735"/>
                    </a:lnTo>
                    <a:lnTo>
                      <a:pt x="21984" y="80735"/>
                    </a:lnTo>
                    <a:lnTo>
                      <a:pt x="42442" y="63088"/>
                    </a:lnTo>
                    <a:lnTo>
                      <a:pt x="60152" y="78529"/>
                    </a:lnTo>
                    <a:lnTo>
                      <a:pt x="34198" y="98382"/>
                    </a:lnTo>
                    <a:lnTo>
                      <a:pt x="31450" y="102352"/>
                    </a:lnTo>
                    <a:lnTo>
                      <a:pt x="29923" y="106323"/>
                    </a:lnTo>
                    <a:lnTo>
                      <a:pt x="29923" y="108529"/>
                    </a:lnTo>
                    <a:lnTo>
                      <a:pt x="29923" y="112058"/>
                    </a:lnTo>
                    <a:lnTo>
                      <a:pt x="31450" y="116029"/>
                    </a:lnTo>
                    <a:lnTo>
                      <a:pt x="34198" y="118235"/>
                    </a:lnTo>
                    <a:lnTo>
                      <a:pt x="36946" y="118235"/>
                    </a:lnTo>
                    <a:lnTo>
                      <a:pt x="39694" y="116029"/>
                    </a:lnTo>
                    <a:lnTo>
                      <a:pt x="73587" y="88676"/>
                    </a:lnTo>
                    <a:lnTo>
                      <a:pt x="111755" y="120000"/>
                    </a:lnTo>
                    <a:lnTo>
                      <a:pt x="120000" y="100588"/>
                    </a:lnTo>
                    <a:lnTo>
                      <a:pt x="81832" y="68823"/>
                    </a:lnTo>
                    <a:lnTo>
                      <a:pt x="81832" y="9705"/>
                    </a:lnTo>
                    <a:lnTo>
                      <a:pt x="81832" y="5735"/>
                    </a:lnTo>
                    <a:lnTo>
                      <a:pt x="80610" y="3970"/>
                    </a:lnTo>
                    <a:lnTo>
                      <a:pt x="77862" y="1764"/>
                    </a:lnTo>
                    <a:lnTo>
                      <a:pt x="76335" y="0"/>
                    </a:lnTo>
                    <a:lnTo>
                      <a:pt x="73587" y="0"/>
                    </a:lnTo>
                    <a:lnTo>
                      <a:pt x="70839" y="1764"/>
                    </a:lnTo>
                    <a:lnTo>
                      <a:pt x="69618" y="5735"/>
                    </a:lnTo>
                    <a:lnTo>
                      <a:pt x="69618" y="9705"/>
                    </a:lnTo>
                    <a:lnTo>
                      <a:pt x="68091" y="56911"/>
                    </a:lnTo>
                    <a:lnTo>
                      <a:pt x="50381" y="41470"/>
                    </a:lnTo>
                    <a:lnTo>
                      <a:pt x="51908" y="7941"/>
                    </a:lnTo>
                    <a:lnTo>
                      <a:pt x="50381" y="3970"/>
                    </a:lnTo>
                    <a:lnTo>
                      <a:pt x="49160" y="1764"/>
                    </a:lnTo>
                    <a:lnTo>
                      <a:pt x="47633" y="0"/>
                    </a:lnTo>
                    <a:lnTo>
                      <a:pt x="45190" y="0"/>
                    </a:lnTo>
                    <a:lnTo>
                      <a:pt x="42442" y="0"/>
                    </a:lnTo>
                    <a:lnTo>
                      <a:pt x="40916" y="1764"/>
                    </a:lnTo>
                    <a:lnTo>
                      <a:pt x="39694" y="3970"/>
                    </a:lnTo>
                    <a:lnTo>
                      <a:pt x="38167" y="7941"/>
                    </a:lnTo>
                    <a:lnTo>
                      <a:pt x="36946" y="31323"/>
                    </a:lnTo>
                    <a:close/>
                  </a:path>
                </a:pathLst>
              </a:custGeom>
              <a:gradFill>
                <a:gsLst>
                  <a:gs pos="0">
                    <a:srgbClr val="F3EEE8"/>
                  </a:gs>
                  <a:gs pos="100000">
                    <a:schemeClr val="fol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1558925" y="993775"/>
                <a:ext cx="623887" cy="439736"/>
              </a:xfrm>
              <a:custGeom>
                <a:pathLst>
                  <a:path extrusionOk="0" h="120000" w="120000">
                    <a:moveTo>
                      <a:pt x="29923" y="67581"/>
                    </a:moveTo>
                    <a:lnTo>
                      <a:pt x="2748" y="88808"/>
                    </a:lnTo>
                    <a:lnTo>
                      <a:pt x="0" y="92707"/>
                    </a:lnTo>
                    <a:lnTo>
                      <a:pt x="0" y="96606"/>
                    </a:lnTo>
                    <a:lnTo>
                      <a:pt x="0" y="98772"/>
                    </a:lnTo>
                    <a:lnTo>
                      <a:pt x="0" y="102671"/>
                    </a:lnTo>
                    <a:lnTo>
                      <a:pt x="2748" y="106570"/>
                    </a:lnTo>
                    <a:lnTo>
                      <a:pt x="4274" y="108303"/>
                    </a:lnTo>
                    <a:lnTo>
                      <a:pt x="7022" y="108303"/>
                    </a:lnTo>
                    <a:lnTo>
                      <a:pt x="10992" y="108303"/>
                    </a:lnTo>
                    <a:lnTo>
                      <a:pt x="38167" y="84909"/>
                    </a:lnTo>
                    <a:lnTo>
                      <a:pt x="38167" y="108303"/>
                    </a:lnTo>
                    <a:lnTo>
                      <a:pt x="38167" y="113935"/>
                    </a:lnTo>
                    <a:lnTo>
                      <a:pt x="39694" y="116101"/>
                    </a:lnTo>
                    <a:lnTo>
                      <a:pt x="42442" y="117833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7833"/>
                    </a:lnTo>
                    <a:lnTo>
                      <a:pt x="50381" y="113935"/>
                    </a:lnTo>
                    <a:lnTo>
                      <a:pt x="50381" y="110036"/>
                    </a:lnTo>
                    <a:lnTo>
                      <a:pt x="50381" y="77111"/>
                    </a:lnTo>
                    <a:lnTo>
                      <a:pt x="68091" y="61949"/>
                    </a:lnTo>
                    <a:lnTo>
                      <a:pt x="68091" y="104404"/>
                    </a:lnTo>
                    <a:lnTo>
                      <a:pt x="68091" y="108303"/>
                    </a:lnTo>
                    <a:lnTo>
                      <a:pt x="69618" y="112202"/>
                    </a:lnTo>
                    <a:lnTo>
                      <a:pt x="72366" y="113935"/>
                    </a:lnTo>
                    <a:lnTo>
                      <a:pt x="75114" y="116101"/>
                    </a:lnTo>
                    <a:lnTo>
                      <a:pt x="77862" y="116101"/>
                    </a:lnTo>
                    <a:lnTo>
                      <a:pt x="79083" y="113935"/>
                    </a:lnTo>
                    <a:lnTo>
                      <a:pt x="80610" y="110036"/>
                    </a:lnTo>
                    <a:lnTo>
                      <a:pt x="81832" y="106570"/>
                    </a:lnTo>
                    <a:lnTo>
                      <a:pt x="81832" y="50252"/>
                    </a:lnTo>
                    <a:lnTo>
                      <a:pt x="120000" y="19061"/>
                    </a:lnTo>
                    <a:lnTo>
                      <a:pt x="111755" y="0"/>
                    </a:lnTo>
                    <a:lnTo>
                      <a:pt x="73587" y="30758"/>
                    </a:lnTo>
                    <a:lnTo>
                      <a:pt x="38167" y="1732"/>
                    </a:lnTo>
                    <a:lnTo>
                      <a:pt x="36946" y="0"/>
                    </a:lnTo>
                    <a:lnTo>
                      <a:pt x="34198" y="0"/>
                    </a:lnTo>
                    <a:lnTo>
                      <a:pt x="31450" y="1732"/>
                    </a:lnTo>
                    <a:lnTo>
                      <a:pt x="29923" y="3898"/>
                    </a:lnTo>
                    <a:lnTo>
                      <a:pt x="28702" y="7797"/>
                    </a:lnTo>
                    <a:lnTo>
                      <a:pt x="28702" y="11263"/>
                    </a:lnTo>
                    <a:lnTo>
                      <a:pt x="29923" y="15162"/>
                    </a:lnTo>
                    <a:lnTo>
                      <a:pt x="32671" y="17328"/>
                    </a:lnTo>
                    <a:lnTo>
                      <a:pt x="60152" y="42454"/>
                    </a:lnTo>
                    <a:lnTo>
                      <a:pt x="42442" y="55884"/>
                    </a:lnTo>
                    <a:lnTo>
                      <a:pt x="21984" y="38555"/>
                    </a:lnTo>
                    <a:lnTo>
                      <a:pt x="19236" y="36823"/>
                    </a:lnTo>
                    <a:lnTo>
                      <a:pt x="17709" y="36823"/>
                    </a:lnTo>
                    <a:lnTo>
                      <a:pt x="14961" y="38555"/>
                    </a:lnTo>
                    <a:lnTo>
                      <a:pt x="13740" y="42454"/>
                    </a:lnTo>
                    <a:lnTo>
                      <a:pt x="13740" y="44187"/>
                    </a:lnTo>
                    <a:lnTo>
                      <a:pt x="13740" y="48086"/>
                    </a:lnTo>
                    <a:lnTo>
                      <a:pt x="13740" y="51985"/>
                    </a:lnTo>
                    <a:lnTo>
                      <a:pt x="16488" y="54151"/>
                    </a:lnTo>
                    <a:lnTo>
                      <a:pt x="29923" y="67581"/>
                    </a:lnTo>
                    <a:close/>
                  </a:path>
                </a:pathLst>
              </a:custGeom>
              <a:gradFill>
                <a:gsLst>
                  <a:gs pos="0">
                    <a:srgbClr val="F3EEE8"/>
                  </a:gs>
                  <a:gs pos="100000">
                    <a:schemeClr val="fol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920875" y="1028700"/>
                <a:ext cx="474661" cy="695325"/>
              </a:xfrm>
              <a:custGeom>
                <a:pathLst>
                  <a:path extrusionOk="0" h="120000" w="120000">
                    <a:moveTo>
                      <a:pt x="50167" y="85753"/>
                    </a:moveTo>
                    <a:lnTo>
                      <a:pt x="50167" y="112602"/>
                    </a:lnTo>
                    <a:lnTo>
                      <a:pt x="51772" y="116438"/>
                    </a:lnTo>
                    <a:lnTo>
                      <a:pt x="53779" y="117534"/>
                    </a:lnTo>
                    <a:lnTo>
                      <a:pt x="57391" y="118904"/>
                    </a:lnTo>
                    <a:lnTo>
                      <a:pt x="58996" y="120000"/>
                    </a:lnTo>
                    <a:lnTo>
                      <a:pt x="62608" y="118904"/>
                    </a:lnTo>
                    <a:lnTo>
                      <a:pt x="66220" y="117534"/>
                    </a:lnTo>
                    <a:lnTo>
                      <a:pt x="69832" y="116438"/>
                    </a:lnTo>
                    <a:lnTo>
                      <a:pt x="69832" y="112602"/>
                    </a:lnTo>
                    <a:lnTo>
                      <a:pt x="69832" y="84383"/>
                    </a:lnTo>
                    <a:lnTo>
                      <a:pt x="89498" y="91780"/>
                    </a:lnTo>
                    <a:lnTo>
                      <a:pt x="93110" y="93150"/>
                    </a:lnTo>
                    <a:lnTo>
                      <a:pt x="96722" y="93150"/>
                    </a:lnTo>
                    <a:lnTo>
                      <a:pt x="100334" y="91780"/>
                    </a:lnTo>
                    <a:lnTo>
                      <a:pt x="101939" y="90684"/>
                    </a:lnTo>
                    <a:lnTo>
                      <a:pt x="101939" y="88219"/>
                    </a:lnTo>
                    <a:lnTo>
                      <a:pt x="101939" y="86849"/>
                    </a:lnTo>
                    <a:lnTo>
                      <a:pt x="101939" y="84383"/>
                    </a:lnTo>
                    <a:lnTo>
                      <a:pt x="98327" y="82191"/>
                    </a:lnTo>
                    <a:lnTo>
                      <a:pt x="71438" y="72328"/>
                    </a:lnTo>
                    <a:lnTo>
                      <a:pt x="71438" y="52602"/>
                    </a:lnTo>
                    <a:lnTo>
                      <a:pt x="105551" y="67397"/>
                    </a:lnTo>
                    <a:lnTo>
                      <a:pt x="109163" y="68493"/>
                    </a:lnTo>
                    <a:lnTo>
                      <a:pt x="112775" y="68493"/>
                    </a:lnTo>
                    <a:lnTo>
                      <a:pt x="116387" y="67397"/>
                    </a:lnTo>
                    <a:lnTo>
                      <a:pt x="117993" y="66027"/>
                    </a:lnTo>
                    <a:lnTo>
                      <a:pt x="120000" y="63561"/>
                    </a:lnTo>
                    <a:lnTo>
                      <a:pt x="120000" y="61369"/>
                    </a:lnTo>
                    <a:lnTo>
                      <a:pt x="117993" y="58904"/>
                    </a:lnTo>
                    <a:lnTo>
                      <a:pt x="114381" y="57534"/>
                    </a:lnTo>
                    <a:lnTo>
                      <a:pt x="71438" y="39178"/>
                    </a:lnTo>
                    <a:lnTo>
                      <a:pt x="71438" y="0"/>
                    </a:lnTo>
                    <a:lnTo>
                      <a:pt x="50167" y="0"/>
                    </a:lnTo>
                    <a:lnTo>
                      <a:pt x="50167" y="39178"/>
                    </a:lnTo>
                    <a:lnTo>
                      <a:pt x="3612" y="57534"/>
                    </a:lnTo>
                    <a:lnTo>
                      <a:pt x="1605" y="58904"/>
                    </a:lnTo>
                    <a:lnTo>
                      <a:pt x="0" y="61369"/>
                    </a:lnTo>
                    <a:lnTo>
                      <a:pt x="0" y="63561"/>
                    </a:lnTo>
                    <a:lnTo>
                      <a:pt x="0" y="64931"/>
                    </a:lnTo>
                    <a:lnTo>
                      <a:pt x="1605" y="67397"/>
                    </a:lnTo>
                    <a:lnTo>
                      <a:pt x="5217" y="68493"/>
                    </a:lnTo>
                    <a:lnTo>
                      <a:pt x="8829" y="68493"/>
                    </a:lnTo>
                    <a:lnTo>
                      <a:pt x="12441" y="67397"/>
                    </a:lnTo>
                    <a:lnTo>
                      <a:pt x="50167" y="53972"/>
                    </a:lnTo>
                    <a:lnTo>
                      <a:pt x="50167" y="72328"/>
                    </a:lnTo>
                    <a:lnTo>
                      <a:pt x="21270" y="82191"/>
                    </a:lnTo>
                    <a:lnTo>
                      <a:pt x="19665" y="83287"/>
                    </a:lnTo>
                    <a:lnTo>
                      <a:pt x="17658" y="85753"/>
                    </a:lnTo>
                    <a:lnTo>
                      <a:pt x="17658" y="88219"/>
                    </a:lnTo>
                    <a:lnTo>
                      <a:pt x="19665" y="89315"/>
                    </a:lnTo>
                    <a:lnTo>
                      <a:pt x="21270" y="90684"/>
                    </a:lnTo>
                    <a:lnTo>
                      <a:pt x="24882" y="91780"/>
                    </a:lnTo>
                    <a:lnTo>
                      <a:pt x="26889" y="91780"/>
                    </a:lnTo>
                    <a:lnTo>
                      <a:pt x="30501" y="91780"/>
                    </a:lnTo>
                    <a:lnTo>
                      <a:pt x="50167" y="85753"/>
                    </a:lnTo>
                    <a:close/>
                  </a:path>
                </a:pathLst>
              </a:custGeom>
              <a:gradFill>
                <a:gsLst>
                  <a:gs pos="0">
                    <a:srgbClr val="F3EEE8"/>
                  </a:gs>
                  <a:gs pos="100000">
                    <a:schemeClr val="fol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2139950" y="993775"/>
                <a:ext cx="623887" cy="431799"/>
              </a:xfrm>
              <a:custGeom>
                <a:pathLst>
                  <a:path extrusionOk="0" h="120000" w="120000">
                    <a:moveTo>
                      <a:pt x="83053" y="88676"/>
                    </a:moveTo>
                    <a:lnTo>
                      <a:pt x="109007" y="110294"/>
                    </a:lnTo>
                    <a:lnTo>
                      <a:pt x="111755" y="112058"/>
                    </a:lnTo>
                    <a:lnTo>
                      <a:pt x="114503" y="112058"/>
                    </a:lnTo>
                    <a:lnTo>
                      <a:pt x="117251" y="110294"/>
                    </a:lnTo>
                    <a:lnTo>
                      <a:pt x="118473" y="106323"/>
                    </a:lnTo>
                    <a:lnTo>
                      <a:pt x="120000" y="102352"/>
                    </a:lnTo>
                    <a:lnTo>
                      <a:pt x="120000" y="98382"/>
                    </a:lnTo>
                    <a:lnTo>
                      <a:pt x="118473" y="94411"/>
                    </a:lnTo>
                    <a:lnTo>
                      <a:pt x="117251" y="92647"/>
                    </a:lnTo>
                    <a:lnTo>
                      <a:pt x="90076" y="68823"/>
                    </a:lnTo>
                    <a:lnTo>
                      <a:pt x="103511" y="56911"/>
                    </a:lnTo>
                    <a:lnTo>
                      <a:pt x="106259" y="55147"/>
                    </a:lnTo>
                    <a:lnTo>
                      <a:pt x="107786" y="51176"/>
                    </a:lnTo>
                    <a:lnTo>
                      <a:pt x="107786" y="47205"/>
                    </a:lnTo>
                    <a:lnTo>
                      <a:pt x="107786" y="43235"/>
                    </a:lnTo>
                    <a:lnTo>
                      <a:pt x="105038" y="41470"/>
                    </a:lnTo>
                    <a:lnTo>
                      <a:pt x="103511" y="39264"/>
                    </a:lnTo>
                    <a:lnTo>
                      <a:pt x="100763" y="39264"/>
                    </a:lnTo>
                    <a:lnTo>
                      <a:pt x="98015" y="39264"/>
                    </a:lnTo>
                    <a:lnTo>
                      <a:pt x="77557" y="56911"/>
                    </a:lnTo>
                    <a:lnTo>
                      <a:pt x="59847" y="41470"/>
                    </a:lnTo>
                    <a:lnTo>
                      <a:pt x="85801" y="21617"/>
                    </a:lnTo>
                    <a:lnTo>
                      <a:pt x="88549" y="17647"/>
                    </a:lnTo>
                    <a:lnTo>
                      <a:pt x="90076" y="13676"/>
                    </a:lnTo>
                    <a:lnTo>
                      <a:pt x="90076" y="11470"/>
                    </a:lnTo>
                    <a:lnTo>
                      <a:pt x="90076" y="7941"/>
                    </a:lnTo>
                    <a:lnTo>
                      <a:pt x="88549" y="3970"/>
                    </a:lnTo>
                    <a:lnTo>
                      <a:pt x="85801" y="1764"/>
                    </a:lnTo>
                    <a:lnTo>
                      <a:pt x="83053" y="1764"/>
                    </a:lnTo>
                    <a:lnTo>
                      <a:pt x="80305" y="3970"/>
                    </a:lnTo>
                    <a:lnTo>
                      <a:pt x="46412" y="31323"/>
                    </a:lnTo>
                    <a:lnTo>
                      <a:pt x="8244" y="0"/>
                    </a:lnTo>
                    <a:lnTo>
                      <a:pt x="0" y="19411"/>
                    </a:lnTo>
                    <a:lnTo>
                      <a:pt x="38167" y="51176"/>
                    </a:lnTo>
                    <a:lnTo>
                      <a:pt x="38167" y="110294"/>
                    </a:lnTo>
                    <a:lnTo>
                      <a:pt x="38167" y="114264"/>
                    </a:lnTo>
                    <a:lnTo>
                      <a:pt x="39389" y="116029"/>
                    </a:lnTo>
                    <a:lnTo>
                      <a:pt x="42137" y="118235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8235"/>
                    </a:lnTo>
                    <a:lnTo>
                      <a:pt x="50381" y="114264"/>
                    </a:lnTo>
                    <a:lnTo>
                      <a:pt x="50381" y="110294"/>
                    </a:lnTo>
                    <a:lnTo>
                      <a:pt x="51908" y="63088"/>
                    </a:lnTo>
                    <a:lnTo>
                      <a:pt x="69618" y="78529"/>
                    </a:lnTo>
                    <a:lnTo>
                      <a:pt x="68091" y="112058"/>
                    </a:lnTo>
                    <a:lnTo>
                      <a:pt x="69618" y="116029"/>
                    </a:lnTo>
                    <a:lnTo>
                      <a:pt x="70839" y="118235"/>
                    </a:lnTo>
                    <a:lnTo>
                      <a:pt x="72366" y="120000"/>
                    </a:lnTo>
                    <a:lnTo>
                      <a:pt x="74809" y="120000"/>
                    </a:lnTo>
                    <a:lnTo>
                      <a:pt x="77557" y="120000"/>
                    </a:lnTo>
                    <a:lnTo>
                      <a:pt x="79083" y="118235"/>
                    </a:lnTo>
                    <a:lnTo>
                      <a:pt x="80305" y="116029"/>
                    </a:lnTo>
                    <a:lnTo>
                      <a:pt x="81832" y="112058"/>
                    </a:lnTo>
                    <a:lnTo>
                      <a:pt x="83053" y="88676"/>
                    </a:lnTo>
                    <a:close/>
                  </a:path>
                </a:pathLst>
              </a:custGeom>
              <a:gradFill>
                <a:gsLst>
                  <a:gs pos="0">
                    <a:srgbClr val="F3EEE8"/>
                  </a:gs>
                  <a:gs pos="100000">
                    <a:schemeClr val="fol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2139950" y="623887"/>
                <a:ext cx="623887" cy="439736"/>
              </a:xfrm>
              <a:custGeom>
                <a:pathLst>
                  <a:path extrusionOk="0" h="120000" w="120000">
                    <a:moveTo>
                      <a:pt x="90076" y="52418"/>
                    </a:moveTo>
                    <a:lnTo>
                      <a:pt x="117251" y="31191"/>
                    </a:lnTo>
                    <a:lnTo>
                      <a:pt x="120000" y="27292"/>
                    </a:lnTo>
                    <a:lnTo>
                      <a:pt x="120000" y="23393"/>
                    </a:lnTo>
                    <a:lnTo>
                      <a:pt x="120000" y="21227"/>
                    </a:lnTo>
                    <a:lnTo>
                      <a:pt x="120000" y="17328"/>
                    </a:lnTo>
                    <a:lnTo>
                      <a:pt x="117251" y="13429"/>
                    </a:lnTo>
                    <a:lnTo>
                      <a:pt x="115725" y="11696"/>
                    </a:lnTo>
                    <a:lnTo>
                      <a:pt x="112977" y="11696"/>
                    </a:lnTo>
                    <a:lnTo>
                      <a:pt x="109007" y="11696"/>
                    </a:lnTo>
                    <a:lnTo>
                      <a:pt x="81832" y="35090"/>
                    </a:lnTo>
                    <a:lnTo>
                      <a:pt x="81832" y="11696"/>
                    </a:lnTo>
                    <a:lnTo>
                      <a:pt x="81832" y="6064"/>
                    </a:lnTo>
                    <a:lnTo>
                      <a:pt x="80305" y="3898"/>
                    </a:lnTo>
                    <a:lnTo>
                      <a:pt x="77557" y="2166"/>
                    </a:lnTo>
                    <a:lnTo>
                      <a:pt x="76335" y="0"/>
                    </a:lnTo>
                    <a:lnTo>
                      <a:pt x="73587" y="2166"/>
                    </a:lnTo>
                    <a:lnTo>
                      <a:pt x="70839" y="2166"/>
                    </a:lnTo>
                    <a:lnTo>
                      <a:pt x="69618" y="6064"/>
                    </a:lnTo>
                    <a:lnTo>
                      <a:pt x="69618" y="9963"/>
                    </a:lnTo>
                    <a:lnTo>
                      <a:pt x="69618" y="42888"/>
                    </a:lnTo>
                    <a:lnTo>
                      <a:pt x="51908" y="58050"/>
                    </a:lnTo>
                    <a:lnTo>
                      <a:pt x="51908" y="15595"/>
                    </a:lnTo>
                    <a:lnTo>
                      <a:pt x="51908" y="11696"/>
                    </a:lnTo>
                    <a:lnTo>
                      <a:pt x="50381" y="7797"/>
                    </a:lnTo>
                    <a:lnTo>
                      <a:pt x="47633" y="6064"/>
                    </a:lnTo>
                    <a:lnTo>
                      <a:pt x="44885" y="3898"/>
                    </a:lnTo>
                    <a:lnTo>
                      <a:pt x="42137" y="3898"/>
                    </a:lnTo>
                    <a:lnTo>
                      <a:pt x="40916" y="6064"/>
                    </a:lnTo>
                    <a:lnTo>
                      <a:pt x="39389" y="9963"/>
                    </a:lnTo>
                    <a:lnTo>
                      <a:pt x="38167" y="13429"/>
                    </a:lnTo>
                    <a:lnTo>
                      <a:pt x="38167" y="69747"/>
                    </a:lnTo>
                    <a:lnTo>
                      <a:pt x="0" y="100938"/>
                    </a:lnTo>
                    <a:lnTo>
                      <a:pt x="8244" y="120000"/>
                    </a:lnTo>
                    <a:lnTo>
                      <a:pt x="46412" y="89241"/>
                    </a:lnTo>
                    <a:lnTo>
                      <a:pt x="81832" y="118267"/>
                    </a:lnTo>
                    <a:lnTo>
                      <a:pt x="83053" y="120000"/>
                    </a:lnTo>
                    <a:lnTo>
                      <a:pt x="85801" y="120000"/>
                    </a:lnTo>
                    <a:lnTo>
                      <a:pt x="88549" y="118267"/>
                    </a:lnTo>
                    <a:lnTo>
                      <a:pt x="90076" y="116101"/>
                    </a:lnTo>
                    <a:lnTo>
                      <a:pt x="91297" y="112202"/>
                    </a:lnTo>
                    <a:lnTo>
                      <a:pt x="91297" y="108736"/>
                    </a:lnTo>
                    <a:lnTo>
                      <a:pt x="90076" y="104837"/>
                    </a:lnTo>
                    <a:lnTo>
                      <a:pt x="87328" y="102671"/>
                    </a:lnTo>
                    <a:lnTo>
                      <a:pt x="59847" y="77545"/>
                    </a:lnTo>
                    <a:lnTo>
                      <a:pt x="77557" y="64115"/>
                    </a:lnTo>
                    <a:lnTo>
                      <a:pt x="98015" y="81444"/>
                    </a:lnTo>
                    <a:lnTo>
                      <a:pt x="100763" y="83176"/>
                    </a:lnTo>
                    <a:lnTo>
                      <a:pt x="102290" y="83176"/>
                    </a:lnTo>
                    <a:lnTo>
                      <a:pt x="105038" y="81444"/>
                    </a:lnTo>
                    <a:lnTo>
                      <a:pt x="106259" y="77545"/>
                    </a:lnTo>
                    <a:lnTo>
                      <a:pt x="106259" y="75812"/>
                    </a:lnTo>
                    <a:lnTo>
                      <a:pt x="106259" y="71913"/>
                    </a:lnTo>
                    <a:lnTo>
                      <a:pt x="106259" y="68014"/>
                    </a:lnTo>
                    <a:lnTo>
                      <a:pt x="103511" y="65848"/>
                    </a:lnTo>
                    <a:lnTo>
                      <a:pt x="90076" y="52418"/>
                    </a:lnTo>
                    <a:close/>
                  </a:path>
                </a:pathLst>
              </a:custGeom>
              <a:gradFill>
                <a:gsLst>
                  <a:gs pos="0">
                    <a:srgbClr val="F3EEE8"/>
                  </a:gs>
                  <a:gs pos="100000">
                    <a:schemeClr val="fol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955800" y="850900"/>
                <a:ext cx="417511" cy="361950"/>
              </a:xfrm>
              <a:custGeom>
                <a:pathLst>
                  <a:path extrusionOk="0" h="120000" w="120000">
                    <a:moveTo>
                      <a:pt x="0" y="61052"/>
                    </a:moveTo>
                    <a:lnTo>
                      <a:pt x="22357" y="35263"/>
                    </a:lnTo>
                    <a:lnTo>
                      <a:pt x="30570" y="0"/>
                    </a:lnTo>
                    <a:lnTo>
                      <a:pt x="61140" y="12105"/>
                    </a:lnTo>
                    <a:lnTo>
                      <a:pt x="91711" y="0"/>
                    </a:lnTo>
                    <a:lnTo>
                      <a:pt x="97642" y="35263"/>
                    </a:lnTo>
                    <a:lnTo>
                      <a:pt x="120000" y="61052"/>
                    </a:lnTo>
                    <a:lnTo>
                      <a:pt x="97642" y="84736"/>
                    </a:lnTo>
                    <a:lnTo>
                      <a:pt x="91711" y="119999"/>
                    </a:lnTo>
                    <a:lnTo>
                      <a:pt x="61140" y="110526"/>
                    </a:lnTo>
                    <a:lnTo>
                      <a:pt x="30570" y="119999"/>
                    </a:lnTo>
                    <a:lnTo>
                      <a:pt x="22357" y="84736"/>
                    </a:lnTo>
                    <a:lnTo>
                      <a:pt x="0" y="61052"/>
                    </a:lnTo>
                    <a:close/>
                  </a:path>
                </a:pathLst>
              </a:custGeom>
              <a:gradFill>
                <a:gsLst>
                  <a:gs pos="0">
                    <a:srgbClr val="F3EEE8"/>
                  </a:gs>
                  <a:gs pos="100000">
                    <a:schemeClr val="fol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Shape 175"/>
            <p:cNvSpPr txBox="1"/>
            <p:nvPr/>
          </p:nvSpPr>
          <p:spPr>
            <a:xfrm>
              <a:off x="3133725" y="3325812"/>
              <a:ext cx="364807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Магнитна проницаемост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3048000" y="3733800"/>
              <a:ext cx="3276600" cy="0"/>
            </a:xfrm>
            <a:prstGeom prst="straightConnector1">
              <a:avLst/>
            </a:prstGeom>
            <a:gradFill>
              <a:gsLst>
                <a:gs pos="0">
                  <a:srgbClr val="F3EEE8"/>
                </a:gs>
                <a:gs pos="100000">
                  <a:schemeClr val="folHlink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folHlink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2514600" y="4038600"/>
            <a:ext cx="3810000" cy="609600"/>
            <a:chOff x="2514600" y="4038600"/>
            <a:chExt cx="3810000" cy="609600"/>
          </a:xfrm>
        </p:grpSpPr>
        <p:grpSp>
          <p:nvGrpSpPr>
            <p:cNvPr id="178" name="Shape 178"/>
            <p:cNvGrpSpPr/>
            <p:nvPr/>
          </p:nvGrpSpPr>
          <p:grpSpPr>
            <a:xfrm>
              <a:off x="2514600" y="4038600"/>
              <a:ext cx="533399" cy="609600"/>
              <a:chOff x="1558925" y="339725"/>
              <a:chExt cx="1204912" cy="1384300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1927225" y="339725"/>
                <a:ext cx="474661" cy="688975"/>
              </a:xfrm>
              <a:custGeom>
                <a:pathLst>
                  <a:path extrusionOk="0" h="120000" w="120000">
                    <a:moveTo>
                      <a:pt x="69832" y="33456"/>
                    </a:moveTo>
                    <a:lnTo>
                      <a:pt x="69832" y="6359"/>
                    </a:lnTo>
                    <a:lnTo>
                      <a:pt x="68227" y="2488"/>
                    </a:lnTo>
                    <a:lnTo>
                      <a:pt x="66220" y="1382"/>
                    </a:lnTo>
                    <a:lnTo>
                      <a:pt x="62608" y="0"/>
                    </a:lnTo>
                    <a:lnTo>
                      <a:pt x="61003" y="0"/>
                    </a:lnTo>
                    <a:lnTo>
                      <a:pt x="57391" y="0"/>
                    </a:lnTo>
                    <a:lnTo>
                      <a:pt x="53779" y="1382"/>
                    </a:lnTo>
                    <a:lnTo>
                      <a:pt x="50167" y="2488"/>
                    </a:lnTo>
                    <a:lnTo>
                      <a:pt x="50167" y="6359"/>
                    </a:lnTo>
                    <a:lnTo>
                      <a:pt x="50167" y="34838"/>
                    </a:lnTo>
                    <a:lnTo>
                      <a:pt x="30501" y="27373"/>
                    </a:lnTo>
                    <a:lnTo>
                      <a:pt x="26889" y="25990"/>
                    </a:lnTo>
                    <a:lnTo>
                      <a:pt x="23277" y="25990"/>
                    </a:lnTo>
                    <a:lnTo>
                      <a:pt x="19665" y="27373"/>
                    </a:lnTo>
                    <a:lnTo>
                      <a:pt x="18060" y="28479"/>
                    </a:lnTo>
                    <a:lnTo>
                      <a:pt x="16053" y="30967"/>
                    </a:lnTo>
                    <a:lnTo>
                      <a:pt x="18060" y="32350"/>
                    </a:lnTo>
                    <a:lnTo>
                      <a:pt x="18060" y="34838"/>
                    </a:lnTo>
                    <a:lnTo>
                      <a:pt x="21672" y="37050"/>
                    </a:lnTo>
                    <a:lnTo>
                      <a:pt x="48561" y="47004"/>
                    </a:lnTo>
                    <a:lnTo>
                      <a:pt x="48561" y="66912"/>
                    </a:lnTo>
                    <a:lnTo>
                      <a:pt x="14448" y="51981"/>
                    </a:lnTo>
                    <a:lnTo>
                      <a:pt x="10836" y="50875"/>
                    </a:lnTo>
                    <a:lnTo>
                      <a:pt x="7224" y="50875"/>
                    </a:lnTo>
                    <a:lnTo>
                      <a:pt x="3612" y="51981"/>
                    </a:lnTo>
                    <a:lnTo>
                      <a:pt x="2006" y="53364"/>
                    </a:lnTo>
                    <a:lnTo>
                      <a:pt x="0" y="55852"/>
                    </a:lnTo>
                    <a:lnTo>
                      <a:pt x="0" y="58064"/>
                    </a:lnTo>
                    <a:lnTo>
                      <a:pt x="2006" y="60552"/>
                    </a:lnTo>
                    <a:lnTo>
                      <a:pt x="5618" y="61935"/>
                    </a:lnTo>
                    <a:lnTo>
                      <a:pt x="48561" y="80460"/>
                    </a:lnTo>
                    <a:lnTo>
                      <a:pt x="48561" y="120000"/>
                    </a:lnTo>
                    <a:lnTo>
                      <a:pt x="69832" y="120000"/>
                    </a:lnTo>
                    <a:lnTo>
                      <a:pt x="69832" y="80460"/>
                    </a:lnTo>
                    <a:lnTo>
                      <a:pt x="116387" y="61935"/>
                    </a:lnTo>
                    <a:lnTo>
                      <a:pt x="118394" y="60552"/>
                    </a:lnTo>
                    <a:lnTo>
                      <a:pt x="120000" y="58064"/>
                    </a:lnTo>
                    <a:lnTo>
                      <a:pt x="120000" y="55852"/>
                    </a:lnTo>
                    <a:lnTo>
                      <a:pt x="120000" y="54470"/>
                    </a:lnTo>
                    <a:lnTo>
                      <a:pt x="118394" y="51981"/>
                    </a:lnTo>
                    <a:lnTo>
                      <a:pt x="114782" y="50875"/>
                    </a:lnTo>
                    <a:lnTo>
                      <a:pt x="111170" y="50875"/>
                    </a:lnTo>
                    <a:lnTo>
                      <a:pt x="107558" y="51981"/>
                    </a:lnTo>
                    <a:lnTo>
                      <a:pt x="69832" y="65529"/>
                    </a:lnTo>
                    <a:lnTo>
                      <a:pt x="69832" y="47004"/>
                    </a:lnTo>
                    <a:lnTo>
                      <a:pt x="98729" y="37050"/>
                    </a:lnTo>
                    <a:lnTo>
                      <a:pt x="100334" y="35944"/>
                    </a:lnTo>
                    <a:lnTo>
                      <a:pt x="102341" y="33456"/>
                    </a:lnTo>
                    <a:lnTo>
                      <a:pt x="102341" y="30967"/>
                    </a:lnTo>
                    <a:lnTo>
                      <a:pt x="100334" y="29861"/>
                    </a:lnTo>
                    <a:lnTo>
                      <a:pt x="98729" y="28479"/>
                    </a:lnTo>
                    <a:lnTo>
                      <a:pt x="95117" y="27373"/>
                    </a:lnTo>
                    <a:lnTo>
                      <a:pt x="93110" y="27373"/>
                    </a:lnTo>
                    <a:lnTo>
                      <a:pt x="89498" y="27373"/>
                    </a:lnTo>
                    <a:lnTo>
                      <a:pt x="69832" y="33456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558925" y="631825"/>
                <a:ext cx="623887" cy="431799"/>
              </a:xfrm>
              <a:custGeom>
                <a:pathLst>
                  <a:path extrusionOk="0" h="120000" w="120000">
                    <a:moveTo>
                      <a:pt x="36946" y="31323"/>
                    </a:moveTo>
                    <a:lnTo>
                      <a:pt x="10992" y="9705"/>
                    </a:lnTo>
                    <a:lnTo>
                      <a:pt x="8244" y="7941"/>
                    </a:lnTo>
                    <a:lnTo>
                      <a:pt x="5496" y="7941"/>
                    </a:lnTo>
                    <a:lnTo>
                      <a:pt x="2748" y="9705"/>
                    </a:lnTo>
                    <a:lnTo>
                      <a:pt x="1526" y="13676"/>
                    </a:lnTo>
                    <a:lnTo>
                      <a:pt x="0" y="17647"/>
                    </a:lnTo>
                    <a:lnTo>
                      <a:pt x="0" y="21617"/>
                    </a:lnTo>
                    <a:lnTo>
                      <a:pt x="1526" y="25588"/>
                    </a:lnTo>
                    <a:lnTo>
                      <a:pt x="2748" y="27352"/>
                    </a:lnTo>
                    <a:lnTo>
                      <a:pt x="29923" y="51176"/>
                    </a:lnTo>
                    <a:lnTo>
                      <a:pt x="16488" y="63088"/>
                    </a:lnTo>
                    <a:lnTo>
                      <a:pt x="13740" y="64852"/>
                    </a:lnTo>
                    <a:lnTo>
                      <a:pt x="12213" y="68823"/>
                    </a:lnTo>
                    <a:lnTo>
                      <a:pt x="12213" y="72794"/>
                    </a:lnTo>
                    <a:lnTo>
                      <a:pt x="12213" y="76764"/>
                    </a:lnTo>
                    <a:lnTo>
                      <a:pt x="14961" y="78529"/>
                    </a:lnTo>
                    <a:lnTo>
                      <a:pt x="16488" y="80735"/>
                    </a:lnTo>
                    <a:lnTo>
                      <a:pt x="19236" y="80735"/>
                    </a:lnTo>
                    <a:lnTo>
                      <a:pt x="21984" y="80735"/>
                    </a:lnTo>
                    <a:lnTo>
                      <a:pt x="42442" y="63088"/>
                    </a:lnTo>
                    <a:lnTo>
                      <a:pt x="60152" y="78529"/>
                    </a:lnTo>
                    <a:lnTo>
                      <a:pt x="34198" y="98382"/>
                    </a:lnTo>
                    <a:lnTo>
                      <a:pt x="31450" y="102352"/>
                    </a:lnTo>
                    <a:lnTo>
                      <a:pt x="29923" y="106323"/>
                    </a:lnTo>
                    <a:lnTo>
                      <a:pt x="29923" y="108529"/>
                    </a:lnTo>
                    <a:lnTo>
                      <a:pt x="29923" y="112058"/>
                    </a:lnTo>
                    <a:lnTo>
                      <a:pt x="31450" y="116029"/>
                    </a:lnTo>
                    <a:lnTo>
                      <a:pt x="34198" y="118235"/>
                    </a:lnTo>
                    <a:lnTo>
                      <a:pt x="36946" y="118235"/>
                    </a:lnTo>
                    <a:lnTo>
                      <a:pt x="39694" y="116029"/>
                    </a:lnTo>
                    <a:lnTo>
                      <a:pt x="73587" y="88676"/>
                    </a:lnTo>
                    <a:lnTo>
                      <a:pt x="111755" y="120000"/>
                    </a:lnTo>
                    <a:lnTo>
                      <a:pt x="120000" y="100588"/>
                    </a:lnTo>
                    <a:lnTo>
                      <a:pt x="81832" y="68823"/>
                    </a:lnTo>
                    <a:lnTo>
                      <a:pt x="81832" y="9705"/>
                    </a:lnTo>
                    <a:lnTo>
                      <a:pt x="81832" y="5735"/>
                    </a:lnTo>
                    <a:lnTo>
                      <a:pt x="80610" y="3970"/>
                    </a:lnTo>
                    <a:lnTo>
                      <a:pt x="77862" y="1764"/>
                    </a:lnTo>
                    <a:lnTo>
                      <a:pt x="76335" y="0"/>
                    </a:lnTo>
                    <a:lnTo>
                      <a:pt x="73587" y="0"/>
                    </a:lnTo>
                    <a:lnTo>
                      <a:pt x="70839" y="1764"/>
                    </a:lnTo>
                    <a:lnTo>
                      <a:pt x="69618" y="5735"/>
                    </a:lnTo>
                    <a:lnTo>
                      <a:pt x="69618" y="9705"/>
                    </a:lnTo>
                    <a:lnTo>
                      <a:pt x="68091" y="56911"/>
                    </a:lnTo>
                    <a:lnTo>
                      <a:pt x="50381" y="41470"/>
                    </a:lnTo>
                    <a:lnTo>
                      <a:pt x="51908" y="7941"/>
                    </a:lnTo>
                    <a:lnTo>
                      <a:pt x="50381" y="3970"/>
                    </a:lnTo>
                    <a:lnTo>
                      <a:pt x="49160" y="1764"/>
                    </a:lnTo>
                    <a:lnTo>
                      <a:pt x="47633" y="0"/>
                    </a:lnTo>
                    <a:lnTo>
                      <a:pt x="45190" y="0"/>
                    </a:lnTo>
                    <a:lnTo>
                      <a:pt x="42442" y="0"/>
                    </a:lnTo>
                    <a:lnTo>
                      <a:pt x="40916" y="1764"/>
                    </a:lnTo>
                    <a:lnTo>
                      <a:pt x="39694" y="3970"/>
                    </a:lnTo>
                    <a:lnTo>
                      <a:pt x="38167" y="7941"/>
                    </a:lnTo>
                    <a:lnTo>
                      <a:pt x="36946" y="31323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1558925" y="993775"/>
                <a:ext cx="623887" cy="439736"/>
              </a:xfrm>
              <a:custGeom>
                <a:pathLst>
                  <a:path extrusionOk="0" h="120000" w="120000">
                    <a:moveTo>
                      <a:pt x="29923" y="67581"/>
                    </a:moveTo>
                    <a:lnTo>
                      <a:pt x="2748" y="88808"/>
                    </a:lnTo>
                    <a:lnTo>
                      <a:pt x="0" y="92707"/>
                    </a:lnTo>
                    <a:lnTo>
                      <a:pt x="0" y="96606"/>
                    </a:lnTo>
                    <a:lnTo>
                      <a:pt x="0" y="98772"/>
                    </a:lnTo>
                    <a:lnTo>
                      <a:pt x="0" y="102671"/>
                    </a:lnTo>
                    <a:lnTo>
                      <a:pt x="2748" y="106570"/>
                    </a:lnTo>
                    <a:lnTo>
                      <a:pt x="4274" y="108303"/>
                    </a:lnTo>
                    <a:lnTo>
                      <a:pt x="7022" y="108303"/>
                    </a:lnTo>
                    <a:lnTo>
                      <a:pt x="10992" y="108303"/>
                    </a:lnTo>
                    <a:lnTo>
                      <a:pt x="38167" y="84909"/>
                    </a:lnTo>
                    <a:lnTo>
                      <a:pt x="38167" y="108303"/>
                    </a:lnTo>
                    <a:lnTo>
                      <a:pt x="38167" y="113935"/>
                    </a:lnTo>
                    <a:lnTo>
                      <a:pt x="39694" y="116101"/>
                    </a:lnTo>
                    <a:lnTo>
                      <a:pt x="42442" y="117833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7833"/>
                    </a:lnTo>
                    <a:lnTo>
                      <a:pt x="50381" y="113935"/>
                    </a:lnTo>
                    <a:lnTo>
                      <a:pt x="50381" y="110036"/>
                    </a:lnTo>
                    <a:lnTo>
                      <a:pt x="50381" y="77111"/>
                    </a:lnTo>
                    <a:lnTo>
                      <a:pt x="68091" y="61949"/>
                    </a:lnTo>
                    <a:lnTo>
                      <a:pt x="68091" y="104404"/>
                    </a:lnTo>
                    <a:lnTo>
                      <a:pt x="68091" y="108303"/>
                    </a:lnTo>
                    <a:lnTo>
                      <a:pt x="69618" y="112202"/>
                    </a:lnTo>
                    <a:lnTo>
                      <a:pt x="72366" y="113935"/>
                    </a:lnTo>
                    <a:lnTo>
                      <a:pt x="75114" y="116101"/>
                    </a:lnTo>
                    <a:lnTo>
                      <a:pt x="77862" y="116101"/>
                    </a:lnTo>
                    <a:lnTo>
                      <a:pt x="79083" y="113935"/>
                    </a:lnTo>
                    <a:lnTo>
                      <a:pt x="80610" y="110036"/>
                    </a:lnTo>
                    <a:lnTo>
                      <a:pt x="81832" y="106570"/>
                    </a:lnTo>
                    <a:lnTo>
                      <a:pt x="81832" y="50252"/>
                    </a:lnTo>
                    <a:lnTo>
                      <a:pt x="120000" y="19061"/>
                    </a:lnTo>
                    <a:lnTo>
                      <a:pt x="111755" y="0"/>
                    </a:lnTo>
                    <a:lnTo>
                      <a:pt x="73587" y="30758"/>
                    </a:lnTo>
                    <a:lnTo>
                      <a:pt x="38167" y="1732"/>
                    </a:lnTo>
                    <a:lnTo>
                      <a:pt x="36946" y="0"/>
                    </a:lnTo>
                    <a:lnTo>
                      <a:pt x="34198" y="0"/>
                    </a:lnTo>
                    <a:lnTo>
                      <a:pt x="31450" y="1732"/>
                    </a:lnTo>
                    <a:lnTo>
                      <a:pt x="29923" y="3898"/>
                    </a:lnTo>
                    <a:lnTo>
                      <a:pt x="28702" y="7797"/>
                    </a:lnTo>
                    <a:lnTo>
                      <a:pt x="28702" y="11263"/>
                    </a:lnTo>
                    <a:lnTo>
                      <a:pt x="29923" y="15162"/>
                    </a:lnTo>
                    <a:lnTo>
                      <a:pt x="32671" y="17328"/>
                    </a:lnTo>
                    <a:lnTo>
                      <a:pt x="60152" y="42454"/>
                    </a:lnTo>
                    <a:lnTo>
                      <a:pt x="42442" y="55884"/>
                    </a:lnTo>
                    <a:lnTo>
                      <a:pt x="21984" y="38555"/>
                    </a:lnTo>
                    <a:lnTo>
                      <a:pt x="19236" y="36823"/>
                    </a:lnTo>
                    <a:lnTo>
                      <a:pt x="17709" y="36823"/>
                    </a:lnTo>
                    <a:lnTo>
                      <a:pt x="14961" y="38555"/>
                    </a:lnTo>
                    <a:lnTo>
                      <a:pt x="13740" y="42454"/>
                    </a:lnTo>
                    <a:lnTo>
                      <a:pt x="13740" y="44187"/>
                    </a:lnTo>
                    <a:lnTo>
                      <a:pt x="13740" y="48086"/>
                    </a:lnTo>
                    <a:lnTo>
                      <a:pt x="13740" y="51985"/>
                    </a:lnTo>
                    <a:lnTo>
                      <a:pt x="16488" y="54151"/>
                    </a:lnTo>
                    <a:lnTo>
                      <a:pt x="29923" y="67581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920875" y="1028700"/>
                <a:ext cx="474661" cy="695325"/>
              </a:xfrm>
              <a:custGeom>
                <a:pathLst>
                  <a:path extrusionOk="0" h="120000" w="120000">
                    <a:moveTo>
                      <a:pt x="50167" y="85753"/>
                    </a:moveTo>
                    <a:lnTo>
                      <a:pt x="50167" y="112602"/>
                    </a:lnTo>
                    <a:lnTo>
                      <a:pt x="51772" y="116438"/>
                    </a:lnTo>
                    <a:lnTo>
                      <a:pt x="53779" y="117534"/>
                    </a:lnTo>
                    <a:lnTo>
                      <a:pt x="57391" y="118904"/>
                    </a:lnTo>
                    <a:lnTo>
                      <a:pt x="58996" y="120000"/>
                    </a:lnTo>
                    <a:lnTo>
                      <a:pt x="62608" y="118904"/>
                    </a:lnTo>
                    <a:lnTo>
                      <a:pt x="66220" y="117534"/>
                    </a:lnTo>
                    <a:lnTo>
                      <a:pt x="69832" y="116438"/>
                    </a:lnTo>
                    <a:lnTo>
                      <a:pt x="69832" y="112602"/>
                    </a:lnTo>
                    <a:lnTo>
                      <a:pt x="69832" y="84383"/>
                    </a:lnTo>
                    <a:lnTo>
                      <a:pt x="89498" y="91780"/>
                    </a:lnTo>
                    <a:lnTo>
                      <a:pt x="93110" y="93150"/>
                    </a:lnTo>
                    <a:lnTo>
                      <a:pt x="96722" y="93150"/>
                    </a:lnTo>
                    <a:lnTo>
                      <a:pt x="100334" y="91780"/>
                    </a:lnTo>
                    <a:lnTo>
                      <a:pt x="101939" y="90684"/>
                    </a:lnTo>
                    <a:lnTo>
                      <a:pt x="101939" y="88219"/>
                    </a:lnTo>
                    <a:lnTo>
                      <a:pt x="101939" y="86849"/>
                    </a:lnTo>
                    <a:lnTo>
                      <a:pt x="101939" y="84383"/>
                    </a:lnTo>
                    <a:lnTo>
                      <a:pt x="98327" y="82191"/>
                    </a:lnTo>
                    <a:lnTo>
                      <a:pt x="71438" y="72328"/>
                    </a:lnTo>
                    <a:lnTo>
                      <a:pt x="71438" y="52602"/>
                    </a:lnTo>
                    <a:lnTo>
                      <a:pt x="105551" y="67397"/>
                    </a:lnTo>
                    <a:lnTo>
                      <a:pt x="109163" y="68493"/>
                    </a:lnTo>
                    <a:lnTo>
                      <a:pt x="112775" y="68493"/>
                    </a:lnTo>
                    <a:lnTo>
                      <a:pt x="116387" y="67397"/>
                    </a:lnTo>
                    <a:lnTo>
                      <a:pt x="117993" y="66027"/>
                    </a:lnTo>
                    <a:lnTo>
                      <a:pt x="120000" y="63561"/>
                    </a:lnTo>
                    <a:lnTo>
                      <a:pt x="120000" y="61369"/>
                    </a:lnTo>
                    <a:lnTo>
                      <a:pt x="117993" y="58904"/>
                    </a:lnTo>
                    <a:lnTo>
                      <a:pt x="114381" y="57534"/>
                    </a:lnTo>
                    <a:lnTo>
                      <a:pt x="71438" y="39178"/>
                    </a:lnTo>
                    <a:lnTo>
                      <a:pt x="71438" y="0"/>
                    </a:lnTo>
                    <a:lnTo>
                      <a:pt x="50167" y="0"/>
                    </a:lnTo>
                    <a:lnTo>
                      <a:pt x="50167" y="39178"/>
                    </a:lnTo>
                    <a:lnTo>
                      <a:pt x="3612" y="57534"/>
                    </a:lnTo>
                    <a:lnTo>
                      <a:pt x="1605" y="58904"/>
                    </a:lnTo>
                    <a:lnTo>
                      <a:pt x="0" y="61369"/>
                    </a:lnTo>
                    <a:lnTo>
                      <a:pt x="0" y="63561"/>
                    </a:lnTo>
                    <a:lnTo>
                      <a:pt x="0" y="64931"/>
                    </a:lnTo>
                    <a:lnTo>
                      <a:pt x="1605" y="67397"/>
                    </a:lnTo>
                    <a:lnTo>
                      <a:pt x="5217" y="68493"/>
                    </a:lnTo>
                    <a:lnTo>
                      <a:pt x="8829" y="68493"/>
                    </a:lnTo>
                    <a:lnTo>
                      <a:pt x="12441" y="67397"/>
                    </a:lnTo>
                    <a:lnTo>
                      <a:pt x="50167" y="53972"/>
                    </a:lnTo>
                    <a:lnTo>
                      <a:pt x="50167" y="72328"/>
                    </a:lnTo>
                    <a:lnTo>
                      <a:pt x="21270" y="82191"/>
                    </a:lnTo>
                    <a:lnTo>
                      <a:pt x="19665" y="83287"/>
                    </a:lnTo>
                    <a:lnTo>
                      <a:pt x="17658" y="85753"/>
                    </a:lnTo>
                    <a:lnTo>
                      <a:pt x="17658" y="88219"/>
                    </a:lnTo>
                    <a:lnTo>
                      <a:pt x="19665" y="89315"/>
                    </a:lnTo>
                    <a:lnTo>
                      <a:pt x="21270" y="90684"/>
                    </a:lnTo>
                    <a:lnTo>
                      <a:pt x="24882" y="91780"/>
                    </a:lnTo>
                    <a:lnTo>
                      <a:pt x="26889" y="91780"/>
                    </a:lnTo>
                    <a:lnTo>
                      <a:pt x="30501" y="91780"/>
                    </a:lnTo>
                    <a:lnTo>
                      <a:pt x="50167" y="85753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2139950" y="993775"/>
                <a:ext cx="623887" cy="431799"/>
              </a:xfrm>
              <a:custGeom>
                <a:pathLst>
                  <a:path extrusionOk="0" h="120000" w="120000">
                    <a:moveTo>
                      <a:pt x="83053" y="88676"/>
                    </a:moveTo>
                    <a:lnTo>
                      <a:pt x="109007" y="110294"/>
                    </a:lnTo>
                    <a:lnTo>
                      <a:pt x="111755" y="112058"/>
                    </a:lnTo>
                    <a:lnTo>
                      <a:pt x="114503" y="112058"/>
                    </a:lnTo>
                    <a:lnTo>
                      <a:pt x="117251" y="110294"/>
                    </a:lnTo>
                    <a:lnTo>
                      <a:pt x="118473" y="106323"/>
                    </a:lnTo>
                    <a:lnTo>
                      <a:pt x="120000" y="102352"/>
                    </a:lnTo>
                    <a:lnTo>
                      <a:pt x="120000" y="98382"/>
                    </a:lnTo>
                    <a:lnTo>
                      <a:pt x="118473" y="94411"/>
                    </a:lnTo>
                    <a:lnTo>
                      <a:pt x="117251" y="92647"/>
                    </a:lnTo>
                    <a:lnTo>
                      <a:pt x="90076" y="68823"/>
                    </a:lnTo>
                    <a:lnTo>
                      <a:pt x="103511" y="56911"/>
                    </a:lnTo>
                    <a:lnTo>
                      <a:pt x="106259" y="55147"/>
                    </a:lnTo>
                    <a:lnTo>
                      <a:pt x="107786" y="51176"/>
                    </a:lnTo>
                    <a:lnTo>
                      <a:pt x="107786" y="47205"/>
                    </a:lnTo>
                    <a:lnTo>
                      <a:pt x="107786" y="43235"/>
                    </a:lnTo>
                    <a:lnTo>
                      <a:pt x="105038" y="41470"/>
                    </a:lnTo>
                    <a:lnTo>
                      <a:pt x="103511" y="39264"/>
                    </a:lnTo>
                    <a:lnTo>
                      <a:pt x="100763" y="39264"/>
                    </a:lnTo>
                    <a:lnTo>
                      <a:pt x="98015" y="39264"/>
                    </a:lnTo>
                    <a:lnTo>
                      <a:pt x="77557" y="56911"/>
                    </a:lnTo>
                    <a:lnTo>
                      <a:pt x="59847" y="41470"/>
                    </a:lnTo>
                    <a:lnTo>
                      <a:pt x="85801" y="21617"/>
                    </a:lnTo>
                    <a:lnTo>
                      <a:pt x="88549" y="17647"/>
                    </a:lnTo>
                    <a:lnTo>
                      <a:pt x="90076" y="13676"/>
                    </a:lnTo>
                    <a:lnTo>
                      <a:pt x="90076" y="11470"/>
                    </a:lnTo>
                    <a:lnTo>
                      <a:pt x="90076" y="7941"/>
                    </a:lnTo>
                    <a:lnTo>
                      <a:pt x="88549" y="3970"/>
                    </a:lnTo>
                    <a:lnTo>
                      <a:pt x="85801" y="1764"/>
                    </a:lnTo>
                    <a:lnTo>
                      <a:pt x="83053" y="1764"/>
                    </a:lnTo>
                    <a:lnTo>
                      <a:pt x="80305" y="3970"/>
                    </a:lnTo>
                    <a:lnTo>
                      <a:pt x="46412" y="31323"/>
                    </a:lnTo>
                    <a:lnTo>
                      <a:pt x="8244" y="0"/>
                    </a:lnTo>
                    <a:lnTo>
                      <a:pt x="0" y="19411"/>
                    </a:lnTo>
                    <a:lnTo>
                      <a:pt x="38167" y="51176"/>
                    </a:lnTo>
                    <a:lnTo>
                      <a:pt x="38167" y="110294"/>
                    </a:lnTo>
                    <a:lnTo>
                      <a:pt x="38167" y="114264"/>
                    </a:lnTo>
                    <a:lnTo>
                      <a:pt x="39389" y="116029"/>
                    </a:lnTo>
                    <a:lnTo>
                      <a:pt x="42137" y="118235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8235"/>
                    </a:lnTo>
                    <a:lnTo>
                      <a:pt x="50381" y="114264"/>
                    </a:lnTo>
                    <a:lnTo>
                      <a:pt x="50381" y="110294"/>
                    </a:lnTo>
                    <a:lnTo>
                      <a:pt x="51908" y="63088"/>
                    </a:lnTo>
                    <a:lnTo>
                      <a:pt x="69618" y="78529"/>
                    </a:lnTo>
                    <a:lnTo>
                      <a:pt x="68091" y="112058"/>
                    </a:lnTo>
                    <a:lnTo>
                      <a:pt x="69618" y="116029"/>
                    </a:lnTo>
                    <a:lnTo>
                      <a:pt x="70839" y="118235"/>
                    </a:lnTo>
                    <a:lnTo>
                      <a:pt x="72366" y="120000"/>
                    </a:lnTo>
                    <a:lnTo>
                      <a:pt x="74809" y="120000"/>
                    </a:lnTo>
                    <a:lnTo>
                      <a:pt x="77557" y="120000"/>
                    </a:lnTo>
                    <a:lnTo>
                      <a:pt x="79083" y="118235"/>
                    </a:lnTo>
                    <a:lnTo>
                      <a:pt x="80305" y="116029"/>
                    </a:lnTo>
                    <a:lnTo>
                      <a:pt x="81832" y="112058"/>
                    </a:lnTo>
                    <a:lnTo>
                      <a:pt x="83053" y="88676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2139950" y="623887"/>
                <a:ext cx="623887" cy="439736"/>
              </a:xfrm>
              <a:custGeom>
                <a:pathLst>
                  <a:path extrusionOk="0" h="120000" w="120000">
                    <a:moveTo>
                      <a:pt x="90076" y="52418"/>
                    </a:moveTo>
                    <a:lnTo>
                      <a:pt x="117251" y="31191"/>
                    </a:lnTo>
                    <a:lnTo>
                      <a:pt x="120000" y="27292"/>
                    </a:lnTo>
                    <a:lnTo>
                      <a:pt x="120000" y="23393"/>
                    </a:lnTo>
                    <a:lnTo>
                      <a:pt x="120000" y="21227"/>
                    </a:lnTo>
                    <a:lnTo>
                      <a:pt x="120000" y="17328"/>
                    </a:lnTo>
                    <a:lnTo>
                      <a:pt x="117251" y="13429"/>
                    </a:lnTo>
                    <a:lnTo>
                      <a:pt x="115725" y="11696"/>
                    </a:lnTo>
                    <a:lnTo>
                      <a:pt x="112977" y="11696"/>
                    </a:lnTo>
                    <a:lnTo>
                      <a:pt x="109007" y="11696"/>
                    </a:lnTo>
                    <a:lnTo>
                      <a:pt x="81832" y="35090"/>
                    </a:lnTo>
                    <a:lnTo>
                      <a:pt x="81832" y="11696"/>
                    </a:lnTo>
                    <a:lnTo>
                      <a:pt x="81832" y="6064"/>
                    </a:lnTo>
                    <a:lnTo>
                      <a:pt x="80305" y="3898"/>
                    </a:lnTo>
                    <a:lnTo>
                      <a:pt x="77557" y="2166"/>
                    </a:lnTo>
                    <a:lnTo>
                      <a:pt x="76335" y="0"/>
                    </a:lnTo>
                    <a:lnTo>
                      <a:pt x="73587" y="2166"/>
                    </a:lnTo>
                    <a:lnTo>
                      <a:pt x="70839" y="2166"/>
                    </a:lnTo>
                    <a:lnTo>
                      <a:pt x="69618" y="6064"/>
                    </a:lnTo>
                    <a:lnTo>
                      <a:pt x="69618" y="9963"/>
                    </a:lnTo>
                    <a:lnTo>
                      <a:pt x="69618" y="42888"/>
                    </a:lnTo>
                    <a:lnTo>
                      <a:pt x="51908" y="58050"/>
                    </a:lnTo>
                    <a:lnTo>
                      <a:pt x="51908" y="15595"/>
                    </a:lnTo>
                    <a:lnTo>
                      <a:pt x="51908" y="11696"/>
                    </a:lnTo>
                    <a:lnTo>
                      <a:pt x="50381" y="7797"/>
                    </a:lnTo>
                    <a:lnTo>
                      <a:pt x="47633" y="6064"/>
                    </a:lnTo>
                    <a:lnTo>
                      <a:pt x="44885" y="3898"/>
                    </a:lnTo>
                    <a:lnTo>
                      <a:pt x="42137" y="3898"/>
                    </a:lnTo>
                    <a:lnTo>
                      <a:pt x="40916" y="6064"/>
                    </a:lnTo>
                    <a:lnTo>
                      <a:pt x="39389" y="9963"/>
                    </a:lnTo>
                    <a:lnTo>
                      <a:pt x="38167" y="13429"/>
                    </a:lnTo>
                    <a:lnTo>
                      <a:pt x="38167" y="69747"/>
                    </a:lnTo>
                    <a:lnTo>
                      <a:pt x="0" y="100938"/>
                    </a:lnTo>
                    <a:lnTo>
                      <a:pt x="8244" y="120000"/>
                    </a:lnTo>
                    <a:lnTo>
                      <a:pt x="46412" y="89241"/>
                    </a:lnTo>
                    <a:lnTo>
                      <a:pt x="81832" y="118267"/>
                    </a:lnTo>
                    <a:lnTo>
                      <a:pt x="83053" y="120000"/>
                    </a:lnTo>
                    <a:lnTo>
                      <a:pt x="85801" y="120000"/>
                    </a:lnTo>
                    <a:lnTo>
                      <a:pt x="88549" y="118267"/>
                    </a:lnTo>
                    <a:lnTo>
                      <a:pt x="90076" y="116101"/>
                    </a:lnTo>
                    <a:lnTo>
                      <a:pt x="91297" y="112202"/>
                    </a:lnTo>
                    <a:lnTo>
                      <a:pt x="91297" y="108736"/>
                    </a:lnTo>
                    <a:lnTo>
                      <a:pt x="90076" y="104837"/>
                    </a:lnTo>
                    <a:lnTo>
                      <a:pt x="87328" y="102671"/>
                    </a:lnTo>
                    <a:lnTo>
                      <a:pt x="59847" y="77545"/>
                    </a:lnTo>
                    <a:lnTo>
                      <a:pt x="77557" y="64115"/>
                    </a:lnTo>
                    <a:lnTo>
                      <a:pt x="98015" y="81444"/>
                    </a:lnTo>
                    <a:lnTo>
                      <a:pt x="100763" y="83176"/>
                    </a:lnTo>
                    <a:lnTo>
                      <a:pt x="102290" y="83176"/>
                    </a:lnTo>
                    <a:lnTo>
                      <a:pt x="105038" y="81444"/>
                    </a:lnTo>
                    <a:lnTo>
                      <a:pt x="106259" y="77545"/>
                    </a:lnTo>
                    <a:lnTo>
                      <a:pt x="106259" y="75812"/>
                    </a:lnTo>
                    <a:lnTo>
                      <a:pt x="106259" y="71913"/>
                    </a:lnTo>
                    <a:lnTo>
                      <a:pt x="106259" y="68014"/>
                    </a:lnTo>
                    <a:lnTo>
                      <a:pt x="103511" y="65848"/>
                    </a:lnTo>
                    <a:lnTo>
                      <a:pt x="90076" y="52418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955800" y="850900"/>
                <a:ext cx="417511" cy="361950"/>
              </a:xfrm>
              <a:custGeom>
                <a:pathLst>
                  <a:path extrusionOk="0" h="120000" w="120000">
                    <a:moveTo>
                      <a:pt x="0" y="61052"/>
                    </a:moveTo>
                    <a:lnTo>
                      <a:pt x="22357" y="35263"/>
                    </a:lnTo>
                    <a:lnTo>
                      <a:pt x="30570" y="0"/>
                    </a:lnTo>
                    <a:lnTo>
                      <a:pt x="61140" y="12105"/>
                    </a:lnTo>
                    <a:lnTo>
                      <a:pt x="91711" y="0"/>
                    </a:lnTo>
                    <a:lnTo>
                      <a:pt x="97642" y="35263"/>
                    </a:lnTo>
                    <a:lnTo>
                      <a:pt x="120000" y="61052"/>
                    </a:lnTo>
                    <a:lnTo>
                      <a:pt x="97642" y="84736"/>
                    </a:lnTo>
                    <a:lnTo>
                      <a:pt x="91711" y="119999"/>
                    </a:lnTo>
                    <a:lnTo>
                      <a:pt x="61140" y="110526"/>
                    </a:lnTo>
                    <a:lnTo>
                      <a:pt x="30570" y="119999"/>
                    </a:lnTo>
                    <a:lnTo>
                      <a:pt x="22357" y="84736"/>
                    </a:lnTo>
                    <a:lnTo>
                      <a:pt x="0" y="61052"/>
                    </a:lnTo>
                    <a:close/>
                  </a:path>
                </a:pathLst>
              </a:custGeom>
              <a:gradFill>
                <a:gsLst>
                  <a:gs pos="0">
                    <a:srgbClr val="CDE0EB"/>
                  </a:gs>
                  <a:gs pos="100000">
                    <a:schemeClr val="hlink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Shape 186"/>
            <p:cNvSpPr txBox="1"/>
            <p:nvPr/>
          </p:nvSpPr>
          <p:spPr>
            <a:xfrm>
              <a:off x="3133725" y="4087812"/>
              <a:ext cx="286067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Загуби на енергия </a:t>
              </a: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3048000" y="4495800"/>
              <a:ext cx="3276600" cy="0"/>
            </a:xfrm>
            <a:prstGeom prst="straightConnector1">
              <a:avLst/>
            </a:prstGeom>
            <a:gradFill>
              <a:gsLst>
                <a:gs pos="0">
                  <a:srgbClr val="CDE0EB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99CCF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88" name="Shape 188"/>
          <p:cNvGrpSpPr/>
          <p:nvPr/>
        </p:nvGrpSpPr>
        <p:grpSpPr>
          <a:xfrm>
            <a:off x="2514600" y="4724400"/>
            <a:ext cx="3810000" cy="609600"/>
            <a:chOff x="2514600" y="4724400"/>
            <a:chExt cx="3810000" cy="609600"/>
          </a:xfrm>
        </p:grpSpPr>
        <p:grpSp>
          <p:nvGrpSpPr>
            <p:cNvPr id="189" name="Shape 189"/>
            <p:cNvGrpSpPr/>
            <p:nvPr/>
          </p:nvGrpSpPr>
          <p:grpSpPr>
            <a:xfrm>
              <a:off x="2514600" y="4724400"/>
              <a:ext cx="533399" cy="609600"/>
              <a:chOff x="1558925" y="339725"/>
              <a:chExt cx="1204912" cy="13843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927225" y="339725"/>
                <a:ext cx="474661" cy="688975"/>
              </a:xfrm>
              <a:custGeom>
                <a:pathLst>
                  <a:path extrusionOk="0" h="120000" w="120000">
                    <a:moveTo>
                      <a:pt x="69832" y="33456"/>
                    </a:moveTo>
                    <a:lnTo>
                      <a:pt x="69832" y="6359"/>
                    </a:lnTo>
                    <a:lnTo>
                      <a:pt x="68227" y="2488"/>
                    </a:lnTo>
                    <a:lnTo>
                      <a:pt x="66220" y="1382"/>
                    </a:lnTo>
                    <a:lnTo>
                      <a:pt x="62608" y="0"/>
                    </a:lnTo>
                    <a:lnTo>
                      <a:pt x="61003" y="0"/>
                    </a:lnTo>
                    <a:lnTo>
                      <a:pt x="57391" y="0"/>
                    </a:lnTo>
                    <a:lnTo>
                      <a:pt x="53779" y="1382"/>
                    </a:lnTo>
                    <a:lnTo>
                      <a:pt x="50167" y="2488"/>
                    </a:lnTo>
                    <a:lnTo>
                      <a:pt x="50167" y="6359"/>
                    </a:lnTo>
                    <a:lnTo>
                      <a:pt x="50167" y="34838"/>
                    </a:lnTo>
                    <a:lnTo>
                      <a:pt x="30501" y="27373"/>
                    </a:lnTo>
                    <a:lnTo>
                      <a:pt x="26889" y="25990"/>
                    </a:lnTo>
                    <a:lnTo>
                      <a:pt x="23277" y="25990"/>
                    </a:lnTo>
                    <a:lnTo>
                      <a:pt x="19665" y="27373"/>
                    </a:lnTo>
                    <a:lnTo>
                      <a:pt x="18060" y="28479"/>
                    </a:lnTo>
                    <a:lnTo>
                      <a:pt x="16053" y="30967"/>
                    </a:lnTo>
                    <a:lnTo>
                      <a:pt x="18060" y="32350"/>
                    </a:lnTo>
                    <a:lnTo>
                      <a:pt x="18060" y="34838"/>
                    </a:lnTo>
                    <a:lnTo>
                      <a:pt x="21672" y="37050"/>
                    </a:lnTo>
                    <a:lnTo>
                      <a:pt x="48561" y="47004"/>
                    </a:lnTo>
                    <a:lnTo>
                      <a:pt x="48561" y="66912"/>
                    </a:lnTo>
                    <a:lnTo>
                      <a:pt x="14448" y="51981"/>
                    </a:lnTo>
                    <a:lnTo>
                      <a:pt x="10836" y="50875"/>
                    </a:lnTo>
                    <a:lnTo>
                      <a:pt x="7224" y="50875"/>
                    </a:lnTo>
                    <a:lnTo>
                      <a:pt x="3612" y="51981"/>
                    </a:lnTo>
                    <a:lnTo>
                      <a:pt x="2006" y="53364"/>
                    </a:lnTo>
                    <a:lnTo>
                      <a:pt x="0" y="55852"/>
                    </a:lnTo>
                    <a:lnTo>
                      <a:pt x="0" y="58064"/>
                    </a:lnTo>
                    <a:lnTo>
                      <a:pt x="2006" y="60552"/>
                    </a:lnTo>
                    <a:lnTo>
                      <a:pt x="5618" y="61935"/>
                    </a:lnTo>
                    <a:lnTo>
                      <a:pt x="48561" y="80460"/>
                    </a:lnTo>
                    <a:lnTo>
                      <a:pt x="48561" y="120000"/>
                    </a:lnTo>
                    <a:lnTo>
                      <a:pt x="69832" y="120000"/>
                    </a:lnTo>
                    <a:lnTo>
                      <a:pt x="69832" y="80460"/>
                    </a:lnTo>
                    <a:lnTo>
                      <a:pt x="116387" y="61935"/>
                    </a:lnTo>
                    <a:lnTo>
                      <a:pt x="118394" y="60552"/>
                    </a:lnTo>
                    <a:lnTo>
                      <a:pt x="120000" y="58064"/>
                    </a:lnTo>
                    <a:lnTo>
                      <a:pt x="120000" y="55852"/>
                    </a:lnTo>
                    <a:lnTo>
                      <a:pt x="120000" y="54470"/>
                    </a:lnTo>
                    <a:lnTo>
                      <a:pt x="118394" y="51981"/>
                    </a:lnTo>
                    <a:lnTo>
                      <a:pt x="114782" y="50875"/>
                    </a:lnTo>
                    <a:lnTo>
                      <a:pt x="111170" y="50875"/>
                    </a:lnTo>
                    <a:lnTo>
                      <a:pt x="107558" y="51981"/>
                    </a:lnTo>
                    <a:lnTo>
                      <a:pt x="69832" y="65529"/>
                    </a:lnTo>
                    <a:lnTo>
                      <a:pt x="69832" y="47004"/>
                    </a:lnTo>
                    <a:lnTo>
                      <a:pt x="98729" y="37050"/>
                    </a:lnTo>
                    <a:lnTo>
                      <a:pt x="100334" y="35944"/>
                    </a:lnTo>
                    <a:lnTo>
                      <a:pt x="102341" y="33456"/>
                    </a:lnTo>
                    <a:lnTo>
                      <a:pt x="102341" y="30967"/>
                    </a:lnTo>
                    <a:lnTo>
                      <a:pt x="100334" y="29861"/>
                    </a:lnTo>
                    <a:lnTo>
                      <a:pt x="98729" y="28479"/>
                    </a:lnTo>
                    <a:lnTo>
                      <a:pt x="95117" y="27373"/>
                    </a:lnTo>
                    <a:lnTo>
                      <a:pt x="93110" y="27373"/>
                    </a:lnTo>
                    <a:lnTo>
                      <a:pt x="89498" y="27373"/>
                    </a:lnTo>
                    <a:lnTo>
                      <a:pt x="69832" y="33456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1558925" y="631825"/>
                <a:ext cx="623887" cy="431799"/>
              </a:xfrm>
              <a:custGeom>
                <a:pathLst>
                  <a:path extrusionOk="0" h="120000" w="120000">
                    <a:moveTo>
                      <a:pt x="36946" y="31323"/>
                    </a:moveTo>
                    <a:lnTo>
                      <a:pt x="10992" y="9705"/>
                    </a:lnTo>
                    <a:lnTo>
                      <a:pt x="8244" y="7941"/>
                    </a:lnTo>
                    <a:lnTo>
                      <a:pt x="5496" y="7941"/>
                    </a:lnTo>
                    <a:lnTo>
                      <a:pt x="2748" y="9705"/>
                    </a:lnTo>
                    <a:lnTo>
                      <a:pt x="1526" y="13676"/>
                    </a:lnTo>
                    <a:lnTo>
                      <a:pt x="0" y="17647"/>
                    </a:lnTo>
                    <a:lnTo>
                      <a:pt x="0" y="21617"/>
                    </a:lnTo>
                    <a:lnTo>
                      <a:pt x="1526" y="25588"/>
                    </a:lnTo>
                    <a:lnTo>
                      <a:pt x="2748" y="27352"/>
                    </a:lnTo>
                    <a:lnTo>
                      <a:pt x="29923" y="51176"/>
                    </a:lnTo>
                    <a:lnTo>
                      <a:pt x="16488" y="63088"/>
                    </a:lnTo>
                    <a:lnTo>
                      <a:pt x="13740" y="64852"/>
                    </a:lnTo>
                    <a:lnTo>
                      <a:pt x="12213" y="68823"/>
                    </a:lnTo>
                    <a:lnTo>
                      <a:pt x="12213" y="72794"/>
                    </a:lnTo>
                    <a:lnTo>
                      <a:pt x="12213" y="76764"/>
                    </a:lnTo>
                    <a:lnTo>
                      <a:pt x="14961" y="78529"/>
                    </a:lnTo>
                    <a:lnTo>
                      <a:pt x="16488" y="80735"/>
                    </a:lnTo>
                    <a:lnTo>
                      <a:pt x="19236" y="80735"/>
                    </a:lnTo>
                    <a:lnTo>
                      <a:pt x="21984" y="80735"/>
                    </a:lnTo>
                    <a:lnTo>
                      <a:pt x="42442" y="63088"/>
                    </a:lnTo>
                    <a:lnTo>
                      <a:pt x="60152" y="78529"/>
                    </a:lnTo>
                    <a:lnTo>
                      <a:pt x="34198" y="98382"/>
                    </a:lnTo>
                    <a:lnTo>
                      <a:pt x="31450" y="102352"/>
                    </a:lnTo>
                    <a:lnTo>
                      <a:pt x="29923" y="106323"/>
                    </a:lnTo>
                    <a:lnTo>
                      <a:pt x="29923" y="108529"/>
                    </a:lnTo>
                    <a:lnTo>
                      <a:pt x="29923" y="112058"/>
                    </a:lnTo>
                    <a:lnTo>
                      <a:pt x="31450" y="116029"/>
                    </a:lnTo>
                    <a:lnTo>
                      <a:pt x="34198" y="118235"/>
                    </a:lnTo>
                    <a:lnTo>
                      <a:pt x="36946" y="118235"/>
                    </a:lnTo>
                    <a:lnTo>
                      <a:pt x="39694" y="116029"/>
                    </a:lnTo>
                    <a:lnTo>
                      <a:pt x="73587" y="88676"/>
                    </a:lnTo>
                    <a:lnTo>
                      <a:pt x="111755" y="120000"/>
                    </a:lnTo>
                    <a:lnTo>
                      <a:pt x="120000" y="100588"/>
                    </a:lnTo>
                    <a:lnTo>
                      <a:pt x="81832" y="68823"/>
                    </a:lnTo>
                    <a:lnTo>
                      <a:pt x="81832" y="9705"/>
                    </a:lnTo>
                    <a:lnTo>
                      <a:pt x="81832" y="5735"/>
                    </a:lnTo>
                    <a:lnTo>
                      <a:pt x="80610" y="3970"/>
                    </a:lnTo>
                    <a:lnTo>
                      <a:pt x="77862" y="1764"/>
                    </a:lnTo>
                    <a:lnTo>
                      <a:pt x="76335" y="0"/>
                    </a:lnTo>
                    <a:lnTo>
                      <a:pt x="73587" y="0"/>
                    </a:lnTo>
                    <a:lnTo>
                      <a:pt x="70839" y="1764"/>
                    </a:lnTo>
                    <a:lnTo>
                      <a:pt x="69618" y="5735"/>
                    </a:lnTo>
                    <a:lnTo>
                      <a:pt x="69618" y="9705"/>
                    </a:lnTo>
                    <a:lnTo>
                      <a:pt x="68091" y="56911"/>
                    </a:lnTo>
                    <a:lnTo>
                      <a:pt x="50381" y="41470"/>
                    </a:lnTo>
                    <a:lnTo>
                      <a:pt x="51908" y="7941"/>
                    </a:lnTo>
                    <a:lnTo>
                      <a:pt x="50381" y="3970"/>
                    </a:lnTo>
                    <a:lnTo>
                      <a:pt x="49160" y="1764"/>
                    </a:lnTo>
                    <a:lnTo>
                      <a:pt x="47633" y="0"/>
                    </a:lnTo>
                    <a:lnTo>
                      <a:pt x="45190" y="0"/>
                    </a:lnTo>
                    <a:lnTo>
                      <a:pt x="42442" y="0"/>
                    </a:lnTo>
                    <a:lnTo>
                      <a:pt x="40916" y="1764"/>
                    </a:lnTo>
                    <a:lnTo>
                      <a:pt x="39694" y="3970"/>
                    </a:lnTo>
                    <a:lnTo>
                      <a:pt x="38167" y="7941"/>
                    </a:lnTo>
                    <a:lnTo>
                      <a:pt x="36946" y="31323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558925" y="993775"/>
                <a:ext cx="623887" cy="439736"/>
              </a:xfrm>
              <a:custGeom>
                <a:pathLst>
                  <a:path extrusionOk="0" h="120000" w="120000">
                    <a:moveTo>
                      <a:pt x="29923" y="67581"/>
                    </a:moveTo>
                    <a:lnTo>
                      <a:pt x="2748" y="88808"/>
                    </a:lnTo>
                    <a:lnTo>
                      <a:pt x="0" y="92707"/>
                    </a:lnTo>
                    <a:lnTo>
                      <a:pt x="0" y="96606"/>
                    </a:lnTo>
                    <a:lnTo>
                      <a:pt x="0" y="98772"/>
                    </a:lnTo>
                    <a:lnTo>
                      <a:pt x="0" y="102671"/>
                    </a:lnTo>
                    <a:lnTo>
                      <a:pt x="2748" y="106570"/>
                    </a:lnTo>
                    <a:lnTo>
                      <a:pt x="4274" y="108303"/>
                    </a:lnTo>
                    <a:lnTo>
                      <a:pt x="7022" y="108303"/>
                    </a:lnTo>
                    <a:lnTo>
                      <a:pt x="10992" y="108303"/>
                    </a:lnTo>
                    <a:lnTo>
                      <a:pt x="38167" y="84909"/>
                    </a:lnTo>
                    <a:lnTo>
                      <a:pt x="38167" y="108303"/>
                    </a:lnTo>
                    <a:lnTo>
                      <a:pt x="38167" y="113935"/>
                    </a:lnTo>
                    <a:lnTo>
                      <a:pt x="39694" y="116101"/>
                    </a:lnTo>
                    <a:lnTo>
                      <a:pt x="42442" y="117833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7833"/>
                    </a:lnTo>
                    <a:lnTo>
                      <a:pt x="50381" y="113935"/>
                    </a:lnTo>
                    <a:lnTo>
                      <a:pt x="50381" y="110036"/>
                    </a:lnTo>
                    <a:lnTo>
                      <a:pt x="50381" y="77111"/>
                    </a:lnTo>
                    <a:lnTo>
                      <a:pt x="68091" y="61949"/>
                    </a:lnTo>
                    <a:lnTo>
                      <a:pt x="68091" y="104404"/>
                    </a:lnTo>
                    <a:lnTo>
                      <a:pt x="68091" y="108303"/>
                    </a:lnTo>
                    <a:lnTo>
                      <a:pt x="69618" y="112202"/>
                    </a:lnTo>
                    <a:lnTo>
                      <a:pt x="72366" y="113935"/>
                    </a:lnTo>
                    <a:lnTo>
                      <a:pt x="75114" y="116101"/>
                    </a:lnTo>
                    <a:lnTo>
                      <a:pt x="77862" y="116101"/>
                    </a:lnTo>
                    <a:lnTo>
                      <a:pt x="79083" y="113935"/>
                    </a:lnTo>
                    <a:lnTo>
                      <a:pt x="80610" y="110036"/>
                    </a:lnTo>
                    <a:lnTo>
                      <a:pt x="81832" y="106570"/>
                    </a:lnTo>
                    <a:lnTo>
                      <a:pt x="81832" y="50252"/>
                    </a:lnTo>
                    <a:lnTo>
                      <a:pt x="120000" y="19061"/>
                    </a:lnTo>
                    <a:lnTo>
                      <a:pt x="111755" y="0"/>
                    </a:lnTo>
                    <a:lnTo>
                      <a:pt x="73587" y="30758"/>
                    </a:lnTo>
                    <a:lnTo>
                      <a:pt x="38167" y="1732"/>
                    </a:lnTo>
                    <a:lnTo>
                      <a:pt x="36946" y="0"/>
                    </a:lnTo>
                    <a:lnTo>
                      <a:pt x="34198" y="0"/>
                    </a:lnTo>
                    <a:lnTo>
                      <a:pt x="31450" y="1732"/>
                    </a:lnTo>
                    <a:lnTo>
                      <a:pt x="29923" y="3898"/>
                    </a:lnTo>
                    <a:lnTo>
                      <a:pt x="28702" y="7797"/>
                    </a:lnTo>
                    <a:lnTo>
                      <a:pt x="28702" y="11263"/>
                    </a:lnTo>
                    <a:lnTo>
                      <a:pt x="29923" y="15162"/>
                    </a:lnTo>
                    <a:lnTo>
                      <a:pt x="32671" y="17328"/>
                    </a:lnTo>
                    <a:lnTo>
                      <a:pt x="60152" y="42454"/>
                    </a:lnTo>
                    <a:lnTo>
                      <a:pt x="42442" y="55884"/>
                    </a:lnTo>
                    <a:lnTo>
                      <a:pt x="21984" y="38555"/>
                    </a:lnTo>
                    <a:lnTo>
                      <a:pt x="19236" y="36823"/>
                    </a:lnTo>
                    <a:lnTo>
                      <a:pt x="17709" y="36823"/>
                    </a:lnTo>
                    <a:lnTo>
                      <a:pt x="14961" y="38555"/>
                    </a:lnTo>
                    <a:lnTo>
                      <a:pt x="13740" y="42454"/>
                    </a:lnTo>
                    <a:lnTo>
                      <a:pt x="13740" y="44187"/>
                    </a:lnTo>
                    <a:lnTo>
                      <a:pt x="13740" y="48086"/>
                    </a:lnTo>
                    <a:lnTo>
                      <a:pt x="13740" y="51985"/>
                    </a:lnTo>
                    <a:lnTo>
                      <a:pt x="16488" y="54151"/>
                    </a:lnTo>
                    <a:lnTo>
                      <a:pt x="29923" y="67581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920875" y="1028700"/>
                <a:ext cx="474661" cy="695325"/>
              </a:xfrm>
              <a:custGeom>
                <a:pathLst>
                  <a:path extrusionOk="0" h="120000" w="120000">
                    <a:moveTo>
                      <a:pt x="50167" y="85753"/>
                    </a:moveTo>
                    <a:lnTo>
                      <a:pt x="50167" y="112602"/>
                    </a:lnTo>
                    <a:lnTo>
                      <a:pt x="51772" y="116438"/>
                    </a:lnTo>
                    <a:lnTo>
                      <a:pt x="53779" y="117534"/>
                    </a:lnTo>
                    <a:lnTo>
                      <a:pt x="57391" y="118904"/>
                    </a:lnTo>
                    <a:lnTo>
                      <a:pt x="58996" y="120000"/>
                    </a:lnTo>
                    <a:lnTo>
                      <a:pt x="62608" y="118904"/>
                    </a:lnTo>
                    <a:lnTo>
                      <a:pt x="66220" y="117534"/>
                    </a:lnTo>
                    <a:lnTo>
                      <a:pt x="69832" y="116438"/>
                    </a:lnTo>
                    <a:lnTo>
                      <a:pt x="69832" y="112602"/>
                    </a:lnTo>
                    <a:lnTo>
                      <a:pt x="69832" y="84383"/>
                    </a:lnTo>
                    <a:lnTo>
                      <a:pt x="89498" y="91780"/>
                    </a:lnTo>
                    <a:lnTo>
                      <a:pt x="93110" y="93150"/>
                    </a:lnTo>
                    <a:lnTo>
                      <a:pt x="96722" y="93150"/>
                    </a:lnTo>
                    <a:lnTo>
                      <a:pt x="100334" y="91780"/>
                    </a:lnTo>
                    <a:lnTo>
                      <a:pt x="101939" y="90684"/>
                    </a:lnTo>
                    <a:lnTo>
                      <a:pt x="101939" y="88219"/>
                    </a:lnTo>
                    <a:lnTo>
                      <a:pt x="101939" y="86849"/>
                    </a:lnTo>
                    <a:lnTo>
                      <a:pt x="101939" y="84383"/>
                    </a:lnTo>
                    <a:lnTo>
                      <a:pt x="98327" y="82191"/>
                    </a:lnTo>
                    <a:lnTo>
                      <a:pt x="71438" y="72328"/>
                    </a:lnTo>
                    <a:lnTo>
                      <a:pt x="71438" y="52602"/>
                    </a:lnTo>
                    <a:lnTo>
                      <a:pt x="105551" y="67397"/>
                    </a:lnTo>
                    <a:lnTo>
                      <a:pt x="109163" y="68493"/>
                    </a:lnTo>
                    <a:lnTo>
                      <a:pt x="112775" y="68493"/>
                    </a:lnTo>
                    <a:lnTo>
                      <a:pt x="116387" y="67397"/>
                    </a:lnTo>
                    <a:lnTo>
                      <a:pt x="117993" y="66027"/>
                    </a:lnTo>
                    <a:lnTo>
                      <a:pt x="120000" y="63561"/>
                    </a:lnTo>
                    <a:lnTo>
                      <a:pt x="120000" y="61369"/>
                    </a:lnTo>
                    <a:lnTo>
                      <a:pt x="117993" y="58904"/>
                    </a:lnTo>
                    <a:lnTo>
                      <a:pt x="114381" y="57534"/>
                    </a:lnTo>
                    <a:lnTo>
                      <a:pt x="71438" y="39178"/>
                    </a:lnTo>
                    <a:lnTo>
                      <a:pt x="71438" y="0"/>
                    </a:lnTo>
                    <a:lnTo>
                      <a:pt x="50167" y="0"/>
                    </a:lnTo>
                    <a:lnTo>
                      <a:pt x="50167" y="39178"/>
                    </a:lnTo>
                    <a:lnTo>
                      <a:pt x="3612" y="57534"/>
                    </a:lnTo>
                    <a:lnTo>
                      <a:pt x="1605" y="58904"/>
                    </a:lnTo>
                    <a:lnTo>
                      <a:pt x="0" y="61369"/>
                    </a:lnTo>
                    <a:lnTo>
                      <a:pt x="0" y="63561"/>
                    </a:lnTo>
                    <a:lnTo>
                      <a:pt x="0" y="64931"/>
                    </a:lnTo>
                    <a:lnTo>
                      <a:pt x="1605" y="67397"/>
                    </a:lnTo>
                    <a:lnTo>
                      <a:pt x="5217" y="68493"/>
                    </a:lnTo>
                    <a:lnTo>
                      <a:pt x="8829" y="68493"/>
                    </a:lnTo>
                    <a:lnTo>
                      <a:pt x="12441" y="67397"/>
                    </a:lnTo>
                    <a:lnTo>
                      <a:pt x="50167" y="53972"/>
                    </a:lnTo>
                    <a:lnTo>
                      <a:pt x="50167" y="72328"/>
                    </a:lnTo>
                    <a:lnTo>
                      <a:pt x="21270" y="82191"/>
                    </a:lnTo>
                    <a:lnTo>
                      <a:pt x="19665" y="83287"/>
                    </a:lnTo>
                    <a:lnTo>
                      <a:pt x="17658" y="85753"/>
                    </a:lnTo>
                    <a:lnTo>
                      <a:pt x="17658" y="88219"/>
                    </a:lnTo>
                    <a:lnTo>
                      <a:pt x="19665" y="89315"/>
                    </a:lnTo>
                    <a:lnTo>
                      <a:pt x="21270" y="90684"/>
                    </a:lnTo>
                    <a:lnTo>
                      <a:pt x="24882" y="91780"/>
                    </a:lnTo>
                    <a:lnTo>
                      <a:pt x="26889" y="91780"/>
                    </a:lnTo>
                    <a:lnTo>
                      <a:pt x="30501" y="91780"/>
                    </a:lnTo>
                    <a:lnTo>
                      <a:pt x="50167" y="85753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2139950" y="993775"/>
                <a:ext cx="623887" cy="431799"/>
              </a:xfrm>
              <a:custGeom>
                <a:pathLst>
                  <a:path extrusionOk="0" h="120000" w="120000">
                    <a:moveTo>
                      <a:pt x="83053" y="88676"/>
                    </a:moveTo>
                    <a:lnTo>
                      <a:pt x="109007" y="110294"/>
                    </a:lnTo>
                    <a:lnTo>
                      <a:pt x="111755" y="112058"/>
                    </a:lnTo>
                    <a:lnTo>
                      <a:pt x="114503" y="112058"/>
                    </a:lnTo>
                    <a:lnTo>
                      <a:pt x="117251" y="110294"/>
                    </a:lnTo>
                    <a:lnTo>
                      <a:pt x="118473" y="106323"/>
                    </a:lnTo>
                    <a:lnTo>
                      <a:pt x="120000" y="102352"/>
                    </a:lnTo>
                    <a:lnTo>
                      <a:pt x="120000" y="98382"/>
                    </a:lnTo>
                    <a:lnTo>
                      <a:pt x="118473" y="94411"/>
                    </a:lnTo>
                    <a:lnTo>
                      <a:pt x="117251" y="92647"/>
                    </a:lnTo>
                    <a:lnTo>
                      <a:pt x="90076" y="68823"/>
                    </a:lnTo>
                    <a:lnTo>
                      <a:pt x="103511" y="56911"/>
                    </a:lnTo>
                    <a:lnTo>
                      <a:pt x="106259" y="55147"/>
                    </a:lnTo>
                    <a:lnTo>
                      <a:pt x="107786" y="51176"/>
                    </a:lnTo>
                    <a:lnTo>
                      <a:pt x="107786" y="47205"/>
                    </a:lnTo>
                    <a:lnTo>
                      <a:pt x="107786" y="43235"/>
                    </a:lnTo>
                    <a:lnTo>
                      <a:pt x="105038" y="41470"/>
                    </a:lnTo>
                    <a:lnTo>
                      <a:pt x="103511" y="39264"/>
                    </a:lnTo>
                    <a:lnTo>
                      <a:pt x="100763" y="39264"/>
                    </a:lnTo>
                    <a:lnTo>
                      <a:pt x="98015" y="39264"/>
                    </a:lnTo>
                    <a:lnTo>
                      <a:pt x="77557" y="56911"/>
                    </a:lnTo>
                    <a:lnTo>
                      <a:pt x="59847" y="41470"/>
                    </a:lnTo>
                    <a:lnTo>
                      <a:pt x="85801" y="21617"/>
                    </a:lnTo>
                    <a:lnTo>
                      <a:pt x="88549" y="17647"/>
                    </a:lnTo>
                    <a:lnTo>
                      <a:pt x="90076" y="13676"/>
                    </a:lnTo>
                    <a:lnTo>
                      <a:pt x="90076" y="11470"/>
                    </a:lnTo>
                    <a:lnTo>
                      <a:pt x="90076" y="7941"/>
                    </a:lnTo>
                    <a:lnTo>
                      <a:pt x="88549" y="3970"/>
                    </a:lnTo>
                    <a:lnTo>
                      <a:pt x="85801" y="1764"/>
                    </a:lnTo>
                    <a:lnTo>
                      <a:pt x="83053" y="1764"/>
                    </a:lnTo>
                    <a:lnTo>
                      <a:pt x="80305" y="3970"/>
                    </a:lnTo>
                    <a:lnTo>
                      <a:pt x="46412" y="31323"/>
                    </a:lnTo>
                    <a:lnTo>
                      <a:pt x="8244" y="0"/>
                    </a:lnTo>
                    <a:lnTo>
                      <a:pt x="0" y="19411"/>
                    </a:lnTo>
                    <a:lnTo>
                      <a:pt x="38167" y="51176"/>
                    </a:lnTo>
                    <a:lnTo>
                      <a:pt x="38167" y="110294"/>
                    </a:lnTo>
                    <a:lnTo>
                      <a:pt x="38167" y="114264"/>
                    </a:lnTo>
                    <a:lnTo>
                      <a:pt x="39389" y="116029"/>
                    </a:lnTo>
                    <a:lnTo>
                      <a:pt x="42137" y="118235"/>
                    </a:lnTo>
                    <a:lnTo>
                      <a:pt x="43664" y="120000"/>
                    </a:lnTo>
                    <a:lnTo>
                      <a:pt x="46412" y="120000"/>
                    </a:lnTo>
                    <a:lnTo>
                      <a:pt x="49160" y="118235"/>
                    </a:lnTo>
                    <a:lnTo>
                      <a:pt x="50381" y="114264"/>
                    </a:lnTo>
                    <a:lnTo>
                      <a:pt x="50381" y="110294"/>
                    </a:lnTo>
                    <a:lnTo>
                      <a:pt x="51908" y="63088"/>
                    </a:lnTo>
                    <a:lnTo>
                      <a:pt x="69618" y="78529"/>
                    </a:lnTo>
                    <a:lnTo>
                      <a:pt x="68091" y="112058"/>
                    </a:lnTo>
                    <a:lnTo>
                      <a:pt x="69618" y="116029"/>
                    </a:lnTo>
                    <a:lnTo>
                      <a:pt x="70839" y="118235"/>
                    </a:lnTo>
                    <a:lnTo>
                      <a:pt x="72366" y="120000"/>
                    </a:lnTo>
                    <a:lnTo>
                      <a:pt x="74809" y="120000"/>
                    </a:lnTo>
                    <a:lnTo>
                      <a:pt x="77557" y="120000"/>
                    </a:lnTo>
                    <a:lnTo>
                      <a:pt x="79083" y="118235"/>
                    </a:lnTo>
                    <a:lnTo>
                      <a:pt x="80305" y="116029"/>
                    </a:lnTo>
                    <a:lnTo>
                      <a:pt x="81832" y="112058"/>
                    </a:lnTo>
                    <a:lnTo>
                      <a:pt x="83053" y="88676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2139950" y="623887"/>
                <a:ext cx="623887" cy="439736"/>
              </a:xfrm>
              <a:custGeom>
                <a:pathLst>
                  <a:path extrusionOk="0" h="120000" w="120000">
                    <a:moveTo>
                      <a:pt x="90076" y="52418"/>
                    </a:moveTo>
                    <a:lnTo>
                      <a:pt x="117251" y="31191"/>
                    </a:lnTo>
                    <a:lnTo>
                      <a:pt x="120000" y="27292"/>
                    </a:lnTo>
                    <a:lnTo>
                      <a:pt x="120000" y="23393"/>
                    </a:lnTo>
                    <a:lnTo>
                      <a:pt x="120000" y="21227"/>
                    </a:lnTo>
                    <a:lnTo>
                      <a:pt x="120000" y="17328"/>
                    </a:lnTo>
                    <a:lnTo>
                      <a:pt x="117251" y="13429"/>
                    </a:lnTo>
                    <a:lnTo>
                      <a:pt x="115725" y="11696"/>
                    </a:lnTo>
                    <a:lnTo>
                      <a:pt x="112977" y="11696"/>
                    </a:lnTo>
                    <a:lnTo>
                      <a:pt x="109007" y="11696"/>
                    </a:lnTo>
                    <a:lnTo>
                      <a:pt x="81832" y="35090"/>
                    </a:lnTo>
                    <a:lnTo>
                      <a:pt x="81832" y="11696"/>
                    </a:lnTo>
                    <a:lnTo>
                      <a:pt x="81832" y="6064"/>
                    </a:lnTo>
                    <a:lnTo>
                      <a:pt x="80305" y="3898"/>
                    </a:lnTo>
                    <a:lnTo>
                      <a:pt x="77557" y="2166"/>
                    </a:lnTo>
                    <a:lnTo>
                      <a:pt x="76335" y="0"/>
                    </a:lnTo>
                    <a:lnTo>
                      <a:pt x="73587" y="2166"/>
                    </a:lnTo>
                    <a:lnTo>
                      <a:pt x="70839" y="2166"/>
                    </a:lnTo>
                    <a:lnTo>
                      <a:pt x="69618" y="6064"/>
                    </a:lnTo>
                    <a:lnTo>
                      <a:pt x="69618" y="9963"/>
                    </a:lnTo>
                    <a:lnTo>
                      <a:pt x="69618" y="42888"/>
                    </a:lnTo>
                    <a:lnTo>
                      <a:pt x="51908" y="58050"/>
                    </a:lnTo>
                    <a:lnTo>
                      <a:pt x="51908" y="15595"/>
                    </a:lnTo>
                    <a:lnTo>
                      <a:pt x="51908" y="11696"/>
                    </a:lnTo>
                    <a:lnTo>
                      <a:pt x="50381" y="7797"/>
                    </a:lnTo>
                    <a:lnTo>
                      <a:pt x="47633" y="6064"/>
                    </a:lnTo>
                    <a:lnTo>
                      <a:pt x="44885" y="3898"/>
                    </a:lnTo>
                    <a:lnTo>
                      <a:pt x="42137" y="3898"/>
                    </a:lnTo>
                    <a:lnTo>
                      <a:pt x="40916" y="6064"/>
                    </a:lnTo>
                    <a:lnTo>
                      <a:pt x="39389" y="9963"/>
                    </a:lnTo>
                    <a:lnTo>
                      <a:pt x="38167" y="13429"/>
                    </a:lnTo>
                    <a:lnTo>
                      <a:pt x="38167" y="69747"/>
                    </a:lnTo>
                    <a:lnTo>
                      <a:pt x="0" y="100938"/>
                    </a:lnTo>
                    <a:lnTo>
                      <a:pt x="8244" y="120000"/>
                    </a:lnTo>
                    <a:lnTo>
                      <a:pt x="46412" y="89241"/>
                    </a:lnTo>
                    <a:lnTo>
                      <a:pt x="81832" y="118267"/>
                    </a:lnTo>
                    <a:lnTo>
                      <a:pt x="83053" y="120000"/>
                    </a:lnTo>
                    <a:lnTo>
                      <a:pt x="85801" y="120000"/>
                    </a:lnTo>
                    <a:lnTo>
                      <a:pt x="88549" y="118267"/>
                    </a:lnTo>
                    <a:lnTo>
                      <a:pt x="90076" y="116101"/>
                    </a:lnTo>
                    <a:lnTo>
                      <a:pt x="91297" y="112202"/>
                    </a:lnTo>
                    <a:lnTo>
                      <a:pt x="91297" y="108736"/>
                    </a:lnTo>
                    <a:lnTo>
                      <a:pt x="90076" y="104837"/>
                    </a:lnTo>
                    <a:lnTo>
                      <a:pt x="87328" y="102671"/>
                    </a:lnTo>
                    <a:lnTo>
                      <a:pt x="59847" y="77545"/>
                    </a:lnTo>
                    <a:lnTo>
                      <a:pt x="77557" y="64115"/>
                    </a:lnTo>
                    <a:lnTo>
                      <a:pt x="98015" y="81444"/>
                    </a:lnTo>
                    <a:lnTo>
                      <a:pt x="100763" y="83176"/>
                    </a:lnTo>
                    <a:lnTo>
                      <a:pt x="102290" y="83176"/>
                    </a:lnTo>
                    <a:lnTo>
                      <a:pt x="105038" y="81444"/>
                    </a:lnTo>
                    <a:lnTo>
                      <a:pt x="106259" y="77545"/>
                    </a:lnTo>
                    <a:lnTo>
                      <a:pt x="106259" y="75812"/>
                    </a:lnTo>
                    <a:lnTo>
                      <a:pt x="106259" y="71913"/>
                    </a:lnTo>
                    <a:lnTo>
                      <a:pt x="106259" y="68014"/>
                    </a:lnTo>
                    <a:lnTo>
                      <a:pt x="103511" y="65848"/>
                    </a:lnTo>
                    <a:lnTo>
                      <a:pt x="90076" y="52418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1955800" y="850900"/>
                <a:ext cx="417511" cy="361950"/>
              </a:xfrm>
              <a:custGeom>
                <a:pathLst>
                  <a:path extrusionOk="0" h="120000" w="120000">
                    <a:moveTo>
                      <a:pt x="0" y="61052"/>
                    </a:moveTo>
                    <a:lnTo>
                      <a:pt x="22357" y="35263"/>
                    </a:lnTo>
                    <a:lnTo>
                      <a:pt x="30570" y="0"/>
                    </a:lnTo>
                    <a:lnTo>
                      <a:pt x="61140" y="12105"/>
                    </a:lnTo>
                    <a:lnTo>
                      <a:pt x="91711" y="0"/>
                    </a:lnTo>
                    <a:lnTo>
                      <a:pt x="97642" y="35263"/>
                    </a:lnTo>
                    <a:lnTo>
                      <a:pt x="120000" y="61052"/>
                    </a:lnTo>
                    <a:lnTo>
                      <a:pt x="97642" y="84736"/>
                    </a:lnTo>
                    <a:lnTo>
                      <a:pt x="91711" y="119999"/>
                    </a:lnTo>
                    <a:lnTo>
                      <a:pt x="61140" y="110526"/>
                    </a:lnTo>
                    <a:lnTo>
                      <a:pt x="30570" y="119999"/>
                    </a:lnTo>
                    <a:lnTo>
                      <a:pt x="22357" y="84736"/>
                    </a:lnTo>
                    <a:lnTo>
                      <a:pt x="0" y="61052"/>
                    </a:lnTo>
                    <a:close/>
                  </a:path>
                </a:pathLst>
              </a:custGeom>
              <a:gradFill>
                <a:gsLst>
                  <a:gs pos="0">
                    <a:srgbClr val="EBF4E1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Shape 197"/>
            <p:cNvSpPr txBox="1"/>
            <p:nvPr/>
          </p:nvSpPr>
          <p:spPr>
            <a:xfrm>
              <a:off x="3133725" y="4773612"/>
              <a:ext cx="22653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Класификация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>
              <a:off x="3048000" y="5181600"/>
              <a:ext cx="3276600" cy="0"/>
            </a:xfrm>
            <a:prstGeom prst="straightConnector1">
              <a:avLst/>
            </a:prstGeom>
            <a:gradFill>
              <a:gsLst>
                <a:gs pos="0">
                  <a:srgbClr val="EBF4E1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BA6F3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457200" y="177800"/>
            <a:ext cx="67119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8. Влияние на външни фактори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533400" y="990600"/>
            <a:ext cx="7772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8.1. Температура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685800" y="1981200"/>
            <a:ext cx="76199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Когато температурата нараства спонтанното намагнитване намалява, като при определена температура наречена точка на Кюри, материалите губят доменната си структура. 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685800" y="4279900"/>
            <a:ext cx="76199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Процесът е обратим и когато температурата  спадане  под точката на Кюри, материалът възвръща магнитните си свойства, при което е напълно размагнитен.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457200" y="177800"/>
            <a:ext cx="67119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8. Влияние на външни фактори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533400" y="990600"/>
            <a:ext cx="7772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8.1. Температура</a:t>
            </a:r>
          </a:p>
        </p:txBody>
      </p:sp>
      <p:grpSp>
        <p:nvGrpSpPr>
          <p:cNvPr id="666" name="Shape 666"/>
          <p:cNvGrpSpPr/>
          <p:nvPr/>
        </p:nvGrpSpPr>
        <p:grpSpPr>
          <a:xfrm>
            <a:off x="2052636" y="2170111"/>
            <a:ext cx="4327525" cy="3163887"/>
            <a:chOff x="2052636" y="1712911"/>
            <a:chExt cx="4327525" cy="3163887"/>
          </a:xfrm>
        </p:grpSpPr>
        <p:cxnSp>
          <p:nvCxnSpPr>
            <p:cNvPr id="667" name="Shape 667"/>
            <p:cNvCxnSpPr/>
            <p:nvPr/>
          </p:nvCxnSpPr>
          <p:spPr>
            <a:xfrm>
              <a:off x="2438400" y="4495800"/>
              <a:ext cx="3809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68" name="Shape 668"/>
            <p:cNvCxnSpPr/>
            <p:nvPr/>
          </p:nvCxnSpPr>
          <p:spPr>
            <a:xfrm rot="10800000">
              <a:off x="2438400" y="1904999"/>
              <a:ext cx="0" cy="259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669" name="Shape 669"/>
            <p:cNvSpPr/>
            <p:nvPr/>
          </p:nvSpPr>
          <p:spPr>
            <a:xfrm>
              <a:off x="2438400" y="1979611"/>
              <a:ext cx="2438399" cy="2363786"/>
            </a:xfrm>
            <a:custGeom>
              <a:pathLst>
                <a:path extrusionOk="0" h="120000" w="120000">
                  <a:moveTo>
                    <a:pt x="0" y="81316"/>
                  </a:moveTo>
                  <a:cubicBezTo>
                    <a:pt x="13515" y="79946"/>
                    <a:pt x="63828" y="85426"/>
                    <a:pt x="81328" y="73176"/>
                  </a:cubicBezTo>
                  <a:cubicBezTo>
                    <a:pt x="98828" y="60926"/>
                    <a:pt x="98593" y="0"/>
                    <a:pt x="105000" y="7817"/>
                  </a:cubicBezTo>
                  <a:cubicBezTo>
                    <a:pt x="111406" y="15634"/>
                    <a:pt x="116875" y="67132"/>
                    <a:pt x="120000" y="120000"/>
                  </a:cubicBezTo>
                </a:path>
              </a:pathLst>
            </a:custGeom>
            <a:noFill/>
            <a:ln cap="flat" cmpd="sng" w="34925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0" name="Shape 670"/>
            <p:cNvCxnSpPr/>
            <p:nvPr/>
          </p:nvCxnSpPr>
          <p:spPr>
            <a:xfrm>
              <a:off x="4546600" y="1905000"/>
              <a:ext cx="0" cy="2590800"/>
            </a:xfrm>
            <a:prstGeom prst="straightConnector1">
              <a:avLst/>
            </a:prstGeom>
            <a:noFill/>
            <a:ln cap="flat" cmpd="sng" w="1587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71" name="Shape 671"/>
            <p:cNvSpPr txBox="1"/>
            <p:nvPr/>
          </p:nvSpPr>
          <p:spPr>
            <a:xfrm>
              <a:off x="6056312" y="4510087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</a:p>
          </p:txBody>
        </p:sp>
        <p:sp>
          <p:nvSpPr>
            <p:cNvPr id="672" name="Shape 672"/>
            <p:cNvSpPr txBox="1"/>
            <p:nvPr/>
          </p:nvSpPr>
          <p:spPr>
            <a:xfrm>
              <a:off x="4364037" y="4456112"/>
              <a:ext cx="4143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К</a:t>
              </a: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2052636" y="1712911"/>
              <a:ext cx="4095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457200" y="177800"/>
            <a:ext cx="671194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8. Влияние на външни фактори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533400" y="990600"/>
            <a:ext cx="7772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8.2. Честота на приложеното електромагнитно поле</a:t>
            </a:r>
          </a:p>
        </p:txBody>
      </p:sp>
      <p:grpSp>
        <p:nvGrpSpPr>
          <p:cNvPr id="681" name="Shape 681"/>
          <p:cNvGrpSpPr/>
          <p:nvPr/>
        </p:nvGrpSpPr>
        <p:grpSpPr>
          <a:xfrm>
            <a:off x="609600" y="3297237"/>
            <a:ext cx="3784599" cy="2798761"/>
            <a:chOff x="457200" y="2994025"/>
            <a:chExt cx="3784599" cy="2798761"/>
          </a:xfrm>
        </p:grpSpPr>
        <p:cxnSp>
          <p:nvCxnSpPr>
            <p:cNvPr id="682" name="Shape 682"/>
            <p:cNvCxnSpPr/>
            <p:nvPr/>
          </p:nvCxnSpPr>
          <p:spPr>
            <a:xfrm>
              <a:off x="838200" y="5410200"/>
              <a:ext cx="3276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83" name="Shape 683"/>
            <p:cNvCxnSpPr/>
            <p:nvPr/>
          </p:nvCxnSpPr>
          <p:spPr>
            <a:xfrm rot="10800000">
              <a:off x="838200" y="3167061"/>
              <a:ext cx="0" cy="224313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684" name="Shape 684"/>
            <p:cNvSpPr txBox="1"/>
            <p:nvPr/>
          </p:nvSpPr>
          <p:spPr>
            <a:xfrm>
              <a:off x="3994150" y="5426075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838200" y="3654425"/>
              <a:ext cx="3044825" cy="1589087"/>
            </a:xfrm>
            <a:custGeom>
              <a:pathLst>
                <a:path extrusionOk="0" h="120000" w="120000">
                  <a:moveTo>
                    <a:pt x="0" y="15462"/>
                  </a:moveTo>
                  <a:cubicBezTo>
                    <a:pt x="19090" y="17205"/>
                    <a:pt x="37272" y="15027"/>
                    <a:pt x="49090" y="15462"/>
                  </a:cubicBezTo>
                  <a:cubicBezTo>
                    <a:pt x="58636" y="16116"/>
                    <a:pt x="59090" y="0"/>
                    <a:pt x="70909" y="17422"/>
                  </a:cubicBezTo>
                  <a:cubicBezTo>
                    <a:pt x="82727" y="34845"/>
                    <a:pt x="109772" y="98656"/>
                    <a:pt x="120000" y="120000"/>
                  </a:cubicBezTo>
                </a:path>
              </a:pathLst>
            </a:custGeom>
            <a:noFill/>
            <a:ln cap="flat" cmpd="sng" w="3175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457200" y="2994025"/>
              <a:ext cx="439736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25000"/>
                <a:buFont typeface="Noto Sans Symbols"/>
                <a:buNone/>
              </a:pPr>
              <a:r>
                <a:rPr b="1" i="0" lang="en-US" sz="2000" u="none">
                  <a:solidFill>
                    <a:srgbClr val="3333CC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b="1" baseline="-25000" i="1" lang="en-US" sz="20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r </a:t>
              </a:r>
            </a:p>
          </p:txBody>
        </p:sp>
      </p:grpSp>
      <p:sp>
        <p:nvSpPr>
          <p:cNvPr id="687" name="Shape 687"/>
          <p:cNvSpPr txBox="1"/>
          <p:nvPr/>
        </p:nvSpPr>
        <p:spPr>
          <a:xfrm>
            <a:off x="4637087" y="2595561"/>
            <a:ext cx="3973512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високи честоти относителната магнитна проницаемост намалява, тъй като преместването на границите на домените не може да следва изменението на посоката на външното поле.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457200" y="228600"/>
            <a:ext cx="800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9.  Класификация на магнитните материали</a:t>
            </a:r>
          </a:p>
        </p:txBody>
      </p:sp>
      <p:grpSp>
        <p:nvGrpSpPr>
          <p:cNvPr id="694" name="Shape 694"/>
          <p:cNvGrpSpPr/>
          <p:nvPr/>
        </p:nvGrpSpPr>
        <p:grpSpPr>
          <a:xfrm>
            <a:off x="965199" y="2133599"/>
            <a:ext cx="3078161" cy="2555875"/>
            <a:chOff x="1798636" y="2163761"/>
            <a:chExt cx="3078161" cy="2555875"/>
          </a:xfrm>
        </p:grpSpPr>
        <p:cxnSp>
          <p:nvCxnSpPr>
            <p:cNvPr id="695" name="Shape 695"/>
            <p:cNvCxnSpPr/>
            <p:nvPr/>
          </p:nvCxnSpPr>
          <p:spPr>
            <a:xfrm>
              <a:off x="1992311" y="4381500"/>
              <a:ext cx="2884486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stealth"/>
              <a:tailEnd len="med" w="med" type="stealth"/>
            </a:ln>
          </p:spPr>
        </p:cxnSp>
        <p:cxnSp>
          <p:nvCxnSpPr>
            <p:cNvPr id="696" name="Shape 696"/>
            <p:cNvCxnSpPr/>
            <p:nvPr/>
          </p:nvCxnSpPr>
          <p:spPr>
            <a:xfrm rot="10800000">
              <a:off x="3733800" y="2362200"/>
              <a:ext cx="4762" cy="201771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697" name="Shape 697"/>
            <p:cNvSpPr txBox="1"/>
            <p:nvPr/>
          </p:nvSpPr>
          <p:spPr>
            <a:xfrm>
              <a:off x="3403600" y="2163761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698" name="Shape 698"/>
            <p:cNvSpPr txBox="1"/>
            <p:nvPr/>
          </p:nvSpPr>
          <p:spPr>
            <a:xfrm>
              <a:off x="1798636" y="4352925"/>
              <a:ext cx="4254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-H</a:t>
              </a:r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1806574" y="2536824"/>
            <a:ext cx="1098550" cy="2165350"/>
            <a:chOff x="2640011" y="2566986"/>
            <a:chExt cx="1098550" cy="2165350"/>
          </a:xfrm>
        </p:grpSpPr>
        <p:cxnSp>
          <p:nvCxnSpPr>
            <p:cNvPr id="700" name="Shape 700"/>
            <p:cNvCxnSpPr/>
            <p:nvPr/>
          </p:nvCxnSpPr>
          <p:spPr>
            <a:xfrm flipH="1">
              <a:off x="2865437" y="2924175"/>
              <a:ext cx="873125" cy="1455737"/>
            </a:xfrm>
            <a:prstGeom prst="curvedConnector2">
              <a:avLst/>
            </a:prstGeom>
            <a:noFill/>
            <a:ln cap="flat" cmpd="sng" w="38100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01" name="Shape 701"/>
            <p:cNvSpPr txBox="1"/>
            <p:nvPr/>
          </p:nvSpPr>
          <p:spPr>
            <a:xfrm>
              <a:off x="2640011" y="4365625"/>
              <a:ext cx="5016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-H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3344862" y="2566986"/>
              <a:ext cx="3873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2900362" y="2898774"/>
            <a:ext cx="1314449" cy="1833562"/>
            <a:chOff x="3733800" y="2928936"/>
            <a:chExt cx="1314449" cy="1833562"/>
          </a:xfrm>
        </p:grpSpPr>
        <p:sp>
          <p:nvSpPr>
            <p:cNvPr id="704" name="Shape 704"/>
            <p:cNvSpPr txBox="1"/>
            <p:nvPr/>
          </p:nvSpPr>
          <p:spPr>
            <a:xfrm>
              <a:off x="4648200" y="4395787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3733800" y="2928936"/>
              <a:ext cx="609599" cy="145256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60000" y="17000"/>
                    <a:pt x="120000" y="34000"/>
                    <a:pt x="120000" y="54000"/>
                  </a:cubicBezTo>
                  <a:cubicBezTo>
                    <a:pt x="120000" y="74000"/>
                    <a:pt x="60000" y="97000"/>
                    <a:pt x="0" y="120000"/>
                  </a:cubicBezTo>
                </a:path>
              </a:pathLst>
            </a:custGeom>
            <a:noFill/>
            <a:ln cap="flat" cmpd="sng" w="34925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Shape 706"/>
          <p:cNvSpPr txBox="1"/>
          <p:nvPr/>
        </p:nvSpPr>
        <p:spPr>
          <a:xfrm>
            <a:off x="609600" y="1143000"/>
            <a:ext cx="7848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Магнитна енергия,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необходима за размагнитване на материала.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4937125" y="2374900"/>
            <a:ext cx="35210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 практика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се оценява по площта оградена от кривата на размагнитване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457200" y="228600"/>
            <a:ext cx="800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9.  Класификация на магнитните материали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85800" y="1066800"/>
            <a:ext cx="6476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Магнитномеките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материали имат: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1371600" y="1568450"/>
            <a:ext cx="6476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Малка магнитна енергия;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1371600" y="2101850"/>
            <a:ext cx="6476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Хистерезисен цикъл с малка площ;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1371600" y="2590800"/>
            <a:ext cx="6476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Малък коерцитивен интензитет (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&lt; 800 А/m).</a:t>
            </a:r>
          </a:p>
        </p:txBody>
      </p:sp>
      <p:grpSp>
        <p:nvGrpSpPr>
          <p:cNvPr id="718" name="Shape 718"/>
          <p:cNvGrpSpPr/>
          <p:nvPr/>
        </p:nvGrpSpPr>
        <p:grpSpPr>
          <a:xfrm>
            <a:off x="609600" y="3748087"/>
            <a:ext cx="7467599" cy="2200274"/>
            <a:chOff x="609600" y="3748087"/>
            <a:chExt cx="7467599" cy="2200274"/>
          </a:xfrm>
        </p:grpSpPr>
        <p:sp>
          <p:nvSpPr>
            <p:cNvPr id="719" name="Shape 719"/>
            <p:cNvSpPr txBox="1"/>
            <p:nvPr/>
          </p:nvSpPr>
          <p:spPr>
            <a:xfrm>
              <a:off x="609600" y="3748087"/>
              <a:ext cx="64769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Магнитнотвърдите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материали имат:</a:t>
              </a: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1600200" y="4357687"/>
              <a:ext cx="64769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150000"/>
                <a:buFont typeface="Noto Sans Symbols"/>
                <a:buChar char="✓"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Голяма магнитна енергия;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1600200" y="4967287"/>
              <a:ext cx="64769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150000"/>
                <a:buFont typeface="Noto Sans Symbols"/>
                <a:buChar char="✓"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Хистерезисен цикъл с голяма площ;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1600200" y="5581650"/>
              <a:ext cx="64769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150000"/>
                <a:buFont typeface="Noto Sans Symbols"/>
                <a:buChar char="✓"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Голям коерцитивен интензитет (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&gt; 4 kА/m).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57200" y="177800"/>
            <a:ext cx="36210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Намагнитване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x="609600" y="3709987"/>
            <a:ext cx="5543550" cy="952499"/>
            <a:chOff x="609600" y="3709987"/>
            <a:chExt cx="5543550" cy="952499"/>
          </a:xfrm>
        </p:grpSpPr>
        <p:sp>
          <p:nvSpPr>
            <p:cNvPr id="206" name="Shape 206"/>
            <p:cNvSpPr txBox="1"/>
            <p:nvPr/>
          </p:nvSpPr>
          <p:spPr>
            <a:xfrm>
              <a:off x="609600" y="3709987"/>
              <a:ext cx="46799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Индукцията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В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в материална среда е: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54575" y="3724275"/>
              <a:ext cx="1298575" cy="390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Shape 208"/>
            <p:cNvSpPr txBox="1"/>
            <p:nvPr/>
          </p:nvSpPr>
          <p:spPr>
            <a:xfrm>
              <a:off x="609600" y="4295775"/>
              <a:ext cx="53927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0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е относителна магнитна проницаемост</a:t>
              </a: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609600" y="1193800"/>
            <a:ext cx="8016875" cy="1854198"/>
            <a:chOff x="609600" y="1193800"/>
            <a:chExt cx="8016875" cy="1854198"/>
          </a:xfrm>
        </p:grpSpPr>
        <p:sp>
          <p:nvSpPr>
            <p:cNvPr id="210" name="Shape 210"/>
            <p:cNvSpPr txBox="1"/>
            <p:nvPr/>
          </p:nvSpPr>
          <p:spPr>
            <a:xfrm>
              <a:off x="609600" y="1193800"/>
              <a:ext cx="80168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Индукцията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В</a:t>
              </a:r>
              <a:r>
                <a:rPr b="0" baseline="-2500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, създадена от магнитно поле във вакуум, е:</a:t>
              </a:r>
            </a:p>
          </p:txBody>
        </p:sp>
        <p:pic>
          <p:nvPicPr>
            <p:cNvPr id="211" name="Shape 2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0000" y="1651000"/>
              <a:ext cx="1133474" cy="388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Shape 212"/>
            <p:cNvSpPr txBox="1"/>
            <p:nvPr/>
          </p:nvSpPr>
          <p:spPr>
            <a:xfrm>
              <a:off x="609600" y="2681286"/>
              <a:ext cx="35560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0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r>
                <a:rPr b="0" baseline="-2500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е магнитна константа</a:t>
              </a:r>
            </a:p>
          </p:txBody>
        </p:sp>
        <p:grpSp>
          <p:nvGrpSpPr>
            <p:cNvPr id="213" name="Shape 213"/>
            <p:cNvGrpSpPr/>
            <p:nvPr/>
          </p:nvGrpSpPr>
          <p:grpSpPr>
            <a:xfrm>
              <a:off x="3505200" y="2051050"/>
              <a:ext cx="457200" cy="539748"/>
              <a:chOff x="3505200" y="1676400"/>
              <a:chExt cx="457200" cy="539748"/>
            </a:xfrm>
          </p:grpSpPr>
          <p:sp>
            <p:nvSpPr>
              <p:cNvPr id="214" name="Shape 214"/>
              <p:cNvSpPr txBox="1"/>
              <p:nvPr/>
            </p:nvSpPr>
            <p:spPr>
              <a:xfrm>
                <a:off x="3505200" y="1849436"/>
                <a:ext cx="4508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[T]</a:t>
                </a:r>
              </a:p>
            </p:txBody>
          </p:sp>
          <p:cxnSp>
            <p:nvCxnSpPr>
              <p:cNvPr id="215" name="Shape 215"/>
              <p:cNvCxnSpPr/>
              <p:nvPr/>
            </p:nvCxnSpPr>
            <p:spPr>
              <a:xfrm flipH="1">
                <a:off x="3733799" y="1676400"/>
                <a:ext cx="228600" cy="2286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grpSp>
          <p:nvGrpSpPr>
            <p:cNvPr id="216" name="Shape 216"/>
            <p:cNvGrpSpPr/>
            <p:nvPr/>
          </p:nvGrpSpPr>
          <p:grpSpPr>
            <a:xfrm>
              <a:off x="4768850" y="2051050"/>
              <a:ext cx="717550" cy="692148"/>
              <a:chOff x="4572000" y="1600200"/>
              <a:chExt cx="717550" cy="692148"/>
            </a:xfrm>
          </p:grpSpPr>
          <p:sp>
            <p:nvSpPr>
              <p:cNvPr id="217" name="Shape 217"/>
              <p:cNvSpPr txBox="1"/>
              <p:nvPr/>
            </p:nvSpPr>
            <p:spPr>
              <a:xfrm>
                <a:off x="4572000" y="1925636"/>
                <a:ext cx="7175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[A/m]</a:t>
                </a:r>
              </a:p>
            </p:txBody>
          </p:sp>
          <p:cxnSp>
            <p:nvCxnSpPr>
              <p:cNvPr id="218" name="Shape 218"/>
              <p:cNvCxnSpPr/>
              <p:nvPr/>
            </p:nvCxnSpPr>
            <p:spPr>
              <a:xfrm>
                <a:off x="4648200" y="1600200"/>
                <a:ext cx="228600" cy="304799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</p:grpSp>
      <p:grpSp>
        <p:nvGrpSpPr>
          <p:cNvPr id="219" name="Shape 219"/>
          <p:cNvGrpSpPr/>
          <p:nvPr/>
        </p:nvGrpSpPr>
        <p:grpSpPr>
          <a:xfrm>
            <a:off x="609600" y="5029200"/>
            <a:ext cx="7086599" cy="1257299"/>
            <a:chOff x="609600" y="5029200"/>
            <a:chExt cx="7086599" cy="1257299"/>
          </a:xfrm>
        </p:grpSpPr>
        <p:sp>
          <p:nvSpPr>
            <p:cNvPr id="220" name="Shape 220"/>
            <p:cNvSpPr txBox="1"/>
            <p:nvPr/>
          </p:nvSpPr>
          <p:spPr>
            <a:xfrm>
              <a:off x="609600" y="5197475"/>
              <a:ext cx="347662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Намагнитването на материала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95762" y="5029200"/>
              <a:ext cx="3500436" cy="785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 txBox="1"/>
            <p:nvPr/>
          </p:nvSpPr>
          <p:spPr>
            <a:xfrm>
              <a:off x="685800" y="5919787"/>
              <a:ext cx="56133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0" lang="en-US" sz="1800" u="none">
                  <a:solidFill>
                    <a:schemeClr val="dk2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κ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е относителна магнитна възприемчивост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57200" y="177800"/>
            <a:ext cx="36210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Намагнитване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09600" y="1293812"/>
            <a:ext cx="77724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Поведението на материалите в магнитно поле се описва от намагнитването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относителната магнитна проницаемост </a:t>
            </a:r>
            <a:r>
              <a:rPr b="0" i="0" lang="en-US" sz="180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зависимостта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09600" y="3489325"/>
            <a:ext cx="77882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Магнитният момент на атома се формира от: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71600" y="4129087"/>
            <a:ext cx="5029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Noto Sans Symbols"/>
              <a:buChar char="➢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спиновия момент на електроните,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371600" y="4662487"/>
            <a:ext cx="64769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Noto Sans Symbols"/>
              <a:buChar char="➢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момента, създаден от орбиталното им движение.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57200" y="-28575"/>
            <a:ext cx="8001000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Класификация на материалите според магнитните им свойства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33400" y="974725"/>
            <a:ext cx="457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Диамагнетици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33400" y="1295400"/>
            <a:ext cx="8153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Атомите им са с напълно запълнени орбити и нямат собствен момент. 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1143000" y="2643186"/>
            <a:ext cx="4273550" cy="3395663"/>
            <a:chOff x="1143000" y="2643186"/>
            <a:chExt cx="4273550" cy="3395663"/>
          </a:xfrm>
        </p:grpSpPr>
        <p:cxnSp>
          <p:nvCxnSpPr>
            <p:cNvPr id="242" name="Shape 242"/>
            <p:cNvCxnSpPr/>
            <p:nvPr/>
          </p:nvCxnSpPr>
          <p:spPr>
            <a:xfrm>
              <a:off x="1624012" y="5319712"/>
              <a:ext cx="365601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43" name="Shape 243"/>
            <p:cNvCxnSpPr/>
            <p:nvPr/>
          </p:nvCxnSpPr>
          <p:spPr>
            <a:xfrm flipH="1" rot="10800000">
              <a:off x="1619250" y="2835274"/>
              <a:ext cx="4762" cy="320357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1143000" y="2643186"/>
              <a:ext cx="374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67300" y="5354637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1619250" y="5319712"/>
            <a:ext cx="3198812" cy="711199"/>
            <a:chOff x="1619250" y="5319712"/>
            <a:chExt cx="3198812" cy="711199"/>
          </a:xfrm>
        </p:grpSpPr>
        <p:cxnSp>
          <p:nvCxnSpPr>
            <p:cNvPr id="247" name="Shape 247"/>
            <p:cNvCxnSpPr/>
            <p:nvPr/>
          </p:nvCxnSpPr>
          <p:spPr>
            <a:xfrm>
              <a:off x="1619250" y="5319712"/>
              <a:ext cx="3198812" cy="415925"/>
            </a:xfrm>
            <a:prstGeom prst="straightConnector1">
              <a:avLst/>
            </a:prstGeom>
            <a:noFill/>
            <a:ln cap="flat" cmpd="sng" w="25400">
              <a:solidFill>
                <a:srgbClr val="99CC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8" name="Shape 248"/>
            <p:cNvSpPr txBox="1"/>
            <p:nvPr/>
          </p:nvSpPr>
          <p:spPr>
            <a:xfrm>
              <a:off x="2514600" y="5664200"/>
              <a:ext cx="18097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99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669900"/>
                  </a:solidFill>
                  <a:latin typeface="Arial"/>
                  <a:ea typeface="Arial"/>
                  <a:cs typeface="Arial"/>
                  <a:sym typeface="Arial"/>
                </a:rPr>
                <a:t>Диамагнетици</a:t>
              </a: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6324600" y="3328987"/>
            <a:ext cx="16351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80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&lt; 1 и κ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&lt; 0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324600" y="4167187"/>
            <a:ext cx="1887537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Представители: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инертни газове,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метали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33400" y="1676400"/>
            <a:ext cx="81533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прилагане на външно поле, в тях се индуцира много малък момент поради промяната на ъгловата скорост на орбиталното движение на електроните.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57200" y="-28575"/>
            <a:ext cx="8001000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Класификация на материалите според магнитните им свойства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33400" y="1050925"/>
            <a:ext cx="457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Парамагнетици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1143000" y="2643186"/>
            <a:ext cx="4273550" cy="3395663"/>
            <a:chOff x="1143000" y="2643186"/>
            <a:chExt cx="4273550" cy="3395663"/>
          </a:xfrm>
        </p:grpSpPr>
        <p:cxnSp>
          <p:nvCxnSpPr>
            <p:cNvPr id="260" name="Shape 260"/>
            <p:cNvCxnSpPr/>
            <p:nvPr/>
          </p:nvCxnSpPr>
          <p:spPr>
            <a:xfrm>
              <a:off x="1624012" y="5319712"/>
              <a:ext cx="365601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61" name="Shape 261"/>
            <p:cNvCxnSpPr/>
            <p:nvPr/>
          </p:nvCxnSpPr>
          <p:spPr>
            <a:xfrm flipH="1" rot="10800000">
              <a:off x="1619250" y="2835274"/>
              <a:ext cx="4762" cy="320357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62" name="Shape 262"/>
            <p:cNvSpPr txBox="1"/>
            <p:nvPr/>
          </p:nvSpPr>
          <p:spPr>
            <a:xfrm>
              <a:off x="1143000" y="2643186"/>
              <a:ext cx="374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5067300" y="5354637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  <p:cxnSp>
          <p:nvCxnSpPr>
            <p:cNvPr id="264" name="Shape 264"/>
            <p:cNvCxnSpPr/>
            <p:nvPr/>
          </p:nvCxnSpPr>
          <p:spPr>
            <a:xfrm>
              <a:off x="1619250" y="5319712"/>
              <a:ext cx="3198812" cy="415925"/>
            </a:xfrm>
            <a:prstGeom prst="straightConnector1">
              <a:avLst/>
            </a:prstGeom>
            <a:noFill/>
            <a:ln cap="flat" cmpd="sng" w="25400">
              <a:solidFill>
                <a:srgbClr val="99CC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65" name="Shape 265"/>
            <p:cNvSpPr txBox="1"/>
            <p:nvPr/>
          </p:nvSpPr>
          <p:spPr>
            <a:xfrm>
              <a:off x="2514600" y="5664200"/>
              <a:ext cx="18097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99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669900"/>
                  </a:solidFill>
                  <a:latin typeface="Arial"/>
                  <a:ea typeface="Arial"/>
                  <a:cs typeface="Arial"/>
                  <a:sym typeface="Arial"/>
                </a:rPr>
                <a:t>Диамагнетици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1624012" y="4545012"/>
            <a:ext cx="3551237" cy="773111"/>
            <a:chOff x="1624012" y="4545012"/>
            <a:chExt cx="3551237" cy="773111"/>
          </a:xfrm>
        </p:grpSpPr>
        <p:cxnSp>
          <p:nvCxnSpPr>
            <p:cNvPr id="267" name="Shape 267"/>
            <p:cNvCxnSpPr/>
            <p:nvPr/>
          </p:nvCxnSpPr>
          <p:spPr>
            <a:xfrm flipH="1" rot="10800000">
              <a:off x="1624012" y="4884736"/>
              <a:ext cx="3194049" cy="43338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68" name="Shape 268"/>
            <p:cNvSpPr txBox="1"/>
            <p:nvPr/>
          </p:nvSpPr>
          <p:spPr>
            <a:xfrm>
              <a:off x="3238500" y="4545012"/>
              <a:ext cx="1936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Парамагнетици</a:t>
              </a: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685800" y="1628775"/>
            <a:ext cx="7331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Атомите им имат собствени магнитни моменти, които се компенсират чрез топлинно движение.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324600" y="3633787"/>
            <a:ext cx="16351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80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&gt; 1 и κ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&gt; 0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248400" y="4548187"/>
            <a:ext cx="1887537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Представители: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въздух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57200" y="-28575"/>
            <a:ext cx="8001000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Класификация на материалите според магнитните им свойства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33400" y="1050925"/>
            <a:ext cx="4572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 Феромагнетици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590550" y="2928936"/>
            <a:ext cx="4273550" cy="3395663"/>
            <a:chOff x="590550" y="2928936"/>
            <a:chExt cx="4273550" cy="3395663"/>
          </a:xfrm>
        </p:grpSpPr>
        <p:cxnSp>
          <p:nvCxnSpPr>
            <p:cNvPr id="280" name="Shape 280"/>
            <p:cNvCxnSpPr/>
            <p:nvPr/>
          </p:nvCxnSpPr>
          <p:spPr>
            <a:xfrm>
              <a:off x="1071562" y="5605462"/>
              <a:ext cx="365601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81" name="Shape 281"/>
            <p:cNvCxnSpPr/>
            <p:nvPr/>
          </p:nvCxnSpPr>
          <p:spPr>
            <a:xfrm flipH="1" rot="10800000">
              <a:off x="1066800" y="3121024"/>
              <a:ext cx="4762" cy="320357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82" name="Shape 282"/>
            <p:cNvSpPr txBox="1"/>
            <p:nvPr/>
          </p:nvSpPr>
          <p:spPr>
            <a:xfrm>
              <a:off x="590550" y="2928936"/>
              <a:ext cx="374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4514850" y="5640387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flipH="1" rot="10800000">
              <a:off x="1071562" y="5170486"/>
              <a:ext cx="3194049" cy="433386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1066800" y="5605462"/>
              <a:ext cx="3198812" cy="415925"/>
            </a:xfrm>
            <a:prstGeom prst="straightConnector1">
              <a:avLst/>
            </a:prstGeom>
            <a:noFill/>
            <a:ln cap="flat" cmpd="sng" w="25400">
              <a:solidFill>
                <a:srgbClr val="99CC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86" name="Shape 286"/>
            <p:cNvSpPr txBox="1"/>
            <p:nvPr/>
          </p:nvSpPr>
          <p:spPr>
            <a:xfrm>
              <a:off x="1962150" y="5949950"/>
              <a:ext cx="18097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99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669900"/>
                  </a:solidFill>
                  <a:latin typeface="Arial"/>
                  <a:ea typeface="Arial"/>
                  <a:cs typeface="Arial"/>
                  <a:sym typeface="Arial"/>
                </a:rPr>
                <a:t>Диамагнетици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2686050" y="4830762"/>
              <a:ext cx="1936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Парамагнетици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1066800" y="3170236"/>
            <a:ext cx="3198812" cy="2433638"/>
            <a:chOff x="1066800" y="3170236"/>
            <a:chExt cx="3198812" cy="2433638"/>
          </a:xfrm>
        </p:grpSpPr>
        <p:sp>
          <p:nvSpPr>
            <p:cNvPr id="289" name="Shape 289"/>
            <p:cNvSpPr/>
            <p:nvPr/>
          </p:nvSpPr>
          <p:spPr>
            <a:xfrm>
              <a:off x="1066800" y="3575050"/>
              <a:ext cx="2970211" cy="2028825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65391" y="100925"/>
                    <a:pt x="19043" y="0"/>
                    <a:pt x="120000" y="854"/>
                  </a:cubicBezTo>
                </a:path>
              </a:pathLst>
            </a:cu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2286000" y="3170236"/>
              <a:ext cx="197961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Феромагнетици</a:t>
              </a:r>
            </a:p>
          </p:txBody>
        </p:sp>
      </p:grpSp>
      <p:sp>
        <p:nvSpPr>
          <p:cNvPr id="291" name="Shape 291"/>
          <p:cNvSpPr txBox="1"/>
          <p:nvPr/>
        </p:nvSpPr>
        <p:spPr>
          <a:xfrm>
            <a:off x="762000" y="1524000"/>
            <a:ext cx="77724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Притежават спонтанно намагнитени области, наречени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домени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в които всички спинови магнитни моменти са еднопосочно ориентирани, поради което момента на областта е голям. 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172200" y="3557587"/>
            <a:ext cx="14795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κ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 μ</a:t>
            </a:r>
            <a:r>
              <a:rPr b="0" baseline="-2500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&gt;&gt; 1 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638800" y="4471987"/>
            <a:ext cx="18875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Представители: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169025" y="5233987"/>
            <a:ext cx="1524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29999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никел (Ni)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169025" y="4852987"/>
            <a:ext cx="179228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29999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желязо (Fe) 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169025" y="5614987"/>
            <a:ext cx="1708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29999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кобалт (Co)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57200" y="228600"/>
            <a:ext cx="7458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Крива на първоначално намагнитване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09600" y="1263650"/>
            <a:ext cx="8077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отсъствие на външно магнитно поле (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0) домените имат еднакви размери и магнитните им моменти се компенсират взаимно (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0) . 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3886200" y="2209800"/>
            <a:ext cx="1295400" cy="1866899"/>
            <a:chOff x="3733800" y="4419600"/>
            <a:chExt cx="1295400" cy="1866899"/>
          </a:xfrm>
        </p:grpSpPr>
        <p:sp>
          <p:nvSpPr>
            <p:cNvPr id="305" name="Shape 305"/>
            <p:cNvSpPr/>
            <p:nvPr/>
          </p:nvSpPr>
          <p:spPr>
            <a:xfrm>
              <a:off x="3733800" y="4419600"/>
              <a:ext cx="1295400" cy="1219199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6" name="Shape 306"/>
            <p:cNvCxnSpPr/>
            <p:nvPr/>
          </p:nvCxnSpPr>
          <p:spPr>
            <a:xfrm>
              <a:off x="3733800" y="4419600"/>
              <a:ext cx="1295400" cy="12191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7" name="Shape 307"/>
            <p:cNvCxnSpPr/>
            <p:nvPr/>
          </p:nvCxnSpPr>
          <p:spPr>
            <a:xfrm flipH="1" rot="10800000">
              <a:off x="3733800" y="4419600"/>
              <a:ext cx="1295400" cy="12191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" name="Shape 308"/>
            <p:cNvCxnSpPr/>
            <p:nvPr/>
          </p:nvCxnSpPr>
          <p:spPr>
            <a:xfrm>
              <a:off x="4191000" y="4572000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09" name="Shape 309"/>
            <p:cNvCxnSpPr/>
            <p:nvPr/>
          </p:nvCxnSpPr>
          <p:spPr>
            <a:xfrm rot="10800000">
              <a:off x="4190999" y="5410200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10" name="Shape 310"/>
            <p:cNvCxnSpPr/>
            <p:nvPr/>
          </p:nvCxnSpPr>
          <p:spPr>
            <a:xfrm rot="5400000">
              <a:off x="4610099" y="5067300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11" name="Shape 311"/>
            <p:cNvCxnSpPr/>
            <p:nvPr/>
          </p:nvCxnSpPr>
          <p:spPr>
            <a:xfrm rot="-5400000">
              <a:off x="3771899" y="4991099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12" name="Shape 312"/>
            <p:cNvSpPr txBox="1"/>
            <p:nvPr/>
          </p:nvSpPr>
          <p:spPr>
            <a:xfrm>
              <a:off x="4114800" y="5691187"/>
              <a:ext cx="7365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= 0</a:t>
              </a: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4114800" y="5919787"/>
              <a:ext cx="7239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В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= 0</a:t>
              </a:r>
            </a:p>
          </p:txBody>
        </p:sp>
      </p:grpSp>
      <p:sp>
        <p:nvSpPr>
          <p:cNvPr id="314" name="Shape 314"/>
          <p:cNvSpPr txBox="1"/>
          <p:nvPr/>
        </p:nvSpPr>
        <p:spPr>
          <a:xfrm>
            <a:off x="609600" y="4267200"/>
            <a:ext cx="8077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прилагане на външно поле се осъществяват два процеса: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09600" y="4814887"/>
            <a:ext cx="74676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Изместване на границите на домените, при което се увеличават размерите на домените, които имат магнитен момент сключващ остър ъгъл с посоката на полето.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09600" y="5881687"/>
            <a:ext cx="7696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Ориентиране на магнитните им моменти по посока на полето.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0" type="dt"/>
          </p:nvPr>
        </p:nvSpPr>
        <p:spPr>
          <a:xfrm>
            <a:off x="7219950" y="6643686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Магнитни свойства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57200" y="228600"/>
            <a:ext cx="7458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Крива на първоначално намагнитване</a:t>
            </a:r>
          </a:p>
        </p:txBody>
      </p:sp>
      <p:sp>
        <p:nvSpPr>
          <p:cNvPr id="323" name="Shape 323"/>
          <p:cNvSpPr/>
          <p:nvPr/>
        </p:nvSpPr>
        <p:spPr>
          <a:xfrm>
            <a:off x="1463675" y="1927225"/>
            <a:ext cx="2813050" cy="1717675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65391" y="100925"/>
                  <a:pt x="19043" y="0"/>
                  <a:pt x="120000" y="854"/>
                </a:cubicBezTo>
              </a:path>
            </a:pathLst>
          </a:custGeom>
          <a:noFill/>
          <a:ln cap="flat" cmpd="sng" w="25400">
            <a:solidFill>
              <a:srgbClr val="00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Shape 324"/>
          <p:cNvGrpSpPr/>
          <p:nvPr/>
        </p:nvGrpSpPr>
        <p:grpSpPr>
          <a:xfrm>
            <a:off x="1473200" y="1401762"/>
            <a:ext cx="2495550" cy="2257424"/>
            <a:chOff x="1473200" y="1857375"/>
            <a:chExt cx="2495550" cy="2257424"/>
          </a:xfrm>
        </p:grpSpPr>
        <p:cxnSp>
          <p:nvCxnSpPr>
            <p:cNvPr id="325" name="Shape 325"/>
            <p:cNvCxnSpPr/>
            <p:nvPr/>
          </p:nvCxnSpPr>
          <p:spPr>
            <a:xfrm>
              <a:off x="1676400" y="1981200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2133600" y="1981200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971800" y="1981200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3429000" y="1981200"/>
              <a:ext cx="0" cy="21335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9" name="Shape 329"/>
            <p:cNvSpPr txBox="1"/>
            <p:nvPr/>
          </p:nvSpPr>
          <p:spPr>
            <a:xfrm>
              <a:off x="1473200" y="3289300"/>
              <a:ext cx="2682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1816100" y="2771775"/>
              <a:ext cx="3524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II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2362200" y="2298700"/>
              <a:ext cx="4365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III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997200" y="1958975"/>
              <a:ext cx="4714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IV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3581400" y="1857375"/>
              <a:ext cx="387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838200" y="1347787"/>
            <a:ext cx="4768849" cy="3262312"/>
            <a:chOff x="838200" y="1347787"/>
            <a:chExt cx="4768849" cy="3262312"/>
          </a:xfrm>
        </p:grpSpPr>
        <p:grpSp>
          <p:nvGrpSpPr>
            <p:cNvPr id="335" name="Shape 335"/>
            <p:cNvGrpSpPr/>
            <p:nvPr/>
          </p:nvGrpSpPr>
          <p:grpSpPr>
            <a:xfrm>
              <a:off x="1143000" y="1347787"/>
              <a:ext cx="3606800" cy="2627311"/>
              <a:chOff x="1143000" y="1803400"/>
              <a:chExt cx="3606800" cy="2627311"/>
            </a:xfrm>
          </p:grpSpPr>
          <p:cxnSp>
            <p:nvCxnSpPr>
              <p:cNvPr id="336" name="Shape 336"/>
              <p:cNvCxnSpPr/>
              <p:nvPr/>
            </p:nvCxnSpPr>
            <p:spPr>
              <a:xfrm>
                <a:off x="1466850" y="4102100"/>
                <a:ext cx="31146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 rot="10800000">
                <a:off x="1466850" y="1998661"/>
                <a:ext cx="0" cy="21034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338" name="Shape 338"/>
              <p:cNvSpPr txBox="1"/>
              <p:nvPr/>
            </p:nvSpPr>
            <p:spPr>
              <a:xfrm>
                <a:off x="1143000" y="1803400"/>
                <a:ext cx="336549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339" name="Shape 339"/>
              <p:cNvSpPr txBox="1"/>
              <p:nvPr/>
            </p:nvSpPr>
            <p:spPr>
              <a:xfrm>
                <a:off x="4400550" y="4064000"/>
                <a:ext cx="3492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</a:p>
            </p:txBody>
          </p:sp>
          <p:sp>
            <p:nvSpPr>
              <p:cNvPr id="340" name="Shape 340"/>
              <p:cNvSpPr txBox="1"/>
              <p:nvPr/>
            </p:nvSpPr>
            <p:spPr>
              <a:xfrm>
                <a:off x="1282700" y="4040187"/>
                <a:ext cx="311149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</p:grpSp>
        <p:sp>
          <p:nvSpPr>
            <p:cNvPr id="341" name="Shape 341"/>
            <p:cNvSpPr txBox="1"/>
            <p:nvPr/>
          </p:nvSpPr>
          <p:spPr>
            <a:xfrm>
              <a:off x="838200" y="4243387"/>
              <a:ext cx="47688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Verdana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Verdana"/>
                  <a:ea typeface="Verdana"/>
                  <a:cs typeface="Verdana"/>
                  <a:sym typeface="Verdana"/>
                </a:rPr>
                <a:t>Крива на първоначално намагнитване</a:t>
              </a:r>
            </a:p>
          </p:txBody>
        </p:sp>
      </p:grpSp>
      <p:sp>
        <p:nvSpPr>
          <p:cNvPr id="342" name="Shape 342"/>
          <p:cNvSpPr txBox="1"/>
          <p:nvPr/>
        </p:nvSpPr>
        <p:spPr>
          <a:xfrm>
            <a:off x="5241925" y="1447800"/>
            <a:ext cx="32924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област – област на начално намагнитване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241925" y="2254250"/>
            <a:ext cx="32924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 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област – област на Релей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85800" y="5256212"/>
            <a:ext cx="79247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II 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еластично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(обратимо) изместване на границите т. е. след премахване на полето те се връщат в първоначалното си състояние и няма остатъчна намагнитеност.</a:t>
            </a:r>
          </a:p>
        </p:txBody>
      </p:sp>
      <p:grpSp>
        <p:nvGrpSpPr>
          <p:cNvPr id="345" name="Shape 345"/>
          <p:cNvGrpSpPr/>
          <p:nvPr/>
        </p:nvGrpSpPr>
        <p:grpSpPr>
          <a:xfrm>
            <a:off x="5867400" y="3124200"/>
            <a:ext cx="1835149" cy="1676399"/>
            <a:chOff x="5867400" y="3276600"/>
            <a:chExt cx="1835149" cy="1676399"/>
          </a:xfrm>
        </p:grpSpPr>
        <p:sp>
          <p:nvSpPr>
            <p:cNvPr id="346" name="Shape 346"/>
            <p:cNvSpPr/>
            <p:nvPr/>
          </p:nvSpPr>
          <p:spPr>
            <a:xfrm>
              <a:off x="5867400" y="3276600"/>
              <a:ext cx="1295400" cy="1219199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Shape 347"/>
            <p:cNvCxnSpPr/>
            <p:nvPr/>
          </p:nvCxnSpPr>
          <p:spPr>
            <a:xfrm>
              <a:off x="6019800" y="3276600"/>
              <a:ext cx="1143000" cy="1066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8" name="Shape 348"/>
            <p:cNvCxnSpPr/>
            <p:nvPr/>
          </p:nvCxnSpPr>
          <p:spPr>
            <a:xfrm flipH="1" rot="10800000">
              <a:off x="6172200" y="3581399"/>
              <a:ext cx="990599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6464300" y="3454400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50" name="Shape 350"/>
            <p:cNvCxnSpPr/>
            <p:nvPr/>
          </p:nvCxnSpPr>
          <p:spPr>
            <a:xfrm rot="10800000">
              <a:off x="6515099" y="4292600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51" name="Shape 351"/>
            <p:cNvCxnSpPr/>
            <p:nvPr/>
          </p:nvCxnSpPr>
          <p:spPr>
            <a:xfrm rot="5400000">
              <a:off x="6857999" y="3956050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52" name="Shape 352"/>
            <p:cNvCxnSpPr/>
            <p:nvPr/>
          </p:nvCxnSpPr>
          <p:spPr>
            <a:xfrm rot="-5400000">
              <a:off x="5905499" y="3848099"/>
              <a:ext cx="38100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53" name="Shape 353"/>
            <p:cNvSpPr txBox="1"/>
            <p:nvPr/>
          </p:nvSpPr>
          <p:spPr>
            <a:xfrm>
              <a:off x="7289800" y="4586287"/>
              <a:ext cx="4127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354" name="Shape 354"/>
            <p:cNvCxnSpPr/>
            <p:nvPr/>
          </p:nvCxnSpPr>
          <p:spPr>
            <a:xfrm flipH="1" rot="10800000">
              <a:off x="7086600" y="4419600"/>
              <a:ext cx="457200" cy="304799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db2004119gl">
  <a:themeElements>
    <a:clrScheme name="default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2D7ACF"/>
      </a:accent4>
      <a:accent5>
        <a:srgbClr val="99CC00"/>
      </a:accent5>
      <a:accent6>
        <a:srgbClr val="FFFFFF"/>
      </a:accent6>
      <a:hlink>
        <a:srgbClr val="5AABCC"/>
      </a:hlink>
      <a:folHlink>
        <a:srgbClr val="BD9E6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