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</p:sldIdLst>
  <p:sldSz cy="6858000" cx="9144000"/>
  <p:notesSz cx="7102475" cy="89916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20" Type="http://schemas.openxmlformats.org/officeDocument/2006/relationships/slide" Target="slides/slide1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slide" Target="slides/slide35.xml"/><Relationship Id="rId16" Type="http://schemas.openxmlformats.org/officeDocument/2006/relationships/slide" Target="slides/slide12.xml"/><Relationship Id="rId38" Type="http://schemas.openxmlformats.org/officeDocument/2006/relationships/slide" Target="slides/slide34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83975" y="674350"/>
            <a:ext cx="4735200" cy="33718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710225" y="4271000"/>
            <a:ext cx="5681975" cy="4046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idx="1" type="body"/>
          </p:nvPr>
        </p:nvSpPr>
        <p:spPr>
          <a:xfrm>
            <a:off x="710225" y="4271000"/>
            <a:ext cx="5681975" cy="4046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/>
          <p:nvPr>
            <p:ph idx="2" type="sldImg"/>
          </p:nvPr>
        </p:nvSpPr>
        <p:spPr>
          <a:xfrm>
            <a:off x="1183975" y="674350"/>
            <a:ext cx="4735200" cy="33718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idx="1" type="body"/>
          </p:nvPr>
        </p:nvSpPr>
        <p:spPr>
          <a:xfrm>
            <a:off x="710225" y="4271000"/>
            <a:ext cx="5681975" cy="4046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7" name="Shape 147"/>
          <p:cNvSpPr/>
          <p:nvPr>
            <p:ph idx="2" type="sldImg"/>
          </p:nvPr>
        </p:nvSpPr>
        <p:spPr>
          <a:xfrm>
            <a:off x="1183975" y="674350"/>
            <a:ext cx="4735200" cy="33718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idx="1" type="body"/>
          </p:nvPr>
        </p:nvSpPr>
        <p:spPr>
          <a:xfrm>
            <a:off x="710225" y="4271000"/>
            <a:ext cx="5681975" cy="4046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3" name="Shape 193"/>
          <p:cNvSpPr/>
          <p:nvPr>
            <p:ph idx="2" type="sldImg"/>
          </p:nvPr>
        </p:nvSpPr>
        <p:spPr>
          <a:xfrm>
            <a:off x="1183975" y="674350"/>
            <a:ext cx="4735200" cy="33718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/>
          <p:nvPr>
            <p:ph idx="1" type="body"/>
          </p:nvPr>
        </p:nvSpPr>
        <p:spPr>
          <a:xfrm>
            <a:off x="710225" y="4271000"/>
            <a:ext cx="5681975" cy="4046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9" name="Shape 209"/>
          <p:cNvSpPr/>
          <p:nvPr>
            <p:ph idx="2" type="sldImg"/>
          </p:nvPr>
        </p:nvSpPr>
        <p:spPr>
          <a:xfrm>
            <a:off x="1183975" y="674350"/>
            <a:ext cx="4735200" cy="33718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 txBox="1"/>
          <p:nvPr>
            <p:ph idx="1" type="body"/>
          </p:nvPr>
        </p:nvSpPr>
        <p:spPr>
          <a:xfrm>
            <a:off x="710225" y="4271000"/>
            <a:ext cx="5681975" cy="4046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6" name="Shape 276"/>
          <p:cNvSpPr/>
          <p:nvPr>
            <p:ph idx="2" type="sldImg"/>
          </p:nvPr>
        </p:nvSpPr>
        <p:spPr>
          <a:xfrm>
            <a:off x="1183975" y="674350"/>
            <a:ext cx="4735200" cy="33718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/>
          <p:nvPr>
            <p:ph idx="1" type="body"/>
          </p:nvPr>
        </p:nvSpPr>
        <p:spPr>
          <a:xfrm>
            <a:off x="710225" y="4271000"/>
            <a:ext cx="5681975" cy="4046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8" name="Shape 288"/>
          <p:cNvSpPr/>
          <p:nvPr>
            <p:ph idx="2" type="sldImg"/>
          </p:nvPr>
        </p:nvSpPr>
        <p:spPr>
          <a:xfrm>
            <a:off x="1183975" y="674350"/>
            <a:ext cx="4735200" cy="33718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 txBox="1"/>
          <p:nvPr>
            <p:ph idx="1" type="body"/>
          </p:nvPr>
        </p:nvSpPr>
        <p:spPr>
          <a:xfrm>
            <a:off x="710225" y="4271000"/>
            <a:ext cx="5681975" cy="4046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0" name="Shape 330"/>
          <p:cNvSpPr/>
          <p:nvPr>
            <p:ph idx="2" type="sldImg"/>
          </p:nvPr>
        </p:nvSpPr>
        <p:spPr>
          <a:xfrm>
            <a:off x="1183975" y="674350"/>
            <a:ext cx="4735200" cy="33718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 txBox="1"/>
          <p:nvPr>
            <p:ph idx="1" type="body"/>
          </p:nvPr>
        </p:nvSpPr>
        <p:spPr>
          <a:xfrm>
            <a:off x="710225" y="4271000"/>
            <a:ext cx="5681975" cy="4046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0" name="Shape 340"/>
          <p:cNvSpPr/>
          <p:nvPr>
            <p:ph idx="2" type="sldImg"/>
          </p:nvPr>
        </p:nvSpPr>
        <p:spPr>
          <a:xfrm>
            <a:off x="1183975" y="674350"/>
            <a:ext cx="4735200" cy="33718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 txBox="1"/>
          <p:nvPr>
            <p:ph idx="1" type="body"/>
          </p:nvPr>
        </p:nvSpPr>
        <p:spPr>
          <a:xfrm>
            <a:off x="710225" y="4271000"/>
            <a:ext cx="5681975" cy="4046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4" name="Shape 354"/>
          <p:cNvSpPr/>
          <p:nvPr>
            <p:ph idx="2" type="sldImg"/>
          </p:nvPr>
        </p:nvSpPr>
        <p:spPr>
          <a:xfrm>
            <a:off x="1183975" y="674350"/>
            <a:ext cx="4735200" cy="33718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 txBox="1"/>
          <p:nvPr>
            <p:ph idx="1" type="body"/>
          </p:nvPr>
        </p:nvSpPr>
        <p:spPr>
          <a:xfrm>
            <a:off x="710225" y="4271000"/>
            <a:ext cx="5681975" cy="4046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5" name="Shape 365"/>
          <p:cNvSpPr/>
          <p:nvPr>
            <p:ph idx="2" type="sldImg"/>
          </p:nvPr>
        </p:nvSpPr>
        <p:spPr>
          <a:xfrm>
            <a:off x="1183975" y="674350"/>
            <a:ext cx="4735200" cy="33718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 txBox="1"/>
          <p:nvPr>
            <p:ph idx="1" type="body"/>
          </p:nvPr>
        </p:nvSpPr>
        <p:spPr>
          <a:xfrm>
            <a:off x="710225" y="4271000"/>
            <a:ext cx="5681975" cy="4046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9" name="Shape 379"/>
          <p:cNvSpPr/>
          <p:nvPr>
            <p:ph idx="2" type="sldImg"/>
          </p:nvPr>
        </p:nvSpPr>
        <p:spPr>
          <a:xfrm>
            <a:off x="1183975" y="674350"/>
            <a:ext cx="4735200" cy="33718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idx="1" type="body"/>
          </p:nvPr>
        </p:nvSpPr>
        <p:spPr>
          <a:xfrm>
            <a:off x="710225" y="4271000"/>
            <a:ext cx="5681975" cy="4046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" name="Shape 42"/>
          <p:cNvSpPr/>
          <p:nvPr>
            <p:ph idx="2" type="sldImg"/>
          </p:nvPr>
        </p:nvSpPr>
        <p:spPr>
          <a:xfrm>
            <a:off x="1183975" y="674350"/>
            <a:ext cx="4735200" cy="33718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Shape 411"/>
          <p:cNvSpPr txBox="1"/>
          <p:nvPr>
            <p:ph idx="1" type="body"/>
          </p:nvPr>
        </p:nvSpPr>
        <p:spPr>
          <a:xfrm>
            <a:off x="710225" y="4271000"/>
            <a:ext cx="5681975" cy="4046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2" name="Shape 412"/>
          <p:cNvSpPr/>
          <p:nvPr>
            <p:ph idx="2" type="sldImg"/>
          </p:nvPr>
        </p:nvSpPr>
        <p:spPr>
          <a:xfrm>
            <a:off x="1183975" y="674350"/>
            <a:ext cx="4735200" cy="33718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hape 420"/>
          <p:cNvSpPr txBox="1"/>
          <p:nvPr>
            <p:ph idx="1" type="body"/>
          </p:nvPr>
        </p:nvSpPr>
        <p:spPr>
          <a:xfrm>
            <a:off x="710225" y="4271000"/>
            <a:ext cx="5681975" cy="4046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1" name="Shape 421"/>
          <p:cNvSpPr/>
          <p:nvPr>
            <p:ph idx="2" type="sldImg"/>
          </p:nvPr>
        </p:nvSpPr>
        <p:spPr>
          <a:xfrm>
            <a:off x="1183975" y="674350"/>
            <a:ext cx="4735200" cy="33718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Shape 432"/>
          <p:cNvSpPr txBox="1"/>
          <p:nvPr>
            <p:ph idx="1" type="body"/>
          </p:nvPr>
        </p:nvSpPr>
        <p:spPr>
          <a:xfrm>
            <a:off x="710225" y="4271000"/>
            <a:ext cx="5681975" cy="4046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3" name="Shape 433"/>
          <p:cNvSpPr/>
          <p:nvPr>
            <p:ph idx="2" type="sldImg"/>
          </p:nvPr>
        </p:nvSpPr>
        <p:spPr>
          <a:xfrm>
            <a:off x="1183975" y="674350"/>
            <a:ext cx="4735200" cy="33718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Shape 446"/>
          <p:cNvSpPr txBox="1"/>
          <p:nvPr>
            <p:ph idx="1" type="body"/>
          </p:nvPr>
        </p:nvSpPr>
        <p:spPr>
          <a:xfrm>
            <a:off x="710225" y="4271000"/>
            <a:ext cx="5681975" cy="4046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7" name="Shape 447"/>
          <p:cNvSpPr/>
          <p:nvPr>
            <p:ph idx="2" type="sldImg"/>
          </p:nvPr>
        </p:nvSpPr>
        <p:spPr>
          <a:xfrm>
            <a:off x="1183975" y="674350"/>
            <a:ext cx="4735200" cy="33718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Shape 473"/>
          <p:cNvSpPr txBox="1"/>
          <p:nvPr>
            <p:ph idx="1" type="body"/>
          </p:nvPr>
        </p:nvSpPr>
        <p:spPr>
          <a:xfrm>
            <a:off x="710225" y="4271000"/>
            <a:ext cx="5681975" cy="4046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4" name="Shape 474"/>
          <p:cNvSpPr/>
          <p:nvPr>
            <p:ph idx="2" type="sldImg"/>
          </p:nvPr>
        </p:nvSpPr>
        <p:spPr>
          <a:xfrm>
            <a:off x="1183975" y="674350"/>
            <a:ext cx="4735200" cy="33718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Shape 503"/>
          <p:cNvSpPr txBox="1"/>
          <p:nvPr>
            <p:ph idx="1" type="body"/>
          </p:nvPr>
        </p:nvSpPr>
        <p:spPr>
          <a:xfrm>
            <a:off x="710225" y="4271000"/>
            <a:ext cx="5681975" cy="4046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4" name="Shape 504"/>
          <p:cNvSpPr/>
          <p:nvPr>
            <p:ph idx="2" type="sldImg"/>
          </p:nvPr>
        </p:nvSpPr>
        <p:spPr>
          <a:xfrm>
            <a:off x="1183975" y="674350"/>
            <a:ext cx="4735200" cy="33718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Shape 536"/>
          <p:cNvSpPr txBox="1"/>
          <p:nvPr>
            <p:ph idx="1" type="body"/>
          </p:nvPr>
        </p:nvSpPr>
        <p:spPr>
          <a:xfrm>
            <a:off x="710225" y="4271000"/>
            <a:ext cx="5681975" cy="4046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7" name="Shape 537"/>
          <p:cNvSpPr/>
          <p:nvPr>
            <p:ph idx="2" type="sldImg"/>
          </p:nvPr>
        </p:nvSpPr>
        <p:spPr>
          <a:xfrm>
            <a:off x="1183975" y="674350"/>
            <a:ext cx="4735200" cy="33718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Shape 545"/>
          <p:cNvSpPr txBox="1"/>
          <p:nvPr>
            <p:ph idx="1" type="body"/>
          </p:nvPr>
        </p:nvSpPr>
        <p:spPr>
          <a:xfrm>
            <a:off x="710225" y="4271000"/>
            <a:ext cx="5681975" cy="4046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6" name="Shape 546"/>
          <p:cNvSpPr/>
          <p:nvPr>
            <p:ph idx="2" type="sldImg"/>
          </p:nvPr>
        </p:nvSpPr>
        <p:spPr>
          <a:xfrm>
            <a:off x="1183975" y="674350"/>
            <a:ext cx="4735200" cy="33718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Shape 554"/>
          <p:cNvSpPr txBox="1"/>
          <p:nvPr>
            <p:ph idx="1" type="body"/>
          </p:nvPr>
        </p:nvSpPr>
        <p:spPr>
          <a:xfrm>
            <a:off x="710225" y="4271000"/>
            <a:ext cx="5681975" cy="4046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5" name="Shape 555"/>
          <p:cNvSpPr/>
          <p:nvPr>
            <p:ph idx="2" type="sldImg"/>
          </p:nvPr>
        </p:nvSpPr>
        <p:spPr>
          <a:xfrm>
            <a:off x="1183975" y="674350"/>
            <a:ext cx="4735200" cy="33718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Shape 567"/>
          <p:cNvSpPr txBox="1"/>
          <p:nvPr>
            <p:ph idx="1" type="body"/>
          </p:nvPr>
        </p:nvSpPr>
        <p:spPr>
          <a:xfrm>
            <a:off x="710225" y="4271000"/>
            <a:ext cx="5681975" cy="4046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8" name="Shape 568"/>
          <p:cNvSpPr/>
          <p:nvPr>
            <p:ph idx="2" type="sldImg"/>
          </p:nvPr>
        </p:nvSpPr>
        <p:spPr>
          <a:xfrm>
            <a:off x="1183975" y="674350"/>
            <a:ext cx="4735200" cy="33718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idx="1" type="body"/>
          </p:nvPr>
        </p:nvSpPr>
        <p:spPr>
          <a:xfrm>
            <a:off x="710225" y="4271000"/>
            <a:ext cx="5681975" cy="4046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" name="Shape 72"/>
          <p:cNvSpPr/>
          <p:nvPr>
            <p:ph idx="2" type="sldImg"/>
          </p:nvPr>
        </p:nvSpPr>
        <p:spPr>
          <a:xfrm>
            <a:off x="1183975" y="674350"/>
            <a:ext cx="4735200" cy="33718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Shape 581"/>
          <p:cNvSpPr txBox="1"/>
          <p:nvPr>
            <p:ph idx="1" type="body"/>
          </p:nvPr>
        </p:nvSpPr>
        <p:spPr>
          <a:xfrm>
            <a:off x="710225" y="4271000"/>
            <a:ext cx="5681975" cy="4046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2" name="Shape 582"/>
          <p:cNvSpPr/>
          <p:nvPr>
            <p:ph idx="2" type="sldImg"/>
          </p:nvPr>
        </p:nvSpPr>
        <p:spPr>
          <a:xfrm>
            <a:off x="1183975" y="674350"/>
            <a:ext cx="4735200" cy="33718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Shape 606"/>
          <p:cNvSpPr txBox="1"/>
          <p:nvPr>
            <p:ph idx="1" type="body"/>
          </p:nvPr>
        </p:nvSpPr>
        <p:spPr>
          <a:xfrm>
            <a:off x="710225" y="4271000"/>
            <a:ext cx="5681975" cy="4046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7" name="Shape 607"/>
          <p:cNvSpPr/>
          <p:nvPr>
            <p:ph idx="2" type="sldImg"/>
          </p:nvPr>
        </p:nvSpPr>
        <p:spPr>
          <a:xfrm>
            <a:off x="1183975" y="674350"/>
            <a:ext cx="4735200" cy="33718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Shape 627"/>
          <p:cNvSpPr txBox="1"/>
          <p:nvPr>
            <p:ph idx="1" type="body"/>
          </p:nvPr>
        </p:nvSpPr>
        <p:spPr>
          <a:xfrm>
            <a:off x="710225" y="4271000"/>
            <a:ext cx="5681975" cy="4046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8" name="Shape 628"/>
          <p:cNvSpPr/>
          <p:nvPr>
            <p:ph idx="2" type="sldImg"/>
          </p:nvPr>
        </p:nvSpPr>
        <p:spPr>
          <a:xfrm>
            <a:off x="1183975" y="674350"/>
            <a:ext cx="4735200" cy="33718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Shape 660"/>
          <p:cNvSpPr txBox="1"/>
          <p:nvPr>
            <p:ph idx="1" type="body"/>
          </p:nvPr>
        </p:nvSpPr>
        <p:spPr>
          <a:xfrm>
            <a:off x="710225" y="4271000"/>
            <a:ext cx="5681975" cy="4046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1" name="Shape 661"/>
          <p:cNvSpPr/>
          <p:nvPr>
            <p:ph idx="2" type="sldImg"/>
          </p:nvPr>
        </p:nvSpPr>
        <p:spPr>
          <a:xfrm>
            <a:off x="1183975" y="674350"/>
            <a:ext cx="4735200" cy="33718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Shape 678"/>
          <p:cNvSpPr txBox="1"/>
          <p:nvPr>
            <p:ph idx="1" type="body"/>
          </p:nvPr>
        </p:nvSpPr>
        <p:spPr>
          <a:xfrm>
            <a:off x="710225" y="4271000"/>
            <a:ext cx="5681975" cy="4046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9" name="Shape 679"/>
          <p:cNvSpPr/>
          <p:nvPr>
            <p:ph idx="2" type="sldImg"/>
          </p:nvPr>
        </p:nvSpPr>
        <p:spPr>
          <a:xfrm>
            <a:off x="1183975" y="674350"/>
            <a:ext cx="4735200" cy="33718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Shape 696"/>
          <p:cNvSpPr txBox="1"/>
          <p:nvPr>
            <p:ph idx="1" type="body"/>
          </p:nvPr>
        </p:nvSpPr>
        <p:spPr>
          <a:xfrm>
            <a:off x="710225" y="4271000"/>
            <a:ext cx="5681975" cy="4046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7" name="Shape 697"/>
          <p:cNvSpPr/>
          <p:nvPr>
            <p:ph idx="2" type="sldImg"/>
          </p:nvPr>
        </p:nvSpPr>
        <p:spPr>
          <a:xfrm>
            <a:off x="1183975" y="674350"/>
            <a:ext cx="4735200" cy="33718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Shape 717"/>
          <p:cNvSpPr txBox="1"/>
          <p:nvPr>
            <p:ph idx="1" type="body"/>
          </p:nvPr>
        </p:nvSpPr>
        <p:spPr>
          <a:xfrm>
            <a:off x="710225" y="4271000"/>
            <a:ext cx="5681975" cy="4046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8" name="Shape 718"/>
          <p:cNvSpPr/>
          <p:nvPr>
            <p:ph idx="2" type="sldImg"/>
          </p:nvPr>
        </p:nvSpPr>
        <p:spPr>
          <a:xfrm>
            <a:off x="1183975" y="674350"/>
            <a:ext cx="4735200" cy="33718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Shape 741"/>
          <p:cNvSpPr txBox="1"/>
          <p:nvPr>
            <p:ph idx="1" type="body"/>
          </p:nvPr>
        </p:nvSpPr>
        <p:spPr>
          <a:xfrm>
            <a:off x="710225" y="4271000"/>
            <a:ext cx="5681975" cy="4046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2" name="Shape 742"/>
          <p:cNvSpPr/>
          <p:nvPr>
            <p:ph idx="2" type="sldImg"/>
          </p:nvPr>
        </p:nvSpPr>
        <p:spPr>
          <a:xfrm>
            <a:off x="1183975" y="674350"/>
            <a:ext cx="4735200" cy="33718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2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Shape 753"/>
          <p:cNvSpPr txBox="1"/>
          <p:nvPr>
            <p:ph idx="1" type="body"/>
          </p:nvPr>
        </p:nvSpPr>
        <p:spPr>
          <a:xfrm>
            <a:off x="710225" y="4271000"/>
            <a:ext cx="5681975" cy="4046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4" name="Shape 754"/>
          <p:cNvSpPr/>
          <p:nvPr>
            <p:ph idx="2" type="sldImg"/>
          </p:nvPr>
        </p:nvSpPr>
        <p:spPr>
          <a:xfrm>
            <a:off x="1183975" y="674350"/>
            <a:ext cx="4735200" cy="33718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" type="body"/>
          </p:nvPr>
        </p:nvSpPr>
        <p:spPr>
          <a:xfrm>
            <a:off x="710225" y="4271000"/>
            <a:ext cx="5681975" cy="4046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/>
          <p:nvPr>
            <p:ph idx="2" type="sldImg"/>
          </p:nvPr>
        </p:nvSpPr>
        <p:spPr>
          <a:xfrm>
            <a:off x="1183975" y="674350"/>
            <a:ext cx="4735200" cy="33718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idx="1" type="body"/>
          </p:nvPr>
        </p:nvSpPr>
        <p:spPr>
          <a:xfrm>
            <a:off x="710225" y="4271000"/>
            <a:ext cx="5681975" cy="4046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" name="Shape 93"/>
          <p:cNvSpPr/>
          <p:nvPr>
            <p:ph idx="2" type="sldImg"/>
          </p:nvPr>
        </p:nvSpPr>
        <p:spPr>
          <a:xfrm>
            <a:off x="1183975" y="674350"/>
            <a:ext cx="4735200" cy="33718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idx="1" type="body"/>
          </p:nvPr>
        </p:nvSpPr>
        <p:spPr>
          <a:xfrm>
            <a:off x="710225" y="4271000"/>
            <a:ext cx="5681975" cy="4046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/>
          <p:nvPr>
            <p:ph idx="2" type="sldImg"/>
          </p:nvPr>
        </p:nvSpPr>
        <p:spPr>
          <a:xfrm>
            <a:off x="1183975" y="674350"/>
            <a:ext cx="4735200" cy="33718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idx="1" type="body"/>
          </p:nvPr>
        </p:nvSpPr>
        <p:spPr>
          <a:xfrm>
            <a:off x="710225" y="4271000"/>
            <a:ext cx="5681975" cy="4046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7" name="Shape 117"/>
          <p:cNvSpPr/>
          <p:nvPr>
            <p:ph idx="2" type="sldImg"/>
          </p:nvPr>
        </p:nvSpPr>
        <p:spPr>
          <a:xfrm>
            <a:off x="1183975" y="674350"/>
            <a:ext cx="4735200" cy="33718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idx="1" type="body"/>
          </p:nvPr>
        </p:nvSpPr>
        <p:spPr>
          <a:xfrm>
            <a:off x="710225" y="4271000"/>
            <a:ext cx="5681975" cy="4046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6" name="Shape 126"/>
          <p:cNvSpPr/>
          <p:nvPr>
            <p:ph idx="2" type="sldImg"/>
          </p:nvPr>
        </p:nvSpPr>
        <p:spPr>
          <a:xfrm>
            <a:off x="1183975" y="674350"/>
            <a:ext cx="4735200" cy="33718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idx="1" type="body"/>
          </p:nvPr>
        </p:nvSpPr>
        <p:spPr>
          <a:xfrm>
            <a:off x="710225" y="4271000"/>
            <a:ext cx="5681975" cy="4046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6" name="Shape 136"/>
          <p:cNvSpPr/>
          <p:nvPr>
            <p:ph idx="2" type="sldImg"/>
          </p:nvPr>
        </p:nvSpPr>
        <p:spPr>
          <a:xfrm>
            <a:off x="1183975" y="674350"/>
            <a:ext cx="4735200" cy="33718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6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idx="10" type="dt"/>
          </p:nvPr>
        </p:nvSpPr>
        <p:spPr>
          <a:xfrm>
            <a:off x="381000" y="6400800"/>
            <a:ext cx="2133599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1" type="ftr"/>
          </p:nvPr>
        </p:nvSpPr>
        <p:spPr>
          <a:xfrm>
            <a:off x="5638800" y="6400800"/>
            <a:ext cx="3135312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1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3505200" y="6400800"/>
            <a:ext cx="2133599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6" name="Shape 16"/>
          <p:cNvSpPr txBox="1"/>
          <p:nvPr/>
        </p:nvSpPr>
        <p:spPr>
          <a:xfrm>
            <a:off x="6096000" y="3505200"/>
            <a:ext cx="2666999" cy="11874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1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Диелектрични свойства на материалите</a:t>
            </a:r>
          </a:p>
        </p:txBody>
      </p:sp>
      <p:sp>
        <p:nvSpPr>
          <p:cNvPr id="17" name="Shape 17"/>
          <p:cNvSpPr txBox="1"/>
          <p:nvPr>
            <p:ph type="ctrTitle"/>
          </p:nvPr>
        </p:nvSpPr>
        <p:spPr>
          <a:xfrm>
            <a:off x="2743200" y="1066800"/>
            <a:ext cx="5943599" cy="942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" type="subTitle"/>
          </p:nvPr>
        </p:nvSpPr>
        <p:spPr>
          <a:xfrm>
            <a:off x="2971800" y="2517775"/>
            <a:ext cx="5791200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oto Sans Symbols"/>
              <a:buChar char="❖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46050" lvl="1" marL="7429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14300" lvl="2" marL="1143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27000" lvl="3" marL="1600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3429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4800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6629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tex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title"/>
          </p:nvPr>
        </p:nvSpPr>
        <p:spPr>
          <a:xfrm>
            <a:off x="609600" y="457200"/>
            <a:ext cx="7086600" cy="48736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1676400" y="1295400"/>
            <a:ext cx="7048499" cy="5029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oto Sans Symbols"/>
              <a:buChar char="❖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46050" lvl="1" marL="7429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14300" lvl="2" marL="1143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27000" lvl="3" marL="1600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3429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4800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6629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0" type="dt"/>
          </p:nvPr>
        </p:nvSpPr>
        <p:spPr>
          <a:xfrm>
            <a:off x="381000" y="6534150"/>
            <a:ext cx="1904999" cy="26193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1" type="ftr"/>
          </p:nvPr>
        </p:nvSpPr>
        <p:spPr>
          <a:xfrm>
            <a:off x="6553200" y="6553200"/>
            <a:ext cx="2133599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4191000" y="6534150"/>
            <a:ext cx="838199" cy="261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44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hape 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18288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7"/>
          <p:cNvSpPr txBox="1"/>
          <p:nvPr>
            <p:ph idx="1" type="body"/>
          </p:nvPr>
        </p:nvSpPr>
        <p:spPr>
          <a:xfrm>
            <a:off x="1676400" y="1295400"/>
            <a:ext cx="7048499" cy="5029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oto Sans Symbols"/>
              <a:buChar char="❖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46050" lvl="1" marL="7429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14300" lvl="2" marL="1143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27000" lvl="3" marL="1600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3429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4800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6629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1" type="ftr"/>
          </p:nvPr>
        </p:nvSpPr>
        <p:spPr>
          <a:xfrm>
            <a:off x="6553200" y="6553200"/>
            <a:ext cx="2133599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2" type="sldNum"/>
          </p:nvPr>
        </p:nvSpPr>
        <p:spPr>
          <a:xfrm>
            <a:off x="4191000" y="6534150"/>
            <a:ext cx="838199" cy="261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0" name="Shape 10"/>
          <p:cNvSpPr txBox="1"/>
          <p:nvPr>
            <p:ph type="title"/>
          </p:nvPr>
        </p:nvSpPr>
        <p:spPr>
          <a:xfrm>
            <a:off x="609600" y="457200"/>
            <a:ext cx="7086600" cy="48736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0" type="dt"/>
          </p:nvPr>
        </p:nvSpPr>
        <p:spPr>
          <a:xfrm>
            <a:off x="381000" y="6534150"/>
            <a:ext cx="1904999" cy="26193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6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3.png"/><Relationship Id="rId6" Type="http://schemas.openxmlformats.org/officeDocument/2006/relationships/image" Target="../media/image12.png"/><Relationship Id="rId7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0.png"/><Relationship Id="rId4" Type="http://schemas.openxmlformats.org/officeDocument/2006/relationships/image" Target="../media/image1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1.png"/><Relationship Id="rId4" Type="http://schemas.openxmlformats.org/officeDocument/2006/relationships/image" Target="../media/image2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1.png"/><Relationship Id="rId4" Type="http://schemas.openxmlformats.org/officeDocument/2006/relationships/image" Target="../media/image2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8.png"/><Relationship Id="rId4" Type="http://schemas.openxmlformats.org/officeDocument/2006/relationships/image" Target="../media/image2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1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Relationship Id="rId5" Type="http://schemas.openxmlformats.org/officeDocument/2006/relationships/image" Target="../media/image33.png"/><Relationship Id="rId6" Type="http://schemas.openxmlformats.org/officeDocument/2006/relationships/image" Target="../media/image32.png"/><Relationship Id="rId7" Type="http://schemas.openxmlformats.org/officeDocument/2006/relationships/image" Target="../media/image34.png"/><Relationship Id="rId8" Type="http://schemas.openxmlformats.org/officeDocument/2006/relationships/image" Target="../media/image36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7.png"/><Relationship Id="rId4" Type="http://schemas.openxmlformats.org/officeDocument/2006/relationships/image" Target="../media/image38.png"/><Relationship Id="rId5" Type="http://schemas.openxmlformats.org/officeDocument/2006/relationships/image" Target="../media/image39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40.png"/><Relationship Id="rId4" Type="http://schemas.openxmlformats.org/officeDocument/2006/relationships/image" Target="../media/image42.png"/><Relationship Id="rId5" Type="http://schemas.openxmlformats.org/officeDocument/2006/relationships/image" Target="../media/image41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4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2.png"/><Relationship Id="rId4" Type="http://schemas.openxmlformats.org/officeDocument/2006/relationships/image" Target="../media/image01.png"/><Relationship Id="rId5" Type="http://schemas.openxmlformats.org/officeDocument/2006/relationships/image" Target="../media/image0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5.png"/><Relationship Id="rId4" Type="http://schemas.openxmlformats.org/officeDocument/2006/relationships/image" Target="../media/image03.png"/><Relationship Id="rId5" Type="http://schemas.openxmlformats.org/officeDocument/2006/relationships/image" Target="../media/image0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9.png"/><Relationship Id="rId4" Type="http://schemas.openxmlformats.org/officeDocument/2006/relationships/image" Target="../media/image0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ctrTitle"/>
          </p:nvPr>
        </p:nvSpPr>
        <p:spPr>
          <a:xfrm>
            <a:off x="2776536" y="1077912"/>
            <a:ext cx="5943599" cy="942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Поляризация на диелектриците</a:t>
            </a:r>
          </a:p>
        </p:txBody>
      </p:sp>
      <p:grpSp>
        <p:nvGrpSpPr>
          <p:cNvPr id="30" name="Shape 30"/>
          <p:cNvGrpSpPr/>
          <p:nvPr/>
        </p:nvGrpSpPr>
        <p:grpSpPr>
          <a:xfrm>
            <a:off x="3228975" y="2065336"/>
            <a:ext cx="2936874" cy="296861"/>
            <a:chOff x="3200400" y="1873250"/>
            <a:chExt cx="2936874" cy="296861"/>
          </a:xfrm>
        </p:grpSpPr>
        <p:grpSp>
          <p:nvGrpSpPr>
            <p:cNvPr id="31" name="Shape 31"/>
            <p:cNvGrpSpPr/>
            <p:nvPr/>
          </p:nvGrpSpPr>
          <p:grpSpPr>
            <a:xfrm>
              <a:off x="3200400" y="2035175"/>
              <a:ext cx="2936874" cy="134936"/>
              <a:chOff x="3200400" y="2057400"/>
              <a:chExt cx="2936874" cy="134936"/>
            </a:xfrm>
          </p:grpSpPr>
          <p:cxnSp>
            <p:nvCxnSpPr>
              <p:cNvPr id="32" name="Shape 32"/>
              <p:cNvCxnSpPr/>
              <p:nvPr/>
            </p:nvCxnSpPr>
            <p:spPr>
              <a:xfrm>
                <a:off x="3200400" y="2133600"/>
                <a:ext cx="2819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sp>
            <p:nvSpPr>
              <p:cNvPr id="33" name="Shape 33"/>
              <p:cNvSpPr/>
              <p:nvPr/>
            </p:nvSpPr>
            <p:spPr>
              <a:xfrm>
                <a:off x="6019800" y="2057400"/>
                <a:ext cx="117474" cy="134936"/>
              </a:xfrm>
              <a:prstGeom prst="ellipse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rgbClr val="708BAE"/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34" name="Shape 34"/>
            <p:cNvCxnSpPr/>
            <p:nvPr/>
          </p:nvCxnSpPr>
          <p:spPr>
            <a:xfrm>
              <a:off x="3200400" y="1873250"/>
              <a:ext cx="0" cy="228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miter/>
              <a:headEnd len="med" w="med" type="none"/>
              <a:tailEnd len="med" w="med" type="none"/>
            </a:ln>
          </p:spPr>
        </p:cxnSp>
      </p:grpSp>
      <p:grpSp>
        <p:nvGrpSpPr>
          <p:cNvPr id="35" name="Shape 35"/>
          <p:cNvGrpSpPr/>
          <p:nvPr/>
        </p:nvGrpSpPr>
        <p:grpSpPr>
          <a:xfrm>
            <a:off x="6019800" y="838200"/>
            <a:ext cx="2587624" cy="290511"/>
            <a:chOff x="5867400" y="1066800"/>
            <a:chExt cx="2587624" cy="290511"/>
          </a:xfrm>
        </p:grpSpPr>
        <p:cxnSp>
          <p:nvCxnSpPr>
            <p:cNvPr id="36" name="Shape 36"/>
            <p:cNvCxnSpPr/>
            <p:nvPr/>
          </p:nvCxnSpPr>
          <p:spPr>
            <a:xfrm rot="10800000">
              <a:off x="5984875" y="1127125"/>
              <a:ext cx="2470149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sp>
          <p:nvSpPr>
            <p:cNvPr id="37" name="Shape 37"/>
            <p:cNvSpPr/>
            <p:nvPr/>
          </p:nvSpPr>
          <p:spPr>
            <a:xfrm rot="10800000">
              <a:off x="5867400" y="1066800"/>
              <a:ext cx="117474" cy="134936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708BAE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8" name="Shape 38"/>
            <p:cNvCxnSpPr/>
            <p:nvPr/>
          </p:nvCxnSpPr>
          <p:spPr>
            <a:xfrm rot="10800000">
              <a:off x="8450261" y="1128712"/>
              <a:ext cx="0" cy="228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miter/>
              <a:headEnd len="med" w="med" type="none"/>
              <a:tailEnd len="med" w="med" type="none"/>
            </a:ln>
          </p:spPr>
        </p:cxnSp>
      </p:grpSp>
      <p:sp>
        <p:nvSpPr>
          <p:cNvPr id="39" name="Shape 39"/>
          <p:cNvSpPr txBox="1"/>
          <p:nvPr/>
        </p:nvSpPr>
        <p:spPr>
          <a:xfrm>
            <a:off x="6932611" y="2178050"/>
            <a:ext cx="1787524" cy="3667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1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Въпроси 3 и 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idx="11" type="ftr"/>
          </p:nvPr>
        </p:nvSpPr>
        <p:spPr>
          <a:xfrm>
            <a:off x="6553200" y="6553200"/>
            <a:ext cx="2133599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Поляризация</a:t>
            </a:r>
          </a:p>
        </p:txBody>
      </p:sp>
      <p:sp>
        <p:nvSpPr>
          <p:cNvPr id="150" name="Shape 150"/>
          <p:cNvSpPr txBox="1"/>
          <p:nvPr/>
        </p:nvSpPr>
        <p:spPr>
          <a:xfrm>
            <a:off x="457200" y="228600"/>
            <a:ext cx="4932362" cy="5794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ct val="25000"/>
              <a:buFont typeface="Arial"/>
              <a:buNone/>
            </a:pPr>
            <a:r>
              <a:rPr b="1" i="0" lang="en-US" sz="32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ІІ. Видове поляризации</a:t>
            </a:r>
          </a:p>
        </p:txBody>
      </p:sp>
      <p:sp>
        <p:nvSpPr>
          <p:cNvPr id="151" name="Shape 151"/>
          <p:cNvSpPr txBox="1"/>
          <p:nvPr/>
        </p:nvSpPr>
        <p:spPr>
          <a:xfrm>
            <a:off x="536575" y="762000"/>
            <a:ext cx="4568825" cy="396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1" i="0" lang="en-US" sz="2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1. Бързи поляризации (без загуби)</a:t>
            </a:r>
          </a:p>
        </p:txBody>
      </p:sp>
      <p:sp>
        <p:nvSpPr>
          <p:cNvPr id="152" name="Shape 152"/>
          <p:cNvSpPr txBox="1"/>
          <p:nvPr/>
        </p:nvSpPr>
        <p:spPr>
          <a:xfrm>
            <a:off x="1447800" y="1219200"/>
            <a:ext cx="3887786" cy="396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1" i="0" lang="en-US" sz="2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1.1. Електронна поляризация</a:t>
            </a:r>
          </a:p>
        </p:txBody>
      </p:sp>
      <p:sp>
        <p:nvSpPr>
          <p:cNvPr id="153" name="Shape 153"/>
          <p:cNvSpPr txBox="1"/>
          <p:nvPr/>
        </p:nvSpPr>
        <p:spPr>
          <a:xfrm>
            <a:off x="1447800" y="1676400"/>
            <a:ext cx="7696199" cy="3667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Еластично изместване и деформация на електронния облак на атома</a:t>
            </a:r>
          </a:p>
        </p:txBody>
      </p:sp>
      <p:sp>
        <p:nvSpPr>
          <p:cNvPr id="154" name="Shape 154"/>
          <p:cNvSpPr txBox="1"/>
          <p:nvPr/>
        </p:nvSpPr>
        <p:spPr>
          <a:xfrm>
            <a:off x="1752600" y="5181600"/>
            <a:ext cx="68580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Тъй като изместването е на малки разстояния (по-малки от атомния радиус 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), то се извършва за много кратко време.</a:t>
            </a:r>
          </a:p>
        </p:txBody>
      </p:sp>
      <p:grpSp>
        <p:nvGrpSpPr>
          <p:cNvPr id="155" name="Shape 155"/>
          <p:cNvGrpSpPr/>
          <p:nvPr/>
        </p:nvGrpSpPr>
        <p:grpSpPr>
          <a:xfrm>
            <a:off x="2514600" y="2528886"/>
            <a:ext cx="1219200" cy="2271712"/>
            <a:chOff x="2514600" y="2528886"/>
            <a:chExt cx="1219200" cy="2271712"/>
          </a:xfrm>
        </p:grpSpPr>
        <p:sp>
          <p:nvSpPr>
            <p:cNvPr id="156" name="Shape 156"/>
            <p:cNvSpPr txBox="1"/>
            <p:nvPr/>
          </p:nvSpPr>
          <p:spPr>
            <a:xfrm>
              <a:off x="2819400" y="4433887"/>
              <a:ext cx="723900" cy="3667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1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Е</a:t>
              </a: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= 0</a:t>
              </a:r>
            </a:p>
          </p:txBody>
        </p:sp>
        <p:grpSp>
          <p:nvGrpSpPr>
            <p:cNvPr id="157" name="Shape 157"/>
            <p:cNvGrpSpPr/>
            <p:nvPr/>
          </p:nvGrpSpPr>
          <p:grpSpPr>
            <a:xfrm>
              <a:off x="2514600" y="2528886"/>
              <a:ext cx="1219200" cy="1752599"/>
              <a:chOff x="2209800" y="2438400"/>
              <a:chExt cx="1219200" cy="1752599"/>
            </a:xfrm>
          </p:grpSpPr>
          <p:cxnSp>
            <p:nvCxnSpPr>
              <p:cNvPr id="158" name="Shape 158"/>
              <p:cNvCxnSpPr/>
              <p:nvPr/>
            </p:nvCxnSpPr>
            <p:spPr>
              <a:xfrm>
                <a:off x="2819400" y="2971800"/>
                <a:ext cx="0" cy="1219199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grpSp>
            <p:nvGrpSpPr>
              <p:cNvPr id="159" name="Shape 159"/>
              <p:cNvGrpSpPr/>
              <p:nvPr/>
            </p:nvGrpSpPr>
            <p:grpSpPr>
              <a:xfrm>
                <a:off x="2209800" y="2438400"/>
                <a:ext cx="1219199" cy="1219199"/>
                <a:chOff x="2209800" y="2438400"/>
                <a:chExt cx="1219199" cy="1219199"/>
              </a:xfrm>
            </p:grpSpPr>
            <p:grpSp>
              <p:nvGrpSpPr>
                <p:cNvPr id="160" name="Shape 160"/>
                <p:cNvGrpSpPr/>
                <p:nvPr/>
              </p:nvGrpSpPr>
              <p:grpSpPr>
                <a:xfrm>
                  <a:off x="2209800" y="2438400"/>
                  <a:ext cx="1219199" cy="1219199"/>
                  <a:chOff x="2209800" y="2590800"/>
                  <a:chExt cx="1219199" cy="1219199"/>
                </a:xfrm>
              </p:grpSpPr>
              <p:sp>
                <p:nvSpPr>
                  <p:cNvPr id="161" name="Shape 161"/>
                  <p:cNvSpPr/>
                  <p:nvPr/>
                </p:nvSpPr>
                <p:spPr>
                  <a:xfrm>
                    <a:off x="2209800" y="2590800"/>
                    <a:ext cx="1219199" cy="1219199"/>
                  </a:xfrm>
                  <a:prstGeom prst="ellipse">
                    <a:avLst/>
                  </a:prstGeom>
                  <a:noFill/>
                  <a:ln cap="flat" cmpd="sng" w="25400">
                    <a:solidFill>
                      <a:schemeClr val="dk1"/>
                    </a:solidFill>
                    <a:prstDash val="solid"/>
                    <a:miter/>
                    <a:headEnd len="med" w="med" type="none"/>
                    <a:tailEnd len="med" w="med" type="none"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62" name="Shape 162"/>
                  <p:cNvSpPr/>
                  <p:nvPr/>
                </p:nvSpPr>
                <p:spPr>
                  <a:xfrm>
                    <a:off x="2668586" y="3049586"/>
                    <a:ext cx="301624" cy="301624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ct val="25000"/>
                      <a:buFont typeface="Arial"/>
                      <a:buNone/>
                    </a:pPr>
                    <a:r>
                      <a:rPr b="1" i="0" lang="en-US" sz="18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+</a:t>
                    </a:r>
                  </a:p>
                </p:txBody>
              </p:sp>
            </p:grpSp>
            <p:grpSp>
              <p:nvGrpSpPr>
                <p:cNvPr id="163" name="Shape 163"/>
                <p:cNvGrpSpPr/>
                <p:nvPr/>
              </p:nvGrpSpPr>
              <p:grpSpPr>
                <a:xfrm>
                  <a:off x="2301875" y="2530475"/>
                  <a:ext cx="1033461" cy="1033461"/>
                  <a:chOff x="2286000" y="2667000"/>
                  <a:chExt cx="1033461" cy="1033461"/>
                </a:xfrm>
              </p:grpSpPr>
              <p:sp>
                <p:nvSpPr>
                  <p:cNvPr id="164" name="Shape 164"/>
                  <p:cNvSpPr/>
                  <p:nvPr/>
                </p:nvSpPr>
                <p:spPr>
                  <a:xfrm>
                    <a:off x="2743200" y="2667000"/>
                    <a:ext cx="119061" cy="119061"/>
                  </a:xfrm>
                  <a:prstGeom prst="ellipse">
                    <a:avLst/>
                  </a:prstGeom>
                  <a:solidFill>
                    <a:srgbClr val="000080"/>
                  </a:solidFill>
                  <a:ln>
                    <a:noFill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65" name="Shape 165"/>
                  <p:cNvSpPr/>
                  <p:nvPr/>
                </p:nvSpPr>
                <p:spPr>
                  <a:xfrm>
                    <a:off x="3048000" y="2819400"/>
                    <a:ext cx="119061" cy="119061"/>
                  </a:xfrm>
                  <a:prstGeom prst="ellipse">
                    <a:avLst/>
                  </a:prstGeom>
                  <a:solidFill>
                    <a:srgbClr val="000080"/>
                  </a:solidFill>
                  <a:ln>
                    <a:noFill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66" name="Shape 166"/>
                  <p:cNvSpPr/>
                  <p:nvPr/>
                </p:nvSpPr>
                <p:spPr>
                  <a:xfrm>
                    <a:off x="3200400" y="3124200"/>
                    <a:ext cx="119061" cy="119061"/>
                  </a:xfrm>
                  <a:prstGeom prst="ellipse">
                    <a:avLst/>
                  </a:prstGeom>
                  <a:solidFill>
                    <a:srgbClr val="000080"/>
                  </a:solidFill>
                  <a:ln>
                    <a:noFill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67" name="Shape 167"/>
                  <p:cNvSpPr/>
                  <p:nvPr/>
                </p:nvSpPr>
                <p:spPr>
                  <a:xfrm>
                    <a:off x="3048000" y="3505200"/>
                    <a:ext cx="119061" cy="119061"/>
                  </a:xfrm>
                  <a:prstGeom prst="ellipse">
                    <a:avLst/>
                  </a:prstGeom>
                  <a:solidFill>
                    <a:srgbClr val="000080"/>
                  </a:solidFill>
                  <a:ln>
                    <a:noFill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68" name="Shape 168"/>
                  <p:cNvSpPr/>
                  <p:nvPr/>
                </p:nvSpPr>
                <p:spPr>
                  <a:xfrm>
                    <a:off x="2667000" y="3581400"/>
                    <a:ext cx="119061" cy="119061"/>
                  </a:xfrm>
                  <a:prstGeom prst="ellipse">
                    <a:avLst/>
                  </a:prstGeom>
                  <a:solidFill>
                    <a:srgbClr val="000080"/>
                  </a:solidFill>
                  <a:ln>
                    <a:noFill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69" name="Shape 169"/>
                  <p:cNvSpPr/>
                  <p:nvPr/>
                </p:nvSpPr>
                <p:spPr>
                  <a:xfrm>
                    <a:off x="2362200" y="3429000"/>
                    <a:ext cx="119061" cy="119061"/>
                  </a:xfrm>
                  <a:prstGeom prst="ellipse">
                    <a:avLst/>
                  </a:prstGeom>
                  <a:solidFill>
                    <a:srgbClr val="000080"/>
                  </a:solidFill>
                  <a:ln>
                    <a:noFill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70" name="Shape 170"/>
                  <p:cNvSpPr/>
                  <p:nvPr/>
                </p:nvSpPr>
                <p:spPr>
                  <a:xfrm>
                    <a:off x="2286000" y="3124200"/>
                    <a:ext cx="119061" cy="119061"/>
                  </a:xfrm>
                  <a:prstGeom prst="ellipse">
                    <a:avLst/>
                  </a:prstGeom>
                  <a:solidFill>
                    <a:srgbClr val="000080"/>
                  </a:solidFill>
                  <a:ln>
                    <a:noFill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71" name="Shape 171"/>
                  <p:cNvSpPr/>
                  <p:nvPr/>
                </p:nvSpPr>
                <p:spPr>
                  <a:xfrm>
                    <a:off x="2438400" y="2819400"/>
                    <a:ext cx="119061" cy="119061"/>
                  </a:xfrm>
                  <a:prstGeom prst="ellipse">
                    <a:avLst/>
                  </a:prstGeom>
                  <a:solidFill>
                    <a:srgbClr val="000080"/>
                  </a:solidFill>
                  <a:ln>
                    <a:noFill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  <p:cxnSp>
            <p:nvCxnSpPr>
              <p:cNvPr id="172" name="Shape 172"/>
              <p:cNvCxnSpPr/>
              <p:nvPr/>
            </p:nvCxnSpPr>
            <p:spPr>
              <a:xfrm>
                <a:off x="3429000" y="2971800"/>
                <a:ext cx="0" cy="1219199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sp>
            <p:nvSpPr>
              <p:cNvPr id="173" name="Shape 173"/>
              <p:cNvSpPr txBox="1"/>
              <p:nvPr/>
            </p:nvSpPr>
            <p:spPr>
              <a:xfrm>
                <a:off x="2927350" y="3657600"/>
                <a:ext cx="349250" cy="3667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b="0" i="1" lang="en-US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R</a:t>
                </a:r>
              </a:p>
            </p:txBody>
          </p:sp>
          <p:cxnSp>
            <p:nvCxnSpPr>
              <p:cNvPr id="174" name="Shape 174"/>
              <p:cNvCxnSpPr/>
              <p:nvPr/>
            </p:nvCxnSpPr>
            <p:spPr>
              <a:xfrm>
                <a:off x="2819400" y="4038600"/>
                <a:ext cx="609599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/>
                <a:headEnd len="med" w="med" type="stealth"/>
                <a:tailEnd len="med" w="med" type="stealth"/>
              </a:ln>
            </p:spPr>
          </p:cxnSp>
        </p:grpSp>
      </p:grpSp>
      <p:grpSp>
        <p:nvGrpSpPr>
          <p:cNvPr id="175" name="Shape 175"/>
          <p:cNvGrpSpPr/>
          <p:nvPr/>
        </p:nvGrpSpPr>
        <p:grpSpPr>
          <a:xfrm>
            <a:off x="5334000" y="2605086"/>
            <a:ext cx="1904999" cy="2119312"/>
            <a:chOff x="5334000" y="2605086"/>
            <a:chExt cx="1904999" cy="2119312"/>
          </a:xfrm>
        </p:grpSpPr>
        <p:sp>
          <p:nvSpPr>
            <p:cNvPr id="176" name="Shape 176"/>
            <p:cNvSpPr/>
            <p:nvPr/>
          </p:nvSpPr>
          <p:spPr>
            <a:xfrm>
              <a:off x="5486400" y="2605086"/>
              <a:ext cx="1676399" cy="1219199"/>
            </a:xfrm>
            <a:prstGeom prst="ellipse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Shape 177"/>
            <p:cNvSpPr/>
            <p:nvPr/>
          </p:nvSpPr>
          <p:spPr>
            <a:xfrm>
              <a:off x="6480175" y="3063875"/>
              <a:ext cx="301624" cy="3016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+</a:t>
              </a:r>
            </a:p>
          </p:txBody>
        </p:sp>
        <p:sp>
          <p:nvSpPr>
            <p:cNvPr id="178" name="Shape 178"/>
            <p:cNvSpPr/>
            <p:nvPr/>
          </p:nvSpPr>
          <p:spPr>
            <a:xfrm>
              <a:off x="6172200" y="2757486"/>
              <a:ext cx="119061" cy="119061"/>
            </a:xfrm>
            <a:prstGeom prst="ellipse">
              <a:avLst/>
            </a:prstGeom>
            <a:solidFill>
              <a:srgbClr val="000080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Shape 179"/>
            <p:cNvSpPr/>
            <p:nvPr/>
          </p:nvSpPr>
          <p:spPr>
            <a:xfrm>
              <a:off x="6019800" y="3062286"/>
              <a:ext cx="119061" cy="119061"/>
            </a:xfrm>
            <a:prstGeom prst="ellipse">
              <a:avLst/>
            </a:prstGeom>
            <a:solidFill>
              <a:srgbClr val="000080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Shape 180"/>
            <p:cNvSpPr/>
            <p:nvPr/>
          </p:nvSpPr>
          <p:spPr>
            <a:xfrm>
              <a:off x="5638800" y="2986086"/>
              <a:ext cx="119061" cy="119061"/>
            </a:xfrm>
            <a:prstGeom prst="ellipse">
              <a:avLst/>
            </a:prstGeom>
            <a:solidFill>
              <a:srgbClr val="000080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Shape 181"/>
            <p:cNvSpPr/>
            <p:nvPr/>
          </p:nvSpPr>
          <p:spPr>
            <a:xfrm>
              <a:off x="6172200" y="3367087"/>
              <a:ext cx="119061" cy="119061"/>
            </a:xfrm>
            <a:prstGeom prst="ellipse">
              <a:avLst/>
            </a:prstGeom>
            <a:solidFill>
              <a:srgbClr val="000080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Shape 182"/>
            <p:cNvSpPr/>
            <p:nvPr/>
          </p:nvSpPr>
          <p:spPr>
            <a:xfrm>
              <a:off x="6188075" y="3611562"/>
              <a:ext cx="119061" cy="119061"/>
            </a:xfrm>
            <a:prstGeom prst="ellipse">
              <a:avLst/>
            </a:prstGeom>
            <a:solidFill>
              <a:srgbClr val="000080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Shape 183"/>
            <p:cNvSpPr/>
            <p:nvPr/>
          </p:nvSpPr>
          <p:spPr>
            <a:xfrm>
              <a:off x="5883275" y="3459162"/>
              <a:ext cx="119061" cy="119061"/>
            </a:xfrm>
            <a:prstGeom prst="ellipse">
              <a:avLst/>
            </a:prstGeom>
            <a:solidFill>
              <a:srgbClr val="000080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Shape 184"/>
            <p:cNvSpPr/>
            <p:nvPr/>
          </p:nvSpPr>
          <p:spPr>
            <a:xfrm>
              <a:off x="5807075" y="3154361"/>
              <a:ext cx="119061" cy="119061"/>
            </a:xfrm>
            <a:prstGeom prst="ellipse">
              <a:avLst/>
            </a:prstGeom>
            <a:solidFill>
              <a:srgbClr val="000080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Shape 185"/>
            <p:cNvSpPr/>
            <p:nvPr/>
          </p:nvSpPr>
          <p:spPr>
            <a:xfrm>
              <a:off x="5867400" y="2833686"/>
              <a:ext cx="119061" cy="119061"/>
            </a:xfrm>
            <a:prstGeom prst="ellipse">
              <a:avLst/>
            </a:prstGeom>
            <a:solidFill>
              <a:srgbClr val="000080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86" name="Shape 186"/>
            <p:cNvCxnSpPr/>
            <p:nvPr/>
          </p:nvCxnSpPr>
          <p:spPr>
            <a:xfrm>
              <a:off x="5486400" y="4205287"/>
              <a:ext cx="1600199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lg" w="lg" type="triangle"/>
            </a:ln>
          </p:spPr>
        </p:cxnSp>
        <p:sp>
          <p:nvSpPr>
            <p:cNvPr id="187" name="Shape 187"/>
            <p:cNvSpPr txBox="1"/>
            <p:nvPr/>
          </p:nvSpPr>
          <p:spPr>
            <a:xfrm>
              <a:off x="6172200" y="4357687"/>
              <a:ext cx="336549" cy="3667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1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Е</a:t>
              </a:r>
            </a:p>
          </p:txBody>
        </p:sp>
        <p:sp>
          <p:nvSpPr>
            <p:cNvPr id="188" name="Shape 188"/>
            <p:cNvSpPr txBox="1"/>
            <p:nvPr/>
          </p:nvSpPr>
          <p:spPr>
            <a:xfrm>
              <a:off x="5334000" y="3748087"/>
              <a:ext cx="317500" cy="3667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+</a:t>
              </a:r>
            </a:p>
          </p:txBody>
        </p:sp>
        <p:sp>
          <p:nvSpPr>
            <p:cNvPr id="189" name="Shape 189"/>
            <p:cNvSpPr txBox="1"/>
            <p:nvPr/>
          </p:nvSpPr>
          <p:spPr>
            <a:xfrm>
              <a:off x="6927850" y="3824287"/>
              <a:ext cx="311149" cy="3667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–</a:t>
              </a:r>
            </a:p>
          </p:txBody>
        </p:sp>
      </p:grpSp>
      <p:sp>
        <p:nvSpPr>
          <p:cNvPr id="190" name="Shape 190"/>
          <p:cNvSpPr txBox="1"/>
          <p:nvPr/>
        </p:nvSpPr>
        <p:spPr>
          <a:xfrm>
            <a:off x="1752600" y="6034087"/>
            <a:ext cx="6858000" cy="3667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Проявява се във всички диелектрици.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idx="11" type="ftr"/>
          </p:nvPr>
        </p:nvSpPr>
        <p:spPr>
          <a:xfrm>
            <a:off x="6553200" y="6553200"/>
            <a:ext cx="2133599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Поляризация</a:t>
            </a:r>
          </a:p>
        </p:txBody>
      </p:sp>
      <p:sp>
        <p:nvSpPr>
          <p:cNvPr id="196" name="Shape 196"/>
          <p:cNvSpPr txBox="1"/>
          <p:nvPr/>
        </p:nvSpPr>
        <p:spPr>
          <a:xfrm>
            <a:off x="457200" y="228600"/>
            <a:ext cx="4932362" cy="5794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ct val="25000"/>
              <a:buFont typeface="Arial"/>
              <a:buNone/>
            </a:pPr>
            <a:r>
              <a:rPr b="1" i="0" lang="en-US" sz="32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ІІ. Видове поляризации</a:t>
            </a:r>
          </a:p>
        </p:txBody>
      </p:sp>
      <p:sp>
        <p:nvSpPr>
          <p:cNvPr id="197" name="Shape 197"/>
          <p:cNvSpPr txBox="1"/>
          <p:nvPr/>
        </p:nvSpPr>
        <p:spPr>
          <a:xfrm>
            <a:off x="536575" y="762000"/>
            <a:ext cx="4568825" cy="396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1" i="0" lang="en-US" sz="2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1. Бързи поляризации (без загуби)</a:t>
            </a:r>
          </a:p>
        </p:txBody>
      </p:sp>
      <p:sp>
        <p:nvSpPr>
          <p:cNvPr id="198" name="Shape 198"/>
          <p:cNvSpPr txBox="1"/>
          <p:nvPr/>
        </p:nvSpPr>
        <p:spPr>
          <a:xfrm>
            <a:off x="1447800" y="1219200"/>
            <a:ext cx="3887786" cy="396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1" i="0" lang="en-US" sz="2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1.1. Електронна поляризация</a:t>
            </a:r>
          </a:p>
        </p:txBody>
      </p:sp>
      <p:pic>
        <p:nvPicPr>
          <p:cNvPr id="199" name="Shape 19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8800" y="4092575"/>
            <a:ext cx="2198687" cy="488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Shape 20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76400" y="1800225"/>
            <a:ext cx="2135186" cy="5619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1" name="Shape 201"/>
          <p:cNvGrpSpPr/>
          <p:nvPr/>
        </p:nvGrpSpPr>
        <p:grpSpPr>
          <a:xfrm>
            <a:off x="2397125" y="2971800"/>
            <a:ext cx="4838699" cy="522286"/>
            <a:chOff x="1828800" y="3124200"/>
            <a:chExt cx="4838699" cy="522286"/>
          </a:xfrm>
        </p:grpSpPr>
        <p:sp>
          <p:nvSpPr>
            <p:cNvPr id="202" name="Shape 202"/>
            <p:cNvSpPr txBox="1"/>
            <p:nvPr/>
          </p:nvSpPr>
          <p:spPr>
            <a:xfrm>
              <a:off x="3657600" y="3201986"/>
              <a:ext cx="3009899" cy="3667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– поляризуемост на атома</a:t>
              </a:r>
            </a:p>
          </p:txBody>
        </p:sp>
        <p:pic>
          <p:nvPicPr>
            <p:cNvPr id="203" name="Shape 20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828800" y="3124200"/>
              <a:ext cx="1828800" cy="52228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04" name="Shape 204"/>
          <p:cNvSpPr txBox="1"/>
          <p:nvPr/>
        </p:nvSpPr>
        <p:spPr>
          <a:xfrm>
            <a:off x="2286000" y="2514600"/>
            <a:ext cx="3636962" cy="3667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 – брой атоми в единица обем;</a:t>
            </a:r>
          </a:p>
        </p:txBody>
      </p:sp>
      <p:pic>
        <p:nvPicPr>
          <p:cNvPr id="205" name="Shape 20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038600" y="4124325"/>
            <a:ext cx="1219199" cy="425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Shape 20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048000" y="4930775"/>
            <a:ext cx="2514599" cy="124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/>
          <p:nvPr>
            <p:ph idx="11" type="ftr"/>
          </p:nvPr>
        </p:nvSpPr>
        <p:spPr>
          <a:xfrm>
            <a:off x="6553200" y="6553200"/>
            <a:ext cx="2133599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Поляризация</a:t>
            </a:r>
          </a:p>
        </p:txBody>
      </p:sp>
      <p:sp>
        <p:nvSpPr>
          <p:cNvPr id="212" name="Shape 212"/>
          <p:cNvSpPr txBox="1"/>
          <p:nvPr/>
        </p:nvSpPr>
        <p:spPr>
          <a:xfrm>
            <a:off x="457200" y="228600"/>
            <a:ext cx="4932362" cy="5794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ct val="25000"/>
              <a:buFont typeface="Arial"/>
              <a:buNone/>
            </a:pPr>
            <a:r>
              <a:rPr b="1" i="0" lang="en-US" sz="32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ІІ. Видове поляризации</a:t>
            </a:r>
          </a:p>
        </p:txBody>
      </p:sp>
      <p:sp>
        <p:nvSpPr>
          <p:cNvPr id="213" name="Shape 213"/>
          <p:cNvSpPr txBox="1"/>
          <p:nvPr/>
        </p:nvSpPr>
        <p:spPr>
          <a:xfrm>
            <a:off x="536575" y="762000"/>
            <a:ext cx="4568825" cy="396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1" i="0" lang="en-US" sz="2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1. Бързи поляризации (без загуби)</a:t>
            </a:r>
          </a:p>
        </p:txBody>
      </p:sp>
      <p:sp>
        <p:nvSpPr>
          <p:cNvPr id="214" name="Shape 214"/>
          <p:cNvSpPr txBox="1"/>
          <p:nvPr/>
        </p:nvSpPr>
        <p:spPr>
          <a:xfrm>
            <a:off x="1447800" y="1219200"/>
            <a:ext cx="3190874" cy="396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1" i="0" lang="en-US" sz="2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1.2. Йонна поляризация</a:t>
            </a:r>
          </a:p>
        </p:txBody>
      </p:sp>
      <p:sp>
        <p:nvSpPr>
          <p:cNvPr id="215" name="Shape 215"/>
          <p:cNvSpPr txBox="1"/>
          <p:nvPr/>
        </p:nvSpPr>
        <p:spPr>
          <a:xfrm>
            <a:off x="1447800" y="1600200"/>
            <a:ext cx="7694611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Противоположно изместване на положителните и отрицателните йони на малки разстояния</a:t>
            </a:r>
          </a:p>
        </p:txBody>
      </p:sp>
      <p:sp>
        <p:nvSpPr>
          <p:cNvPr id="216" name="Shape 216"/>
          <p:cNvSpPr txBox="1"/>
          <p:nvPr/>
        </p:nvSpPr>
        <p:spPr>
          <a:xfrm>
            <a:off x="1647825" y="5988050"/>
            <a:ext cx="6162674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Наблюдава се в кристални йонни вещества с плътна опаковка на йоните (NaCl)</a:t>
            </a:r>
          </a:p>
        </p:txBody>
      </p:sp>
      <p:grpSp>
        <p:nvGrpSpPr>
          <p:cNvPr id="217" name="Shape 217"/>
          <p:cNvGrpSpPr/>
          <p:nvPr/>
        </p:nvGrpSpPr>
        <p:grpSpPr>
          <a:xfrm>
            <a:off x="1828800" y="2693987"/>
            <a:ext cx="2590800" cy="2716211"/>
            <a:chOff x="1905000" y="2133600"/>
            <a:chExt cx="2590800" cy="2716211"/>
          </a:xfrm>
        </p:grpSpPr>
        <p:grpSp>
          <p:nvGrpSpPr>
            <p:cNvPr id="218" name="Shape 218"/>
            <p:cNvGrpSpPr/>
            <p:nvPr/>
          </p:nvGrpSpPr>
          <p:grpSpPr>
            <a:xfrm>
              <a:off x="1905000" y="2133600"/>
              <a:ext cx="2590800" cy="2133599"/>
              <a:chOff x="1905000" y="2133600"/>
              <a:chExt cx="2590800" cy="2133599"/>
            </a:xfrm>
          </p:grpSpPr>
          <p:cxnSp>
            <p:nvCxnSpPr>
              <p:cNvPr id="219" name="Shape 219"/>
              <p:cNvCxnSpPr/>
              <p:nvPr/>
            </p:nvCxnSpPr>
            <p:spPr>
              <a:xfrm>
                <a:off x="2457450" y="2133600"/>
                <a:ext cx="0" cy="2133599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220" name="Shape 220"/>
              <p:cNvCxnSpPr/>
              <p:nvPr/>
            </p:nvCxnSpPr>
            <p:spPr>
              <a:xfrm>
                <a:off x="3182936" y="2133600"/>
                <a:ext cx="0" cy="2133599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221" name="Shape 221"/>
              <p:cNvCxnSpPr/>
              <p:nvPr/>
            </p:nvCxnSpPr>
            <p:spPr>
              <a:xfrm>
                <a:off x="3905250" y="2133600"/>
                <a:ext cx="0" cy="2133599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222" name="Shape 222"/>
              <p:cNvCxnSpPr/>
              <p:nvPr/>
            </p:nvCxnSpPr>
            <p:spPr>
              <a:xfrm>
                <a:off x="1905000" y="3829050"/>
                <a:ext cx="2590800" cy="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223" name="Shape 223"/>
              <p:cNvCxnSpPr/>
              <p:nvPr/>
            </p:nvCxnSpPr>
            <p:spPr>
              <a:xfrm>
                <a:off x="1905000" y="3219450"/>
                <a:ext cx="2590800" cy="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224" name="Shape 224"/>
              <p:cNvCxnSpPr/>
              <p:nvPr/>
            </p:nvCxnSpPr>
            <p:spPr>
              <a:xfrm>
                <a:off x="1905000" y="2609850"/>
                <a:ext cx="2590800" cy="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sp>
            <p:nvSpPr>
              <p:cNvPr id="225" name="Shape 225"/>
              <p:cNvSpPr/>
              <p:nvPr/>
            </p:nvSpPr>
            <p:spPr>
              <a:xfrm>
                <a:off x="2247900" y="3009900"/>
                <a:ext cx="420687" cy="420687"/>
              </a:xfrm>
              <a:prstGeom prst="ellipse">
                <a:avLst/>
              </a:prstGeom>
              <a:solidFill>
                <a:schemeClr val="hlink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1" i="0" lang="en-US" sz="2000" u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–</a:t>
                </a:r>
              </a:p>
            </p:txBody>
          </p:sp>
          <p:sp>
            <p:nvSpPr>
              <p:cNvPr id="226" name="Shape 226"/>
              <p:cNvSpPr/>
              <p:nvPr/>
            </p:nvSpPr>
            <p:spPr>
              <a:xfrm>
                <a:off x="2247900" y="2400300"/>
                <a:ext cx="420687" cy="420687"/>
              </a:xfrm>
              <a:prstGeom prst="ellipse">
                <a:avLst/>
              </a:prstGeom>
              <a:solidFill>
                <a:srgbClr val="66FF33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b="1" i="0" lang="en-US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+</a:t>
                </a:r>
              </a:p>
            </p:txBody>
          </p:sp>
          <p:sp>
            <p:nvSpPr>
              <p:cNvPr id="227" name="Shape 227"/>
              <p:cNvSpPr/>
              <p:nvPr/>
            </p:nvSpPr>
            <p:spPr>
              <a:xfrm>
                <a:off x="2247900" y="3619500"/>
                <a:ext cx="420687" cy="420687"/>
              </a:xfrm>
              <a:prstGeom prst="ellipse">
                <a:avLst/>
              </a:prstGeom>
              <a:solidFill>
                <a:srgbClr val="66FF33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b="1" i="0" lang="en-US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+</a:t>
                </a:r>
              </a:p>
            </p:txBody>
          </p:sp>
          <p:sp>
            <p:nvSpPr>
              <p:cNvPr id="228" name="Shape 228"/>
              <p:cNvSpPr/>
              <p:nvPr/>
            </p:nvSpPr>
            <p:spPr>
              <a:xfrm>
                <a:off x="2971800" y="3009900"/>
                <a:ext cx="420687" cy="420687"/>
              </a:xfrm>
              <a:prstGeom prst="ellipse">
                <a:avLst/>
              </a:prstGeom>
              <a:solidFill>
                <a:srgbClr val="66FF33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b="1" i="0" lang="en-US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+</a:t>
                </a:r>
              </a:p>
            </p:txBody>
          </p:sp>
          <p:sp>
            <p:nvSpPr>
              <p:cNvPr id="229" name="Shape 229"/>
              <p:cNvSpPr/>
              <p:nvPr/>
            </p:nvSpPr>
            <p:spPr>
              <a:xfrm>
                <a:off x="2971800" y="2400300"/>
                <a:ext cx="420687" cy="420687"/>
              </a:xfrm>
              <a:prstGeom prst="ellipse">
                <a:avLst/>
              </a:prstGeom>
              <a:solidFill>
                <a:schemeClr val="hlink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1" i="0" lang="en-US" sz="2000" u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–</a:t>
                </a:r>
              </a:p>
            </p:txBody>
          </p:sp>
          <p:sp>
            <p:nvSpPr>
              <p:cNvPr id="230" name="Shape 230"/>
              <p:cNvSpPr/>
              <p:nvPr/>
            </p:nvSpPr>
            <p:spPr>
              <a:xfrm>
                <a:off x="2971800" y="3619500"/>
                <a:ext cx="420687" cy="420687"/>
              </a:xfrm>
              <a:prstGeom prst="ellipse">
                <a:avLst/>
              </a:prstGeom>
              <a:solidFill>
                <a:schemeClr val="hlink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1" i="0" lang="en-US" sz="2000" u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–</a:t>
                </a:r>
              </a:p>
            </p:txBody>
          </p:sp>
          <p:sp>
            <p:nvSpPr>
              <p:cNvPr id="231" name="Shape 231"/>
              <p:cNvSpPr/>
              <p:nvPr/>
            </p:nvSpPr>
            <p:spPr>
              <a:xfrm>
                <a:off x="3695700" y="3009900"/>
                <a:ext cx="420687" cy="420687"/>
              </a:xfrm>
              <a:prstGeom prst="ellipse">
                <a:avLst/>
              </a:prstGeom>
              <a:solidFill>
                <a:schemeClr val="hlink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1" i="0" lang="en-US" sz="2000" u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–</a:t>
                </a:r>
              </a:p>
            </p:txBody>
          </p:sp>
          <p:sp>
            <p:nvSpPr>
              <p:cNvPr id="232" name="Shape 232"/>
              <p:cNvSpPr/>
              <p:nvPr/>
            </p:nvSpPr>
            <p:spPr>
              <a:xfrm>
                <a:off x="3695700" y="2400300"/>
                <a:ext cx="420687" cy="420687"/>
              </a:xfrm>
              <a:prstGeom prst="ellipse">
                <a:avLst/>
              </a:prstGeom>
              <a:solidFill>
                <a:srgbClr val="66FF33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b="1" i="0" lang="en-US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+</a:t>
                </a:r>
              </a:p>
            </p:txBody>
          </p:sp>
          <p:sp>
            <p:nvSpPr>
              <p:cNvPr id="233" name="Shape 233"/>
              <p:cNvSpPr/>
              <p:nvPr/>
            </p:nvSpPr>
            <p:spPr>
              <a:xfrm>
                <a:off x="3695700" y="3619500"/>
                <a:ext cx="420687" cy="420687"/>
              </a:xfrm>
              <a:prstGeom prst="ellipse">
                <a:avLst/>
              </a:prstGeom>
              <a:solidFill>
                <a:srgbClr val="66FF33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b="1" i="0" lang="en-US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+</a:t>
                </a:r>
              </a:p>
            </p:txBody>
          </p:sp>
        </p:grpSp>
        <p:sp>
          <p:nvSpPr>
            <p:cNvPr id="234" name="Shape 234"/>
            <p:cNvSpPr txBox="1"/>
            <p:nvPr/>
          </p:nvSpPr>
          <p:spPr>
            <a:xfrm>
              <a:off x="2820986" y="4483100"/>
              <a:ext cx="723900" cy="3667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1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Е</a:t>
              </a: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= 0</a:t>
              </a:r>
            </a:p>
          </p:txBody>
        </p:sp>
      </p:grpSp>
      <p:grpSp>
        <p:nvGrpSpPr>
          <p:cNvPr id="235" name="Shape 235"/>
          <p:cNvGrpSpPr/>
          <p:nvPr/>
        </p:nvGrpSpPr>
        <p:grpSpPr>
          <a:xfrm>
            <a:off x="5010150" y="2460625"/>
            <a:ext cx="3757611" cy="3101974"/>
            <a:chOff x="5010150" y="2460625"/>
            <a:chExt cx="3757611" cy="3101974"/>
          </a:xfrm>
        </p:grpSpPr>
        <p:grpSp>
          <p:nvGrpSpPr>
            <p:cNvPr id="236" name="Shape 236"/>
            <p:cNvGrpSpPr/>
            <p:nvPr/>
          </p:nvGrpSpPr>
          <p:grpSpPr>
            <a:xfrm>
              <a:off x="5010150" y="2460625"/>
              <a:ext cx="3049586" cy="3101974"/>
              <a:chOff x="5257800" y="2057400"/>
              <a:chExt cx="3049586" cy="3101974"/>
            </a:xfrm>
          </p:grpSpPr>
          <p:cxnSp>
            <p:nvCxnSpPr>
              <p:cNvPr id="237" name="Shape 237"/>
              <p:cNvCxnSpPr/>
              <p:nvPr/>
            </p:nvCxnSpPr>
            <p:spPr>
              <a:xfrm>
                <a:off x="5257800" y="3009900"/>
                <a:ext cx="609599" cy="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238" name="Shape 238"/>
              <p:cNvCxnSpPr/>
              <p:nvPr/>
            </p:nvCxnSpPr>
            <p:spPr>
              <a:xfrm>
                <a:off x="6032500" y="3168650"/>
                <a:ext cx="0" cy="152399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239" name="Shape 239"/>
              <p:cNvCxnSpPr/>
              <p:nvPr/>
            </p:nvCxnSpPr>
            <p:spPr>
              <a:xfrm>
                <a:off x="6032500" y="2139950"/>
                <a:ext cx="0" cy="64770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240" name="Shape 240"/>
              <p:cNvCxnSpPr/>
              <p:nvPr/>
            </p:nvCxnSpPr>
            <p:spPr>
              <a:xfrm flipH="1">
                <a:off x="6172200" y="2590800"/>
                <a:ext cx="488949" cy="304799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241" name="Shape 241"/>
              <p:cNvCxnSpPr/>
              <p:nvPr/>
            </p:nvCxnSpPr>
            <p:spPr>
              <a:xfrm>
                <a:off x="6775450" y="2057400"/>
                <a:ext cx="0" cy="304799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242" name="Shape 242"/>
              <p:cNvCxnSpPr/>
              <p:nvPr/>
            </p:nvCxnSpPr>
            <p:spPr>
              <a:xfrm flipH="1">
                <a:off x="6762750" y="2667000"/>
                <a:ext cx="6349" cy="1030286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243" name="Shape 243"/>
              <p:cNvCxnSpPr/>
              <p:nvPr/>
            </p:nvCxnSpPr>
            <p:spPr>
              <a:xfrm>
                <a:off x="6934200" y="2514600"/>
                <a:ext cx="457200" cy="38100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sp>
            <p:nvSpPr>
              <p:cNvPr id="244" name="Shape 244"/>
              <p:cNvSpPr/>
              <p:nvPr/>
            </p:nvSpPr>
            <p:spPr>
              <a:xfrm>
                <a:off x="5829300" y="2779711"/>
                <a:ext cx="420687" cy="420687"/>
              </a:xfrm>
              <a:prstGeom prst="ellipse">
                <a:avLst/>
              </a:prstGeom>
              <a:solidFill>
                <a:srgbClr val="66FF33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b="1" i="0" lang="en-US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+</a:t>
                </a:r>
              </a:p>
            </p:txBody>
          </p:sp>
          <p:sp>
            <p:nvSpPr>
              <p:cNvPr id="245" name="Shape 245"/>
              <p:cNvSpPr/>
              <p:nvPr/>
            </p:nvSpPr>
            <p:spPr>
              <a:xfrm>
                <a:off x="6553200" y="2286000"/>
                <a:ext cx="457200" cy="457200"/>
              </a:xfrm>
              <a:prstGeom prst="ellipse">
                <a:avLst/>
              </a:prstGeom>
              <a:solidFill>
                <a:schemeClr val="hlink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1" i="0" lang="en-US" sz="2000" u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–</a:t>
                </a:r>
              </a:p>
            </p:txBody>
          </p:sp>
          <p:cxnSp>
            <p:nvCxnSpPr>
              <p:cNvPr id="246" name="Shape 246"/>
              <p:cNvCxnSpPr/>
              <p:nvPr/>
            </p:nvCxnSpPr>
            <p:spPr>
              <a:xfrm>
                <a:off x="7697786" y="3009900"/>
                <a:ext cx="609599" cy="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247" name="Shape 247"/>
              <p:cNvCxnSpPr/>
              <p:nvPr/>
            </p:nvCxnSpPr>
            <p:spPr>
              <a:xfrm>
                <a:off x="7480300" y="2171700"/>
                <a:ext cx="0" cy="64770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248" name="Shape 248"/>
              <p:cNvCxnSpPr/>
              <p:nvPr/>
            </p:nvCxnSpPr>
            <p:spPr>
              <a:xfrm>
                <a:off x="7480300" y="3168650"/>
                <a:ext cx="0" cy="152399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249" name="Shape 249"/>
              <p:cNvCxnSpPr/>
              <p:nvPr/>
            </p:nvCxnSpPr>
            <p:spPr>
              <a:xfrm>
                <a:off x="5257800" y="3498850"/>
                <a:ext cx="609599" cy="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250" name="Shape 250"/>
              <p:cNvCxnSpPr/>
              <p:nvPr/>
            </p:nvCxnSpPr>
            <p:spPr>
              <a:xfrm>
                <a:off x="7697786" y="3498850"/>
                <a:ext cx="609599" cy="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251" name="Shape 251"/>
              <p:cNvCxnSpPr/>
              <p:nvPr/>
            </p:nvCxnSpPr>
            <p:spPr>
              <a:xfrm>
                <a:off x="6172200" y="3619500"/>
                <a:ext cx="457200" cy="209549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252" name="Shape 252"/>
              <p:cNvCxnSpPr/>
              <p:nvPr/>
            </p:nvCxnSpPr>
            <p:spPr>
              <a:xfrm flipH="1">
                <a:off x="6902450" y="3562350"/>
                <a:ext cx="488949" cy="304799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253" name="Shape 253"/>
              <p:cNvCxnSpPr/>
              <p:nvPr/>
            </p:nvCxnSpPr>
            <p:spPr>
              <a:xfrm>
                <a:off x="7480300" y="3697287"/>
                <a:ext cx="0" cy="752474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254" name="Shape 254"/>
              <p:cNvCxnSpPr/>
              <p:nvPr/>
            </p:nvCxnSpPr>
            <p:spPr>
              <a:xfrm>
                <a:off x="6769100" y="4040187"/>
                <a:ext cx="0" cy="152399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255" name="Shape 255"/>
              <p:cNvCxnSpPr/>
              <p:nvPr/>
            </p:nvCxnSpPr>
            <p:spPr>
              <a:xfrm>
                <a:off x="6026150" y="3690937"/>
                <a:ext cx="0" cy="815975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256" name="Shape 256"/>
              <p:cNvCxnSpPr/>
              <p:nvPr/>
            </p:nvCxnSpPr>
            <p:spPr>
              <a:xfrm flipH="1">
                <a:off x="6026150" y="4845050"/>
                <a:ext cx="6349" cy="311149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257" name="Shape 257"/>
              <p:cNvCxnSpPr/>
              <p:nvPr/>
            </p:nvCxnSpPr>
            <p:spPr>
              <a:xfrm>
                <a:off x="5257800" y="4667250"/>
                <a:ext cx="609599" cy="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258" name="Shape 258"/>
              <p:cNvCxnSpPr/>
              <p:nvPr/>
            </p:nvCxnSpPr>
            <p:spPr>
              <a:xfrm flipH="1">
                <a:off x="7473950" y="4848225"/>
                <a:ext cx="6349" cy="311149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259" name="Shape 259"/>
              <p:cNvCxnSpPr/>
              <p:nvPr/>
            </p:nvCxnSpPr>
            <p:spPr>
              <a:xfrm>
                <a:off x="7677150" y="4667250"/>
                <a:ext cx="609599" cy="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260" name="Shape 260"/>
              <p:cNvCxnSpPr/>
              <p:nvPr/>
            </p:nvCxnSpPr>
            <p:spPr>
              <a:xfrm>
                <a:off x="6877050" y="4392612"/>
                <a:ext cx="457200" cy="209549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261" name="Shape 261"/>
              <p:cNvCxnSpPr/>
              <p:nvPr/>
            </p:nvCxnSpPr>
            <p:spPr>
              <a:xfrm flipH="1">
                <a:off x="6140450" y="4392612"/>
                <a:ext cx="488949" cy="209549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sp>
            <p:nvSpPr>
              <p:cNvPr id="262" name="Shape 262"/>
              <p:cNvSpPr/>
              <p:nvPr/>
            </p:nvSpPr>
            <p:spPr>
              <a:xfrm>
                <a:off x="7277100" y="2779711"/>
                <a:ext cx="420687" cy="420687"/>
              </a:xfrm>
              <a:prstGeom prst="ellipse">
                <a:avLst/>
              </a:prstGeom>
              <a:solidFill>
                <a:srgbClr val="66FF33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b="1" i="0" lang="en-US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+</a:t>
                </a:r>
              </a:p>
            </p:txBody>
          </p:sp>
          <p:sp>
            <p:nvSpPr>
              <p:cNvPr id="263" name="Shape 263"/>
              <p:cNvSpPr/>
              <p:nvPr/>
            </p:nvSpPr>
            <p:spPr>
              <a:xfrm>
                <a:off x="7277100" y="3276600"/>
                <a:ext cx="420687" cy="420687"/>
              </a:xfrm>
              <a:prstGeom prst="ellipse">
                <a:avLst/>
              </a:prstGeom>
              <a:solidFill>
                <a:schemeClr val="hlink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1" i="0" lang="en-US" sz="2000" u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–</a:t>
                </a:r>
              </a:p>
            </p:txBody>
          </p:sp>
          <p:sp>
            <p:nvSpPr>
              <p:cNvPr id="264" name="Shape 264"/>
              <p:cNvSpPr/>
              <p:nvPr/>
            </p:nvSpPr>
            <p:spPr>
              <a:xfrm>
                <a:off x="6553200" y="3649662"/>
                <a:ext cx="420687" cy="420687"/>
              </a:xfrm>
              <a:prstGeom prst="ellipse">
                <a:avLst/>
              </a:prstGeom>
              <a:solidFill>
                <a:srgbClr val="66FF33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b="1" i="0" lang="en-US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+</a:t>
                </a:r>
              </a:p>
            </p:txBody>
          </p:sp>
          <p:sp>
            <p:nvSpPr>
              <p:cNvPr id="265" name="Shape 265"/>
              <p:cNvSpPr/>
              <p:nvPr/>
            </p:nvSpPr>
            <p:spPr>
              <a:xfrm>
                <a:off x="5829300" y="3276600"/>
                <a:ext cx="420687" cy="420687"/>
              </a:xfrm>
              <a:prstGeom prst="ellipse">
                <a:avLst/>
              </a:prstGeom>
              <a:solidFill>
                <a:schemeClr val="hlink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1" i="0" lang="en-US" sz="2000" u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–</a:t>
                </a:r>
              </a:p>
            </p:txBody>
          </p:sp>
          <p:sp>
            <p:nvSpPr>
              <p:cNvPr id="266" name="Shape 266"/>
              <p:cNvSpPr/>
              <p:nvPr/>
            </p:nvSpPr>
            <p:spPr>
              <a:xfrm>
                <a:off x="5829300" y="4443412"/>
                <a:ext cx="420687" cy="420687"/>
              </a:xfrm>
              <a:prstGeom prst="ellipse">
                <a:avLst/>
              </a:prstGeom>
              <a:solidFill>
                <a:srgbClr val="66FF33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b="1" i="0" lang="en-US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+</a:t>
                </a:r>
              </a:p>
            </p:txBody>
          </p:sp>
          <p:cxnSp>
            <p:nvCxnSpPr>
              <p:cNvPr id="267" name="Shape 267"/>
              <p:cNvCxnSpPr/>
              <p:nvPr/>
            </p:nvCxnSpPr>
            <p:spPr>
              <a:xfrm>
                <a:off x="6775450" y="4560887"/>
                <a:ext cx="0" cy="595311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sp>
            <p:nvSpPr>
              <p:cNvPr id="268" name="Shape 268"/>
              <p:cNvSpPr/>
              <p:nvPr/>
            </p:nvSpPr>
            <p:spPr>
              <a:xfrm>
                <a:off x="6553200" y="4146550"/>
                <a:ext cx="420687" cy="420687"/>
              </a:xfrm>
              <a:prstGeom prst="ellipse">
                <a:avLst/>
              </a:prstGeom>
              <a:solidFill>
                <a:schemeClr val="hlink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1" i="0" lang="en-US" sz="2000" u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–</a:t>
                </a:r>
              </a:p>
            </p:txBody>
          </p:sp>
          <p:sp>
            <p:nvSpPr>
              <p:cNvPr id="269" name="Shape 269"/>
              <p:cNvSpPr/>
              <p:nvPr/>
            </p:nvSpPr>
            <p:spPr>
              <a:xfrm>
                <a:off x="7277100" y="4449762"/>
                <a:ext cx="420687" cy="420687"/>
              </a:xfrm>
              <a:prstGeom prst="ellipse">
                <a:avLst/>
              </a:prstGeom>
              <a:solidFill>
                <a:srgbClr val="66FF33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b="1" i="0" lang="en-US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+</a:t>
                </a:r>
              </a:p>
            </p:txBody>
          </p:sp>
        </p:grpSp>
        <p:sp>
          <p:nvSpPr>
            <p:cNvPr id="270" name="Shape 270"/>
            <p:cNvSpPr txBox="1"/>
            <p:nvPr/>
          </p:nvSpPr>
          <p:spPr>
            <a:xfrm>
              <a:off x="8367711" y="3684587"/>
              <a:ext cx="400049" cy="3667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00"/>
                </a:buClr>
                <a:buSzPct val="25000"/>
                <a:buFont typeface="Arial"/>
                <a:buNone/>
              </a:pPr>
              <a:r>
                <a:rPr b="1" i="1" lang="en-US" sz="1800" u="none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Е</a:t>
              </a: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</a:p>
          </p:txBody>
        </p:sp>
        <p:cxnSp>
          <p:nvCxnSpPr>
            <p:cNvPr id="271" name="Shape 271"/>
            <p:cNvCxnSpPr/>
            <p:nvPr/>
          </p:nvCxnSpPr>
          <p:spPr>
            <a:xfrm>
              <a:off x="8286750" y="3236911"/>
              <a:ext cx="0" cy="1904999"/>
            </a:xfrm>
            <a:prstGeom prst="straightConnector1">
              <a:avLst/>
            </a:prstGeom>
            <a:noFill/>
            <a:ln cap="flat" cmpd="sng" w="19050">
              <a:solidFill>
                <a:srgbClr val="CC0000"/>
              </a:solidFill>
              <a:prstDash val="solid"/>
              <a:miter/>
              <a:headEnd len="med" w="med" type="none"/>
              <a:tailEnd len="lg" w="lg" type="triangle"/>
            </a:ln>
          </p:spPr>
        </p:cxnSp>
        <p:sp>
          <p:nvSpPr>
            <p:cNvPr id="272" name="Shape 272"/>
            <p:cNvSpPr txBox="1"/>
            <p:nvPr/>
          </p:nvSpPr>
          <p:spPr>
            <a:xfrm>
              <a:off x="8126411" y="2754311"/>
              <a:ext cx="331786" cy="3968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00"/>
                </a:buClr>
                <a:buSzPct val="25000"/>
                <a:buFont typeface="Arial"/>
                <a:buNone/>
              </a:pPr>
              <a:r>
                <a:rPr b="1" i="0" lang="en-US" sz="2000" u="none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+</a:t>
              </a:r>
            </a:p>
          </p:txBody>
        </p:sp>
        <p:sp>
          <p:nvSpPr>
            <p:cNvPr id="273" name="Shape 273"/>
            <p:cNvSpPr txBox="1"/>
            <p:nvPr/>
          </p:nvSpPr>
          <p:spPr>
            <a:xfrm>
              <a:off x="8128000" y="5013325"/>
              <a:ext cx="325437" cy="3968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00"/>
                </a:buClr>
                <a:buSzPct val="25000"/>
                <a:buFont typeface="Arial"/>
                <a:buNone/>
              </a:pPr>
              <a:r>
                <a:rPr b="1" i="0" lang="en-US" sz="2000" u="none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_</a:t>
              </a: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/>
          <p:nvPr>
            <p:ph idx="11" type="ftr"/>
          </p:nvPr>
        </p:nvSpPr>
        <p:spPr>
          <a:xfrm>
            <a:off x="6553200" y="6553200"/>
            <a:ext cx="2133599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Поляризация</a:t>
            </a:r>
          </a:p>
        </p:txBody>
      </p:sp>
      <p:sp>
        <p:nvSpPr>
          <p:cNvPr id="279" name="Shape 279"/>
          <p:cNvSpPr txBox="1"/>
          <p:nvPr/>
        </p:nvSpPr>
        <p:spPr>
          <a:xfrm>
            <a:off x="457200" y="228600"/>
            <a:ext cx="4932362" cy="5794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ct val="25000"/>
              <a:buFont typeface="Arial"/>
              <a:buNone/>
            </a:pPr>
            <a:r>
              <a:rPr b="1" i="0" lang="en-US" sz="32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ІІ. Видове поляризации</a:t>
            </a:r>
          </a:p>
        </p:txBody>
      </p:sp>
      <p:sp>
        <p:nvSpPr>
          <p:cNvPr id="280" name="Shape 280"/>
          <p:cNvSpPr txBox="1"/>
          <p:nvPr/>
        </p:nvSpPr>
        <p:spPr>
          <a:xfrm>
            <a:off x="536575" y="762000"/>
            <a:ext cx="4568825" cy="396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1" i="0" lang="en-US" sz="2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1. Бързи поляризации (без загуби)</a:t>
            </a:r>
          </a:p>
        </p:txBody>
      </p:sp>
      <p:sp>
        <p:nvSpPr>
          <p:cNvPr id="281" name="Shape 281"/>
          <p:cNvSpPr txBox="1"/>
          <p:nvPr/>
        </p:nvSpPr>
        <p:spPr>
          <a:xfrm>
            <a:off x="1447800" y="1219200"/>
            <a:ext cx="3190874" cy="396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1" i="0" lang="en-US" sz="2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1.2. Йонна поляризация</a:t>
            </a:r>
          </a:p>
        </p:txBody>
      </p:sp>
      <p:pic>
        <p:nvPicPr>
          <p:cNvPr id="282" name="Shape 28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57400" y="3048000"/>
            <a:ext cx="1447800" cy="1101725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Shape 283"/>
          <p:cNvSpPr txBox="1"/>
          <p:nvPr/>
        </p:nvSpPr>
        <p:spPr>
          <a:xfrm>
            <a:off x="1905000" y="4343400"/>
            <a:ext cx="58674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където 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b="0" baseline="-2500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ЕЛ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е коефициент на еластичност;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заряд на йона.</a:t>
            </a:r>
          </a:p>
        </p:txBody>
      </p:sp>
      <p:pic>
        <p:nvPicPr>
          <p:cNvPr id="284" name="Shape 28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57800" y="1806575"/>
            <a:ext cx="1904999" cy="94138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Shape 28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676400" y="2052636"/>
            <a:ext cx="1600199" cy="447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/>
          <p:nvPr>
            <p:ph idx="11" type="ftr"/>
          </p:nvPr>
        </p:nvSpPr>
        <p:spPr>
          <a:xfrm>
            <a:off x="6553200" y="6553200"/>
            <a:ext cx="2133599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Поляризация</a:t>
            </a:r>
          </a:p>
        </p:txBody>
      </p:sp>
      <p:sp>
        <p:nvSpPr>
          <p:cNvPr id="291" name="Shape 291"/>
          <p:cNvSpPr txBox="1"/>
          <p:nvPr/>
        </p:nvSpPr>
        <p:spPr>
          <a:xfrm>
            <a:off x="457200" y="228600"/>
            <a:ext cx="4932362" cy="5794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ct val="25000"/>
              <a:buFont typeface="Arial"/>
              <a:buNone/>
            </a:pPr>
            <a:r>
              <a:rPr b="1" i="0" lang="en-US" sz="32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ІІ. Видове поляризации</a:t>
            </a:r>
          </a:p>
        </p:txBody>
      </p:sp>
      <p:sp>
        <p:nvSpPr>
          <p:cNvPr id="292" name="Shape 292"/>
          <p:cNvSpPr txBox="1"/>
          <p:nvPr/>
        </p:nvSpPr>
        <p:spPr>
          <a:xfrm>
            <a:off x="536575" y="762000"/>
            <a:ext cx="4594224" cy="396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1" i="0" lang="en-US" sz="2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2. Бавни поляризации (със загуби)</a:t>
            </a:r>
          </a:p>
        </p:txBody>
      </p:sp>
      <p:sp>
        <p:nvSpPr>
          <p:cNvPr id="293" name="Shape 293"/>
          <p:cNvSpPr txBox="1"/>
          <p:nvPr/>
        </p:nvSpPr>
        <p:spPr>
          <a:xfrm>
            <a:off x="1447800" y="1219200"/>
            <a:ext cx="3506786" cy="396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1" i="0" lang="en-US" sz="2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2.1. Диполна поляризация</a:t>
            </a:r>
          </a:p>
        </p:txBody>
      </p:sp>
      <p:sp>
        <p:nvSpPr>
          <p:cNvPr id="294" name="Shape 294"/>
          <p:cNvSpPr txBox="1"/>
          <p:nvPr/>
        </p:nvSpPr>
        <p:spPr>
          <a:xfrm>
            <a:off x="1524000" y="1676400"/>
            <a:ext cx="7618412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Ориентиране на диполите под влияние на външно електрическо поле.</a:t>
            </a:r>
          </a:p>
        </p:txBody>
      </p:sp>
      <p:sp>
        <p:nvSpPr>
          <p:cNvPr id="295" name="Shape 295"/>
          <p:cNvSpPr txBox="1"/>
          <p:nvPr/>
        </p:nvSpPr>
        <p:spPr>
          <a:xfrm>
            <a:off x="1600200" y="5867400"/>
            <a:ext cx="73152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Наблюдава се в материали изградени от полярни молекули (постоянни диполи).</a:t>
            </a:r>
          </a:p>
        </p:txBody>
      </p:sp>
      <p:grpSp>
        <p:nvGrpSpPr>
          <p:cNvPr id="296" name="Shape 296"/>
          <p:cNvGrpSpPr/>
          <p:nvPr/>
        </p:nvGrpSpPr>
        <p:grpSpPr>
          <a:xfrm>
            <a:off x="5181599" y="2895599"/>
            <a:ext cx="2319338" cy="1757363"/>
            <a:chOff x="5713411" y="2982911"/>
            <a:chExt cx="2319338" cy="1757363"/>
          </a:xfrm>
        </p:grpSpPr>
        <p:sp>
          <p:nvSpPr>
            <p:cNvPr id="297" name="Shape 297"/>
            <p:cNvSpPr txBox="1"/>
            <p:nvPr/>
          </p:nvSpPr>
          <p:spPr>
            <a:xfrm>
              <a:off x="7632700" y="3913187"/>
              <a:ext cx="400049" cy="3667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00"/>
                </a:buClr>
                <a:buSzPct val="25000"/>
                <a:buFont typeface="Arial"/>
                <a:buNone/>
              </a:pPr>
              <a:r>
                <a:rPr b="1" i="1" lang="en-US" sz="1800" u="none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Е</a:t>
              </a: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</a:p>
          </p:txBody>
        </p:sp>
        <p:cxnSp>
          <p:nvCxnSpPr>
            <p:cNvPr id="298" name="Shape 298"/>
            <p:cNvCxnSpPr/>
            <p:nvPr/>
          </p:nvCxnSpPr>
          <p:spPr>
            <a:xfrm flipH="1">
              <a:off x="7543799" y="3541712"/>
              <a:ext cx="7937" cy="801686"/>
            </a:xfrm>
            <a:prstGeom prst="straightConnector1">
              <a:avLst/>
            </a:prstGeom>
            <a:noFill/>
            <a:ln cap="flat" cmpd="sng" w="19050">
              <a:solidFill>
                <a:srgbClr val="CC0000"/>
              </a:solidFill>
              <a:prstDash val="solid"/>
              <a:miter/>
              <a:headEnd len="med" w="med" type="none"/>
              <a:tailEnd len="lg" w="lg" type="triangle"/>
            </a:ln>
          </p:spPr>
        </p:cxnSp>
        <p:sp>
          <p:nvSpPr>
            <p:cNvPr id="299" name="Shape 299"/>
            <p:cNvSpPr txBox="1"/>
            <p:nvPr/>
          </p:nvSpPr>
          <p:spPr>
            <a:xfrm>
              <a:off x="7391400" y="2982911"/>
              <a:ext cx="331786" cy="3968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00"/>
                </a:buClr>
                <a:buSzPct val="25000"/>
                <a:buFont typeface="Arial"/>
                <a:buNone/>
              </a:pPr>
              <a:r>
                <a:rPr b="1" i="0" lang="en-US" sz="2000" u="none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+</a:t>
              </a:r>
            </a:p>
          </p:txBody>
        </p:sp>
        <p:sp>
          <p:nvSpPr>
            <p:cNvPr id="300" name="Shape 300"/>
            <p:cNvSpPr txBox="1"/>
            <p:nvPr/>
          </p:nvSpPr>
          <p:spPr>
            <a:xfrm>
              <a:off x="7392986" y="4343400"/>
              <a:ext cx="325437" cy="3968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00"/>
                </a:buClr>
                <a:buSzPct val="25000"/>
                <a:buFont typeface="Arial"/>
                <a:buNone/>
              </a:pPr>
              <a:r>
                <a:rPr b="1" i="0" lang="en-US" sz="2000" u="none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_</a:t>
              </a:r>
            </a:p>
          </p:txBody>
        </p:sp>
        <p:grpSp>
          <p:nvGrpSpPr>
            <p:cNvPr id="301" name="Shape 301"/>
            <p:cNvGrpSpPr/>
            <p:nvPr/>
          </p:nvGrpSpPr>
          <p:grpSpPr>
            <a:xfrm>
              <a:off x="5713411" y="3198811"/>
              <a:ext cx="420687" cy="1487487"/>
              <a:chOff x="5713411" y="3198811"/>
              <a:chExt cx="420687" cy="1487487"/>
            </a:xfrm>
          </p:grpSpPr>
          <p:cxnSp>
            <p:nvCxnSpPr>
              <p:cNvPr id="302" name="Shape 302"/>
              <p:cNvCxnSpPr/>
              <p:nvPr/>
            </p:nvCxnSpPr>
            <p:spPr>
              <a:xfrm rot="-5400000">
                <a:off x="5505450" y="3963987"/>
                <a:ext cx="838199" cy="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sp>
            <p:nvSpPr>
              <p:cNvPr id="303" name="Shape 303"/>
              <p:cNvSpPr/>
              <p:nvPr/>
            </p:nvSpPr>
            <p:spPr>
              <a:xfrm rot="-5400000">
                <a:off x="5713412" y="4265611"/>
                <a:ext cx="420687" cy="420687"/>
              </a:xfrm>
              <a:prstGeom prst="ellipse">
                <a:avLst/>
              </a:prstGeom>
              <a:solidFill>
                <a:srgbClr val="FF9900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b="1" i="0" lang="en-US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+</a:t>
                </a:r>
              </a:p>
            </p:txBody>
          </p:sp>
          <p:sp>
            <p:nvSpPr>
              <p:cNvPr id="304" name="Shape 304"/>
              <p:cNvSpPr/>
              <p:nvPr/>
            </p:nvSpPr>
            <p:spPr>
              <a:xfrm rot="10800000">
                <a:off x="5713411" y="3198811"/>
                <a:ext cx="420687" cy="420687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1" i="0" lang="en-US" sz="2000" u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–</a:t>
                </a:r>
              </a:p>
            </p:txBody>
          </p:sp>
        </p:grpSp>
        <p:grpSp>
          <p:nvGrpSpPr>
            <p:cNvPr id="305" name="Shape 305"/>
            <p:cNvGrpSpPr/>
            <p:nvPr/>
          </p:nvGrpSpPr>
          <p:grpSpPr>
            <a:xfrm>
              <a:off x="6284911" y="3200399"/>
              <a:ext cx="420687" cy="1487487"/>
              <a:chOff x="5713411" y="3198811"/>
              <a:chExt cx="420687" cy="1487487"/>
            </a:xfrm>
          </p:grpSpPr>
          <p:cxnSp>
            <p:nvCxnSpPr>
              <p:cNvPr id="306" name="Shape 306"/>
              <p:cNvCxnSpPr/>
              <p:nvPr/>
            </p:nvCxnSpPr>
            <p:spPr>
              <a:xfrm rot="-5400000">
                <a:off x="5505450" y="3963987"/>
                <a:ext cx="838199" cy="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sp>
            <p:nvSpPr>
              <p:cNvPr id="307" name="Shape 307"/>
              <p:cNvSpPr/>
              <p:nvPr/>
            </p:nvSpPr>
            <p:spPr>
              <a:xfrm rot="-5400000">
                <a:off x="5713412" y="4265611"/>
                <a:ext cx="420687" cy="420687"/>
              </a:xfrm>
              <a:prstGeom prst="ellipse">
                <a:avLst/>
              </a:prstGeom>
              <a:solidFill>
                <a:srgbClr val="FF9900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b="1" i="0" lang="en-US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+</a:t>
                </a:r>
              </a:p>
            </p:txBody>
          </p:sp>
          <p:sp>
            <p:nvSpPr>
              <p:cNvPr id="308" name="Shape 308"/>
              <p:cNvSpPr/>
              <p:nvPr/>
            </p:nvSpPr>
            <p:spPr>
              <a:xfrm rot="10800000">
                <a:off x="5713411" y="3198811"/>
                <a:ext cx="420687" cy="420687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1" i="0" lang="en-US" sz="2000" u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–</a:t>
                </a:r>
              </a:p>
            </p:txBody>
          </p:sp>
        </p:grpSp>
        <p:grpSp>
          <p:nvGrpSpPr>
            <p:cNvPr id="309" name="Shape 309"/>
            <p:cNvGrpSpPr/>
            <p:nvPr/>
          </p:nvGrpSpPr>
          <p:grpSpPr>
            <a:xfrm>
              <a:off x="6856411" y="3201986"/>
              <a:ext cx="420687" cy="1487487"/>
              <a:chOff x="5713411" y="3198811"/>
              <a:chExt cx="420687" cy="1487487"/>
            </a:xfrm>
          </p:grpSpPr>
          <p:cxnSp>
            <p:nvCxnSpPr>
              <p:cNvPr id="310" name="Shape 310"/>
              <p:cNvCxnSpPr/>
              <p:nvPr/>
            </p:nvCxnSpPr>
            <p:spPr>
              <a:xfrm rot="-5400000">
                <a:off x="5505450" y="3963987"/>
                <a:ext cx="838199" cy="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sp>
            <p:nvSpPr>
              <p:cNvPr id="311" name="Shape 311"/>
              <p:cNvSpPr/>
              <p:nvPr/>
            </p:nvSpPr>
            <p:spPr>
              <a:xfrm rot="-5400000">
                <a:off x="5713412" y="4265611"/>
                <a:ext cx="420687" cy="420687"/>
              </a:xfrm>
              <a:prstGeom prst="ellipse">
                <a:avLst/>
              </a:prstGeom>
              <a:solidFill>
                <a:srgbClr val="FF9900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b="1" i="0" lang="en-US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+</a:t>
                </a:r>
              </a:p>
            </p:txBody>
          </p:sp>
          <p:sp>
            <p:nvSpPr>
              <p:cNvPr id="312" name="Shape 312"/>
              <p:cNvSpPr/>
              <p:nvPr/>
            </p:nvSpPr>
            <p:spPr>
              <a:xfrm rot="10800000">
                <a:off x="5713411" y="3198811"/>
                <a:ext cx="420687" cy="420687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1" i="0" lang="en-US" sz="2000" u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–</a:t>
                </a:r>
              </a:p>
            </p:txBody>
          </p:sp>
        </p:grpSp>
      </p:grpSp>
      <p:grpSp>
        <p:nvGrpSpPr>
          <p:cNvPr id="313" name="Shape 313"/>
          <p:cNvGrpSpPr/>
          <p:nvPr/>
        </p:nvGrpSpPr>
        <p:grpSpPr>
          <a:xfrm>
            <a:off x="2150366" y="2579106"/>
            <a:ext cx="1993932" cy="2605667"/>
            <a:chOff x="2150366" y="2804531"/>
            <a:chExt cx="1993932" cy="2605667"/>
          </a:xfrm>
        </p:grpSpPr>
        <p:sp>
          <p:nvSpPr>
            <p:cNvPr id="314" name="Shape 314"/>
            <p:cNvSpPr txBox="1"/>
            <p:nvPr/>
          </p:nvSpPr>
          <p:spPr>
            <a:xfrm>
              <a:off x="2744786" y="5043487"/>
              <a:ext cx="723900" cy="3667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1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Е</a:t>
              </a: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= 0</a:t>
              </a:r>
            </a:p>
          </p:txBody>
        </p:sp>
        <p:grpSp>
          <p:nvGrpSpPr>
            <p:cNvPr id="315" name="Shape 315"/>
            <p:cNvGrpSpPr/>
            <p:nvPr/>
          </p:nvGrpSpPr>
          <p:grpSpPr>
            <a:xfrm>
              <a:off x="2150366" y="2804531"/>
              <a:ext cx="1993932" cy="2148468"/>
              <a:chOff x="2302766" y="2463218"/>
              <a:chExt cx="1993932" cy="2148468"/>
            </a:xfrm>
          </p:grpSpPr>
          <p:grpSp>
            <p:nvGrpSpPr>
              <p:cNvPr id="316" name="Shape 316"/>
              <p:cNvGrpSpPr/>
              <p:nvPr/>
            </p:nvGrpSpPr>
            <p:grpSpPr>
              <a:xfrm rot="7080000">
                <a:off x="2093912" y="3008311"/>
                <a:ext cx="1487486" cy="420686"/>
                <a:chOff x="1828800" y="2960686"/>
                <a:chExt cx="1487487" cy="420687"/>
              </a:xfrm>
            </p:grpSpPr>
            <p:cxnSp>
              <p:nvCxnSpPr>
                <p:cNvPr id="317" name="Shape 317"/>
                <p:cNvCxnSpPr/>
                <p:nvPr/>
              </p:nvCxnSpPr>
              <p:spPr>
                <a:xfrm>
                  <a:off x="2133600" y="3171825"/>
                  <a:ext cx="838199" cy="0"/>
                </a:xfrm>
                <a:prstGeom prst="straightConnector1">
                  <a:avLst/>
                </a:prstGeom>
                <a:noFill/>
                <a:ln cap="flat" cmpd="sng" w="25400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  <p:sp>
              <p:nvSpPr>
                <p:cNvPr id="318" name="Shape 318"/>
                <p:cNvSpPr/>
                <p:nvPr/>
              </p:nvSpPr>
              <p:spPr>
                <a:xfrm>
                  <a:off x="1828800" y="2960686"/>
                  <a:ext cx="420687" cy="420687"/>
                </a:xfrm>
                <a:prstGeom prst="ellipse">
                  <a:avLst/>
                </a:prstGeom>
                <a:solidFill>
                  <a:srgbClr val="FF9900"/>
                </a:solidFill>
                <a:ln>
                  <a:noFill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ct val="25000"/>
                    <a:buFont typeface="Arial"/>
                    <a:buNone/>
                  </a:pPr>
                  <a:r>
                    <a:rPr b="1" i="0" lang="en-US" sz="24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+</a:t>
                  </a:r>
                </a:p>
              </p:txBody>
            </p:sp>
            <p:sp>
              <p:nvSpPr>
                <p:cNvPr id="319" name="Shape 319"/>
                <p:cNvSpPr/>
                <p:nvPr/>
              </p:nvSpPr>
              <p:spPr>
                <a:xfrm>
                  <a:off x="2895600" y="2960686"/>
                  <a:ext cx="420687" cy="420687"/>
                </a:xfrm>
                <a:prstGeom prst="ellipse">
                  <a:avLst/>
                </a:prstGeom>
                <a:solidFill>
                  <a:srgbClr val="0000FF"/>
                </a:solidFill>
                <a:ln>
                  <a:noFill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ct val="25000"/>
                    <a:buFont typeface="Arial"/>
                    <a:buNone/>
                  </a:pPr>
                  <a:r>
                    <a:rPr b="1" i="0" lang="en-US" sz="2000" u="none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–</a:t>
                  </a:r>
                </a:p>
              </p:txBody>
            </p:sp>
          </p:grpSp>
          <p:grpSp>
            <p:nvGrpSpPr>
              <p:cNvPr id="320" name="Shape 320"/>
              <p:cNvGrpSpPr/>
              <p:nvPr/>
            </p:nvGrpSpPr>
            <p:grpSpPr>
              <a:xfrm rot="-6900000">
                <a:off x="3048000" y="3200400"/>
                <a:ext cx="1487487" cy="420687"/>
                <a:chOff x="1828800" y="2960686"/>
                <a:chExt cx="1487487" cy="420687"/>
              </a:xfrm>
            </p:grpSpPr>
            <p:cxnSp>
              <p:nvCxnSpPr>
                <p:cNvPr id="321" name="Shape 321"/>
                <p:cNvCxnSpPr/>
                <p:nvPr/>
              </p:nvCxnSpPr>
              <p:spPr>
                <a:xfrm>
                  <a:off x="2133600" y="3171825"/>
                  <a:ext cx="838199" cy="0"/>
                </a:xfrm>
                <a:prstGeom prst="straightConnector1">
                  <a:avLst/>
                </a:prstGeom>
                <a:noFill/>
                <a:ln cap="flat" cmpd="sng" w="25400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  <p:sp>
              <p:nvSpPr>
                <p:cNvPr id="322" name="Shape 322"/>
                <p:cNvSpPr/>
                <p:nvPr/>
              </p:nvSpPr>
              <p:spPr>
                <a:xfrm>
                  <a:off x="1828800" y="2960686"/>
                  <a:ext cx="420687" cy="420687"/>
                </a:xfrm>
                <a:prstGeom prst="ellipse">
                  <a:avLst/>
                </a:prstGeom>
                <a:solidFill>
                  <a:srgbClr val="FF9900"/>
                </a:solidFill>
                <a:ln>
                  <a:noFill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ct val="25000"/>
                    <a:buFont typeface="Arial"/>
                    <a:buNone/>
                  </a:pPr>
                  <a:r>
                    <a:rPr b="1" i="0" lang="en-US" sz="24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+</a:t>
                  </a:r>
                </a:p>
              </p:txBody>
            </p:sp>
            <p:sp>
              <p:nvSpPr>
                <p:cNvPr id="323" name="Shape 323"/>
                <p:cNvSpPr/>
                <p:nvPr/>
              </p:nvSpPr>
              <p:spPr>
                <a:xfrm>
                  <a:off x="2895600" y="2960686"/>
                  <a:ext cx="420687" cy="420687"/>
                </a:xfrm>
                <a:prstGeom prst="ellipse">
                  <a:avLst/>
                </a:prstGeom>
                <a:solidFill>
                  <a:srgbClr val="0000FF"/>
                </a:solidFill>
                <a:ln>
                  <a:noFill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ct val="25000"/>
                    <a:buFont typeface="Arial"/>
                    <a:buNone/>
                  </a:pPr>
                  <a:r>
                    <a:rPr b="1" i="0" lang="en-US" sz="2000" u="none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–</a:t>
                  </a:r>
                </a:p>
              </p:txBody>
            </p:sp>
          </p:grpSp>
          <p:grpSp>
            <p:nvGrpSpPr>
              <p:cNvPr id="324" name="Shape 324"/>
              <p:cNvGrpSpPr/>
              <p:nvPr/>
            </p:nvGrpSpPr>
            <p:grpSpPr>
              <a:xfrm>
                <a:off x="2362200" y="4190999"/>
                <a:ext cx="1487487" cy="420687"/>
                <a:chOff x="1828800" y="2960686"/>
                <a:chExt cx="1487487" cy="420687"/>
              </a:xfrm>
            </p:grpSpPr>
            <p:cxnSp>
              <p:nvCxnSpPr>
                <p:cNvPr id="325" name="Shape 325"/>
                <p:cNvCxnSpPr/>
                <p:nvPr/>
              </p:nvCxnSpPr>
              <p:spPr>
                <a:xfrm>
                  <a:off x="2133600" y="3171825"/>
                  <a:ext cx="838199" cy="0"/>
                </a:xfrm>
                <a:prstGeom prst="straightConnector1">
                  <a:avLst/>
                </a:prstGeom>
                <a:noFill/>
                <a:ln cap="flat" cmpd="sng" w="25400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  <p:sp>
              <p:nvSpPr>
                <p:cNvPr id="326" name="Shape 326"/>
                <p:cNvSpPr/>
                <p:nvPr/>
              </p:nvSpPr>
              <p:spPr>
                <a:xfrm>
                  <a:off x="1828800" y="2960686"/>
                  <a:ext cx="420687" cy="420687"/>
                </a:xfrm>
                <a:prstGeom prst="ellipse">
                  <a:avLst/>
                </a:prstGeom>
                <a:solidFill>
                  <a:srgbClr val="FF9900"/>
                </a:solidFill>
                <a:ln>
                  <a:noFill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ct val="25000"/>
                    <a:buFont typeface="Arial"/>
                    <a:buNone/>
                  </a:pPr>
                  <a:r>
                    <a:rPr b="1" i="0" lang="en-US" sz="24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+</a:t>
                  </a:r>
                </a:p>
              </p:txBody>
            </p:sp>
            <p:sp>
              <p:nvSpPr>
                <p:cNvPr id="327" name="Shape 327"/>
                <p:cNvSpPr/>
                <p:nvPr/>
              </p:nvSpPr>
              <p:spPr>
                <a:xfrm>
                  <a:off x="2895600" y="2960686"/>
                  <a:ext cx="420687" cy="420687"/>
                </a:xfrm>
                <a:prstGeom prst="ellipse">
                  <a:avLst/>
                </a:prstGeom>
                <a:solidFill>
                  <a:srgbClr val="0000FF"/>
                </a:solidFill>
                <a:ln>
                  <a:noFill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ct val="25000"/>
                    <a:buFont typeface="Arial"/>
                    <a:buNone/>
                  </a:pPr>
                  <a:r>
                    <a:rPr b="1" i="0" lang="en-US" sz="2000" u="none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–</a:t>
                  </a:r>
                </a:p>
              </p:txBody>
            </p:sp>
          </p:grpSp>
        </p:grp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 txBox="1"/>
          <p:nvPr>
            <p:ph idx="11" type="ftr"/>
          </p:nvPr>
        </p:nvSpPr>
        <p:spPr>
          <a:xfrm>
            <a:off x="6553200" y="6553200"/>
            <a:ext cx="2133599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Поляризация</a:t>
            </a:r>
          </a:p>
        </p:txBody>
      </p:sp>
      <p:sp>
        <p:nvSpPr>
          <p:cNvPr id="333" name="Shape 333"/>
          <p:cNvSpPr txBox="1"/>
          <p:nvPr/>
        </p:nvSpPr>
        <p:spPr>
          <a:xfrm>
            <a:off x="457200" y="228600"/>
            <a:ext cx="4932362" cy="5794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ct val="25000"/>
              <a:buFont typeface="Arial"/>
              <a:buNone/>
            </a:pPr>
            <a:r>
              <a:rPr b="1" i="0" lang="en-US" sz="32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ІІ. Видове поляризации</a:t>
            </a:r>
          </a:p>
        </p:txBody>
      </p:sp>
      <p:sp>
        <p:nvSpPr>
          <p:cNvPr id="334" name="Shape 334"/>
          <p:cNvSpPr txBox="1"/>
          <p:nvPr/>
        </p:nvSpPr>
        <p:spPr>
          <a:xfrm>
            <a:off x="536575" y="762000"/>
            <a:ext cx="4594224" cy="396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1" i="0" lang="en-US" sz="2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2. Бавни поляризации (със загуби)</a:t>
            </a:r>
          </a:p>
        </p:txBody>
      </p:sp>
      <p:sp>
        <p:nvSpPr>
          <p:cNvPr id="335" name="Shape 335"/>
          <p:cNvSpPr txBox="1"/>
          <p:nvPr/>
        </p:nvSpPr>
        <p:spPr>
          <a:xfrm>
            <a:off x="1447800" y="1295400"/>
            <a:ext cx="3506786" cy="396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1" i="0" lang="en-US" sz="2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2.1. Диполна поляризация</a:t>
            </a:r>
          </a:p>
        </p:txBody>
      </p:sp>
      <p:sp>
        <p:nvSpPr>
          <p:cNvPr id="336" name="Shape 336"/>
          <p:cNvSpPr txBox="1"/>
          <p:nvPr/>
        </p:nvSpPr>
        <p:spPr>
          <a:xfrm>
            <a:off x="1524000" y="3794125"/>
            <a:ext cx="6248399" cy="1082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където 	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р</a:t>
            </a:r>
            <a:r>
              <a:rPr b="0" baseline="-2500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е електрически момент на дипола;</a:t>
            </a: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Т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температура;</a:t>
            </a: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k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константа на Болцман.</a:t>
            </a:r>
          </a:p>
        </p:txBody>
      </p:sp>
      <p:pic>
        <p:nvPicPr>
          <p:cNvPr id="337" name="Shape 3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57400" y="2209800"/>
            <a:ext cx="1865312" cy="12715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 txBox="1"/>
          <p:nvPr>
            <p:ph idx="11" type="ftr"/>
          </p:nvPr>
        </p:nvSpPr>
        <p:spPr>
          <a:xfrm>
            <a:off x="6553200" y="6553200"/>
            <a:ext cx="2133599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Поляризация</a:t>
            </a:r>
          </a:p>
        </p:txBody>
      </p:sp>
      <p:sp>
        <p:nvSpPr>
          <p:cNvPr id="343" name="Shape 343"/>
          <p:cNvSpPr txBox="1"/>
          <p:nvPr/>
        </p:nvSpPr>
        <p:spPr>
          <a:xfrm>
            <a:off x="457200" y="228600"/>
            <a:ext cx="4932362" cy="5794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ct val="25000"/>
              <a:buFont typeface="Arial"/>
              <a:buNone/>
            </a:pPr>
            <a:r>
              <a:rPr b="1" i="0" lang="en-US" sz="32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ІІ. Видове поляризации</a:t>
            </a:r>
          </a:p>
        </p:txBody>
      </p:sp>
      <p:sp>
        <p:nvSpPr>
          <p:cNvPr id="344" name="Shape 344"/>
          <p:cNvSpPr txBox="1"/>
          <p:nvPr/>
        </p:nvSpPr>
        <p:spPr>
          <a:xfrm>
            <a:off x="1371600" y="762000"/>
            <a:ext cx="3506786" cy="396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1" i="0" lang="en-US" sz="2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2.1. Диполна поляризация</a:t>
            </a:r>
          </a:p>
        </p:txBody>
      </p:sp>
      <p:sp>
        <p:nvSpPr>
          <p:cNvPr id="345" name="Shape 345"/>
          <p:cNvSpPr txBox="1"/>
          <p:nvPr/>
        </p:nvSpPr>
        <p:spPr>
          <a:xfrm>
            <a:off x="1525587" y="1295400"/>
            <a:ext cx="7618412" cy="422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След премахване на полето поляризацията намалява по закона</a:t>
            </a:r>
          </a:p>
        </p:txBody>
      </p:sp>
      <p:sp>
        <p:nvSpPr>
          <p:cNvPr id="346" name="Shape 346"/>
          <p:cNvSpPr txBox="1"/>
          <p:nvPr/>
        </p:nvSpPr>
        <p:spPr>
          <a:xfrm>
            <a:off x="5410200" y="3810000"/>
            <a:ext cx="3292474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1" i="0" lang="en-US" sz="2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диполно-релаксационна</a:t>
            </a:r>
          </a:p>
        </p:txBody>
      </p:sp>
      <p:sp>
        <p:nvSpPr>
          <p:cNvPr id="347" name="Shape 347"/>
          <p:cNvSpPr txBox="1"/>
          <p:nvPr/>
        </p:nvSpPr>
        <p:spPr>
          <a:xfrm>
            <a:off x="1295400" y="2667000"/>
            <a:ext cx="7618412" cy="1082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където 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baseline="-2500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е броя на ориентираните диполи след време 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baseline="-2500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броя на ориентираните диполи в началния момент;</a:t>
            </a: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τ – време за релаксация.</a:t>
            </a:r>
          </a:p>
        </p:txBody>
      </p:sp>
      <p:pic>
        <p:nvPicPr>
          <p:cNvPr id="348" name="Shape 3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57600" y="1676400"/>
            <a:ext cx="2057400" cy="1023936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Shape 349"/>
          <p:cNvSpPr txBox="1"/>
          <p:nvPr/>
        </p:nvSpPr>
        <p:spPr>
          <a:xfrm>
            <a:off x="1600200" y="4494212"/>
            <a:ext cx="7542212" cy="9159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τ е времето за възстановяване на хаотичното разположение на диполите след премахване на полето поради тяхното топлинно движение.</a:t>
            </a:r>
          </a:p>
        </p:txBody>
      </p:sp>
      <p:pic>
        <p:nvPicPr>
          <p:cNvPr id="350" name="Shape 35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91000" y="5195887"/>
            <a:ext cx="1016000" cy="866774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Shape 351"/>
          <p:cNvSpPr txBox="1"/>
          <p:nvPr/>
        </p:nvSpPr>
        <p:spPr>
          <a:xfrm>
            <a:off x="1525587" y="6110287"/>
            <a:ext cx="7618412" cy="3667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където ω</a:t>
            </a:r>
            <a:r>
              <a:rPr b="0" baseline="-2500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е честота на топлинни колебания на диполите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 txBox="1"/>
          <p:nvPr>
            <p:ph idx="11" type="ftr"/>
          </p:nvPr>
        </p:nvSpPr>
        <p:spPr>
          <a:xfrm>
            <a:off x="6553200" y="6553200"/>
            <a:ext cx="2133599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Поляризация</a:t>
            </a:r>
          </a:p>
        </p:txBody>
      </p:sp>
      <p:sp>
        <p:nvSpPr>
          <p:cNvPr id="357" name="Shape 357"/>
          <p:cNvSpPr txBox="1"/>
          <p:nvPr/>
        </p:nvSpPr>
        <p:spPr>
          <a:xfrm>
            <a:off x="457200" y="228600"/>
            <a:ext cx="4932362" cy="5794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ct val="25000"/>
              <a:buFont typeface="Arial"/>
              <a:buNone/>
            </a:pPr>
            <a:r>
              <a:rPr b="1" i="0" lang="en-US" sz="32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ІІ. Видове поляризации</a:t>
            </a:r>
          </a:p>
        </p:txBody>
      </p:sp>
      <p:sp>
        <p:nvSpPr>
          <p:cNvPr id="358" name="Shape 358"/>
          <p:cNvSpPr txBox="1"/>
          <p:nvPr/>
        </p:nvSpPr>
        <p:spPr>
          <a:xfrm>
            <a:off x="536575" y="762000"/>
            <a:ext cx="4594224" cy="396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1" i="0" lang="en-US" sz="2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2. Бавни поляризации (със загуби)</a:t>
            </a:r>
          </a:p>
        </p:txBody>
      </p:sp>
      <p:sp>
        <p:nvSpPr>
          <p:cNvPr id="359" name="Shape 359"/>
          <p:cNvSpPr txBox="1"/>
          <p:nvPr/>
        </p:nvSpPr>
        <p:spPr>
          <a:xfrm>
            <a:off x="1371600" y="1323975"/>
            <a:ext cx="3851274" cy="396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1" i="0" lang="en-US" sz="2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2.2. Структурна поляризация</a:t>
            </a:r>
          </a:p>
        </p:txBody>
      </p:sp>
      <p:sp>
        <p:nvSpPr>
          <p:cNvPr id="360" name="Shape 360"/>
          <p:cNvSpPr txBox="1"/>
          <p:nvPr/>
        </p:nvSpPr>
        <p:spPr>
          <a:xfrm>
            <a:off x="1524000" y="2025650"/>
            <a:ext cx="7558087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Появява се в многофазни (нееднородни) диелектрици, в които има и проводящи слоеве. </a:t>
            </a:r>
          </a:p>
        </p:txBody>
      </p:sp>
      <p:sp>
        <p:nvSpPr>
          <p:cNvPr id="361" name="Shape 361"/>
          <p:cNvSpPr txBox="1"/>
          <p:nvPr/>
        </p:nvSpPr>
        <p:spPr>
          <a:xfrm>
            <a:off x="1524000" y="3054350"/>
            <a:ext cx="7558087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При прилагането на поле, свободните заряди се преместват и концентрират по границите на различните фази. </a:t>
            </a:r>
          </a:p>
        </p:txBody>
      </p:sp>
      <p:sp>
        <p:nvSpPr>
          <p:cNvPr id="362" name="Shape 362"/>
          <p:cNvSpPr txBox="1"/>
          <p:nvPr/>
        </p:nvSpPr>
        <p:spPr>
          <a:xfrm>
            <a:off x="1524000" y="4083050"/>
            <a:ext cx="7558087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Бавна, защото се получава в резултат на преместване на макрообемни части.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 txBox="1"/>
          <p:nvPr>
            <p:ph idx="11" type="ftr"/>
          </p:nvPr>
        </p:nvSpPr>
        <p:spPr>
          <a:xfrm>
            <a:off x="6553200" y="6553200"/>
            <a:ext cx="2133599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Поляризация</a:t>
            </a:r>
          </a:p>
        </p:txBody>
      </p:sp>
      <p:sp>
        <p:nvSpPr>
          <p:cNvPr id="368" name="Shape 368"/>
          <p:cNvSpPr txBox="1"/>
          <p:nvPr/>
        </p:nvSpPr>
        <p:spPr>
          <a:xfrm>
            <a:off x="457200" y="228600"/>
            <a:ext cx="4932362" cy="5794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ct val="25000"/>
              <a:buFont typeface="Arial"/>
              <a:buNone/>
            </a:pPr>
            <a:r>
              <a:rPr b="1" i="0" lang="en-US" sz="32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ІІ. Видове поляризации</a:t>
            </a:r>
          </a:p>
        </p:txBody>
      </p:sp>
      <p:sp>
        <p:nvSpPr>
          <p:cNvPr id="369" name="Shape 369"/>
          <p:cNvSpPr txBox="1"/>
          <p:nvPr/>
        </p:nvSpPr>
        <p:spPr>
          <a:xfrm>
            <a:off x="536575" y="762000"/>
            <a:ext cx="4594224" cy="396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1" i="0" lang="en-US" sz="2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2. Бавни поляризации (със загуби)</a:t>
            </a:r>
          </a:p>
        </p:txBody>
      </p:sp>
      <p:sp>
        <p:nvSpPr>
          <p:cNvPr id="370" name="Shape 370"/>
          <p:cNvSpPr txBox="1"/>
          <p:nvPr/>
        </p:nvSpPr>
        <p:spPr>
          <a:xfrm>
            <a:off x="1403350" y="1355725"/>
            <a:ext cx="5214937" cy="396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1" i="0" lang="en-US" sz="2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2.3. Йонно-релаксационна поляризация</a:t>
            </a:r>
          </a:p>
        </p:txBody>
      </p:sp>
      <p:sp>
        <p:nvSpPr>
          <p:cNvPr id="371" name="Shape 371"/>
          <p:cNvSpPr txBox="1"/>
          <p:nvPr/>
        </p:nvSpPr>
        <p:spPr>
          <a:xfrm>
            <a:off x="1738311" y="1784350"/>
            <a:ext cx="6872287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Йонна поляризация в диелектрици с неплътна опаковка на йоните, където изместванията са на по-големи разстояния.</a:t>
            </a:r>
          </a:p>
        </p:txBody>
      </p:sp>
      <p:sp>
        <p:nvSpPr>
          <p:cNvPr id="372" name="Shape 372"/>
          <p:cNvSpPr txBox="1"/>
          <p:nvPr/>
        </p:nvSpPr>
        <p:spPr>
          <a:xfrm>
            <a:off x="1403350" y="2727325"/>
            <a:ext cx="5911850" cy="396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1" i="0" lang="en-US" sz="2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2.4. Електронно-релаксационна поляризация</a:t>
            </a:r>
          </a:p>
        </p:txBody>
      </p:sp>
      <p:sp>
        <p:nvSpPr>
          <p:cNvPr id="373" name="Shape 373"/>
          <p:cNvSpPr txBox="1"/>
          <p:nvPr/>
        </p:nvSpPr>
        <p:spPr>
          <a:xfrm>
            <a:off x="1738311" y="3121025"/>
            <a:ext cx="6872287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Резултат от намиращите се в структурата на материала “дефектни” електрони и дупки.</a:t>
            </a:r>
          </a:p>
        </p:txBody>
      </p:sp>
      <p:sp>
        <p:nvSpPr>
          <p:cNvPr id="374" name="Shape 374"/>
          <p:cNvSpPr txBox="1"/>
          <p:nvPr/>
        </p:nvSpPr>
        <p:spPr>
          <a:xfrm>
            <a:off x="1403350" y="3965575"/>
            <a:ext cx="3883025" cy="396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1" i="0" lang="en-US" sz="2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2.5. Резонансна поляризация</a:t>
            </a:r>
          </a:p>
        </p:txBody>
      </p:sp>
      <p:sp>
        <p:nvSpPr>
          <p:cNvPr id="375" name="Shape 375"/>
          <p:cNvSpPr txBox="1"/>
          <p:nvPr/>
        </p:nvSpPr>
        <p:spPr>
          <a:xfrm>
            <a:off x="1738311" y="4471987"/>
            <a:ext cx="6872287" cy="9159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Наблюдава се при много високи честоти на външното поле, които съвпадат с механичната резонансна честота на изграждащите структурата частици.</a:t>
            </a:r>
          </a:p>
        </p:txBody>
      </p:sp>
      <p:sp>
        <p:nvSpPr>
          <p:cNvPr id="376" name="Shape 376"/>
          <p:cNvSpPr txBox="1"/>
          <p:nvPr/>
        </p:nvSpPr>
        <p:spPr>
          <a:xfrm>
            <a:off x="1738311" y="5711825"/>
            <a:ext cx="6872287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ct val="25000"/>
              <a:buFont typeface="Arial"/>
              <a:buNone/>
            </a:pPr>
            <a:r>
              <a:rPr b="1" i="1" lang="en-US" sz="1800" u="non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В реален диелектрик могат да се проявят повече от един вид поляризации.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 txBox="1"/>
          <p:nvPr>
            <p:ph idx="11" type="ftr"/>
          </p:nvPr>
        </p:nvSpPr>
        <p:spPr>
          <a:xfrm>
            <a:off x="6553200" y="6553200"/>
            <a:ext cx="2133599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Поляризация</a:t>
            </a:r>
          </a:p>
        </p:txBody>
      </p:sp>
      <p:sp>
        <p:nvSpPr>
          <p:cNvPr id="382" name="Shape 382"/>
          <p:cNvSpPr txBox="1"/>
          <p:nvPr/>
        </p:nvSpPr>
        <p:spPr>
          <a:xfrm>
            <a:off x="457200" y="228600"/>
            <a:ext cx="4932362" cy="5794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ct val="25000"/>
              <a:buFont typeface="Arial"/>
              <a:buNone/>
            </a:pPr>
            <a:r>
              <a:rPr b="1" i="0" lang="en-US" sz="32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ІІ. Видове поляризации</a:t>
            </a:r>
          </a:p>
        </p:txBody>
      </p:sp>
      <p:sp>
        <p:nvSpPr>
          <p:cNvPr id="383" name="Shape 383"/>
          <p:cNvSpPr txBox="1"/>
          <p:nvPr/>
        </p:nvSpPr>
        <p:spPr>
          <a:xfrm>
            <a:off x="1524000" y="822325"/>
            <a:ext cx="3554411" cy="396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1" i="0" lang="en-US" sz="2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3. Спонтанна поляризация</a:t>
            </a:r>
          </a:p>
        </p:txBody>
      </p:sp>
      <p:sp>
        <p:nvSpPr>
          <p:cNvPr id="384" name="Shape 384"/>
          <p:cNvSpPr txBox="1"/>
          <p:nvPr/>
        </p:nvSpPr>
        <p:spPr>
          <a:xfrm>
            <a:off x="1447800" y="1263650"/>
            <a:ext cx="7558087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Представител е бариевия титанат  BaTiO</a:t>
            </a:r>
            <a:r>
              <a:rPr b="0" baseline="-2500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който има тетрагонална кристална решетка</a:t>
            </a:r>
          </a:p>
        </p:txBody>
      </p:sp>
      <p:pic>
        <p:nvPicPr>
          <p:cNvPr id="385" name="Shape 38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71600" y="2155825"/>
            <a:ext cx="4648199" cy="31019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86" name="Shape 386"/>
          <p:cNvGrpSpPr/>
          <p:nvPr/>
        </p:nvGrpSpPr>
        <p:grpSpPr>
          <a:xfrm>
            <a:off x="5756275" y="2003425"/>
            <a:ext cx="3159123" cy="3171825"/>
            <a:chOff x="5410200" y="2390775"/>
            <a:chExt cx="3159123" cy="3171825"/>
          </a:xfrm>
        </p:grpSpPr>
        <p:sp>
          <p:nvSpPr>
            <p:cNvPr id="387" name="Shape 387"/>
            <p:cNvSpPr/>
            <p:nvPr/>
          </p:nvSpPr>
          <p:spPr>
            <a:xfrm>
              <a:off x="6477000" y="3886200"/>
              <a:ext cx="457200" cy="4572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88" name="Shape 388"/>
            <p:cNvCxnSpPr/>
            <p:nvPr/>
          </p:nvCxnSpPr>
          <p:spPr>
            <a:xfrm rot="-5400000">
              <a:off x="6700836" y="3886199"/>
              <a:ext cx="1752600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389" name="Shape 389"/>
            <p:cNvCxnSpPr/>
            <p:nvPr/>
          </p:nvCxnSpPr>
          <p:spPr>
            <a:xfrm>
              <a:off x="5824537" y="3086100"/>
              <a:ext cx="1752600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sp>
          <p:nvSpPr>
            <p:cNvPr id="390" name="Shape 390"/>
            <p:cNvSpPr/>
            <p:nvPr/>
          </p:nvSpPr>
          <p:spPr>
            <a:xfrm>
              <a:off x="7348536" y="2857500"/>
              <a:ext cx="457200" cy="4572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91" name="Shape 391"/>
            <p:cNvCxnSpPr/>
            <p:nvPr/>
          </p:nvCxnSpPr>
          <p:spPr>
            <a:xfrm>
              <a:off x="5824537" y="4838700"/>
              <a:ext cx="1752600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392" name="Shape 392"/>
            <p:cNvCxnSpPr/>
            <p:nvPr/>
          </p:nvCxnSpPr>
          <p:spPr>
            <a:xfrm rot="-5400000">
              <a:off x="4948237" y="4010024"/>
              <a:ext cx="1752600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sp>
          <p:nvSpPr>
            <p:cNvPr id="393" name="Shape 393"/>
            <p:cNvSpPr/>
            <p:nvPr/>
          </p:nvSpPr>
          <p:spPr>
            <a:xfrm>
              <a:off x="5595937" y="2857500"/>
              <a:ext cx="457200" cy="4572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Shape 394"/>
            <p:cNvSpPr/>
            <p:nvPr/>
          </p:nvSpPr>
          <p:spPr>
            <a:xfrm>
              <a:off x="5595937" y="4610100"/>
              <a:ext cx="457200" cy="4572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Shape 395"/>
            <p:cNvSpPr/>
            <p:nvPr/>
          </p:nvSpPr>
          <p:spPr>
            <a:xfrm>
              <a:off x="7348536" y="4610100"/>
              <a:ext cx="457200" cy="4572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Shape 396"/>
            <p:cNvSpPr/>
            <p:nvPr/>
          </p:nvSpPr>
          <p:spPr>
            <a:xfrm>
              <a:off x="6477000" y="2990850"/>
              <a:ext cx="457200" cy="4572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Shape 397"/>
            <p:cNvSpPr/>
            <p:nvPr/>
          </p:nvSpPr>
          <p:spPr>
            <a:xfrm>
              <a:off x="6567486" y="3808412"/>
              <a:ext cx="274636" cy="274636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Shape 398"/>
            <p:cNvSpPr/>
            <p:nvPr/>
          </p:nvSpPr>
          <p:spPr>
            <a:xfrm>
              <a:off x="6477000" y="4762500"/>
              <a:ext cx="457200" cy="4572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99" name="Shape 399"/>
            <p:cNvCxnSpPr/>
            <p:nvPr/>
          </p:nvCxnSpPr>
          <p:spPr>
            <a:xfrm>
              <a:off x="5410200" y="3943350"/>
              <a:ext cx="2743199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400" name="Shape 400"/>
            <p:cNvCxnSpPr/>
            <p:nvPr/>
          </p:nvCxnSpPr>
          <p:spPr>
            <a:xfrm>
              <a:off x="6705600" y="2743200"/>
              <a:ext cx="0" cy="2819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sp>
          <p:nvSpPr>
            <p:cNvPr id="401" name="Shape 401"/>
            <p:cNvSpPr/>
            <p:nvPr/>
          </p:nvSpPr>
          <p:spPr>
            <a:xfrm>
              <a:off x="5562600" y="3886200"/>
              <a:ext cx="457200" cy="4572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Shape 402"/>
            <p:cNvSpPr/>
            <p:nvPr/>
          </p:nvSpPr>
          <p:spPr>
            <a:xfrm>
              <a:off x="7315200" y="3886200"/>
              <a:ext cx="457200" cy="4572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Shape 403"/>
            <p:cNvSpPr txBox="1"/>
            <p:nvPr/>
          </p:nvSpPr>
          <p:spPr>
            <a:xfrm>
              <a:off x="7681911" y="2390775"/>
              <a:ext cx="649286" cy="3667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Ba</a:t>
              </a:r>
              <a:r>
                <a:rPr b="1" baseline="3000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2+</a:t>
              </a:r>
            </a:p>
          </p:txBody>
        </p:sp>
        <p:cxnSp>
          <p:nvCxnSpPr>
            <p:cNvPr id="404" name="Shape 404"/>
            <p:cNvCxnSpPr/>
            <p:nvPr/>
          </p:nvCxnSpPr>
          <p:spPr>
            <a:xfrm flipH="1">
              <a:off x="7543799" y="2743200"/>
              <a:ext cx="381000" cy="30479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lg" w="lg" type="triangle"/>
            </a:ln>
          </p:spPr>
        </p:cxnSp>
        <p:cxnSp>
          <p:nvCxnSpPr>
            <p:cNvPr id="405" name="Shape 405"/>
            <p:cNvCxnSpPr/>
            <p:nvPr/>
          </p:nvCxnSpPr>
          <p:spPr>
            <a:xfrm flipH="1">
              <a:off x="6705599" y="3429000"/>
              <a:ext cx="1143000" cy="53339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lg" w="lg" type="triangle"/>
            </a:ln>
          </p:spPr>
        </p:cxnSp>
        <p:sp>
          <p:nvSpPr>
            <p:cNvPr id="406" name="Shape 406"/>
            <p:cNvSpPr txBox="1"/>
            <p:nvPr/>
          </p:nvSpPr>
          <p:spPr>
            <a:xfrm>
              <a:off x="7821611" y="3200400"/>
              <a:ext cx="560387" cy="3667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Ti</a:t>
              </a:r>
              <a:r>
                <a:rPr b="1" baseline="3000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4+</a:t>
              </a:r>
            </a:p>
          </p:txBody>
        </p:sp>
        <p:cxnSp>
          <p:nvCxnSpPr>
            <p:cNvPr id="407" name="Shape 407"/>
            <p:cNvCxnSpPr/>
            <p:nvPr/>
          </p:nvCxnSpPr>
          <p:spPr>
            <a:xfrm rot="10800000">
              <a:off x="7467600" y="4114800"/>
              <a:ext cx="609599" cy="7619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lg" w="lg" type="triangle"/>
            </a:ln>
          </p:spPr>
        </p:cxnSp>
        <p:sp>
          <p:nvSpPr>
            <p:cNvPr id="408" name="Shape 408"/>
            <p:cNvSpPr txBox="1"/>
            <p:nvPr/>
          </p:nvSpPr>
          <p:spPr>
            <a:xfrm>
              <a:off x="8072436" y="4038600"/>
              <a:ext cx="496886" cy="3667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</a:t>
              </a:r>
              <a:r>
                <a:rPr b="1" baseline="3000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2-</a:t>
              </a:r>
            </a:p>
          </p:txBody>
        </p:sp>
      </p:grpSp>
      <p:sp>
        <p:nvSpPr>
          <p:cNvPr id="409" name="Shape 409"/>
          <p:cNvSpPr txBox="1"/>
          <p:nvPr/>
        </p:nvSpPr>
        <p:spPr>
          <a:xfrm>
            <a:off x="1585912" y="5715000"/>
            <a:ext cx="7329487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Този тип кристална решетка е несиметрична, т. е. има изместване на електрическите заряди, което я превръща в дипол.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idx="11" type="ftr"/>
          </p:nvPr>
        </p:nvSpPr>
        <p:spPr>
          <a:xfrm>
            <a:off x="6553200" y="6553200"/>
            <a:ext cx="2133599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Поляризация</a:t>
            </a:r>
          </a:p>
        </p:txBody>
      </p:sp>
      <p:sp>
        <p:nvSpPr>
          <p:cNvPr id="45" name="Shape 45"/>
          <p:cNvSpPr txBox="1"/>
          <p:nvPr>
            <p:ph type="title"/>
          </p:nvPr>
        </p:nvSpPr>
        <p:spPr>
          <a:xfrm>
            <a:off x="609600" y="457200"/>
            <a:ext cx="7086600" cy="4873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Съдържание</a:t>
            </a:r>
          </a:p>
        </p:txBody>
      </p:sp>
      <p:sp>
        <p:nvSpPr>
          <p:cNvPr id="46" name="Shape 46"/>
          <p:cNvSpPr txBox="1"/>
          <p:nvPr/>
        </p:nvSpPr>
        <p:spPr>
          <a:xfrm>
            <a:off x="1660525" y="722312"/>
            <a:ext cx="184149" cy="3667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" name="Shape 47"/>
          <p:cNvCxnSpPr/>
          <p:nvPr/>
        </p:nvCxnSpPr>
        <p:spPr>
          <a:xfrm>
            <a:off x="2528886" y="2435225"/>
            <a:ext cx="4800600" cy="0"/>
          </a:xfrm>
          <a:prstGeom prst="straightConnector1">
            <a:avLst/>
          </a:prstGeom>
          <a:noFill/>
          <a:ln cap="flat" cmpd="sng" w="25400">
            <a:solidFill>
              <a:srgbClr val="5F5F5F"/>
            </a:solidFill>
            <a:prstDash val="solid"/>
            <a:miter/>
            <a:headEnd len="med" w="med" type="none"/>
            <a:tailEnd len="med" w="med" type="oval"/>
          </a:ln>
        </p:spPr>
      </p:cxnSp>
      <p:grpSp>
        <p:nvGrpSpPr>
          <p:cNvPr id="48" name="Shape 48"/>
          <p:cNvGrpSpPr/>
          <p:nvPr/>
        </p:nvGrpSpPr>
        <p:grpSpPr>
          <a:xfrm>
            <a:off x="2248190" y="2291052"/>
            <a:ext cx="258181" cy="258181"/>
            <a:chOff x="1929102" y="2367252"/>
            <a:chExt cx="258181" cy="258181"/>
          </a:xfrm>
        </p:grpSpPr>
        <p:sp>
          <p:nvSpPr>
            <p:cNvPr id="49" name="Shape 49"/>
            <p:cNvSpPr/>
            <p:nvPr/>
          </p:nvSpPr>
          <p:spPr>
            <a:xfrm rot="2700000">
              <a:off x="1966911" y="2405061"/>
              <a:ext cx="182562" cy="182562"/>
            </a:xfrm>
            <a:prstGeom prst="rtTriangle">
              <a:avLst/>
            </a:prstGeom>
            <a:solidFill>
              <a:srgbClr val="808080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Shape 50"/>
            <p:cNvSpPr/>
            <p:nvPr/>
          </p:nvSpPr>
          <p:spPr>
            <a:xfrm flipH="1" rot="-2700000">
              <a:off x="1966911" y="2405061"/>
              <a:ext cx="182562" cy="182562"/>
            </a:xfrm>
            <a:prstGeom prst="rtTriangle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1" name="Shape 51"/>
          <p:cNvSpPr txBox="1"/>
          <p:nvPr/>
        </p:nvSpPr>
        <p:spPr>
          <a:xfrm>
            <a:off x="3333750" y="1981200"/>
            <a:ext cx="3368674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Основни определения</a:t>
            </a:r>
          </a:p>
        </p:txBody>
      </p:sp>
      <p:grpSp>
        <p:nvGrpSpPr>
          <p:cNvPr id="52" name="Shape 52"/>
          <p:cNvGrpSpPr/>
          <p:nvPr/>
        </p:nvGrpSpPr>
        <p:grpSpPr>
          <a:xfrm>
            <a:off x="2248190" y="2895600"/>
            <a:ext cx="5081298" cy="568033"/>
            <a:chOff x="1929102" y="2057400"/>
            <a:chExt cx="5081298" cy="568033"/>
          </a:xfrm>
        </p:grpSpPr>
        <p:cxnSp>
          <p:nvCxnSpPr>
            <p:cNvPr id="53" name="Shape 53"/>
            <p:cNvCxnSpPr/>
            <p:nvPr/>
          </p:nvCxnSpPr>
          <p:spPr>
            <a:xfrm>
              <a:off x="2209800" y="2511425"/>
              <a:ext cx="4800600" cy="0"/>
            </a:xfrm>
            <a:prstGeom prst="straightConnector1">
              <a:avLst/>
            </a:prstGeom>
            <a:noFill/>
            <a:ln cap="flat" cmpd="sng" w="25400">
              <a:solidFill>
                <a:srgbClr val="5F5F5F"/>
              </a:solidFill>
              <a:prstDash val="solid"/>
              <a:miter/>
              <a:headEnd len="med" w="med" type="none"/>
              <a:tailEnd len="med" w="med" type="oval"/>
            </a:ln>
          </p:spPr>
        </p:cxnSp>
        <p:grpSp>
          <p:nvGrpSpPr>
            <p:cNvPr id="54" name="Shape 54"/>
            <p:cNvGrpSpPr/>
            <p:nvPr/>
          </p:nvGrpSpPr>
          <p:grpSpPr>
            <a:xfrm>
              <a:off x="1929102" y="2367252"/>
              <a:ext cx="258181" cy="258181"/>
              <a:chOff x="1929102" y="2367252"/>
              <a:chExt cx="258181" cy="258181"/>
            </a:xfrm>
          </p:grpSpPr>
          <p:sp>
            <p:nvSpPr>
              <p:cNvPr id="55" name="Shape 55"/>
              <p:cNvSpPr/>
              <p:nvPr/>
            </p:nvSpPr>
            <p:spPr>
              <a:xfrm rot="2700000">
                <a:off x="1966911" y="2405061"/>
                <a:ext cx="182562" cy="182562"/>
              </a:xfrm>
              <a:prstGeom prst="rtTriangle">
                <a:avLst/>
              </a:prstGeom>
              <a:solidFill>
                <a:srgbClr val="808080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" name="Shape 56"/>
              <p:cNvSpPr/>
              <p:nvPr/>
            </p:nvSpPr>
            <p:spPr>
              <a:xfrm flipH="1" rot="-2700000">
                <a:off x="1966911" y="2405061"/>
                <a:ext cx="182562" cy="182562"/>
              </a:xfrm>
              <a:prstGeom prst="rtTriangle">
                <a:avLst/>
              </a:prstGeom>
              <a:solidFill>
                <a:srgbClr val="FF9900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7" name="Shape 57"/>
            <p:cNvSpPr txBox="1"/>
            <p:nvPr/>
          </p:nvSpPr>
          <p:spPr>
            <a:xfrm>
              <a:off x="3014661" y="2057400"/>
              <a:ext cx="31623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2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Видове поляризации</a:t>
              </a:r>
            </a:p>
          </p:txBody>
        </p:sp>
      </p:grpSp>
      <p:grpSp>
        <p:nvGrpSpPr>
          <p:cNvPr id="58" name="Shape 58"/>
          <p:cNvGrpSpPr/>
          <p:nvPr/>
        </p:nvGrpSpPr>
        <p:grpSpPr>
          <a:xfrm>
            <a:off x="2248190" y="3813175"/>
            <a:ext cx="5081298" cy="568033"/>
            <a:chOff x="1929102" y="2057400"/>
            <a:chExt cx="5081298" cy="568033"/>
          </a:xfrm>
        </p:grpSpPr>
        <p:cxnSp>
          <p:nvCxnSpPr>
            <p:cNvPr id="59" name="Shape 59"/>
            <p:cNvCxnSpPr/>
            <p:nvPr/>
          </p:nvCxnSpPr>
          <p:spPr>
            <a:xfrm>
              <a:off x="2209800" y="2511425"/>
              <a:ext cx="4800600" cy="0"/>
            </a:xfrm>
            <a:prstGeom prst="straightConnector1">
              <a:avLst/>
            </a:prstGeom>
            <a:noFill/>
            <a:ln cap="flat" cmpd="sng" w="25400">
              <a:solidFill>
                <a:srgbClr val="5F5F5F"/>
              </a:solidFill>
              <a:prstDash val="solid"/>
              <a:miter/>
              <a:headEnd len="med" w="med" type="none"/>
              <a:tailEnd len="med" w="med" type="oval"/>
            </a:ln>
          </p:spPr>
        </p:cxnSp>
        <p:grpSp>
          <p:nvGrpSpPr>
            <p:cNvPr id="60" name="Shape 60"/>
            <p:cNvGrpSpPr/>
            <p:nvPr/>
          </p:nvGrpSpPr>
          <p:grpSpPr>
            <a:xfrm>
              <a:off x="1929102" y="2367252"/>
              <a:ext cx="258181" cy="258181"/>
              <a:chOff x="1929102" y="2367252"/>
              <a:chExt cx="258181" cy="258181"/>
            </a:xfrm>
          </p:grpSpPr>
          <p:sp>
            <p:nvSpPr>
              <p:cNvPr id="61" name="Shape 61"/>
              <p:cNvSpPr/>
              <p:nvPr/>
            </p:nvSpPr>
            <p:spPr>
              <a:xfrm rot="2700000">
                <a:off x="1966911" y="2405061"/>
                <a:ext cx="182562" cy="182562"/>
              </a:xfrm>
              <a:prstGeom prst="rtTriangle">
                <a:avLst/>
              </a:prstGeom>
              <a:solidFill>
                <a:srgbClr val="808080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" name="Shape 62"/>
              <p:cNvSpPr/>
              <p:nvPr/>
            </p:nvSpPr>
            <p:spPr>
              <a:xfrm flipH="1" rot="-2700000">
                <a:off x="1966911" y="2405061"/>
                <a:ext cx="182562" cy="182562"/>
              </a:xfrm>
              <a:prstGeom prst="rtTriangle">
                <a:avLst/>
              </a:prstGeom>
              <a:solidFill>
                <a:srgbClr val="FF9900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63" name="Shape 63"/>
            <p:cNvSpPr txBox="1"/>
            <p:nvPr/>
          </p:nvSpPr>
          <p:spPr>
            <a:xfrm>
              <a:off x="3014661" y="2057400"/>
              <a:ext cx="3943350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2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Температурна зависимост</a:t>
              </a:r>
            </a:p>
          </p:txBody>
        </p:sp>
      </p:grpSp>
      <p:grpSp>
        <p:nvGrpSpPr>
          <p:cNvPr id="64" name="Shape 64"/>
          <p:cNvGrpSpPr/>
          <p:nvPr/>
        </p:nvGrpSpPr>
        <p:grpSpPr>
          <a:xfrm>
            <a:off x="2248190" y="4724400"/>
            <a:ext cx="5081298" cy="568033"/>
            <a:chOff x="1929102" y="2057400"/>
            <a:chExt cx="5081298" cy="568033"/>
          </a:xfrm>
        </p:grpSpPr>
        <p:cxnSp>
          <p:nvCxnSpPr>
            <p:cNvPr id="65" name="Shape 65"/>
            <p:cNvCxnSpPr/>
            <p:nvPr/>
          </p:nvCxnSpPr>
          <p:spPr>
            <a:xfrm>
              <a:off x="2209800" y="2511425"/>
              <a:ext cx="4800600" cy="0"/>
            </a:xfrm>
            <a:prstGeom prst="straightConnector1">
              <a:avLst/>
            </a:prstGeom>
            <a:noFill/>
            <a:ln cap="flat" cmpd="sng" w="25400">
              <a:solidFill>
                <a:srgbClr val="5F5F5F"/>
              </a:solidFill>
              <a:prstDash val="solid"/>
              <a:miter/>
              <a:headEnd len="med" w="med" type="none"/>
              <a:tailEnd len="med" w="med" type="oval"/>
            </a:ln>
          </p:spPr>
        </p:cxnSp>
        <p:grpSp>
          <p:nvGrpSpPr>
            <p:cNvPr id="66" name="Shape 66"/>
            <p:cNvGrpSpPr/>
            <p:nvPr/>
          </p:nvGrpSpPr>
          <p:grpSpPr>
            <a:xfrm>
              <a:off x="1929102" y="2367252"/>
              <a:ext cx="258181" cy="258181"/>
              <a:chOff x="1929102" y="2367252"/>
              <a:chExt cx="258181" cy="258181"/>
            </a:xfrm>
          </p:grpSpPr>
          <p:sp>
            <p:nvSpPr>
              <p:cNvPr id="67" name="Shape 67"/>
              <p:cNvSpPr/>
              <p:nvPr/>
            </p:nvSpPr>
            <p:spPr>
              <a:xfrm rot="2700000">
                <a:off x="1966911" y="2405061"/>
                <a:ext cx="182562" cy="182562"/>
              </a:xfrm>
              <a:prstGeom prst="rtTriangle">
                <a:avLst/>
              </a:prstGeom>
              <a:solidFill>
                <a:srgbClr val="808080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" name="Shape 68"/>
              <p:cNvSpPr/>
              <p:nvPr/>
            </p:nvSpPr>
            <p:spPr>
              <a:xfrm flipH="1" rot="-2700000">
                <a:off x="1966911" y="2405061"/>
                <a:ext cx="182562" cy="182562"/>
              </a:xfrm>
              <a:prstGeom prst="rtTriangle">
                <a:avLst/>
              </a:prstGeom>
              <a:solidFill>
                <a:srgbClr val="FF9900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69" name="Shape 69"/>
            <p:cNvSpPr txBox="1"/>
            <p:nvPr/>
          </p:nvSpPr>
          <p:spPr>
            <a:xfrm>
              <a:off x="3014661" y="2057400"/>
              <a:ext cx="3216275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2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Честотна зависимост</a:t>
              </a: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Shape 414"/>
          <p:cNvSpPr txBox="1"/>
          <p:nvPr>
            <p:ph idx="11" type="ftr"/>
          </p:nvPr>
        </p:nvSpPr>
        <p:spPr>
          <a:xfrm>
            <a:off x="6553200" y="6553200"/>
            <a:ext cx="2133599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Поляризация</a:t>
            </a:r>
          </a:p>
        </p:txBody>
      </p:sp>
      <p:sp>
        <p:nvSpPr>
          <p:cNvPr id="415" name="Shape 415"/>
          <p:cNvSpPr txBox="1"/>
          <p:nvPr/>
        </p:nvSpPr>
        <p:spPr>
          <a:xfrm>
            <a:off x="457200" y="228600"/>
            <a:ext cx="4932362" cy="5794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ct val="25000"/>
              <a:buFont typeface="Arial"/>
              <a:buNone/>
            </a:pPr>
            <a:r>
              <a:rPr b="1" i="0" lang="en-US" sz="32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ІІ. Видове поляризации</a:t>
            </a:r>
          </a:p>
        </p:txBody>
      </p:sp>
      <p:sp>
        <p:nvSpPr>
          <p:cNvPr id="416" name="Shape 416"/>
          <p:cNvSpPr txBox="1"/>
          <p:nvPr/>
        </p:nvSpPr>
        <p:spPr>
          <a:xfrm>
            <a:off x="1627187" y="822325"/>
            <a:ext cx="3554411" cy="396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1" i="0" lang="en-US" sz="2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3. Спонтанна поляризация</a:t>
            </a:r>
          </a:p>
        </p:txBody>
      </p:sp>
      <p:sp>
        <p:nvSpPr>
          <p:cNvPr id="417" name="Shape 417"/>
          <p:cNvSpPr txBox="1"/>
          <p:nvPr/>
        </p:nvSpPr>
        <p:spPr>
          <a:xfrm>
            <a:off x="1524000" y="1568450"/>
            <a:ext cx="7558087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Области с голям брой еднакво ориентирани диполни кристални клетки се нарича домен. </a:t>
            </a:r>
          </a:p>
        </p:txBody>
      </p:sp>
      <p:sp>
        <p:nvSpPr>
          <p:cNvPr id="418" name="Shape 418"/>
          <p:cNvSpPr txBox="1"/>
          <p:nvPr/>
        </p:nvSpPr>
        <p:spPr>
          <a:xfrm>
            <a:off x="1524000" y="2528886"/>
            <a:ext cx="7558087" cy="3667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Доменната структура определя нелинейността на поляризацията.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Shape 423"/>
          <p:cNvSpPr txBox="1"/>
          <p:nvPr>
            <p:ph idx="11" type="ftr"/>
          </p:nvPr>
        </p:nvSpPr>
        <p:spPr>
          <a:xfrm>
            <a:off x="6553200" y="6553200"/>
            <a:ext cx="2133599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Поляризация</a:t>
            </a:r>
          </a:p>
        </p:txBody>
      </p:sp>
      <p:sp>
        <p:nvSpPr>
          <p:cNvPr id="424" name="Shape 424"/>
          <p:cNvSpPr txBox="1"/>
          <p:nvPr/>
        </p:nvSpPr>
        <p:spPr>
          <a:xfrm>
            <a:off x="457200" y="228600"/>
            <a:ext cx="4932362" cy="5794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ct val="25000"/>
              <a:buFont typeface="Arial"/>
              <a:buNone/>
            </a:pPr>
            <a:r>
              <a:rPr b="1" i="0" lang="en-US" sz="32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ІІ. Видове поляризации</a:t>
            </a:r>
          </a:p>
        </p:txBody>
      </p:sp>
      <p:sp>
        <p:nvSpPr>
          <p:cNvPr id="425" name="Shape 425"/>
          <p:cNvSpPr txBox="1"/>
          <p:nvPr/>
        </p:nvSpPr>
        <p:spPr>
          <a:xfrm>
            <a:off x="1524000" y="1371600"/>
            <a:ext cx="5029199" cy="9159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Диполните моменти на единичните кристали се ориентират предимно в една посока в резултат на поляризацията. </a:t>
            </a:r>
          </a:p>
        </p:txBody>
      </p:sp>
      <p:sp>
        <p:nvSpPr>
          <p:cNvPr id="426" name="Shape 426"/>
          <p:cNvSpPr txBox="1"/>
          <p:nvPr/>
        </p:nvSpPr>
        <p:spPr>
          <a:xfrm>
            <a:off x="1524000" y="852487"/>
            <a:ext cx="2735262" cy="3667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66"/>
              </a:buClr>
              <a:buSzPct val="25000"/>
              <a:buFont typeface="Arial"/>
              <a:buNone/>
            </a:pPr>
            <a:r>
              <a:rPr b="1" i="1" lang="en-US" sz="1800" u="none">
                <a:solidFill>
                  <a:srgbClr val="660066"/>
                </a:solidFill>
                <a:latin typeface="Arial"/>
                <a:ea typeface="Arial"/>
                <a:cs typeface="Arial"/>
                <a:sym typeface="Arial"/>
              </a:rPr>
              <a:t>Пиезоелектричество</a:t>
            </a:r>
          </a:p>
        </p:txBody>
      </p:sp>
      <p:pic>
        <p:nvPicPr>
          <p:cNvPr id="427" name="Shape 4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53200" y="609600"/>
            <a:ext cx="1549400" cy="259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8" name="Shape 4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04950" y="2438400"/>
            <a:ext cx="2649537" cy="3200399"/>
          </a:xfrm>
          <a:prstGeom prst="rect">
            <a:avLst/>
          </a:prstGeom>
          <a:noFill/>
          <a:ln>
            <a:noFill/>
          </a:ln>
        </p:spPr>
      </p:pic>
      <p:sp>
        <p:nvSpPr>
          <p:cNvPr id="429" name="Shape 429"/>
          <p:cNvSpPr txBox="1"/>
          <p:nvPr/>
        </p:nvSpPr>
        <p:spPr>
          <a:xfrm>
            <a:off x="4343400" y="3640137"/>
            <a:ext cx="4572000" cy="14652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При механично въздействие върху кристала се получава скъсяване или удължаване на рамото на единичните диполни моменти – изменя се потенциалната разлика.</a:t>
            </a:r>
          </a:p>
        </p:txBody>
      </p:sp>
      <p:sp>
        <p:nvSpPr>
          <p:cNvPr id="430" name="Shape 430"/>
          <p:cNvSpPr txBox="1"/>
          <p:nvPr/>
        </p:nvSpPr>
        <p:spPr>
          <a:xfrm>
            <a:off x="1905000" y="5835650"/>
            <a:ext cx="70866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66"/>
              </a:buClr>
              <a:buSzPct val="25000"/>
              <a:buFont typeface="Arial"/>
              <a:buNone/>
            </a:pPr>
            <a:r>
              <a:rPr b="1" i="1" lang="en-US" sz="1800" u="none">
                <a:solidFill>
                  <a:srgbClr val="660066"/>
                </a:solidFill>
                <a:latin typeface="Arial"/>
                <a:ea typeface="Arial"/>
                <a:cs typeface="Arial"/>
                <a:sym typeface="Arial"/>
              </a:rPr>
              <a:t>Прав пиезоефект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механичното въздействие се преобразува в електрически сигнал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 txBox="1"/>
          <p:nvPr>
            <p:ph idx="11" type="ftr"/>
          </p:nvPr>
        </p:nvSpPr>
        <p:spPr>
          <a:xfrm>
            <a:off x="6553200" y="6553200"/>
            <a:ext cx="2133599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Поляризация</a:t>
            </a:r>
          </a:p>
        </p:txBody>
      </p:sp>
      <p:sp>
        <p:nvSpPr>
          <p:cNvPr id="436" name="Shape 436"/>
          <p:cNvSpPr txBox="1"/>
          <p:nvPr/>
        </p:nvSpPr>
        <p:spPr>
          <a:xfrm>
            <a:off x="457200" y="228600"/>
            <a:ext cx="4932362" cy="5794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ct val="25000"/>
              <a:buFont typeface="Arial"/>
              <a:buNone/>
            </a:pPr>
            <a:r>
              <a:rPr b="1" i="0" lang="en-US" sz="32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ІІ. Видове поляризации</a:t>
            </a:r>
          </a:p>
        </p:txBody>
      </p:sp>
      <p:sp>
        <p:nvSpPr>
          <p:cNvPr id="437" name="Shape 437"/>
          <p:cNvSpPr txBox="1"/>
          <p:nvPr/>
        </p:nvSpPr>
        <p:spPr>
          <a:xfrm>
            <a:off x="4267200" y="3182936"/>
            <a:ext cx="4648199" cy="14652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При прилагане на електрическо поле по посока на ориентираните кристали увеличеният заряд в краищата предизвиква разтягане на диполите или удължаването на кристала.</a:t>
            </a:r>
          </a:p>
        </p:txBody>
      </p:sp>
      <p:sp>
        <p:nvSpPr>
          <p:cNvPr id="438" name="Shape 438"/>
          <p:cNvSpPr txBox="1"/>
          <p:nvPr/>
        </p:nvSpPr>
        <p:spPr>
          <a:xfrm>
            <a:off x="1524000" y="914400"/>
            <a:ext cx="2735262" cy="3667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66"/>
              </a:buClr>
              <a:buSzPct val="25000"/>
              <a:buFont typeface="Arial"/>
              <a:buNone/>
            </a:pPr>
            <a:r>
              <a:rPr b="1" i="1" lang="en-US" sz="1800" u="none">
                <a:solidFill>
                  <a:srgbClr val="660066"/>
                </a:solidFill>
                <a:latin typeface="Arial"/>
                <a:ea typeface="Arial"/>
                <a:cs typeface="Arial"/>
                <a:sym typeface="Arial"/>
              </a:rPr>
              <a:t>Пиезоелектричество</a:t>
            </a:r>
          </a:p>
        </p:txBody>
      </p:sp>
      <p:pic>
        <p:nvPicPr>
          <p:cNvPr id="439" name="Shape 4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10400" y="457200"/>
            <a:ext cx="1185862" cy="1981199"/>
          </a:xfrm>
          <a:prstGeom prst="rect">
            <a:avLst/>
          </a:prstGeom>
          <a:noFill/>
          <a:ln>
            <a:noFill/>
          </a:ln>
        </p:spPr>
      </p:pic>
      <p:sp>
        <p:nvSpPr>
          <p:cNvPr id="440" name="Shape 440"/>
          <p:cNvSpPr txBox="1"/>
          <p:nvPr/>
        </p:nvSpPr>
        <p:spPr>
          <a:xfrm>
            <a:off x="1752600" y="5181600"/>
            <a:ext cx="70866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66"/>
              </a:buClr>
              <a:buSzPct val="25000"/>
              <a:buFont typeface="Arial"/>
              <a:buNone/>
            </a:pPr>
            <a:r>
              <a:rPr b="1" i="1" lang="en-US" sz="1800" u="none">
                <a:solidFill>
                  <a:srgbClr val="660066"/>
                </a:solidFill>
                <a:latin typeface="Arial"/>
                <a:ea typeface="Arial"/>
                <a:cs typeface="Arial"/>
                <a:sym typeface="Arial"/>
              </a:rPr>
              <a:t>Обратен пиезоефект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електрическото въздействие се преобразува в механично изменение</a:t>
            </a:r>
          </a:p>
        </p:txBody>
      </p:sp>
      <p:grpSp>
        <p:nvGrpSpPr>
          <p:cNvPr id="441" name="Shape 441"/>
          <p:cNvGrpSpPr/>
          <p:nvPr/>
        </p:nvGrpSpPr>
        <p:grpSpPr>
          <a:xfrm>
            <a:off x="1828800" y="1743075"/>
            <a:ext cx="2286000" cy="3133724"/>
            <a:chOff x="1828800" y="1743075"/>
            <a:chExt cx="2286000" cy="3133724"/>
          </a:xfrm>
        </p:grpSpPr>
        <p:pic>
          <p:nvPicPr>
            <p:cNvPr id="442" name="Shape 44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828800" y="1743075"/>
              <a:ext cx="2286000" cy="31337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43" name="Shape 443"/>
            <p:cNvSpPr txBox="1"/>
            <p:nvPr/>
          </p:nvSpPr>
          <p:spPr>
            <a:xfrm>
              <a:off x="3741737" y="2813050"/>
              <a:ext cx="317500" cy="3667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+</a:t>
              </a:r>
            </a:p>
          </p:txBody>
        </p:sp>
        <p:sp>
          <p:nvSpPr>
            <p:cNvPr id="444" name="Shape 444"/>
            <p:cNvSpPr txBox="1"/>
            <p:nvPr/>
          </p:nvSpPr>
          <p:spPr>
            <a:xfrm>
              <a:off x="3781425" y="3248025"/>
              <a:ext cx="260350" cy="3667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Shape 449"/>
          <p:cNvSpPr txBox="1"/>
          <p:nvPr>
            <p:ph idx="11" type="ftr"/>
          </p:nvPr>
        </p:nvSpPr>
        <p:spPr>
          <a:xfrm>
            <a:off x="6553200" y="6553200"/>
            <a:ext cx="2133599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Поляризация</a:t>
            </a:r>
          </a:p>
        </p:txBody>
      </p:sp>
      <p:sp>
        <p:nvSpPr>
          <p:cNvPr id="450" name="Shape 450"/>
          <p:cNvSpPr txBox="1"/>
          <p:nvPr/>
        </p:nvSpPr>
        <p:spPr>
          <a:xfrm>
            <a:off x="457200" y="171450"/>
            <a:ext cx="6092825" cy="5794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ct val="25000"/>
              <a:buFont typeface="Arial"/>
              <a:buNone/>
            </a:pPr>
            <a:r>
              <a:rPr b="1" i="0" lang="en-US" sz="32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ІІІ. Температурна зависимост</a:t>
            </a:r>
          </a:p>
        </p:txBody>
      </p:sp>
      <p:grpSp>
        <p:nvGrpSpPr>
          <p:cNvPr id="451" name="Shape 451"/>
          <p:cNvGrpSpPr/>
          <p:nvPr/>
        </p:nvGrpSpPr>
        <p:grpSpPr>
          <a:xfrm>
            <a:off x="2184400" y="4572000"/>
            <a:ext cx="5426074" cy="366711"/>
            <a:chOff x="2041525" y="4900612"/>
            <a:chExt cx="5426074" cy="366711"/>
          </a:xfrm>
        </p:grpSpPr>
        <p:cxnSp>
          <p:nvCxnSpPr>
            <p:cNvPr id="452" name="Shape 452"/>
            <p:cNvCxnSpPr/>
            <p:nvPr/>
          </p:nvCxnSpPr>
          <p:spPr>
            <a:xfrm>
              <a:off x="2362200" y="5105400"/>
              <a:ext cx="5105399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sp>
          <p:nvSpPr>
            <p:cNvPr id="453" name="Shape 453"/>
            <p:cNvSpPr txBox="1"/>
            <p:nvPr/>
          </p:nvSpPr>
          <p:spPr>
            <a:xfrm>
              <a:off x="2041525" y="4900612"/>
              <a:ext cx="311149" cy="3667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</a:p>
          </p:txBody>
        </p:sp>
      </p:grpSp>
      <p:grpSp>
        <p:nvGrpSpPr>
          <p:cNvPr id="454" name="Shape 454"/>
          <p:cNvGrpSpPr/>
          <p:nvPr/>
        </p:nvGrpSpPr>
        <p:grpSpPr>
          <a:xfrm>
            <a:off x="4029075" y="1271587"/>
            <a:ext cx="2149474" cy="4195761"/>
            <a:chOff x="3886200" y="1600200"/>
            <a:chExt cx="2149474" cy="4195761"/>
          </a:xfrm>
        </p:grpSpPr>
        <p:cxnSp>
          <p:nvCxnSpPr>
            <p:cNvPr id="455" name="Shape 455"/>
            <p:cNvCxnSpPr/>
            <p:nvPr/>
          </p:nvCxnSpPr>
          <p:spPr>
            <a:xfrm>
              <a:off x="4097337" y="1600200"/>
              <a:ext cx="0" cy="380999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456" name="Shape 456"/>
            <p:cNvCxnSpPr/>
            <p:nvPr/>
          </p:nvCxnSpPr>
          <p:spPr>
            <a:xfrm>
              <a:off x="5819775" y="1600200"/>
              <a:ext cx="0" cy="38195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sp>
          <p:nvSpPr>
            <p:cNvPr id="457" name="Shape 457"/>
            <p:cNvSpPr txBox="1"/>
            <p:nvPr/>
          </p:nvSpPr>
          <p:spPr>
            <a:xfrm>
              <a:off x="3886200" y="5424487"/>
              <a:ext cx="417511" cy="3667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1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</a:t>
              </a:r>
              <a:r>
                <a:rPr b="1" baseline="-2500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</a:t>
              </a:r>
            </a:p>
          </p:txBody>
        </p:sp>
        <p:sp>
          <p:nvSpPr>
            <p:cNvPr id="458" name="Shape 458"/>
            <p:cNvSpPr txBox="1"/>
            <p:nvPr/>
          </p:nvSpPr>
          <p:spPr>
            <a:xfrm>
              <a:off x="5602287" y="5429250"/>
              <a:ext cx="433386" cy="3667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1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</a:t>
              </a:r>
              <a:r>
                <a:rPr b="1" baseline="-2500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K</a:t>
              </a:r>
            </a:p>
          </p:txBody>
        </p:sp>
      </p:grpSp>
      <p:grpSp>
        <p:nvGrpSpPr>
          <p:cNvPr id="459" name="Shape 459"/>
          <p:cNvGrpSpPr/>
          <p:nvPr/>
        </p:nvGrpSpPr>
        <p:grpSpPr>
          <a:xfrm>
            <a:off x="2071686" y="1147762"/>
            <a:ext cx="5786438" cy="4224336"/>
            <a:chOff x="1928811" y="1476375"/>
            <a:chExt cx="5786438" cy="4224336"/>
          </a:xfrm>
        </p:grpSpPr>
        <p:cxnSp>
          <p:nvCxnSpPr>
            <p:cNvPr id="460" name="Shape 460"/>
            <p:cNvCxnSpPr/>
            <p:nvPr/>
          </p:nvCxnSpPr>
          <p:spPr>
            <a:xfrm>
              <a:off x="2362200" y="5257800"/>
              <a:ext cx="51816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lg" w="lg" type="triangle"/>
            </a:ln>
          </p:spPr>
        </p:cxnSp>
        <p:cxnSp>
          <p:nvCxnSpPr>
            <p:cNvPr id="461" name="Shape 461"/>
            <p:cNvCxnSpPr/>
            <p:nvPr/>
          </p:nvCxnSpPr>
          <p:spPr>
            <a:xfrm rot="10800000">
              <a:off x="2362200" y="1600199"/>
              <a:ext cx="0" cy="3657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lg" w="lg" type="triangle"/>
            </a:ln>
          </p:spPr>
        </p:cxnSp>
        <p:sp>
          <p:nvSpPr>
            <p:cNvPr id="462" name="Shape 462"/>
            <p:cNvSpPr txBox="1"/>
            <p:nvPr/>
          </p:nvSpPr>
          <p:spPr>
            <a:xfrm>
              <a:off x="7391400" y="5334000"/>
              <a:ext cx="323850" cy="3667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1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</a:t>
              </a:r>
            </a:p>
          </p:txBody>
        </p:sp>
        <p:sp>
          <p:nvSpPr>
            <p:cNvPr id="463" name="Shape 463"/>
            <p:cNvSpPr txBox="1"/>
            <p:nvPr/>
          </p:nvSpPr>
          <p:spPr>
            <a:xfrm>
              <a:off x="1928811" y="1476375"/>
              <a:ext cx="358775" cy="3968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ε</a:t>
              </a:r>
              <a:r>
                <a:rPr b="1" baseline="-25000" i="1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</a:t>
              </a:r>
            </a:p>
          </p:txBody>
        </p:sp>
      </p:grpSp>
      <p:grpSp>
        <p:nvGrpSpPr>
          <p:cNvPr id="464" name="Shape 464"/>
          <p:cNvGrpSpPr/>
          <p:nvPr/>
        </p:nvGrpSpPr>
        <p:grpSpPr>
          <a:xfrm>
            <a:off x="2505075" y="3957637"/>
            <a:ext cx="4751387" cy="795337"/>
            <a:chOff x="2362200" y="4286250"/>
            <a:chExt cx="4751387" cy="795337"/>
          </a:xfrm>
        </p:grpSpPr>
        <p:sp>
          <p:nvSpPr>
            <p:cNvPr id="465" name="Shape 465"/>
            <p:cNvSpPr/>
            <p:nvPr/>
          </p:nvSpPr>
          <p:spPr>
            <a:xfrm>
              <a:off x="2362200" y="4286250"/>
              <a:ext cx="4751387" cy="795337"/>
            </a:xfrm>
            <a:custGeom>
              <a:pathLst>
                <a:path extrusionOk="0" h="120000" w="120000">
                  <a:moveTo>
                    <a:pt x="0" y="2155"/>
                  </a:moveTo>
                  <a:cubicBezTo>
                    <a:pt x="15716" y="479"/>
                    <a:pt x="31513" y="0"/>
                    <a:pt x="39532" y="9341"/>
                  </a:cubicBezTo>
                  <a:cubicBezTo>
                    <a:pt x="47430" y="18682"/>
                    <a:pt x="40294" y="46946"/>
                    <a:pt x="47510" y="57964"/>
                  </a:cubicBezTo>
                  <a:cubicBezTo>
                    <a:pt x="54727" y="68982"/>
                    <a:pt x="75616" y="66107"/>
                    <a:pt x="82833" y="75209"/>
                  </a:cubicBezTo>
                  <a:cubicBezTo>
                    <a:pt x="90050" y="84311"/>
                    <a:pt x="84597" y="105149"/>
                    <a:pt x="90771" y="112574"/>
                  </a:cubicBezTo>
                  <a:cubicBezTo>
                    <a:pt x="96946" y="120000"/>
                    <a:pt x="113905" y="117844"/>
                    <a:pt x="120000" y="119281"/>
                  </a:cubicBezTo>
                </a:path>
              </a:pathLst>
            </a:custGeom>
            <a:noFill/>
            <a:ln cap="flat" cmpd="sng" w="25400">
              <a:solidFill>
                <a:srgbClr val="660066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Shape 466"/>
            <p:cNvSpPr txBox="1"/>
            <p:nvPr/>
          </p:nvSpPr>
          <p:spPr>
            <a:xfrm>
              <a:off x="3135311" y="4367212"/>
              <a:ext cx="468311" cy="3968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60066"/>
                </a:buClr>
                <a:buSzPct val="25000"/>
                <a:buFont typeface="Arial"/>
                <a:buNone/>
              </a:pPr>
              <a:r>
                <a:rPr b="1" i="0" lang="en-US" sz="2000" u="none">
                  <a:solidFill>
                    <a:srgbClr val="660066"/>
                  </a:solidFill>
                  <a:latin typeface="Arial"/>
                  <a:ea typeface="Arial"/>
                  <a:cs typeface="Arial"/>
                  <a:sym typeface="Arial"/>
                </a:rPr>
                <a:t>ε</a:t>
              </a:r>
              <a:r>
                <a:rPr b="1" baseline="-25000" i="1" lang="en-US" sz="2000" u="none">
                  <a:solidFill>
                    <a:srgbClr val="660066"/>
                  </a:solidFill>
                  <a:latin typeface="Arial"/>
                  <a:ea typeface="Arial"/>
                  <a:cs typeface="Arial"/>
                  <a:sym typeface="Arial"/>
                </a:rPr>
                <a:t>rE</a:t>
              </a:r>
            </a:p>
          </p:txBody>
        </p:sp>
      </p:grpSp>
      <p:grpSp>
        <p:nvGrpSpPr>
          <p:cNvPr id="467" name="Shape 467"/>
          <p:cNvGrpSpPr/>
          <p:nvPr/>
        </p:nvGrpSpPr>
        <p:grpSpPr>
          <a:xfrm>
            <a:off x="2847975" y="1287462"/>
            <a:ext cx="4927600" cy="466723"/>
            <a:chOff x="2705100" y="1616075"/>
            <a:chExt cx="4927600" cy="466723"/>
          </a:xfrm>
        </p:grpSpPr>
        <p:sp>
          <p:nvSpPr>
            <p:cNvPr id="468" name="Shape 468"/>
            <p:cNvSpPr txBox="1"/>
            <p:nvPr/>
          </p:nvSpPr>
          <p:spPr>
            <a:xfrm>
              <a:off x="2705100" y="1616075"/>
              <a:ext cx="1028700" cy="3667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твърдо</a:t>
              </a:r>
            </a:p>
          </p:txBody>
        </p:sp>
        <p:sp>
          <p:nvSpPr>
            <p:cNvPr id="469" name="Shape 469"/>
            <p:cNvSpPr txBox="1"/>
            <p:nvPr/>
          </p:nvSpPr>
          <p:spPr>
            <a:xfrm>
              <a:off x="4371975" y="1631950"/>
              <a:ext cx="835025" cy="3667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течно</a:t>
              </a:r>
            </a:p>
          </p:txBody>
        </p:sp>
        <p:sp>
          <p:nvSpPr>
            <p:cNvPr id="470" name="Shape 470"/>
            <p:cNvSpPr txBox="1"/>
            <p:nvPr/>
          </p:nvSpPr>
          <p:spPr>
            <a:xfrm>
              <a:off x="6026150" y="1716086"/>
              <a:ext cx="1606550" cy="3667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газообразно</a:t>
              </a:r>
            </a:p>
          </p:txBody>
        </p:sp>
      </p:grpSp>
      <p:sp>
        <p:nvSpPr>
          <p:cNvPr id="471" name="Shape 471"/>
          <p:cNvSpPr txBox="1"/>
          <p:nvPr/>
        </p:nvSpPr>
        <p:spPr>
          <a:xfrm>
            <a:off x="1720850" y="5683250"/>
            <a:ext cx="7169149" cy="671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66"/>
              </a:buClr>
              <a:buSzPct val="25000"/>
              <a:buFont typeface="Arial"/>
              <a:buNone/>
            </a:pPr>
            <a:r>
              <a:rPr b="1" i="0" lang="en-US" sz="2000" u="none">
                <a:solidFill>
                  <a:srgbClr val="660066"/>
                </a:solidFill>
                <a:latin typeface="Arial"/>
                <a:ea typeface="Arial"/>
                <a:cs typeface="Arial"/>
                <a:sym typeface="Arial"/>
              </a:rPr>
              <a:t>ε</a:t>
            </a:r>
            <a:r>
              <a:rPr b="1" baseline="-25000" i="1" lang="en-US" sz="2000" u="none">
                <a:solidFill>
                  <a:srgbClr val="660066"/>
                </a:solidFill>
                <a:latin typeface="Arial"/>
                <a:ea typeface="Arial"/>
                <a:cs typeface="Arial"/>
                <a:sym typeface="Arial"/>
              </a:rPr>
              <a:t>rE 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при промяна на агрегатното състояние най-често обемът се разширява ⇒ броят на частиците на единица обем 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намалява.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Shape 476"/>
          <p:cNvSpPr txBox="1"/>
          <p:nvPr>
            <p:ph idx="11" type="ftr"/>
          </p:nvPr>
        </p:nvSpPr>
        <p:spPr>
          <a:xfrm>
            <a:off x="6553200" y="6553200"/>
            <a:ext cx="2133599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Поляризация</a:t>
            </a:r>
          </a:p>
        </p:txBody>
      </p:sp>
      <p:sp>
        <p:nvSpPr>
          <p:cNvPr id="477" name="Shape 477"/>
          <p:cNvSpPr txBox="1"/>
          <p:nvPr/>
        </p:nvSpPr>
        <p:spPr>
          <a:xfrm>
            <a:off x="457200" y="228600"/>
            <a:ext cx="6092825" cy="5794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ct val="25000"/>
              <a:buFont typeface="Arial"/>
              <a:buNone/>
            </a:pPr>
            <a:r>
              <a:rPr b="1" i="0" lang="en-US" sz="32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ІІІ. Температурна зависимост</a:t>
            </a:r>
          </a:p>
        </p:txBody>
      </p:sp>
      <p:grpSp>
        <p:nvGrpSpPr>
          <p:cNvPr id="478" name="Shape 478"/>
          <p:cNvGrpSpPr/>
          <p:nvPr/>
        </p:nvGrpSpPr>
        <p:grpSpPr>
          <a:xfrm>
            <a:off x="2184400" y="4400550"/>
            <a:ext cx="5426074" cy="366711"/>
            <a:chOff x="2041525" y="4900612"/>
            <a:chExt cx="5426074" cy="366711"/>
          </a:xfrm>
        </p:grpSpPr>
        <p:cxnSp>
          <p:nvCxnSpPr>
            <p:cNvPr id="479" name="Shape 479"/>
            <p:cNvCxnSpPr/>
            <p:nvPr/>
          </p:nvCxnSpPr>
          <p:spPr>
            <a:xfrm>
              <a:off x="2362200" y="5105400"/>
              <a:ext cx="5105399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sp>
          <p:nvSpPr>
            <p:cNvPr id="480" name="Shape 480"/>
            <p:cNvSpPr txBox="1"/>
            <p:nvPr/>
          </p:nvSpPr>
          <p:spPr>
            <a:xfrm>
              <a:off x="2041525" y="4900612"/>
              <a:ext cx="311149" cy="3667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</a:p>
          </p:txBody>
        </p:sp>
      </p:grpSp>
      <p:grpSp>
        <p:nvGrpSpPr>
          <p:cNvPr id="481" name="Shape 481"/>
          <p:cNvGrpSpPr/>
          <p:nvPr/>
        </p:nvGrpSpPr>
        <p:grpSpPr>
          <a:xfrm>
            <a:off x="4029075" y="1100137"/>
            <a:ext cx="2149474" cy="4195761"/>
            <a:chOff x="3886200" y="1600200"/>
            <a:chExt cx="2149474" cy="4195761"/>
          </a:xfrm>
        </p:grpSpPr>
        <p:cxnSp>
          <p:nvCxnSpPr>
            <p:cNvPr id="482" name="Shape 482"/>
            <p:cNvCxnSpPr/>
            <p:nvPr/>
          </p:nvCxnSpPr>
          <p:spPr>
            <a:xfrm>
              <a:off x="4097337" y="1600200"/>
              <a:ext cx="0" cy="380999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483" name="Shape 483"/>
            <p:cNvCxnSpPr/>
            <p:nvPr/>
          </p:nvCxnSpPr>
          <p:spPr>
            <a:xfrm>
              <a:off x="5819775" y="1600200"/>
              <a:ext cx="0" cy="38195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sp>
          <p:nvSpPr>
            <p:cNvPr id="484" name="Shape 484"/>
            <p:cNvSpPr txBox="1"/>
            <p:nvPr/>
          </p:nvSpPr>
          <p:spPr>
            <a:xfrm>
              <a:off x="3886200" y="5424487"/>
              <a:ext cx="417511" cy="3667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</a:t>
              </a:r>
              <a:r>
                <a:rPr b="1" baseline="-2500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</a:t>
              </a:r>
            </a:p>
          </p:txBody>
        </p:sp>
        <p:sp>
          <p:nvSpPr>
            <p:cNvPr id="485" name="Shape 485"/>
            <p:cNvSpPr txBox="1"/>
            <p:nvPr/>
          </p:nvSpPr>
          <p:spPr>
            <a:xfrm>
              <a:off x="5602287" y="5429250"/>
              <a:ext cx="433386" cy="3667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</a:t>
              </a:r>
              <a:r>
                <a:rPr b="1" baseline="-2500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K</a:t>
              </a:r>
            </a:p>
          </p:txBody>
        </p:sp>
      </p:grpSp>
      <p:grpSp>
        <p:nvGrpSpPr>
          <p:cNvPr id="486" name="Shape 486"/>
          <p:cNvGrpSpPr/>
          <p:nvPr/>
        </p:nvGrpSpPr>
        <p:grpSpPr>
          <a:xfrm>
            <a:off x="2071686" y="976312"/>
            <a:ext cx="5786438" cy="4224336"/>
            <a:chOff x="1928811" y="1476375"/>
            <a:chExt cx="5786438" cy="4224336"/>
          </a:xfrm>
        </p:grpSpPr>
        <p:cxnSp>
          <p:nvCxnSpPr>
            <p:cNvPr id="487" name="Shape 487"/>
            <p:cNvCxnSpPr/>
            <p:nvPr/>
          </p:nvCxnSpPr>
          <p:spPr>
            <a:xfrm>
              <a:off x="2362200" y="5257800"/>
              <a:ext cx="51816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lg" w="lg" type="triangle"/>
            </a:ln>
          </p:spPr>
        </p:cxnSp>
        <p:cxnSp>
          <p:nvCxnSpPr>
            <p:cNvPr id="488" name="Shape 488"/>
            <p:cNvCxnSpPr/>
            <p:nvPr/>
          </p:nvCxnSpPr>
          <p:spPr>
            <a:xfrm rot="10800000">
              <a:off x="2362200" y="1600199"/>
              <a:ext cx="0" cy="3657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lg" w="lg" type="triangle"/>
            </a:ln>
          </p:spPr>
        </p:cxnSp>
        <p:sp>
          <p:nvSpPr>
            <p:cNvPr id="489" name="Shape 489"/>
            <p:cNvSpPr txBox="1"/>
            <p:nvPr/>
          </p:nvSpPr>
          <p:spPr>
            <a:xfrm>
              <a:off x="7391400" y="5334000"/>
              <a:ext cx="323850" cy="3667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</a:t>
              </a:r>
            </a:p>
          </p:txBody>
        </p:sp>
        <p:sp>
          <p:nvSpPr>
            <p:cNvPr id="490" name="Shape 490"/>
            <p:cNvSpPr txBox="1"/>
            <p:nvPr/>
          </p:nvSpPr>
          <p:spPr>
            <a:xfrm>
              <a:off x="1928811" y="1476375"/>
              <a:ext cx="358775" cy="3968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ε</a:t>
              </a:r>
              <a:r>
                <a:rPr b="1" baseline="-25000" i="1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</a:t>
              </a:r>
            </a:p>
          </p:txBody>
        </p:sp>
      </p:grpSp>
      <p:grpSp>
        <p:nvGrpSpPr>
          <p:cNvPr id="491" name="Shape 491"/>
          <p:cNvGrpSpPr/>
          <p:nvPr/>
        </p:nvGrpSpPr>
        <p:grpSpPr>
          <a:xfrm>
            <a:off x="2505075" y="3786187"/>
            <a:ext cx="4751387" cy="795337"/>
            <a:chOff x="2362200" y="4286250"/>
            <a:chExt cx="4751387" cy="795337"/>
          </a:xfrm>
        </p:grpSpPr>
        <p:sp>
          <p:nvSpPr>
            <p:cNvPr id="492" name="Shape 492"/>
            <p:cNvSpPr/>
            <p:nvPr/>
          </p:nvSpPr>
          <p:spPr>
            <a:xfrm>
              <a:off x="2362200" y="4286250"/>
              <a:ext cx="4751387" cy="795337"/>
            </a:xfrm>
            <a:custGeom>
              <a:pathLst>
                <a:path extrusionOk="0" h="120000" w="120000">
                  <a:moveTo>
                    <a:pt x="0" y="2155"/>
                  </a:moveTo>
                  <a:cubicBezTo>
                    <a:pt x="15716" y="479"/>
                    <a:pt x="31513" y="0"/>
                    <a:pt x="39532" y="9341"/>
                  </a:cubicBezTo>
                  <a:cubicBezTo>
                    <a:pt x="47430" y="18682"/>
                    <a:pt x="40294" y="46946"/>
                    <a:pt x="47510" y="57964"/>
                  </a:cubicBezTo>
                  <a:cubicBezTo>
                    <a:pt x="54727" y="68982"/>
                    <a:pt x="75616" y="66107"/>
                    <a:pt x="82833" y="75209"/>
                  </a:cubicBezTo>
                  <a:cubicBezTo>
                    <a:pt x="90050" y="84311"/>
                    <a:pt x="84597" y="105149"/>
                    <a:pt x="90771" y="112574"/>
                  </a:cubicBezTo>
                  <a:cubicBezTo>
                    <a:pt x="96946" y="120000"/>
                    <a:pt x="113905" y="117844"/>
                    <a:pt x="120000" y="119281"/>
                  </a:cubicBezTo>
                </a:path>
              </a:pathLst>
            </a:custGeom>
            <a:noFill/>
            <a:ln cap="flat" cmpd="sng" w="25400">
              <a:solidFill>
                <a:srgbClr val="660066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Shape 493"/>
            <p:cNvSpPr txBox="1"/>
            <p:nvPr/>
          </p:nvSpPr>
          <p:spPr>
            <a:xfrm>
              <a:off x="3135311" y="4367212"/>
              <a:ext cx="468311" cy="3968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60066"/>
                </a:buClr>
                <a:buSzPct val="25000"/>
                <a:buFont typeface="Arial"/>
                <a:buNone/>
              </a:pPr>
              <a:r>
                <a:rPr b="1" i="0" lang="en-US" sz="2000" u="none">
                  <a:solidFill>
                    <a:srgbClr val="660066"/>
                  </a:solidFill>
                  <a:latin typeface="Arial"/>
                  <a:ea typeface="Arial"/>
                  <a:cs typeface="Arial"/>
                  <a:sym typeface="Arial"/>
                </a:rPr>
                <a:t>ε</a:t>
              </a:r>
              <a:r>
                <a:rPr b="1" baseline="-25000" i="1" lang="en-US" sz="2000" u="none">
                  <a:solidFill>
                    <a:srgbClr val="660066"/>
                  </a:solidFill>
                  <a:latin typeface="Arial"/>
                  <a:ea typeface="Arial"/>
                  <a:cs typeface="Arial"/>
                  <a:sym typeface="Arial"/>
                </a:rPr>
                <a:t>rE</a:t>
              </a:r>
            </a:p>
          </p:txBody>
        </p:sp>
      </p:grpSp>
      <p:grpSp>
        <p:nvGrpSpPr>
          <p:cNvPr id="494" name="Shape 494"/>
          <p:cNvGrpSpPr/>
          <p:nvPr/>
        </p:nvGrpSpPr>
        <p:grpSpPr>
          <a:xfrm>
            <a:off x="2847975" y="1116012"/>
            <a:ext cx="4927600" cy="466723"/>
            <a:chOff x="2705100" y="1616075"/>
            <a:chExt cx="4927600" cy="466723"/>
          </a:xfrm>
        </p:grpSpPr>
        <p:sp>
          <p:nvSpPr>
            <p:cNvPr id="495" name="Shape 495"/>
            <p:cNvSpPr txBox="1"/>
            <p:nvPr/>
          </p:nvSpPr>
          <p:spPr>
            <a:xfrm>
              <a:off x="2705100" y="1616075"/>
              <a:ext cx="1028700" cy="3667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твърдо</a:t>
              </a:r>
            </a:p>
          </p:txBody>
        </p:sp>
        <p:sp>
          <p:nvSpPr>
            <p:cNvPr id="496" name="Shape 496"/>
            <p:cNvSpPr txBox="1"/>
            <p:nvPr/>
          </p:nvSpPr>
          <p:spPr>
            <a:xfrm>
              <a:off x="4371975" y="1631950"/>
              <a:ext cx="835025" cy="3667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течно</a:t>
              </a:r>
            </a:p>
          </p:txBody>
        </p:sp>
        <p:sp>
          <p:nvSpPr>
            <p:cNvPr id="497" name="Shape 497"/>
            <p:cNvSpPr txBox="1"/>
            <p:nvPr/>
          </p:nvSpPr>
          <p:spPr>
            <a:xfrm>
              <a:off x="6026150" y="1716086"/>
              <a:ext cx="1606550" cy="3667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газообразно</a:t>
              </a:r>
            </a:p>
          </p:txBody>
        </p:sp>
      </p:grpSp>
      <p:grpSp>
        <p:nvGrpSpPr>
          <p:cNvPr id="498" name="Shape 498"/>
          <p:cNvGrpSpPr/>
          <p:nvPr/>
        </p:nvGrpSpPr>
        <p:grpSpPr>
          <a:xfrm>
            <a:off x="2528886" y="2386011"/>
            <a:ext cx="1714500" cy="1277936"/>
            <a:chOff x="2528886" y="2386011"/>
            <a:chExt cx="1714500" cy="1277936"/>
          </a:xfrm>
        </p:grpSpPr>
        <p:sp>
          <p:nvSpPr>
            <p:cNvPr id="499" name="Shape 499"/>
            <p:cNvSpPr/>
            <p:nvPr/>
          </p:nvSpPr>
          <p:spPr>
            <a:xfrm>
              <a:off x="2528886" y="2386011"/>
              <a:ext cx="1714500" cy="1277936"/>
            </a:xfrm>
            <a:custGeom>
              <a:pathLst>
                <a:path extrusionOk="0" h="120000" w="120000">
                  <a:moveTo>
                    <a:pt x="0" y="120000"/>
                  </a:moveTo>
                  <a:cubicBezTo>
                    <a:pt x="11666" y="112844"/>
                    <a:pt x="50000" y="96596"/>
                    <a:pt x="70000" y="76621"/>
                  </a:cubicBezTo>
                  <a:cubicBezTo>
                    <a:pt x="90000" y="56645"/>
                    <a:pt x="109555" y="15950"/>
                    <a:pt x="120000" y="0"/>
                  </a:cubicBezTo>
                </a:path>
              </a:pathLst>
            </a:custGeom>
            <a:noFill/>
            <a:ln cap="flat" cmpd="sng" w="25400">
              <a:solidFill>
                <a:srgbClr val="0033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Shape 500"/>
            <p:cNvSpPr txBox="1"/>
            <p:nvPr/>
          </p:nvSpPr>
          <p:spPr>
            <a:xfrm>
              <a:off x="3471862" y="3138486"/>
              <a:ext cx="477837" cy="3968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3300"/>
                </a:buClr>
                <a:buSzPct val="25000"/>
                <a:buFont typeface="Arial"/>
                <a:buNone/>
              </a:pPr>
              <a:r>
                <a:rPr b="1" i="0" lang="en-US" sz="2000" u="none">
                  <a:solidFill>
                    <a:srgbClr val="003300"/>
                  </a:solidFill>
                  <a:latin typeface="Arial"/>
                  <a:ea typeface="Arial"/>
                  <a:cs typeface="Arial"/>
                  <a:sym typeface="Arial"/>
                </a:rPr>
                <a:t>ε</a:t>
              </a:r>
              <a:r>
                <a:rPr b="1" baseline="-25000" i="1" lang="en-US" sz="2000" u="none">
                  <a:solidFill>
                    <a:srgbClr val="003300"/>
                  </a:solidFill>
                  <a:latin typeface="Arial"/>
                  <a:ea typeface="Arial"/>
                  <a:cs typeface="Arial"/>
                  <a:sym typeface="Arial"/>
                </a:rPr>
                <a:t>rЙ</a:t>
              </a:r>
            </a:p>
          </p:txBody>
        </p:sp>
      </p:grpSp>
      <p:sp>
        <p:nvSpPr>
          <p:cNvPr id="501" name="Shape 501"/>
          <p:cNvSpPr txBox="1"/>
          <p:nvPr/>
        </p:nvSpPr>
        <p:spPr>
          <a:xfrm>
            <a:off x="1720850" y="5683250"/>
            <a:ext cx="7169149" cy="671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00"/>
              </a:buClr>
              <a:buSzPct val="25000"/>
              <a:buFont typeface="Arial"/>
              <a:buNone/>
            </a:pPr>
            <a:r>
              <a:rPr b="1" i="0" lang="en-US" sz="2000" u="none">
                <a:solidFill>
                  <a:srgbClr val="003300"/>
                </a:solidFill>
                <a:latin typeface="Arial"/>
                <a:ea typeface="Arial"/>
                <a:cs typeface="Arial"/>
                <a:sym typeface="Arial"/>
              </a:rPr>
              <a:t>ε</a:t>
            </a:r>
            <a:r>
              <a:rPr b="1" baseline="-25000" i="1" lang="en-US" sz="2000" u="none">
                <a:solidFill>
                  <a:srgbClr val="003300"/>
                </a:solidFill>
                <a:latin typeface="Arial"/>
                <a:ea typeface="Arial"/>
                <a:cs typeface="Arial"/>
                <a:sym typeface="Arial"/>
              </a:rPr>
              <a:t>rЙ 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 увеличаване на 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Т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силата на връзките между йоните намалява и те се изместват на по-големи разстояния.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Shape 506"/>
          <p:cNvSpPr txBox="1"/>
          <p:nvPr>
            <p:ph idx="11" type="ftr"/>
          </p:nvPr>
        </p:nvSpPr>
        <p:spPr>
          <a:xfrm>
            <a:off x="6553200" y="6553200"/>
            <a:ext cx="2133599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Поляризация</a:t>
            </a:r>
          </a:p>
        </p:txBody>
      </p:sp>
      <p:sp>
        <p:nvSpPr>
          <p:cNvPr id="507" name="Shape 507"/>
          <p:cNvSpPr txBox="1"/>
          <p:nvPr/>
        </p:nvSpPr>
        <p:spPr>
          <a:xfrm>
            <a:off x="457200" y="228600"/>
            <a:ext cx="6092825" cy="5794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ct val="25000"/>
              <a:buFont typeface="Arial"/>
              <a:buNone/>
            </a:pPr>
            <a:r>
              <a:rPr b="1" i="0" lang="en-US" sz="32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ІІІ. Температурна зависимост</a:t>
            </a:r>
          </a:p>
        </p:txBody>
      </p:sp>
      <p:grpSp>
        <p:nvGrpSpPr>
          <p:cNvPr id="508" name="Shape 508"/>
          <p:cNvGrpSpPr/>
          <p:nvPr/>
        </p:nvGrpSpPr>
        <p:grpSpPr>
          <a:xfrm>
            <a:off x="2184400" y="4400550"/>
            <a:ext cx="5426074" cy="366711"/>
            <a:chOff x="2041525" y="4900612"/>
            <a:chExt cx="5426074" cy="366711"/>
          </a:xfrm>
        </p:grpSpPr>
        <p:cxnSp>
          <p:nvCxnSpPr>
            <p:cNvPr id="509" name="Shape 509"/>
            <p:cNvCxnSpPr/>
            <p:nvPr/>
          </p:nvCxnSpPr>
          <p:spPr>
            <a:xfrm>
              <a:off x="2362200" y="5105400"/>
              <a:ext cx="5105399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sp>
          <p:nvSpPr>
            <p:cNvPr id="510" name="Shape 510"/>
            <p:cNvSpPr txBox="1"/>
            <p:nvPr/>
          </p:nvSpPr>
          <p:spPr>
            <a:xfrm>
              <a:off x="2041525" y="4900612"/>
              <a:ext cx="311149" cy="3667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</a:p>
          </p:txBody>
        </p:sp>
      </p:grpSp>
      <p:grpSp>
        <p:nvGrpSpPr>
          <p:cNvPr id="511" name="Shape 511"/>
          <p:cNvGrpSpPr/>
          <p:nvPr/>
        </p:nvGrpSpPr>
        <p:grpSpPr>
          <a:xfrm>
            <a:off x="4029075" y="1100137"/>
            <a:ext cx="2149474" cy="4195761"/>
            <a:chOff x="3886200" y="1600200"/>
            <a:chExt cx="2149474" cy="4195761"/>
          </a:xfrm>
        </p:grpSpPr>
        <p:cxnSp>
          <p:nvCxnSpPr>
            <p:cNvPr id="512" name="Shape 512"/>
            <p:cNvCxnSpPr/>
            <p:nvPr/>
          </p:nvCxnSpPr>
          <p:spPr>
            <a:xfrm>
              <a:off x="4097337" y="1600200"/>
              <a:ext cx="0" cy="380999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513" name="Shape 513"/>
            <p:cNvCxnSpPr/>
            <p:nvPr/>
          </p:nvCxnSpPr>
          <p:spPr>
            <a:xfrm>
              <a:off x="5819775" y="1600200"/>
              <a:ext cx="0" cy="38195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sp>
          <p:nvSpPr>
            <p:cNvPr id="514" name="Shape 514"/>
            <p:cNvSpPr txBox="1"/>
            <p:nvPr/>
          </p:nvSpPr>
          <p:spPr>
            <a:xfrm>
              <a:off x="3886200" y="5424487"/>
              <a:ext cx="417511" cy="3667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</a:t>
              </a:r>
              <a:r>
                <a:rPr b="1" baseline="-2500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</a:t>
              </a:r>
            </a:p>
          </p:txBody>
        </p:sp>
        <p:sp>
          <p:nvSpPr>
            <p:cNvPr id="515" name="Shape 515"/>
            <p:cNvSpPr txBox="1"/>
            <p:nvPr/>
          </p:nvSpPr>
          <p:spPr>
            <a:xfrm>
              <a:off x="5602287" y="5429250"/>
              <a:ext cx="433386" cy="3667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</a:t>
              </a:r>
              <a:r>
                <a:rPr b="1" baseline="-2500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K</a:t>
              </a:r>
            </a:p>
          </p:txBody>
        </p:sp>
      </p:grpSp>
      <p:grpSp>
        <p:nvGrpSpPr>
          <p:cNvPr id="516" name="Shape 516"/>
          <p:cNvGrpSpPr/>
          <p:nvPr/>
        </p:nvGrpSpPr>
        <p:grpSpPr>
          <a:xfrm>
            <a:off x="2071686" y="976312"/>
            <a:ext cx="5786438" cy="4224336"/>
            <a:chOff x="1928811" y="1476375"/>
            <a:chExt cx="5786438" cy="4224336"/>
          </a:xfrm>
        </p:grpSpPr>
        <p:cxnSp>
          <p:nvCxnSpPr>
            <p:cNvPr id="517" name="Shape 517"/>
            <p:cNvCxnSpPr/>
            <p:nvPr/>
          </p:nvCxnSpPr>
          <p:spPr>
            <a:xfrm>
              <a:off x="2362200" y="5257800"/>
              <a:ext cx="51816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lg" w="lg" type="triangle"/>
            </a:ln>
          </p:spPr>
        </p:cxnSp>
        <p:cxnSp>
          <p:nvCxnSpPr>
            <p:cNvPr id="518" name="Shape 518"/>
            <p:cNvCxnSpPr/>
            <p:nvPr/>
          </p:nvCxnSpPr>
          <p:spPr>
            <a:xfrm rot="10800000">
              <a:off x="2362200" y="1600199"/>
              <a:ext cx="0" cy="3657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lg" w="lg" type="triangle"/>
            </a:ln>
          </p:spPr>
        </p:cxnSp>
        <p:sp>
          <p:nvSpPr>
            <p:cNvPr id="519" name="Shape 519"/>
            <p:cNvSpPr txBox="1"/>
            <p:nvPr/>
          </p:nvSpPr>
          <p:spPr>
            <a:xfrm>
              <a:off x="7391400" y="5334000"/>
              <a:ext cx="323850" cy="3667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</a:t>
              </a:r>
            </a:p>
          </p:txBody>
        </p:sp>
        <p:sp>
          <p:nvSpPr>
            <p:cNvPr id="520" name="Shape 520"/>
            <p:cNvSpPr txBox="1"/>
            <p:nvPr/>
          </p:nvSpPr>
          <p:spPr>
            <a:xfrm>
              <a:off x="1928811" y="1476375"/>
              <a:ext cx="358775" cy="3968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ε</a:t>
              </a:r>
              <a:r>
                <a:rPr b="1" baseline="-25000" i="1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</a:t>
              </a:r>
            </a:p>
          </p:txBody>
        </p:sp>
      </p:grpSp>
      <p:grpSp>
        <p:nvGrpSpPr>
          <p:cNvPr id="521" name="Shape 521"/>
          <p:cNvGrpSpPr/>
          <p:nvPr/>
        </p:nvGrpSpPr>
        <p:grpSpPr>
          <a:xfrm>
            <a:off x="2505075" y="3786187"/>
            <a:ext cx="4751387" cy="795337"/>
            <a:chOff x="2362200" y="4286250"/>
            <a:chExt cx="4751387" cy="795337"/>
          </a:xfrm>
        </p:grpSpPr>
        <p:sp>
          <p:nvSpPr>
            <p:cNvPr id="522" name="Shape 522"/>
            <p:cNvSpPr/>
            <p:nvPr/>
          </p:nvSpPr>
          <p:spPr>
            <a:xfrm>
              <a:off x="2362200" y="4286250"/>
              <a:ext cx="4751387" cy="795337"/>
            </a:xfrm>
            <a:custGeom>
              <a:pathLst>
                <a:path extrusionOk="0" h="120000" w="120000">
                  <a:moveTo>
                    <a:pt x="0" y="2155"/>
                  </a:moveTo>
                  <a:cubicBezTo>
                    <a:pt x="15716" y="479"/>
                    <a:pt x="31513" y="0"/>
                    <a:pt x="39532" y="9341"/>
                  </a:cubicBezTo>
                  <a:cubicBezTo>
                    <a:pt x="47430" y="18682"/>
                    <a:pt x="40294" y="46946"/>
                    <a:pt x="47510" y="57964"/>
                  </a:cubicBezTo>
                  <a:cubicBezTo>
                    <a:pt x="54727" y="68982"/>
                    <a:pt x="75616" y="66107"/>
                    <a:pt x="82833" y="75209"/>
                  </a:cubicBezTo>
                  <a:cubicBezTo>
                    <a:pt x="90050" y="84311"/>
                    <a:pt x="84597" y="105149"/>
                    <a:pt x="90771" y="112574"/>
                  </a:cubicBezTo>
                  <a:cubicBezTo>
                    <a:pt x="96946" y="120000"/>
                    <a:pt x="113905" y="117844"/>
                    <a:pt x="120000" y="119281"/>
                  </a:cubicBezTo>
                </a:path>
              </a:pathLst>
            </a:custGeom>
            <a:noFill/>
            <a:ln cap="flat" cmpd="sng" w="25400">
              <a:solidFill>
                <a:srgbClr val="660066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Shape 523"/>
            <p:cNvSpPr txBox="1"/>
            <p:nvPr/>
          </p:nvSpPr>
          <p:spPr>
            <a:xfrm>
              <a:off x="3135311" y="4367212"/>
              <a:ext cx="468311" cy="3968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60066"/>
                </a:buClr>
                <a:buSzPct val="25000"/>
                <a:buFont typeface="Arial"/>
                <a:buNone/>
              </a:pPr>
              <a:r>
                <a:rPr b="1" i="0" lang="en-US" sz="2000" u="none">
                  <a:solidFill>
                    <a:srgbClr val="660066"/>
                  </a:solidFill>
                  <a:latin typeface="Arial"/>
                  <a:ea typeface="Arial"/>
                  <a:cs typeface="Arial"/>
                  <a:sym typeface="Arial"/>
                </a:rPr>
                <a:t>ε</a:t>
              </a:r>
              <a:r>
                <a:rPr b="1" baseline="-25000" i="1" lang="en-US" sz="2000" u="none">
                  <a:solidFill>
                    <a:srgbClr val="660066"/>
                  </a:solidFill>
                  <a:latin typeface="Arial"/>
                  <a:ea typeface="Arial"/>
                  <a:cs typeface="Arial"/>
                  <a:sym typeface="Arial"/>
                </a:rPr>
                <a:t>rE</a:t>
              </a:r>
            </a:p>
          </p:txBody>
        </p:sp>
      </p:grpSp>
      <p:grpSp>
        <p:nvGrpSpPr>
          <p:cNvPr id="524" name="Shape 524"/>
          <p:cNvGrpSpPr/>
          <p:nvPr/>
        </p:nvGrpSpPr>
        <p:grpSpPr>
          <a:xfrm>
            <a:off x="2847975" y="1116012"/>
            <a:ext cx="4927600" cy="466723"/>
            <a:chOff x="2705100" y="1616075"/>
            <a:chExt cx="4927600" cy="466723"/>
          </a:xfrm>
        </p:grpSpPr>
        <p:sp>
          <p:nvSpPr>
            <p:cNvPr id="525" name="Shape 525"/>
            <p:cNvSpPr txBox="1"/>
            <p:nvPr/>
          </p:nvSpPr>
          <p:spPr>
            <a:xfrm>
              <a:off x="2705100" y="1616075"/>
              <a:ext cx="1028700" cy="3667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твърдо</a:t>
              </a:r>
            </a:p>
          </p:txBody>
        </p:sp>
        <p:sp>
          <p:nvSpPr>
            <p:cNvPr id="526" name="Shape 526"/>
            <p:cNvSpPr txBox="1"/>
            <p:nvPr/>
          </p:nvSpPr>
          <p:spPr>
            <a:xfrm>
              <a:off x="4371975" y="1631950"/>
              <a:ext cx="835025" cy="3667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течно</a:t>
              </a:r>
            </a:p>
          </p:txBody>
        </p:sp>
        <p:sp>
          <p:nvSpPr>
            <p:cNvPr id="527" name="Shape 527"/>
            <p:cNvSpPr txBox="1"/>
            <p:nvPr/>
          </p:nvSpPr>
          <p:spPr>
            <a:xfrm>
              <a:off x="6026150" y="1716086"/>
              <a:ext cx="1606550" cy="3667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газообразно</a:t>
              </a:r>
            </a:p>
          </p:txBody>
        </p:sp>
      </p:grpSp>
      <p:grpSp>
        <p:nvGrpSpPr>
          <p:cNvPr id="528" name="Shape 528"/>
          <p:cNvGrpSpPr/>
          <p:nvPr/>
        </p:nvGrpSpPr>
        <p:grpSpPr>
          <a:xfrm>
            <a:off x="2505075" y="1339850"/>
            <a:ext cx="4695824" cy="2446336"/>
            <a:chOff x="2362200" y="2482850"/>
            <a:chExt cx="4695824" cy="2446336"/>
          </a:xfrm>
        </p:grpSpPr>
        <p:sp>
          <p:nvSpPr>
            <p:cNvPr id="529" name="Shape 529"/>
            <p:cNvSpPr/>
            <p:nvPr/>
          </p:nvSpPr>
          <p:spPr>
            <a:xfrm>
              <a:off x="2362200" y="2482850"/>
              <a:ext cx="4695824" cy="2446336"/>
            </a:xfrm>
            <a:custGeom>
              <a:pathLst>
                <a:path extrusionOk="0" h="120000" w="120000">
                  <a:moveTo>
                    <a:pt x="0" y="80051"/>
                  </a:moveTo>
                  <a:cubicBezTo>
                    <a:pt x="10425" y="80519"/>
                    <a:pt x="18498" y="78805"/>
                    <a:pt x="25314" y="65100"/>
                  </a:cubicBezTo>
                  <a:cubicBezTo>
                    <a:pt x="32860" y="52329"/>
                    <a:pt x="35212" y="0"/>
                    <a:pt x="45395" y="3659"/>
                  </a:cubicBezTo>
                  <a:cubicBezTo>
                    <a:pt x="55578" y="7319"/>
                    <a:pt x="78864" y="69772"/>
                    <a:pt x="86490" y="87060"/>
                  </a:cubicBezTo>
                  <a:cubicBezTo>
                    <a:pt x="90912" y="95704"/>
                    <a:pt x="84868" y="101933"/>
                    <a:pt x="91237" y="107618"/>
                  </a:cubicBezTo>
                  <a:cubicBezTo>
                    <a:pt x="96835" y="113147"/>
                    <a:pt x="113062" y="117196"/>
                    <a:pt x="120000" y="120000"/>
                  </a:cubicBezTo>
                </a:path>
              </a:pathLst>
            </a:custGeom>
            <a:noFill/>
            <a:ln cap="flat" cmpd="sng" w="25400">
              <a:solidFill>
                <a:srgbClr val="CC00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" name="Shape 530"/>
            <p:cNvSpPr txBox="1"/>
            <p:nvPr/>
          </p:nvSpPr>
          <p:spPr>
            <a:xfrm>
              <a:off x="4857750" y="2759075"/>
              <a:ext cx="477837" cy="3968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00"/>
                </a:buClr>
                <a:buSzPct val="25000"/>
                <a:buFont typeface="Arial"/>
                <a:buNone/>
              </a:pPr>
              <a:r>
                <a:rPr b="1" i="0" lang="en-US" sz="2000" u="none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ε</a:t>
              </a:r>
              <a:r>
                <a:rPr b="1" baseline="-25000" i="1" lang="en-US" sz="2000" u="none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rД</a:t>
              </a:r>
            </a:p>
          </p:txBody>
        </p:sp>
      </p:grpSp>
      <p:grpSp>
        <p:nvGrpSpPr>
          <p:cNvPr id="531" name="Shape 531"/>
          <p:cNvGrpSpPr/>
          <p:nvPr/>
        </p:nvGrpSpPr>
        <p:grpSpPr>
          <a:xfrm>
            <a:off x="2528886" y="2386011"/>
            <a:ext cx="1714500" cy="1277936"/>
            <a:chOff x="2528886" y="2386011"/>
            <a:chExt cx="1714500" cy="1277936"/>
          </a:xfrm>
        </p:grpSpPr>
        <p:sp>
          <p:nvSpPr>
            <p:cNvPr id="532" name="Shape 532"/>
            <p:cNvSpPr/>
            <p:nvPr/>
          </p:nvSpPr>
          <p:spPr>
            <a:xfrm>
              <a:off x="2528886" y="2386011"/>
              <a:ext cx="1714500" cy="1277936"/>
            </a:xfrm>
            <a:custGeom>
              <a:pathLst>
                <a:path extrusionOk="0" h="120000" w="120000">
                  <a:moveTo>
                    <a:pt x="0" y="120000"/>
                  </a:moveTo>
                  <a:cubicBezTo>
                    <a:pt x="11666" y="112844"/>
                    <a:pt x="50000" y="96596"/>
                    <a:pt x="70000" y="76621"/>
                  </a:cubicBezTo>
                  <a:cubicBezTo>
                    <a:pt x="90000" y="56645"/>
                    <a:pt x="109555" y="15950"/>
                    <a:pt x="120000" y="0"/>
                  </a:cubicBezTo>
                </a:path>
              </a:pathLst>
            </a:custGeom>
            <a:noFill/>
            <a:ln cap="flat" cmpd="sng" w="25400">
              <a:solidFill>
                <a:srgbClr val="0033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" name="Shape 533"/>
            <p:cNvSpPr txBox="1"/>
            <p:nvPr/>
          </p:nvSpPr>
          <p:spPr>
            <a:xfrm>
              <a:off x="3471862" y="3138486"/>
              <a:ext cx="477837" cy="3968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3300"/>
                </a:buClr>
                <a:buSzPct val="25000"/>
                <a:buFont typeface="Arial"/>
                <a:buNone/>
              </a:pPr>
              <a:r>
                <a:rPr b="1" i="0" lang="en-US" sz="2000" u="none">
                  <a:solidFill>
                    <a:srgbClr val="003300"/>
                  </a:solidFill>
                  <a:latin typeface="Arial"/>
                  <a:ea typeface="Arial"/>
                  <a:cs typeface="Arial"/>
                  <a:sym typeface="Arial"/>
                </a:rPr>
                <a:t>ε</a:t>
              </a:r>
              <a:r>
                <a:rPr b="1" baseline="-25000" i="1" lang="en-US" sz="2000" u="none">
                  <a:solidFill>
                    <a:srgbClr val="003300"/>
                  </a:solidFill>
                  <a:latin typeface="Arial"/>
                  <a:ea typeface="Arial"/>
                  <a:cs typeface="Arial"/>
                  <a:sym typeface="Arial"/>
                </a:rPr>
                <a:t>rЙ</a:t>
              </a:r>
            </a:p>
          </p:txBody>
        </p:sp>
      </p:grpSp>
      <p:sp>
        <p:nvSpPr>
          <p:cNvPr id="534" name="Shape 534"/>
          <p:cNvSpPr txBox="1"/>
          <p:nvPr/>
        </p:nvSpPr>
        <p:spPr>
          <a:xfrm>
            <a:off x="1665286" y="5432425"/>
            <a:ext cx="7169149" cy="12207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ct val="25000"/>
              <a:buFont typeface="Arial"/>
              <a:buNone/>
            </a:pPr>
            <a:r>
              <a:rPr b="1" i="0" lang="en-US" sz="20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ε</a:t>
            </a:r>
            <a:r>
              <a:rPr b="1" baseline="-25000" i="1" lang="en-US" sz="20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rД 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повишаването на 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Т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води до отслабването на силите на триене, като така се облекчава ориентирането на диполите (⇒ ε</a:t>
            </a:r>
            <a:r>
              <a:rPr b="0" baseline="-2500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се увеличава), но от друга страна се увеличава енергията на таплинното им движение (⇒ ε</a:t>
            </a:r>
            <a:r>
              <a:rPr b="0" baseline="-2500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намалява).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Shape 539"/>
          <p:cNvSpPr txBox="1"/>
          <p:nvPr>
            <p:ph idx="11" type="ftr"/>
          </p:nvPr>
        </p:nvSpPr>
        <p:spPr>
          <a:xfrm>
            <a:off x="6553200" y="6553200"/>
            <a:ext cx="2133599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Поляризация</a:t>
            </a:r>
          </a:p>
        </p:txBody>
      </p:sp>
      <p:sp>
        <p:nvSpPr>
          <p:cNvPr id="540" name="Shape 540"/>
          <p:cNvSpPr txBox="1"/>
          <p:nvPr/>
        </p:nvSpPr>
        <p:spPr>
          <a:xfrm>
            <a:off x="457200" y="228600"/>
            <a:ext cx="5130800" cy="5794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ct val="25000"/>
              <a:buFont typeface="Arial"/>
              <a:buNone/>
            </a:pPr>
            <a:r>
              <a:rPr b="1" i="0" lang="en-US" sz="32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ІV. Честотна</a:t>
            </a:r>
            <a:r>
              <a:rPr b="1" i="0" lang="en-US" sz="3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32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зависимост</a:t>
            </a:r>
          </a:p>
        </p:txBody>
      </p:sp>
      <p:sp>
        <p:nvSpPr>
          <p:cNvPr id="541" name="Shape 541"/>
          <p:cNvSpPr txBox="1"/>
          <p:nvPr/>
        </p:nvSpPr>
        <p:spPr>
          <a:xfrm>
            <a:off x="1730375" y="728662"/>
            <a:ext cx="7058024" cy="3667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Поляризационни процеси в променливо електрическо поле</a:t>
            </a:r>
          </a:p>
        </p:txBody>
      </p:sp>
      <p:sp>
        <p:nvSpPr>
          <p:cNvPr id="542" name="Shape 542"/>
          <p:cNvSpPr txBox="1"/>
          <p:nvPr/>
        </p:nvSpPr>
        <p:spPr>
          <a:xfrm>
            <a:off x="2192336" y="1189037"/>
            <a:ext cx="5156199" cy="3667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ct val="25000"/>
              <a:buFont typeface="Arial"/>
              <a:buNone/>
            </a:pPr>
            <a:r>
              <a:rPr b="1" i="1" lang="en-US" sz="18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Комплексна диелектрична проницаемост</a:t>
            </a:r>
            <a:r>
              <a:rPr b="1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pic>
        <p:nvPicPr>
          <p:cNvPr id="543" name="Shape 5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24275" y="1724025"/>
            <a:ext cx="1849436" cy="94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Shape 548"/>
          <p:cNvSpPr txBox="1"/>
          <p:nvPr>
            <p:ph idx="11" type="ftr"/>
          </p:nvPr>
        </p:nvSpPr>
        <p:spPr>
          <a:xfrm>
            <a:off x="6553200" y="6553200"/>
            <a:ext cx="2133599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Поляризация</a:t>
            </a:r>
          </a:p>
        </p:txBody>
      </p:sp>
      <p:sp>
        <p:nvSpPr>
          <p:cNvPr id="549" name="Shape 549"/>
          <p:cNvSpPr txBox="1"/>
          <p:nvPr/>
        </p:nvSpPr>
        <p:spPr>
          <a:xfrm>
            <a:off x="457200" y="228600"/>
            <a:ext cx="5130800" cy="5794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ct val="25000"/>
              <a:buFont typeface="Arial"/>
              <a:buNone/>
            </a:pPr>
            <a:r>
              <a:rPr b="1" i="0" lang="en-US" sz="32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ІV. Честотна</a:t>
            </a:r>
            <a:r>
              <a:rPr b="1" i="0" lang="en-US" sz="3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32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зависимост</a:t>
            </a:r>
          </a:p>
        </p:txBody>
      </p:sp>
      <p:sp>
        <p:nvSpPr>
          <p:cNvPr id="550" name="Shape 550"/>
          <p:cNvSpPr txBox="1"/>
          <p:nvPr/>
        </p:nvSpPr>
        <p:spPr>
          <a:xfrm>
            <a:off x="1730375" y="728662"/>
            <a:ext cx="7058024" cy="3667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Поляризационни процеси в променливо електрическо поле</a:t>
            </a:r>
          </a:p>
        </p:txBody>
      </p:sp>
      <p:sp>
        <p:nvSpPr>
          <p:cNvPr id="551" name="Shape 551"/>
          <p:cNvSpPr txBox="1"/>
          <p:nvPr/>
        </p:nvSpPr>
        <p:spPr>
          <a:xfrm>
            <a:off x="2192336" y="1189037"/>
            <a:ext cx="5156199" cy="3667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ct val="25000"/>
              <a:buFont typeface="Arial"/>
              <a:buNone/>
            </a:pPr>
            <a:r>
              <a:rPr b="1" i="1" lang="en-US" sz="18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Комплексна диелектрична проницаемост</a:t>
            </a:r>
            <a:r>
              <a:rPr b="1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pic>
        <p:nvPicPr>
          <p:cNvPr id="552" name="Shape 5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24275" y="1724025"/>
            <a:ext cx="1849436" cy="94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Shape 557"/>
          <p:cNvSpPr txBox="1"/>
          <p:nvPr>
            <p:ph idx="11" type="ftr"/>
          </p:nvPr>
        </p:nvSpPr>
        <p:spPr>
          <a:xfrm>
            <a:off x="6553200" y="6553200"/>
            <a:ext cx="2133599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Поляризация</a:t>
            </a:r>
          </a:p>
        </p:txBody>
      </p:sp>
      <p:sp>
        <p:nvSpPr>
          <p:cNvPr id="558" name="Shape 558"/>
          <p:cNvSpPr txBox="1"/>
          <p:nvPr/>
        </p:nvSpPr>
        <p:spPr>
          <a:xfrm>
            <a:off x="457200" y="228600"/>
            <a:ext cx="5130800" cy="5794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ct val="25000"/>
              <a:buFont typeface="Arial"/>
              <a:buNone/>
            </a:pPr>
            <a:r>
              <a:rPr b="1" i="0" lang="en-US" sz="32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ІV. Честотна</a:t>
            </a:r>
            <a:r>
              <a:rPr b="1" i="0" lang="en-US" sz="3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32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зависимост</a:t>
            </a:r>
          </a:p>
        </p:txBody>
      </p:sp>
      <p:sp>
        <p:nvSpPr>
          <p:cNvPr id="559" name="Shape 559"/>
          <p:cNvSpPr txBox="1"/>
          <p:nvPr/>
        </p:nvSpPr>
        <p:spPr>
          <a:xfrm>
            <a:off x="1730375" y="728662"/>
            <a:ext cx="7058024" cy="3667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Поляризационни процеси в променливо електрическо поле</a:t>
            </a:r>
          </a:p>
        </p:txBody>
      </p:sp>
      <p:sp>
        <p:nvSpPr>
          <p:cNvPr id="560" name="Shape 560"/>
          <p:cNvSpPr txBox="1"/>
          <p:nvPr/>
        </p:nvSpPr>
        <p:spPr>
          <a:xfrm>
            <a:off x="2192336" y="1189037"/>
            <a:ext cx="5156199" cy="3667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ct val="25000"/>
              <a:buFont typeface="Arial"/>
              <a:buNone/>
            </a:pPr>
            <a:r>
              <a:rPr b="1" i="1" lang="en-US" sz="18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Комплексна диелектрична проницаемост</a:t>
            </a:r>
            <a:r>
              <a:rPr b="1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pic>
        <p:nvPicPr>
          <p:cNvPr id="561" name="Shape 5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24275" y="1724025"/>
            <a:ext cx="1849436" cy="942975"/>
          </a:xfrm>
          <a:prstGeom prst="rect">
            <a:avLst/>
          </a:prstGeom>
          <a:noFill/>
          <a:ln>
            <a:noFill/>
          </a:ln>
        </p:spPr>
      </p:pic>
      <p:sp>
        <p:nvSpPr>
          <p:cNvPr id="562" name="Shape 562"/>
          <p:cNvSpPr txBox="1"/>
          <p:nvPr/>
        </p:nvSpPr>
        <p:spPr>
          <a:xfrm>
            <a:off x="1641475" y="2774950"/>
            <a:ext cx="6967537" cy="3667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Поляризуемост при променливо електрическо поле:</a:t>
            </a:r>
          </a:p>
        </p:txBody>
      </p:sp>
      <p:pic>
        <p:nvPicPr>
          <p:cNvPr id="563" name="Shape 56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43325" y="3240086"/>
            <a:ext cx="1800225" cy="979487"/>
          </a:xfrm>
          <a:prstGeom prst="rect">
            <a:avLst/>
          </a:prstGeom>
          <a:noFill/>
          <a:ln>
            <a:noFill/>
          </a:ln>
        </p:spPr>
      </p:pic>
      <p:sp>
        <p:nvSpPr>
          <p:cNvPr id="564" name="Shape 564"/>
          <p:cNvSpPr txBox="1"/>
          <p:nvPr/>
        </p:nvSpPr>
        <p:spPr>
          <a:xfrm>
            <a:off x="1601787" y="4532312"/>
            <a:ext cx="6967537" cy="9159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където 	α</a:t>
            </a:r>
            <a:r>
              <a:rPr b="0" baseline="-2500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е поляризуемостта при постоянно поле;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ω – кръгова честота на полето;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τ – време за релаксация</a:t>
            </a:r>
          </a:p>
        </p:txBody>
      </p:sp>
      <p:sp>
        <p:nvSpPr>
          <p:cNvPr id="565" name="Shape 565"/>
          <p:cNvSpPr txBox="1"/>
          <p:nvPr/>
        </p:nvSpPr>
        <p:spPr>
          <a:xfrm>
            <a:off x="2554286" y="5599112"/>
            <a:ext cx="3105150" cy="396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≡ </a:t>
            </a: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имагинерна единица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Shape 570"/>
          <p:cNvSpPr txBox="1"/>
          <p:nvPr>
            <p:ph idx="11" type="ftr"/>
          </p:nvPr>
        </p:nvSpPr>
        <p:spPr>
          <a:xfrm>
            <a:off x="6553200" y="6553200"/>
            <a:ext cx="2133599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Поляризация</a:t>
            </a:r>
          </a:p>
        </p:txBody>
      </p:sp>
      <p:sp>
        <p:nvSpPr>
          <p:cNvPr id="571" name="Shape 571"/>
          <p:cNvSpPr txBox="1"/>
          <p:nvPr/>
        </p:nvSpPr>
        <p:spPr>
          <a:xfrm>
            <a:off x="457200" y="228600"/>
            <a:ext cx="5130800" cy="5794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ct val="25000"/>
              <a:buFont typeface="Arial"/>
              <a:buNone/>
            </a:pPr>
            <a:r>
              <a:rPr b="1" i="0" lang="en-US" sz="32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ІV. Честотна</a:t>
            </a:r>
            <a:r>
              <a:rPr b="1" i="0" lang="en-US" sz="3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32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зависимост</a:t>
            </a:r>
          </a:p>
        </p:txBody>
      </p:sp>
      <p:pic>
        <p:nvPicPr>
          <p:cNvPr id="572" name="Shape 5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71736" y="4321175"/>
            <a:ext cx="4879974" cy="127793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73" name="Shape 573"/>
          <p:cNvGrpSpPr/>
          <p:nvPr/>
        </p:nvGrpSpPr>
        <p:grpSpPr>
          <a:xfrm>
            <a:off x="2533650" y="1211262"/>
            <a:ext cx="3022598" cy="2246312"/>
            <a:chOff x="2533650" y="1211262"/>
            <a:chExt cx="3022598" cy="2246312"/>
          </a:xfrm>
        </p:grpSpPr>
        <p:sp>
          <p:nvSpPr>
            <p:cNvPr id="574" name="Shape 574"/>
            <p:cNvSpPr/>
            <p:nvPr/>
          </p:nvSpPr>
          <p:spPr>
            <a:xfrm>
              <a:off x="2547936" y="1211262"/>
              <a:ext cx="3008311" cy="2181224"/>
            </a:xfrm>
            <a:custGeom>
              <a:pathLst>
                <a:path extrusionOk="0" h="120000" w="120000">
                  <a:moveTo>
                    <a:pt x="11018" y="10305"/>
                  </a:moveTo>
                  <a:cubicBezTo>
                    <a:pt x="21340" y="786"/>
                    <a:pt x="44010" y="0"/>
                    <a:pt x="62691" y="1222"/>
                  </a:cubicBezTo>
                  <a:cubicBezTo>
                    <a:pt x="81372" y="2445"/>
                    <a:pt x="107841" y="8471"/>
                    <a:pt x="113920" y="29082"/>
                  </a:cubicBezTo>
                  <a:cubicBezTo>
                    <a:pt x="120000" y="49694"/>
                    <a:pt x="111894" y="95720"/>
                    <a:pt x="95366" y="107860"/>
                  </a:cubicBezTo>
                  <a:cubicBezTo>
                    <a:pt x="78839" y="120000"/>
                    <a:pt x="14817" y="101834"/>
                    <a:pt x="14817" y="101834"/>
                  </a:cubicBezTo>
                  <a:cubicBezTo>
                    <a:pt x="1329" y="100611"/>
                    <a:pt x="2786" y="71703"/>
                    <a:pt x="633" y="58340"/>
                  </a:cubicBezTo>
                  <a:cubicBezTo>
                    <a:pt x="0" y="43056"/>
                    <a:pt x="696" y="19825"/>
                    <a:pt x="11018" y="103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5" name="Shape 575"/>
            <p:cNvSpPr txBox="1"/>
            <p:nvPr/>
          </p:nvSpPr>
          <p:spPr>
            <a:xfrm>
              <a:off x="2533650" y="3000375"/>
              <a:ext cx="396874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66"/>
                </a:buClr>
                <a:buSzPct val="25000"/>
                <a:buFont typeface="Arial"/>
                <a:buNone/>
              </a:pPr>
              <a:r>
                <a:rPr b="1" i="0" lang="en-US" sz="2400" u="none">
                  <a:solidFill>
                    <a:srgbClr val="000066"/>
                  </a:solidFill>
                  <a:latin typeface="Arial"/>
                  <a:ea typeface="Arial"/>
                  <a:cs typeface="Arial"/>
                  <a:sym typeface="Arial"/>
                </a:rPr>
                <a:t>ε</a:t>
              </a:r>
              <a:r>
                <a:rPr b="1" baseline="-25000" i="1" lang="en-US" sz="2400" u="none">
                  <a:solidFill>
                    <a:srgbClr val="000066"/>
                  </a:solidFill>
                  <a:latin typeface="Arial"/>
                  <a:ea typeface="Arial"/>
                  <a:cs typeface="Arial"/>
                  <a:sym typeface="Arial"/>
                </a:rPr>
                <a:t>r</a:t>
              </a:r>
            </a:p>
          </p:txBody>
        </p:sp>
      </p:grpSp>
      <p:grpSp>
        <p:nvGrpSpPr>
          <p:cNvPr id="576" name="Shape 576"/>
          <p:cNvGrpSpPr/>
          <p:nvPr/>
        </p:nvGrpSpPr>
        <p:grpSpPr>
          <a:xfrm>
            <a:off x="5865812" y="1200150"/>
            <a:ext cx="2655887" cy="2336798"/>
            <a:chOff x="5865812" y="1200150"/>
            <a:chExt cx="2655887" cy="2336798"/>
          </a:xfrm>
        </p:grpSpPr>
        <p:sp>
          <p:nvSpPr>
            <p:cNvPr id="577" name="Shape 577"/>
            <p:cNvSpPr/>
            <p:nvPr/>
          </p:nvSpPr>
          <p:spPr>
            <a:xfrm>
              <a:off x="5865812" y="1200150"/>
              <a:ext cx="2655887" cy="1885950"/>
            </a:xfrm>
            <a:custGeom>
              <a:pathLst>
                <a:path extrusionOk="0" h="120000" w="120000">
                  <a:moveTo>
                    <a:pt x="17429" y="11919"/>
                  </a:moveTo>
                  <a:cubicBezTo>
                    <a:pt x="29121" y="909"/>
                    <a:pt x="54799" y="0"/>
                    <a:pt x="75959" y="1414"/>
                  </a:cubicBezTo>
                  <a:cubicBezTo>
                    <a:pt x="97118" y="2828"/>
                    <a:pt x="101135" y="14444"/>
                    <a:pt x="108021" y="38282"/>
                  </a:cubicBezTo>
                  <a:cubicBezTo>
                    <a:pt x="114907" y="62121"/>
                    <a:pt x="119999" y="91919"/>
                    <a:pt x="101279" y="105959"/>
                  </a:cubicBezTo>
                  <a:cubicBezTo>
                    <a:pt x="82558" y="120000"/>
                    <a:pt x="21733" y="117777"/>
                    <a:pt x="21733" y="117777"/>
                  </a:cubicBezTo>
                  <a:cubicBezTo>
                    <a:pt x="6455" y="116363"/>
                    <a:pt x="1434" y="83737"/>
                    <a:pt x="717" y="66060"/>
                  </a:cubicBezTo>
                  <a:cubicBezTo>
                    <a:pt x="0" y="48383"/>
                    <a:pt x="13986" y="23232"/>
                    <a:pt x="17429" y="11919"/>
                  </a:cubicBezTo>
                  <a:close/>
                </a:path>
              </a:pathLst>
            </a:custGeom>
            <a:solidFill>
              <a:srgbClr val="FF99C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8" name="Shape 578"/>
            <p:cNvSpPr txBox="1"/>
            <p:nvPr/>
          </p:nvSpPr>
          <p:spPr>
            <a:xfrm>
              <a:off x="7278686" y="3170236"/>
              <a:ext cx="1022349" cy="3667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60033"/>
                </a:buClr>
                <a:buSzPct val="25000"/>
                <a:buFont typeface="Arial"/>
                <a:buNone/>
              </a:pPr>
              <a:r>
                <a:rPr b="1" i="0" lang="en-US" sz="1800" u="none">
                  <a:solidFill>
                    <a:srgbClr val="660033"/>
                  </a:solidFill>
                  <a:latin typeface="Arial"/>
                  <a:ea typeface="Arial"/>
                  <a:cs typeface="Arial"/>
                  <a:sym typeface="Arial"/>
                </a:rPr>
                <a:t>Загуби</a:t>
              </a:r>
              <a:r>
                <a:rPr b="1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</a:p>
          </p:txBody>
        </p:sp>
      </p:grpSp>
      <p:pic>
        <p:nvPicPr>
          <p:cNvPr id="579" name="Shape 57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16100" y="1371600"/>
            <a:ext cx="6442075" cy="13350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idx="11" type="ftr"/>
          </p:nvPr>
        </p:nvSpPr>
        <p:spPr>
          <a:xfrm>
            <a:off x="6553200" y="6553200"/>
            <a:ext cx="2133599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Поляризация</a:t>
            </a:r>
          </a:p>
        </p:txBody>
      </p:sp>
      <p:sp>
        <p:nvSpPr>
          <p:cNvPr id="75" name="Shape 75"/>
          <p:cNvSpPr txBox="1"/>
          <p:nvPr>
            <p:ph type="title"/>
          </p:nvPr>
        </p:nvSpPr>
        <p:spPr>
          <a:xfrm>
            <a:off x="609600" y="457200"/>
            <a:ext cx="7086600" cy="4873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Диелектрици</a:t>
            </a:r>
          </a:p>
        </p:txBody>
      </p:sp>
      <p:sp>
        <p:nvSpPr>
          <p:cNvPr id="76" name="Shape 76"/>
          <p:cNvSpPr txBox="1"/>
          <p:nvPr/>
        </p:nvSpPr>
        <p:spPr>
          <a:xfrm>
            <a:off x="2057400" y="1843086"/>
            <a:ext cx="3429000" cy="3667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Имат голяма Δ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и голямо ρ</a:t>
            </a:r>
          </a:p>
        </p:txBody>
      </p:sp>
      <p:sp>
        <p:nvSpPr>
          <p:cNvPr id="77" name="Shape 77"/>
          <p:cNvSpPr txBox="1"/>
          <p:nvPr/>
        </p:nvSpPr>
        <p:spPr>
          <a:xfrm>
            <a:off x="5410200" y="1843086"/>
            <a:ext cx="2590800" cy="3667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⇒ не провеждат ток</a:t>
            </a:r>
          </a:p>
        </p:txBody>
      </p:sp>
      <p:sp>
        <p:nvSpPr>
          <p:cNvPr id="78" name="Shape 78"/>
          <p:cNvSpPr txBox="1"/>
          <p:nvPr/>
        </p:nvSpPr>
        <p:spPr>
          <a:xfrm>
            <a:off x="2971800" y="2757486"/>
            <a:ext cx="3581399" cy="3667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⇒ използват се като изолатори</a:t>
            </a:r>
          </a:p>
        </p:txBody>
      </p:sp>
      <p:sp>
        <p:nvSpPr>
          <p:cNvPr id="79" name="Shape 79"/>
          <p:cNvSpPr txBox="1"/>
          <p:nvPr/>
        </p:nvSpPr>
        <p:spPr>
          <a:xfrm>
            <a:off x="2209800" y="4510087"/>
            <a:ext cx="6553200" cy="3667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Натрупват заряд ⇒ използват се за кондензатори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Shape 584"/>
          <p:cNvSpPr txBox="1"/>
          <p:nvPr>
            <p:ph idx="11" type="ftr"/>
          </p:nvPr>
        </p:nvSpPr>
        <p:spPr>
          <a:xfrm>
            <a:off x="6553200" y="6553200"/>
            <a:ext cx="2133599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Поляризация</a:t>
            </a:r>
          </a:p>
        </p:txBody>
      </p:sp>
      <p:sp>
        <p:nvSpPr>
          <p:cNvPr id="585" name="Shape 585"/>
          <p:cNvSpPr txBox="1"/>
          <p:nvPr/>
        </p:nvSpPr>
        <p:spPr>
          <a:xfrm>
            <a:off x="457200" y="228600"/>
            <a:ext cx="5130800" cy="5794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ct val="25000"/>
              <a:buFont typeface="Arial"/>
              <a:buNone/>
            </a:pPr>
            <a:r>
              <a:rPr b="1" i="0" lang="en-US" sz="32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ІV. Честотна</a:t>
            </a:r>
            <a:r>
              <a:rPr b="1" i="0" lang="en-US" sz="3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32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зависимост</a:t>
            </a:r>
          </a:p>
        </p:txBody>
      </p:sp>
      <p:pic>
        <p:nvPicPr>
          <p:cNvPr id="586" name="Shape 58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95437" y="785812"/>
            <a:ext cx="3084512" cy="11366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87" name="Shape 587"/>
          <p:cNvGrpSpPr/>
          <p:nvPr/>
        </p:nvGrpSpPr>
        <p:grpSpPr>
          <a:xfrm>
            <a:off x="2057400" y="2562225"/>
            <a:ext cx="1706561" cy="433386"/>
            <a:chOff x="2057400" y="2562225"/>
            <a:chExt cx="1706561" cy="433386"/>
          </a:xfrm>
        </p:grpSpPr>
        <p:pic>
          <p:nvPicPr>
            <p:cNvPr id="588" name="Shape 58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744786" y="2562225"/>
              <a:ext cx="1019174" cy="43338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89" name="Shape 589"/>
            <p:cNvSpPr txBox="1"/>
            <p:nvPr/>
          </p:nvSpPr>
          <p:spPr>
            <a:xfrm>
              <a:off x="2057400" y="2597150"/>
              <a:ext cx="563562" cy="3667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Ако</a:t>
              </a:r>
            </a:p>
          </p:txBody>
        </p:sp>
      </p:grpSp>
      <p:grpSp>
        <p:nvGrpSpPr>
          <p:cNvPr id="590" name="Shape 590"/>
          <p:cNvGrpSpPr/>
          <p:nvPr/>
        </p:nvGrpSpPr>
        <p:grpSpPr>
          <a:xfrm>
            <a:off x="4152900" y="2357436"/>
            <a:ext cx="2362199" cy="844550"/>
            <a:chOff x="4152900" y="2357436"/>
            <a:chExt cx="2362199" cy="844550"/>
          </a:xfrm>
        </p:grpSpPr>
        <p:pic>
          <p:nvPicPr>
            <p:cNvPr id="591" name="Shape 59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4697412" y="2357436"/>
              <a:ext cx="1817686" cy="8445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92" name="Shape 592"/>
            <p:cNvSpPr txBox="1"/>
            <p:nvPr/>
          </p:nvSpPr>
          <p:spPr>
            <a:xfrm>
              <a:off x="4152900" y="2595561"/>
              <a:ext cx="415925" cy="3667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то</a:t>
              </a:r>
            </a:p>
          </p:txBody>
        </p:sp>
      </p:grpSp>
      <p:grpSp>
        <p:nvGrpSpPr>
          <p:cNvPr id="593" name="Shape 593"/>
          <p:cNvGrpSpPr/>
          <p:nvPr/>
        </p:nvGrpSpPr>
        <p:grpSpPr>
          <a:xfrm>
            <a:off x="2057400" y="3863975"/>
            <a:ext cx="1843086" cy="366711"/>
            <a:chOff x="2057400" y="3863975"/>
            <a:chExt cx="1843086" cy="366711"/>
          </a:xfrm>
        </p:grpSpPr>
        <p:pic>
          <p:nvPicPr>
            <p:cNvPr id="594" name="Shape 594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2744786" y="3870325"/>
              <a:ext cx="1155700" cy="3556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95" name="Shape 595"/>
            <p:cNvSpPr txBox="1"/>
            <p:nvPr/>
          </p:nvSpPr>
          <p:spPr>
            <a:xfrm>
              <a:off x="2057400" y="3863975"/>
              <a:ext cx="563562" cy="3667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Ако</a:t>
              </a:r>
            </a:p>
          </p:txBody>
        </p:sp>
      </p:grpSp>
      <p:grpSp>
        <p:nvGrpSpPr>
          <p:cNvPr id="596" name="Shape 596"/>
          <p:cNvGrpSpPr/>
          <p:nvPr/>
        </p:nvGrpSpPr>
        <p:grpSpPr>
          <a:xfrm>
            <a:off x="4414837" y="3800475"/>
            <a:ext cx="1620836" cy="495299"/>
            <a:chOff x="4414837" y="3800475"/>
            <a:chExt cx="1620836" cy="495299"/>
          </a:xfrm>
        </p:grpSpPr>
        <p:pic>
          <p:nvPicPr>
            <p:cNvPr id="597" name="Shape 597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4954587" y="3800475"/>
              <a:ext cx="1081086" cy="4952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98" name="Shape 598"/>
            <p:cNvSpPr txBox="1"/>
            <p:nvPr/>
          </p:nvSpPr>
          <p:spPr>
            <a:xfrm>
              <a:off x="4414837" y="3865562"/>
              <a:ext cx="415925" cy="3667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то</a:t>
              </a:r>
            </a:p>
          </p:txBody>
        </p:sp>
      </p:grpSp>
      <p:grpSp>
        <p:nvGrpSpPr>
          <p:cNvPr id="599" name="Shape 599"/>
          <p:cNvGrpSpPr/>
          <p:nvPr/>
        </p:nvGrpSpPr>
        <p:grpSpPr>
          <a:xfrm>
            <a:off x="2057400" y="4894262"/>
            <a:ext cx="2519361" cy="938212"/>
            <a:chOff x="2057400" y="4894262"/>
            <a:chExt cx="2519361" cy="938212"/>
          </a:xfrm>
        </p:grpSpPr>
        <p:pic>
          <p:nvPicPr>
            <p:cNvPr id="600" name="Shape 600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2744786" y="4894262"/>
              <a:ext cx="1831975" cy="93821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01" name="Shape 601"/>
            <p:cNvSpPr txBox="1"/>
            <p:nvPr/>
          </p:nvSpPr>
          <p:spPr>
            <a:xfrm>
              <a:off x="2057400" y="5180012"/>
              <a:ext cx="563562" cy="3667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Ако</a:t>
              </a:r>
            </a:p>
          </p:txBody>
        </p:sp>
      </p:grpSp>
      <p:grpSp>
        <p:nvGrpSpPr>
          <p:cNvPr id="602" name="Shape 602"/>
          <p:cNvGrpSpPr/>
          <p:nvPr/>
        </p:nvGrpSpPr>
        <p:grpSpPr>
          <a:xfrm>
            <a:off x="4813300" y="4941887"/>
            <a:ext cx="2200274" cy="844550"/>
            <a:chOff x="4813300" y="4941887"/>
            <a:chExt cx="2200274" cy="844550"/>
          </a:xfrm>
        </p:grpSpPr>
        <p:pic>
          <p:nvPicPr>
            <p:cNvPr id="603" name="Shape 603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5340350" y="4941887"/>
              <a:ext cx="1673224" cy="8445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04" name="Shape 604"/>
            <p:cNvSpPr txBox="1"/>
            <p:nvPr/>
          </p:nvSpPr>
          <p:spPr>
            <a:xfrm>
              <a:off x="4813300" y="5180012"/>
              <a:ext cx="415925" cy="3667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то</a:t>
              </a:r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Shape 609"/>
          <p:cNvSpPr txBox="1"/>
          <p:nvPr>
            <p:ph idx="11" type="ftr"/>
          </p:nvPr>
        </p:nvSpPr>
        <p:spPr>
          <a:xfrm>
            <a:off x="6553200" y="6553200"/>
            <a:ext cx="2133599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Поляризация</a:t>
            </a:r>
          </a:p>
        </p:txBody>
      </p:sp>
      <p:sp>
        <p:nvSpPr>
          <p:cNvPr id="610" name="Shape 610"/>
          <p:cNvSpPr txBox="1"/>
          <p:nvPr/>
        </p:nvSpPr>
        <p:spPr>
          <a:xfrm>
            <a:off x="457200" y="228600"/>
            <a:ext cx="5130800" cy="5794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ct val="25000"/>
              <a:buFont typeface="Arial"/>
              <a:buNone/>
            </a:pPr>
            <a:r>
              <a:rPr b="1" i="0" lang="en-US" sz="32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ІV. Честотна</a:t>
            </a:r>
            <a:r>
              <a:rPr b="1" i="0" lang="en-US" sz="3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32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зависимост</a:t>
            </a:r>
          </a:p>
        </p:txBody>
      </p:sp>
      <p:sp>
        <p:nvSpPr>
          <p:cNvPr id="611" name="Shape 611"/>
          <p:cNvSpPr txBox="1"/>
          <p:nvPr/>
        </p:nvSpPr>
        <p:spPr>
          <a:xfrm>
            <a:off x="1725611" y="5154612"/>
            <a:ext cx="7213600" cy="9159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При честоти по-големи от ω</a:t>
            </a:r>
            <a:r>
              <a:rPr b="0" baseline="-2500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поляризационният процес не може да следва изменението на интензитета на полето и поляризацията намалява.</a:t>
            </a:r>
          </a:p>
        </p:txBody>
      </p:sp>
      <p:grpSp>
        <p:nvGrpSpPr>
          <p:cNvPr id="612" name="Shape 612"/>
          <p:cNvGrpSpPr/>
          <p:nvPr/>
        </p:nvGrpSpPr>
        <p:grpSpPr>
          <a:xfrm>
            <a:off x="2320924" y="1216025"/>
            <a:ext cx="5259388" cy="3551237"/>
            <a:chOff x="1824036" y="808037"/>
            <a:chExt cx="5259388" cy="3551237"/>
          </a:xfrm>
        </p:grpSpPr>
        <p:pic>
          <p:nvPicPr>
            <p:cNvPr id="613" name="Shape 61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078537" y="944562"/>
              <a:ext cx="989012" cy="7524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14" name="Shape 61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606800" y="3708400"/>
              <a:ext cx="841374" cy="6508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15" name="Shape 615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105525" y="2017711"/>
              <a:ext cx="977899" cy="746125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616" name="Shape 616"/>
            <p:cNvCxnSpPr/>
            <p:nvPr/>
          </p:nvCxnSpPr>
          <p:spPr>
            <a:xfrm rot="10800000">
              <a:off x="2333625" y="887411"/>
              <a:ext cx="0" cy="281146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lg" w="lg" type="triangle"/>
            </a:ln>
          </p:spPr>
        </p:cxnSp>
        <p:cxnSp>
          <p:nvCxnSpPr>
            <p:cNvPr id="617" name="Shape 617"/>
            <p:cNvCxnSpPr/>
            <p:nvPr/>
          </p:nvCxnSpPr>
          <p:spPr>
            <a:xfrm>
              <a:off x="2333625" y="3698875"/>
              <a:ext cx="3698874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lg" w="lg" type="triangle"/>
            </a:ln>
          </p:spPr>
        </p:cxnSp>
        <p:cxnSp>
          <p:nvCxnSpPr>
            <p:cNvPr id="618" name="Shape 618"/>
            <p:cNvCxnSpPr/>
            <p:nvPr/>
          </p:nvCxnSpPr>
          <p:spPr>
            <a:xfrm>
              <a:off x="2333625" y="3370262"/>
              <a:ext cx="3698874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sp>
          <p:nvSpPr>
            <p:cNvPr id="619" name="Shape 619"/>
            <p:cNvSpPr txBox="1"/>
            <p:nvPr/>
          </p:nvSpPr>
          <p:spPr>
            <a:xfrm>
              <a:off x="2022475" y="3186111"/>
              <a:ext cx="311149" cy="3667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</a:p>
          </p:txBody>
        </p:sp>
        <p:sp>
          <p:nvSpPr>
            <p:cNvPr id="620" name="Shape 620"/>
            <p:cNvSpPr txBox="1"/>
            <p:nvPr/>
          </p:nvSpPr>
          <p:spPr>
            <a:xfrm>
              <a:off x="1824036" y="808037"/>
              <a:ext cx="385762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ε</a:t>
              </a:r>
              <a:r>
                <a:rPr b="0" baseline="-25000" i="1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</a:t>
              </a:r>
            </a:p>
          </p:txBody>
        </p:sp>
        <p:cxnSp>
          <p:nvCxnSpPr>
            <p:cNvPr id="621" name="Shape 621"/>
            <p:cNvCxnSpPr/>
            <p:nvPr/>
          </p:nvCxnSpPr>
          <p:spPr>
            <a:xfrm>
              <a:off x="2320925" y="1281112"/>
              <a:ext cx="3698874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622" name="Shape 622"/>
            <p:cNvCxnSpPr/>
            <p:nvPr/>
          </p:nvCxnSpPr>
          <p:spPr>
            <a:xfrm>
              <a:off x="2333625" y="2390775"/>
              <a:ext cx="3698874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sp>
          <p:nvSpPr>
            <p:cNvPr id="623" name="Shape 623"/>
            <p:cNvSpPr txBox="1"/>
            <p:nvPr/>
          </p:nvSpPr>
          <p:spPr>
            <a:xfrm>
              <a:off x="5835650" y="3698875"/>
              <a:ext cx="3937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ω</a:t>
              </a:r>
            </a:p>
          </p:txBody>
        </p:sp>
        <p:sp>
          <p:nvSpPr>
            <p:cNvPr id="624" name="Shape 624"/>
            <p:cNvSpPr/>
            <p:nvPr/>
          </p:nvSpPr>
          <p:spPr>
            <a:xfrm>
              <a:off x="2338386" y="1279525"/>
              <a:ext cx="3571874" cy="2090737"/>
            </a:xfrm>
            <a:custGeom>
              <a:pathLst>
                <a:path extrusionOk="0" h="120000" w="120000">
                  <a:moveTo>
                    <a:pt x="0" y="0"/>
                  </a:moveTo>
                  <a:cubicBezTo>
                    <a:pt x="34400" y="0"/>
                    <a:pt x="37546" y="2186"/>
                    <a:pt x="48426" y="18952"/>
                  </a:cubicBezTo>
                  <a:cubicBezTo>
                    <a:pt x="59306" y="35717"/>
                    <a:pt x="53440" y="83644"/>
                    <a:pt x="65386" y="100501"/>
                  </a:cubicBezTo>
                  <a:cubicBezTo>
                    <a:pt x="77333" y="117357"/>
                    <a:pt x="98666" y="118633"/>
                    <a:pt x="120000" y="120000"/>
                  </a:cubicBezTo>
                </a:path>
              </a:pathLst>
            </a:custGeom>
            <a:noFill/>
            <a:ln cap="flat" cmpd="sng" w="254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25" name="Shape 625"/>
            <p:cNvCxnSpPr/>
            <p:nvPr/>
          </p:nvCxnSpPr>
          <p:spPr>
            <a:xfrm>
              <a:off x="4033837" y="2390775"/>
              <a:ext cx="0" cy="13081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Shape 630"/>
          <p:cNvSpPr txBox="1"/>
          <p:nvPr>
            <p:ph idx="11" type="ftr"/>
          </p:nvPr>
        </p:nvSpPr>
        <p:spPr>
          <a:xfrm>
            <a:off x="6553200" y="6553200"/>
            <a:ext cx="2133599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Поляризация</a:t>
            </a:r>
          </a:p>
        </p:txBody>
      </p:sp>
      <p:sp>
        <p:nvSpPr>
          <p:cNvPr id="631" name="Shape 631"/>
          <p:cNvSpPr txBox="1"/>
          <p:nvPr/>
        </p:nvSpPr>
        <p:spPr>
          <a:xfrm>
            <a:off x="457200" y="228600"/>
            <a:ext cx="5130800" cy="5794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ct val="25000"/>
              <a:buFont typeface="Arial"/>
              <a:buNone/>
            </a:pPr>
            <a:r>
              <a:rPr b="1" i="0" lang="en-US" sz="32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ІV. Честотна</a:t>
            </a:r>
            <a:r>
              <a:rPr b="1" i="0" lang="en-US" sz="3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32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зависимост</a:t>
            </a:r>
          </a:p>
        </p:txBody>
      </p:sp>
      <p:grpSp>
        <p:nvGrpSpPr>
          <p:cNvPr id="632" name="Shape 632"/>
          <p:cNvGrpSpPr/>
          <p:nvPr/>
        </p:nvGrpSpPr>
        <p:grpSpPr>
          <a:xfrm>
            <a:off x="1747836" y="1420812"/>
            <a:ext cx="7026274" cy="3781425"/>
            <a:chOff x="1804986" y="1420812"/>
            <a:chExt cx="7026274" cy="3781425"/>
          </a:xfrm>
        </p:grpSpPr>
        <p:cxnSp>
          <p:nvCxnSpPr>
            <p:cNvPr id="633" name="Shape 633"/>
            <p:cNvCxnSpPr/>
            <p:nvPr/>
          </p:nvCxnSpPr>
          <p:spPr>
            <a:xfrm rot="10800000">
              <a:off x="2224086" y="1689100"/>
              <a:ext cx="0" cy="305593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lg" w="lg" type="triangle"/>
            </a:ln>
          </p:spPr>
        </p:cxnSp>
        <p:cxnSp>
          <p:nvCxnSpPr>
            <p:cNvPr id="634" name="Shape 634"/>
            <p:cNvCxnSpPr/>
            <p:nvPr/>
          </p:nvCxnSpPr>
          <p:spPr>
            <a:xfrm>
              <a:off x="2224086" y="4745037"/>
              <a:ext cx="6410325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lg" w="lg" type="triangle"/>
            </a:ln>
          </p:spPr>
        </p:cxnSp>
        <p:cxnSp>
          <p:nvCxnSpPr>
            <p:cNvPr id="635" name="Shape 635"/>
            <p:cNvCxnSpPr/>
            <p:nvPr/>
          </p:nvCxnSpPr>
          <p:spPr>
            <a:xfrm>
              <a:off x="2224086" y="4487862"/>
              <a:ext cx="6410325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sp>
          <p:nvSpPr>
            <p:cNvPr id="636" name="Shape 636"/>
            <p:cNvSpPr txBox="1"/>
            <p:nvPr/>
          </p:nvSpPr>
          <p:spPr>
            <a:xfrm>
              <a:off x="1912936" y="4303712"/>
              <a:ext cx="311149" cy="3667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</a:p>
          </p:txBody>
        </p:sp>
        <p:sp>
          <p:nvSpPr>
            <p:cNvPr id="637" name="Shape 637"/>
            <p:cNvSpPr txBox="1"/>
            <p:nvPr/>
          </p:nvSpPr>
          <p:spPr>
            <a:xfrm>
              <a:off x="1804986" y="1420812"/>
              <a:ext cx="385762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ε</a:t>
              </a:r>
              <a:r>
                <a:rPr b="0" baseline="-25000" i="1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</a:t>
              </a:r>
            </a:p>
          </p:txBody>
        </p:sp>
        <p:cxnSp>
          <p:nvCxnSpPr>
            <p:cNvPr id="638" name="Shape 638"/>
            <p:cNvCxnSpPr/>
            <p:nvPr/>
          </p:nvCxnSpPr>
          <p:spPr>
            <a:xfrm>
              <a:off x="2224086" y="2867025"/>
              <a:ext cx="1143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sp>
          <p:nvSpPr>
            <p:cNvPr id="639" name="Shape 639"/>
            <p:cNvSpPr txBox="1"/>
            <p:nvPr/>
          </p:nvSpPr>
          <p:spPr>
            <a:xfrm>
              <a:off x="8437561" y="4745037"/>
              <a:ext cx="3937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ω</a:t>
              </a:r>
            </a:p>
          </p:txBody>
        </p:sp>
        <p:sp>
          <p:nvSpPr>
            <p:cNvPr id="640" name="Shape 640"/>
            <p:cNvSpPr/>
            <p:nvPr/>
          </p:nvSpPr>
          <p:spPr>
            <a:xfrm>
              <a:off x="2225675" y="2336800"/>
              <a:ext cx="1347786" cy="530224"/>
            </a:xfrm>
            <a:custGeom>
              <a:pathLst>
                <a:path extrusionOk="0" h="120000" w="120000">
                  <a:moveTo>
                    <a:pt x="0" y="0"/>
                  </a:moveTo>
                  <a:cubicBezTo>
                    <a:pt x="23604" y="0"/>
                    <a:pt x="57243" y="0"/>
                    <a:pt x="70954" y="16886"/>
                  </a:cubicBezTo>
                  <a:cubicBezTo>
                    <a:pt x="84664" y="33772"/>
                    <a:pt x="74346" y="82994"/>
                    <a:pt x="82544" y="100239"/>
                  </a:cubicBezTo>
                  <a:cubicBezTo>
                    <a:pt x="90742" y="117125"/>
                    <a:pt x="105441" y="118562"/>
                    <a:pt x="120000" y="120000"/>
                  </a:cubicBezTo>
                </a:path>
              </a:pathLst>
            </a:custGeom>
            <a:noFill/>
            <a:ln cap="flat" cmpd="sng" w="254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1" name="Shape 641"/>
            <p:cNvSpPr txBox="1"/>
            <p:nvPr/>
          </p:nvSpPr>
          <p:spPr>
            <a:xfrm>
              <a:off x="2641600" y="1817686"/>
              <a:ext cx="847725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ε</a:t>
              </a:r>
              <a:r>
                <a:rPr b="0" baseline="-25000" i="1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 </a:t>
              </a:r>
              <a:r>
                <a:rPr b="0" baseline="-25000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СТР</a:t>
              </a:r>
            </a:p>
          </p:txBody>
        </p:sp>
        <p:sp>
          <p:nvSpPr>
            <p:cNvPr id="642" name="Shape 642"/>
            <p:cNvSpPr/>
            <p:nvPr/>
          </p:nvSpPr>
          <p:spPr>
            <a:xfrm>
              <a:off x="3549650" y="2867025"/>
              <a:ext cx="1249361" cy="541337"/>
            </a:xfrm>
            <a:custGeom>
              <a:pathLst>
                <a:path extrusionOk="0" h="120000" w="120000">
                  <a:moveTo>
                    <a:pt x="0" y="0"/>
                  </a:moveTo>
                  <a:cubicBezTo>
                    <a:pt x="25463" y="0"/>
                    <a:pt x="53824" y="2111"/>
                    <a:pt x="67090" y="19002"/>
                  </a:cubicBezTo>
                  <a:cubicBezTo>
                    <a:pt x="80355" y="35894"/>
                    <a:pt x="70749" y="83753"/>
                    <a:pt x="79593" y="100645"/>
                  </a:cubicBezTo>
                  <a:cubicBezTo>
                    <a:pt x="88437" y="117184"/>
                    <a:pt x="104294" y="118592"/>
                    <a:pt x="120000" y="119999"/>
                  </a:cubicBezTo>
                </a:path>
              </a:pathLst>
            </a:custGeom>
            <a:noFill/>
            <a:ln cap="flat" cmpd="sng" w="254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43" name="Shape 643"/>
            <p:cNvCxnSpPr/>
            <p:nvPr/>
          </p:nvCxnSpPr>
          <p:spPr>
            <a:xfrm>
              <a:off x="2563811" y="2005011"/>
              <a:ext cx="1587" cy="32385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lg" w="lg" type="triangle"/>
            </a:ln>
          </p:spPr>
        </p:cxnSp>
        <p:cxnSp>
          <p:nvCxnSpPr>
            <p:cNvPr id="644" name="Shape 644"/>
            <p:cNvCxnSpPr/>
            <p:nvPr/>
          </p:nvCxnSpPr>
          <p:spPr>
            <a:xfrm rot="10800000">
              <a:off x="2563812" y="2867024"/>
              <a:ext cx="1587" cy="34766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lg" w="lg" type="triangle"/>
            </a:ln>
          </p:spPr>
        </p:cxnSp>
        <p:cxnSp>
          <p:nvCxnSpPr>
            <p:cNvPr id="645" name="Shape 645"/>
            <p:cNvCxnSpPr/>
            <p:nvPr/>
          </p:nvCxnSpPr>
          <p:spPr>
            <a:xfrm>
              <a:off x="3851275" y="2546350"/>
              <a:ext cx="1587" cy="32385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lg" w="lg" type="triangle"/>
            </a:ln>
          </p:spPr>
        </p:cxnSp>
        <p:cxnSp>
          <p:nvCxnSpPr>
            <p:cNvPr id="646" name="Shape 646"/>
            <p:cNvCxnSpPr/>
            <p:nvPr/>
          </p:nvCxnSpPr>
          <p:spPr>
            <a:xfrm rot="10800000">
              <a:off x="3851275" y="3408361"/>
              <a:ext cx="1587" cy="34766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lg" w="lg" type="triangle"/>
            </a:ln>
          </p:spPr>
        </p:cxnSp>
        <p:cxnSp>
          <p:nvCxnSpPr>
            <p:cNvPr id="647" name="Shape 647"/>
            <p:cNvCxnSpPr/>
            <p:nvPr/>
          </p:nvCxnSpPr>
          <p:spPr>
            <a:xfrm>
              <a:off x="3489325" y="3405187"/>
              <a:ext cx="1150936" cy="317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sp>
          <p:nvSpPr>
            <p:cNvPr id="648" name="Shape 648"/>
            <p:cNvSpPr txBox="1"/>
            <p:nvPr/>
          </p:nvSpPr>
          <p:spPr>
            <a:xfrm>
              <a:off x="3940175" y="2328861"/>
              <a:ext cx="581024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ε</a:t>
              </a:r>
              <a:r>
                <a:rPr b="0" baseline="-25000" i="1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 </a:t>
              </a:r>
              <a:r>
                <a:rPr b="0" baseline="-25000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Д</a:t>
              </a:r>
            </a:p>
          </p:txBody>
        </p:sp>
        <p:sp>
          <p:nvSpPr>
            <p:cNvPr id="649" name="Shape 649"/>
            <p:cNvSpPr/>
            <p:nvPr/>
          </p:nvSpPr>
          <p:spPr>
            <a:xfrm>
              <a:off x="5935662" y="3408362"/>
              <a:ext cx="1249361" cy="541337"/>
            </a:xfrm>
            <a:custGeom>
              <a:pathLst>
                <a:path extrusionOk="0" h="120000" w="120000">
                  <a:moveTo>
                    <a:pt x="0" y="0"/>
                  </a:moveTo>
                  <a:cubicBezTo>
                    <a:pt x="25463" y="0"/>
                    <a:pt x="53824" y="2111"/>
                    <a:pt x="67090" y="19002"/>
                  </a:cubicBezTo>
                  <a:cubicBezTo>
                    <a:pt x="80355" y="35894"/>
                    <a:pt x="70749" y="83753"/>
                    <a:pt x="79593" y="100645"/>
                  </a:cubicBezTo>
                  <a:cubicBezTo>
                    <a:pt x="88437" y="117184"/>
                    <a:pt x="104294" y="118592"/>
                    <a:pt x="120000" y="119999"/>
                  </a:cubicBezTo>
                </a:path>
              </a:pathLst>
            </a:custGeom>
            <a:noFill/>
            <a:ln cap="flat" cmpd="sng" w="254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0" name="Shape 650"/>
            <p:cNvSpPr/>
            <p:nvPr/>
          </p:nvSpPr>
          <p:spPr>
            <a:xfrm>
              <a:off x="7185025" y="3949700"/>
              <a:ext cx="1249361" cy="541337"/>
            </a:xfrm>
            <a:custGeom>
              <a:pathLst>
                <a:path extrusionOk="0" h="120000" w="120000">
                  <a:moveTo>
                    <a:pt x="0" y="0"/>
                  </a:moveTo>
                  <a:cubicBezTo>
                    <a:pt x="25463" y="0"/>
                    <a:pt x="53824" y="2111"/>
                    <a:pt x="67090" y="19002"/>
                  </a:cubicBezTo>
                  <a:cubicBezTo>
                    <a:pt x="80355" y="35894"/>
                    <a:pt x="70749" y="83753"/>
                    <a:pt x="79593" y="100645"/>
                  </a:cubicBezTo>
                  <a:cubicBezTo>
                    <a:pt x="88437" y="117184"/>
                    <a:pt x="104294" y="118592"/>
                    <a:pt x="120000" y="119999"/>
                  </a:cubicBezTo>
                </a:path>
              </a:pathLst>
            </a:custGeom>
            <a:noFill/>
            <a:ln cap="flat" cmpd="sng" w="254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51" name="Shape 651"/>
            <p:cNvCxnSpPr/>
            <p:nvPr/>
          </p:nvCxnSpPr>
          <p:spPr>
            <a:xfrm>
              <a:off x="6283325" y="3081336"/>
              <a:ext cx="1587" cy="32385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lg" w="lg" type="triangle"/>
            </a:ln>
          </p:spPr>
        </p:cxnSp>
        <p:cxnSp>
          <p:nvCxnSpPr>
            <p:cNvPr id="652" name="Shape 652"/>
            <p:cNvCxnSpPr/>
            <p:nvPr/>
          </p:nvCxnSpPr>
          <p:spPr>
            <a:xfrm rot="10800000">
              <a:off x="6283325" y="3949700"/>
              <a:ext cx="1587" cy="34766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lg" w="lg" type="triangle"/>
            </a:ln>
          </p:spPr>
        </p:cxnSp>
        <p:sp>
          <p:nvSpPr>
            <p:cNvPr id="653" name="Shape 653"/>
            <p:cNvSpPr txBox="1"/>
            <p:nvPr/>
          </p:nvSpPr>
          <p:spPr>
            <a:xfrm>
              <a:off x="6372225" y="2876550"/>
              <a:ext cx="588962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ε</a:t>
              </a:r>
              <a:r>
                <a:rPr b="0" baseline="-25000" i="1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 </a:t>
              </a:r>
              <a:r>
                <a:rPr b="0" baseline="-25000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Й</a:t>
              </a:r>
            </a:p>
          </p:txBody>
        </p:sp>
        <p:cxnSp>
          <p:nvCxnSpPr>
            <p:cNvPr id="654" name="Shape 654"/>
            <p:cNvCxnSpPr/>
            <p:nvPr/>
          </p:nvCxnSpPr>
          <p:spPr>
            <a:xfrm>
              <a:off x="7542211" y="3622675"/>
              <a:ext cx="1587" cy="32385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lg" w="lg" type="triangle"/>
            </a:ln>
          </p:spPr>
        </p:cxnSp>
        <p:cxnSp>
          <p:nvCxnSpPr>
            <p:cNvPr id="655" name="Shape 655"/>
            <p:cNvCxnSpPr/>
            <p:nvPr/>
          </p:nvCxnSpPr>
          <p:spPr>
            <a:xfrm rot="10800000">
              <a:off x="7542211" y="4487861"/>
              <a:ext cx="0" cy="18256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lg" w="lg" type="triangle"/>
            </a:ln>
          </p:spPr>
        </p:cxnSp>
        <p:sp>
          <p:nvSpPr>
            <p:cNvPr id="656" name="Shape 656"/>
            <p:cNvSpPr txBox="1"/>
            <p:nvPr/>
          </p:nvSpPr>
          <p:spPr>
            <a:xfrm>
              <a:off x="7631111" y="3424237"/>
              <a:ext cx="577850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ε</a:t>
              </a:r>
              <a:r>
                <a:rPr b="0" baseline="-25000" i="1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 </a:t>
              </a:r>
              <a:r>
                <a:rPr b="0" baseline="-25000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Е</a:t>
              </a:r>
            </a:p>
          </p:txBody>
        </p:sp>
        <p:cxnSp>
          <p:nvCxnSpPr>
            <p:cNvPr id="657" name="Shape 657"/>
            <p:cNvCxnSpPr/>
            <p:nvPr/>
          </p:nvCxnSpPr>
          <p:spPr>
            <a:xfrm>
              <a:off x="5935662" y="3949700"/>
              <a:ext cx="1373187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658" name="Shape 658"/>
            <p:cNvCxnSpPr/>
            <p:nvPr/>
          </p:nvCxnSpPr>
          <p:spPr>
            <a:xfrm rot="10800000">
              <a:off x="4759325" y="3408362"/>
              <a:ext cx="1176337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Shape 663"/>
          <p:cNvSpPr txBox="1"/>
          <p:nvPr>
            <p:ph idx="11" type="ftr"/>
          </p:nvPr>
        </p:nvSpPr>
        <p:spPr>
          <a:xfrm>
            <a:off x="6553200" y="6553200"/>
            <a:ext cx="2133599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Поляризация</a:t>
            </a:r>
          </a:p>
        </p:txBody>
      </p:sp>
      <p:sp>
        <p:nvSpPr>
          <p:cNvPr id="664" name="Shape 664"/>
          <p:cNvSpPr txBox="1"/>
          <p:nvPr/>
        </p:nvSpPr>
        <p:spPr>
          <a:xfrm>
            <a:off x="457200" y="228600"/>
            <a:ext cx="7391399" cy="5794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ct val="25000"/>
              <a:buFont typeface="Arial"/>
              <a:buNone/>
            </a:pPr>
            <a:r>
              <a:rPr b="1" i="0" lang="en-US" sz="32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V. Класификация на диелектриците</a:t>
            </a:r>
          </a:p>
        </p:txBody>
      </p:sp>
      <p:sp>
        <p:nvSpPr>
          <p:cNvPr id="665" name="Shape 665"/>
          <p:cNvSpPr txBox="1"/>
          <p:nvPr/>
        </p:nvSpPr>
        <p:spPr>
          <a:xfrm>
            <a:off x="1412875" y="850900"/>
            <a:ext cx="4956175" cy="396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1" i="0" lang="en-US" sz="2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1. Според механизма на поляризация</a:t>
            </a:r>
          </a:p>
        </p:txBody>
      </p:sp>
      <p:sp>
        <p:nvSpPr>
          <p:cNvPr id="666" name="Shape 666"/>
          <p:cNvSpPr txBox="1"/>
          <p:nvPr/>
        </p:nvSpPr>
        <p:spPr>
          <a:xfrm>
            <a:off x="1504950" y="1436687"/>
            <a:ext cx="7256461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1.1. Линейни без загуби – в тях се проявяват електронна и йонна поляризация</a:t>
            </a:r>
          </a:p>
        </p:txBody>
      </p:sp>
      <p:grpSp>
        <p:nvGrpSpPr>
          <p:cNvPr id="667" name="Shape 667"/>
          <p:cNvGrpSpPr/>
          <p:nvPr/>
        </p:nvGrpSpPr>
        <p:grpSpPr>
          <a:xfrm>
            <a:off x="2652712" y="2587625"/>
            <a:ext cx="4094162" cy="2427287"/>
            <a:chOff x="2154237" y="2490787"/>
            <a:chExt cx="4094162" cy="2427287"/>
          </a:xfrm>
        </p:grpSpPr>
        <p:grpSp>
          <p:nvGrpSpPr>
            <p:cNvPr id="668" name="Shape 668"/>
            <p:cNvGrpSpPr/>
            <p:nvPr/>
          </p:nvGrpSpPr>
          <p:grpSpPr>
            <a:xfrm>
              <a:off x="2154237" y="2490787"/>
              <a:ext cx="3711574" cy="2427287"/>
              <a:chOff x="2209800" y="2660649"/>
              <a:chExt cx="1981199" cy="1295400"/>
            </a:xfrm>
          </p:grpSpPr>
          <p:cxnSp>
            <p:nvCxnSpPr>
              <p:cNvPr id="669" name="Shape 669"/>
              <p:cNvCxnSpPr/>
              <p:nvPr/>
            </p:nvCxnSpPr>
            <p:spPr>
              <a:xfrm>
                <a:off x="2209800" y="3486150"/>
                <a:ext cx="1981199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lg" w="lg" type="triangle"/>
              </a:ln>
            </p:spPr>
          </p:cxnSp>
          <p:cxnSp>
            <p:nvCxnSpPr>
              <p:cNvPr id="670" name="Shape 670"/>
              <p:cNvCxnSpPr/>
              <p:nvPr/>
            </p:nvCxnSpPr>
            <p:spPr>
              <a:xfrm rot="10800000">
                <a:off x="2882900" y="2660649"/>
                <a:ext cx="0" cy="1295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lg" w="lg" type="triangle"/>
              </a:ln>
            </p:spPr>
          </p:cxnSp>
          <p:cxnSp>
            <p:nvCxnSpPr>
              <p:cNvPr id="671" name="Shape 671"/>
              <p:cNvCxnSpPr/>
              <p:nvPr/>
            </p:nvCxnSpPr>
            <p:spPr>
              <a:xfrm rot="8100000">
                <a:off x="2363786" y="3340100"/>
                <a:ext cx="1330324" cy="0"/>
              </a:xfrm>
              <a:prstGeom prst="straightConnector1">
                <a:avLst/>
              </a:prstGeom>
              <a:noFill/>
              <a:ln cap="flat" cmpd="sng" w="25400">
                <a:solidFill>
                  <a:srgbClr val="0000CC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672" name="Shape 672"/>
              <p:cNvCxnSpPr/>
              <p:nvPr/>
            </p:nvCxnSpPr>
            <p:spPr>
              <a:xfrm>
                <a:off x="2895600" y="3194050"/>
                <a:ext cx="1066799" cy="0"/>
              </a:xfrm>
              <a:prstGeom prst="straightConnector1">
                <a:avLst/>
              </a:prstGeom>
              <a:noFill/>
              <a:ln cap="flat" cmpd="sng" w="25400">
                <a:solidFill>
                  <a:srgbClr val="CC0000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</p:grpSp>
        <p:sp>
          <p:nvSpPr>
            <p:cNvPr id="673" name="Shape 673"/>
            <p:cNvSpPr txBox="1"/>
            <p:nvPr/>
          </p:nvSpPr>
          <p:spPr>
            <a:xfrm>
              <a:off x="5697537" y="4037012"/>
              <a:ext cx="336549" cy="3667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1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</a:t>
              </a:r>
            </a:p>
          </p:txBody>
        </p:sp>
        <p:sp>
          <p:nvSpPr>
            <p:cNvPr id="674" name="Shape 674"/>
            <p:cNvSpPr txBox="1"/>
            <p:nvPr/>
          </p:nvSpPr>
          <p:spPr>
            <a:xfrm>
              <a:off x="4700587" y="3011486"/>
              <a:ext cx="736599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00"/>
                </a:buClr>
                <a:buSzPct val="25000"/>
                <a:buFont typeface="Arial"/>
                <a:buNone/>
              </a:pPr>
              <a:r>
                <a:rPr b="1" i="0" lang="en-US" sz="2400" u="none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ε</a:t>
              </a:r>
              <a:r>
                <a:rPr b="1" baseline="-25000" i="1" lang="en-US" sz="2400" u="none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r </a:t>
              </a:r>
            </a:p>
          </p:txBody>
        </p:sp>
        <p:sp>
          <p:nvSpPr>
            <p:cNvPr id="675" name="Shape 675"/>
            <p:cNvSpPr txBox="1"/>
            <p:nvPr/>
          </p:nvSpPr>
          <p:spPr>
            <a:xfrm>
              <a:off x="4108450" y="2647950"/>
              <a:ext cx="368299" cy="3968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CC"/>
                </a:buClr>
                <a:buSzPct val="25000"/>
                <a:buFont typeface="Arial"/>
                <a:buNone/>
              </a:pPr>
              <a:r>
                <a:rPr b="1" i="1" lang="en-US" sz="2000" u="none">
                  <a:solidFill>
                    <a:srgbClr val="0000CC"/>
                  </a:solidFill>
                  <a:latin typeface="Arial"/>
                  <a:ea typeface="Arial"/>
                  <a:cs typeface="Arial"/>
                  <a:sym typeface="Arial"/>
                </a:rPr>
                <a:t>D</a:t>
              </a:r>
            </a:p>
          </p:txBody>
        </p:sp>
        <p:sp>
          <p:nvSpPr>
            <p:cNvPr id="676" name="Shape 676"/>
            <p:cNvSpPr txBox="1"/>
            <p:nvPr/>
          </p:nvSpPr>
          <p:spPr>
            <a:xfrm>
              <a:off x="5462587" y="3281362"/>
              <a:ext cx="785811" cy="3667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00"/>
                </a:buClr>
                <a:buSzPct val="25000"/>
                <a:buFont typeface="Arial"/>
                <a:buNone/>
              </a:pPr>
              <a:r>
                <a:rPr b="1" i="0" lang="en-US" sz="1800" u="none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до 10</a:t>
              </a:r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Shape 681"/>
          <p:cNvSpPr txBox="1"/>
          <p:nvPr>
            <p:ph idx="11" type="ftr"/>
          </p:nvPr>
        </p:nvSpPr>
        <p:spPr>
          <a:xfrm>
            <a:off x="6553200" y="6553200"/>
            <a:ext cx="2133599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Поляризация</a:t>
            </a:r>
          </a:p>
        </p:txBody>
      </p:sp>
      <p:sp>
        <p:nvSpPr>
          <p:cNvPr id="682" name="Shape 682"/>
          <p:cNvSpPr txBox="1"/>
          <p:nvPr/>
        </p:nvSpPr>
        <p:spPr>
          <a:xfrm>
            <a:off x="457200" y="228600"/>
            <a:ext cx="7391399" cy="5794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ct val="25000"/>
              <a:buFont typeface="Arial"/>
              <a:buNone/>
            </a:pPr>
            <a:r>
              <a:rPr b="1" i="0" lang="en-US" sz="32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V. Класификация на диелектриците</a:t>
            </a:r>
          </a:p>
        </p:txBody>
      </p:sp>
      <p:sp>
        <p:nvSpPr>
          <p:cNvPr id="683" name="Shape 683"/>
          <p:cNvSpPr txBox="1"/>
          <p:nvPr/>
        </p:nvSpPr>
        <p:spPr>
          <a:xfrm>
            <a:off x="1412875" y="850900"/>
            <a:ext cx="4956175" cy="396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1" i="0" lang="en-US" sz="2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1. Според механизма на поляризация</a:t>
            </a:r>
          </a:p>
        </p:txBody>
      </p:sp>
      <p:sp>
        <p:nvSpPr>
          <p:cNvPr id="684" name="Shape 684"/>
          <p:cNvSpPr txBox="1"/>
          <p:nvPr/>
        </p:nvSpPr>
        <p:spPr>
          <a:xfrm>
            <a:off x="1504950" y="1436687"/>
            <a:ext cx="7256461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1.2. Линейни със загуби – електронна и релаксационни поляризации</a:t>
            </a:r>
          </a:p>
        </p:txBody>
      </p:sp>
      <p:grpSp>
        <p:nvGrpSpPr>
          <p:cNvPr id="685" name="Shape 685"/>
          <p:cNvGrpSpPr/>
          <p:nvPr/>
        </p:nvGrpSpPr>
        <p:grpSpPr>
          <a:xfrm>
            <a:off x="2735261" y="2190750"/>
            <a:ext cx="4625975" cy="3524249"/>
            <a:chOff x="2735261" y="2190750"/>
            <a:chExt cx="4625975" cy="3524249"/>
          </a:xfrm>
        </p:grpSpPr>
        <p:sp>
          <p:nvSpPr>
            <p:cNvPr id="686" name="Shape 686"/>
            <p:cNvSpPr txBox="1"/>
            <p:nvPr/>
          </p:nvSpPr>
          <p:spPr>
            <a:xfrm>
              <a:off x="6764336" y="3973512"/>
              <a:ext cx="336549" cy="3667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1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</a:t>
              </a:r>
            </a:p>
          </p:txBody>
        </p:sp>
        <p:sp>
          <p:nvSpPr>
            <p:cNvPr id="687" name="Shape 687"/>
            <p:cNvSpPr txBox="1"/>
            <p:nvPr/>
          </p:nvSpPr>
          <p:spPr>
            <a:xfrm>
              <a:off x="5803900" y="2427286"/>
              <a:ext cx="736599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00"/>
                </a:buClr>
                <a:buSzPct val="25000"/>
                <a:buFont typeface="Arial"/>
                <a:buNone/>
              </a:pPr>
              <a:r>
                <a:rPr b="1" i="0" lang="en-US" sz="2400" u="none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ε</a:t>
              </a:r>
              <a:r>
                <a:rPr b="1" baseline="-25000" i="1" lang="en-US" sz="2400" u="none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r </a:t>
              </a:r>
            </a:p>
          </p:txBody>
        </p:sp>
        <p:sp>
          <p:nvSpPr>
            <p:cNvPr id="688" name="Shape 688"/>
            <p:cNvSpPr txBox="1"/>
            <p:nvPr/>
          </p:nvSpPr>
          <p:spPr>
            <a:xfrm>
              <a:off x="3551237" y="3111500"/>
              <a:ext cx="368299" cy="3968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CC"/>
                </a:buClr>
                <a:buSzPct val="25000"/>
                <a:buFont typeface="Arial"/>
                <a:buNone/>
              </a:pPr>
              <a:r>
                <a:rPr b="1" i="1" lang="en-US" sz="2000" u="none">
                  <a:solidFill>
                    <a:srgbClr val="0000CC"/>
                  </a:solidFill>
                  <a:latin typeface="Arial"/>
                  <a:ea typeface="Arial"/>
                  <a:cs typeface="Arial"/>
                  <a:sym typeface="Arial"/>
                </a:rPr>
                <a:t>D</a:t>
              </a:r>
            </a:p>
          </p:txBody>
        </p:sp>
        <p:sp>
          <p:nvSpPr>
            <p:cNvPr id="689" name="Shape 689"/>
            <p:cNvSpPr txBox="1"/>
            <p:nvPr/>
          </p:nvSpPr>
          <p:spPr>
            <a:xfrm>
              <a:off x="6448425" y="2786061"/>
              <a:ext cx="912811" cy="3667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00"/>
                </a:buClr>
                <a:buSzPct val="25000"/>
                <a:buFont typeface="Arial"/>
                <a:buNone/>
              </a:pPr>
              <a:r>
                <a:rPr b="1" i="0" lang="en-US" sz="1800" u="none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до 300</a:t>
              </a:r>
            </a:p>
          </p:txBody>
        </p:sp>
        <p:cxnSp>
          <p:nvCxnSpPr>
            <p:cNvPr id="690" name="Shape 690"/>
            <p:cNvCxnSpPr/>
            <p:nvPr/>
          </p:nvCxnSpPr>
          <p:spPr>
            <a:xfrm>
              <a:off x="2735261" y="3940175"/>
              <a:ext cx="4197349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lg" w="lg" type="triangle"/>
            </a:ln>
          </p:spPr>
        </p:cxnSp>
        <p:cxnSp>
          <p:nvCxnSpPr>
            <p:cNvPr id="691" name="Shape 691"/>
            <p:cNvCxnSpPr/>
            <p:nvPr/>
          </p:nvCxnSpPr>
          <p:spPr>
            <a:xfrm rot="10800000">
              <a:off x="4160837" y="2190750"/>
              <a:ext cx="0" cy="352424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lg" w="lg" type="triangle"/>
            </a:ln>
          </p:spPr>
        </p:cxnSp>
        <p:cxnSp>
          <p:nvCxnSpPr>
            <p:cNvPr id="692" name="Shape 692"/>
            <p:cNvCxnSpPr/>
            <p:nvPr/>
          </p:nvCxnSpPr>
          <p:spPr>
            <a:xfrm rot="8100000">
              <a:off x="2236786" y="3973511"/>
              <a:ext cx="3787775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sp>
          <p:nvSpPr>
            <p:cNvPr id="693" name="Shape 693"/>
            <p:cNvSpPr/>
            <p:nvPr/>
          </p:nvSpPr>
          <p:spPr>
            <a:xfrm rot="8100000">
              <a:off x="2609850" y="3552824"/>
              <a:ext cx="3105149" cy="776286"/>
            </a:xfrm>
            <a:prstGeom prst="ellipse">
              <a:avLst/>
            </a:prstGeom>
            <a:noFill/>
            <a:ln cap="flat" cmpd="sng" w="25400">
              <a:solidFill>
                <a:srgbClr val="0000CC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94" name="Shape 694"/>
            <p:cNvCxnSpPr/>
            <p:nvPr/>
          </p:nvCxnSpPr>
          <p:spPr>
            <a:xfrm>
              <a:off x="4187825" y="2970211"/>
              <a:ext cx="2260599" cy="0"/>
            </a:xfrm>
            <a:prstGeom prst="straightConnector1">
              <a:avLst/>
            </a:prstGeom>
            <a:noFill/>
            <a:ln cap="flat" cmpd="sng" w="25400">
              <a:solidFill>
                <a:srgbClr val="993300"/>
              </a:solidFill>
              <a:prstDash val="solid"/>
              <a:miter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Shape 699"/>
          <p:cNvSpPr txBox="1"/>
          <p:nvPr>
            <p:ph idx="11" type="ftr"/>
          </p:nvPr>
        </p:nvSpPr>
        <p:spPr>
          <a:xfrm>
            <a:off x="6553200" y="6553200"/>
            <a:ext cx="2133599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Поляризация</a:t>
            </a:r>
          </a:p>
        </p:txBody>
      </p:sp>
      <p:sp>
        <p:nvSpPr>
          <p:cNvPr id="700" name="Shape 700"/>
          <p:cNvSpPr txBox="1"/>
          <p:nvPr/>
        </p:nvSpPr>
        <p:spPr>
          <a:xfrm>
            <a:off x="457200" y="228600"/>
            <a:ext cx="7391399" cy="5794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ct val="25000"/>
              <a:buFont typeface="Arial"/>
              <a:buNone/>
            </a:pPr>
            <a:r>
              <a:rPr b="1" i="0" lang="en-US" sz="32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V. Класификация на диелектриците</a:t>
            </a:r>
          </a:p>
        </p:txBody>
      </p:sp>
      <p:sp>
        <p:nvSpPr>
          <p:cNvPr id="701" name="Shape 701"/>
          <p:cNvSpPr txBox="1"/>
          <p:nvPr/>
        </p:nvSpPr>
        <p:spPr>
          <a:xfrm>
            <a:off x="1412875" y="850900"/>
            <a:ext cx="4956175" cy="396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1" i="0" lang="en-US" sz="2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1. Според механизма на поляризация</a:t>
            </a:r>
          </a:p>
        </p:txBody>
      </p:sp>
      <p:sp>
        <p:nvSpPr>
          <p:cNvPr id="702" name="Shape 702"/>
          <p:cNvSpPr txBox="1"/>
          <p:nvPr/>
        </p:nvSpPr>
        <p:spPr>
          <a:xfrm>
            <a:off x="1504950" y="1436687"/>
            <a:ext cx="5203824" cy="3667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1.3. Нелинейни – спонтанна поляризации</a:t>
            </a:r>
          </a:p>
        </p:txBody>
      </p:sp>
      <p:grpSp>
        <p:nvGrpSpPr>
          <p:cNvPr id="703" name="Shape 703"/>
          <p:cNvGrpSpPr/>
          <p:nvPr/>
        </p:nvGrpSpPr>
        <p:grpSpPr>
          <a:xfrm>
            <a:off x="3006725" y="2181225"/>
            <a:ext cx="3702048" cy="3629024"/>
            <a:chOff x="2733675" y="2000250"/>
            <a:chExt cx="3702048" cy="3629024"/>
          </a:xfrm>
        </p:grpSpPr>
        <p:sp>
          <p:nvSpPr>
            <p:cNvPr id="704" name="Shape 704"/>
            <p:cNvSpPr txBox="1"/>
            <p:nvPr/>
          </p:nvSpPr>
          <p:spPr>
            <a:xfrm>
              <a:off x="5721350" y="4268787"/>
              <a:ext cx="336549" cy="3667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1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</a:t>
              </a:r>
            </a:p>
          </p:txBody>
        </p:sp>
        <p:sp>
          <p:nvSpPr>
            <p:cNvPr id="705" name="Shape 705"/>
            <p:cNvSpPr txBox="1"/>
            <p:nvPr/>
          </p:nvSpPr>
          <p:spPr>
            <a:xfrm>
              <a:off x="5099050" y="3375025"/>
              <a:ext cx="736599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00"/>
                </a:buClr>
                <a:buSzPct val="25000"/>
                <a:buFont typeface="Arial"/>
                <a:buNone/>
              </a:pPr>
              <a:r>
                <a:rPr b="1" i="0" lang="en-US" sz="2400" u="none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ε</a:t>
              </a:r>
              <a:r>
                <a:rPr b="1" baseline="-25000" i="1" lang="en-US" sz="2400" u="none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r </a:t>
              </a:r>
            </a:p>
          </p:txBody>
        </p:sp>
        <p:sp>
          <p:nvSpPr>
            <p:cNvPr id="706" name="Shape 706"/>
            <p:cNvSpPr txBox="1"/>
            <p:nvPr/>
          </p:nvSpPr>
          <p:spPr>
            <a:xfrm>
              <a:off x="3430587" y="2951161"/>
              <a:ext cx="368299" cy="3968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CC"/>
                </a:buClr>
                <a:buSzPct val="25000"/>
                <a:buFont typeface="Arial"/>
                <a:buNone/>
              </a:pPr>
              <a:r>
                <a:rPr b="1" i="1" lang="en-US" sz="2000" u="none">
                  <a:solidFill>
                    <a:srgbClr val="0000CC"/>
                  </a:solidFill>
                  <a:latin typeface="Arial"/>
                  <a:ea typeface="Arial"/>
                  <a:cs typeface="Arial"/>
                  <a:sym typeface="Arial"/>
                </a:rPr>
                <a:t>D</a:t>
              </a:r>
            </a:p>
          </p:txBody>
        </p:sp>
        <p:sp>
          <p:nvSpPr>
            <p:cNvPr id="707" name="Shape 707"/>
            <p:cNvSpPr txBox="1"/>
            <p:nvPr/>
          </p:nvSpPr>
          <p:spPr>
            <a:xfrm>
              <a:off x="5364162" y="2266950"/>
              <a:ext cx="1071561" cy="3667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00"/>
                </a:buClr>
                <a:buSzPct val="25000"/>
                <a:buFont typeface="Arial"/>
                <a:buNone/>
              </a:pPr>
              <a:r>
                <a:rPr b="1" i="0" lang="en-US" sz="1800" u="none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∼ 10 000</a:t>
              </a:r>
            </a:p>
          </p:txBody>
        </p:sp>
        <p:cxnSp>
          <p:nvCxnSpPr>
            <p:cNvPr id="708" name="Shape 708"/>
            <p:cNvCxnSpPr/>
            <p:nvPr/>
          </p:nvCxnSpPr>
          <p:spPr>
            <a:xfrm>
              <a:off x="2838450" y="4197350"/>
              <a:ext cx="3062286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lg" w="lg" type="triangle"/>
            </a:ln>
          </p:spPr>
        </p:cxnSp>
        <p:cxnSp>
          <p:nvCxnSpPr>
            <p:cNvPr id="709" name="Shape 709"/>
            <p:cNvCxnSpPr/>
            <p:nvPr/>
          </p:nvCxnSpPr>
          <p:spPr>
            <a:xfrm rot="10800000">
              <a:off x="4043362" y="2000250"/>
              <a:ext cx="0" cy="362902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lg" w="lg" type="triangle"/>
            </a:ln>
          </p:spPr>
        </p:cxnSp>
        <p:grpSp>
          <p:nvGrpSpPr>
            <p:cNvPr id="710" name="Shape 710"/>
            <p:cNvGrpSpPr/>
            <p:nvPr/>
          </p:nvGrpSpPr>
          <p:grpSpPr>
            <a:xfrm>
              <a:off x="2733675" y="2763837"/>
              <a:ext cx="2617787" cy="2865434"/>
              <a:chOff x="3986212" y="1066800"/>
              <a:chExt cx="1181099" cy="1292224"/>
            </a:xfrm>
          </p:grpSpPr>
          <p:sp>
            <p:nvSpPr>
              <p:cNvPr id="711" name="Shape 711"/>
              <p:cNvSpPr/>
              <p:nvPr/>
            </p:nvSpPr>
            <p:spPr>
              <a:xfrm>
                <a:off x="3986212" y="1066800"/>
                <a:ext cx="1138236" cy="1274762"/>
              </a:xfrm>
              <a:custGeom>
                <a:pathLst>
                  <a:path extrusionOk="0" h="120000" w="120000">
                    <a:moveTo>
                      <a:pt x="120000" y="4333"/>
                    </a:moveTo>
                    <a:cubicBezTo>
                      <a:pt x="109790" y="6425"/>
                      <a:pt x="73472" y="0"/>
                      <a:pt x="59079" y="16587"/>
                    </a:cubicBezTo>
                    <a:cubicBezTo>
                      <a:pt x="44518" y="33026"/>
                      <a:pt x="42677" y="86226"/>
                      <a:pt x="32803" y="103113"/>
                    </a:cubicBezTo>
                    <a:cubicBezTo>
                      <a:pt x="22928" y="120000"/>
                      <a:pt x="16903" y="115965"/>
                      <a:pt x="0" y="117758"/>
                    </a:cubicBezTo>
                  </a:path>
                </a:pathLst>
              </a:custGeom>
              <a:noFill/>
              <a:ln cap="flat" cmpd="sng" w="25400">
                <a:solidFill>
                  <a:srgbClr val="0000CC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2" name="Shape 712"/>
              <p:cNvSpPr/>
              <p:nvPr/>
            </p:nvSpPr>
            <p:spPr>
              <a:xfrm>
                <a:off x="4033837" y="1112837"/>
                <a:ext cx="1133474" cy="1246187"/>
              </a:xfrm>
              <a:custGeom>
                <a:pathLst>
                  <a:path extrusionOk="0" h="120000" w="120000">
                    <a:moveTo>
                      <a:pt x="0" y="116025"/>
                    </a:moveTo>
                    <a:cubicBezTo>
                      <a:pt x="10420" y="114038"/>
                      <a:pt x="48739" y="120000"/>
                      <a:pt x="62857" y="104254"/>
                    </a:cubicBezTo>
                    <a:cubicBezTo>
                      <a:pt x="76974" y="88509"/>
                      <a:pt x="75126" y="38675"/>
                      <a:pt x="84705" y="21248"/>
                    </a:cubicBezTo>
                    <a:cubicBezTo>
                      <a:pt x="94285" y="3821"/>
                      <a:pt x="109747" y="458"/>
                      <a:pt x="120000" y="0"/>
                    </a:cubicBezTo>
                  </a:path>
                </a:pathLst>
              </a:custGeom>
              <a:noFill/>
              <a:ln cap="flat" cmpd="sng" w="25400">
                <a:solidFill>
                  <a:srgbClr val="0000CC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713" name="Shape 713"/>
            <p:cNvSpPr/>
            <p:nvPr/>
          </p:nvSpPr>
          <p:spPr>
            <a:xfrm>
              <a:off x="4046537" y="2451100"/>
              <a:ext cx="1420811" cy="1481137"/>
            </a:xfrm>
            <a:custGeom>
              <a:pathLst>
                <a:path extrusionOk="0" h="120000" w="120000">
                  <a:moveTo>
                    <a:pt x="0" y="37170"/>
                  </a:moveTo>
                  <a:cubicBezTo>
                    <a:pt x="30569" y="32668"/>
                    <a:pt x="29363" y="0"/>
                    <a:pt x="37407" y="0"/>
                  </a:cubicBezTo>
                  <a:cubicBezTo>
                    <a:pt x="44245" y="514"/>
                    <a:pt x="58726" y="80128"/>
                    <a:pt x="72536" y="100064"/>
                  </a:cubicBezTo>
                  <a:cubicBezTo>
                    <a:pt x="86346" y="120000"/>
                    <a:pt x="95731" y="117427"/>
                    <a:pt x="120000" y="119228"/>
                  </a:cubicBezTo>
                </a:path>
              </a:pathLst>
            </a:custGeom>
            <a:noFill/>
            <a:ln cap="flat" cmpd="sng" w="25400">
              <a:solidFill>
                <a:srgbClr val="CC00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714" name="Shape 714"/>
            <p:cNvCxnSpPr/>
            <p:nvPr/>
          </p:nvCxnSpPr>
          <p:spPr>
            <a:xfrm>
              <a:off x="4043362" y="2451100"/>
              <a:ext cx="121285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</p:grpSp>
      <p:sp>
        <p:nvSpPr>
          <p:cNvPr id="715" name="Shape 715"/>
          <p:cNvSpPr txBox="1"/>
          <p:nvPr/>
        </p:nvSpPr>
        <p:spPr>
          <a:xfrm>
            <a:off x="4749800" y="5724525"/>
            <a:ext cx="1557337" cy="3667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ct val="25000"/>
              <a:buFont typeface="Arial"/>
              <a:buNone/>
            </a:pPr>
            <a:r>
              <a:rPr b="1" i="1" lang="en-US" sz="1800" u="non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хистерезис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Shape 720"/>
          <p:cNvSpPr txBox="1"/>
          <p:nvPr>
            <p:ph idx="11" type="ftr"/>
          </p:nvPr>
        </p:nvSpPr>
        <p:spPr>
          <a:xfrm>
            <a:off x="6553200" y="6553200"/>
            <a:ext cx="2133599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Поляризация</a:t>
            </a:r>
          </a:p>
        </p:txBody>
      </p:sp>
      <p:sp>
        <p:nvSpPr>
          <p:cNvPr id="721" name="Shape 721"/>
          <p:cNvSpPr txBox="1"/>
          <p:nvPr/>
        </p:nvSpPr>
        <p:spPr>
          <a:xfrm>
            <a:off x="457200" y="228600"/>
            <a:ext cx="7391399" cy="5794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ct val="25000"/>
              <a:buFont typeface="Arial"/>
              <a:buNone/>
            </a:pPr>
            <a:r>
              <a:rPr b="1" i="0" lang="en-US" sz="32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V. Класификация на диелектриците</a:t>
            </a:r>
          </a:p>
        </p:txBody>
      </p:sp>
      <p:sp>
        <p:nvSpPr>
          <p:cNvPr id="722" name="Shape 722"/>
          <p:cNvSpPr txBox="1"/>
          <p:nvPr/>
        </p:nvSpPr>
        <p:spPr>
          <a:xfrm>
            <a:off x="1412875" y="722312"/>
            <a:ext cx="2525711" cy="396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1" i="0" lang="en-US" sz="2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2. Според строежа</a:t>
            </a:r>
          </a:p>
        </p:txBody>
      </p:sp>
      <p:sp>
        <p:nvSpPr>
          <p:cNvPr id="723" name="Shape 723"/>
          <p:cNvSpPr txBox="1"/>
          <p:nvPr/>
        </p:nvSpPr>
        <p:spPr>
          <a:xfrm>
            <a:off x="1504950" y="1279525"/>
            <a:ext cx="3473449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2.1. Неполярни – състоят се от неполярни молекули</a:t>
            </a:r>
          </a:p>
        </p:txBody>
      </p:sp>
      <p:sp>
        <p:nvSpPr>
          <p:cNvPr id="724" name="Shape 724"/>
          <p:cNvSpPr txBox="1"/>
          <p:nvPr/>
        </p:nvSpPr>
        <p:spPr>
          <a:xfrm>
            <a:off x="2047875" y="5716587"/>
            <a:ext cx="1890712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ct val="25000"/>
              <a:buFont typeface="Arial"/>
              <a:buNone/>
            </a:pPr>
            <a:r>
              <a:rPr b="1" i="1" lang="en-US" sz="1800" u="non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електронна поляризация</a:t>
            </a:r>
          </a:p>
        </p:txBody>
      </p:sp>
      <p:pic>
        <p:nvPicPr>
          <p:cNvPr id="725" name="Shape 7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51100" y="2101850"/>
            <a:ext cx="1581150" cy="1646237"/>
          </a:xfrm>
          <a:prstGeom prst="rect">
            <a:avLst/>
          </a:prstGeom>
          <a:noFill/>
          <a:ln>
            <a:noFill/>
          </a:ln>
        </p:spPr>
      </p:pic>
      <p:pic>
        <p:nvPicPr>
          <p:cNvPr id="726" name="Shape 7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94412" y="2078036"/>
            <a:ext cx="1631950" cy="1646237"/>
          </a:xfrm>
          <a:prstGeom prst="rect">
            <a:avLst/>
          </a:prstGeom>
          <a:noFill/>
          <a:ln>
            <a:noFill/>
          </a:ln>
        </p:spPr>
      </p:pic>
      <p:pic>
        <p:nvPicPr>
          <p:cNvPr id="727" name="Shape 7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471736" y="4440237"/>
            <a:ext cx="1539874" cy="439736"/>
          </a:xfrm>
          <a:prstGeom prst="rect">
            <a:avLst/>
          </a:prstGeom>
          <a:noFill/>
          <a:ln>
            <a:noFill/>
          </a:ln>
        </p:spPr>
      </p:pic>
      <p:sp>
        <p:nvSpPr>
          <p:cNvPr id="728" name="Shape 728"/>
          <p:cNvSpPr txBox="1"/>
          <p:nvPr/>
        </p:nvSpPr>
        <p:spPr>
          <a:xfrm>
            <a:off x="2478086" y="3779837"/>
            <a:ext cx="1441449" cy="3667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полиетилен</a:t>
            </a:r>
          </a:p>
        </p:txBody>
      </p:sp>
      <p:sp>
        <p:nvSpPr>
          <p:cNvPr id="729" name="Shape 729"/>
          <p:cNvSpPr txBox="1"/>
          <p:nvPr/>
        </p:nvSpPr>
        <p:spPr>
          <a:xfrm>
            <a:off x="2060575" y="4927600"/>
            <a:ext cx="2360611" cy="3667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въглероден диоксид</a:t>
            </a:r>
          </a:p>
        </p:txBody>
      </p:sp>
      <p:sp>
        <p:nvSpPr>
          <p:cNvPr id="730" name="Shape 730"/>
          <p:cNvSpPr txBox="1"/>
          <p:nvPr/>
        </p:nvSpPr>
        <p:spPr>
          <a:xfrm>
            <a:off x="5180012" y="5830887"/>
            <a:ext cx="3462337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ct val="25000"/>
              <a:buFont typeface="Arial"/>
              <a:buNone/>
            </a:pPr>
            <a:r>
              <a:rPr b="1" i="1" lang="en-US" sz="18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електронна и диполна поляризация</a:t>
            </a:r>
          </a:p>
        </p:txBody>
      </p:sp>
      <p:sp>
        <p:nvSpPr>
          <p:cNvPr id="731" name="Shape 731"/>
          <p:cNvSpPr txBox="1"/>
          <p:nvPr/>
        </p:nvSpPr>
        <p:spPr>
          <a:xfrm>
            <a:off x="5173662" y="1279525"/>
            <a:ext cx="3473449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2.2. Полярни – състоят се от полярни молекули (диполи)</a:t>
            </a:r>
          </a:p>
        </p:txBody>
      </p:sp>
      <p:sp>
        <p:nvSpPr>
          <p:cNvPr id="732" name="Shape 732"/>
          <p:cNvSpPr txBox="1"/>
          <p:nvPr/>
        </p:nvSpPr>
        <p:spPr>
          <a:xfrm>
            <a:off x="5862637" y="3851275"/>
            <a:ext cx="2093912" cy="3667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поливинилхлорид</a:t>
            </a:r>
          </a:p>
        </p:txBody>
      </p:sp>
      <p:grpSp>
        <p:nvGrpSpPr>
          <p:cNvPr id="733" name="Shape 733"/>
          <p:cNvGrpSpPr/>
          <p:nvPr/>
        </p:nvGrpSpPr>
        <p:grpSpPr>
          <a:xfrm>
            <a:off x="6359525" y="4289425"/>
            <a:ext cx="1100137" cy="1038224"/>
            <a:chOff x="6183312" y="4132262"/>
            <a:chExt cx="1100137" cy="1038224"/>
          </a:xfrm>
        </p:grpSpPr>
        <p:sp>
          <p:nvSpPr>
            <p:cNvPr id="734" name="Shape 734"/>
            <p:cNvSpPr txBox="1"/>
            <p:nvPr/>
          </p:nvSpPr>
          <p:spPr>
            <a:xfrm>
              <a:off x="6499225" y="4132262"/>
              <a:ext cx="460374" cy="5191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2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О</a:t>
              </a:r>
            </a:p>
          </p:txBody>
        </p:sp>
        <p:cxnSp>
          <p:nvCxnSpPr>
            <p:cNvPr id="735" name="Shape 735"/>
            <p:cNvCxnSpPr/>
            <p:nvPr/>
          </p:nvCxnSpPr>
          <p:spPr>
            <a:xfrm flipH="1">
              <a:off x="6411911" y="4473575"/>
              <a:ext cx="174625" cy="257175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sp>
          <p:nvSpPr>
            <p:cNvPr id="736" name="Shape 736"/>
            <p:cNvSpPr txBox="1"/>
            <p:nvPr/>
          </p:nvSpPr>
          <p:spPr>
            <a:xfrm>
              <a:off x="6183312" y="4651375"/>
              <a:ext cx="441324" cy="5191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2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Н</a:t>
              </a:r>
            </a:p>
          </p:txBody>
        </p:sp>
        <p:sp>
          <p:nvSpPr>
            <p:cNvPr id="737" name="Shape 737"/>
            <p:cNvSpPr txBox="1"/>
            <p:nvPr/>
          </p:nvSpPr>
          <p:spPr>
            <a:xfrm>
              <a:off x="6842125" y="4632325"/>
              <a:ext cx="441324" cy="5191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2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Н</a:t>
              </a:r>
            </a:p>
          </p:txBody>
        </p:sp>
        <p:cxnSp>
          <p:nvCxnSpPr>
            <p:cNvPr id="738" name="Shape 738"/>
            <p:cNvCxnSpPr/>
            <p:nvPr/>
          </p:nvCxnSpPr>
          <p:spPr>
            <a:xfrm>
              <a:off x="6872286" y="4473575"/>
              <a:ext cx="174625" cy="257175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</p:grpSp>
      <p:sp>
        <p:nvSpPr>
          <p:cNvPr id="739" name="Shape 739"/>
          <p:cNvSpPr txBox="1"/>
          <p:nvPr/>
        </p:nvSpPr>
        <p:spPr>
          <a:xfrm>
            <a:off x="6562725" y="5327650"/>
            <a:ext cx="693737" cy="3667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вода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743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Shape 744"/>
          <p:cNvSpPr txBox="1"/>
          <p:nvPr>
            <p:ph idx="11" type="ftr"/>
          </p:nvPr>
        </p:nvSpPr>
        <p:spPr>
          <a:xfrm>
            <a:off x="6553200" y="6553200"/>
            <a:ext cx="2133599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Поляризация</a:t>
            </a:r>
          </a:p>
        </p:txBody>
      </p:sp>
      <p:sp>
        <p:nvSpPr>
          <p:cNvPr id="745" name="Shape 745"/>
          <p:cNvSpPr txBox="1"/>
          <p:nvPr/>
        </p:nvSpPr>
        <p:spPr>
          <a:xfrm>
            <a:off x="457200" y="228600"/>
            <a:ext cx="7391399" cy="5794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ct val="25000"/>
              <a:buFont typeface="Arial"/>
              <a:buNone/>
            </a:pPr>
            <a:r>
              <a:rPr b="1" i="0" lang="en-US" sz="32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V. Класификация на диелектриците</a:t>
            </a:r>
          </a:p>
        </p:txBody>
      </p:sp>
      <p:sp>
        <p:nvSpPr>
          <p:cNvPr id="746" name="Shape 746"/>
          <p:cNvSpPr txBox="1"/>
          <p:nvPr/>
        </p:nvSpPr>
        <p:spPr>
          <a:xfrm>
            <a:off x="1412875" y="850900"/>
            <a:ext cx="2525711" cy="396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1" i="0" lang="en-US" sz="2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2. Според строежа</a:t>
            </a:r>
          </a:p>
        </p:txBody>
      </p:sp>
      <p:sp>
        <p:nvSpPr>
          <p:cNvPr id="747" name="Shape 747"/>
          <p:cNvSpPr txBox="1"/>
          <p:nvPr/>
        </p:nvSpPr>
        <p:spPr>
          <a:xfrm>
            <a:off x="1504950" y="1308100"/>
            <a:ext cx="7038974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2.3. Йонни вещества – твърди диелектрици с йонна кристална решетка</a:t>
            </a:r>
          </a:p>
        </p:txBody>
      </p:sp>
      <p:sp>
        <p:nvSpPr>
          <p:cNvPr id="748" name="Shape 748"/>
          <p:cNvSpPr txBox="1"/>
          <p:nvPr/>
        </p:nvSpPr>
        <p:spPr>
          <a:xfrm>
            <a:off x="2266950" y="2790825"/>
            <a:ext cx="5738811" cy="3667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 тях се проявява електронна и йонна поляризации</a:t>
            </a:r>
          </a:p>
        </p:txBody>
      </p:sp>
      <p:sp>
        <p:nvSpPr>
          <p:cNvPr id="749" name="Shape 749"/>
          <p:cNvSpPr txBox="1"/>
          <p:nvPr/>
        </p:nvSpPr>
        <p:spPr>
          <a:xfrm>
            <a:off x="1624012" y="2203450"/>
            <a:ext cx="6756400" cy="3667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2.3.1. С плътна упаковка на йоните – кварц, корунд и др.</a:t>
            </a:r>
          </a:p>
        </p:txBody>
      </p:sp>
      <p:sp>
        <p:nvSpPr>
          <p:cNvPr id="750" name="Shape 750"/>
          <p:cNvSpPr txBox="1"/>
          <p:nvPr/>
        </p:nvSpPr>
        <p:spPr>
          <a:xfrm>
            <a:off x="2266950" y="4484687"/>
            <a:ext cx="6276974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 тях се проявява електронна и йонно-релаксационна поляризации</a:t>
            </a:r>
          </a:p>
        </p:txBody>
      </p:sp>
      <p:sp>
        <p:nvSpPr>
          <p:cNvPr id="751" name="Shape 751"/>
          <p:cNvSpPr txBox="1"/>
          <p:nvPr/>
        </p:nvSpPr>
        <p:spPr>
          <a:xfrm>
            <a:off x="1624012" y="3897312"/>
            <a:ext cx="6756400" cy="3667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2.3.2. С неплътна упаковка на йоните – стъкла, мрамор и др.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Shape 756"/>
          <p:cNvSpPr txBox="1"/>
          <p:nvPr>
            <p:ph idx="11" type="ftr"/>
          </p:nvPr>
        </p:nvSpPr>
        <p:spPr>
          <a:xfrm>
            <a:off x="6553200" y="6553200"/>
            <a:ext cx="2133599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Поляризация</a:t>
            </a:r>
          </a:p>
        </p:txBody>
      </p:sp>
      <p:sp>
        <p:nvSpPr>
          <p:cNvPr id="757" name="Shape 757"/>
          <p:cNvSpPr txBox="1"/>
          <p:nvPr/>
        </p:nvSpPr>
        <p:spPr>
          <a:xfrm>
            <a:off x="457200" y="228600"/>
            <a:ext cx="7915275" cy="5794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ct val="25000"/>
              <a:buFont typeface="Arial"/>
              <a:buNone/>
            </a:pPr>
            <a:r>
              <a:rPr b="1" i="0" lang="en-US" sz="32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VІ. Влияние на агрегатното състояние</a:t>
            </a:r>
          </a:p>
        </p:txBody>
      </p:sp>
      <p:sp>
        <p:nvSpPr>
          <p:cNvPr id="758" name="Shape 758"/>
          <p:cNvSpPr txBox="1"/>
          <p:nvPr/>
        </p:nvSpPr>
        <p:spPr>
          <a:xfrm>
            <a:off x="1544637" y="2255836"/>
            <a:ext cx="7051674" cy="3667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Основно се проявява електронната поляризация.</a:t>
            </a:r>
          </a:p>
        </p:txBody>
      </p:sp>
      <p:grpSp>
        <p:nvGrpSpPr>
          <p:cNvPr id="759" name="Shape 759"/>
          <p:cNvGrpSpPr/>
          <p:nvPr/>
        </p:nvGrpSpPr>
        <p:grpSpPr>
          <a:xfrm>
            <a:off x="1544637" y="1006475"/>
            <a:ext cx="7407274" cy="1068387"/>
            <a:chOff x="1544637" y="1006475"/>
            <a:chExt cx="7407274" cy="1068387"/>
          </a:xfrm>
        </p:grpSpPr>
        <p:sp>
          <p:nvSpPr>
            <p:cNvPr id="760" name="Shape 760"/>
            <p:cNvSpPr txBox="1"/>
            <p:nvPr/>
          </p:nvSpPr>
          <p:spPr>
            <a:xfrm>
              <a:off x="1544637" y="1006475"/>
              <a:ext cx="7407274" cy="3667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CC"/>
                </a:buClr>
                <a:buSzPct val="25000"/>
                <a:buFont typeface="Arial"/>
                <a:buNone/>
              </a:pPr>
              <a:r>
                <a:rPr b="1" i="1" lang="en-US" sz="1800" u="none">
                  <a:solidFill>
                    <a:srgbClr val="0000CC"/>
                  </a:solidFill>
                  <a:latin typeface="Arial"/>
                  <a:ea typeface="Arial"/>
                  <a:cs typeface="Arial"/>
                  <a:sym typeface="Arial"/>
                </a:rPr>
                <a:t>Газообразните</a:t>
              </a: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диелектрици имат малка плътност, поради което</a:t>
              </a:r>
            </a:p>
          </p:txBody>
        </p:sp>
        <p:pic>
          <p:nvPicPr>
            <p:cNvPr id="761" name="Shape 76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797300" y="1428750"/>
              <a:ext cx="1333499" cy="64611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62" name="Shape 762"/>
          <p:cNvSpPr txBox="1"/>
          <p:nvPr/>
        </p:nvSpPr>
        <p:spPr>
          <a:xfrm>
            <a:off x="1544637" y="4359275"/>
            <a:ext cx="7051674" cy="731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ct val="25000"/>
              <a:buFont typeface="Arial"/>
              <a:buNone/>
            </a:pPr>
            <a:r>
              <a:rPr b="1" i="1" lang="en-US" sz="1800" u="non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Течните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и </a:t>
            </a:r>
            <a:r>
              <a:rPr b="1" i="1" lang="en-US" sz="1800" u="non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твърдите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диелектрици имат по-големи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ε</a:t>
            </a:r>
            <a:r>
              <a:rPr b="0" baseline="-2500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от тази на газообразните. </a:t>
            </a:r>
          </a:p>
        </p:txBody>
      </p:sp>
      <p:sp>
        <p:nvSpPr>
          <p:cNvPr id="763" name="Shape 763"/>
          <p:cNvSpPr txBox="1"/>
          <p:nvPr/>
        </p:nvSpPr>
        <p:spPr>
          <a:xfrm>
            <a:off x="1544637" y="5272087"/>
            <a:ext cx="6070600" cy="3667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 тях се проявяват всички видове поляризации.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idx="11" type="ftr"/>
          </p:nvPr>
        </p:nvSpPr>
        <p:spPr>
          <a:xfrm>
            <a:off x="6553200" y="6553200"/>
            <a:ext cx="2133599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Поляризация</a:t>
            </a:r>
          </a:p>
        </p:txBody>
      </p:sp>
      <p:sp>
        <p:nvSpPr>
          <p:cNvPr id="85" name="Shape 85"/>
          <p:cNvSpPr txBox="1"/>
          <p:nvPr/>
        </p:nvSpPr>
        <p:spPr>
          <a:xfrm>
            <a:off x="457200" y="228600"/>
            <a:ext cx="5081586" cy="5794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ct val="25000"/>
              <a:buFont typeface="Arial"/>
              <a:buNone/>
            </a:pPr>
            <a:r>
              <a:rPr b="1" i="0" lang="en-US" sz="32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І. Основни определения</a:t>
            </a:r>
          </a:p>
        </p:txBody>
      </p:sp>
      <p:pic>
        <p:nvPicPr>
          <p:cNvPr id="86" name="Shape 8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05000" y="1447800"/>
            <a:ext cx="5562600" cy="3006724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Shape 87"/>
          <p:cNvSpPr txBox="1"/>
          <p:nvPr/>
        </p:nvSpPr>
        <p:spPr>
          <a:xfrm>
            <a:off x="1447800" y="785812"/>
            <a:ext cx="6124574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1" i="0" lang="en-US" sz="2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1. Относителна диелектрична проницаемост </a:t>
            </a:r>
            <a:r>
              <a:rPr b="1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ε</a:t>
            </a:r>
            <a:r>
              <a:rPr b="1" baseline="-25000" i="1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</a:p>
        </p:txBody>
      </p:sp>
      <p:pic>
        <p:nvPicPr>
          <p:cNvPr id="88" name="Shape 8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34000" y="4953000"/>
            <a:ext cx="1435100" cy="793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Shape 8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667000" y="5119687"/>
            <a:ext cx="1404936" cy="458786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Shape 90"/>
          <p:cNvSpPr txBox="1"/>
          <p:nvPr/>
        </p:nvSpPr>
        <p:spPr>
          <a:xfrm>
            <a:off x="1981200" y="4495800"/>
            <a:ext cx="1400174" cy="3667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Във вакуум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idx="11" type="ftr"/>
          </p:nvPr>
        </p:nvSpPr>
        <p:spPr>
          <a:xfrm>
            <a:off x="6553200" y="6553200"/>
            <a:ext cx="2133599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Поляризация</a:t>
            </a:r>
          </a:p>
        </p:txBody>
      </p:sp>
      <p:sp>
        <p:nvSpPr>
          <p:cNvPr id="96" name="Shape 96"/>
          <p:cNvSpPr txBox="1"/>
          <p:nvPr/>
        </p:nvSpPr>
        <p:spPr>
          <a:xfrm>
            <a:off x="457200" y="228600"/>
            <a:ext cx="5081586" cy="5794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ct val="25000"/>
              <a:buFont typeface="Arial"/>
              <a:buNone/>
            </a:pPr>
            <a:r>
              <a:rPr b="1" i="0" lang="en-US" sz="32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І. Основни определения</a:t>
            </a:r>
          </a:p>
        </p:txBody>
      </p:sp>
      <p:sp>
        <p:nvSpPr>
          <p:cNvPr id="97" name="Shape 97"/>
          <p:cNvSpPr txBox="1"/>
          <p:nvPr/>
        </p:nvSpPr>
        <p:spPr>
          <a:xfrm>
            <a:off x="1524000" y="4191000"/>
            <a:ext cx="7178674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При поставянето на диелектрик в електрическо поле, в него се натрупват заряди поради:</a:t>
            </a:r>
          </a:p>
        </p:txBody>
      </p:sp>
      <p:sp>
        <p:nvSpPr>
          <p:cNvPr id="98" name="Shape 98"/>
          <p:cNvSpPr txBox="1"/>
          <p:nvPr/>
        </p:nvSpPr>
        <p:spPr>
          <a:xfrm>
            <a:off x="1647825" y="785812"/>
            <a:ext cx="6124574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1" i="0" lang="en-US" sz="2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1. Относителна диелектрична проницаемост </a:t>
            </a:r>
            <a:r>
              <a:rPr b="1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ε</a:t>
            </a:r>
            <a:r>
              <a:rPr b="1" baseline="-25000" i="1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</a:p>
        </p:txBody>
      </p:sp>
      <p:pic>
        <p:nvPicPr>
          <p:cNvPr id="99" name="Shape 9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52600" y="1219200"/>
            <a:ext cx="5562600" cy="3006724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Shape 100"/>
          <p:cNvSpPr/>
          <p:nvPr/>
        </p:nvSpPr>
        <p:spPr>
          <a:xfrm>
            <a:off x="2895600" y="2338386"/>
            <a:ext cx="2362200" cy="90170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Shape 101"/>
          <p:cNvSpPr txBox="1"/>
          <p:nvPr/>
        </p:nvSpPr>
        <p:spPr>
          <a:xfrm>
            <a:off x="2117725" y="4953000"/>
            <a:ext cx="6264274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SzPct val="150000"/>
              <a:buFont typeface="Noto Sans Symbols"/>
              <a:buChar char="✓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Индуциране на електрически диполи и ориентирането им по посока на полето.</a:t>
            </a:r>
          </a:p>
        </p:txBody>
      </p:sp>
      <p:sp>
        <p:nvSpPr>
          <p:cNvPr id="102" name="Shape 102"/>
          <p:cNvSpPr txBox="1"/>
          <p:nvPr/>
        </p:nvSpPr>
        <p:spPr>
          <a:xfrm>
            <a:off x="2117725" y="5791200"/>
            <a:ext cx="5730875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SzPct val="150000"/>
              <a:buFont typeface="Noto Sans Symbols"/>
              <a:buChar char="✓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Ориентиране на съществуващите диполи по посока на полето.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idx="11" type="ftr"/>
          </p:nvPr>
        </p:nvSpPr>
        <p:spPr>
          <a:xfrm>
            <a:off x="6553200" y="6553200"/>
            <a:ext cx="2133599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Поляризация</a:t>
            </a:r>
          </a:p>
        </p:txBody>
      </p:sp>
      <p:sp>
        <p:nvSpPr>
          <p:cNvPr id="108" name="Shape 108"/>
          <p:cNvSpPr txBox="1"/>
          <p:nvPr/>
        </p:nvSpPr>
        <p:spPr>
          <a:xfrm>
            <a:off x="457200" y="228600"/>
            <a:ext cx="5081586" cy="5794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ct val="25000"/>
              <a:buFont typeface="Arial"/>
              <a:buNone/>
            </a:pPr>
            <a:r>
              <a:rPr b="1" i="0" lang="en-US" sz="32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І. Основни определения</a:t>
            </a:r>
          </a:p>
        </p:txBody>
      </p:sp>
      <p:sp>
        <p:nvSpPr>
          <p:cNvPr id="109" name="Shape 109"/>
          <p:cNvSpPr txBox="1"/>
          <p:nvPr/>
        </p:nvSpPr>
        <p:spPr>
          <a:xfrm>
            <a:off x="1724025" y="785812"/>
            <a:ext cx="6124574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1" i="0" lang="en-US" sz="2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1. Относителна диелектрична проницаемост </a:t>
            </a:r>
            <a:r>
              <a:rPr b="1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ε</a:t>
            </a:r>
            <a:r>
              <a:rPr b="1" baseline="-25000" i="1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</a:p>
        </p:txBody>
      </p:sp>
      <p:pic>
        <p:nvPicPr>
          <p:cNvPr id="110" name="Shape 1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91000" y="2057400"/>
            <a:ext cx="2503486" cy="793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Shape 1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87561" y="2239961"/>
            <a:ext cx="1190624" cy="42862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Shape 112"/>
          <p:cNvSpPr txBox="1"/>
          <p:nvPr/>
        </p:nvSpPr>
        <p:spPr>
          <a:xfrm>
            <a:off x="1905000" y="1524000"/>
            <a:ext cx="1714500" cy="3667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Общият заряд</a:t>
            </a:r>
          </a:p>
        </p:txBody>
      </p:sp>
      <p:pic>
        <p:nvPicPr>
          <p:cNvPr id="113" name="Shape 1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352800" y="3276600"/>
            <a:ext cx="1924049" cy="884236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Shape 114"/>
          <p:cNvSpPr txBox="1"/>
          <p:nvPr/>
        </p:nvSpPr>
        <p:spPr>
          <a:xfrm>
            <a:off x="3810000" y="4495800"/>
            <a:ext cx="912811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1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ε</a:t>
            </a:r>
            <a:r>
              <a:rPr b="1" baseline="-25000" i="1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1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&gt; 1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idx="11" type="ftr"/>
          </p:nvPr>
        </p:nvSpPr>
        <p:spPr>
          <a:xfrm>
            <a:off x="6553200" y="6553200"/>
            <a:ext cx="2133599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Поляризация</a:t>
            </a:r>
          </a:p>
        </p:txBody>
      </p:sp>
      <p:sp>
        <p:nvSpPr>
          <p:cNvPr id="120" name="Shape 120"/>
          <p:cNvSpPr txBox="1"/>
          <p:nvPr/>
        </p:nvSpPr>
        <p:spPr>
          <a:xfrm>
            <a:off x="457200" y="228600"/>
            <a:ext cx="5081586" cy="5794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ct val="25000"/>
              <a:buFont typeface="Arial"/>
              <a:buNone/>
            </a:pPr>
            <a:r>
              <a:rPr b="1" i="0" lang="en-US" sz="32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І. Основни</a:t>
            </a:r>
            <a:r>
              <a:rPr b="1" i="0" lang="en-US" sz="3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32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определения</a:t>
            </a:r>
          </a:p>
        </p:txBody>
      </p:sp>
      <p:sp>
        <p:nvSpPr>
          <p:cNvPr id="121" name="Shape 121"/>
          <p:cNvSpPr txBox="1"/>
          <p:nvPr/>
        </p:nvSpPr>
        <p:spPr>
          <a:xfrm>
            <a:off x="1724025" y="838200"/>
            <a:ext cx="4241799" cy="396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1" i="0" lang="en-US" sz="2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2. Определения за поляризация</a:t>
            </a:r>
          </a:p>
        </p:txBody>
      </p:sp>
      <p:sp>
        <p:nvSpPr>
          <p:cNvPr id="122" name="Shape 122"/>
          <p:cNvSpPr txBox="1"/>
          <p:nvPr/>
        </p:nvSpPr>
        <p:spPr>
          <a:xfrm>
            <a:off x="1965325" y="1905000"/>
            <a:ext cx="6950074" cy="9159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50000"/>
              <a:buFont typeface="Noto Sans Symbols"/>
              <a:buChar char="❖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Поляризацията е </a:t>
            </a:r>
            <a:r>
              <a:rPr b="1" i="1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състояние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на диелектрика, което се характеризира с това, че електрическият момент на макроскопичен обем от него е отличен от нула.</a:t>
            </a:r>
          </a:p>
        </p:txBody>
      </p:sp>
      <p:sp>
        <p:nvSpPr>
          <p:cNvPr id="123" name="Shape 123"/>
          <p:cNvSpPr txBox="1"/>
          <p:nvPr/>
        </p:nvSpPr>
        <p:spPr>
          <a:xfrm>
            <a:off x="1965325" y="3505200"/>
            <a:ext cx="6950074" cy="9159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50000"/>
              <a:buFont typeface="Noto Sans Symbols"/>
              <a:buChar char="❖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Поляризацията представлява </a:t>
            </a:r>
            <a:r>
              <a:rPr b="1" i="1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процес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на изместване на еластично свързаните електрически заряди в диелектрика и ориентиране на диполните молекули.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idx="11" type="ftr"/>
          </p:nvPr>
        </p:nvSpPr>
        <p:spPr>
          <a:xfrm>
            <a:off x="6553200" y="6553200"/>
            <a:ext cx="2133599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Поляризация</a:t>
            </a:r>
          </a:p>
        </p:txBody>
      </p:sp>
      <p:sp>
        <p:nvSpPr>
          <p:cNvPr id="129" name="Shape 129"/>
          <p:cNvSpPr txBox="1"/>
          <p:nvPr/>
        </p:nvSpPr>
        <p:spPr>
          <a:xfrm>
            <a:off x="457200" y="228600"/>
            <a:ext cx="5081586" cy="5794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ct val="25000"/>
              <a:buFont typeface="Arial"/>
              <a:buNone/>
            </a:pPr>
            <a:r>
              <a:rPr b="1" i="0" lang="en-US" sz="32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І. Основни определения</a:t>
            </a:r>
          </a:p>
        </p:txBody>
      </p:sp>
      <p:sp>
        <p:nvSpPr>
          <p:cNvPr id="130" name="Shape 130"/>
          <p:cNvSpPr txBox="1"/>
          <p:nvPr/>
        </p:nvSpPr>
        <p:spPr>
          <a:xfrm>
            <a:off x="1419225" y="838200"/>
            <a:ext cx="2390775" cy="396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1" i="0" lang="en-US" sz="2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3. Поляризация </a:t>
            </a:r>
            <a:r>
              <a:rPr b="1" i="1" lang="en-US" sz="2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Р</a:t>
            </a:r>
          </a:p>
        </p:txBody>
      </p:sp>
      <p:sp>
        <p:nvSpPr>
          <p:cNvPr id="131" name="Shape 131"/>
          <p:cNvSpPr txBox="1"/>
          <p:nvPr/>
        </p:nvSpPr>
        <p:spPr>
          <a:xfrm>
            <a:off x="1524000" y="1524000"/>
            <a:ext cx="7407274" cy="671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 резултат на поляризацията всяка градивна частица на диелектрика придобива електрически момент </a:t>
            </a: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0" baseline="-2500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</a:p>
        </p:txBody>
      </p:sp>
      <p:pic>
        <p:nvPicPr>
          <p:cNvPr id="132" name="Shape 1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57600" y="2657475"/>
            <a:ext cx="1676399" cy="1609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Shape 133"/>
          <p:cNvSpPr txBox="1"/>
          <p:nvPr/>
        </p:nvSpPr>
        <p:spPr>
          <a:xfrm>
            <a:off x="1676400" y="4800600"/>
            <a:ext cx="6797674" cy="946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Ако поляризацията на диелектрика е нула, това не винаги означава, че в диелектрика не съществуват диполи, тъй като P и </a:t>
            </a: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0" baseline="-2500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са векторни величини (с определена посока).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idx="11" type="ftr"/>
          </p:nvPr>
        </p:nvSpPr>
        <p:spPr>
          <a:xfrm>
            <a:off x="6553200" y="6553200"/>
            <a:ext cx="2133599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Поляризация</a:t>
            </a:r>
          </a:p>
        </p:txBody>
      </p:sp>
      <p:sp>
        <p:nvSpPr>
          <p:cNvPr id="139" name="Shape 139"/>
          <p:cNvSpPr txBox="1"/>
          <p:nvPr/>
        </p:nvSpPr>
        <p:spPr>
          <a:xfrm>
            <a:off x="457200" y="228600"/>
            <a:ext cx="5081586" cy="5794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ct val="25000"/>
              <a:buFont typeface="Arial"/>
              <a:buNone/>
            </a:pPr>
            <a:r>
              <a:rPr b="1" i="0" lang="en-US" sz="32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І. Основни определения</a:t>
            </a:r>
          </a:p>
        </p:txBody>
      </p:sp>
      <p:sp>
        <p:nvSpPr>
          <p:cNvPr id="140" name="Shape 140"/>
          <p:cNvSpPr txBox="1"/>
          <p:nvPr/>
        </p:nvSpPr>
        <p:spPr>
          <a:xfrm>
            <a:off x="1419225" y="838200"/>
            <a:ext cx="2390775" cy="396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1" i="0" lang="en-US" sz="2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3. Поляризация </a:t>
            </a:r>
            <a:r>
              <a:rPr b="1" i="1" lang="en-US" sz="2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Р</a:t>
            </a:r>
          </a:p>
        </p:txBody>
      </p:sp>
      <p:sp>
        <p:nvSpPr>
          <p:cNvPr id="141" name="Shape 141"/>
          <p:cNvSpPr txBox="1"/>
          <p:nvPr/>
        </p:nvSpPr>
        <p:spPr>
          <a:xfrm>
            <a:off x="1524000" y="1524000"/>
            <a:ext cx="7407274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Уравненията на Максуел дават връзката между интензитета 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Е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и индукцията 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на електрическо поле:</a:t>
            </a:r>
          </a:p>
        </p:txBody>
      </p:sp>
      <p:sp>
        <p:nvSpPr>
          <p:cNvPr id="142" name="Shape 142"/>
          <p:cNvSpPr txBox="1"/>
          <p:nvPr/>
        </p:nvSpPr>
        <p:spPr>
          <a:xfrm>
            <a:off x="1676400" y="3733800"/>
            <a:ext cx="70104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(полето се разпространява едномерно в линейни материални среди)</a:t>
            </a:r>
          </a:p>
        </p:txBody>
      </p:sp>
      <p:pic>
        <p:nvPicPr>
          <p:cNvPr id="143" name="Shape 1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86200" y="2449511"/>
            <a:ext cx="1600199" cy="10556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Shape 1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05000" y="4800600"/>
            <a:ext cx="6088062" cy="6302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db2004205gl">
  <a:themeElements>
    <a:clrScheme name="default">
      <a:dk1>
        <a:srgbClr val="000000"/>
      </a:dk1>
      <a:lt1>
        <a:srgbClr val="FFFFFF"/>
      </a:lt1>
      <a:dk2>
        <a:srgbClr val="8B1111"/>
      </a:dk2>
      <a:lt2>
        <a:srgbClr val="C0C0C0"/>
      </a:lt2>
      <a:accent1>
        <a:srgbClr val="A0C6F8"/>
      </a:accent1>
      <a:accent2>
        <a:srgbClr val="14CAEE"/>
      </a:accent2>
      <a:accent3>
        <a:srgbClr val="FFFFFF"/>
      </a:accent3>
      <a:accent4>
        <a:srgbClr val="A0C6F8"/>
      </a:accent4>
      <a:accent5>
        <a:srgbClr val="14CAEE"/>
      </a:accent5>
      <a:accent6>
        <a:srgbClr val="FFFFFF"/>
      </a:accent6>
      <a:hlink>
        <a:srgbClr val="8963E9"/>
      </a:hlink>
      <a:folHlink>
        <a:srgbClr val="3067B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