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25400" y="3784600"/>
            <a:ext cx="9118600" cy="292893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86894"/>
                </a:lnTo>
                <a:cubicBezTo>
                  <a:pt x="21585" y="99577"/>
                  <a:pt x="50858" y="113430"/>
                  <a:pt x="76121" y="94699"/>
                </a:cubicBezTo>
                <a:cubicBezTo>
                  <a:pt x="101385" y="75967"/>
                  <a:pt x="116842" y="33821"/>
                  <a:pt x="120000" y="0"/>
                </a:cubicBezTo>
                <a:lnTo>
                  <a:pt x="119501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076700"/>
            <a:ext cx="5435599" cy="2349499"/>
          </a:xfrm>
          <a:custGeom>
            <a:pathLst>
              <a:path extrusionOk="0" h="120000" w="120000">
                <a:moveTo>
                  <a:pt x="120000" y="112500"/>
                </a:moveTo>
                <a:cubicBezTo>
                  <a:pt x="120000" y="112500"/>
                  <a:pt x="92598" y="120000"/>
                  <a:pt x="56692" y="92612"/>
                </a:cubicBezTo>
                <a:cubicBezTo>
                  <a:pt x="20787" y="65140"/>
                  <a:pt x="314" y="3455"/>
                  <a:pt x="0" y="0"/>
                </a:cubicBezTo>
                <a:lnTo>
                  <a:pt x="0" y="120000"/>
                </a:lnTo>
                <a:lnTo>
                  <a:pt x="120000" y="1125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4395787"/>
            <a:ext cx="9169399" cy="2476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71384"/>
                </a:lnTo>
                <a:cubicBezTo>
                  <a:pt x="21606" y="85692"/>
                  <a:pt x="63656" y="105384"/>
                  <a:pt x="87257" y="75692"/>
                </a:cubicBezTo>
                <a:cubicBezTo>
                  <a:pt x="110858" y="46076"/>
                  <a:pt x="120000" y="1846"/>
                  <a:pt x="119833" y="0"/>
                </a:cubicBezTo>
                <a:lnTo>
                  <a:pt x="119667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600200" y="4724400"/>
            <a:ext cx="6172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553200"/>
            <a:ext cx="2133599" cy="1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53200"/>
            <a:ext cx="2895600" cy="1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553200"/>
            <a:ext cx="2133599" cy="16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" name="Shape 24"/>
          <p:cNvSpPr txBox="1"/>
          <p:nvPr/>
        </p:nvSpPr>
        <p:spPr>
          <a:xfrm>
            <a:off x="6629400" y="6096000"/>
            <a:ext cx="2286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Материалознание</a:t>
            </a:r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1331912" y="1905000"/>
            <a:ext cx="6707186" cy="1074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50811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900112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276600" y="65373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5445125"/>
            <a:ext cx="9144000" cy="1414462"/>
          </a:xfrm>
          <a:custGeom>
            <a:pathLst>
              <a:path extrusionOk="0" h="120000" w="120000">
                <a:moveTo>
                  <a:pt x="120000" y="119191"/>
                </a:moveTo>
                <a:lnTo>
                  <a:pt x="120000" y="0"/>
                </a:lnTo>
                <a:cubicBezTo>
                  <a:pt x="101833" y="77171"/>
                  <a:pt x="77000" y="82020"/>
                  <a:pt x="59000" y="84309"/>
                </a:cubicBezTo>
                <a:cubicBezTo>
                  <a:pt x="41000" y="86599"/>
                  <a:pt x="13333" y="63838"/>
                  <a:pt x="0" y="4848"/>
                </a:cubicBezTo>
                <a:lnTo>
                  <a:pt x="0" y="119999"/>
                </a:lnTo>
                <a:lnTo>
                  <a:pt x="120000" y="11919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EF6FC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6538912"/>
            <a:ext cx="9144000" cy="33337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692150"/>
            <a:ext cx="9144000" cy="73025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DFEFFA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900112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3276600" y="65373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50811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19.png"/><Relationship Id="rId6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1371600" y="2922586"/>
            <a:ext cx="7696199" cy="101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Електропроводимост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2700" y="127000"/>
            <a:ext cx="42417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Диелектрични свойства на материалите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279900" y="3808412"/>
            <a:ext cx="15224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Verdana"/>
              <a:buNone/>
            </a:pPr>
            <a:r>
              <a:rPr b="1" i="0" lang="en-US" sz="2000" u="none">
                <a:solidFill>
                  <a:srgbClr val="2B166E"/>
                </a:solidFill>
                <a:latin typeface="Verdana"/>
                <a:ea typeface="Verdana"/>
                <a:cs typeface="Verdana"/>
                <a:sym typeface="Verdana"/>
              </a:rPr>
              <a:t>Въпрос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0" y="30161"/>
            <a:ext cx="915193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ІІ. Влияние на агрегатното състояние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6200" y="749300"/>
            <a:ext cx="39147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Електропроводимост в газове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892175" y="2351086"/>
            <a:ext cx="3135312" cy="1916110"/>
            <a:chOff x="844550" y="3190875"/>
            <a:chExt cx="1822449" cy="1114424"/>
          </a:xfrm>
        </p:grpSpPr>
        <p:cxnSp>
          <p:nvCxnSpPr>
            <p:cNvPr id="229" name="Shape 229"/>
            <p:cNvCxnSpPr/>
            <p:nvPr/>
          </p:nvCxnSpPr>
          <p:spPr>
            <a:xfrm>
              <a:off x="1187450" y="3800475"/>
              <a:ext cx="869949" cy="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0" name="Shape 230"/>
            <p:cNvSpPr/>
            <p:nvPr/>
          </p:nvSpPr>
          <p:spPr>
            <a:xfrm>
              <a:off x="2057400" y="3190875"/>
              <a:ext cx="609599" cy="609599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47812" y="118500"/>
                    <a:pt x="83125" y="56250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844550" y="3798887"/>
              <a:ext cx="336549" cy="506412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67478" y="8652"/>
                    <a:pt x="34782" y="66959"/>
                    <a:pt x="0" y="120000"/>
                  </a:cubicBezTo>
                </a:path>
              </a:pathLst>
            </a:cu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534987" y="2166936"/>
            <a:ext cx="4376737" cy="2487612"/>
            <a:chOff x="636587" y="1900236"/>
            <a:chExt cx="4376737" cy="2487612"/>
          </a:xfrm>
        </p:grpSpPr>
        <p:cxnSp>
          <p:nvCxnSpPr>
            <p:cNvPr id="233" name="Shape 233"/>
            <p:cNvCxnSpPr/>
            <p:nvPr/>
          </p:nvCxnSpPr>
          <p:spPr>
            <a:xfrm rot="10800000">
              <a:off x="993775" y="2084386"/>
              <a:ext cx="0" cy="1916112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993775" y="4000500"/>
              <a:ext cx="3894136" cy="0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235" name="Shape 235"/>
            <p:cNvSpPr txBox="1"/>
            <p:nvPr/>
          </p:nvSpPr>
          <p:spPr>
            <a:xfrm>
              <a:off x="636587" y="1900236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4664075" y="4021137"/>
              <a:ext cx="3492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</p:grpSp>
      <p:sp>
        <p:nvSpPr>
          <p:cNvPr id="237" name="Shape 237"/>
          <p:cNvSpPr txBox="1"/>
          <p:nvPr/>
        </p:nvSpPr>
        <p:spPr>
          <a:xfrm>
            <a:off x="187325" y="1090612"/>
            <a:ext cx="859472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Основен процес –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йонизация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(получаване на положителни йони и свободни електрони).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038475" y="5291137"/>
            <a:ext cx="3290886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номинално напрежение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КР 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– критично напрежение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НАС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ток на насищане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288925" y="2660650"/>
            <a:ext cx="3473449" cy="1973261"/>
            <a:chOff x="390525" y="2393950"/>
            <a:chExt cx="3473449" cy="1973261"/>
          </a:xfrm>
        </p:grpSpPr>
        <p:cxnSp>
          <p:nvCxnSpPr>
            <p:cNvPr id="240" name="Shape 240"/>
            <p:cNvCxnSpPr/>
            <p:nvPr/>
          </p:nvCxnSpPr>
          <p:spPr>
            <a:xfrm>
              <a:off x="1584325" y="2560636"/>
              <a:ext cx="0" cy="1439862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1" name="Shape 241"/>
            <p:cNvCxnSpPr/>
            <p:nvPr/>
          </p:nvCxnSpPr>
          <p:spPr>
            <a:xfrm>
              <a:off x="3079750" y="2560636"/>
              <a:ext cx="0" cy="1439862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2" name="Shape 242"/>
            <p:cNvSpPr txBox="1"/>
            <p:nvPr/>
          </p:nvSpPr>
          <p:spPr>
            <a:xfrm>
              <a:off x="1190625" y="2393950"/>
              <a:ext cx="247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І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3489325" y="3132136"/>
              <a:ext cx="3746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ІІІ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2181225" y="2474911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ІІ</a:t>
              </a:r>
            </a:p>
          </p:txBody>
        </p:sp>
        <p:cxnSp>
          <p:nvCxnSpPr>
            <p:cNvPr id="245" name="Shape 245"/>
            <p:cNvCxnSpPr/>
            <p:nvPr/>
          </p:nvCxnSpPr>
          <p:spPr>
            <a:xfrm rot="10800000">
              <a:off x="973137" y="3130550"/>
              <a:ext cx="1296986" cy="0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6" name="Shape 246"/>
            <p:cNvSpPr txBox="1"/>
            <p:nvPr/>
          </p:nvSpPr>
          <p:spPr>
            <a:xfrm>
              <a:off x="1374775" y="4000500"/>
              <a:ext cx="4587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2811461" y="3994150"/>
              <a:ext cx="5413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КР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390525" y="2943225"/>
              <a:ext cx="56832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І</a:t>
              </a:r>
              <a:r>
                <a:rPr b="0" baseline="-2500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НАС</a:t>
              </a: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5140325" y="1808161"/>
            <a:ext cx="34067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І и ІІ област – йонизация, породена от външни фактори (електрическо поле).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96950" y="4687887"/>
            <a:ext cx="34115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Волт-амперна характеристика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295900" y="3136900"/>
            <a:ext cx="3709987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ІІІ област – вътрешна (ударна) йонизация, породена от сблъсък между собствени градивни частици.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257" name="Shape 257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0" y="30161"/>
            <a:ext cx="915193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ІІ. Влияние на агрегатното състояние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6200" y="749300"/>
            <a:ext cx="42021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Електропроводимост в течности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08025" y="1411287"/>
            <a:ext cx="7458075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Неполярни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малка електропроводимост, зависи основно от примесите (влага).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708025" y="2871786"/>
            <a:ext cx="7458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Полярни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по-голяма електропроводимост, поради дисоциирани собствени молекули.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01725" y="4725987"/>
            <a:ext cx="67976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Електропроводимостта на течните диелектрици има основно йонен характер.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0" y="30161"/>
            <a:ext cx="915193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ІІ. Влияние на агрегатното състояние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6200" y="749300"/>
            <a:ext cx="4591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Електропроводимост в твърди тела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08025" y="1116012"/>
            <a:ext cx="7458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С атомна или молекулна решетка – движение на примесни йони и свободни електрони.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09625" y="3643312"/>
            <a:ext cx="72501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Според дифузиония модел специфичната електропроводимост е 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350" y="4321175"/>
            <a:ext cx="1320800" cy="42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50" y="4178300"/>
            <a:ext cx="704850" cy="62071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052512" y="4911725"/>
            <a:ext cx="7866062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е зарядът на токоносителите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брой свободни токоносители в единица обем (концентрация)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           μ – подвижност на токоносителите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08025" y="1885950"/>
            <a:ext cx="745807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С йонна структура – движение на собствени йони.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42900" y="2625725"/>
            <a:ext cx="86566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Електропроводимостта на твърдите диелектрици има основно йонен характер.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283" name="Shape 283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0" y="30161"/>
            <a:ext cx="915193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ІІ. Влияние на агрегатното състояние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200" y="749300"/>
            <a:ext cx="4591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Електропроводимост в твърди тела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775" y="979487"/>
            <a:ext cx="1320800" cy="42386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885825" y="3416300"/>
            <a:ext cx="7561261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и μ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концентрация и подвижност при нормална температура</a:t>
            </a: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енергия на дисоциация</a:t>
            </a: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ПР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енергия на преместване</a:t>
            </a: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константа на Болцман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79400" y="1501775"/>
            <a:ext cx="86486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В слаби електрически полета концентрацията </a:t>
            </a: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и подвижността μ на свободните йони нараства експоненциално от температурата </a:t>
            </a: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2401886"/>
            <a:ext cx="2152649" cy="85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200" y="2395536"/>
            <a:ext cx="2479675" cy="86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1016000" y="5387975"/>
            <a:ext cx="7121525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увеличаване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увеличава енергията на частиците и те по-лесно се йонизират (нараства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също така се преместват на по-големи разстояния (нараства μ).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297" name="Shape 297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6545262" y="1344612"/>
            <a:ext cx="1449386" cy="1292224"/>
            <a:chOff x="6545262" y="1344612"/>
            <a:chExt cx="1449386" cy="1292224"/>
          </a:xfrm>
        </p:grpSpPr>
        <p:sp>
          <p:nvSpPr>
            <p:cNvPr id="299" name="Shape 299"/>
            <p:cNvSpPr/>
            <p:nvPr/>
          </p:nvSpPr>
          <p:spPr>
            <a:xfrm>
              <a:off x="6545262" y="1344612"/>
              <a:ext cx="1449386" cy="952499"/>
            </a:xfrm>
            <a:custGeom>
              <a:pathLst>
                <a:path extrusionOk="0" h="120000" w="120000">
                  <a:moveTo>
                    <a:pt x="49156" y="6600"/>
                  </a:moveTo>
                  <a:cubicBezTo>
                    <a:pt x="68740" y="0"/>
                    <a:pt x="107645" y="30200"/>
                    <a:pt x="113296" y="49600"/>
                  </a:cubicBezTo>
                  <a:cubicBezTo>
                    <a:pt x="120000" y="58600"/>
                    <a:pt x="106593" y="66600"/>
                    <a:pt x="98576" y="69200"/>
                  </a:cubicBezTo>
                  <a:cubicBezTo>
                    <a:pt x="90295" y="72600"/>
                    <a:pt x="69397" y="64200"/>
                    <a:pt x="63483" y="70400"/>
                  </a:cubicBezTo>
                  <a:cubicBezTo>
                    <a:pt x="53493" y="77200"/>
                    <a:pt x="65585" y="99200"/>
                    <a:pt x="62825" y="107000"/>
                  </a:cubicBezTo>
                  <a:cubicBezTo>
                    <a:pt x="60065" y="114800"/>
                    <a:pt x="55465" y="120000"/>
                    <a:pt x="46922" y="117800"/>
                  </a:cubicBezTo>
                  <a:cubicBezTo>
                    <a:pt x="38378" y="115600"/>
                    <a:pt x="17349" y="108800"/>
                    <a:pt x="11303" y="94200"/>
                  </a:cubicBezTo>
                  <a:cubicBezTo>
                    <a:pt x="0" y="80400"/>
                    <a:pt x="3943" y="45000"/>
                    <a:pt x="10251" y="30400"/>
                  </a:cubicBezTo>
                  <a:cubicBezTo>
                    <a:pt x="16692" y="15800"/>
                    <a:pt x="41139" y="11600"/>
                    <a:pt x="49156" y="6600"/>
                  </a:cubicBez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545262" y="2179636"/>
              <a:ext cx="387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"/>
                <a:buNone/>
              </a:pPr>
              <a:r>
                <a:rPr b="0" i="1" lang="en-US" sz="2400" u="none">
                  <a:solidFill>
                    <a:srgbClr val="CC0099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4830762" y="1666875"/>
            <a:ext cx="973137" cy="969961"/>
            <a:chOff x="4830762" y="1666875"/>
            <a:chExt cx="973137" cy="969961"/>
          </a:xfrm>
        </p:grpSpPr>
        <p:sp>
          <p:nvSpPr>
            <p:cNvPr id="302" name="Shape 302"/>
            <p:cNvSpPr/>
            <p:nvPr/>
          </p:nvSpPr>
          <p:spPr>
            <a:xfrm>
              <a:off x="4830762" y="1666875"/>
              <a:ext cx="973136" cy="642936"/>
            </a:xfrm>
            <a:custGeom>
              <a:pathLst>
                <a:path extrusionOk="0" h="120000" w="120000">
                  <a:moveTo>
                    <a:pt x="49526" y="5925"/>
                  </a:moveTo>
                  <a:cubicBezTo>
                    <a:pt x="69298" y="0"/>
                    <a:pt x="108646" y="26962"/>
                    <a:pt x="114323" y="44444"/>
                  </a:cubicBezTo>
                  <a:cubicBezTo>
                    <a:pt x="120000" y="61925"/>
                    <a:pt x="112169" y="100740"/>
                    <a:pt x="83980" y="110518"/>
                  </a:cubicBezTo>
                  <a:cubicBezTo>
                    <a:pt x="55791" y="120000"/>
                    <a:pt x="17030" y="101925"/>
                    <a:pt x="11353" y="84444"/>
                  </a:cubicBezTo>
                  <a:cubicBezTo>
                    <a:pt x="0" y="72000"/>
                    <a:pt x="3915" y="40296"/>
                    <a:pt x="10375" y="27259"/>
                  </a:cubicBezTo>
                  <a:cubicBezTo>
                    <a:pt x="16835" y="14222"/>
                    <a:pt x="41500" y="10370"/>
                    <a:pt x="49526" y="5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5416550" y="2179636"/>
              <a:ext cx="387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25000"/>
                <a:buFont typeface="Arial"/>
                <a:buNone/>
              </a:pPr>
              <a:r>
                <a:rPr b="0" i="1" lang="en-US" sz="2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sp>
        <p:nvSpPr>
          <p:cNvPr id="304" name="Shape 304"/>
          <p:cNvSpPr txBox="1"/>
          <p:nvPr/>
        </p:nvSpPr>
        <p:spPr>
          <a:xfrm>
            <a:off x="0" y="30161"/>
            <a:ext cx="915193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ІІ. Влияние на агрегатното състояние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" y="749300"/>
            <a:ext cx="4591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Електропроводимост в твърди тела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87" y="1487487"/>
            <a:ext cx="4668836" cy="9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016000" y="4627562"/>
            <a:ext cx="7121525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материали, в които се проявява йонна проводимост (диелектрици) с нарастване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проводимостта ескпоненциално нараства т. е.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baseline="-2500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0.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0612" y="3040061"/>
            <a:ext cx="2032000" cy="7889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Shape 309"/>
          <p:cNvGrpSpPr/>
          <p:nvPr/>
        </p:nvGrpSpPr>
        <p:grpSpPr>
          <a:xfrm>
            <a:off x="2670175" y="5684837"/>
            <a:ext cx="3673475" cy="709612"/>
            <a:chOff x="2073275" y="5684837"/>
            <a:chExt cx="3673475" cy="709612"/>
          </a:xfrm>
        </p:grpSpPr>
        <p:pic>
          <p:nvPicPr>
            <p:cNvPr id="310" name="Shape 3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97225" y="5684837"/>
              <a:ext cx="792162" cy="709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Shape 311"/>
            <p:cNvSpPr txBox="1"/>
            <p:nvPr/>
          </p:nvSpPr>
          <p:spPr>
            <a:xfrm>
              <a:off x="2073275" y="5784850"/>
              <a:ext cx="36734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Тъй като               то  </a:t>
              </a:r>
              <a:r>
                <a:rPr b="0" i="0" lang="en-US" sz="2400" u="none">
                  <a:solidFill>
                    <a:srgbClr val="08080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α</a:t>
              </a:r>
              <a:r>
                <a:rPr b="0" baseline="-25000" i="0" lang="en-US" sz="2400" u="none">
                  <a:solidFill>
                    <a:srgbClr val="08080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  <a:r>
                <a:rPr b="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 &lt; 0</a:t>
              </a: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809625" y="1395411"/>
            <a:ext cx="2387600" cy="3057525"/>
            <a:chOff x="349250" y="1709736"/>
            <a:chExt cx="2387600" cy="3057525"/>
          </a:xfrm>
        </p:grpSpPr>
        <p:cxnSp>
          <p:nvCxnSpPr>
            <p:cNvPr id="313" name="Shape 313"/>
            <p:cNvCxnSpPr/>
            <p:nvPr/>
          </p:nvCxnSpPr>
          <p:spPr>
            <a:xfrm>
              <a:off x="752475" y="4397375"/>
              <a:ext cx="1863725" cy="0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14" name="Shape 314"/>
            <p:cNvCxnSpPr/>
            <p:nvPr/>
          </p:nvCxnSpPr>
          <p:spPr>
            <a:xfrm rot="10800000">
              <a:off x="742950" y="1966911"/>
              <a:ext cx="0" cy="2430462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15" name="Shape 315"/>
            <p:cNvCxnSpPr/>
            <p:nvPr/>
          </p:nvCxnSpPr>
          <p:spPr>
            <a:xfrm flipH="1" rot="10800000">
              <a:off x="752475" y="2281236"/>
              <a:ext cx="1660525" cy="1862137"/>
            </a:xfrm>
            <a:prstGeom prst="curvedConnector2">
              <a:avLst/>
            </a:pr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6" name="Shape 316"/>
            <p:cNvSpPr txBox="1"/>
            <p:nvPr/>
          </p:nvSpPr>
          <p:spPr>
            <a:xfrm>
              <a:off x="349250" y="1709736"/>
              <a:ext cx="3682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1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σ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2413000" y="4402137"/>
              <a:ext cx="323850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Съдържание</a:t>
            </a:r>
          </a:p>
        </p:txBody>
      </p:sp>
      <p:sp>
        <p:nvSpPr>
          <p:cNvPr id="46" name="Shape 46"/>
          <p:cNvSpPr/>
          <p:nvPr/>
        </p:nvSpPr>
        <p:spPr>
          <a:xfrm>
            <a:off x="1914525" y="4767262"/>
            <a:ext cx="5324474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rgbClr val="F1F1F1"/>
              </a:gs>
            </a:gsLst>
            <a:lin ang="108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447800" y="4648200"/>
            <a:ext cx="841374" cy="685799"/>
          </a:xfrm>
          <a:prstGeom prst="diamond">
            <a:avLst/>
          </a:prstGeom>
          <a:solidFill>
            <a:schemeClr val="lt2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2362200" y="4822825"/>
            <a:ext cx="481488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 в твърди тела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674811" y="4746625"/>
            <a:ext cx="3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50" name="Shape 50"/>
          <p:cNvSpPr/>
          <p:nvPr/>
        </p:nvSpPr>
        <p:spPr>
          <a:xfrm>
            <a:off x="1914525" y="1719261"/>
            <a:ext cx="5324474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E7F3FB"/>
              </a:gs>
            </a:gsLst>
            <a:lin ang="108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447800" y="1600200"/>
            <a:ext cx="841374" cy="685799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2503486" y="1774825"/>
            <a:ext cx="42021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постоянно електрическо поле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674811" y="1698625"/>
            <a:ext cx="3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4" name="Shape 54"/>
          <p:cNvSpPr/>
          <p:nvPr/>
        </p:nvSpPr>
        <p:spPr>
          <a:xfrm>
            <a:off x="1914525" y="2481261"/>
            <a:ext cx="5324474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hlink"/>
              </a:gs>
              <a:gs pos="100000">
                <a:srgbClr val="E6EEE9"/>
              </a:gs>
            </a:gsLst>
            <a:lin ang="108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447800" y="2362200"/>
            <a:ext cx="841374" cy="685799"/>
          </a:xfrm>
          <a:prstGeom prst="diamond">
            <a:avLst/>
          </a:prstGeom>
          <a:solidFill>
            <a:schemeClr val="hlink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195511" y="2536825"/>
            <a:ext cx="466248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променливо електрическо поле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674811" y="2460625"/>
            <a:ext cx="3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1447800" y="3124200"/>
            <a:ext cx="5791200" cy="685799"/>
            <a:chOff x="2133600" y="3276600"/>
            <a:chExt cx="4724400" cy="685799"/>
          </a:xfrm>
        </p:grpSpPr>
        <p:sp>
          <p:nvSpPr>
            <p:cNvPr id="59" name="Shape 59"/>
            <p:cNvSpPr/>
            <p:nvPr/>
          </p:nvSpPr>
          <p:spPr>
            <a:xfrm>
              <a:off x="2514600" y="3395662"/>
              <a:ext cx="4343400" cy="457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folHlink"/>
                </a:gs>
                <a:gs pos="100000">
                  <a:srgbClr val="EBECFA"/>
                </a:gs>
              </a:gsLst>
              <a:lin ang="10800000" scaled="0"/>
            </a:gra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133600" y="3276600"/>
              <a:ext cx="685799" cy="685799"/>
            </a:xfrm>
            <a:prstGeom prst="diamond">
              <a:avLst/>
            </a:prstGeom>
            <a:solidFill>
              <a:schemeClr val="folHlink"/>
            </a:solidFill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2743200" y="3451225"/>
              <a:ext cx="34290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Електропроводимост в газове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2319336" y="3375025"/>
              <a:ext cx="2889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1914525" y="4005262"/>
            <a:ext cx="5324474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rgbClr val="FBEEE7"/>
              </a:gs>
            </a:gsLst>
            <a:lin ang="108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447800" y="3886200"/>
            <a:ext cx="841374" cy="685799"/>
          </a:xfrm>
          <a:prstGeom prst="diamond">
            <a:avLst/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351086" y="4060825"/>
            <a:ext cx="42021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Електропроводимост в течности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674811" y="3984625"/>
            <a:ext cx="3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6200" y="838200"/>
            <a:ext cx="43783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При постоянно електрическо поле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228600" y="1447799"/>
            <a:ext cx="3241675" cy="3428999"/>
            <a:chOff x="685800" y="1600200"/>
            <a:chExt cx="2809875" cy="2971799"/>
          </a:xfrm>
        </p:grpSpPr>
        <p:pic>
          <p:nvPicPr>
            <p:cNvPr id="76" name="Shape 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1600200"/>
              <a:ext cx="2809875" cy="2971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Shape 77"/>
            <p:cNvSpPr txBox="1"/>
            <p:nvPr/>
          </p:nvSpPr>
          <p:spPr>
            <a:xfrm>
              <a:off x="2133600" y="3810000"/>
              <a:ext cx="274636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1752600" y="3810000"/>
              <a:ext cx="225425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</p:grpSp>
      <p:sp>
        <p:nvSpPr>
          <p:cNvPr id="79" name="Shape 79"/>
          <p:cNvSpPr txBox="1"/>
          <p:nvPr/>
        </p:nvSpPr>
        <p:spPr>
          <a:xfrm>
            <a:off x="4114800" y="2667000"/>
            <a:ext cx="4800600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При прилагане на постоянно поле се осъществява поляризация ⇒ изместване на еластично свързаните заряди ⇒ протича ток наречен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поляризационен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 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362200" y="5256212"/>
            <a:ext cx="52577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Поляризацията протича еднократно и материалът остава поляризиран докато е под въздействие на полето.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6200" y="762000"/>
            <a:ext cx="43783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При постоянно електрическо поле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3097212" y="2295525"/>
            <a:ext cx="788987" cy="2738437"/>
            <a:chOff x="1192212" y="2295525"/>
            <a:chExt cx="788987" cy="2738437"/>
          </a:xfrm>
        </p:grpSpPr>
        <p:cxnSp>
          <p:nvCxnSpPr>
            <p:cNvPr id="90" name="Shape 90"/>
            <p:cNvCxnSpPr/>
            <p:nvPr/>
          </p:nvCxnSpPr>
          <p:spPr>
            <a:xfrm>
              <a:off x="1192212" y="2295525"/>
              <a:ext cx="268286" cy="2738437"/>
            </a:xfrm>
            <a:prstGeom prst="curvedConnector2">
              <a:avLst/>
            </a:prstGeom>
            <a:noFill/>
            <a:ln cap="flat" cmpd="sng" w="25400">
              <a:solidFill>
                <a:srgbClr val="990033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91" name="Shape 91"/>
            <p:cNvSpPr txBox="1"/>
            <p:nvPr/>
          </p:nvSpPr>
          <p:spPr>
            <a:xfrm>
              <a:off x="1489075" y="4038600"/>
              <a:ext cx="49212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ct val="25000"/>
                <a:buFont typeface="Arial"/>
                <a:buNone/>
              </a:pPr>
              <a:r>
                <a:rPr b="1" i="1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1" baseline="-25000" i="0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БП</a:t>
              </a: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228600" y="3429000"/>
            <a:ext cx="2635249" cy="6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20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БП</a:t>
            </a:r>
            <a:r>
              <a:rPr b="1" i="0" lang="en-US" sz="20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– ток от бързите поляризации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3230562" y="2295525"/>
            <a:ext cx="4111625" cy="2782886"/>
            <a:chOff x="1325562" y="2295525"/>
            <a:chExt cx="4111625" cy="2782886"/>
          </a:xfrm>
        </p:grpSpPr>
        <p:sp>
          <p:nvSpPr>
            <p:cNvPr id="94" name="Shape 94"/>
            <p:cNvSpPr/>
            <p:nvPr/>
          </p:nvSpPr>
          <p:spPr>
            <a:xfrm>
              <a:off x="1325562" y="2295525"/>
              <a:ext cx="4111625" cy="278288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455" y="2166"/>
                    <a:pt x="13025" y="120000"/>
                    <a:pt x="120000" y="117833"/>
                  </a:cubicBezTo>
                </a:path>
              </a:pathLst>
            </a:cu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1905000" y="2819400"/>
              <a:ext cx="49212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25000"/>
                <a:buFont typeface="Arial"/>
                <a:buNone/>
              </a:pPr>
              <a:r>
                <a:rPr b="1" i="1" lang="en-US" sz="20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1" baseline="-25000" i="0" lang="en-US" sz="20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АБ</a:t>
              </a:r>
            </a:p>
          </p:txBody>
        </p:sp>
      </p:grpSp>
      <p:sp>
        <p:nvSpPr>
          <p:cNvPr id="96" name="Shape 96"/>
          <p:cNvSpPr txBox="1"/>
          <p:nvPr/>
        </p:nvSpPr>
        <p:spPr>
          <a:xfrm>
            <a:off x="4343400" y="1524000"/>
            <a:ext cx="4267199" cy="6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1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АБ</a:t>
            </a:r>
            <a:r>
              <a:rPr b="1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ток от бавните поляризации (абсорбционен )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2514600" y="1371600"/>
            <a:ext cx="5046662" cy="4130674"/>
            <a:chOff x="609600" y="1371600"/>
            <a:chExt cx="5046662" cy="4130674"/>
          </a:xfrm>
        </p:grpSpPr>
        <p:cxnSp>
          <p:nvCxnSpPr>
            <p:cNvPr id="98" name="Shape 98"/>
            <p:cNvCxnSpPr/>
            <p:nvPr/>
          </p:nvCxnSpPr>
          <p:spPr>
            <a:xfrm>
              <a:off x="1181100" y="1544637"/>
              <a:ext cx="0" cy="3482975"/>
            </a:xfrm>
            <a:prstGeom prst="straightConnector1">
              <a:avLst/>
            </a:prstGeom>
            <a:noFill/>
            <a:ln cap="flat" cmpd="sng" w="12700">
              <a:solidFill>
                <a:srgbClr val="080808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1187450" y="5027612"/>
              <a:ext cx="4367212" cy="0"/>
            </a:xfrm>
            <a:prstGeom prst="straightConnector1">
              <a:avLst/>
            </a:prstGeom>
            <a:noFill/>
            <a:ln cap="flat" cmpd="sng" w="12700">
              <a:solidFill>
                <a:srgbClr val="080808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5402262" y="5105400"/>
              <a:ext cx="2540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609600" y="1371600"/>
              <a:ext cx="6095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0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ПОЛ</a:t>
              </a: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5334000" y="2895600"/>
            <a:ext cx="12128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ПОЛ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≈ </a:t>
            </a:r>
            <a:r>
              <a:rPr b="0" i="1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АБ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725736" y="5486400"/>
            <a:ext cx="44370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Времедиаграма на идеален диелектрик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6200" y="762000"/>
            <a:ext cx="43783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При постоянно електрическо поле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889000" y="1371600"/>
            <a:ext cx="5619750" cy="4130674"/>
            <a:chOff x="889000" y="1371600"/>
            <a:chExt cx="5619750" cy="4130674"/>
          </a:xfrm>
        </p:grpSpPr>
        <p:grpSp>
          <p:nvGrpSpPr>
            <p:cNvPr id="113" name="Shape 113"/>
            <p:cNvGrpSpPr/>
            <p:nvPr/>
          </p:nvGrpSpPr>
          <p:grpSpPr>
            <a:xfrm>
              <a:off x="1273175" y="3962400"/>
              <a:ext cx="4899025" cy="1057274"/>
              <a:chOff x="1273175" y="3962400"/>
              <a:chExt cx="4899025" cy="1057274"/>
            </a:xfrm>
          </p:grpSpPr>
          <p:sp>
            <p:nvSpPr>
              <p:cNvPr id="114" name="Shape 114"/>
              <p:cNvSpPr txBox="1"/>
              <p:nvPr/>
            </p:nvSpPr>
            <p:spPr>
              <a:xfrm>
                <a:off x="1676400" y="3962400"/>
                <a:ext cx="458786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ct val="25000"/>
                  <a:buFont typeface="Arial"/>
                  <a:buNone/>
                </a:pPr>
                <a:r>
                  <a:rPr b="1" i="1" lang="en-US" sz="20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1" baseline="-25000" i="0" lang="en-US" sz="20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УТ</a:t>
                </a:r>
              </a:p>
            </p:txBody>
          </p:sp>
          <p:grpSp>
            <p:nvGrpSpPr>
              <p:cNvPr id="115" name="Shape 115"/>
              <p:cNvGrpSpPr/>
              <p:nvPr/>
            </p:nvGrpSpPr>
            <p:grpSpPr>
              <a:xfrm>
                <a:off x="1273175" y="4571999"/>
                <a:ext cx="4899025" cy="447674"/>
                <a:chOff x="4200524" y="2209800"/>
                <a:chExt cx="2276475" cy="314324"/>
              </a:xfrm>
            </p:grpSpPr>
            <p:cxnSp>
              <p:nvCxnSpPr>
                <p:cNvPr id="116" name="Shape 116"/>
                <p:cNvCxnSpPr/>
                <p:nvPr/>
              </p:nvCxnSpPr>
              <p:spPr>
                <a:xfrm>
                  <a:off x="4419600" y="2209800"/>
                  <a:ext cx="2057400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8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Shape 117"/>
                <p:cNvCxnSpPr/>
                <p:nvPr/>
              </p:nvCxnSpPr>
              <p:spPr>
                <a:xfrm flipH="1">
                  <a:off x="4200524" y="2209800"/>
                  <a:ext cx="219075" cy="314324"/>
                </a:xfrm>
                <a:prstGeom prst="curvedConnector2">
                  <a:avLst/>
                </a:prstGeom>
                <a:noFill/>
                <a:ln cap="flat" cmpd="sng" w="25400">
                  <a:solidFill>
                    <a:srgbClr val="008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8" name="Shape 118"/>
            <p:cNvGrpSpPr/>
            <p:nvPr/>
          </p:nvGrpSpPr>
          <p:grpSpPr>
            <a:xfrm>
              <a:off x="889000" y="1371600"/>
              <a:ext cx="5619750" cy="4130674"/>
              <a:chOff x="889000" y="1371600"/>
              <a:chExt cx="5619750" cy="4130674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889000" y="1371600"/>
                <a:ext cx="5619750" cy="4130674"/>
                <a:chOff x="889000" y="1371600"/>
                <a:chExt cx="5619750" cy="4130674"/>
              </a:xfrm>
            </p:grpSpPr>
            <p:cxnSp>
              <p:nvCxnSpPr>
                <p:cNvPr id="120" name="Shape 120"/>
                <p:cNvCxnSpPr/>
                <p:nvPr/>
              </p:nvCxnSpPr>
              <p:spPr>
                <a:xfrm>
                  <a:off x="1282700" y="1544637"/>
                  <a:ext cx="0" cy="34829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80808"/>
                  </a:solidFill>
                  <a:prstDash val="solid"/>
                  <a:miter/>
                  <a:headEnd len="med" w="med" type="stealth"/>
                  <a:tailEnd len="med" w="med" type="none"/>
                </a:ln>
              </p:spPr>
            </p:cxnSp>
            <p:cxnSp>
              <p:nvCxnSpPr>
                <p:cNvPr id="121" name="Shape 121"/>
                <p:cNvCxnSpPr/>
                <p:nvPr/>
              </p:nvCxnSpPr>
              <p:spPr>
                <a:xfrm>
                  <a:off x="1290637" y="5027612"/>
                  <a:ext cx="5143499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80808"/>
                  </a:solidFill>
                  <a:prstDash val="solid"/>
                  <a:miter/>
                  <a:headEnd len="med" w="med" type="none"/>
                  <a:tailEnd len="med" w="med" type="stealth"/>
                </a:ln>
              </p:spPr>
            </p:cxnSp>
            <p:sp>
              <p:nvSpPr>
                <p:cNvPr id="122" name="Shape 122"/>
                <p:cNvSpPr txBox="1"/>
                <p:nvPr/>
              </p:nvSpPr>
              <p:spPr>
                <a:xfrm>
                  <a:off x="6254750" y="5105400"/>
                  <a:ext cx="254000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80808"/>
                    </a:buClr>
                    <a:buSzPct val="25000"/>
                    <a:buFont typeface="Arial"/>
                    <a:buNone/>
                  </a:pPr>
                  <a:r>
                    <a:rPr b="0" i="1" lang="en-US" sz="2000" u="none">
                      <a:solidFill>
                        <a:srgbClr val="080808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</a:p>
              </p:txBody>
            </p:sp>
            <p:sp>
              <p:nvSpPr>
                <p:cNvPr id="123" name="Shape 123"/>
                <p:cNvSpPr txBox="1"/>
                <p:nvPr/>
              </p:nvSpPr>
              <p:spPr>
                <a:xfrm>
                  <a:off x="889000" y="1371600"/>
                  <a:ext cx="254000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80808"/>
                    </a:buClr>
                    <a:buSzPct val="25000"/>
                    <a:buFont typeface="Arial"/>
                    <a:buNone/>
                  </a:pPr>
                  <a:r>
                    <a:rPr b="0" i="1" lang="en-US" sz="2000" u="none">
                      <a:solidFill>
                        <a:srgbClr val="080808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</a:p>
              </p:txBody>
            </p:sp>
          </p:grpSp>
          <p:grpSp>
            <p:nvGrpSpPr>
              <p:cNvPr id="124" name="Shape 124"/>
              <p:cNvGrpSpPr/>
              <p:nvPr/>
            </p:nvGrpSpPr>
            <p:grpSpPr>
              <a:xfrm>
                <a:off x="1219200" y="2514600"/>
                <a:ext cx="4724399" cy="2509836"/>
                <a:chOff x="1219200" y="2514600"/>
                <a:chExt cx="4724399" cy="2509836"/>
              </a:xfrm>
            </p:grpSpPr>
            <p:sp>
              <p:nvSpPr>
                <p:cNvPr id="125" name="Shape 125"/>
                <p:cNvSpPr txBox="1"/>
                <p:nvPr/>
              </p:nvSpPr>
              <p:spPr>
                <a:xfrm>
                  <a:off x="1752600" y="2514600"/>
                  <a:ext cx="617537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25000"/>
                    <a:buFont typeface="Arial"/>
                    <a:buNone/>
                  </a:pPr>
                  <a:r>
                    <a:rPr b="1" i="1" lang="en-US" sz="2000" u="none">
                      <a:solidFill>
                        <a:srgbClr val="3333CC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r>
                    <a:rPr b="1" baseline="-25000" i="0" lang="en-US" sz="2000" u="none">
                      <a:solidFill>
                        <a:srgbClr val="3333CC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ПОЛ</a:t>
                  </a:r>
                </a:p>
              </p:txBody>
            </p:sp>
            <p:grpSp>
              <p:nvGrpSpPr>
                <p:cNvPr id="126" name="Shape 126"/>
                <p:cNvGrpSpPr/>
                <p:nvPr/>
              </p:nvGrpSpPr>
              <p:grpSpPr>
                <a:xfrm>
                  <a:off x="1219200" y="2870200"/>
                  <a:ext cx="4724399" cy="2154236"/>
                  <a:chOff x="4171950" y="971550"/>
                  <a:chExt cx="2381249" cy="1544636"/>
                </a:xfrm>
              </p:grpSpPr>
              <p:sp>
                <p:nvSpPr>
                  <p:cNvPr id="127" name="Shape 127"/>
                  <p:cNvSpPr/>
                  <p:nvPr/>
                </p:nvSpPr>
                <p:spPr>
                  <a:xfrm>
                    <a:off x="4171950" y="971550"/>
                    <a:ext cx="2381249" cy="1262062"/>
                  </a:xfrm>
                  <a:custGeom>
                    <a:pathLst>
                      <a:path extrusionOk="0" h="120000" w="120000">
                        <a:moveTo>
                          <a:pt x="5280" y="0"/>
                        </a:moveTo>
                        <a:cubicBezTo>
                          <a:pt x="17200" y="2137"/>
                          <a:pt x="0" y="120000"/>
                          <a:pt x="120000" y="116946"/>
                        </a:cubicBezTo>
                      </a:path>
                    </a:pathLst>
                  </a:custGeom>
                  <a:noFill/>
                  <a:ln cap="flat" cmpd="sng" w="25400">
                    <a:solidFill>
                      <a:srgbClr val="3333CC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8" name="Shape 128"/>
                  <p:cNvCxnSpPr/>
                  <p:nvPr/>
                </p:nvCxnSpPr>
                <p:spPr>
                  <a:xfrm>
                    <a:off x="4200525" y="971550"/>
                    <a:ext cx="76199" cy="1544636"/>
                  </a:xfrm>
                  <a:prstGeom prst="curvedConnector2">
                    <a:avLst/>
                  </a:prstGeom>
                  <a:noFill/>
                  <a:ln cap="flat" cmpd="sng" w="25400">
                    <a:solidFill>
                      <a:srgbClr val="3333CC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29" name="Shape 129"/>
          <p:cNvSpPr txBox="1"/>
          <p:nvPr/>
        </p:nvSpPr>
        <p:spPr>
          <a:xfrm>
            <a:off x="1600200" y="5410200"/>
            <a:ext cx="43037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Времедиаграма на реален диелектрик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886200" y="1600200"/>
            <a:ext cx="4800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В реалния диелектрик винаги има примеси и дефекти ⇒ свободни заряди ⇒ протича ток наречен </a:t>
            </a:r>
            <a:r>
              <a:rPr b="1" i="1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утечен,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20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УТ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.   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334000" y="2895600"/>
            <a:ext cx="20732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1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УТ  </a:t>
            </a:r>
            <a:r>
              <a:rPr b="0" i="0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20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ПОЛ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200" y="762000"/>
            <a:ext cx="43783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При постоянно електрическо поле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19200" y="4343400"/>
            <a:ext cx="7162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Изолационното съпротивление е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омично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по своята природа не зависи от времето и честотата на приложеното напрежение.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2514600" y="1905000"/>
            <a:ext cx="3300412" cy="1489074"/>
            <a:chOff x="2743200" y="1600200"/>
            <a:chExt cx="3300412" cy="1489074"/>
          </a:xfrm>
        </p:grpSpPr>
        <p:pic>
          <p:nvPicPr>
            <p:cNvPr id="142" name="Shape 1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57600" y="2209800"/>
              <a:ext cx="1447800" cy="879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Shape 143"/>
            <p:cNvSpPr txBox="1"/>
            <p:nvPr/>
          </p:nvSpPr>
          <p:spPr>
            <a:xfrm>
              <a:off x="2743200" y="1600200"/>
              <a:ext cx="330041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Изолационно съпротивление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4267200" y="4845050"/>
            <a:ext cx="1301749" cy="1420812"/>
            <a:chOff x="4241800" y="4845050"/>
            <a:chExt cx="1301749" cy="1420812"/>
          </a:xfrm>
        </p:grpSpPr>
        <p:sp>
          <p:nvSpPr>
            <p:cNvPr id="151" name="Shape 151"/>
            <p:cNvSpPr/>
            <p:nvPr/>
          </p:nvSpPr>
          <p:spPr>
            <a:xfrm>
              <a:off x="4241800" y="4845050"/>
              <a:ext cx="1231899" cy="889000"/>
            </a:xfrm>
            <a:custGeom>
              <a:pathLst>
                <a:path extrusionOk="0" h="120000" w="120000">
                  <a:moveTo>
                    <a:pt x="57828" y="6035"/>
                  </a:moveTo>
                  <a:cubicBezTo>
                    <a:pt x="75200" y="0"/>
                    <a:pt x="109942" y="27017"/>
                    <a:pt x="114971" y="44407"/>
                  </a:cubicBezTo>
                  <a:cubicBezTo>
                    <a:pt x="120000" y="61796"/>
                    <a:pt x="113142" y="100742"/>
                    <a:pt x="88228" y="110371"/>
                  </a:cubicBezTo>
                  <a:cubicBezTo>
                    <a:pt x="63314" y="120000"/>
                    <a:pt x="15085" y="97724"/>
                    <a:pt x="10057" y="80335"/>
                  </a:cubicBezTo>
                  <a:cubicBezTo>
                    <a:pt x="0" y="67832"/>
                    <a:pt x="15314" y="39664"/>
                    <a:pt x="23314" y="27305"/>
                  </a:cubicBezTo>
                  <a:cubicBezTo>
                    <a:pt x="31314" y="14946"/>
                    <a:pt x="50742" y="10491"/>
                    <a:pt x="57828" y="6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4968875" y="5808662"/>
              <a:ext cx="5746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6515100" y="3101975"/>
            <a:ext cx="1244598" cy="1633537"/>
            <a:chOff x="6515100" y="3101975"/>
            <a:chExt cx="1244598" cy="1633537"/>
          </a:xfrm>
        </p:grpSpPr>
        <p:sp>
          <p:nvSpPr>
            <p:cNvPr id="154" name="Shape 154"/>
            <p:cNvSpPr/>
            <p:nvPr/>
          </p:nvSpPr>
          <p:spPr>
            <a:xfrm>
              <a:off x="6515100" y="3101975"/>
              <a:ext cx="833436" cy="1325562"/>
            </a:xfrm>
            <a:custGeom>
              <a:pathLst>
                <a:path extrusionOk="0" h="120000" w="120000">
                  <a:moveTo>
                    <a:pt x="57828" y="6035"/>
                  </a:moveTo>
                  <a:cubicBezTo>
                    <a:pt x="75200" y="0"/>
                    <a:pt x="109942" y="27017"/>
                    <a:pt x="114971" y="44407"/>
                  </a:cubicBezTo>
                  <a:cubicBezTo>
                    <a:pt x="120000" y="61796"/>
                    <a:pt x="113142" y="100742"/>
                    <a:pt x="88228" y="110371"/>
                  </a:cubicBezTo>
                  <a:cubicBezTo>
                    <a:pt x="63314" y="120000"/>
                    <a:pt x="15085" y="97724"/>
                    <a:pt x="10057" y="80335"/>
                  </a:cubicBezTo>
                  <a:cubicBezTo>
                    <a:pt x="0" y="67832"/>
                    <a:pt x="15314" y="39664"/>
                    <a:pt x="23314" y="27305"/>
                  </a:cubicBezTo>
                  <a:cubicBezTo>
                    <a:pt x="31314" y="14946"/>
                    <a:pt x="50742" y="10491"/>
                    <a:pt x="57828" y="6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7202486" y="4278312"/>
              <a:ext cx="5572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b="0" baseline="-25000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</p:grpSp>
      <p:sp>
        <p:nvSpPr>
          <p:cNvPr id="156" name="Shape 156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6200" y="762000"/>
            <a:ext cx="4591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При променливо електрическо поле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541962" y="1976436"/>
            <a:ext cx="3287711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– амплитудна стойност на </a:t>
            </a:r>
            <a:r>
              <a:rPr b="0" i="1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ω – кръгова честота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184150" y="1511300"/>
            <a:ext cx="4756150" cy="2401887"/>
            <a:chOff x="882650" y="1651000"/>
            <a:chExt cx="4756150" cy="2401887"/>
          </a:xfrm>
        </p:grpSpPr>
        <p:cxnSp>
          <p:nvCxnSpPr>
            <p:cNvPr id="160" name="Shape 160"/>
            <p:cNvCxnSpPr/>
            <p:nvPr/>
          </p:nvCxnSpPr>
          <p:spPr>
            <a:xfrm>
              <a:off x="1111250" y="3090861"/>
              <a:ext cx="4527549" cy="0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161" name="Shape 161"/>
            <p:cNvCxnSpPr/>
            <p:nvPr/>
          </p:nvCxnSpPr>
          <p:spPr>
            <a:xfrm rot="10800000">
              <a:off x="1116012" y="1651000"/>
              <a:ext cx="0" cy="2401887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62" name="Shape 162"/>
            <p:cNvSpPr txBox="1"/>
            <p:nvPr/>
          </p:nvSpPr>
          <p:spPr>
            <a:xfrm>
              <a:off x="882650" y="2976561"/>
              <a:ext cx="127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575300" y="3128961"/>
              <a:ext cx="635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427036" y="1663700"/>
            <a:ext cx="4129086" cy="2366961"/>
            <a:chOff x="1125536" y="1828800"/>
            <a:chExt cx="4129086" cy="2366961"/>
          </a:xfrm>
        </p:grpSpPr>
        <p:grpSp>
          <p:nvGrpSpPr>
            <p:cNvPr id="165" name="Shape 165"/>
            <p:cNvGrpSpPr/>
            <p:nvPr/>
          </p:nvGrpSpPr>
          <p:grpSpPr>
            <a:xfrm>
              <a:off x="1125536" y="2028824"/>
              <a:ext cx="4129086" cy="2166936"/>
              <a:chOff x="361950" y="1684336"/>
              <a:chExt cx="1303337" cy="684211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361950" y="1684336"/>
                <a:ext cx="868362" cy="684211"/>
              </a:xfrm>
              <a:custGeom>
                <a:pathLst>
                  <a:path extrusionOk="0" h="120000" w="120000">
                    <a:moveTo>
                      <a:pt x="0" y="60000"/>
                    </a:moveTo>
                    <a:cubicBezTo>
                      <a:pt x="10000" y="30000"/>
                      <a:pt x="20000" y="0"/>
                      <a:pt x="30000" y="0"/>
                    </a:cubicBezTo>
                    <a:cubicBezTo>
                      <a:pt x="40000" y="0"/>
                      <a:pt x="56041" y="50833"/>
                      <a:pt x="60000" y="60000"/>
                    </a:cubicBezTo>
                    <a:cubicBezTo>
                      <a:pt x="63958" y="69166"/>
                      <a:pt x="80000" y="120000"/>
                      <a:pt x="90000" y="120000"/>
                    </a:cubicBezTo>
                    <a:cubicBezTo>
                      <a:pt x="100000" y="120000"/>
                      <a:pt x="110000" y="90000"/>
                      <a:pt x="120000" y="6000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230312" y="1684336"/>
                <a:ext cx="434974" cy="34289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cubicBezTo>
                      <a:pt x="20145" y="60000"/>
                      <a:pt x="39854" y="0"/>
                      <a:pt x="60000" y="0"/>
                    </a:cubicBezTo>
                    <a:cubicBezTo>
                      <a:pt x="79708" y="0"/>
                      <a:pt x="109927" y="100000"/>
                      <a:pt x="120000" y="12000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" name="Shape 168"/>
            <p:cNvSpPr txBox="1"/>
            <p:nvPr/>
          </p:nvSpPr>
          <p:spPr>
            <a:xfrm>
              <a:off x="2133600" y="1828800"/>
              <a:ext cx="184149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</p:grp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50" y="3319462"/>
            <a:ext cx="2874962" cy="8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0587" y="1149350"/>
            <a:ext cx="2309812" cy="5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92100" y="4537075"/>
            <a:ext cx="3067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За поляризации без загуби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1736" y="5114925"/>
            <a:ext cx="3854449" cy="4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6908799" y="2919411"/>
            <a:ext cx="925511" cy="1338263"/>
            <a:chOff x="6767511" y="3071811"/>
            <a:chExt cx="925511" cy="1338263"/>
          </a:xfrm>
        </p:grpSpPr>
        <p:sp>
          <p:nvSpPr>
            <p:cNvPr id="180" name="Shape 180"/>
            <p:cNvSpPr/>
            <p:nvPr/>
          </p:nvSpPr>
          <p:spPr>
            <a:xfrm>
              <a:off x="6767511" y="3587750"/>
              <a:ext cx="925511" cy="822324"/>
            </a:xfrm>
            <a:custGeom>
              <a:pathLst>
                <a:path extrusionOk="0" h="120000" w="120000">
                  <a:moveTo>
                    <a:pt x="57828" y="6035"/>
                  </a:moveTo>
                  <a:cubicBezTo>
                    <a:pt x="75200" y="0"/>
                    <a:pt x="109942" y="27017"/>
                    <a:pt x="114971" y="44407"/>
                  </a:cubicBezTo>
                  <a:cubicBezTo>
                    <a:pt x="120000" y="61796"/>
                    <a:pt x="113142" y="100742"/>
                    <a:pt x="88228" y="110371"/>
                  </a:cubicBezTo>
                  <a:cubicBezTo>
                    <a:pt x="63314" y="120000"/>
                    <a:pt x="15085" y="97724"/>
                    <a:pt x="10057" y="80335"/>
                  </a:cubicBezTo>
                  <a:cubicBezTo>
                    <a:pt x="0" y="67832"/>
                    <a:pt x="15314" y="39664"/>
                    <a:pt x="23314" y="27305"/>
                  </a:cubicBezTo>
                  <a:cubicBezTo>
                    <a:pt x="31314" y="14946"/>
                    <a:pt x="50742" y="10491"/>
                    <a:pt x="57828" y="6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6951661" y="3071811"/>
              <a:ext cx="506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0" baseline="-25000" i="1" lang="en-US" sz="24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</a:p>
          </p:txBody>
        </p:sp>
      </p:grpSp>
      <p:sp>
        <p:nvSpPr>
          <p:cNvPr id="182" name="Shape 182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6200" y="749300"/>
            <a:ext cx="4591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При променливо електрическо поле</a:t>
            </a:r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417512" y="1282700"/>
            <a:ext cx="0" cy="2401887"/>
          </a:xfrm>
          <a:prstGeom prst="straightConnector1">
            <a:avLst/>
          </a:prstGeom>
          <a:noFill/>
          <a:ln cap="flat" cmpd="sng" w="9525">
            <a:solidFill>
              <a:srgbClr val="080808"/>
            </a:solidFill>
            <a:prstDash val="solid"/>
            <a:miter/>
            <a:headEnd len="med" w="med" type="none"/>
            <a:tailEnd len="med" w="med" type="stealth"/>
          </a:ln>
        </p:spPr>
      </p:cxnSp>
      <p:grpSp>
        <p:nvGrpSpPr>
          <p:cNvPr id="185" name="Shape 185"/>
          <p:cNvGrpSpPr/>
          <p:nvPr/>
        </p:nvGrpSpPr>
        <p:grpSpPr>
          <a:xfrm>
            <a:off x="184150" y="1435100"/>
            <a:ext cx="4756150" cy="2366961"/>
            <a:chOff x="184150" y="1435100"/>
            <a:chExt cx="4756150" cy="2366961"/>
          </a:xfrm>
        </p:grpSpPr>
        <p:cxnSp>
          <p:nvCxnSpPr>
            <p:cNvPr id="186" name="Shape 186"/>
            <p:cNvCxnSpPr/>
            <p:nvPr/>
          </p:nvCxnSpPr>
          <p:spPr>
            <a:xfrm>
              <a:off x="412750" y="2722561"/>
              <a:ext cx="4527549" cy="0"/>
            </a:xfrm>
            <a:prstGeom prst="straightConnector1">
              <a:avLst/>
            </a:prstGeom>
            <a:noFill/>
            <a:ln cap="flat" cmpd="sng" w="9525">
              <a:solidFill>
                <a:srgbClr val="080808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87" name="Shape 187"/>
            <p:cNvSpPr txBox="1"/>
            <p:nvPr/>
          </p:nvSpPr>
          <p:spPr>
            <a:xfrm>
              <a:off x="184150" y="2608261"/>
              <a:ext cx="127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4876800" y="2760661"/>
              <a:ext cx="635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grpSp>
          <p:nvGrpSpPr>
            <p:cNvPr id="189" name="Shape 189"/>
            <p:cNvGrpSpPr/>
            <p:nvPr/>
          </p:nvGrpSpPr>
          <p:grpSpPr>
            <a:xfrm>
              <a:off x="427036" y="1435100"/>
              <a:ext cx="4129086" cy="2366961"/>
              <a:chOff x="1125536" y="1828800"/>
              <a:chExt cx="4129086" cy="2366961"/>
            </a:xfrm>
          </p:grpSpPr>
          <p:grpSp>
            <p:nvGrpSpPr>
              <p:cNvPr id="190" name="Shape 190"/>
              <p:cNvGrpSpPr/>
              <p:nvPr/>
            </p:nvGrpSpPr>
            <p:grpSpPr>
              <a:xfrm>
                <a:off x="1125536" y="2028824"/>
                <a:ext cx="4129086" cy="2166936"/>
                <a:chOff x="361950" y="1684336"/>
                <a:chExt cx="1303337" cy="684211"/>
              </a:xfrm>
            </p:grpSpPr>
            <p:sp>
              <p:nvSpPr>
                <p:cNvPr id="191" name="Shape 191"/>
                <p:cNvSpPr/>
                <p:nvPr/>
              </p:nvSpPr>
              <p:spPr>
                <a:xfrm>
                  <a:off x="361950" y="1684336"/>
                  <a:ext cx="868362" cy="684211"/>
                </a:xfrm>
                <a:custGeom>
                  <a:pathLst>
                    <a:path extrusionOk="0" h="120000" w="120000">
                      <a:moveTo>
                        <a:pt x="0" y="60000"/>
                      </a:moveTo>
                      <a:cubicBezTo>
                        <a:pt x="10000" y="30000"/>
                        <a:pt x="20000" y="0"/>
                        <a:pt x="30000" y="0"/>
                      </a:cubicBezTo>
                      <a:cubicBezTo>
                        <a:pt x="40000" y="0"/>
                        <a:pt x="56041" y="50833"/>
                        <a:pt x="60000" y="60000"/>
                      </a:cubicBezTo>
                      <a:cubicBezTo>
                        <a:pt x="63958" y="69166"/>
                        <a:pt x="80000" y="120000"/>
                        <a:pt x="90000" y="120000"/>
                      </a:cubicBezTo>
                      <a:cubicBezTo>
                        <a:pt x="100000" y="120000"/>
                        <a:pt x="110000" y="90000"/>
                        <a:pt x="120000" y="60000"/>
                      </a:cubicBezTo>
                    </a:path>
                  </a:pathLst>
                </a:custGeom>
                <a:noFill/>
                <a:ln cap="flat" cmpd="sng" w="25400">
                  <a:solidFill>
                    <a:srgbClr val="0000FF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1230312" y="1684336"/>
                  <a:ext cx="434974" cy="34289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cubicBezTo>
                        <a:pt x="20145" y="60000"/>
                        <a:pt x="39854" y="0"/>
                        <a:pt x="60000" y="0"/>
                      </a:cubicBezTo>
                      <a:cubicBezTo>
                        <a:pt x="79708" y="0"/>
                        <a:pt x="109927" y="100000"/>
                        <a:pt x="120000" y="120000"/>
                      </a:cubicBezTo>
                    </a:path>
                  </a:pathLst>
                </a:custGeom>
                <a:noFill/>
                <a:ln cap="flat" cmpd="sng" w="25400">
                  <a:solidFill>
                    <a:srgbClr val="0000FF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3" name="Shape 193"/>
              <p:cNvSpPr txBox="1"/>
              <p:nvPr/>
            </p:nvSpPr>
            <p:spPr>
              <a:xfrm>
                <a:off x="2133600" y="1828800"/>
                <a:ext cx="184149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25000"/>
                  <a:buFont typeface="Arial"/>
                  <a:buNone/>
                </a:pPr>
                <a:r>
                  <a:rPr b="0" i="1" lang="en-US" sz="2000" u="none">
                    <a:solidFill>
                      <a:srgbClr val="3333CC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</a:p>
            </p:txBody>
          </p:sp>
        </p:grpSp>
      </p:grpSp>
      <p:grpSp>
        <p:nvGrpSpPr>
          <p:cNvPr id="194" name="Shape 194"/>
          <p:cNvGrpSpPr/>
          <p:nvPr/>
        </p:nvGrpSpPr>
        <p:grpSpPr>
          <a:xfrm>
            <a:off x="420687" y="1690687"/>
            <a:ext cx="4144962" cy="2246312"/>
            <a:chOff x="1119187" y="2097087"/>
            <a:chExt cx="4144962" cy="2246312"/>
          </a:xfrm>
        </p:grpSpPr>
        <p:sp>
          <p:nvSpPr>
            <p:cNvPr id="195" name="Shape 195"/>
            <p:cNvSpPr txBox="1"/>
            <p:nvPr/>
          </p:nvSpPr>
          <p:spPr>
            <a:xfrm>
              <a:off x="1574800" y="4038600"/>
              <a:ext cx="425449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ПОЛ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119187" y="2198686"/>
              <a:ext cx="2076449" cy="1933574"/>
            </a:xfrm>
            <a:custGeom>
              <a:pathLst>
                <a:path extrusionOk="0" h="120000" w="120000">
                  <a:moveTo>
                    <a:pt x="0" y="394"/>
                  </a:moveTo>
                  <a:cubicBezTo>
                    <a:pt x="14128" y="0"/>
                    <a:pt x="34770" y="48177"/>
                    <a:pt x="39357" y="57044"/>
                  </a:cubicBezTo>
                  <a:cubicBezTo>
                    <a:pt x="43853" y="65911"/>
                    <a:pt x="68532" y="119704"/>
                    <a:pt x="79266" y="120000"/>
                  </a:cubicBezTo>
                  <a:cubicBezTo>
                    <a:pt x="92660" y="119901"/>
                    <a:pt x="114862" y="68866"/>
                    <a:pt x="120000" y="56157"/>
                  </a:cubicBezTo>
                </a:path>
              </a:pathLst>
            </a:custGeom>
            <a:noFill/>
            <a:ln cap="flat" cmpd="sng" w="25400">
              <a:solidFill>
                <a:srgbClr val="9900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 rot="10800000">
              <a:off x="3187700" y="2097087"/>
              <a:ext cx="2076449" cy="1933574"/>
            </a:xfrm>
            <a:custGeom>
              <a:pathLst>
                <a:path extrusionOk="0" h="120000" w="120000">
                  <a:moveTo>
                    <a:pt x="0" y="394"/>
                  </a:moveTo>
                  <a:cubicBezTo>
                    <a:pt x="14128" y="0"/>
                    <a:pt x="34770" y="48177"/>
                    <a:pt x="39357" y="57044"/>
                  </a:cubicBezTo>
                  <a:cubicBezTo>
                    <a:pt x="43853" y="65911"/>
                    <a:pt x="68532" y="119704"/>
                    <a:pt x="79266" y="120000"/>
                  </a:cubicBezTo>
                  <a:cubicBezTo>
                    <a:pt x="92660" y="119901"/>
                    <a:pt x="114862" y="68866"/>
                    <a:pt x="120000" y="56157"/>
                  </a:cubicBezTo>
                </a:path>
              </a:pathLst>
            </a:custGeom>
            <a:noFill/>
            <a:ln cap="flat" cmpd="sng" w="25400">
              <a:solidFill>
                <a:srgbClr val="9900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037" y="3405187"/>
            <a:ext cx="2016124" cy="8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" y="4603750"/>
            <a:ext cx="422592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0711" y="3581400"/>
            <a:ext cx="1852611" cy="5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7000" y="1711325"/>
            <a:ext cx="1749425" cy="436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216025" y="5586412"/>
            <a:ext cx="637222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Токът и напрежението върху диелектрика (кондензатора) са дефазирани на 90º.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0" type="dt"/>
          </p:nvPr>
        </p:nvSpPr>
        <p:spPr>
          <a:xfrm>
            <a:off x="457200" y="6523037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Електропроводимост</a:t>
            </a:r>
          </a:p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6324600" y="6537325"/>
            <a:ext cx="24383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267200" y="3536950"/>
            <a:ext cx="3806824" cy="1069974"/>
            <a:chOff x="4267200" y="3219450"/>
            <a:chExt cx="3806824" cy="1069974"/>
          </a:xfrm>
        </p:grpSpPr>
        <p:sp>
          <p:nvSpPr>
            <p:cNvPr id="210" name="Shape 210"/>
            <p:cNvSpPr/>
            <p:nvPr/>
          </p:nvSpPr>
          <p:spPr>
            <a:xfrm>
              <a:off x="4267200" y="3219450"/>
              <a:ext cx="493711" cy="695325"/>
            </a:xfrm>
            <a:custGeom>
              <a:pathLst>
                <a:path extrusionOk="0" h="120000" w="120000">
                  <a:moveTo>
                    <a:pt x="57828" y="6035"/>
                  </a:moveTo>
                  <a:cubicBezTo>
                    <a:pt x="75200" y="0"/>
                    <a:pt x="109942" y="27017"/>
                    <a:pt x="114971" y="44407"/>
                  </a:cubicBezTo>
                  <a:cubicBezTo>
                    <a:pt x="120000" y="61796"/>
                    <a:pt x="113142" y="100742"/>
                    <a:pt x="88228" y="110371"/>
                  </a:cubicBezTo>
                  <a:cubicBezTo>
                    <a:pt x="63314" y="120000"/>
                    <a:pt x="15085" y="97724"/>
                    <a:pt x="10057" y="80335"/>
                  </a:cubicBezTo>
                  <a:cubicBezTo>
                    <a:pt x="0" y="67832"/>
                    <a:pt x="15314" y="39664"/>
                    <a:pt x="23314" y="27305"/>
                  </a:cubicBezTo>
                  <a:cubicBezTo>
                    <a:pt x="31314" y="14946"/>
                    <a:pt x="50742" y="10491"/>
                    <a:pt x="57828" y="6035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4543425" y="3922712"/>
              <a:ext cx="35305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ъгъл на диелектричните загуби</a:t>
              </a:r>
            </a:p>
          </p:txBody>
        </p:sp>
      </p:grpSp>
      <p:sp>
        <p:nvSpPr>
          <p:cNvPr id="212" name="Shape 212"/>
          <p:cNvSpPr txBox="1"/>
          <p:nvPr/>
        </p:nvSpPr>
        <p:spPr>
          <a:xfrm>
            <a:off x="2133600" y="30161"/>
            <a:ext cx="4810124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І. Основни процеси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200" y="749300"/>
            <a:ext cx="45910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При променливо електрическо поле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236" y="3613150"/>
            <a:ext cx="3022599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254125" y="5421312"/>
            <a:ext cx="637222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Диелектриците (кондензаторите) ограничават протичането на постоянен, но не и на променлив ток.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327025" y="1446212"/>
            <a:ext cx="6553199" cy="1079499"/>
            <a:chOff x="327025" y="1433512"/>
            <a:chExt cx="6553199" cy="1079499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35200" y="1982786"/>
              <a:ext cx="4645024" cy="530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327025" y="1433512"/>
              <a:ext cx="44227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Общият ток през диелектрик без загуби</a:t>
              </a:r>
            </a:p>
          </p:txBody>
        </p:sp>
      </p:grpSp>
      <p:sp>
        <p:nvSpPr>
          <p:cNvPr id="219" name="Shape 219"/>
          <p:cNvSpPr txBox="1"/>
          <p:nvPr/>
        </p:nvSpPr>
        <p:spPr>
          <a:xfrm>
            <a:off x="295275" y="3005136"/>
            <a:ext cx="30765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За поляризации със загуби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b2004120l">
  <a:themeElements>
    <a:clrScheme name="default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48BDEC"/>
      </a:accent4>
      <a:accent5>
        <a:srgbClr val="EB984D"/>
      </a:accent5>
      <a:accent6>
        <a:srgbClr val="FFFFFF"/>
      </a:accent6>
      <a:hlink>
        <a:srgbClr val="339966"/>
      </a:hlink>
      <a:folHlink>
        <a:srgbClr val="7E88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