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x="304800" y="62484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6400800" y="6477000"/>
            <a:ext cx="2297111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3454400" y="63087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" name="Shape 18"/>
          <p:cNvSpPr txBox="1"/>
          <p:nvPr/>
        </p:nvSpPr>
        <p:spPr>
          <a:xfrm>
            <a:off x="228600" y="304800"/>
            <a:ext cx="4038599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на материалите</a:t>
            </a:r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844800" y="4800600"/>
            <a:ext cx="61563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2773361" y="5105400"/>
            <a:ext cx="6172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33400" y="6096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33400" y="1611312"/>
            <a:ext cx="8191499" cy="4713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293687" y="6477000"/>
            <a:ext cx="19049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191000" y="6477000"/>
            <a:ext cx="8381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idx="1" type="body"/>
          </p:nvPr>
        </p:nvSpPr>
        <p:spPr>
          <a:xfrm>
            <a:off x="533400" y="1611312"/>
            <a:ext cx="8191499" cy="4713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4191000" y="6477000"/>
            <a:ext cx="8381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533400" y="6096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293687" y="6477000"/>
            <a:ext cx="19049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304800" y="152400"/>
            <a:ext cx="1371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Загуби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0" y="190500"/>
            <a:ext cx="1450975" cy="2095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18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08.png"/><Relationship Id="rId6" Type="http://schemas.openxmlformats.org/officeDocument/2006/relationships/image" Target="../media/image05.png"/><Relationship Id="rId7" Type="http://schemas.openxmlformats.org/officeDocument/2006/relationships/image" Target="../media/image06.png"/><Relationship Id="rId8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1" Type="http://schemas.openxmlformats.org/officeDocument/2006/relationships/image" Target="../media/image33.png"/><Relationship Id="rId10" Type="http://schemas.openxmlformats.org/officeDocument/2006/relationships/image" Target="../media/image34.png"/><Relationship Id="rId12" Type="http://schemas.openxmlformats.org/officeDocument/2006/relationships/image" Target="../media/image35.png"/><Relationship Id="rId9" Type="http://schemas.openxmlformats.org/officeDocument/2006/relationships/image" Target="../media/image41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3200400" y="5257800"/>
            <a:ext cx="57149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в диелектриците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3200400" y="4953000"/>
            <a:ext cx="480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Въпрос 6</a:t>
            </a:r>
          </a:p>
        </p:txBody>
      </p:sp>
      <p:cxnSp>
        <p:nvCxnSpPr>
          <p:cNvPr id="33" name="Shape 33"/>
          <p:cNvCxnSpPr/>
          <p:nvPr/>
        </p:nvCxnSpPr>
        <p:spPr>
          <a:xfrm>
            <a:off x="6400800" y="5181600"/>
            <a:ext cx="2743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52400" y="1066800"/>
            <a:ext cx="56991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Поляризационни (релаксационни) загуби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2400" y="1447800"/>
            <a:ext cx="33893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Честотна зависимост</a:t>
            </a:r>
          </a:p>
        </p:txBody>
      </p:sp>
      <p:grpSp>
        <p:nvGrpSpPr>
          <p:cNvPr id="309" name="Shape 309"/>
          <p:cNvGrpSpPr/>
          <p:nvPr/>
        </p:nvGrpSpPr>
        <p:grpSpPr>
          <a:xfrm>
            <a:off x="533400" y="2286000"/>
            <a:ext cx="3895725" cy="4419599"/>
            <a:chOff x="4876800" y="1828800"/>
            <a:chExt cx="3895725" cy="4419599"/>
          </a:xfrm>
        </p:grpSpPr>
        <p:pic>
          <p:nvPicPr>
            <p:cNvPr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9975" y="5597525"/>
              <a:ext cx="841374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1" name="Shape 311"/>
            <p:cNvCxnSpPr/>
            <p:nvPr/>
          </p:nvCxnSpPr>
          <p:spPr>
            <a:xfrm rot="10800000">
              <a:off x="4876800" y="1828800"/>
              <a:ext cx="4762" cy="3744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x="4876800" y="5588000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13" name="Shape 313"/>
            <p:cNvSpPr txBox="1"/>
            <p:nvPr/>
          </p:nvSpPr>
          <p:spPr>
            <a:xfrm>
              <a:off x="8081961" y="3581400"/>
              <a:ext cx="385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8378825" y="5588000"/>
              <a:ext cx="39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4881562" y="2590800"/>
              <a:ext cx="3581399" cy="1524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4400" y="0"/>
                    <a:pt x="37546" y="2186"/>
                    <a:pt x="48426" y="18952"/>
                  </a:cubicBezTo>
                  <a:cubicBezTo>
                    <a:pt x="59306" y="35717"/>
                    <a:pt x="53440" y="83644"/>
                    <a:pt x="65386" y="100501"/>
                  </a:cubicBezTo>
                  <a:cubicBezTo>
                    <a:pt x="77333" y="117357"/>
                    <a:pt x="98666" y="118633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Shape 316"/>
            <p:cNvCxnSpPr/>
            <p:nvPr/>
          </p:nvCxnSpPr>
          <p:spPr>
            <a:xfrm>
              <a:off x="6557961" y="2057400"/>
              <a:ext cx="0" cy="350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317" name="Shape 317"/>
            <p:cNvGrpSpPr/>
            <p:nvPr/>
          </p:nvGrpSpPr>
          <p:grpSpPr>
            <a:xfrm>
              <a:off x="5876925" y="4191000"/>
              <a:ext cx="1530350" cy="1473199"/>
              <a:chOff x="5495925" y="4267200"/>
              <a:chExt cx="1530350" cy="1473199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5495925" y="4267200"/>
                <a:ext cx="1339850" cy="1473199"/>
              </a:xfrm>
              <a:custGeom>
                <a:pathLst>
                  <a:path extrusionOk="0" h="120000" w="120000">
                    <a:moveTo>
                      <a:pt x="0" y="112638"/>
                    </a:moveTo>
                    <a:cubicBezTo>
                      <a:pt x="4383" y="111165"/>
                      <a:pt x="16164" y="120000"/>
                      <a:pt x="26301" y="101595"/>
                    </a:cubicBezTo>
                    <a:cubicBezTo>
                      <a:pt x="36438" y="83190"/>
                      <a:pt x="49315" y="736"/>
                      <a:pt x="60000" y="736"/>
                    </a:cubicBezTo>
                    <a:cubicBezTo>
                      <a:pt x="70410" y="0"/>
                      <a:pt x="80273" y="79509"/>
                      <a:pt x="90410" y="97914"/>
                    </a:cubicBezTo>
                    <a:cubicBezTo>
                      <a:pt x="100547" y="116319"/>
                      <a:pt x="113972" y="109693"/>
                      <a:pt x="120000" y="112638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6477000" y="4495800"/>
                <a:ext cx="549275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00000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tgδ</a:t>
                </a:r>
              </a:p>
            </p:txBody>
          </p:sp>
        </p:grpSp>
      </p:grpSp>
      <p:grpSp>
        <p:nvGrpSpPr>
          <p:cNvPr id="320" name="Shape 320"/>
          <p:cNvGrpSpPr/>
          <p:nvPr/>
        </p:nvGrpSpPr>
        <p:grpSpPr>
          <a:xfrm>
            <a:off x="533400" y="2133600"/>
            <a:ext cx="3114675" cy="3908425"/>
            <a:chOff x="4876800" y="1676400"/>
            <a:chExt cx="3114675" cy="3908425"/>
          </a:xfrm>
        </p:grpSpPr>
        <p:sp>
          <p:nvSpPr>
            <p:cNvPr id="321" name="Shape 321"/>
            <p:cNvSpPr/>
            <p:nvPr/>
          </p:nvSpPr>
          <p:spPr>
            <a:xfrm>
              <a:off x="4876800" y="1981200"/>
              <a:ext cx="3114675" cy="3603625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8864" y="119049"/>
                    <a:pt x="36681" y="101553"/>
                    <a:pt x="45327" y="83486"/>
                  </a:cubicBezTo>
                  <a:cubicBezTo>
                    <a:pt x="53973" y="65419"/>
                    <a:pt x="51615" y="33851"/>
                    <a:pt x="64061" y="19968"/>
                  </a:cubicBezTo>
                  <a:cubicBezTo>
                    <a:pt x="76506" y="6085"/>
                    <a:pt x="105065" y="570"/>
                    <a:pt x="119999" y="0"/>
                  </a:cubicBezTo>
                </a:path>
              </a:pathLst>
            </a:custGeom>
            <a:noFill/>
            <a:ln cap="flat" cmpd="sng" w="31750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705600" y="1676400"/>
              <a:ext cx="35401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4419600" y="2590800"/>
            <a:ext cx="4130674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високи честоти (ω &gt;&gt; ω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няма поляризационни загуби, но частиците продължават да трептят ⇒ отделената топлина (или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нараства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52400" y="1066800"/>
            <a:ext cx="56991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Поляризационни (релаксационни) загуби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52400" y="1447800"/>
            <a:ext cx="40227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Температурна зависимост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175125" y="2346325"/>
            <a:ext cx="4130674" cy="128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по-висока температура се увеличава топлинното движение на частиците ⇒ ω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нараства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(или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τ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намалява)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485775" y="2590800"/>
            <a:ext cx="3406775" cy="2644775"/>
            <a:chOff x="1022350" y="3857625"/>
            <a:chExt cx="3406775" cy="2644775"/>
          </a:xfrm>
        </p:grpSpPr>
        <p:cxnSp>
          <p:nvCxnSpPr>
            <p:cNvPr id="334" name="Shape 334"/>
            <p:cNvCxnSpPr/>
            <p:nvPr/>
          </p:nvCxnSpPr>
          <p:spPr>
            <a:xfrm rot="10800000">
              <a:off x="1550987" y="3962399"/>
              <a:ext cx="0" cy="208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1543050" y="6045200"/>
              <a:ext cx="26892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36" name="Shape 336"/>
            <p:cNvSpPr txBox="1"/>
            <p:nvPr/>
          </p:nvSpPr>
          <p:spPr>
            <a:xfrm>
              <a:off x="4035425" y="6045200"/>
              <a:ext cx="39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2209800" y="4648200"/>
              <a:ext cx="0" cy="14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8" name="Shape 338"/>
            <p:cNvSpPr/>
            <p:nvPr/>
          </p:nvSpPr>
          <p:spPr>
            <a:xfrm>
              <a:off x="1543050" y="4651375"/>
              <a:ext cx="1339850" cy="1425574"/>
            </a:xfrm>
            <a:custGeom>
              <a:pathLst>
                <a:path extrusionOk="0" h="120000" w="120000">
                  <a:moveTo>
                    <a:pt x="0" y="116124"/>
                  </a:moveTo>
                  <a:cubicBezTo>
                    <a:pt x="7535" y="115055"/>
                    <a:pt x="12654" y="117060"/>
                    <a:pt x="22606" y="97817"/>
                  </a:cubicBezTo>
                  <a:cubicBezTo>
                    <a:pt x="32559" y="78574"/>
                    <a:pt x="48767" y="0"/>
                    <a:pt x="60000" y="534"/>
                  </a:cubicBezTo>
                  <a:cubicBezTo>
                    <a:pt x="71232" y="1069"/>
                    <a:pt x="80331" y="81915"/>
                    <a:pt x="90426" y="100890"/>
                  </a:cubicBezTo>
                  <a:cubicBezTo>
                    <a:pt x="100521" y="120000"/>
                    <a:pt x="108767" y="115590"/>
                    <a:pt x="120000" y="116124"/>
                  </a:cubicBezTo>
                </a:path>
              </a:pathLst>
            </a:cu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1022350" y="3857625"/>
              <a:ext cx="5207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tgδ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1954211" y="6034087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1738311" y="4452937"/>
              <a:ext cx="4317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0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014412" y="3140075"/>
            <a:ext cx="2293938" cy="1979611"/>
            <a:chOff x="1550987" y="4406900"/>
            <a:chExt cx="2293938" cy="1979611"/>
          </a:xfrm>
        </p:grpSpPr>
        <p:sp>
          <p:nvSpPr>
            <p:cNvPr id="343" name="Shape 343"/>
            <p:cNvSpPr/>
            <p:nvPr/>
          </p:nvSpPr>
          <p:spPr>
            <a:xfrm>
              <a:off x="1550987" y="4433887"/>
              <a:ext cx="2106611" cy="1643062"/>
            </a:xfrm>
            <a:custGeom>
              <a:pathLst>
                <a:path extrusionOk="0" h="120000" w="120000">
                  <a:moveTo>
                    <a:pt x="0" y="116869"/>
                  </a:moveTo>
                  <a:cubicBezTo>
                    <a:pt x="6510" y="115826"/>
                    <a:pt x="24144" y="117101"/>
                    <a:pt x="35448" y="97739"/>
                  </a:cubicBezTo>
                  <a:cubicBezTo>
                    <a:pt x="46752" y="78376"/>
                    <a:pt x="58146" y="0"/>
                    <a:pt x="67912" y="463"/>
                  </a:cubicBezTo>
                  <a:cubicBezTo>
                    <a:pt x="77678" y="1043"/>
                    <a:pt x="85546" y="81971"/>
                    <a:pt x="94318" y="100869"/>
                  </a:cubicBezTo>
                  <a:cubicBezTo>
                    <a:pt x="103089" y="120000"/>
                    <a:pt x="110233" y="115478"/>
                    <a:pt x="120000" y="116173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4" name="Shape 344"/>
            <p:cNvCxnSpPr/>
            <p:nvPr/>
          </p:nvCxnSpPr>
          <p:spPr>
            <a:xfrm>
              <a:off x="2743200" y="4433887"/>
              <a:ext cx="0" cy="16192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2614611" y="6019800"/>
              <a:ext cx="5095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2971800" y="4406900"/>
              <a:ext cx="87312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-25000" i="0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b="0" i="1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0" lang="en-US" sz="20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52" name="Shape 352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52400" y="1066800"/>
            <a:ext cx="56991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Поляризационни (релаксационни) загуби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52400" y="1447800"/>
            <a:ext cx="40227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Температурна зависимост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343400" y="2252661"/>
            <a:ext cx="41306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нарастване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увеличава топлинното движение на частиците ⇒ нараства tgδ</a:t>
            </a:r>
          </a:p>
        </p:txBody>
      </p:sp>
      <p:grpSp>
        <p:nvGrpSpPr>
          <p:cNvPr id="356" name="Shape 356"/>
          <p:cNvGrpSpPr/>
          <p:nvPr/>
        </p:nvGrpSpPr>
        <p:grpSpPr>
          <a:xfrm>
            <a:off x="304800" y="2209800"/>
            <a:ext cx="3336925" cy="2632074"/>
            <a:chOff x="485775" y="2590800"/>
            <a:chExt cx="3336925" cy="2632074"/>
          </a:xfrm>
        </p:grpSpPr>
        <p:cxnSp>
          <p:nvCxnSpPr>
            <p:cNvPr id="357" name="Shape 357"/>
            <p:cNvCxnSpPr/>
            <p:nvPr/>
          </p:nvCxnSpPr>
          <p:spPr>
            <a:xfrm rot="10800000">
              <a:off x="1014412" y="2695574"/>
              <a:ext cx="0" cy="208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8" name="Shape 358"/>
            <p:cNvCxnSpPr/>
            <p:nvPr/>
          </p:nvCxnSpPr>
          <p:spPr>
            <a:xfrm>
              <a:off x="1006475" y="4778375"/>
              <a:ext cx="26892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59" name="Shape 359"/>
            <p:cNvSpPr txBox="1"/>
            <p:nvPr/>
          </p:nvSpPr>
          <p:spPr>
            <a:xfrm>
              <a:off x="3498850" y="4856162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1673225" y="3381375"/>
              <a:ext cx="0" cy="14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1" name="Shape 361"/>
            <p:cNvSpPr/>
            <p:nvPr/>
          </p:nvSpPr>
          <p:spPr>
            <a:xfrm>
              <a:off x="1006475" y="3384550"/>
              <a:ext cx="1339850" cy="1425574"/>
            </a:xfrm>
            <a:custGeom>
              <a:pathLst>
                <a:path extrusionOk="0" h="120000" w="120000">
                  <a:moveTo>
                    <a:pt x="0" y="116124"/>
                  </a:moveTo>
                  <a:cubicBezTo>
                    <a:pt x="7535" y="115055"/>
                    <a:pt x="12654" y="117060"/>
                    <a:pt x="22606" y="97817"/>
                  </a:cubicBezTo>
                  <a:cubicBezTo>
                    <a:pt x="32559" y="78574"/>
                    <a:pt x="48767" y="0"/>
                    <a:pt x="60000" y="534"/>
                  </a:cubicBezTo>
                  <a:cubicBezTo>
                    <a:pt x="71232" y="1069"/>
                    <a:pt x="80331" y="81915"/>
                    <a:pt x="90426" y="100890"/>
                  </a:cubicBezTo>
                  <a:cubicBezTo>
                    <a:pt x="100521" y="120000"/>
                    <a:pt x="108767" y="115590"/>
                    <a:pt x="120000" y="116124"/>
                  </a:cubicBezTo>
                </a:path>
              </a:pathLst>
            </a:custGeom>
            <a:noFill/>
            <a:ln cap="flat" cmpd="sng" w="25400">
              <a:solidFill>
                <a:srgbClr val="66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85775" y="2590800"/>
              <a:ext cx="5207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tgδ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1497012" y="4814887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1071562" y="3160711"/>
              <a:ext cx="4508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33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  <a:r>
                <a:rPr b="1" baseline="-25000" i="0" lang="en-US" sz="2000" u="none">
                  <a:solidFill>
                    <a:srgbClr val="6633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495425" y="2932112"/>
            <a:ext cx="1822449" cy="1930399"/>
            <a:chOff x="1676400" y="3313112"/>
            <a:chExt cx="1822449" cy="1930399"/>
          </a:xfrm>
        </p:grpSpPr>
        <p:grpSp>
          <p:nvGrpSpPr>
            <p:cNvPr id="366" name="Shape 366"/>
            <p:cNvGrpSpPr/>
            <p:nvPr/>
          </p:nvGrpSpPr>
          <p:grpSpPr>
            <a:xfrm>
              <a:off x="1676400" y="3313112"/>
              <a:ext cx="1822449" cy="1543050"/>
              <a:chOff x="1676400" y="3313112"/>
              <a:chExt cx="1822449" cy="1543050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1676400" y="3381375"/>
                <a:ext cx="1339850" cy="1425574"/>
              </a:xfrm>
              <a:custGeom>
                <a:pathLst>
                  <a:path extrusionOk="0" h="120000" w="120000">
                    <a:moveTo>
                      <a:pt x="0" y="116124"/>
                    </a:moveTo>
                    <a:cubicBezTo>
                      <a:pt x="7535" y="115055"/>
                      <a:pt x="12654" y="117060"/>
                      <a:pt x="22606" y="97817"/>
                    </a:cubicBezTo>
                    <a:cubicBezTo>
                      <a:pt x="32559" y="78574"/>
                      <a:pt x="48767" y="0"/>
                      <a:pt x="60000" y="534"/>
                    </a:cubicBezTo>
                    <a:cubicBezTo>
                      <a:pt x="71232" y="1069"/>
                      <a:pt x="80331" y="81915"/>
                      <a:pt x="90426" y="100890"/>
                    </a:cubicBezTo>
                    <a:cubicBezTo>
                      <a:pt x="100521" y="120000"/>
                      <a:pt x="108767" y="115590"/>
                      <a:pt x="120000" y="116124"/>
                    </a:cubicBezTo>
                  </a:path>
                </a:pathLst>
              </a:custGeom>
              <a:noFill/>
              <a:ln cap="flat" cmpd="sng" w="25400">
                <a:solidFill>
                  <a:srgbClr val="800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Shape 368"/>
              <p:cNvSpPr txBox="1"/>
              <p:nvPr/>
            </p:nvSpPr>
            <p:spPr>
              <a:xfrm>
                <a:off x="2517775" y="3313112"/>
                <a:ext cx="981074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0066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rgbClr val="660066"/>
                    </a:solidFill>
                    <a:latin typeface="Arial"/>
                    <a:ea typeface="Arial"/>
                    <a:cs typeface="Arial"/>
                    <a:sym typeface="Arial"/>
                  </a:rPr>
                  <a:t>ω</a:t>
                </a:r>
                <a:r>
                  <a:rPr b="1" baseline="-25000" i="0" lang="en-US" sz="2000" u="none">
                    <a:solidFill>
                      <a:srgbClr val="660066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b="1" baseline="-25000" i="0" lang="en-US" sz="2000" u="none">
                    <a:solidFill>
                      <a:srgbClr val="6633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&gt; ω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cxnSp>
            <p:nvCxnSpPr>
              <p:cNvPr id="369" name="Shape 369"/>
              <p:cNvCxnSpPr/>
              <p:nvPr/>
            </p:nvCxnSpPr>
            <p:spPr>
              <a:xfrm>
                <a:off x="2346325" y="3408362"/>
                <a:ext cx="0" cy="144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70" name="Shape 370"/>
            <p:cNvSpPr txBox="1"/>
            <p:nvPr/>
          </p:nvSpPr>
          <p:spPr>
            <a:xfrm>
              <a:off x="2133600" y="4876800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4343400" y="3433762"/>
            <a:ext cx="44195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много високи температури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 &gt; Т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това движение е толкова голямо, че пречи на поляризацията ⇒ tgδ → 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343400" y="4524375"/>
            <a:ext cx="4419599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по-високи честоти на полето, външната енергия е по-голяма ⇒ частиците се поляризират до по-високи температури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Т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316037" y="5213350"/>
            <a:ext cx="9810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ω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52400" y="1066800"/>
            <a:ext cx="44529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от електропроводимост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88925" y="1600200"/>
            <a:ext cx="8093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Малки при добрите диелектрици и не зависят от честотата, защото изолационното съпротивление е омично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35236"/>
            <a:ext cx="1266825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325" y="2605086"/>
            <a:ext cx="1625599" cy="85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612" y="2597150"/>
            <a:ext cx="2236787" cy="86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4170362"/>
            <a:ext cx="1955799" cy="9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5150" y="4141787"/>
            <a:ext cx="2782886" cy="9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94387" y="4154487"/>
            <a:ext cx="1817686" cy="9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400" y="1066800"/>
            <a:ext cx="44529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от електропроводимост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09600" y="5332412"/>
            <a:ext cx="809307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Загубите нарастват по експоненциален закон с увеличаването на температурата, докато изолационното съпротивление намалява по експоненциален закон.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5" y="1931986"/>
            <a:ext cx="2422525" cy="936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Shape 397"/>
          <p:cNvGrpSpPr/>
          <p:nvPr/>
        </p:nvGrpSpPr>
        <p:grpSpPr>
          <a:xfrm>
            <a:off x="809625" y="1906586"/>
            <a:ext cx="2387600" cy="2979738"/>
            <a:chOff x="809625" y="1906586"/>
            <a:chExt cx="2387600" cy="2979738"/>
          </a:xfrm>
        </p:grpSpPr>
        <p:cxnSp>
          <p:nvCxnSpPr>
            <p:cNvPr id="398" name="Shape 398"/>
            <p:cNvCxnSpPr/>
            <p:nvPr/>
          </p:nvCxnSpPr>
          <p:spPr>
            <a:xfrm>
              <a:off x="1212850" y="4516437"/>
              <a:ext cx="1863725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99" name="Shape 399"/>
            <p:cNvCxnSpPr/>
            <p:nvPr/>
          </p:nvCxnSpPr>
          <p:spPr>
            <a:xfrm rot="10800000">
              <a:off x="1203325" y="2085975"/>
              <a:ext cx="0" cy="2430462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00" name="Shape 400"/>
            <p:cNvCxnSpPr/>
            <p:nvPr/>
          </p:nvCxnSpPr>
          <p:spPr>
            <a:xfrm flipH="1" rot="10800000">
              <a:off x="1212850" y="2400299"/>
              <a:ext cx="1660525" cy="1409700"/>
            </a:xfrm>
            <a:prstGeom prst="curvedConnector2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809625" y="1906586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2873375" y="4521200"/>
              <a:ext cx="32385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408" name="Shape 408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52400" y="1066800"/>
            <a:ext cx="32099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Йонизационни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28600" y="1600200"/>
            <a:ext cx="7162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Наблюдават се в газообразни и твърди диелектрици с газова фаза (керамики)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09600" y="5530850"/>
            <a:ext cx="79406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високи честоти тези загуби могат да нарастнат много и да предизвикат недопустимо нагряване на материала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914400" y="2590799"/>
            <a:ext cx="5418136" cy="2503488"/>
            <a:chOff x="1592262" y="2573336"/>
            <a:chExt cx="5418136" cy="2503488"/>
          </a:xfrm>
        </p:grpSpPr>
        <p:grpSp>
          <p:nvGrpSpPr>
            <p:cNvPr id="413" name="Shape 413"/>
            <p:cNvGrpSpPr/>
            <p:nvPr/>
          </p:nvGrpSpPr>
          <p:grpSpPr>
            <a:xfrm>
              <a:off x="1592262" y="3124200"/>
              <a:ext cx="5418136" cy="1952624"/>
              <a:chOff x="1592262" y="3124200"/>
              <a:chExt cx="5418136" cy="1952624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592262" y="3886200"/>
                <a:ext cx="5418136" cy="1190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където  </a:t>
                </a: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е коефициент;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</a:t>
                </a: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честота на приложеното напрежение;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</a:t>
                </a: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приложено напрежение;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</a:t>
                </a: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ЙОН</a:t>
                </a: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йонизационно напрежение.</a:t>
                </a:r>
              </a:p>
            </p:txBody>
          </p:sp>
          <p:pic>
            <p:nvPicPr>
              <p:cNvPr id="415" name="Shape 4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92262" y="3124200"/>
                <a:ext cx="3127374" cy="5603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6" name="Shape 416"/>
            <p:cNvSpPr txBox="1"/>
            <p:nvPr/>
          </p:nvSpPr>
          <p:spPr>
            <a:xfrm>
              <a:off x="1593850" y="2573336"/>
              <a:ext cx="31257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Получават се при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&gt;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ЙОН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52400" y="1066800"/>
            <a:ext cx="37004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от нееднородност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04800" y="1676400"/>
            <a:ext cx="7234236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Проявяват се както в диелектрици с голямо количество случайни примеси (влага, оксиди), така и в композиционни диелектрици (керамики, пластмаси и др.)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2400" y="3048000"/>
            <a:ext cx="28574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Резонансни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295400" y="5816600"/>
            <a:ext cx="624363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Важно! На практика в реален диелектрик могат да се проявят повече от един вид загуби.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09600" y="3609975"/>
            <a:ext cx="7791450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Проявяват се при много висока честота, когато тя съвпадне с честотата на собствените колебания на градивните частици. Те са максимални за строго определена честота и не зависят от температурата.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533400" y="6096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grpSp>
        <p:nvGrpSpPr>
          <p:cNvPr id="40" name="Shape 40"/>
          <p:cNvGrpSpPr/>
          <p:nvPr/>
        </p:nvGrpSpPr>
        <p:grpSpPr>
          <a:xfrm>
            <a:off x="1828800" y="2024062"/>
            <a:ext cx="761999" cy="665162"/>
            <a:chOff x="1762125" y="4216400"/>
            <a:chExt cx="2459036" cy="2144712"/>
          </a:xfrm>
        </p:grpSpPr>
        <p:sp>
          <p:nvSpPr>
            <p:cNvPr id="41" name="Shape 41"/>
            <p:cNvSpPr/>
            <p:nvPr/>
          </p:nvSpPr>
          <p:spPr>
            <a:xfrm>
              <a:off x="1782761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621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9050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hlink"/>
                </a:gs>
                <a:gs pos="100000">
                  <a:srgbClr val="006B8F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Shape 44"/>
          <p:cNvGrpSpPr/>
          <p:nvPr/>
        </p:nvGrpSpPr>
        <p:grpSpPr>
          <a:xfrm>
            <a:off x="1828799" y="2938462"/>
            <a:ext cx="762000" cy="665162"/>
            <a:chOff x="5038725" y="4216400"/>
            <a:chExt cx="2459037" cy="2144712"/>
          </a:xfrm>
        </p:grpSpPr>
        <p:sp>
          <p:nvSpPr>
            <p:cNvPr id="45" name="Shape 45"/>
            <p:cNvSpPr/>
            <p:nvPr/>
          </p:nvSpPr>
          <p:spPr>
            <a:xfrm>
              <a:off x="5059362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0387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1816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rgbClr val="176838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Shape 48"/>
          <p:cNvCxnSpPr/>
          <p:nvPr/>
        </p:nvCxnSpPr>
        <p:spPr>
          <a:xfrm>
            <a:off x="2438400" y="2633661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49" name="Shape 49"/>
          <p:cNvSpPr txBox="1"/>
          <p:nvPr/>
        </p:nvSpPr>
        <p:spPr>
          <a:xfrm>
            <a:off x="3429000" y="2100261"/>
            <a:ext cx="26384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Основни понятия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2025650" y="2122486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51" name="Shape 51"/>
          <p:cNvCxnSpPr/>
          <p:nvPr/>
        </p:nvCxnSpPr>
        <p:spPr>
          <a:xfrm>
            <a:off x="2438400" y="3548062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52" name="Shape 52"/>
          <p:cNvSpPr txBox="1"/>
          <p:nvPr/>
        </p:nvSpPr>
        <p:spPr>
          <a:xfrm>
            <a:off x="3429000" y="3014661"/>
            <a:ext cx="31162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Еквивалентни схеми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025650" y="3036886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54" name="Shape 54"/>
          <p:cNvGrpSpPr/>
          <p:nvPr/>
        </p:nvGrpSpPr>
        <p:grpSpPr>
          <a:xfrm>
            <a:off x="1828800" y="3830637"/>
            <a:ext cx="761999" cy="665162"/>
            <a:chOff x="1762125" y="4216400"/>
            <a:chExt cx="2459036" cy="2144712"/>
          </a:xfrm>
        </p:grpSpPr>
        <p:sp>
          <p:nvSpPr>
            <p:cNvPr id="55" name="Shape 55"/>
            <p:cNvSpPr/>
            <p:nvPr/>
          </p:nvSpPr>
          <p:spPr>
            <a:xfrm>
              <a:off x="1782761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7621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9050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hlink"/>
                </a:gs>
                <a:gs pos="100000">
                  <a:srgbClr val="006B8F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1828799" y="4745036"/>
            <a:ext cx="762000" cy="665162"/>
            <a:chOff x="5038725" y="4216400"/>
            <a:chExt cx="2459037" cy="2144712"/>
          </a:xfrm>
        </p:grpSpPr>
        <p:sp>
          <p:nvSpPr>
            <p:cNvPr id="59" name="Shape 59"/>
            <p:cNvSpPr/>
            <p:nvPr/>
          </p:nvSpPr>
          <p:spPr>
            <a:xfrm>
              <a:off x="5059362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0387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1816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rgbClr val="176838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Shape 62"/>
          <p:cNvCxnSpPr/>
          <p:nvPr/>
        </p:nvCxnSpPr>
        <p:spPr>
          <a:xfrm>
            <a:off x="2438400" y="4440237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63" name="Shape 63"/>
          <p:cNvSpPr txBox="1"/>
          <p:nvPr/>
        </p:nvSpPr>
        <p:spPr>
          <a:xfrm>
            <a:off x="3246436" y="3906837"/>
            <a:ext cx="33829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Релаксационни загуби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025650" y="39290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2438400" y="5354637"/>
            <a:ext cx="48006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66" name="Shape 66"/>
          <p:cNvSpPr txBox="1"/>
          <p:nvPr/>
        </p:nvSpPr>
        <p:spPr>
          <a:xfrm>
            <a:off x="2895600" y="4821237"/>
            <a:ext cx="461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от електропроводимост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025650" y="48434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Основни понятия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7625" y="1295400"/>
            <a:ext cx="19335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Дефиниция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5125" y="1720850"/>
            <a:ext cx="8093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загуби се нарича тази част от енергията на полето, която се отделя в диелектрика във вид на топлина. 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28600" y="4114800"/>
            <a:ext cx="39544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при постоянно поле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975" y="4718050"/>
            <a:ext cx="1619249" cy="5953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752600" y="5638800"/>
            <a:ext cx="18335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активни загуби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5125" y="2619375"/>
            <a:ext cx="80930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Електрическата мощност, изразходвана за нагряването на диелектрика.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65125" y="3244850"/>
            <a:ext cx="8093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Загубите се дължат на: бавни поляризации, електропроводимост, примеси и други.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4419600"/>
            <a:ext cx="1123950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Основни понятия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52400" y="1295400"/>
            <a:ext cx="4189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при променливо поле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52400" y="1905000"/>
            <a:ext cx="59928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Еквивалентна схема на диелектрик без загуби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523999" y="3124200"/>
            <a:ext cx="2133599" cy="1752599"/>
            <a:chOff x="457199" y="2514600"/>
            <a:chExt cx="2133599" cy="1752599"/>
          </a:xfrm>
        </p:grpSpPr>
        <p:cxnSp>
          <p:nvCxnSpPr>
            <p:cNvPr id="92" name="Shape 92"/>
            <p:cNvCxnSpPr/>
            <p:nvPr/>
          </p:nvCxnSpPr>
          <p:spPr>
            <a:xfrm>
              <a:off x="1568450" y="3336925"/>
              <a:ext cx="0" cy="5222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1776411" y="3336925"/>
              <a:ext cx="0" cy="5222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838200" y="3598862"/>
              <a:ext cx="730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oval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1776411" y="3598862"/>
              <a:ext cx="814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oval"/>
            </a:ln>
          </p:spPr>
        </p:cxnSp>
        <p:sp>
          <p:nvSpPr>
            <p:cNvPr id="96" name="Shape 96"/>
            <p:cNvSpPr txBox="1"/>
            <p:nvPr/>
          </p:nvSpPr>
          <p:spPr>
            <a:xfrm>
              <a:off x="1470025" y="390048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cxnSp>
          <p:nvCxnSpPr>
            <p:cNvPr id="97" name="Shape 97"/>
            <p:cNvCxnSpPr/>
            <p:nvPr/>
          </p:nvCxnSpPr>
          <p:spPr>
            <a:xfrm>
              <a:off x="814387" y="3529012"/>
              <a:ext cx="0" cy="7143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1635918" y="2483643"/>
              <a:ext cx="0" cy="9858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lg" w="lg" type="triangle"/>
              <a:tailEnd len="lg" w="lg" type="triangle"/>
            </a:ln>
          </p:spPr>
        </p:cxnSp>
        <p:cxnSp>
          <p:nvCxnSpPr>
            <p:cNvPr id="99" name="Shape 99"/>
            <p:cNvCxnSpPr/>
            <p:nvPr/>
          </p:nvCxnSpPr>
          <p:spPr>
            <a:xfrm rot="10800000">
              <a:off x="1143000" y="2913062"/>
              <a:ext cx="0" cy="685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" name="Shape 100"/>
            <p:cNvCxnSpPr/>
            <p:nvPr/>
          </p:nvCxnSpPr>
          <p:spPr>
            <a:xfrm rot="10800000">
              <a:off x="2128836" y="2897186"/>
              <a:ext cx="0" cy="684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1" name="Shape 101"/>
            <p:cNvSpPr txBox="1"/>
            <p:nvPr/>
          </p:nvSpPr>
          <p:spPr>
            <a:xfrm>
              <a:off x="1371600" y="2514600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609600" y="3886200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5105400" y="3352800"/>
            <a:ext cx="2027237" cy="1814511"/>
            <a:chOff x="5257800" y="3276600"/>
            <a:chExt cx="2027237" cy="1814511"/>
          </a:xfrm>
        </p:grpSpPr>
        <p:cxnSp>
          <p:nvCxnSpPr>
            <p:cNvPr id="104" name="Shape 104"/>
            <p:cNvCxnSpPr/>
            <p:nvPr/>
          </p:nvCxnSpPr>
          <p:spPr>
            <a:xfrm>
              <a:off x="5313362" y="4679950"/>
              <a:ext cx="15890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rot="10800000">
              <a:off x="6902450" y="3428999"/>
              <a:ext cx="0" cy="12509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106" name="Shape 106"/>
            <p:cNvCxnSpPr/>
            <p:nvPr/>
          </p:nvCxnSpPr>
          <p:spPr>
            <a:xfrm flipH="1" rot="-240000">
              <a:off x="6700837" y="4419600"/>
              <a:ext cx="207961" cy="276225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7" name="Shape 107"/>
            <p:cNvSpPr txBox="1"/>
            <p:nvPr/>
          </p:nvSpPr>
          <p:spPr>
            <a:xfrm>
              <a:off x="6934200" y="3276600"/>
              <a:ext cx="3508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5791200" y="4114800"/>
              <a:ext cx="9286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ϕ = 90°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257800" y="4724400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Основни понятия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52400" y="1295400"/>
            <a:ext cx="4189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при променливо поле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52400" y="1752600"/>
            <a:ext cx="42529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Паралелна еквивалентна схема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5438775" y="2376486"/>
            <a:ext cx="352423" cy="1516063"/>
            <a:chOff x="6886575" y="2147886"/>
            <a:chExt cx="352423" cy="1516063"/>
          </a:xfrm>
        </p:grpSpPr>
        <p:cxnSp>
          <p:nvCxnSpPr>
            <p:cNvPr id="119" name="Shape 119"/>
            <p:cNvCxnSpPr/>
            <p:nvPr/>
          </p:nvCxnSpPr>
          <p:spPr>
            <a:xfrm rot="10800000">
              <a:off x="6886575" y="2260600"/>
              <a:ext cx="0" cy="14033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20" name="Shape 120"/>
            <p:cNvSpPr txBox="1"/>
            <p:nvPr/>
          </p:nvSpPr>
          <p:spPr>
            <a:xfrm>
              <a:off x="6888161" y="2147886"/>
              <a:ext cx="3508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4422775" y="3487737"/>
            <a:ext cx="486277" cy="409052"/>
            <a:chOff x="4970462" y="4503737"/>
            <a:chExt cx="486277" cy="409052"/>
          </a:xfrm>
        </p:grpSpPr>
        <p:cxnSp>
          <p:nvCxnSpPr>
            <p:cNvPr id="122" name="Shape 122"/>
            <p:cNvCxnSpPr/>
            <p:nvPr/>
          </p:nvCxnSpPr>
          <p:spPr>
            <a:xfrm flipH="1" rot="-240000">
              <a:off x="5314950" y="4616450"/>
              <a:ext cx="131762" cy="292100"/>
            </a:xfrm>
            <a:prstGeom prst="curvedConnector2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3" name="Shape 123"/>
            <p:cNvSpPr txBox="1"/>
            <p:nvPr/>
          </p:nvSpPr>
          <p:spPr>
            <a:xfrm>
              <a:off x="4970462" y="4503737"/>
              <a:ext cx="30956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δ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3733800" y="2655887"/>
            <a:ext cx="1704975" cy="1236661"/>
            <a:chOff x="4281487" y="3671887"/>
            <a:chExt cx="1704975" cy="1236661"/>
          </a:xfrm>
        </p:grpSpPr>
        <p:cxnSp>
          <p:nvCxnSpPr>
            <p:cNvPr id="125" name="Shape 125"/>
            <p:cNvCxnSpPr/>
            <p:nvPr/>
          </p:nvCxnSpPr>
          <p:spPr>
            <a:xfrm rot="10800000">
              <a:off x="4398962" y="4084636"/>
              <a:ext cx="0" cy="823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4398962" y="4086225"/>
              <a:ext cx="15874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rot="10800000">
              <a:off x="4398962" y="4084636"/>
              <a:ext cx="1587499" cy="823912"/>
            </a:xfrm>
            <a:prstGeom prst="straightConnector1">
              <a:avLst/>
            </a:prstGeom>
            <a:noFill/>
            <a:ln cap="flat" cmpd="sng" w="25400">
              <a:solidFill>
                <a:srgbClr val="0033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28" name="Shape 128"/>
            <p:cNvSpPr txBox="1"/>
            <p:nvPr/>
          </p:nvSpPr>
          <p:spPr>
            <a:xfrm>
              <a:off x="4281487" y="3671887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4965700" y="3244850"/>
            <a:ext cx="522826" cy="626828"/>
            <a:chOff x="5513387" y="4260850"/>
            <a:chExt cx="522826" cy="626828"/>
          </a:xfrm>
        </p:grpSpPr>
        <p:cxnSp>
          <p:nvCxnSpPr>
            <p:cNvPr id="130" name="Shape 130"/>
            <p:cNvCxnSpPr/>
            <p:nvPr/>
          </p:nvCxnSpPr>
          <p:spPr>
            <a:xfrm rot="-4140000">
              <a:off x="5728493" y="4582317"/>
              <a:ext cx="273049" cy="261936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31" name="Shape 131"/>
            <p:cNvSpPr txBox="1"/>
            <p:nvPr/>
          </p:nvSpPr>
          <p:spPr>
            <a:xfrm>
              <a:off x="5513387" y="4260850"/>
              <a:ext cx="3222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ϕ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381000" y="2251075"/>
            <a:ext cx="1617661" cy="2762250"/>
            <a:chOff x="609600" y="2924175"/>
            <a:chExt cx="1617661" cy="2762250"/>
          </a:xfrm>
        </p:grpSpPr>
        <p:cxnSp>
          <p:nvCxnSpPr>
            <p:cNvPr id="133" name="Shape 133"/>
            <p:cNvCxnSpPr/>
            <p:nvPr/>
          </p:nvCxnSpPr>
          <p:spPr>
            <a:xfrm rot="10800000">
              <a:off x="1025524" y="2924175"/>
              <a:ext cx="1201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 rot="10800000">
              <a:off x="1025525" y="5686425"/>
              <a:ext cx="1190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1025525" y="2955925"/>
              <a:ext cx="0" cy="2698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lg" w="lg" type="triangle"/>
              <a:tailEnd len="lg" w="lg" type="triangle"/>
            </a:ln>
          </p:spPr>
        </p:cxnSp>
        <p:sp>
          <p:nvSpPr>
            <p:cNvPr id="136" name="Shape 136"/>
            <p:cNvSpPr txBox="1"/>
            <p:nvPr/>
          </p:nvSpPr>
          <p:spPr>
            <a:xfrm>
              <a:off x="609600" y="3743325"/>
              <a:ext cx="3476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990600" y="2298700"/>
            <a:ext cx="2049461" cy="1208087"/>
            <a:chOff x="1219200" y="2971800"/>
            <a:chExt cx="2049461" cy="1208087"/>
          </a:xfrm>
        </p:grpSpPr>
        <p:cxnSp>
          <p:nvCxnSpPr>
            <p:cNvPr id="138" name="Shape 138"/>
            <p:cNvCxnSpPr/>
            <p:nvPr/>
          </p:nvCxnSpPr>
          <p:spPr>
            <a:xfrm>
              <a:off x="2909886" y="3678237"/>
              <a:ext cx="0" cy="3730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598612" y="3805237"/>
              <a:ext cx="0" cy="3746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341561" y="3109911"/>
              <a:ext cx="0" cy="3746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41" name="Shape 141"/>
            <p:cNvSpPr txBox="1"/>
            <p:nvPr/>
          </p:nvSpPr>
          <p:spPr>
            <a:xfrm>
              <a:off x="2362200" y="2971800"/>
              <a:ext cx="2492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219200" y="3657600"/>
              <a:ext cx="357187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909886" y="3476625"/>
              <a:ext cx="35877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1244599" y="2209800"/>
            <a:ext cx="1893887" cy="2851149"/>
            <a:chOff x="1244599" y="2667000"/>
            <a:chExt cx="1893887" cy="2851149"/>
          </a:xfrm>
        </p:grpSpPr>
        <p:sp>
          <p:nvSpPr>
            <p:cNvPr id="145" name="Shape 145"/>
            <p:cNvSpPr txBox="1"/>
            <p:nvPr/>
          </p:nvSpPr>
          <p:spPr>
            <a:xfrm>
              <a:off x="1676400" y="4127500"/>
              <a:ext cx="450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667000" y="4141787"/>
              <a:ext cx="4714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grpSp>
          <p:nvGrpSpPr>
            <p:cNvPr id="147" name="Shape 147"/>
            <p:cNvGrpSpPr/>
            <p:nvPr/>
          </p:nvGrpSpPr>
          <p:grpSpPr>
            <a:xfrm>
              <a:off x="1244599" y="2667000"/>
              <a:ext cx="1436687" cy="2851149"/>
              <a:chOff x="1244599" y="2667000"/>
              <a:chExt cx="1436687" cy="2851149"/>
            </a:xfrm>
          </p:grpSpPr>
          <p:cxnSp>
            <p:nvCxnSpPr>
              <p:cNvPr id="148" name="Shape 148"/>
              <p:cNvCxnSpPr/>
              <p:nvPr/>
            </p:nvCxnSpPr>
            <p:spPr>
              <a:xfrm>
                <a:off x="1492250" y="4716462"/>
                <a:ext cx="0" cy="2524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49" name="Shape 149"/>
              <p:cNvGrpSpPr/>
              <p:nvPr/>
            </p:nvGrpSpPr>
            <p:grpSpPr>
              <a:xfrm>
                <a:off x="1244599" y="2667000"/>
                <a:ext cx="1436687" cy="2851149"/>
                <a:chOff x="1473199" y="2882900"/>
                <a:chExt cx="1436687" cy="2851149"/>
              </a:xfrm>
            </p:grpSpPr>
            <p:grpSp>
              <p:nvGrpSpPr>
                <p:cNvPr id="150" name="Shape 150"/>
                <p:cNvGrpSpPr/>
                <p:nvPr/>
              </p:nvGrpSpPr>
              <p:grpSpPr>
                <a:xfrm rot="-5400000">
                  <a:off x="1624012" y="4279900"/>
                  <a:ext cx="200024" cy="501650"/>
                  <a:chOff x="1371600" y="1066800"/>
                  <a:chExt cx="120650" cy="304799"/>
                </a:xfrm>
              </p:grpSpPr>
              <p:cxnSp>
                <p:nvCxnSpPr>
                  <p:cNvPr id="151" name="Shape 151"/>
                  <p:cNvCxnSpPr/>
                  <p:nvPr/>
                </p:nvCxnSpPr>
                <p:spPr>
                  <a:xfrm>
                    <a:off x="1371600" y="1066800"/>
                    <a:ext cx="0" cy="3047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Shape 152"/>
                  <p:cNvCxnSpPr/>
                  <p:nvPr/>
                </p:nvCxnSpPr>
                <p:spPr>
                  <a:xfrm>
                    <a:off x="1492250" y="1066800"/>
                    <a:ext cx="0" cy="3047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153" name="Shape 153"/>
                <p:cNvCxnSpPr/>
                <p:nvPr/>
              </p:nvCxnSpPr>
              <p:spPr>
                <a:xfrm rot="-5400000">
                  <a:off x="1534318" y="4815681"/>
                  <a:ext cx="37623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 rot="-5400000">
                  <a:off x="1534318" y="4239417"/>
                  <a:ext cx="37623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 rot="10800000">
                  <a:off x="1720850" y="3552824"/>
                  <a:ext cx="0" cy="5016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1720850" y="3552825"/>
                  <a:ext cx="106362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2784475" y="3552825"/>
                  <a:ext cx="0" cy="1631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Shape 158"/>
                <p:cNvSpPr/>
                <p:nvPr/>
              </p:nvSpPr>
              <p:spPr>
                <a:xfrm rot="-5400000">
                  <a:off x="2408236" y="4430712"/>
                  <a:ext cx="752474" cy="250825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9" name="Shape 159"/>
                <p:cNvCxnSpPr/>
                <p:nvPr/>
              </p:nvCxnSpPr>
              <p:spPr>
                <a:xfrm>
                  <a:off x="1720850" y="5184775"/>
                  <a:ext cx="1063624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 rot="10800000">
                  <a:off x="2227261" y="2924175"/>
                  <a:ext cx="0" cy="6286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1" name="Shape 161"/>
                <p:cNvSpPr/>
                <p:nvPr/>
              </p:nvSpPr>
              <p:spPr>
                <a:xfrm>
                  <a:off x="2200275" y="3517900"/>
                  <a:ext cx="60324" cy="60324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2192336" y="5149850"/>
                  <a:ext cx="60324" cy="60324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3" name="Shape 163"/>
                <p:cNvCxnSpPr/>
                <p:nvPr/>
              </p:nvCxnSpPr>
              <p:spPr>
                <a:xfrm>
                  <a:off x="2220911" y="5184775"/>
                  <a:ext cx="0" cy="5016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4" name="Shape 164"/>
                <p:cNvSpPr/>
                <p:nvPr/>
              </p:nvSpPr>
              <p:spPr>
                <a:xfrm>
                  <a:off x="2178050" y="5641975"/>
                  <a:ext cx="92074" cy="92074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2178050" y="2882900"/>
                  <a:ext cx="92074" cy="92074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800600"/>
            <a:ext cx="1289049" cy="81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5943600"/>
            <a:ext cx="1292225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4799012"/>
            <a:ext cx="1501775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1687" y="5748337"/>
            <a:ext cx="2073274" cy="80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5410200"/>
            <a:ext cx="685799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400" y="6096000"/>
            <a:ext cx="1143000" cy="3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2200" y="4799012"/>
            <a:ext cx="906462" cy="81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5438775" y="2971800"/>
            <a:ext cx="404812" cy="920748"/>
            <a:chOff x="6886575" y="2743200"/>
            <a:chExt cx="404812" cy="920748"/>
          </a:xfrm>
        </p:grpSpPr>
        <p:cxnSp>
          <p:nvCxnSpPr>
            <p:cNvPr id="174" name="Shape 174"/>
            <p:cNvCxnSpPr/>
            <p:nvPr/>
          </p:nvCxnSpPr>
          <p:spPr>
            <a:xfrm rot="10800000">
              <a:off x="6886575" y="2840036"/>
              <a:ext cx="0" cy="823912"/>
            </a:xfrm>
            <a:prstGeom prst="straightConnector1">
              <a:avLst/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6934200" y="2743200"/>
              <a:ext cx="3571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3733800" y="3886200"/>
            <a:ext cx="1704974" cy="457199"/>
            <a:chOff x="5181600" y="3657600"/>
            <a:chExt cx="1704974" cy="457199"/>
          </a:xfrm>
        </p:grpSpPr>
        <p:cxnSp>
          <p:nvCxnSpPr>
            <p:cNvPr id="177" name="Shape 177"/>
            <p:cNvCxnSpPr/>
            <p:nvPr/>
          </p:nvCxnSpPr>
          <p:spPr>
            <a:xfrm>
              <a:off x="5299075" y="3657600"/>
              <a:ext cx="1587499" cy="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5181600" y="3748087"/>
              <a:ext cx="3571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sp>
        <p:nvSpPr>
          <p:cNvPr id="179" name="Shape 179"/>
          <p:cNvSpPr txBox="1"/>
          <p:nvPr/>
        </p:nvSpPr>
        <p:spPr>
          <a:xfrm>
            <a:off x="6324600" y="2116136"/>
            <a:ext cx="2759075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Ъгълът на диелектричните загуби δ допълва до 90˚ фазовия ъгъл между тока и напрежението.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0400" y="3810000"/>
            <a:ext cx="990599" cy="41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Основни понятия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52400" y="1295400"/>
            <a:ext cx="4189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при променливо поле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52400" y="1752600"/>
            <a:ext cx="60753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Последователна (серийна) еквивалентна схема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5070474" y="2773362"/>
            <a:ext cx="2060575" cy="1168400"/>
            <a:chOff x="5070474" y="3216275"/>
            <a:chExt cx="2060575" cy="1168400"/>
          </a:xfrm>
        </p:grpSpPr>
        <p:cxnSp>
          <p:nvCxnSpPr>
            <p:cNvPr id="190" name="Shape 190"/>
            <p:cNvCxnSpPr/>
            <p:nvPr/>
          </p:nvCxnSpPr>
          <p:spPr>
            <a:xfrm rot="10800000">
              <a:off x="7081836" y="3644899"/>
              <a:ext cx="0" cy="739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 rot="10800000">
              <a:off x="5070474" y="3648075"/>
              <a:ext cx="20113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 flipH="1" rot="10800000">
              <a:off x="5070475" y="3644899"/>
              <a:ext cx="2011362" cy="739775"/>
            </a:xfrm>
            <a:prstGeom prst="straightConnector1">
              <a:avLst/>
            </a:pr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93" name="Shape 193"/>
            <p:cNvSpPr txBox="1"/>
            <p:nvPr/>
          </p:nvSpPr>
          <p:spPr>
            <a:xfrm flipH="1">
              <a:off x="6781799" y="3216275"/>
              <a:ext cx="34925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029795" y="3290887"/>
            <a:ext cx="474066" cy="666701"/>
            <a:chOff x="5029795" y="3733800"/>
            <a:chExt cx="474066" cy="666701"/>
          </a:xfrm>
        </p:grpSpPr>
        <p:cxnSp>
          <p:nvCxnSpPr>
            <p:cNvPr id="195" name="Shape 195"/>
            <p:cNvCxnSpPr/>
            <p:nvPr/>
          </p:nvCxnSpPr>
          <p:spPr>
            <a:xfrm flipH="1" rot="4140000">
              <a:off x="5100636" y="4052887"/>
              <a:ext cx="261936" cy="331787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96" name="Shape 196"/>
            <p:cNvSpPr txBox="1"/>
            <p:nvPr/>
          </p:nvSpPr>
          <p:spPr>
            <a:xfrm flipH="1">
              <a:off x="5181600" y="3733800"/>
              <a:ext cx="3222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ϕ</a:t>
              </a: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5745755" y="3551237"/>
            <a:ext cx="485181" cy="396874"/>
            <a:chOff x="5745755" y="3994150"/>
            <a:chExt cx="485181" cy="396874"/>
          </a:xfrm>
        </p:grpSpPr>
        <p:cxnSp>
          <p:nvCxnSpPr>
            <p:cNvPr id="198" name="Shape 198"/>
            <p:cNvCxnSpPr/>
            <p:nvPr/>
          </p:nvCxnSpPr>
          <p:spPr>
            <a:xfrm rot="240000">
              <a:off x="5754686" y="4122736"/>
              <a:ext cx="168274" cy="261936"/>
            </a:xfrm>
            <a:prstGeom prst="curvedConnector2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99" name="Shape 199"/>
            <p:cNvSpPr txBox="1"/>
            <p:nvPr/>
          </p:nvSpPr>
          <p:spPr>
            <a:xfrm flipH="1">
              <a:off x="5921375" y="3994150"/>
              <a:ext cx="30956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δ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800600" y="2452687"/>
            <a:ext cx="269874" cy="1489075"/>
            <a:chOff x="4800600" y="2895600"/>
            <a:chExt cx="269874" cy="1489075"/>
          </a:xfrm>
        </p:grpSpPr>
        <p:cxnSp>
          <p:nvCxnSpPr>
            <p:cNvPr id="201" name="Shape 201"/>
            <p:cNvCxnSpPr/>
            <p:nvPr/>
          </p:nvCxnSpPr>
          <p:spPr>
            <a:xfrm flipH="1" rot="10800000">
              <a:off x="5068887" y="3047999"/>
              <a:ext cx="1587" cy="1336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202" name="Shape 202"/>
            <p:cNvSpPr txBox="1"/>
            <p:nvPr/>
          </p:nvSpPr>
          <p:spPr>
            <a:xfrm flipH="1">
              <a:off x="4800600" y="2895600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596900" y="2895600"/>
            <a:ext cx="457200" cy="381000"/>
            <a:chOff x="381000" y="3048000"/>
            <a:chExt cx="457200" cy="381000"/>
          </a:xfrm>
        </p:grpSpPr>
        <p:cxnSp>
          <p:nvCxnSpPr>
            <p:cNvPr id="204" name="Shape 204"/>
            <p:cNvCxnSpPr/>
            <p:nvPr/>
          </p:nvCxnSpPr>
          <p:spPr>
            <a:xfrm>
              <a:off x="381000" y="34290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05" name="Shape 205"/>
            <p:cNvSpPr txBox="1"/>
            <p:nvPr/>
          </p:nvSpPr>
          <p:spPr>
            <a:xfrm>
              <a:off x="457200" y="3048000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596900" y="3205162"/>
            <a:ext cx="2908300" cy="833437"/>
            <a:chOff x="381000" y="3357562"/>
            <a:chExt cx="2908300" cy="833437"/>
          </a:xfrm>
        </p:grpSpPr>
        <p:grpSp>
          <p:nvGrpSpPr>
            <p:cNvPr id="207" name="Shape 207"/>
            <p:cNvGrpSpPr/>
            <p:nvPr/>
          </p:nvGrpSpPr>
          <p:grpSpPr>
            <a:xfrm>
              <a:off x="457200" y="3357562"/>
              <a:ext cx="1269999" cy="492125"/>
              <a:chOff x="457200" y="3357562"/>
              <a:chExt cx="1269999" cy="492125"/>
            </a:xfrm>
          </p:grpSpPr>
          <p:grpSp>
            <p:nvGrpSpPr>
              <p:cNvPr id="208" name="Shape 208"/>
              <p:cNvGrpSpPr/>
              <p:nvPr/>
            </p:nvGrpSpPr>
            <p:grpSpPr>
              <a:xfrm>
                <a:off x="1163637" y="3357562"/>
                <a:ext cx="195261" cy="492125"/>
                <a:chOff x="1371600" y="1066800"/>
                <a:chExt cx="120650" cy="304799"/>
              </a:xfrm>
            </p:grpSpPr>
            <p:cxnSp>
              <p:nvCxnSpPr>
                <p:cNvPr id="209" name="Shape 209"/>
                <p:cNvCxnSpPr/>
                <p:nvPr/>
              </p:nvCxnSpPr>
              <p:spPr>
                <a:xfrm>
                  <a:off x="1371600" y="1066800"/>
                  <a:ext cx="0" cy="304799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0" name="Shape 210"/>
                <p:cNvCxnSpPr/>
                <p:nvPr/>
              </p:nvCxnSpPr>
              <p:spPr>
                <a:xfrm>
                  <a:off x="1492250" y="1066800"/>
                  <a:ext cx="0" cy="304799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11" name="Shape 211"/>
              <p:cNvCxnSpPr/>
              <p:nvPr/>
            </p:nvCxnSpPr>
            <p:spPr>
              <a:xfrm>
                <a:off x="457200" y="3603625"/>
                <a:ext cx="7064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2" name="Shape 212"/>
              <p:cNvCxnSpPr/>
              <p:nvPr/>
            </p:nvCxnSpPr>
            <p:spPr>
              <a:xfrm>
                <a:off x="1358900" y="3603625"/>
                <a:ext cx="3682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13" name="Shape 213"/>
            <p:cNvSpPr txBox="1"/>
            <p:nvPr/>
          </p:nvSpPr>
          <p:spPr>
            <a:xfrm>
              <a:off x="1073150" y="3824287"/>
              <a:ext cx="450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300286" y="3749675"/>
              <a:ext cx="461961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1684336" y="3603625"/>
              <a:ext cx="15922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6" name="Shape 216"/>
            <p:cNvSpPr/>
            <p:nvPr/>
          </p:nvSpPr>
          <p:spPr>
            <a:xfrm>
              <a:off x="2111375" y="3486150"/>
              <a:ext cx="738187" cy="24606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81000" y="3559175"/>
              <a:ext cx="82550" cy="82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206750" y="3568700"/>
              <a:ext cx="82550" cy="82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41350" y="2438400"/>
            <a:ext cx="2825750" cy="2119311"/>
            <a:chOff x="641350" y="2438400"/>
            <a:chExt cx="2825750" cy="2119311"/>
          </a:xfrm>
        </p:grpSpPr>
        <p:grpSp>
          <p:nvGrpSpPr>
            <p:cNvPr id="220" name="Shape 220"/>
            <p:cNvGrpSpPr/>
            <p:nvPr/>
          </p:nvGrpSpPr>
          <p:grpSpPr>
            <a:xfrm>
              <a:off x="641350" y="3451225"/>
              <a:ext cx="2825750" cy="1106486"/>
              <a:chOff x="425450" y="3603625"/>
              <a:chExt cx="2825750" cy="1106486"/>
            </a:xfrm>
          </p:grpSpPr>
          <p:cxnSp>
            <p:nvCxnSpPr>
              <p:cNvPr id="221" name="Shape 221"/>
              <p:cNvCxnSpPr/>
              <p:nvPr/>
            </p:nvCxnSpPr>
            <p:spPr>
              <a:xfrm>
                <a:off x="1837530" y="2966242"/>
                <a:ext cx="0" cy="27606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sp>
            <p:nvSpPr>
              <p:cNvPr id="222" name="Shape 222"/>
              <p:cNvSpPr txBox="1"/>
              <p:nvPr/>
            </p:nvSpPr>
            <p:spPr>
              <a:xfrm>
                <a:off x="1676400" y="4343400"/>
                <a:ext cx="3492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</a:p>
            </p:txBody>
          </p:sp>
          <p:cxnSp>
            <p:nvCxnSpPr>
              <p:cNvPr id="223" name="Shape 223"/>
              <p:cNvCxnSpPr/>
              <p:nvPr/>
            </p:nvCxnSpPr>
            <p:spPr>
              <a:xfrm>
                <a:off x="425450" y="3648075"/>
                <a:ext cx="0" cy="7223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3251200" y="3603625"/>
                <a:ext cx="0" cy="8159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1206499" y="2438400"/>
              <a:ext cx="2124075" cy="1012823"/>
              <a:chOff x="990599" y="2590800"/>
              <a:chExt cx="2124075" cy="1012823"/>
            </a:xfrm>
          </p:grpSpPr>
          <p:cxnSp>
            <p:nvCxnSpPr>
              <p:cNvPr id="226" name="Shape 226"/>
              <p:cNvCxnSpPr/>
              <p:nvPr/>
            </p:nvCxnSpPr>
            <p:spPr>
              <a:xfrm>
                <a:off x="1411286" y="2597150"/>
                <a:ext cx="0" cy="8413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 rot="10800000">
                <a:off x="1004887" y="2957511"/>
                <a:ext cx="0" cy="646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8" name="Shape 228"/>
              <p:cNvCxnSpPr/>
              <p:nvPr/>
            </p:nvCxnSpPr>
            <p:spPr>
              <a:xfrm rot="10800000">
                <a:off x="1831975" y="2943225"/>
                <a:ext cx="0" cy="6445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9" name="Shape 229"/>
              <p:cNvCxnSpPr/>
              <p:nvPr/>
            </p:nvCxnSpPr>
            <p:spPr>
              <a:xfrm rot="10800000">
                <a:off x="3114675" y="2943225"/>
                <a:ext cx="0" cy="6445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0" name="Shape 230"/>
              <p:cNvCxnSpPr/>
              <p:nvPr/>
            </p:nvCxnSpPr>
            <p:spPr>
              <a:xfrm>
                <a:off x="2473324" y="2376486"/>
                <a:ext cx="0" cy="12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lg" w="lg" type="triangle"/>
                <a:tailEnd len="lg" w="lg" type="triangle"/>
              </a:ln>
            </p:spPr>
          </p:cxnSp>
          <p:sp>
            <p:nvSpPr>
              <p:cNvPr id="231" name="Shape 231"/>
              <p:cNvSpPr txBox="1"/>
              <p:nvPr/>
            </p:nvSpPr>
            <p:spPr>
              <a:xfrm>
                <a:off x="1219200" y="2590800"/>
                <a:ext cx="45878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232" name="Shape 232"/>
              <p:cNvSpPr txBox="1"/>
              <p:nvPr/>
            </p:nvSpPr>
            <p:spPr>
              <a:xfrm>
                <a:off x="2209800" y="2590800"/>
                <a:ext cx="4000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</p:grpSp>
      </p:grpSp>
      <p:grpSp>
        <p:nvGrpSpPr>
          <p:cNvPr id="233" name="Shape 233"/>
          <p:cNvGrpSpPr/>
          <p:nvPr/>
        </p:nvGrpSpPr>
        <p:grpSpPr>
          <a:xfrm>
            <a:off x="4648200" y="3062287"/>
            <a:ext cx="422275" cy="879475"/>
            <a:chOff x="4648200" y="3505200"/>
            <a:chExt cx="422275" cy="879475"/>
          </a:xfrm>
        </p:grpSpPr>
        <p:cxnSp>
          <p:nvCxnSpPr>
            <p:cNvPr id="234" name="Shape 234"/>
            <p:cNvCxnSpPr/>
            <p:nvPr/>
          </p:nvCxnSpPr>
          <p:spPr>
            <a:xfrm rot="10800000">
              <a:off x="5070475" y="3644899"/>
              <a:ext cx="0" cy="739775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235" name="Shape 235"/>
            <p:cNvSpPr txBox="1"/>
            <p:nvPr/>
          </p:nvSpPr>
          <p:spPr>
            <a:xfrm>
              <a:off x="4648200" y="3505200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5070474" y="3941762"/>
            <a:ext cx="2093912" cy="401636"/>
            <a:chOff x="5070474" y="4384675"/>
            <a:chExt cx="2093912" cy="401636"/>
          </a:xfrm>
        </p:grpSpPr>
        <p:cxnSp>
          <p:nvCxnSpPr>
            <p:cNvPr id="237" name="Shape 237"/>
            <p:cNvCxnSpPr/>
            <p:nvPr/>
          </p:nvCxnSpPr>
          <p:spPr>
            <a:xfrm rot="10800000">
              <a:off x="5070474" y="4384675"/>
              <a:ext cx="2011362" cy="0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238" name="Shape 238"/>
            <p:cNvSpPr txBox="1"/>
            <p:nvPr/>
          </p:nvSpPr>
          <p:spPr>
            <a:xfrm>
              <a:off x="6705600" y="4419600"/>
              <a:ext cx="4587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557712"/>
            <a:ext cx="1009649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4557712"/>
            <a:ext cx="1490661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4710112"/>
            <a:ext cx="757236" cy="4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5527675"/>
            <a:ext cx="1109661" cy="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9311" y="5548312"/>
            <a:ext cx="636586" cy="3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4950" y="5334000"/>
            <a:ext cx="1171575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 Основни понятия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52400" y="1295400"/>
            <a:ext cx="4189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Загуби при променливо поле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52400" y="4343400"/>
            <a:ext cx="6197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Специфични загуби (загуби в единица обем)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28600" y="3092450"/>
            <a:ext cx="876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Диелектричните загуби се определят от структурата на материалите и от околните условия и </a:t>
            </a:r>
            <a:r>
              <a:rPr b="1" i="1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не зависят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избора на еквивалентна схема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1949450"/>
            <a:ext cx="2476500" cy="4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900" y="2482850"/>
            <a:ext cx="1643062" cy="4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991100"/>
            <a:ext cx="135731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964112"/>
            <a:ext cx="1711324" cy="90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56000" y="4991100"/>
            <a:ext cx="2905125" cy="84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7000" y="5154612"/>
            <a:ext cx="1765299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52400" y="1066800"/>
            <a:ext cx="56991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Поляризационни (релаксационни) загуби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81000" y="5576887"/>
            <a:ext cx="60229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tgδ се оценяват загубите само при променливо поле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52400" y="1584325"/>
            <a:ext cx="33893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Честотна зависимост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4073525"/>
            <a:ext cx="2262187" cy="4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2667000"/>
            <a:ext cx="306070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3810000"/>
            <a:ext cx="1819274" cy="100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1" type="ftr"/>
          </p:nvPr>
        </p:nvSpPr>
        <p:spPr>
          <a:xfrm>
            <a:off x="7315200" y="64611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609600" y="381000"/>
            <a:ext cx="6400799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Видове загуби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52400" y="1066800"/>
            <a:ext cx="56991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Поляризационни (релаксационни) загуби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1447800"/>
            <a:ext cx="33893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Честотна зависимост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2438399" cy="850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Shape 281"/>
          <p:cNvGrpSpPr/>
          <p:nvPr/>
        </p:nvGrpSpPr>
        <p:grpSpPr>
          <a:xfrm>
            <a:off x="4876799" y="1828800"/>
            <a:ext cx="3895724" cy="4419599"/>
            <a:chOff x="4186236" y="1905000"/>
            <a:chExt cx="3895724" cy="4419599"/>
          </a:xfrm>
        </p:grpSpPr>
        <p:pic>
          <p:nvPicPr>
            <p:cNvPr id="282" name="Shape 2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59412" y="5673725"/>
              <a:ext cx="841374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Shape 283"/>
            <p:cNvCxnSpPr/>
            <p:nvPr/>
          </p:nvCxnSpPr>
          <p:spPr>
            <a:xfrm rot="10800000">
              <a:off x="4186236" y="1905000"/>
              <a:ext cx="4762" cy="3744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4186237" y="5664200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85" name="Shape 285"/>
            <p:cNvSpPr txBox="1"/>
            <p:nvPr/>
          </p:nvSpPr>
          <p:spPr>
            <a:xfrm>
              <a:off x="7391400" y="3352800"/>
              <a:ext cx="385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7688261" y="5664200"/>
              <a:ext cx="39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4191000" y="2362200"/>
              <a:ext cx="3581399" cy="15240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4400" y="0"/>
                    <a:pt x="37546" y="2186"/>
                    <a:pt x="48426" y="18952"/>
                  </a:cubicBezTo>
                  <a:cubicBezTo>
                    <a:pt x="59306" y="35717"/>
                    <a:pt x="53440" y="83644"/>
                    <a:pt x="65386" y="100501"/>
                  </a:cubicBezTo>
                  <a:cubicBezTo>
                    <a:pt x="77333" y="117357"/>
                    <a:pt x="98666" y="118633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Shape 288"/>
            <p:cNvCxnSpPr/>
            <p:nvPr/>
          </p:nvCxnSpPr>
          <p:spPr>
            <a:xfrm>
              <a:off x="5867400" y="2133600"/>
              <a:ext cx="0" cy="350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289" name="Shape 2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362" y="2859086"/>
            <a:ext cx="1066799" cy="30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4162" y="2819400"/>
            <a:ext cx="1519236" cy="3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4937125"/>
            <a:ext cx="1371599" cy="7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78161" y="2830511"/>
            <a:ext cx="960436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" y="3489325"/>
            <a:ext cx="1108074" cy="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0200" y="3429000"/>
            <a:ext cx="1519236" cy="3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24200" y="3440112"/>
            <a:ext cx="960436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65125" y="3960812"/>
            <a:ext cx="41306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високи честоти (ω &gt;&gt; ω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няма поляризация ⇒ поляризационните загуби не са дефинирани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1000" y="5715000"/>
            <a:ext cx="3014662" cy="76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Shape 298"/>
          <p:cNvGrpSpPr/>
          <p:nvPr/>
        </p:nvGrpSpPr>
        <p:grpSpPr>
          <a:xfrm>
            <a:off x="5876925" y="4191000"/>
            <a:ext cx="1530350" cy="1473199"/>
            <a:chOff x="5495925" y="4267200"/>
            <a:chExt cx="1530350" cy="1473199"/>
          </a:xfrm>
        </p:grpSpPr>
        <p:sp>
          <p:nvSpPr>
            <p:cNvPr id="299" name="Shape 299"/>
            <p:cNvSpPr/>
            <p:nvPr/>
          </p:nvSpPr>
          <p:spPr>
            <a:xfrm>
              <a:off x="5495925" y="4267200"/>
              <a:ext cx="1339850" cy="1473199"/>
            </a:xfrm>
            <a:custGeom>
              <a:pathLst>
                <a:path extrusionOk="0" h="120000" w="120000">
                  <a:moveTo>
                    <a:pt x="0" y="112638"/>
                  </a:moveTo>
                  <a:cubicBezTo>
                    <a:pt x="4383" y="111165"/>
                    <a:pt x="16164" y="120000"/>
                    <a:pt x="26301" y="101595"/>
                  </a:cubicBezTo>
                  <a:cubicBezTo>
                    <a:pt x="36438" y="83190"/>
                    <a:pt x="49315" y="736"/>
                    <a:pt x="60000" y="736"/>
                  </a:cubicBezTo>
                  <a:cubicBezTo>
                    <a:pt x="70410" y="0"/>
                    <a:pt x="80273" y="79509"/>
                    <a:pt x="90410" y="97914"/>
                  </a:cubicBezTo>
                  <a:cubicBezTo>
                    <a:pt x="100547" y="116319"/>
                    <a:pt x="113972" y="109693"/>
                    <a:pt x="120000" y="112638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477000" y="4495800"/>
              <a:ext cx="5492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tgδ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199l">
  <a:themeElements>
    <a:clrScheme name="default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229450"/>
      </a:accent4>
      <a:accent5>
        <a:srgbClr val="E3892F"/>
      </a:accent5>
      <a:accent6>
        <a:srgbClr val="FFFFFF"/>
      </a:accent6>
      <a:hlink>
        <a:srgbClr val="0099CC"/>
      </a:hlink>
      <a:folHlink>
        <a:srgbClr val="855A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