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4522786" cy="6010274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09540"/>
                </a:lnTo>
                <a:cubicBezTo>
                  <a:pt x="10487" y="114516"/>
                  <a:pt x="12972" y="116164"/>
                  <a:pt x="23166" y="117622"/>
                </a:cubicBezTo>
                <a:cubicBezTo>
                  <a:pt x="31842" y="119461"/>
                  <a:pt x="49828" y="120000"/>
                  <a:pt x="61200" y="118256"/>
                </a:cubicBezTo>
                <a:cubicBezTo>
                  <a:pt x="72657" y="116988"/>
                  <a:pt x="81839" y="113787"/>
                  <a:pt x="90431" y="108304"/>
                </a:cubicBezTo>
                <a:cubicBezTo>
                  <a:pt x="99024" y="102820"/>
                  <a:pt x="107869" y="94263"/>
                  <a:pt x="112755" y="85261"/>
                </a:cubicBezTo>
                <a:cubicBezTo>
                  <a:pt x="117641" y="76259"/>
                  <a:pt x="120000" y="63771"/>
                  <a:pt x="119663" y="54358"/>
                </a:cubicBezTo>
                <a:cubicBezTo>
                  <a:pt x="119326" y="44944"/>
                  <a:pt x="115408" y="35974"/>
                  <a:pt x="110817" y="28843"/>
                </a:cubicBezTo>
                <a:cubicBezTo>
                  <a:pt x="105215" y="21743"/>
                  <a:pt x="96497" y="13914"/>
                  <a:pt x="92074" y="11632"/>
                </a:cubicBezTo>
                <a:cubicBezTo>
                  <a:pt x="84998" y="7575"/>
                  <a:pt x="79438" y="3106"/>
                  <a:pt x="63980" y="0"/>
                </a:cubicBez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4483100"/>
            <a:ext cx="4122736" cy="2368550"/>
          </a:xfrm>
          <a:custGeom>
            <a:pathLst>
              <a:path extrusionOk="0" h="120000" w="120000">
                <a:moveTo>
                  <a:pt x="0" y="39329"/>
                </a:moveTo>
                <a:cubicBezTo>
                  <a:pt x="11413" y="53967"/>
                  <a:pt x="29202" y="73994"/>
                  <a:pt x="61363" y="67560"/>
                </a:cubicBezTo>
                <a:cubicBezTo>
                  <a:pt x="93523" y="61126"/>
                  <a:pt x="109048" y="10536"/>
                  <a:pt x="114963" y="0"/>
                </a:cubicBezTo>
                <a:cubicBezTo>
                  <a:pt x="120000" y="4262"/>
                  <a:pt x="82803" y="85898"/>
                  <a:pt x="79106" y="90402"/>
                </a:cubicBezTo>
                <a:cubicBezTo>
                  <a:pt x="75410" y="94906"/>
                  <a:pt x="42556" y="115093"/>
                  <a:pt x="29387" y="119999"/>
                </a:cubicBezTo>
                <a:lnTo>
                  <a:pt x="46" y="119999"/>
                </a:lnTo>
                <a:lnTo>
                  <a:pt x="0" y="39329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rgbClr val="C7CBCD"/>
              </a:gs>
              <a:gs pos="100000">
                <a:schemeClr val="dk2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-12700" y="4149725"/>
            <a:ext cx="4152899" cy="2708275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79052"/>
                </a:lnTo>
                <a:cubicBezTo>
                  <a:pt x="91304" y="104075"/>
                  <a:pt x="112686" y="21611"/>
                  <a:pt x="120000" y="0"/>
                </a:cubicBezTo>
                <a:lnTo>
                  <a:pt x="99456" y="58720"/>
                </a:lnTo>
                <a:cubicBezTo>
                  <a:pt x="75372" y="93483"/>
                  <a:pt x="59906" y="103507"/>
                  <a:pt x="29580" y="12000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F1EDDA"/>
              </a:gs>
              <a:gs pos="100000">
                <a:schemeClr val="accent2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2251075" y="-11112"/>
            <a:ext cx="6924674" cy="6881812"/>
          </a:xfrm>
          <a:custGeom>
            <a:pathLst>
              <a:path extrusionOk="0" h="120000" w="120000">
                <a:moveTo>
                  <a:pt x="5199" y="138"/>
                </a:moveTo>
                <a:lnTo>
                  <a:pt x="15433" y="5148"/>
                </a:lnTo>
                <a:lnTo>
                  <a:pt x="25942" y="13674"/>
                </a:lnTo>
                <a:lnTo>
                  <a:pt x="33590" y="26574"/>
                </a:lnTo>
                <a:lnTo>
                  <a:pt x="38872" y="44927"/>
                </a:lnTo>
                <a:lnTo>
                  <a:pt x="35488" y="73439"/>
                </a:lnTo>
                <a:lnTo>
                  <a:pt x="0" y="120000"/>
                </a:lnTo>
                <a:lnTo>
                  <a:pt x="119642" y="120000"/>
                </a:lnTo>
                <a:lnTo>
                  <a:pt x="120000" y="0"/>
                </a:lnTo>
                <a:lnTo>
                  <a:pt x="5199" y="1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5867400" y="6477000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3429000" y="64770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" name="Shape 25"/>
          <p:cNvSpPr txBox="1"/>
          <p:nvPr/>
        </p:nvSpPr>
        <p:spPr>
          <a:xfrm>
            <a:off x="6934200" y="5791200"/>
            <a:ext cx="18414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Въпрос 7</a:t>
            </a:r>
          </a:p>
        </p:txBody>
      </p:sp>
      <p:sp>
        <p:nvSpPr>
          <p:cNvPr id="26" name="Shape 26"/>
          <p:cNvSpPr txBox="1"/>
          <p:nvPr>
            <p:ph type="ctrTitle"/>
          </p:nvPr>
        </p:nvSpPr>
        <p:spPr>
          <a:xfrm>
            <a:off x="4724400" y="2362200"/>
            <a:ext cx="42671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/>
        </p:nvSpPr>
        <p:spPr>
          <a:xfrm>
            <a:off x="5562600" y="457200"/>
            <a:ext cx="3276600" cy="58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 на материалите</a:t>
            </a:r>
          </a:p>
        </p:txBody>
      </p:sp>
      <p:sp>
        <p:nvSpPr>
          <p:cNvPr id="28" name="Shape 28"/>
          <p:cNvSpPr/>
          <p:nvPr/>
        </p:nvSpPr>
        <p:spPr>
          <a:xfrm>
            <a:off x="4284662" y="3933825"/>
            <a:ext cx="4875212" cy="431799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CBCBCB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Shape 29"/>
          <p:cNvCxnSpPr/>
          <p:nvPr/>
        </p:nvCxnSpPr>
        <p:spPr>
          <a:xfrm>
            <a:off x="4284662" y="3933825"/>
            <a:ext cx="4859336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4284662" y="4365625"/>
            <a:ext cx="4859336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" name="Shape 31"/>
          <p:cNvSpPr/>
          <p:nvPr/>
        </p:nvSpPr>
        <p:spPr>
          <a:xfrm>
            <a:off x="965200" y="-11112"/>
            <a:ext cx="3822700" cy="6881812"/>
          </a:xfrm>
          <a:custGeom>
            <a:pathLst>
              <a:path extrusionOk="0" h="120000" w="120000">
                <a:moveTo>
                  <a:pt x="42757" y="0"/>
                </a:moveTo>
                <a:cubicBezTo>
                  <a:pt x="100664" y="7474"/>
                  <a:pt x="120000" y="45148"/>
                  <a:pt x="98870" y="71501"/>
                </a:cubicBezTo>
                <a:cubicBezTo>
                  <a:pt x="77740" y="97854"/>
                  <a:pt x="43853" y="110062"/>
                  <a:pt x="0" y="119778"/>
                </a:cubicBezTo>
                <a:lnTo>
                  <a:pt x="60199" y="120000"/>
                </a:lnTo>
                <a:cubicBezTo>
                  <a:pt x="75747" y="112913"/>
                  <a:pt x="106843" y="92539"/>
                  <a:pt x="113222" y="71058"/>
                </a:cubicBezTo>
                <a:cubicBezTo>
                  <a:pt x="119601" y="49577"/>
                  <a:pt x="113521" y="11598"/>
                  <a:pt x="49734" y="83"/>
                </a:cubicBezTo>
                <a:lnTo>
                  <a:pt x="42757" y="0"/>
                </a:lnTo>
                <a:close/>
              </a:path>
            </a:pathLst>
          </a:custGeom>
          <a:gradFill>
            <a:gsLst>
              <a:gs pos="0">
                <a:srgbClr val="D0DAD7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4724400" y="3962400"/>
            <a:ext cx="4190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85800" y="228600"/>
            <a:ext cx="78485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192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7181850" y="6524625"/>
            <a:ext cx="1904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3756025" y="6551612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-1586" y="6413500"/>
            <a:ext cx="4205287" cy="444500"/>
          </a:xfrm>
          <a:custGeom>
            <a:pathLst>
              <a:path extrusionOk="0" h="120000" w="120000">
                <a:moveTo>
                  <a:pt x="120000" y="120000"/>
                </a:moveTo>
                <a:cubicBezTo>
                  <a:pt x="100158" y="106285"/>
                  <a:pt x="93363" y="105428"/>
                  <a:pt x="60566" y="78857"/>
                </a:cubicBezTo>
                <a:cubicBezTo>
                  <a:pt x="27633" y="52714"/>
                  <a:pt x="407" y="0"/>
                  <a:pt x="45" y="0"/>
                </a:cubicBezTo>
                <a:lnTo>
                  <a:pt x="0" y="119571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4932362" y="6337300"/>
            <a:ext cx="4211637" cy="520700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9359" y="108658"/>
                  <a:pt x="27681" y="104268"/>
                  <a:pt x="59751" y="81951"/>
                </a:cubicBezTo>
                <a:cubicBezTo>
                  <a:pt x="91865" y="59634"/>
                  <a:pt x="117376" y="10609"/>
                  <a:pt x="120000" y="0"/>
                </a:cubicBez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4572000" y="800100"/>
            <a:ext cx="4572000" cy="444500"/>
          </a:xfrm>
          <a:custGeom>
            <a:pathLst>
              <a:path extrusionOk="0" h="120000" w="120000">
                <a:moveTo>
                  <a:pt x="0" y="3428"/>
                </a:moveTo>
                <a:cubicBezTo>
                  <a:pt x="20041" y="17142"/>
                  <a:pt x="28791" y="7714"/>
                  <a:pt x="61916" y="33857"/>
                </a:cubicBezTo>
                <a:cubicBezTo>
                  <a:pt x="95166" y="60000"/>
                  <a:pt x="119625" y="120000"/>
                  <a:pt x="120000" y="120000"/>
                </a:cubicBezTo>
                <a:lnTo>
                  <a:pt x="120000" y="0"/>
                </a:lnTo>
                <a:lnTo>
                  <a:pt x="0" y="342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81279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cubicBezTo>
                  <a:pt x="115708" y="8671"/>
                  <a:pt x="78333" y="34453"/>
                  <a:pt x="58416" y="31406"/>
                </a:cubicBezTo>
                <a:cubicBezTo>
                  <a:pt x="38500" y="28359"/>
                  <a:pt x="12125" y="22734"/>
                  <a:pt x="0" y="2109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rgbClr val="A1AAAE"/>
              </a:gs>
              <a:gs pos="100000">
                <a:schemeClr val="dk2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192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4800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6629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7181850" y="6524625"/>
            <a:ext cx="1904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3756025" y="6551612"/>
            <a:ext cx="2133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685800" y="228600"/>
            <a:ext cx="78485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x="0" y="793750"/>
            <a:ext cx="4572000" cy="444500"/>
          </a:xfrm>
          <a:custGeom>
            <a:pathLst>
              <a:path extrusionOk="0" h="120000" w="120000">
                <a:moveTo>
                  <a:pt x="120000" y="6857"/>
                </a:moveTo>
                <a:cubicBezTo>
                  <a:pt x="99833" y="20571"/>
                  <a:pt x="93041" y="9428"/>
                  <a:pt x="59708" y="35571"/>
                </a:cubicBezTo>
                <a:cubicBezTo>
                  <a:pt x="26291" y="61714"/>
                  <a:pt x="2750" y="107571"/>
                  <a:pt x="0" y="120000"/>
                </a:cubicBezTo>
                <a:lnTo>
                  <a:pt x="0" y="0"/>
                </a:lnTo>
                <a:lnTo>
                  <a:pt x="120000" y="6857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4648200" y="2286000"/>
            <a:ext cx="44195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Пробив</a:t>
            </a:r>
            <a:r>
              <a:rPr b="0" i="0" lang="en-US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 диелектриците</a:t>
            </a:r>
          </a:p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4724400" y="3962400"/>
            <a:ext cx="4190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Материалознание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1" type="ftr"/>
          </p:nvPr>
        </p:nvSpPr>
        <p:spPr>
          <a:xfrm>
            <a:off x="7181850" y="6524625"/>
            <a:ext cx="1904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Пробив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85800" y="155575"/>
            <a:ext cx="7720011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Пробив в твърди диелектрици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304800" y="1447800"/>
            <a:ext cx="8458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Пробивът в твърди диелектрици се осъществява по три механизма: електрически, топлинен и електрохимически.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04800" y="2244725"/>
            <a:ext cx="832167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Кой от тези механизми ще се прояви зависи от: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41325" y="2767011"/>
            <a:ext cx="832167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40000"/>
              <a:buFont typeface="Noto Sans Symbols"/>
              <a:buChar char="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Вида на материала;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41325" y="3289300"/>
            <a:ext cx="83216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40000"/>
              <a:buFont typeface="Noto Sans Symbols"/>
              <a:buChar char="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Характера на  приложеното електрическо поле – постоянно, променливо или импулсно;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441325" y="4086225"/>
            <a:ext cx="832167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40000"/>
              <a:buFont typeface="Noto Sans Symbols"/>
              <a:buChar char="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Честотата на полето;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41325" y="4608512"/>
            <a:ext cx="832167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40000"/>
              <a:buFont typeface="Noto Sans Symbols"/>
              <a:buChar char="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Дефекти в диелектрика;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441325" y="5130800"/>
            <a:ext cx="832167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40000"/>
              <a:buFont typeface="Noto Sans Symbols"/>
              <a:buChar char="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Условия за охлаждане;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441325" y="5653087"/>
            <a:ext cx="832167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40000"/>
              <a:buFont typeface="Noto Sans Symbols"/>
              <a:buChar char="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Експлоатационни условия и др.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1" type="ftr"/>
          </p:nvPr>
        </p:nvSpPr>
        <p:spPr>
          <a:xfrm>
            <a:off x="7181850" y="6524625"/>
            <a:ext cx="1904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Пробив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685800" y="155575"/>
            <a:ext cx="7720011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Пробив в твърди диелектрици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895600" y="914400"/>
            <a:ext cx="3427412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4.1. Електрически пробив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212725" y="1738311"/>
            <a:ext cx="870267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Механизъм – ударна йонизация, протича за кратко време и е обратим. 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12725" y="2865436"/>
            <a:ext cx="87026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 да е чисто електрически пробива трябва да няма повишаване на температурата на диелектрика т. е. да няма загуби.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1" type="ftr"/>
          </p:nvPr>
        </p:nvSpPr>
        <p:spPr>
          <a:xfrm>
            <a:off x="7181850" y="6524625"/>
            <a:ext cx="1904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Пробив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685800" y="155575"/>
            <a:ext cx="7720011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Пробив в твърди диелектрици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2895600" y="914400"/>
            <a:ext cx="3427412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4.1. Електрически пробив</a:t>
            </a:r>
          </a:p>
        </p:txBody>
      </p:sp>
      <p:grpSp>
        <p:nvGrpSpPr>
          <p:cNvPr id="284" name="Shape 284"/>
          <p:cNvGrpSpPr/>
          <p:nvPr/>
        </p:nvGrpSpPr>
        <p:grpSpPr>
          <a:xfrm>
            <a:off x="533400" y="1628774"/>
            <a:ext cx="3717925" cy="3027361"/>
            <a:chOff x="2765425" y="3478212"/>
            <a:chExt cx="2897187" cy="2568574"/>
          </a:xfrm>
        </p:grpSpPr>
        <p:sp>
          <p:nvSpPr>
            <p:cNvPr id="285" name="Shape 285"/>
            <p:cNvSpPr txBox="1"/>
            <p:nvPr/>
          </p:nvSpPr>
          <p:spPr>
            <a:xfrm>
              <a:off x="2765425" y="3478212"/>
              <a:ext cx="392112" cy="311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</a:t>
              </a:r>
            </a:p>
          </p:txBody>
        </p:sp>
        <p:grpSp>
          <p:nvGrpSpPr>
            <p:cNvPr id="286" name="Shape 286"/>
            <p:cNvGrpSpPr/>
            <p:nvPr/>
          </p:nvGrpSpPr>
          <p:grpSpPr>
            <a:xfrm>
              <a:off x="3238500" y="3670299"/>
              <a:ext cx="2424111" cy="2376487"/>
              <a:chOff x="3238500" y="3476624"/>
              <a:chExt cx="2424111" cy="2376487"/>
            </a:xfrm>
          </p:grpSpPr>
          <p:grpSp>
            <p:nvGrpSpPr>
              <p:cNvPr id="287" name="Shape 287"/>
              <p:cNvGrpSpPr/>
              <p:nvPr/>
            </p:nvGrpSpPr>
            <p:grpSpPr>
              <a:xfrm>
                <a:off x="3238500" y="3476624"/>
                <a:ext cx="2286000" cy="2089149"/>
                <a:chOff x="6002337" y="4752975"/>
                <a:chExt cx="1779587" cy="1516061"/>
              </a:xfrm>
            </p:grpSpPr>
            <p:cxnSp>
              <p:nvCxnSpPr>
                <p:cNvPr id="288" name="Shape 288"/>
                <p:cNvCxnSpPr/>
                <p:nvPr/>
              </p:nvCxnSpPr>
              <p:spPr>
                <a:xfrm>
                  <a:off x="6002337" y="6269037"/>
                  <a:ext cx="1779587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cxnSp>
              <p:nvCxnSpPr>
                <p:cNvPr id="289" name="Shape 289"/>
                <p:cNvCxnSpPr/>
                <p:nvPr/>
              </p:nvCxnSpPr>
              <p:spPr>
                <a:xfrm rot="10800000">
                  <a:off x="6002337" y="4752975"/>
                  <a:ext cx="0" cy="15160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</p:grpSp>
          <p:sp>
            <p:nvSpPr>
              <p:cNvPr id="290" name="Shape 290"/>
              <p:cNvSpPr txBox="1"/>
              <p:nvPr/>
            </p:nvSpPr>
            <p:spPr>
              <a:xfrm>
                <a:off x="5375275" y="5541962"/>
                <a:ext cx="241299" cy="3111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3433762" y="3660775"/>
                <a:ext cx="1865312" cy="1616074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6229" y="14970"/>
                      <a:pt x="17668" y="70137"/>
                      <a:pt x="37685" y="90176"/>
                    </a:cubicBezTo>
                    <a:cubicBezTo>
                      <a:pt x="53208" y="109273"/>
                      <a:pt x="102842" y="113752"/>
                      <a:pt x="120000" y="120000"/>
                    </a:cubicBezTo>
                  </a:path>
                </a:pathLst>
              </a:custGeom>
              <a:noFill/>
              <a:ln cap="flat" cmpd="sng" w="34925">
                <a:solidFill>
                  <a:srgbClr val="0033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Shape 292"/>
              <p:cNvSpPr txBox="1"/>
              <p:nvPr/>
            </p:nvSpPr>
            <p:spPr>
              <a:xfrm>
                <a:off x="4364037" y="4251325"/>
                <a:ext cx="1298575" cy="3111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поликарбонат</a:t>
                </a:r>
              </a:p>
            </p:txBody>
          </p:sp>
        </p:grpSp>
      </p:grpSp>
      <p:sp>
        <p:nvSpPr>
          <p:cNvPr id="293" name="Shape 293"/>
          <p:cNvSpPr txBox="1"/>
          <p:nvPr/>
        </p:nvSpPr>
        <p:spPr>
          <a:xfrm>
            <a:off x="228600" y="4799012"/>
            <a:ext cx="4570411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Зависимост на диелектричната якост от дебелината на нееднороден диелектрик 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5791200" y="1898650"/>
            <a:ext cx="2927350" cy="1739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увеличаване на дебелината се увеличава вероятността за наличие на примеси, което намалява диелектрична якост.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1" type="ftr"/>
          </p:nvPr>
        </p:nvSpPr>
        <p:spPr>
          <a:xfrm>
            <a:off x="7181850" y="6524625"/>
            <a:ext cx="1904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Пробив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685800" y="155575"/>
            <a:ext cx="7720011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Пробив в твърди диелектрици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108325" y="838200"/>
            <a:ext cx="29114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4.2. Топлинен пробив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481012" y="1752600"/>
            <a:ext cx="8281986" cy="119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Топлинният пробив се получава при повишаване на температурата на диелектрика поради нарушено топлинно равновесие т. е. количеството отделена топлина в материала е по-голямо от количеството отдадена (или разсеяна) топлина в околното пространство. 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481012" y="4570412"/>
            <a:ext cx="8281986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Количеството отделена топлина в диелектрика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зависи от диелектричните загуби в материала, като с повишаване на температурата най-силно нарастват загубите от електропроводимост. 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481012" y="3343275"/>
            <a:ext cx="8281986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Обикновенно повишената температура води до нарушаване на структурата на диелектрика и промяна на неговите свойства т. е. този процес е необратим.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1" type="ftr"/>
          </p:nvPr>
        </p:nvSpPr>
        <p:spPr>
          <a:xfrm>
            <a:off x="7181850" y="6524625"/>
            <a:ext cx="1904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Пробив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85800" y="155575"/>
            <a:ext cx="7720011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Пробив в твърди диелектрици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3108325" y="838200"/>
            <a:ext cx="29114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4.2. Топлинен пробив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81012" y="1600200"/>
            <a:ext cx="8281986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Количеството отдадена топлина в околното пространство 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зависи от конструкцията на електродите и условията на топлоотдаване. </a:t>
            </a:r>
          </a:p>
        </p:txBody>
      </p:sp>
      <p:grpSp>
        <p:nvGrpSpPr>
          <p:cNvPr id="313" name="Shape 313"/>
          <p:cNvGrpSpPr/>
          <p:nvPr/>
        </p:nvGrpSpPr>
        <p:grpSpPr>
          <a:xfrm>
            <a:off x="228600" y="2914650"/>
            <a:ext cx="8915400" cy="2114549"/>
            <a:chOff x="228600" y="2609850"/>
            <a:chExt cx="8915400" cy="2114549"/>
          </a:xfrm>
        </p:grpSpPr>
        <p:pic>
          <p:nvPicPr>
            <p:cNvPr id="314" name="Shape 3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08325" y="3295650"/>
              <a:ext cx="2530475" cy="3603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Shape 315"/>
            <p:cNvSpPr txBox="1"/>
            <p:nvPr/>
          </p:nvSpPr>
          <p:spPr>
            <a:xfrm>
              <a:off x="481012" y="2609850"/>
              <a:ext cx="42291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При два плоски метални електрода е:</a:t>
              </a:r>
            </a:p>
          </p:txBody>
        </p:sp>
        <p:sp>
          <p:nvSpPr>
            <p:cNvPr id="316" name="Shape 316"/>
            <p:cNvSpPr txBox="1"/>
            <p:nvPr/>
          </p:nvSpPr>
          <p:spPr>
            <a:xfrm>
              <a:off x="228600" y="3808412"/>
              <a:ext cx="8915400" cy="915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където 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е коефициент на топлопроводимост в мястото на контакта електрод-диелектрик; 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– площ на диелектрика; 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– температура на диелектрика и 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– температура на околната среда.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1" type="ftr"/>
          </p:nvPr>
        </p:nvSpPr>
        <p:spPr>
          <a:xfrm>
            <a:off x="7181850" y="6524625"/>
            <a:ext cx="1904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Пробив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685800" y="155575"/>
            <a:ext cx="7720011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Пробив в твърди диелектрици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3108325" y="838200"/>
            <a:ext cx="29114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4.2. Топлинен пробив</a:t>
            </a:r>
          </a:p>
        </p:txBody>
      </p:sp>
      <p:grpSp>
        <p:nvGrpSpPr>
          <p:cNvPr id="324" name="Shape 324"/>
          <p:cNvGrpSpPr/>
          <p:nvPr/>
        </p:nvGrpSpPr>
        <p:grpSpPr>
          <a:xfrm>
            <a:off x="1012825" y="2282825"/>
            <a:ext cx="3536950" cy="2409824"/>
            <a:chOff x="1012825" y="2590800"/>
            <a:chExt cx="3536950" cy="2409824"/>
          </a:xfrm>
        </p:grpSpPr>
        <p:cxnSp>
          <p:nvCxnSpPr>
            <p:cNvPr id="325" name="Shape 325"/>
            <p:cNvCxnSpPr/>
            <p:nvPr/>
          </p:nvCxnSpPr>
          <p:spPr>
            <a:xfrm flipH="1" rot="10800000">
              <a:off x="1012825" y="2590800"/>
              <a:ext cx="2890836" cy="2409824"/>
            </a:xfrm>
            <a:prstGeom prst="straightConnector1">
              <a:avLst/>
            </a:prstGeom>
            <a:noFill/>
            <a:ln cap="flat" cmpd="sng" w="31750">
              <a:solidFill>
                <a:srgbClr val="008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26" name="Shape 326"/>
            <p:cNvSpPr txBox="1"/>
            <p:nvPr/>
          </p:nvSpPr>
          <p:spPr>
            <a:xfrm>
              <a:off x="3787775" y="2620961"/>
              <a:ext cx="7620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ОТ</a:t>
              </a:r>
            </a:p>
          </p:txBody>
        </p:sp>
      </p:grpSp>
      <p:grpSp>
        <p:nvGrpSpPr>
          <p:cNvPr id="327" name="Shape 327"/>
          <p:cNvGrpSpPr/>
          <p:nvPr/>
        </p:nvGrpSpPr>
        <p:grpSpPr>
          <a:xfrm>
            <a:off x="811212" y="1752600"/>
            <a:ext cx="3536950" cy="3282949"/>
            <a:chOff x="811212" y="2060575"/>
            <a:chExt cx="3536950" cy="3282949"/>
          </a:xfrm>
        </p:grpSpPr>
        <p:cxnSp>
          <p:nvCxnSpPr>
            <p:cNvPr id="328" name="Shape 328"/>
            <p:cNvCxnSpPr/>
            <p:nvPr/>
          </p:nvCxnSpPr>
          <p:spPr>
            <a:xfrm>
              <a:off x="811212" y="5000625"/>
              <a:ext cx="34131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329" name="Shape 329"/>
            <p:cNvCxnSpPr/>
            <p:nvPr/>
          </p:nvCxnSpPr>
          <p:spPr>
            <a:xfrm rot="10800000">
              <a:off x="811212" y="2060575"/>
              <a:ext cx="0" cy="294004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330" name="Shape 330"/>
            <p:cNvCxnSpPr/>
            <p:nvPr/>
          </p:nvCxnSpPr>
          <p:spPr>
            <a:xfrm>
              <a:off x="1012825" y="3736975"/>
              <a:ext cx="0" cy="12636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31" name="Shape 331"/>
            <p:cNvSpPr txBox="1"/>
            <p:nvPr/>
          </p:nvSpPr>
          <p:spPr>
            <a:xfrm>
              <a:off x="4024312" y="4976812"/>
              <a:ext cx="3238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823912" y="4976812"/>
              <a:ext cx="4254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</a:t>
              </a:r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1012825" y="1882775"/>
            <a:ext cx="3090861" cy="3152774"/>
            <a:chOff x="1012825" y="2190750"/>
            <a:chExt cx="3090861" cy="3152774"/>
          </a:xfrm>
        </p:grpSpPr>
        <p:cxnSp>
          <p:nvCxnSpPr>
            <p:cNvPr id="334" name="Shape 334"/>
            <p:cNvCxnSpPr/>
            <p:nvPr/>
          </p:nvCxnSpPr>
          <p:spPr>
            <a:xfrm flipH="1" rot="10800000">
              <a:off x="1012825" y="2590799"/>
              <a:ext cx="2359025" cy="2025650"/>
            </a:xfrm>
            <a:prstGeom prst="curvedConnector2">
              <a:avLst/>
            </a:prstGeom>
            <a:noFill/>
            <a:ln cap="flat" cmpd="sng" w="31750">
              <a:solidFill>
                <a:srgbClr val="3333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35" name="Shape 335"/>
            <p:cNvCxnSpPr/>
            <p:nvPr/>
          </p:nvCxnSpPr>
          <p:spPr>
            <a:xfrm>
              <a:off x="1557337" y="4467225"/>
              <a:ext cx="0" cy="5333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36" name="Shape 336"/>
            <p:cNvCxnSpPr/>
            <p:nvPr/>
          </p:nvCxnSpPr>
          <p:spPr>
            <a:xfrm>
              <a:off x="3284537" y="3000375"/>
              <a:ext cx="0" cy="20002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37" name="Shape 337"/>
            <p:cNvSpPr txBox="1"/>
            <p:nvPr/>
          </p:nvSpPr>
          <p:spPr>
            <a:xfrm>
              <a:off x="3189286" y="2190750"/>
              <a:ext cx="9144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 </a:t>
              </a:r>
              <a:r>
                <a:rPr b="1" i="0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1" i="1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1" baseline="-25000" i="0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i="0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1363662" y="4976812"/>
              <a:ext cx="40798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3090861" y="4975225"/>
              <a:ext cx="40798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id="340" name="Shape 340"/>
          <p:cNvSpPr txBox="1"/>
          <p:nvPr/>
        </p:nvSpPr>
        <p:spPr>
          <a:xfrm>
            <a:off x="4718050" y="2057400"/>
            <a:ext cx="4213225" cy="119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Ако диелектрик работи при напрежение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и температура на околната среда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то той ще се загрее до температура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4718050" y="3773487"/>
            <a:ext cx="4213225" cy="119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Ако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 по-малка от топлоустойчивостта на материала, то той може да работи неограничено дълго време без опасност от пробив. 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3787775" y="5624512"/>
            <a:ext cx="5143499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Ако температура на околната среда се повиши над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в диелектрика ще настъпи топлинен пробив.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1" type="ftr"/>
          </p:nvPr>
        </p:nvSpPr>
        <p:spPr>
          <a:xfrm>
            <a:off x="7181850" y="6524625"/>
            <a:ext cx="1904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Пробив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685800" y="155575"/>
            <a:ext cx="7720011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Пробив в твърди диелектрици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3108325" y="838200"/>
            <a:ext cx="29114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4.2. Топлинен пробив</a:t>
            </a:r>
          </a:p>
        </p:txBody>
      </p:sp>
      <p:grpSp>
        <p:nvGrpSpPr>
          <p:cNvPr id="350" name="Shape 350"/>
          <p:cNvGrpSpPr/>
          <p:nvPr/>
        </p:nvGrpSpPr>
        <p:grpSpPr>
          <a:xfrm>
            <a:off x="963611" y="2282825"/>
            <a:ext cx="3536950" cy="2409824"/>
            <a:chOff x="1012825" y="2590800"/>
            <a:chExt cx="3536950" cy="2409824"/>
          </a:xfrm>
        </p:grpSpPr>
        <p:cxnSp>
          <p:nvCxnSpPr>
            <p:cNvPr id="351" name="Shape 351"/>
            <p:cNvCxnSpPr/>
            <p:nvPr/>
          </p:nvCxnSpPr>
          <p:spPr>
            <a:xfrm flipH="1" rot="10800000">
              <a:off x="1012825" y="2590800"/>
              <a:ext cx="2890836" cy="2409824"/>
            </a:xfrm>
            <a:prstGeom prst="straightConnector1">
              <a:avLst/>
            </a:prstGeom>
            <a:noFill/>
            <a:ln cap="flat" cmpd="sng" w="31750">
              <a:solidFill>
                <a:srgbClr val="008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52" name="Shape 352"/>
            <p:cNvSpPr txBox="1"/>
            <p:nvPr/>
          </p:nvSpPr>
          <p:spPr>
            <a:xfrm>
              <a:off x="3787775" y="2620961"/>
              <a:ext cx="7620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ОТ</a:t>
              </a:r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963611" y="1917700"/>
            <a:ext cx="1398587" cy="1739899"/>
            <a:chOff x="1012825" y="2225675"/>
            <a:chExt cx="1398587" cy="1739899"/>
          </a:xfrm>
        </p:grpSpPr>
        <p:cxnSp>
          <p:nvCxnSpPr>
            <p:cNvPr id="354" name="Shape 354"/>
            <p:cNvCxnSpPr/>
            <p:nvPr/>
          </p:nvCxnSpPr>
          <p:spPr>
            <a:xfrm flipH="1" rot="10800000">
              <a:off x="1012825" y="2225675"/>
              <a:ext cx="1398587" cy="1739899"/>
            </a:xfrm>
            <a:prstGeom prst="curvedConnector2">
              <a:avLst/>
            </a:prstGeom>
            <a:noFill/>
            <a:ln cap="flat" cmpd="sng" w="31750">
              <a:solidFill>
                <a:srgbClr val="CC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55" name="Shape 355"/>
            <p:cNvSpPr txBox="1"/>
            <p:nvPr/>
          </p:nvSpPr>
          <p:spPr>
            <a:xfrm>
              <a:off x="1497012" y="2235200"/>
              <a:ext cx="9144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P </a:t>
              </a:r>
              <a:r>
                <a:rPr b="1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1" i="1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1" baseline="-25000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1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762000" y="1752600"/>
            <a:ext cx="3536950" cy="3282949"/>
            <a:chOff x="811212" y="2060575"/>
            <a:chExt cx="3536950" cy="3282949"/>
          </a:xfrm>
        </p:grpSpPr>
        <p:cxnSp>
          <p:nvCxnSpPr>
            <p:cNvPr id="357" name="Shape 357"/>
            <p:cNvCxnSpPr/>
            <p:nvPr/>
          </p:nvCxnSpPr>
          <p:spPr>
            <a:xfrm>
              <a:off x="811212" y="5000625"/>
              <a:ext cx="34131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358" name="Shape 358"/>
            <p:cNvCxnSpPr/>
            <p:nvPr/>
          </p:nvCxnSpPr>
          <p:spPr>
            <a:xfrm rot="10800000">
              <a:off x="811212" y="2060575"/>
              <a:ext cx="0" cy="294004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359" name="Shape 359"/>
            <p:cNvCxnSpPr/>
            <p:nvPr/>
          </p:nvCxnSpPr>
          <p:spPr>
            <a:xfrm>
              <a:off x="1012825" y="3736975"/>
              <a:ext cx="0" cy="12636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60" name="Shape 360"/>
            <p:cNvSpPr txBox="1"/>
            <p:nvPr/>
          </p:nvSpPr>
          <p:spPr>
            <a:xfrm>
              <a:off x="4024312" y="4976812"/>
              <a:ext cx="3238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</a:p>
          </p:txBody>
        </p:sp>
        <p:sp>
          <p:nvSpPr>
            <p:cNvPr id="361" name="Shape 361"/>
            <p:cNvSpPr txBox="1"/>
            <p:nvPr/>
          </p:nvSpPr>
          <p:spPr>
            <a:xfrm>
              <a:off x="823912" y="4976812"/>
              <a:ext cx="4254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</a:t>
              </a:r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963611" y="1882775"/>
            <a:ext cx="3090861" cy="3152774"/>
            <a:chOff x="1012825" y="2190750"/>
            <a:chExt cx="3090861" cy="3152774"/>
          </a:xfrm>
        </p:grpSpPr>
        <p:cxnSp>
          <p:nvCxnSpPr>
            <p:cNvPr id="363" name="Shape 363"/>
            <p:cNvCxnSpPr/>
            <p:nvPr/>
          </p:nvCxnSpPr>
          <p:spPr>
            <a:xfrm flipH="1" rot="10800000">
              <a:off x="1012825" y="2590799"/>
              <a:ext cx="2359025" cy="2025650"/>
            </a:xfrm>
            <a:prstGeom prst="curvedConnector2">
              <a:avLst/>
            </a:prstGeom>
            <a:noFill/>
            <a:ln cap="flat" cmpd="sng" w="31750">
              <a:solidFill>
                <a:srgbClr val="3333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64" name="Shape 364"/>
            <p:cNvCxnSpPr/>
            <p:nvPr/>
          </p:nvCxnSpPr>
          <p:spPr>
            <a:xfrm>
              <a:off x="1557337" y="4467225"/>
              <a:ext cx="0" cy="5333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65" name="Shape 365"/>
            <p:cNvCxnSpPr/>
            <p:nvPr/>
          </p:nvCxnSpPr>
          <p:spPr>
            <a:xfrm>
              <a:off x="3284537" y="3000375"/>
              <a:ext cx="0" cy="20002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66" name="Shape 366"/>
            <p:cNvSpPr txBox="1"/>
            <p:nvPr/>
          </p:nvSpPr>
          <p:spPr>
            <a:xfrm>
              <a:off x="3189286" y="2190750"/>
              <a:ext cx="9144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 </a:t>
              </a:r>
              <a:r>
                <a:rPr b="1" i="0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1" i="1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1" baseline="-25000" i="0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i="0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1363662" y="4976812"/>
              <a:ext cx="40798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368" name="Shape 368"/>
            <p:cNvSpPr txBox="1"/>
            <p:nvPr/>
          </p:nvSpPr>
          <p:spPr>
            <a:xfrm>
              <a:off x="3090861" y="4975225"/>
              <a:ext cx="40798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id="369" name="Shape 369"/>
          <p:cNvSpPr txBox="1"/>
          <p:nvPr/>
        </p:nvSpPr>
        <p:spPr>
          <a:xfrm>
            <a:off x="4724400" y="4308475"/>
            <a:ext cx="4419599" cy="201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Ако се приложи напрежение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условието за настъпване на топлинен пробив е винаги изпълнено, независимо от температурата на околната среда, следователно диелектрикът не може да работи при него.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1" type="ftr"/>
          </p:nvPr>
        </p:nvSpPr>
        <p:spPr>
          <a:xfrm>
            <a:off x="7181850" y="6524625"/>
            <a:ext cx="1904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Пробив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685800" y="155575"/>
            <a:ext cx="7720011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Пробив в твърди диелектрици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3108325" y="838200"/>
            <a:ext cx="29114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4.2. Топлинен пробив</a:t>
            </a:r>
          </a:p>
        </p:txBody>
      </p:sp>
      <p:grpSp>
        <p:nvGrpSpPr>
          <p:cNvPr id="377" name="Shape 377"/>
          <p:cNvGrpSpPr/>
          <p:nvPr/>
        </p:nvGrpSpPr>
        <p:grpSpPr>
          <a:xfrm>
            <a:off x="1012825" y="2206625"/>
            <a:ext cx="3536950" cy="2409824"/>
            <a:chOff x="1012825" y="2590800"/>
            <a:chExt cx="3536950" cy="2409824"/>
          </a:xfrm>
        </p:grpSpPr>
        <p:cxnSp>
          <p:nvCxnSpPr>
            <p:cNvPr id="378" name="Shape 378"/>
            <p:cNvCxnSpPr/>
            <p:nvPr/>
          </p:nvCxnSpPr>
          <p:spPr>
            <a:xfrm flipH="1" rot="10800000">
              <a:off x="1012825" y="2590800"/>
              <a:ext cx="2890836" cy="2409824"/>
            </a:xfrm>
            <a:prstGeom prst="straightConnector1">
              <a:avLst/>
            </a:prstGeom>
            <a:noFill/>
            <a:ln cap="flat" cmpd="sng" w="31750">
              <a:solidFill>
                <a:srgbClr val="008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79" name="Shape 379"/>
            <p:cNvSpPr txBox="1"/>
            <p:nvPr/>
          </p:nvSpPr>
          <p:spPr>
            <a:xfrm>
              <a:off x="3787775" y="2620961"/>
              <a:ext cx="7620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ОТ</a:t>
              </a:r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1012825" y="1841500"/>
            <a:ext cx="1398587" cy="1739899"/>
            <a:chOff x="1012825" y="2225675"/>
            <a:chExt cx="1398587" cy="1739899"/>
          </a:xfrm>
        </p:grpSpPr>
        <p:cxnSp>
          <p:nvCxnSpPr>
            <p:cNvPr id="381" name="Shape 381"/>
            <p:cNvCxnSpPr/>
            <p:nvPr/>
          </p:nvCxnSpPr>
          <p:spPr>
            <a:xfrm flipH="1" rot="10800000">
              <a:off x="1012825" y="2225675"/>
              <a:ext cx="1398587" cy="1739899"/>
            </a:xfrm>
            <a:prstGeom prst="curvedConnector2">
              <a:avLst/>
            </a:prstGeom>
            <a:noFill/>
            <a:ln cap="flat" cmpd="sng" w="31750">
              <a:solidFill>
                <a:srgbClr val="CC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82" name="Shape 382"/>
            <p:cNvSpPr txBox="1"/>
            <p:nvPr/>
          </p:nvSpPr>
          <p:spPr>
            <a:xfrm>
              <a:off x="1497012" y="2235200"/>
              <a:ext cx="9144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P </a:t>
              </a:r>
              <a:r>
                <a:rPr b="1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1" i="1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1" baseline="-25000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1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1012825" y="1806575"/>
            <a:ext cx="2332036" cy="2279648"/>
            <a:chOff x="1012825" y="2190750"/>
            <a:chExt cx="2332036" cy="2279648"/>
          </a:xfrm>
        </p:grpSpPr>
        <p:cxnSp>
          <p:nvCxnSpPr>
            <p:cNvPr id="384" name="Shape 384"/>
            <p:cNvCxnSpPr/>
            <p:nvPr/>
          </p:nvCxnSpPr>
          <p:spPr>
            <a:xfrm flipH="1" rot="10800000">
              <a:off x="1012825" y="2560636"/>
              <a:ext cx="1798636" cy="1909761"/>
            </a:xfrm>
            <a:prstGeom prst="curvedConnector2">
              <a:avLst/>
            </a:prstGeom>
            <a:noFill/>
            <a:ln cap="flat" cmpd="sng" w="34925">
              <a:solidFill>
                <a:srgbClr val="660066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85" name="Shape 385"/>
            <p:cNvSpPr txBox="1"/>
            <p:nvPr/>
          </p:nvSpPr>
          <p:spPr>
            <a:xfrm>
              <a:off x="2430461" y="2190750"/>
              <a:ext cx="9144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P </a:t>
              </a:r>
              <a:r>
                <a:rPr b="1" i="0" lang="en-US" sz="1800" u="none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1" i="1" lang="en-US" sz="1800" u="none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1" baseline="-25000" i="0" lang="en-US" sz="1800" u="none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пр</a:t>
              </a:r>
              <a:r>
                <a:rPr b="1" i="0" lang="en-US" sz="1800" u="none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811212" y="1676400"/>
            <a:ext cx="3536950" cy="3282949"/>
            <a:chOff x="811212" y="2060575"/>
            <a:chExt cx="3536950" cy="3282949"/>
          </a:xfrm>
        </p:grpSpPr>
        <p:cxnSp>
          <p:nvCxnSpPr>
            <p:cNvPr id="387" name="Shape 387"/>
            <p:cNvCxnSpPr/>
            <p:nvPr/>
          </p:nvCxnSpPr>
          <p:spPr>
            <a:xfrm>
              <a:off x="811212" y="5000625"/>
              <a:ext cx="34131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388" name="Shape 388"/>
            <p:cNvCxnSpPr/>
            <p:nvPr/>
          </p:nvCxnSpPr>
          <p:spPr>
            <a:xfrm rot="10800000">
              <a:off x="811212" y="2060575"/>
              <a:ext cx="0" cy="294004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389" name="Shape 389"/>
            <p:cNvCxnSpPr/>
            <p:nvPr/>
          </p:nvCxnSpPr>
          <p:spPr>
            <a:xfrm>
              <a:off x="1012825" y="3736975"/>
              <a:ext cx="0" cy="12636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90" name="Shape 390"/>
            <p:cNvSpPr txBox="1"/>
            <p:nvPr/>
          </p:nvSpPr>
          <p:spPr>
            <a:xfrm>
              <a:off x="4024312" y="4976812"/>
              <a:ext cx="3238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</a:p>
          </p:txBody>
        </p:sp>
        <p:sp>
          <p:nvSpPr>
            <p:cNvPr id="391" name="Shape 391"/>
            <p:cNvSpPr txBox="1"/>
            <p:nvPr/>
          </p:nvSpPr>
          <p:spPr>
            <a:xfrm>
              <a:off x="823912" y="4976812"/>
              <a:ext cx="4254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</a:t>
              </a:r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1012825" y="1806575"/>
            <a:ext cx="3090861" cy="3152774"/>
            <a:chOff x="1012825" y="2190750"/>
            <a:chExt cx="3090861" cy="3152774"/>
          </a:xfrm>
        </p:grpSpPr>
        <p:cxnSp>
          <p:nvCxnSpPr>
            <p:cNvPr id="393" name="Shape 393"/>
            <p:cNvCxnSpPr/>
            <p:nvPr/>
          </p:nvCxnSpPr>
          <p:spPr>
            <a:xfrm flipH="1" rot="10800000">
              <a:off x="1012825" y="2590799"/>
              <a:ext cx="2359025" cy="2025650"/>
            </a:xfrm>
            <a:prstGeom prst="curvedConnector2">
              <a:avLst/>
            </a:prstGeom>
            <a:noFill/>
            <a:ln cap="flat" cmpd="sng" w="31750">
              <a:solidFill>
                <a:srgbClr val="3333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94" name="Shape 394"/>
            <p:cNvCxnSpPr/>
            <p:nvPr/>
          </p:nvCxnSpPr>
          <p:spPr>
            <a:xfrm>
              <a:off x="1557337" y="4467225"/>
              <a:ext cx="0" cy="5333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95" name="Shape 395"/>
            <p:cNvCxnSpPr/>
            <p:nvPr/>
          </p:nvCxnSpPr>
          <p:spPr>
            <a:xfrm>
              <a:off x="3284537" y="3000375"/>
              <a:ext cx="0" cy="20002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96" name="Shape 396"/>
            <p:cNvSpPr txBox="1"/>
            <p:nvPr/>
          </p:nvSpPr>
          <p:spPr>
            <a:xfrm>
              <a:off x="3189286" y="2190750"/>
              <a:ext cx="9144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 </a:t>
              </a:r>
              <a:r>
                <a:rPr b="1" i="0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1" i="1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1" baseline="-25000" i="0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i="0" lang="en-US" sz="18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  <p:sp>
          <p:nvSpPr>
            <p:cNvPr id="397" name="Shape 397"/>
            <p:cNvSpPr txBox="1"/>
            <p:nvPr/>
          </p:nvSpPr>
          <p:spPr>
            <a:xfrm>
              <a:off x="1363662" y="4976812"/>
              <a:ext cx="40798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398" name="Shape 398"/>
            <p:cNvSpPr txBox="1"/>
            <p:nvPr/>
          </p:nvSpPr>
          <p:spPr>
            <a:xfrm>
              <a:off x="3090861" y="4975225"/>
              <a:ext cx="40798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id="399" name="Shape 399"/>
          <p:cNvSpPr txBox="1"/>
          <p:nvPr/>
        </p:nvSpPr>
        <p:spPr>
          <a:xfrm>
            <a:off x="4937125" y="2060575"/>
            <a:ext cx="3978274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Напрежението, при което има само една температурно стабилна точка е пробивното. 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4953000" y="3236911"/>
            <a:ext cx="3978274" cy="119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практика пробив може да настъпи и при по-ниски напрежения поради наличието на примеси, дефекти и др. 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823912" y="5700712"/>
            <a:ext cx="7024686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Органичните материали имат по-малки пробивни напрежения, поради по-малка топлопроводимост.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1" type="ftr"/>
          </p:nvPr>
        </p:nvSpPr>
        <p:spPr>
          <a:xfrm>
            <a:off x="7181850" y="6524625"/>
            <a:ext cx="1904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Пробив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685800" y="155575"/>
            <a:ext cx="7720011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Пробив в твърди диелектрици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2514600" y="990600"/>
            <a:ext cx="406717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4.3. Електрохимически пробив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685800" y="1781175"/>
            <a:ext cx="7720011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Електрохимическият пробив се получава в резултат на структурни изменения (стареене) на материал, подложен на продължително въздействие на електрическо поле. 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62000" y="3003550"/>
            <a:ext cx="7720011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Появява се силно при работа в среди с повишена температура и влажност и зависи от материалът на електродите.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1" type="ftr"/>
          </p:nvPr>
        </p:nvSpPr>
        <p:spPr>
          <a:xfrm>
            <a:off x="7181850" y="6524625"/>
            <a:ext cx="1904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Пробив</a:t>
            </a:r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685800" y="228600"/>
            <a:ext cx="7848599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</a:p>
        </p:txBody>
      </p:sp>
      <p:grpSp>
        <p:nvGrpSpPr>
          <p:cNvPr id="51" name="Shape 51"/>
          <p:cNvGrpSpPr/>
          <p:nvPr/>
        </p:nvGrpSpPr>
        <p:grpSpPr>
          <a:xfrm>
            <a:off x="1828800" y="1795462"/>
            <a:ext cx="761999" cy="665162"/>
            <a:chOff x="1762125" y="4216400"/>
            <a:chExt cx="2459036" cy="2144712"/>
          </a:xfrm>
        </p:grpSpPr>
        <p:sp>
          <p:nvSpPr>
            <p:cNvPr id="52" name="Shape 52"/>
            <p:cNvSpPr/>
            <p:nvPr/>
          </p:nvSpPr>
          <p:spPr>
            <a:xfrm>
              <a:off x="1782761" y="4252912"/>
              <a:ext cx="2438399" cy="2108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1762125" y="4216400"/>
              <a:ext cx="2438399" cy="2108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rgbClr val="E6E6E6"/>
                </a:gs>
                <a:gs pos="7500">
                  <a:srgbClr val="7D8496"/>
                </a:gs>
                <a:gs pos="26499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35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1905000" y="4343400"/>
              <a:ext cx="2143125" cy="185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2"/>
                </a:gs>
                <a:gs pos="100000">
                  <a:srgbClr val="8F8329"/>
                </a:gs>
              </a:gsLst>
              <a:lin ang="135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1828799" y="2709862"/>
            <a:ext cx="762000" cy="665162"/>
            <a:chOff x="5038725" y="4216400"/>
            <a:chExt cx="2459037" cy="2144712"/>
          </a:xfrm>
        </p:grpSpPr>
        <p:sp>
          <p:nvSpPr>
            <p:cNvPr id="56" name="Shape 56"/>
            <p:cNvSpPr/>
            <p:nvPr/>
          </p:nvSpPr>
          <p:spPr>
            <a:xfrm>
              <a:off x="5059362" y="4252912"/>
              <a:ext cx="2438399" cy="2108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5038725" y="4216400"/>
              <a:ext cx="2438399" cy="2108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rgbClr val="E6E6E6"/>
                </a:gs>
                <a:gs pos="7500">
                  <a:srgbClr val="7D8496"/>
                </a:gs>
                <a:gs pos="26499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35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5181600" y="4343400"/>
              <a:ext cx="2143125" cy="185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1"/>
                </a:gs>
                <a:gs pos="100000">
                  <a:srgbClr val="13584A"/>
                </a:gs>
              </a:gsLst>
              <a:lin ang="135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9" name="Shape 59"/>
          <p:cNvCxnSpPr/>
          <p:nvPr/>
        </p:nvCxnSpPr>
        <p:spPr>
          <a:xfrm>
            <a:off x="2438400" y="2405061"/>
            <a:ext cx="4800600" cy="0"/>
          </a:xfrm>
          <a:prstGeom prst="straightConnector1">
            <a:avLst/>
          </a:prstGeom>
          <a:noFill/>
          <a:ln cap="flat" cmpd="sng" w="25400">
            <a:solidFill>
              <a:srgbClr val="C0C0C0"/>
            </a:solidFill>
            <a:prstDash val="solid"/>
            <a:miter/>
            <a:headEnd len="med" w="med" type="none"/>
            <a:tailEnd len="med" w="med" type="oval"/>
          </a:ln>
        </p:spPr>
      </p:cxnSp>
      <p:sp>
        <p:nvSpPr>
          <p:cNvPr id="60" name="Shape 60"/>
          <p:cNvSpPr txBox="1"/>
          <p:nvPr/>
        </p:nvSpPr>
        <p:spPr>
          <a:xfrm>
            <a:off x="2667000" y="1871661"/>
            <a:ext cx="4190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Основни понятия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2025650" y="1893886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cxnSp>
        <p:nvCxnSpPr>
          <p:cNvPr id="62" name="Shape 62"/>
          <p:cNvCxnSpPr/>
          <p:nvPr/>
        </p:nvCxnSpPr>
        <p:spPr>
          <a:xfrm>
            <a:off x="2438400" y="3319462"/>
            <a:ext cx="4800600" cy="0"/>
          </a:xfrm>
          <a:prstGeom prst="straightConnector1">
            <a:avLst/>
          </a:prstGeom>
          <a:noFill/>
          <a:ln cap="flat" cmpd="sng" w="25400">
            <a:solidFill>
              <a:srgbClr val="C0C0C0"/>
            </a:solidFill>
            <a:prstDash val="solid"/>
            <a:miter/>
            <a:headEnd len="med" w="med" type="none"/>
            <a:tailEnd len="med" w="med" type="oval"/>
          </a:ln>
        </p:spPr>
      </p:cxnSp>
      <p:sp>
        <p:nvSpPr>
          <p:cNvPr id="63" name="Shape 63"/>
          <p:cNvSpPr txBox="1"/>
          <p:nvPr/>
        </p:nvSpPr>
        <p:spPr>
          <a:xfrm>
            <a:off x="2667000" y="2786061"/>
            <a:ext cx="4267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Пробив в газове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2025650" y="2808286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grpSp>
        <p:nvGrpSpPr>
          <p:cNvPr id="65" name="Shape 65"/>
          <p:cNvGrpSpPr/>
          <p:nvPr/>
        </p:nvGrpSpPr>
        <p:grpSpPr>
          <a:xfrm>
            <a:off x="1828800" y="3602037"/>
            <a:ext cx="761999" cy="665162"/>
            <a:chOff x="1762125" y="4216400"/>
            <a:chExt cx="2459036" cy="2144712"/>
          </a:xfrm>
        </p:grpSpPr>
        <p:sp>
          <p:nvSpPr>
            <p:cNvPr id="66" name="Shape 66"/>
            <p:cNvSpPr/>
            <p:nvPr/>
          </p:nvSpPr>
          <p:spPr>
            <a:xfrm>
              <a:off x="1782761" y="4252912"/>
              <a:ext cx="2438399" cy="2108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762125" y="4216400"/>
              <a:ext cx="2438399" cy="2108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rgbClr val="E6E6E6"/>
                </a:gs>
                <a:gs pos="7500">
                  <a:srgbClr val="7D8496"/>
                </a:gs>
                <a:gs pos="26499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35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1905000" y="4343400"/>
              <a:ext cx="2143125" cy="185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2"/>
                </a:gs>
                <a:gs pos="100000">
                  <a:srgbClr val="8F8329"/>
                </a:gs>
              </a:gsLst>
              <a:lin ang="135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828799" y="4516437"/>
            <a:ext cx="762000" cy="665162"/>
            <a:chOff x="5038725" y="4216400"/>
            <a:chExt cx="2459037" cy="2144712"/>
          </a:xfrm>
        </p:grpSpPr>
        <p:sp>
          <p:nvSpPr>
            <p:cNvPr id="70" name="Shape 70"/>
            <p:cNvSpPr/>
            <p:nvPr/>
          </p:nvSpPr>
          <p:spPr>
            <a:xfrm>
              <a:off x="5059362" y="4252912"/>
              <a:ext cx="2438399" cy="2108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038725" y="4216400"/>
              <a:ext cx="2438399" cy="2108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rgbClr val="E6E6E6"/>
                </a:gs>
                <a:gs pos="7500">
                  <a:srgbClr val="7D8496"/>
                </a:gs>
                <a:gs pos="26499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35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5181600" y="4343400"/>
              <a:ext cx="2143125" cy="185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1"/>
                </a:gs>
                <a:gs pos="100000">
                  <a:srgbClr val="13584A"/>
                </a:gs>
              </a:gsLst>
              <a:lin ang="135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" name="Shape 73"/>
          <p:cNvCxnSpPr/>
          <p:nvPr/>
        </p:nvCxnSpPr>
        <p:spPr>
          <a:xfrm>
            <a:off x="2438400" y="4211637"/>
            <a:ext cx="4800600" cy="0"/>
          </a:xfrm>
          <a:prstGeom prst="straightConnector1">
            <a:avLst/>
          </a:prstGeom>
          <a:noFill/>
          <a:ln cap="flat" cmpd="sng" w="25400">
            <a:solidFill>
              <a:srgbClr val="C0C0C0"/>
            </a:solidFill>
            <a:prstDash val="solid"/>
            <a:miter/>
            <a:headEnd len="med" w="med" type="none"/>
            <a:tailEnd len="med" w="med" type="oval"/>
          </a:ln>
        </p:spPr>
      </p:cxnSp>
      <p:sp>
        <p:nvSpPr>
          <p:cNvPr id="74" name="Shape 74"/>
          <p:cNvSpPr txBox="1"/>
          <p:nvPr/>
        </p:nvSpPr>
        <p:spPr>
          <a:xfrm>
            <a:off x="2667000" y="3678237"/>
            <a:ext cx="4648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Пробив в течни диелектрици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2025650" y="37004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cxnSp>
        <p:nvCxnSpPr>
          <p:cNvPr id="76" name="Shape 76"/>
          <p:cNvCxnSpPr/>
          <p:nvPr/>
        </p:nvCxnSpPr>
        <p:spPr>
          <a:xfrm>
            <a:off x="2438400" y="5126037"/>
            <a:ext cx="4800600" cy="0"/>
          </a:xfrm>
          <a:prstGeom prst="straightConnector1">
            <a:avLst/>
          </a:prstGeom>
          <a:noFill/>
          <a:ln cap="flat" cmpd="sng" w="25400">
            <a:solidFill>
              <a:srgbClr val="C0C0C0"/>
            </a:solidFill>
            <a:prstDash val="solid"/>
            <a:miter/>
            <a:headEnd len="med" w="med" type="none"/>
            <a:tailEnd len="med" w="med" type="oval"/>
          </a:ln>
        </p:spPr>
      </p:cxnSp>
      <p:sp>
        <p:nvSpPr>
          <p:cNvPr id="77" name="Shape 77"/>
          <p:cNvSpPr txBox="1"/>
          <p:nvPr/>
        </p:nvSpPr>
        <p:spPr>
          <a:xfrm>
            <a:off x="2667000" y="4592637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Пробив в твърди диелектрици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2025650" y="46148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1" type="ftr"/>
          </p:nvPr>
        </p:nvSpPr>
        <p:spPr>
          <a:xfrm>
            <a:off x="7181850" y="6524625"/>
            <a:ext cx="1904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Пробив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241550" y="155575"/>
            <a:ext cx="469264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Основни понятия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28600" y="1219200"/>
            <a:ext cx="8686800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Диелектрик, поставен в електрическо поле може да загуби изолационните си свойства (рязко да намали изолационното си съпротивление), ако интензитетът на полето превиши определена критична стойност. 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3429000"/>
            <a:ext cx="1904999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455612" y="4867275"/>
            <a:ext cx="8459786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Тази формула важи за еднородни диелектрици поставени в еднородно поле.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28600" y="2466975"/>
            <a:ext cx="8915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Това явление се нарича 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пробив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напрежението при което настъпва – 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пробивно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 критичният интензитет – 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диелектрична якост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55612" y="5715000"/>
            <a:ext cx="83216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Ако полето и структурата са </a:t>
            </a:r>
            <a:r>
              <a:rPr b="1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еднородни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пробивното напрежение е </a:t>
            </a:r>
            <a:r>
              <a:rPr b="1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линейна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функция на дебелината на образеца.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1" type="ftr"/>
          </p:nvPr>
        </p:nvSpPr>
        <p:spPr>
          <a:xfrm>
            <a:off x="7181850" y="6524625"/>
            <a:ext cx="1904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Пробив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336800" y="155575"/>
            <a:ext cx="4445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Пробив в газове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04800" y="1752600"/>
            <a:ext cx="80771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Еднородно е електрическото поле, при което интензитетът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 еднакъв във всички точки между електродите.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81000" y="1219200"/>
            <a:ext cx="5583236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Основна причина – ударна (вътрешна) йонизация.</a:t>
            </a:r>
          </a:p>
        </p:txBody>
      </p:sp>
      <p:grpSp>
        <p:nvGrpSpPr>
          <p:cNvPr id="98" name="Shape 98"/>
          <p:cNvGrpSpPr/>
          <p:nvPr/>
        </p:nvGrpSpPr>
        <p:grpSpPr>
          <a:xfrm>
            <a:off x="3048000" y="2895599"/>
            <a:ext cx="2819400" cy="2971800"/>
            <a:chOff x="3048000" y="2895599"/>
            <a:chExt cx="2819400" cy="2971800"/>
          </a:xfrm>
        </p:grpSpPr>
        <p:sp>
          <p:nvSpPr>
            <p:cNvPr id="99" name="Shape 99"/>
            <p:cNvSpPr/>
            <p:nvPr/>
          </p:nvSpPr>
          <p:spPr>
            <a:xfrm>
              <a:off x="3048000" y="3657600"/>
              <a:ext cx="28194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" name="Shape 100"/>
            <p:cNvCxnSpPr/>
            <p:nvPr/>
          </p:nvCxnSpPr>
          <p:spPr>
            <a:xfrm rot="10800000">
              <a:off x="4457700" y="2895599"/>
              <a:ext cx="0" cy="762000"/>
            </a:xfrm>
            <a:prstGeom prst="straightConnector1">
              <a:avLst/>
            </a:prstGeom>
            <a:noFill/>
            <a:ln cap="flat" cmpd="sng" w="50800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01" name="Shape 101"/>
            <p:cNvSpPr/>
            <p:nvPr/>
          </p:nvSpPr>
          <p:spPr>
            <a:xfrm>
              <a:off x="3048000" y="4876800"/>
              <a:ext cx="28194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" name="Shape 102"/>
            <p:cNvCxnSpPr/>
            <p:nvPr/>
          </p:nvCxnSpPr>
          <p:spPr>
            <a:xfrm rot="10800000">
              <a:off x="4457700" y="5105399"/>
              <a:ext cx="0" cy="762000"/>
            </a:xfrm>
            <a:prstGeom prst="straightConnector1">
              <a:avLst/>
            </a:prstGeom>
            <a:noFill/>
            <a:ln cap="flat" cmpd="sng" w="50800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03" name="Shape 103"/>
          <p:cNvGrpSpPr/>
          <p:nvPr/>
        </p:nvGrpSpPr>
        <p:grpSpPr>
          <a:xfrm>
            <a:off x="3429000" y="3886200"/>
            <a:ext cx="3216274" cy="1714499"/>
            <a:chOff x="3429000" y="3886200"/>
            <a:chExt cx="3216274" cy="1714499"/>
          </a:xfrm>
        </p:grpSpPr>
        <p:grpSp>
          <p:nvGrpSpPr>
            <p:cNvPr id="104" name="Shape 104"/>
            <p:cNvGrpSpPr/>
            <p:nvPr/>
          </p:nvGrpSpPr>
          <p:grpSpPr>
            <a:xfrm>
              <a:off x="3429000" y="3886200"/>
              <a:ext cx="1981200" cy="990599"/>
              <a:chOff x="3429000" y="3886200"/>
              <a:chExt cx="1981200" cy="990599"/>
            </a:xfrm>
          </p:grpSpPr>
          <p:cxnSp>
            <p:nvCxnSpPr>
              <p:cNvPr id="105" name="Shape 105"/>
              <p:cNvCxnSpPr/>
              <p:nvPr/>
            </p:nvCxnSpPr>
            <p:spPr>
              <a:xfrm>
                <a:off x="3429000" y="3886200"/>
                <a:ext cx="0" cy="990599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8000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106" name="Shape 106"/>
              <p:cNvCxnSpPr/>
              <p:nvPr/>
            </p:nvCxnSpPr>
            <p:spPr>
              <a:xfrm>
                <a:off x="3759200" y="3886200"/>
                <a:ext cx="0" cy="990599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8000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107" name="Shape 107"/>
              <p:cNvCxnSpPr/>
              <p:nvPr/>
            </p:nvCxnSpPr>
            <p:spPr>
              <a:xfrm>
                <a:off x="4089400" y="3886200"/>
                <a:ext cx="0" cy="990599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8000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108" name="Shape 108"/>
              <p:cNvCxnSpPr/>
              <p:nvPr/>
            </p:nvCxnSpPr>
            <p:spPr>
              <a:xfrm>
                <a:off x="4419600" y="3886200"/>
                <a:ext cx="0" cy="990599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8000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109" name="Shape 109"/>
              <p:cNvCxnSpPr/>
              <p:nvPr/>
            </p:nvCxnSpPr>
            <p:spPr>
              <a:xfrm>
                <a:off x="4749800" y="3886200"/>
                <a:ext cx="0" cy="990599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8000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110" name="Shape 110"/>
              <p:cNvCxnSpPr/>
              <p:nvPr/>
            </p:nvCxnSpPr>
            <p:spPr>
              <a:xfrm>
                <a:off x="5080000" y="3886200"/>
                <a:ext cx="0" cy="990599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8000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111" name="Shape 111"/>
              <p:cNvCxnSpPr/>
              <p:nvPr/>
            </p:nvCxnSpPr>
            <p:spPr>
              <a:xfrm>
                <a:off x="5410200" y="3886200"/>
                <a:ext cx="0" cy="990599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8000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</p:grpSp>
        <p:sp>
          <p:nvSpPr>
            <p:cNvPr id="112" name="Shape 112"/>
            <p:cNvSpPr txBox="1"/>
            <p:nvPr/>
          </p:nvSpPr>
          <p:spPr>
            <a:xfrm>
              <a:off x="4572000" y="5233987"/>
              <a:ext cx="2073274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Еднородно поле</a:t>
              </a:r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x="1524000" y="3176586"/>
            <a:ext cx="4724400" cy="1700213"/>
            <a:chOff x="1524000" y="3176586"/>
            <a:chExt cx="4724400" cy="1700213"/>
          </a:xfrm>
        </p:grpSpPr>
        <p:grpSp>
          <p:nvGrpSpPr>
            <p:cNvPr id="114" name="Shape 114"/>
            <p:cNvGrpSpPr/>
            <p:nvPr/>
          </p:nvGrpSpPr>
          <p:grpSpPr>
            <a:xfrm>
              <a:off x="2590800" y="3886200"/>
              <a:ext cx="457200" cy="990599"/>
              <a:chOff x="2590800" y="3886200"/>
              <a:chExt cx="457200" cy="990599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2819400" y="3886200"/>
                <a:ext cx="228600" cy="9905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17692"/>
                      <a:pt x="0" y="35384"/>
                      <a:pt x="0" y="55384"/>
                    </a:cubicBezTo>
                    <a:cubicBezTo>
                      <a:pt x="0" y="75384"/>
                      <a:pt x="60000" y="97692"/>
                      <a:pt x="120000" y="120000"/>
                    </a:cubicBezTo>
                  </a:path>
                </a:pathLst>
              </a:custGeom>
              <a:noFill/>
              <a:ln cap="flat" cmpd="sng" w="25400">
                <a:solidFill>
                  <a:srgbClr val="8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2590800" y="3886200"/>
                <a:ext cx="457200" cy="9905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17692"/>
                      <a:pt x="0" y="35384"/>
                      <a:pt x="0" y="55384"/>
                    </a:cubicBezTo>
                    <a:cubicBezTo>
                      <a:pt x="0" y="75384"/>
                      <a:pt x="60000" y="97692"/>
                      <a:pt x="120000" y="120000"/>
                    </a:cubicBezTo>
                  </a:path>
                </a:pathLst>
              </a:custGeom>
              <a:noFill/>
              <a:ln cap="flat" cmpd="sng" w="25400">
                <a:solidFill>
                  <a:srgbClr val="8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3003550" y="3886200"/>
                <a:ext cx="44450" cy="990599"/>
              </a:xfrm>
              <a:custGeom>
                <a:pathLst>
                  <a:path extrusionOk="0" h="120000" w="120000">
                    <a:moveTo>
                      <a:pt x="119999" y="0"/>
                    </a:moveTo>
                    <a:cubicBezTo>
                      <a:pt x="98571" y="9230"/>
                      <a:pt x="0" y="35961"/>
                      <a:pt x="0" y="55961"/>
                    </a:cubicBezTo>
                    <a:cubicBezTo>
                      <a:pt x="0" y="75961"/>
                      <a:pt x="94285" y="106730"/>
                      <a:pt x="119999" y="120000"/>
                    </a:cubicBezTo>
                  </a:path>
                </a:pathLst>
              </a:custGeom>
              <a:noFill/>
              <a:ln cap="flat" cmpd="sng" w="25400">
                <a:solidFill>
                  <a:srgbClr val="8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 flipH="1">
              <a:off x="5791199" y="3886200"/>
              <a:ext cx="457200" cy="990599"/>
              <a:chOff x="2590800" y="3886200"/>
              <a:chExt cx="457200" cy="990599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2819400" y="3886200"/>
                <a:ext cx="228600" cy="9905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17692"/>
                      <a:pt x="0" y="35384"/>
                      <a:pt x="0" y="55384"/>
                    </a:cubicBezTo>
                    <a:cubicBezTo>
                      <a:pt x="0" y="75384"/>
                      <a:pt x="60000" y="97692"/>
                      <a:pt x="120000" y="120000"/>
                    </a:cubicBezTo>
                  </a:path>
                </a:pathLst>
              </a:custGeom>
              <a:noFill/>
              <a:ln cap="flat" cmpd="sng" w="25400">
                <a:solidFill>
                  <a:srgbClr val="8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2590800" y="3886200"/>
                <a:ext cx="457200" cy="9905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17692"/>
                      <a:pt x="0" y="35384"/>
                      <a:pt x="0" y="55384"/>
                    </a:cubicBezTo>
                    <a:cubicBezTo>
                      <a:pt x="0" y="75384"/>
                      <a:pt x="60000" y="97692"/>
                      <a:pt x="120000" y="120000"/>
                    </a:cubicBezTo>
                  </a:path>
                </a:pathLst>
              </a:custGeom>
              <a:noFill/>
              <a:ln cap="flat" cmpd="sng" w="25400">
                <a:solidFill>
                  <a:srgbClr val="8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3003550" y="3886200"/>
                <a:ext cx="44450" cy="990599"/>
              </a:xfrm>
              <a:custGeom>
                <a:pathLst>
                  <a:path extrusionOk="0" h="120000" w="120000">
                    <a:moveTo>
                      <a:pt x="119999" y="0"/>
                    </a:moveTo>
                    <a:cubicBezTo>
                      <a:pt x="98571" y="9230"/>
                      <a:pt x="0" y="35961"/>
                      <a:pt x="0" y="55961"/>
                    </a:cubicBezTo>
                    <a:cubicBezTo>
                      <a:pt x="0" y="75961"/>
                      <a:pt x="94285" y="106730"/>
                      <a:pt x="119999" y="120000"/>
                    </a:cubicBezTo>
                  </a:path>
                </a:pathLst>
              </a:custGeom>
              <a:noFill/>
              <a:ln cap="flat" cmpd="sng" w="25400">
                <a:solidFill>
                  <a:srgbClr val="8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2" name="Shape 122"/>
            <p:cNvSpPr txBox="1"/>
            <p:nvPr/>
          </p:nvSpPr>
          <p:spPr>
            <a:xfrm>
              <a:off x="1524000" y="3176586"/>
              <a:ext cx="2339975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Нееднородно поле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1" type="ftr"/>
          </p:nvPr>
        </p:nvSpPr>
        <p:spPr>
          <a:xfrm>
            <a:off x="7181850" y="6524625"/>
            <a:ext cx="1904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Пробив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336800" y="155575"/>
            <a:ext cx="4445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Пробив в газове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438400" y="990600"/>
            <a:ext cx="40116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2.1. Пробив в еднородно поле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04800" y="3886200"/>
            <a:ext cx="86105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Когато тази енергия стане по-голяма от определена критична стойност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йон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при сблъсък на заредената частица с друга, то тя я йонизира.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152400" y="1598612"/>
            <a:ext cx="8610599" cy="1868486"/>
            <a:chOff x="152400" y="1598612"/>
            <a:chExt cx="8610599" cy="1868486"/>
          </a:xfrm>
        </p:grpSpPr>
        <p:sp>
          <p:nvSpPr>
            <p:cNvPr id="132" name="Shape 132"/>
            <p:cNvSpPr txBox="1"/>
            <p:nvPr/>
          </p:nvSpPr>
          <p:spPr>
            <a:xfrm>
              <a:off x="152400" y="1598612"/>
              <a:ext cx="8610599" cy="915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Свободните заредени частици в газообразен диелектрик, поставен в електрическо поле започват насочено движение, при което придобиват допълнителна енергия:</a:t>
              </a:r>
            </a:p>
          </p:txBody>
        </p:sp>
        <p:pic>
          <p:nvPicPr>
            <p:cNvPr id="133" name="Shape 1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8000" y="2359025"/>
              <a:ext cx="2036762" cy="612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Shape 134"/>
            <p:cNvSpPr txBox="1"/>
            <p:nvPr/>
          </p:nvSpPr>
          <p:spPr>
            <a:xfrm>
              <a:off x="304800" y="3100386"/>
              <a:ext cx="5834062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където λ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ср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е средна дължина на свободния й пробег.</a:t>
              </a:r>
            </a:p>
          </p:txBody>
        </p:sp>
      </p:grpSp>
      <p:sp>
        <p:nvSpPr>
          <p:cNvPr id="135" name="Shape 135"/>
          <p:cNvSpPr txBox="1"/>
          <p:nvPr/>
        </p:nvSpPr>
        <p:spPr>
          <a:xfrm>
            <a:off x="304800" y="4891087"/>
            <a:ext cx="5278437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Следователно условието за пробив е: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йон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04800" y="5667375"/>
            <a:ext cx="87026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Основна особеност – пробивът е 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обратим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т. е. след премахване на полето, материалът възвръща изолационните си свойства.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1" type="ftr"/>
          </p:nvPr>
        </p:nvSpPr>
        <p:spPr>
          <a:xfrm>
            <a:off x="7181850" y="6524625"/>
            <a:ext cx="1904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Пробив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336800" y="155575"/>
            <a:ext cx="4445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Пробив в газове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85800" y="1157287"/>
            <a:ext cx="809625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Зависимост на пробивното напрежение от атмосферното налягане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57200" y="4875212"/>
            <a:ext cx="8305799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област – когато налягането е ниско, броят на молекулите в единица обем намалява, следователно намалява вероятността за удар между тях 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 повишава.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2519362" y="1576386"/>
            <a:ext cx="4454525" cy="3222625"/>
            <a:chOff x="2667000" y="1728786"/>
            <a:chExt cx="3932236" cy="2665412"/>
          </a:xfrm>
        </p:grpSpPr>
        <p:cxnSp>
          <p:nvCxnSpPr>
            <p:cNvPr id="146" name="Shape 146"/>
            <p:cNvCxnSpPr/>
            <p:nvPr/>
          </p:nvCxnSpPr>
          <p:spPr>
            <a:xfrm>
              <a:off x="3214686" y="4094162"/>
              <a:ext cx="32543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47" name="Shape 147"/>
            <p:cNvCxnSpPr/>
            <p:nvPr/>
          </p:nvCxnSpPr>
          <p:spPr>
            <a:xfrm rot="10800000">
              <a:off x="3214686" y="1862137"/>
              <a:ext cx="0" cy="2232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48" name="Shape 148"/>
            <p:cNvSpPr/>
            <p:nvPr/>
          </p:nvSpPr>
          <p:spPr>
            <a:xfrm>
              <a:off x="3214686" y="2468561"/>
              <a:ext cx="2271711" cy="1360487"/>
            </a:xfrm>
            <a:custGeom>
              <a:pathLst>
                <a:path extrusionOk="0" h="120000" w="120000">
                  <a:moveTo>
                    <a:pt x="0" y="69657"/>
                  </a:moveTo>
                  <a:cubicBezTo>
                    <a:pt x="12089" y="88150"/>
                    <a:pt x="34477" y="119999"/>
                    <a:pt x="48358" y="117123"/>
                  </a:cubicBezTo>
                  <a:cubicBezTo>
                    <a:pt x="68358" y="105616"/>
                    <a:pt x="98208" y="38835"/>
                    <a:pt x="120000" y="0"/>
                  </a:cubicBezTo>
                </a:path>
              </a:pathLst>
            </a:custGeom>
            <a:noFill/>
            <a:ln cap="flat" cmpd="sng" w="34925">
              <a:solidFill>
                <a:srgbClr val="8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6324600" y="4090987"/>
              <a:ext cx="274636" cy="303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2667000" y="1728786"/>
              <a:ext cx="455612" cy="303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</a:t>
              </a:r>
            </a:p>
          </p:txBody>
        </p:sp>
        <p:cxnSp>
          <p:nvCxnSpPr>
            <p:cNvPr id="151" name="Shape 151"/>
            <p:cNvCxnSpPr/>
            <p:nvPr/>
          </p:nvCxnSpPr>
          <p:spPr>
            <a:xfrm>
              <a:off x="4098925" y="3197225"/>
              <a:ext cx="0" cy="896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2" name="Shape 152"/>
            <p:cNvSpPr txBox="1"/>
            <p:nvPr/>
          </p:nvSpPr>
          <p:spPr>
            <a:xfrm>
              <a:off x="3403600" y="2828925"/>
              <a:ext cx="219075" cy="303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4217987" y="2825750"/>
              <a:ext cx="274636" cy="303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II</a:t>
              </a:r>
            </a:p>
          </p:txBody>
        </p:sp>
      </p:grpSp>
      <p:sp>
        <p:nvSpPr>
          <p:cNvPr id="154" name="Shape 154"/>
          <p:cNvSpPr txBox="1"/>
          <p:nvPr/>
        </p:nvSpPr>
        <p:spPr>
          <a:xfrm>
            <a:off x="431800" y="5835650"/>
            <a:ext cx="84073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 област – когато налягането е високо, броят на частиците е толкова голям, че намалява λ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се повишава.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1" type="ftr"/>
          </p:nvPr>
        </p:nvSpPr>
        <p:spPr>
          <a:xfrm>
            <a:off x="7181850" y="6524625"/>
            <a:ext cx="1904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Пробив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2336800" y="155575"/>
            <a:ext cx="4445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Пробив в газове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2438400" y="990600"/>
            <a:ext cx="430688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2.2. Пробив в нееднородно поле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5005386" y="1728786"/>
            <a:ext cx="3089274" cy="3033712"/>
            <a:chOff x="5005387" y="1728786"/>
            <a:chExt cx="2601911" cy="2747962"/>
          </a:xfrm>
        </p:grpSpPr>
        <p:cxnSp>
          <p:nvCxnSpPr>
            <p:cNvPr id="163" name="Shape 163"/>
            <p:cNvCxnSpPr/>
            <p:nvPr/>
          </p:nvCxnSpPr>
          <p:spPr>
            <a:xfrm>
              <a:off x="5494337" y="4159250"/>
              <a:ext cx="20859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64" name="Shape 164"/>
            <p:cNvCxnSpPr/>
            <p:nvPr/>
          </p:nvCxnSpPr>
          <p:spPr>
            <a:xfrm rot="10800000">
              <a:off x="5494337" y="1847849"/>
              <a:ext cx="0" cy="231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65" name="Shape 165"/>
            <p:cNvSpPr/>
            <p:nvPr/>
          </p:nvSpPr>
          <p:spPr>
            <a:xfrm>
              <a:off x="5491162" y="3332162"/>
              <a:ext cx="1258887" cy="827086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0" y="120000"/>
                    <a:pt x="94520" y="2083"/>
                    <a:pt x="120000" y="0"/>
                  </a:cubicBezTo>
                </a:path>
              </a:pathLst>
            </a:custGeom>
            <a:noFill/>
            <a:ln cap="flat" cmpd="sng" w="31750">
              <a:solidFill>
                <a:srgbClr val="33339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" name="Shape 166"/>
            <p:cNvGrpSpPr/>
            <p:nvPr/>
          </p:nvGrpSpPr>
          <p:grpSpPr>
            <a:xfrm>
              <a:off x="6477000" y="3608386"/>
              <a:ext cx="688974" cy="274636"/>
              <a:chOff x="1295400" y="4114800"/>
              <a:chExt cx="380999" cy="152399"/>
            </a:xfrm>
          </p:grpSpPr>
          <p:cxnSp>
            <p:nvCxnSpPr>
              <p:cNvPr id="167" name="Shape 167"/>
              <p:cNvCxnSpPr/>
              <p:nvPr/>
            </p:nvCxnSpPr>
            <p:spPr>
              <a:xfrm>
                <a:off x="1295400" y="4191000"/>
                <a:ext cx="15081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stealth"/>
              </a:ln>
            </p:spPr>
          </p:cxnSp>
          <p:cxnSp>
            <p:nvCxnSpPr>
              <p:cNvPr id="168" name="Shape 168"/>
              <p:cNvCxnSpPr/>
              <p:nvPr/>
            </p:nvCxnSpPr>
            <p:spPr>
              <a:xfrm>
                <a:off x="1524000" y="4191000"/>
                <a:ext cx="15239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69" name="Shape 169"/>
              <p:cNvCxnSpPr/>
              <p:nvPr/>
            </p:nvCxnSpPr>
            <p:spPr>
              <a:xfrm>
                <a:off x="1524000" y="4114800"/>
                <a:ext cx="0" cy="1523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170" name="Shape 170"/>
            <p:cNvSpPr txBox="1"/>
            <p:nvPr/>
          </p:nvSpPr>
          <p:spPr>
            <a:xfrm>
              <a:off x="7345361" y="4144962"/>
              <a:ext cx="261936" cy="331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5005387" y="1728786"/>
              <a:ext cx="434974" cy="331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</a:t>
              </a: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6477000" y="3386137"/>
              <a:ext cx="268286" cy="331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6900861" y="3386137"/>
              <a:ext cx="260350" cy="331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Noto Sans Symbol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</a:p>
          </p:txBody>
        </p:sp>
      </p:grpSp>
      <p:grpSp>
        <p:nvGrpSpPr>
          <p:cNvPr id="174" name="Shape 174"/>
          <p:cNvGrpSpPr/>
          <p:nvPr/>
        </p:nvGrpSpPr>
        <p:grpSpPr>
          <a:xfrm>
            <a:off x="781050" y="1676399"/>
            <a:ext cx="2133600" cy="655638"/>
            <a:chOff x="781050" y="2208211"/>
            <a:chExt cx="2133600" cy="655638"/>
          </a:xfrm>
        </p:grpSpPr>
        <p:cxnSp>
          <p:nvCxnSpPr>
            <p:cNvPr id="175" name="Shape 175"/>
            <p:cNvCxnSpPr/>
            <p:nvPr/>
          </p:nvCxnSpPr>
          <p:spPr>
            <a:xfrm>
              <a:off x="781050" y="2673350"/>
              <a:ext cx="57785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oval"/>
              <a:tailEnd len="med" w="med" type="stealth"/>
            </a:ln>
          </p:spPr>
        </p:cxnSp>
        <p:cxnSp>
          <p:nvCxnSpPr>
            <p:cNvPr id="176" name="Shape 176"/>
            <p:cNvCxnSpPr/>
            <p:nvPr/>
          </p:nvCxnSpPr>
          <p:spPr>
            <a:xfrm>
              <a:off x="2336800" y="2673350"/>
              <a:ext cx="57785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oval"/>
            </a:ln>
          </p:spPr>
        </p:cxnSp>
        <p:cxnSp>
          <p:nvCxnSpPr>
            <p:cNvPr id="177" name="Shape 177"/>
            <p:cNvCxnSpPr/>
            <p:nvPr/>
          </p:nvCxnSpPr>
          <p:spPr>
            <a:xfrm>
              <a:off x="2336800" y="2482850"/>
              <a:ext cx="0" cy="38100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78" name="Shape 178"/>
            <p:cNvSpPr txBox="1"/>
            <p:nvPr/>
          </p:nvSpPr>
          <p:spPr>
            <a:xfrm>
              <a:off x="2408236" y="2208211"/>
              <a:ext cx="30956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Noto Sans Symbol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962025" y="2274886"/>
              <a:ext cx="3175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</p:grpSp>
      <p:grpSp>
        <p:nvGrpSpPr>
          <p:cNvPr id="180" name="Shape 180"/>
          <p:cNvGrpSpPr/>
          <p:nvPr/>
        </p:nvGrpSpPr>
        <p:grpSpPr>
          <a:xfrm>
            <a:off x="1703386" y="1947862"/>
            <a:ext cx="1187450" cy="1184274"/>
            <a:chOff x="1703386" y="2479675"/>
            <a:chExt cx="1187450" cy="1184274"/>
          </a:xfrm>
        </p:grpSpPr>
        <p:cxnSp>
          <p:nvCxnSpPr>
            <p:cNvPr id="181" name="Shape 181"/>
            <p:cNvCxnSpPr/>
            <p:nvPr/>
          </p:nvCxnSpPr>
          <p:spPr>
            <a:xfrm>
              <a:off x="1703386" y="2479675"/>
              <a:ext cx="0" cy="8413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2" name="Shape 182"/>
            <p:cNvCxnSpPr/>
            <p:nvPr/>
          </p:nvCxnSpPr>
          <p:spPr>
            <a:xfrm>
              <a:off x="2336800" y="2787650"/>
              <a:ext cx="0" cy="5333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3" name="Shape 183"/>
            <p:cNvCxnSpPr/>
            <p:nvPr/>
          </p:nvCxnSpPr>
          <p:spPr>
            <a:xfrm>
              <a:off x="1703386" y="3168650"/>
              <a:ext cx="6334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stealth"/>
              <a:tailEnd len="med" w="med" type="stealth"/>
            </a:ln>
          </p:spPr>
        </p:cxnSp>
        <p:sp>
          <p:nvSpPr>
            <p:cNvPr id="184" name="Shape 184"/>
            <p:cNvSpPr txBox="1"/>
            <p:nvPr/>
          </p:nvSpPr>
          <p:spPr>
            <a:xfrm>
              <a:off x="2043111" y="3297237"/>
              <a:ext cx="847725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 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 d</a:t>
              </a:r>
            </a:p>
          </p:txBody>
        </p:sp>
      </p:grpSp>
      <p:grpSp>
        <p:nvGrpSpPr>
          <p:cNvPr id="185" name="Shape 185"/>
          <p:cNvGrpSpPr/>
          <p:nvPr/>
        </p:nvGrpSpPr>
        <p:grpSpPr>
          <a:xfrm>
            <a:off x="1341437" y="1884362"/>
            <a:ext cx="358774" cy="419099"/>
            <a:chOff x="1341437" y="2416175"/>
            <a:chExt cx="358774" cy="419099"/>
          </a:xfrm>
        </p:grpSpPr>
        <p:sp>
          <p:nvSpPr>
            <p:cNvPr id="186" name="Shape 186"/>
            <p:cNvSpPr/>
            <p:nvPr/>
          </p:nvSpPr>
          <p:spPr>
            <a:xfrm>
              <a:off x="1341437" y="2635250"/>
              <a:ext cx="152399" cy="152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1341437" y="2482850"/>
              <a:ext cx="152399" cy="152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471612" y="2559050"/>
              <a:ext cx="152399" cy="152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1547812" y="2682875"/>
              <a:ext cx="152399" cy="152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1547812" y="2416175"/>
              <a:ext cx="152399" cy="152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</p:grpSp>
      <p:sp>
        <p:nvSpPr>
          <p:cNvPr id="191" name="Shape 191"/>
          <p:cNvSpPr txBox="1"/>
          <p:nvPr/>
        </p:nvSpPr>
        <p:spPr>
          <a:xfrm>
            <a:off x="200025" y="3505200"/>
            <a:ext cx="5005386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Най-голям интензитет се получава в областта около иглата, където започва и йонизацията. 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200025" y="4495800"/>
            <a:ext cx="5292725" cy="119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Получените електрони рекомбинират на положителния полюс, докато по-големите положителни йони значително по-бавно се придвижват към отрицателния полюс. 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00025" y="5819775"/>
            <a:ext cx="8458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Поради това около иглата се натрупват йони, които могат да се разглеждат като продължение на електрода (ефективното разстояние намалява).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1" type="ftr"/>
          </p:nvPr>
        </p:nvSpPr>
        <p:spPr>
          <a:xfrm>
            <a:off x="7181850" y="6524625"/>
            <a:ext cx="1904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Пробив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336800" y="155575"/>
            <a:ext cx="4445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Пробив в газове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2438400" y="990600"/>
            <a:ext cx="430688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2.2. Пробив в нееднородно поле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04800" y="5713412"/>
            <a:ext cx="8458200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Пробивът в газообразни диелектрици в нееднородно електрическо поле зависи от </a:t>
            </a:r>
            <a:r>
              <a:rPr b="1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формата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електродите и </a:t>
            </a:r>
            <a:r>
              <a:rPr b="1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поляритета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 приложеното напрежение.</a:t>
            </a:r>
          </a:p>
        </p:txBody>
      </p:sp>
      <p:grpSp>
        <p:nvGrpSpPr>
          <p:cNvPr id="202" name="Shape 202"/>
          <p:cNvGrpSpPr/>
          <p:nvPr/>
        </p:nvGrpSpPr>
        <p:grpSpPr>
          <a:xfrm>
            <a:off x="1676400" y="1922462"/>
            <a:ext cx="2133600" cy="1236661"/>
            <a:chOff x="1676400" y="4865687"/>
            <a:chExt cx="2133600" cy="1236661"/>
          </a:xfrm>
        </p:grpSpPr>
        <p:grpSp>
          <p:nvGrpSpPr>
            <p:cNvPr id="203" name="Shape 203"/>
            <p:cNvGrpSpPr/>
            <p:nvPr/>
          </p:nvGrpSpPr>
          <p:grpSpPr>
            <a:xfrm>
              <a:off x="1676400" y="4865687"/>
              <a:ext cx="2133600" cy="573087"/>
              <a:chOff x="1676400" y="4865687"/>
              <a:chExt cx="2133600" cy="573087"/>
            </a:xfrm>
          </p:grpSpPr>
          <p:cxnSp>
            <p:nvCxnSpPr>
              <p:cNvPr id="204" name="Shape 204"/>
              <p:cNvCxnSpPr/>
              <p:nvPr/>
            </p:nvCxnSpPr>
            <p:spPr>
              <a:xfrm>
                <a:off x="1676400" y="5248275"/>
                <a:ext cx="57785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/>
                <a:headEnd len="med" w="med" type="oval"/>
                <a:tailEnd len="med" w="med" type="stealth"/>
              </a:ln>
            </p:spPr>
          </p:cxnSp>
          <p:cxnSp>
            <p:nvCxnSpPr>
              <p:cNvPr id="205" name="Shape 205"/>
              <p:cNvCxnSpPr/>
              <p:nvPr/>
            </p:nvCxnSpPr>
            <p:spPr>
              <a:xfrm>
                <a:off x="3232150" y="5248275"/>
                <a:ext cx="57785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oval"/>
              </a:ln>
            </p:spPr>
          </p:cxnSp>
          <p:cxnSp>
            <p:nvCxnSpPr>
              <p:cNvPr id="206" name="Shape 206"/>
              <p:cNvCxnSpPr/>
              <p:nvPr/>
            </p:nvCxnSpPr>
            <p:spPr>
              <a:xfrm>
                <a:off x="3232150" y="5057775"/>
                <a:ext cx="0" cy="3810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07" name="Shape 207"/>
              <p:cNvSpPr txBox="1"/>
              <p:nvPr/>
            </p:nvSpPr>
            <p:spPr>
              <a:xfrm>
                <a:off x="1905000" y="4865687"/>
                <a:ext cx="309561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Noto Sans Symbols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−</a:t>
                </a:r>
              </a:p>
            </p:txBody>
          </p:sp>
          <p:sp>
            <p:nvSpPr>
              <p:cNvPr id="208" name="Shape 208"/>
              <p:cNvSpPr txBox="1"/>
              <p:nvPr/>
            </p:nvSpPr>
            <p:spPr>
              <a:xfrm>
                <a:off x="3260725" y="4865687"/>
                <a:ext cx="317500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</a:p>
            </p:txBody>
          </p:sp>
        </p:grpSp>
        <p:cxnSp>
          <p:nvCxnSpPr>
            <p:cNvPr id="209" name="Shape 209"/>
            <p:cNvCxnSpPr/>
            <p:nvPr/>
          </p:nvCxnSpPr>
          <p:spPr>
            <a:xfrm>
              <a:off x="2254250" y="5210175"/>
              <a:ext cx="0" cy="6857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3232150" y="5362575"/>
              <a:ext cx="0" cy="5333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11" name="Shape 211"/>
            <p:cNvSpPr txBox="1"/>
            <p:nvPr/>
          </p:nvSpPr>
          <p:spPr>
            <a:xfrm>
              <a:off x="2362200" y="5735637"/>
              <a:ext cx="847725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 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 d</a:t>
              </a:r>
            </a:p>
          </p:txBody>
        </p:sp>
        <p:cxnSp>
          <p:nvCxnSpPr>
            <p:cNvPr id="212" name="Shape 212"/>
            <p:cNvCxnSpPr/>
            <p:nvPr/>
          </p:nvCxnSpPr>
          <p:spPr>
            <a:xfrm>
              <a:off x="2254250" y="5743575"/>
              <a:ext cx="9778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stealth"/>
              <a:tailEnd len="med" w="med" type="stealth"/>
            </a:ln>
          </p:spPr>
        </p:cxnSp>
      </p:grpSp>
      <p:grpSp>
        <p:nvGrpSpPr>
          <p:cNvPr id="213" name="Shape 213"/>
          <p:cNvGrpSpPr/>
          <p:nvPr/>
        </p:nvGrpSpPr>
        <p:grpSpPr>
          <a:xfrm>
            <a:off x="5622925" y="2159000"/>
            <a:ext cx="982661" cy="2152648"/>
            <a:chOff x="5494337" y="3990975"/>
            <a:chExt cx="982661" cy="2152648"/>
          </a:xfrm>
        </p:grpSpPr>
        <p:cxnSp>
          <p:nvCxnSpPr>
            <p:cNvPr id="214" name="Shape 214"/>
            <p:cNvCxnSpPr/>
            <p:nvPr/>
          </p:nvCxnSpPr>
          <p:spPr>
            <a:xfrm flipH="1" rot="10800000">
              <a:off x="5494337" y="4351336"/>
              <a:ext cx="982661" cy="1792286"/>
            </a:xfrm>
            <a:prstGeom prst="straightConnector1">
              <a:avLst/>
            </a:prstGeom>
            <a:noFill/>
            <a:ln cap="flat" cmpd="sng" w="31750">
              <a:solidFill>
                <a:srgbClr val="8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215" name="Shape 215"/>
            <p:cNvGrpSpPr/>
            <p:nvPr/>
          </p:nvGrpSpPr>
          <p:grpSpPr>
            <a:xfrm>
              <a:off x="5649911" y="4213225"/>
              <a:ext cx="688974" cy="276224"/>
              <a:chOff x="1295400" y="4114800"/>
              <a:chExt cx="380999" cy="152399"/>
            </a:xfrm>
          </p:grpSpPr>
          <p:cxnSp>
            <p:nvCxnSpPr>
              <p:cNvPr id="216" name="Shape 216"/>
              <p:cNvCxnSpPr/>
              <p:nvPr/>
            </p:nvCxnSpPr>
            <p:spPr>
              <a:xfrm>
                <a:off x="1295400" y="4191000"/>
                <a:ext cx="15081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stealth"/>
              </a:ln>
            </p:spPr>
          </p:cxnSp>
          <p:cxnSp>
            <p:nvCxnSpPr>
              <p:cNvPr id="217" name="Shape 217"/>
              <p:cNvCxnSpPr/>
              <p:nvPr/>
            </p:nvCxnSpPr>
            <p:spPr>
              <a:xfrm>
                <a:off x="1524000" y="4191000"/>
                <a:ext cx="15239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18" name="Shape 218"/>
              <p:cNvCxnSpPr/>
              <p:nvPr/>
            </p:nvCxnSpPr>
            <p:spPr>
              <a:xfrm>
                <a:off x="1524000" y="4114800"/>
                <a:ext cx="0" cy="1523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219" name="Shape 219"/>
            <p:cNvSpPr txBox="1"/>
            <p:nvPr/>
          </p:nvSpPr>
          <p:spPr>
            <a:xfrm>
              <a:off x="5649912" y="4021137"/>
              <a:ext cx="30956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Noto Sans Symbol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6062662" y="3990975"/>
              <a:ext cx="3175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x="5129211" y="1881187"/>
            <a:ext cx="2655886" cy="2773361"/>
            <a:chOff x="5000625" y="3713162"/>
            <a:chExt cx="2655886" cy="2773361"/>
          </a:xfrm>
        </p:grpSpPr>
        <p:cxnSp>
          <p:nvCxnSpPr>
            <p:cNvPr id="222" name="Shape 222"/>
            <p:cNvCxnSpPr/>
            <p:nvPr/>
          </p:nvCxnSpPr>
          <p:spPr>
            <a:xfrm>
              <a:off x="5494337" y="6143625"/>
              <a:ext cx="20859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223" name="Shape 223"/>
            <p:cNvCxnSpPr/>
            <p:nvPr/>
          </p:nvCxnSpPr>
          <p:spPr>
            <a:xfrm rot="10800000">
              <a:off x="5494337" y="3832224"/>
              <a:ext cx="0" cy="231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224" name="Shape 224"/>
            <p:cNvSpPr/>
            <p:nvPr/>
          </p:nvSpPr>
          <p:spPr>
            <a:xfrm>
              <a:off x="5491162" y="5316537"/>
              <a:ext cx="1258887" cy="827086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0" y="120000"/>
                    <a:pt x="94520" y="2083"/>
                    <a:pt x="120000" y="0"/>
                  </a:cubicBezTo>
                </a:path>
              </a:pathLst>
            </a:custGeom>
            <a:noFill/>
            <a:ln cap="flat" cmpd="sng" w="28575">
              <a:solidFill>
                <a:srgbClr val="000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5" name="Shape 225"/>
            <p:cNvGrpSpPr/>
            <p:nvPr/>
          </p:nvGrpSpPr>
          <p:grpSpPr>
            <a:xfrm>
              <a:off x="6477000" y="5592762"/>
              <a:ext cx="688974" cy="274636"/>
              <a:chOff x="1295400" y="4114800"/>
              <a:chExt cx="380999" cy="152399"/>
            </a:xfrm>
          </p:grpSpPr>
          <p:cxnSp>
            <p:nvCxnSpPr>
              <p:cNvPr id="226" name="Shape 226"/>
              <p:cNvCxnSpPr/>
              <p:nvPr/>
            </p:nvCxnSpPr>
            <p:spPr>
              <a:xfrm>
                <a:off x="1295400" y="4191000"/>
                <a:ext cx="15081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stealth"/>
              </a:ln>
            </p:spPr>
          </p:cxnSp>
          <p:cxnSp>
            <p:nvCxnSpPr>
              <p:cNvPr id="227" name="Shape 227"/>
              <p:cNvCxnSpPr/>
              <p:nvPr/>
            </p:nvCxnSpPr>
            <p:spPr>
              <a:xfrm>
                <a:off x="1524000" y="4191000"/>
                <a:ext cx="15239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8" name="Shape 228"/>
              <p:cNvCxnSpPr/>
              <p:nvPr/>
            </p:nvCxnSpPr>
            <p:spPr>
              <a:xfrm>
                <a:off x="1524000" y="4114800"/>
                <a:ext cx="0" cy="1523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229" name="Shape 229"/>
            <p:cNvSpPr txBox="1"/>
            <p:nvPr/>
          </p:nvSpPr>
          <p:spPr>
            <a:xfrm>
              <a:off x="7345361" y="6119812"/>
              <a:ext cx="3111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5000625" y="3713162"/>
              <a:ext cx="517524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</a:t>
              </a:r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6477000" y="5370512"/>
              <a:ext cx="3175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6900861" y="5370512"/>
              <a:ext cx="30956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Noto Sans Symbol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</a:p>
          </p:txBody>
        </p:sp>
      </p:grpSp>
      <p:sp>
        <p:nvSpPr>
          <p:cNvPr id="233" name="Shape 233"/>
          <p:cNvSpPr txBox="1"/>
          <p:nvPr/>
        </p:nvSpPr>
        <p:spPr>
          <a:xfrm>
            <a:off x="304800" y="3654425"/>
            <a:ext cx="4824412" cy="1465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Положителните йони рекомбинират на отрицателния полюс, електроните се придвижват към положителния полюс, следователно разстоянието между електродите не се променя.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1" type="ftr"/>
          </p:nvPr>
        </p:nvSpPr>
        <p:spPr>
          <a:xfrm>
            <a:off x="7181850" y="6524625"/>
            <a:ext cx="19049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Пробив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898525" y="155575"/>
            <a:ext cx="73310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Пробив в течни диелектрици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04800" y="1143000"/>
            <a:ext cx="86105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Диелектричната якост на течни диелектрици е по-голяма от тази на газообразните, тъй като имат по-голяма плътност. </a:t>
            </a:r>
          </a:p>
        </p:txBody>
      </p:sp>
      <p:grpSp>
        <p:nvGrpSpPr>
          <p:cNvPr id="241" name="Shape 241"/>
          <p:cNvGrpSpPr/>
          <p:nvPr/>
        </p:nvGrpSpPr>
        <p:grpSpPr>
          <a:xfrm>
            <a:off x="3154361" y="2505075"/>
            <a:ext cx="628649" cy="2676524"/>
            <a:chOff x="3154361" y="3000375"/>
            <a:chExt cx="628649" cy="2676524"/>
          </a:xfrm>
        </p:grpSpPr>
        <p:cxnSp>
          <p:nvCxnSpPr>
            <p:cNvPr id="242" name="Shape 242"/>
            <p:cNvCxnSpPr/>
            <p:nvPr/>
          </p:nvCxnSpPr>
          <p:spPr>
            <a:xfrm>
              <a:off x="3429000" y="3000375"/>
              <a:ext cx="0" cy="23336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43" name="Shape 243"/>
            <p:cNvSpPr txBox="1"/>
            <p:nvPr/>
          </p:nvSpPr>
          <p:spPr>
            <a:xfrm>
              <a:off x="3154361" y="5310187"/>
              <a:ext cx="6286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0,01</a:t>
              </a:r>
            </a:p>
          </p:txBody>
        </p:sp>
      </p:grpSp>
      <p:sp>
        <p:nvSpPr>
          <p:cNvPr id="244" name="Shape 244"/>
          <p:cNvSpPr txBox="1"/>
          <p:nvPr/>
        </p:nvSpPr>
        <p:spPr>
          <a:xfrm>
            <a:off x="457200" y="5759450"/>
            <a:ext cx="86105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Увеличаването на количеството примеси в течните диелектрици рязко намалява диелектричната им якост.</a:t>
            </a:r>
          </a:p>
        </p:txBody>
      </p:sp>
      <p:grpSp>
        <p:nvGrpSpPr>
          <p:cNvPr id="245" name="Shape 245"/>
          <p:cNvGrpSpPr/>
          <p:nvPr/>
        </p:nvGrpSpPr>
        <p:grpSpPr>
          <a:xfrm>
            <a:off x="2362199" y="2146299"/>
            <a:ext cx="4110037" cy="3130550"/>
            <a:chOff x="2520950" y="2338386"/>
            <a:chExt cx="3641725" cy="2644775"/>
          </a:xfrm>
        </p:grpSpPr>
        <p:grpSp>
          <p:nvGrpSpPr>
            <p:cNvPr id="246" name="Shape 246"/>
            <p:cNvGrpSpPr/>
            <p:nvPr/>
          </p:nvGrpSpPr>
          <p:grpSpPr>
            <a:xfrm>
              <a:off x="2520950" y="2338386"/>
              <a:ext cx="3359149" cy="2644775"/>
              <a:chOff x="2520950" y="2900361"/>
              <a:chExt cx="3359149" cy="2644775"/>
            </a:xfrm>
          </p:grpSpPr>
          <p:grpSp>
            <p:nvGrpSpPr>
              <p:cNvPr id="247" name="Shape 247"/>
              <p:cNvGrpSpPr/>
              <p:nvPr/>
            </p:nvGrpSpPr>
            <p:grpSpPr>
              <a:xfrm>
                <a:off x="3124200" y="3092449"/>
                <a:ext cx="2286000" cy="2089149"/>
                <a:chOff x="6002337" y="4752975"/>
                <a:chExt cx="1779587" cy="1516061"/>
              </a:xfrm>
            </p:grpSpPr>
            <p:cxnSp>
              <p:nvCxnSpPr>
                <p:cNvPr id="248" name="Shape 248"/>
                <p:cNvCxnSpPr/>
                <p:nvPr/>
              </p:nvCxnSpPr>
              <p:spPr>
                <a:xfrm>
                  <a:off x="6002337" y="6269037"/>
                  <a:ext cx="1779587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cxnSp>
              <p:nvCxnSpPr>
                <p:cNvPr id="249" name="Shape 249"/>
                <p:cNvCxnSpPr/>
                <p:nvPr/>
              </p:nvCxnSpPr>
              <p:spPr>
                <a:xfrm rot="10800000">
                  <a:off x="6002337" y="4752975"/>
                  <a:ext cx="0" cy="15160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</p:grpSp>
          <p:sp>
            <p:nvSpPr>
              <p:cNvPr id="250" name="Shape 250"/>
              <p:cNvSpPr txBox="1"/>
              <p:nvPr/>
            </p:nvSpPr>
            <p:spPr>
              <a:xfrm>
                <a:off x="5029200" y="5233987"/>
                <a:ext cx="850899" cy="3111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% вода</a:t>
                </a:r>
              </a:p>
            </p:txBody>
          </p:sp>
          <p:sp>
            <p:nvSpPr>
              <p:cNvPr id="251" name="Shape 251"/>
              <p:cNvSpPr txBox="1"/>
              <p:nvPr/>
            </p:nvSpPr>
            <p:spPr>
              <a:xfrm>
                <a:off x="2520950" y="2900361"/>
                <a:ext cx="446086" cy="3095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пр</a:t>
                </a: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3319462" y="3276600"/>
                <a:ext cx="1633536" cy="1790699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3325" y="16382"/>
                      <a:pt x="0" y="78297"/>
                      <a:pt x="19951" y="98297"/>
                    </a:cubicBezTo>
                    <a:cubicBezTo>
                      <a:pt x="39903" y="118297"/>
                      <a:pt x="99180" y="115531"/>
                      <a:pt x="120000" y="120000"/>
                    </a:cubicBezTo>
                  </a:path>
                </a:pathLst>
              </a:custGeom>
              <a:noFill/>
              <a:ln cap="flat" cmpd="sng" w="349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Shape 253"/>
            <p:cNvSpPr txBox="1"/>
            <p:nvPr/>
          </p:nvSpPr>
          <p:spPr>
            <a:xfrm>
              <a:off x="4098925" y="3008311"/>
              <a:ext cx="2063750" cy="309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Изолационно масло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db2004215l">
  <a:themeElements>
    <a:clrScheme name="default">
      <a:dk1>
        <a:srgbClr val="000000"/>
      </a:dk1>
      <a:lt1>
        <a:srgbClr val="FFFFFF"/>
      </a:lt1>
      <a:dk2>
        <a:srgbClr val="0F4D5B"/>
      </a:dk2>
      <a:lt2>
        <a:srgbClr val="969696"/>
      </a:lt2>
      <a:accent1>
        <a:srgbClr val="1B7D6A"/>
      </a:accent1>
      <a:accent2>
        <a:srgbClr val="CBBA3B"/>
      </a:accent2>
      <a:accent3>
        <a:srgbClr val="FFFFFF"/>
      </a:accent3>
      <a:accent4>
        <a:srgbClr val="1B7D6A"/>
      </a:accent4>
      <a:accent5>
        <a:srgbClr val="CBBA3B"/>
      </a:accent5>
      <a:accent6>
        <a:srgbClr val="FFFFFF"/>
      </a:accent6>
      <a:hlink>
        <a:srgbClr val="3790D3"/>
      </a:hlink>
      <a:folHlink>
        <a:srgbClr val="BD6A1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