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6D27166-DC05-4068-B4A8-0E28073B0166}">
  <a:tblStyle styleId="{46D27166-DC05-4068-B4A8-0E28073B0166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5930900" y="63849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  <a:defRPr b="1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3124200" y="6477000"/>
            <a:ext cx="18288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286000" y="3962400"/>
            <a:ext cx="6172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2209800" y="3200400"/>
            <a:ext cx="6400799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, text on left, text on righ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304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2971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33400" y="1219200"/>
            <a:ext cx="83057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04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971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133600" y="381000"/>
            <a:ext cx="7010400" cy="533399"/>
          </a:xfrm>
          <a:prstGeom prst="rect">
            <a:avLst/>
          </a:prstGeom>
          <a:gradFill>
            <a:gsLst>
              <a:gs pos="0">
                <a:srgbClr val="6FB4E3">
                  <a:alpha val="31764"/>
                </a:srgbClr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981200" y="457200"/>
            <a:ext cx="7162799" cy="381000"/>
          </a:xfrm>
          <a:prstGeom prst="rect">
            <a:avLst/>
          </a:prstGeom>
          <a:gradFill>
            <a:gsLst>
              <a:gs pos="0">
                <a:srgbClr val="6FB4E3">
                  <a:alpha val="31764"/>
                </a:srgbClr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33400" y="1219200"/>
            <a:ext cx="83057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04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2971800" y="65532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2209800" y="3200400"/>
            <a:ext cx="6400799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2286000" y="3962400"/>
            <a:ext cx="6172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 диелектричните материали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28600" y="228600"/>
            <a:ext cx="16017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Въпрос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81000" y="1219200"/>
            <a:ext cx="2570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Студоустойчивост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7200" y="1752600"/>
            <a:ext cx="50403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издържат ниски температури – под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60°С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7200" y="2438400"/>
            <a:ext cx="81692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ниски температури органичните материали влошават механичните си свойства.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81000" y="1219200"/>
            <a:ext cx="47434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Коефициент на топлопроводимост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685800" y="1981200"/>
            <a:ext cx="6996112" cy="2387600"/>
            <a:chOff x="1066800" y="1828800"/>
            <a:chExt cx="6996112" cy="2387600"/>
          </a:xfrm>
        </p:grpSpPr>
        <p:sp>
          <p:nvSpPr>
            <p:cNvPr id="286" name="Shape 286"/>
            <p:cNvSpPr txBox="1"/>
            <p:nvPr/>
          </p:nvSpPr>
          <p:spPr>
            <a:xfrm>
              <a:off x="1219200" y="2895600"/>
              <a:ext cx="68437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мощност на топлинния поток през сечението 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1600200" y="3638550"/>
              <a:ext cx="6242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температурният градиент по дължината </a:t>
              </a: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на образеца</a:t>
              </a:r>
            </a:p>
          </p:txBody>
        </p:sp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0" y="1828800"/>
              <a:ext cx="3581399" cy="81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2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66800" y="3429000"/>
              <a:ext cx="582612" cy="78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81000" y="1219200"/>
            <a:ext cx="47434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Коефициент на топлопроводимост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15240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2590800"/>
                <a:gridCol w="2590800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Материал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b="0" baseline="-2500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W/m.°C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Въздух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0,03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Гетинакс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0,35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Кварц (кристален)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12,5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Берилиева керамика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218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Мед</a:t>
                      </a:r>
                    </a:p>
                  </a:txBody>
                  <a:tcPr marT="0" marB="0" marR="0" marL="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406</a:t>
                      </a:r>
                    </a:p>
                  </a:txBody>
                  <a:tcPr marT="0" marB="0" marR="0" marL="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41" name="Shape 41"/>
          <p:cNvSpPr txBox="1"/>
          <p:nvPr>
            <p:ph idx="4294967295"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sp>
        <p:nvSpPr>
          <p:cNvPr id="42" name="Shape 42"/>
          <p:cNvSpPr/>
          <p:nvPr/>
        </p:nvSpPr>
        <p:spPr>
          <a:xfrm>
            <a:off x="2209800" y="1752600"/>
            <a:ext cx="4335461" cy="457200"/>
          </a:xfrm>
          <a:prstGeom prst="roundRect">
            <a:avLst>
              <a:gd fmla="val 10800" name="adj"/>
            </a:avLst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Хигроскопичност</a:t>
            </a:r>
          </a:p>
        </p:txBody>
      </p:sp>
      <p:grpSp>
        <p:nvGrpSpPr>
          <p:cNvPr id="43" name="Shape 43"/>
          <p:cNvGrpSpPr/>
          <p:nvPr/>
        </p:nvGrpSpPr>
        <p:grpSpPr>
          <a:xfrm>
            <a:off x="6296024" y="1981199"/>
            <a:ext cx="333375" cy="304800"/>
            <a:chOff x="3298825" y="2667000"/>
            <a:chExt cx="2563812" cy="2563812"/>
          </a:xfrm>
        </p:grpSpPr>
        <p:sp>
          <p:nvSpPr>
            <p:cNvPr id="44" name="Shape 44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9E6089"/>
                </a:gs>
                <a:gs pos="50000">
                  <a:schemeClr val="hlink"/>
                </a:gs>
                <a:gs pos="100000">
                  <a:srgbClr val="9E60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B79200"/>
                </a:gs>
                <a:gs pos="100000">
                  <a:srgbClr val="FFCC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Shape 50"/>
          <p:cNvSpPr/>
          <p:nvPr/>
        </p:nvSpPr>
        <p:spPr>
          <a:xfrm>
            <a:off x="2209800" y="2438400"/>
            <a:ext cx="4335461" cy="457200"/>
          </a:xfrm>
          <a:prstGeom prst="roundRect">
            <a:avLst>
              <a:gd fmla="val 10800" name="adj"/>
            </a:avLst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Влагопроницаемост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6296024" y="2666999"/>
            <a:ext cx="333375" cy="304800"/>
            <a:chOff x="3298825" y="2667000"/>
            <a:chExt cx="2563812" cy="2563812"/>
          </a:xfrm>
        </p:grpSpPr>
        <p:sp>
          <p:nvSpPr>
            <p:cNvPr id="52" name="Shape 52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9E6089"/>
                </a:gs>
                <a:gs pos="50000">
                  <a:schemeClr val="hlink"/>
                </a:gs>
                <a:gs pos="100000">
                  <a:srgbClr val="9E60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33884A"/>
                </a:gs>
                <a:gs pos="100000">
                  <a:srgbClr val="48BE6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>
            <a:off x="2209800" y="3124200"/>
            <a:ext cx="4335461" cy="457200"/>
          </a:xfrm>
          <a:prstGeom prst="roundRect">
            <a:avLst>
              <a:gd fmla="val 10800" name="adj"/>
            </a:avLst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Топлоустойчивост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6296024" y="3352799"/>
            <a:ext cx="333375" cy="304800"/>
            <a:chOff x="3298825" y="2667000"/>
            <a:chExt cx="2563812" cy="2563812"/>
          </a:xfrm>
        </p:grpSpPr>
        <p:sp>
          <p:nvSpPr>
            <p:cNvPr id="60" name="Shape 60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9E6089"/>
                </a:gs>
                <a:gs pos="50000">
                  <a:schemeClr val="hlink"/>
                </a:gs>
                <a:gs pos="100000">
                  <a:srgbClr val="9E60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1780A2"/>
                </a:gs>
                <a:gs pos="100000">
                  <a:srgbClr val="21B3E1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/>
          <p:nvPr/>
        </p:nvSpPr>
        <p:spPr>
          <a:xfrm>
            <a:off x="2209800" y="3810000"/>
            <a:ext cx="4335461" cy="457200"/>
          </a:xfrm>
          <a:prstGeom prst="roundRect">
            <a:avLst>
              <a:gd fmla="val 10800" name="adj"/>
            </a:avLst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Студоустойчивост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6296024" y="4038599"/>
            <a:ext cx="333375" cy="304800"/>
            <a:chOff x="3298825" y="2667000"/>
            <a:chExt cx="2563812" cy="2563812"/>
          </a:xfrm>
        </p:grpSpPr>
        <p:sp>
          <p:nvSpPr>
            <p:cNvPr id="68" name="Shape 6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9E6089"/>
                </a:gs>
                <a:gs pos="50000">
                  <a:schemeClr val="hlink"/>
                </a:gs>
                <a:gs pos="100000">
                  <a:srgbClr val="9E60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654AA2"/>
                </a:gs>
                <a:gs pos="100000">
                  <a:srgbClr val="8D67E1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/>
          <p:nvPr/>
        </p:nvSpPr>
        <p:spPr>
          <a:xfrm>
            <a:off x="2209800" y="4495800"/>
            <a:ext cx="4335461" cy="457200"/>
          </a:xfrm>
          <a:prstGeom prst="roundRect">
            <a:avLst>
              <a:gd fmla="val 10800" name="adj"/>
            </a:avLst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Топлопроводимост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6296024" y="4724399"/>
            <a:ext cx="333375" cy="304800"/>
            <a:chOff x="3298825" y="2667000"/>
            <a:chExt cx="2563812" cy="2563812"/>
          </a:xfrm>
        </p:grpSpPr>
        <p:sp>
          <p:nvSpPr>
            <p:cNvPr id="76" name="Shape 76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9E6089"/>
                </a:gs>
                <a:gs pos="50000">
                  <a:schemeClr val="hlink"/>
                </a:gs>
                <a:gs pos="100000">
                  <a:srgbClr val="9E60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A34319"/>
                </a:gs>
                <a:gs pos="100000">
                  <a:srgbClr val="E35E23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Влагоустойчивост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81000" y="1219200"/>
            <a:ext cx="4317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Електрически свойства на водата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33400" y="2071686"/>
            <a:ext cx="29448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Силно полярна течност с: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66800" y="2667000"/>
            <a:ext cx="65897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голяма относителна диелектрична проницаемост ε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80;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066800" y="3276600"/>
            <a:ext cx="44307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високи загуби (tgδ ≈ 0,08 при 1 MHz);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66800" y="3810000"/>
            <a:ext cx="62706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ниско изолационно съпротивление (ρ ∼ 10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÷ 10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Ω.m).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Влагоустойчивост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81000" y="1219200"/>
            <a:ext cx="27273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Степен на умокряне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1371600" y="3405187"/>
            <a:ext cx="5668962" cy="895350"/>
            <a:chOff x="1371600" y="3405187"/>
            <a:chExt cx="5668962" cy="895350"/>
          </a:xfrm>
        </p:grpSpPr>
        <p:cxnSp>
          <p:nvCxnSpPr>
            <p:cNvPr id="101" name="Shape 101"/>
            <p:cNvCxnSpPr/>
            <p:nvPr/>
          </p:nvCxnSpPr>
          <p:spPr>
            <a:xfrm>
              <a:off x="1371600" y="4059237"/>
              <a:ext cx="56689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 flipH="1">
              <a:off x="4678361" y="3405187"/>
              <a:ext cx="1284287" cy="652462"/>
            </a:xfrm>
            <a:prstGeom prst="curved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1714500" y="3814762"/>
              <a:ext cx="1660525" cy="485775"/>
            </a:xfrm>
            <a:prstGeom prst="curved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 flipH="1">
              <a:off x="137160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flipH="1">
              <a:off x="1477962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 flipH="1">
              <a:off x="1585912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 flipH="1">
              <a:off x="1692275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flipH="1">
              <a:off x="1800224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 flipH="1">
              <a:off x="1906587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 flipH="1">
              <a:off x="2012950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 flipH="1">
              <a:off x="2120899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flipH="1">
              <a:off x="2227262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flipH="1">
              <a:off x="2333625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flipH="1">
              <a:off x="2441574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flipH="1">
              <a:off x="2547936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flipH="1">
              <a:off x="2655887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flipH="1">
              <a:off x="2762249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flipH="1">
              <a:off x="2868611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flipH="1">
              <a:off x="2976562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flipH="1">
              <a:off x="3082924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flipH="1">
              <a:off x="3189287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3297236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flipH="1">
              <a:off x="3403600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4" name="Shape 124"/>
            <p:cNvCxnSpPr/>
            <p:nvPr/>
          </p:nvCxnSpPr>
          <p:spPr>
            <a:xfrm flipH="1">
              <a:off x="351155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flipH="1">
              <a:off x="3617911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flipH="1">
              <a:off x="3724275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flipH="1">
              <a:off x="3832225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3938586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flipH="1">
              <a:off x="4044950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 flipH="1">
              <a:off x="415290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 flipH="1">
              <a:off x="4259262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 flipH="1">
              <a:off x="4367211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 flipH="1">
              <a:off x="4473575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4579937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flipH="1">
              <a:off x="4687886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flipH="1">
              <a:off x="479425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 flipH="1">
              <a:off x="4900612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flipH="1">
              <a:off x="5008561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flipH="1">
              <a:off x="5114925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flipH="1">
              <a:off x="5222875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flipH="1">
              <a:off x="5329236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5435600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flipH="1">
              <a:off x="554355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flipH="1">
              <a:off x="5649911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 flipH="1">
              <a:off x="5756275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 flipH="1">
              <a:off x="5864225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flipH="1">
              <a:off x="5970587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flipH="1">
              <a:off x="6078536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 flipH="1">
              <a:off x="6184900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flipH="1">
              <a:off x="6291262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flipH="1">
              <a:off x="6399211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2" name="Shape 152"/>
            <p:cNvCxnSpPr/>
            <p:nvPr/>
          </p:nvCxnSpPr>
          <p:spPr>
            <a:xfrm flipH="1">
              <a:off x="6505574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3" name="Shape 153"/>
            <p:cNvCxnSpPr/>
            <p:nvPr/>
          </p:nvCxnSpPr>
          <p:spPr>
            <a:xfrm flipH="1">
              <a:off x="6611936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4" name="Shape 154"/>
            <p:cNvCxnSpPr/>
            <p:nvPr/>
          </p:nvCxnSpPr>
          <p:spPr>
            <a:xfrm flipH="1">
              <a:off x="6719887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" name="Shape 155"/>
            <p:cNvCxnSpPr/>
            <p:nvPr/>
          </p:nvCxnSpPr>
          <p:spPr>
            <a:xfrm flipH="1">
              <a:off x="6826250" y="4059237"/>
              <a:ext cx="107949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flipH="1">
              <a:off x="6934199" y="4059237"/>
              <a:ext cx="106362" cy="134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1906586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2120900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2333625" y="39798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2547936" y="39798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2762250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2976561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2049461" y="3919537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2227261" y="3919537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2427286" y="3919537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2628900" y="3919537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2828925" y="3919537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2482850" y="38655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4794250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5008562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5222875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5435600" y="39798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5649912" y="39798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4754562" y="389731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4949825" y="389731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5146675" y="389731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5341937" y="389731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5538787" y="389731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734050" y="389731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4754562" y="38147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4949825" y="38147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x="5146675" y="38147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5341937" y="38147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5538787" y="3814762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5734050" y="3814762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4722812" y="3733800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4949825" y="3733800"/>
              <a:ext cx="1079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5178425" y="3733800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5405437" y="3733800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5632450" y="3733800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4848225" y="365918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5062537" y="365918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5284787" y="365918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5507037" y="3659187"/>
              <a:ext cx="1031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5730875" y="365918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4949825" y="3576637"/>
              <a:ext cx="1031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178425" y="357663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5405437" y="357663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5632450" y="3576637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5114925" y="3511550"/>
              <a:ext cx="1031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5386387" y="3511550"/>
              <a:ext cx="1031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02" name="Shape 202"/>
          <p:cNvSpPr txBox="1"/>
          <p:nvPr/>
        </p:nvSpPr>
        <p:spPr>
          <a:xfrm>
            <a:off x="609600" y="1905000"/>
            <a:ext cx="40433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 се с т. нар.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капков тест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1692275" y="3028950"/>
            <a:ext cx="2387599" cy="1031874"/>
            <a:chOff x="1692275" y="3028950"/>
            <a:chExt cx="2387599" cy="1031874"/>
          </a:xfrm>
        </p:grpSpPr>
        <p:cxnSp>
          <p:nvCxnSpPr>
            <p:cNvPr id="204" name="Shape 204"/>
            <p:cNvCxnSpPr/>
            <p:nvPr/>
          </p:nvCxnSpPr>
          <p:spPr>
            <a:xfrm flipH="1" rot="10800000">
              <a:off x="1692275" y="3028950"/>
              <a:ext cx="1508124" cy="10302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2514600" y="3165475"/>
              <a:ext cx="962024" cy="895349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3352800" y="3352800"/>
              <a:ext cx="7270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90°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3632933" y="2354855"/>
            <a:ext cx="3195756" cy="2978549"/>
            <a:chOff x="3632933" y="2354855"/>
            <a:chExt cx="3195756" cy="2978549"/>
          </a:xfrm>
        </p:grpSpPr>
        <p:cxnSp>
          <p:nvCxnSpPr>
            <p:cNvPr id="208" name="Shape 208"/>
            <p:cNvCxnSpPr/>
            <p:nvPr/>
          </p:nvCxnSpPr>
          <p:spPr>
            <a:xfrm rot="-3660000">
              <a:off x="4234656" y="2569368"/>
              <a:ext cx="1992311" cy="2549525"/>
            </a:xfrm>
            <a:prstGeom prst="curvedConnector2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cxnSp>
          <p:nvCxnSpPr>
            <p:cNvPr id="209" name="Shape 209"/>
            <p:cNvCxnSpPr/>
            <p:nvPr/>
          </p:nvCxnSpPr>
          <p:spPr>
            <a:xfrm rot="10800000">
              <a:off x="3938587" y="2849562"/>
              <a:ext cx="828675" cy="1209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0" name="Shape 210"/>
            <p:cNvSpPr txBox="1"/>
            <p:nvPr/>
          </p:nvSpPr>
          <p:spPr>
            <a:xfrm>
              <a:off x="6019800" y="2743200"/>
              <a:ext cx="7270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90°</a:t>
              </a:r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1752600" y="4495800"/>
            <a:ext cx="144144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мокрещи се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(полярни)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673600" y="4419600"/>
            <a:ext cx="1695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немокрещи се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(неполярни)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Влагоустойчивост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81000" y="1219200"/>
            <a:ext cx="26463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Хигроскопичност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974725" y="2209800"/>
            <a:ext cx="7178674" cy="2135186"/>
            <a:chOff x="974725" y="2209800"/>
            <a:chExt cx="7178674" cy="2135186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7000" y="2209800"/>
              <a:ext cx="2666999" cy="852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974725" y="3124200"/>
              <a:ext cx="7178674" cy="1220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	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първоначално тегло на образеца;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тегло, след като образеца е престоял достатъчно дълго време (24 или 48 часа) в условия на повишена влажност (</a:t>
              </a: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ϕ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98% при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20°С)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Влагоустойчивост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81000" y="1219200"/>
            <a:ext cx="297973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Влагопроницаемост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974725" y="2057400"/>
            <a:ext cx="7178674" cy="2362199"/>
            <a:chOff x="974725" y="2057400"/>
            <a:chExt cx="7178674" cy="2362199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90800" y="2057400"/>
              <a:ext cx="2392361" cy="1014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Shape 232"/>
            <p:cNvSpPr txBox="1"/>
            <p:nvPr/>
          </p:nvSpPr>
          <p:spPr>
            <a:xfrm>
              <a:off x="974725" y="3228975"/>
              <a:ext cx="7178674" cy="1190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количеството влага, преминало за време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през повърхност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на образец с дебелина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под въздействието на разлика в налягането на водните пари 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от двете страни на образеца.</a:t>
              </a:r>
            </a:p>
          </p:txBody>
        </p:sp>
      </p:grpSp>
      <p:sp>
        <p:nvSpPr>
          <p:cNvPr id="233" name="Shape 233"/>
          <p:cNvSpPr txBox="1"/>
          <p:nvPr/>
        </p:nvSpPr>
        <p:spPr>
          <a:xfrm>
            <a:off x="1066800" y="4724400"/>
            <a:ext cx="47196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7000 за целофана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за стъклото.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81000" y="1219200"/>
            <a:ext cx="25828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Топлоустойчивост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1325" y="1789111"/>
            <a:ext cx="8550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на материала да издържа въздействието на висока температура (за кратко време или за време, съизмеримо с експлоатационния срок).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41325" y="2760661"/>
            <a:ext cx="8550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практика това е температурата, при която параметрите на материала се променят недопустимо (извън определени граници).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41325" y="3733800"/>
            <a:ext cx="5349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Органични материали – механични свойства.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Неорганични – електрически свойства.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81000" y="1219200"/>
            <a:ext cx="25828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Топлоустойчивост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57200" y="1752600"/>
            <a:ext cx="451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Класове на топлинна устойчивост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457200" y="2484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Клас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Топлоустойчивост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Материали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457200" y="2865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Органични на целулозна основа, полиетилен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457200" y="3246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Като клас Y, но импрегнирани с лак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Shape 255"/>
          <p:cNvGraphicFramePr/>
          <p:nvPr/>
        </p:nvGraphicFramePr>
        <p:xfrm>
          <a:off x="457200" y="362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Гетинакс, текстолит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Shape 256"/>
          <p:cNvGraphicFramePr/>
          <p:nvPr/>
        </p:nvGraphicFramePr>
        <p:xfrm>
          <a:off x="457200" y="4008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Композиционни – неорганична основа (слюда, стъкло и др.) + огранична смола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1" type="ftr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 свойства на диелектричните материали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1828800" y="350837"/>
            <a:ext cx="6934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Топлинни свойства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81000" y="1219200"/>
            <a:ext cx="25828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Топлоустойчивост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57200" y="1828800"/>
            <a:ext cx="451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Класове на топлинна устойчивост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457200" y="26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Клас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Топлоустойчивост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Материали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457200" y="30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67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155°C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Композиционни – неорганична + епоксидни, полиуретанови смоли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457200" y="36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67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Композиционни – неорганична + силиконови смоли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Shape 268"/>
          <p:cNvGraphicFramePr/>
          <p:nvPr/>
        </p:nvGraphicFramePr>
        <p:xfrm>
          <a:off x="457200" y="43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{46D27166-DC05-4068-B4A8-0E28073B0166}</a:tableStyleId>
              </a:tblPr>
              <a:tblGrid>
                <a:gridCol w="762000"/>
                <a:gridCol w="2362200"/>
                <a:gridCol w="5029200"/>
              </a:tblGrid>
              <a:tr h="4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над 180°C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Неорганични материали, тефлон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db2004190l">
  <a:themeElements>
    <a:clrScheme name="default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6FB4E3"/>
      </a:accent4>
      <a:accent5>
        <a:srgbClr val="5DBDAB"/>
      </a:accent5>
      <a:accent6>
        <a:srgbClr val="FFFFFF"/>
      </a:accent6>
      <a:hlink>
        <a:srgbClr val="D17FB6"/>
      </a:hlink>
      <a:folHlink>
        <a:srgbClr val="E398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