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457200" y="2057400"/>
            <a:ext cx="75438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457200" y="6477000"/>
            <a:ext cx="2133599" cy="1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6477000"/>
            <a:ext cx="2895600" cy="1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477000"/>
            <a:ext cx="2133599" cy="1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304800" y="4495800"/>
            <a:ext cx="5562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1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/>
        </p:nvSpPr>
        <p:spPr>
          <a:xfrm>
            <a:off x="6881811" y="6172200"/>
            <a:ext cx="18938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Въпрос 9</a:t>
            </a:r>
          </a:p>
        </p:txBody>
      </p:sp>
      <p:grpSp>
        <p:nvGrpSpPr>
          <p:cNvPr id="21" name="Shape 21"/>
          <p:cNvGrpSpPr/>
          <p:nvPr/>
        </p:nvGrpSpPr>
        <p:grpSpPr>
          <a:xfrm>
            <a:off x="0" y="3810000"/>
            <a:ext cx="7010400" cy="76200"/>
            <a:chOff x="0" y="838200"/>
            <a:chExt cx="8305799" cy="76200"/>
          </a:xfrm>
        </p:grpSpPr>
        <p:cxnSp>
          <p:nvCxnSpPr>
            <p:cNvPr id="22" name="Shape 22"/>
            <p:cNvCxnSpPr/>
            <p:nvPr/>
          </p:nvCxnSpPr>
          <p:spPr>
            <a:xfrm>
              <a:off x="0" y="914400"/>
              <a:ext cx="83057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8153400" y="838200"/>
              <a:ext cx="152399" cy="761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381000"/>
            <a:ext cx="76961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066800"/>
            <a:ext cx="8229600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1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958850" y="6434137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96850" y="6434137"/>
            <a:ext cx="2133599" cy="2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0" type="dt"/>
          </p:nvPr>
        </p:nvSpPr>
        <p:spPr>
          <a:xfrm>
            <a:off x="958850" y="6434137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57200" y="381000"/>
            <a:ext cx="76961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066800"/>
            <a:ext cx="8229600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1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196850" y="6434137"/>
            <a:ext cx="2133599" cy="2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grpSp>
        <p:nvGrpSpPr>
          <p:cNvPr id="10" name="Shape 10"/>
          <p:cNvGrpSpPr/>
          <p:nvPr/>
        </p:nvGrpSpPr>
        <p:grpSpPr>
          <a:xfrm>
            <a:off x="152400" y="838200"/>
            <a:ext cx="8153399" cy="76200"/>
            <a:chOff x="0" y="838200"/>
            <a:chExt cx="8305799" cy="76200"/>
          </a:xfrm>
        </p:grpSpPr>
        <p:cxnSp>
          <p:nvCxnSpPr>
            <p:cNvPr id="11" name="Shape 11"/>
            <p:cNvCxnSpPr/>
            <p:nvPr/>
          </p:nvCxnSpPr>
          <p:spPr>
            <a:xfrm>
              <a:off x="0" y="914400"/>
              <a:ext cx="83057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8153400" y="838200"/>
              <a:ext cx="152399" cy="761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3" name="Shape 13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Relationship Id="rId4" Type="http://schemas.openxmlformats.org/officeDocument/2006/relationships/image" Target="../media/image12.png"/><Relationship Id="rId5" Type="http://schemas.openxmlformats.org/officeDocument/2006/relationships/image" Target="../media/image07.png"/><Relationship Id="rId6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jpg"/><Relationship Id="rId4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jpg"/><Relationship Id="rId4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Relationship Id="rId5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Relationship Id="rId4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subTitle"/>
          </p:nvPr>
        </p:nvSpPr>
        <p:spPr>
          <a:xfrm>
            <a:off x="228600" y="4114800"/>
            <a:ext cx="7239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Материалознание</a:t>
            </a:r>
          </a:p>
        </p:txBody>
      </p:sp>
      <p:sp>
        <p:nvSpPr>
          <p:cNvPr id="35" name="Shape 35"/>
          <p:cNvSpPr txBox="1"/>
          <p:nvPr>
            <p:ph type="ctrTitle"/>
          </p:nvPr>
        </p:nvSpPr>
        <p:spPr>
          <a:xfrm>
            <a:off x="228600" y="2286000"/>
            <a:ext cx="67818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Основни свойства на материалите с електронна проводимост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52400" y="328612"/>
            <a:ext cx="5081586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Влияние на температурата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52400" y="946150"/>
            <a:ext cx="8591550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2.2. Относителен температурен коефициент на специфичното съпротивление </a:t>
            </a:r>
            <a:r>
              <a:rPr b="1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baseline="-2500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19087" y="2543175"/>
            <a:ext cx="84248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увеличаване на температурата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се увеличава концентрацията на "активните" електрони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7386" y="1587500"/>
            <a:ext cx="1462086" cy="72866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319087" y="3302000"/>
            <a:ext cx="8823324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 друга страна нараства амплитудата на трептене на възлите на кристалната решетка, поради което намалява средната дължина на свободния пробег на електроните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оттам намалява и подвижността им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19087" y="4454525"/>
            <a:ext cx="8666162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чистите метали стойността на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 достатъчно голяма, поради което промяната на специфично им съпротивление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се определя основно от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(или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108075" y="5630862"/>
            <a:ext cx="763587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Следователно при увеличаване на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 чистите метали нараства.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52400" y="328612"/>
            <a:ext cx="5081586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Влияние на температурата </a:t>
            </a:r>
          </a:p>
        </p:txBody>
      </p:sp>
      <p:grpSp>
        <p:nvGrpSpPr>
          <p:cNvPr id="231" name="Shape 231"/>
          <p:cNvGrpSpPr/>
          <p:nvPr/>
        </p:nvGrpSpPr>
        <p:grpSpPr>
          <a:xfrm>
            <a:off x="2481262" y="1217611"/>
            <a:ext cx="3509962" cy="3060700"/>
            <a:chOff x="1581150" y="2151061"/>
            <a:chExt cx="3509962" cy="3060700"/>
          </a:xfrm>
        </p:grpSpPr>
        <p:cxnSp>
          <p:nvCxnSpPr>
            <p:cNvPr id="232" name="Shape 232"/>
            <p:cNvCxnSpPr/>
            <p:nvPr/>
          </p:nvCxnSpPr>
          <p:spPr>
            <a:xfrm>
              <a:off x="1882775" y="4813300"/>
              <a:ext cx="31257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cxnSp>
          <p:nvCxnSpPr>
            <p:cNvPr id="233" name="Shape 233"/>
            <p:cNvCxnSpPr/>
            <p:nvPr/>
          </p:nvCxnSpPr>
          <p:spPr>
            <a:xfrm rot="10800000">
              <a:off x="1882775" y="2343150"/>
              <a:ext cx="0" cy="24701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234" name="Shape 234"/>
            <p:cNvSpPr txBox="1"/>
            <p:nvPr/>
          </p:nvSpPr>
          <p:spPr>
            <a:xfrm>
              <a:off x="4767262" y="4845050"/>
              <a:ext cx="323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1581150" y="2151061"/>
              <a:ext cx="30956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Noto Sans Symbol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ρ</a:t>
              </a:r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5062537" y="1409700"/>
            <a:ext cx="417511" cy="2868611"/>
            <a:chOff x="4162425" y="2343150"/>
            <a:chExt cx="417511" cy="2868611"/>
          </a:xfrm>
        </p:grpSpPr>
        <p:cxnSp>
          <p:nvCxnSpPr>
            <p:cNvPr id="237" name="Shape 237"/>
            <p:cNvCxnSpPr/>
            <p:nvPr/>
          </p:nvCxnSpPr>
          <p:spPr>
            <a:xfrm>
              <a:off x="4359275" y="2343150"/>
              <a:ext cx="0" cy="24701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38" name="Shape 238"/>
            <p:cNvSpPr txBox="1"/>
            <p:nvPr/>
          </p:nvSpPr>
          <p:spPr>
            <a:xfrm>
              <a:off x="4162425" y="4845050"/>
              <a:ext cx="4175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2782887" y="1978025"/>
            <a:ext cx="3206749" cy="1901824"/>
            <a:chOff x="1882775" y="2911475"/>
            <a:chExt cx="3206749" cy="1901824"/>
          </a:xfrm>
        </p:grpSpPr>
        <p:cxnSp>
          <p:nvCxnSpPr>
            <p:cNvPr id="240" name="Shape 240"/>
            <p:cNvCxnSpPr/>
            <p:nvPr/>
          </p:nvCxnSpPr>
          <p:spPr>
            <a:xfrm flipH="1" rot="10800000">
              <a:off x="1882775" y="2911475"/>
              <a:ext cx="2354261" cy="1901824"/>
            </a:xfrm>
            <a:prstGeom prst="straightConnector1">
              <a:avLst/>
            </a:prstGeom>
            <a:noFill/>
            <a:ln cap="flat" cmpd="sng" w="31750">
              <a:solidFill>
                <a:srgbClr val="008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1" name="Shape 241"/>
            <p:cNvSpPr txBox="1"/>
            <p:nvPr/>
          </p:nvSpPr>
          <p:spPr>
            <a:xfrm>
              <a:off x="2632075" y="4094162"/>
              <a:ext cx="24574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Идеален проводник</a:t>
              </a: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2776537" y="1790700"/>
            <a:ext cx="3751261" cy="1690687"/>
            <a:chOff x="1876425" y="2724150"/>
            <a:chExt cx="3751261" cy="1690687"/>
          </a:xfrm>
        </p:grpSpPr>
        <p:sp>
          <p:nvSpPr>
            <p:cNvPr id="243" name="Shape 243"/>
            <p:cNvSpPr/>
            <p:nvPr/>
          </p:nvSpPr>
          <p:spPr>
            <a:xfrm>
              <a:off x="1876425" y="2724150"/>
              <a:ext cx="2300286" cy="1690687"/>
            </a:xfrm>
            <a:custGeom>
              <a:pathLst>
                <a:path extrusionOk="0" h="120000" w="120000">
                  <a:moveTo>
                    <a:pt x="0" y="116619"/>
                  </a:moveTo>
                  <a:cubicBezTo>
                    <a:pt x="6956" y="120000"/>
                    <a:pt x="17888" y="116281"/>
                    <a:pt x="25590" y="111211"/>
                  </a:cubicBezTo>
                  <a:cubicBezTo>
                    <a:pt x="43561" y="95323"/>
                    <a:pt x="102111" y="28957"/>
                    <a:pt x="108074" y="22197"/>
                  </a:cubicBezTo>
                  <a:cubicBezTo>
                    <a:pt x="114037" y="15436"/>
                    <a:pt x="116273" y="10366"/>
                    <a:pt x="120000" y="0"/>
                  </a:cubicBezTo>
                </a:path>
              </a:pathLst>
            </a:custGeom>
            <a:noFill/>
            <a:ln cap="flat" cmpd="sng" w="28575">
              <a:solidFill>
                <a:srgbClr val="8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327400" y="3622675"/>
              <a:ext cx="23002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Реален проводник</a:t>
              </a:r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2946399" y="1663700"/>
            <a:ext cx="1936750" cy="2216149"/>
            <a:chOff x="2046286" y="2597150"/>
            <a:chExt cx="1936750" cy="2216149"/>
          </a:xfrm>
        </p:grpSpPr>
        <p:sp>
          <p:nvSpPr>
            <p:cNvPr id="246" name="Shape 246"/>
            <p:cNvSpPr/>
            <p:nvPr/>
          </p:nvSpPr>
          <p:spPr>
            <a:xfrm>
              <a:off x="2179636" y="2606675"/>
              <a:ext cx="1803400" cy="1679574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12711" y="9867"/>
                    <a:pt x="96021" y="39130"/>
                    <a:pt x="76056" y="59092"/>
                  </a:cubicBezTo>
                  <a:cubicBezTo>
                    <a:pt x="56091" y="79054"/>
                    <a:pt x="15845" y="107296"/>
                    <a:pt x="0" y="120000"/>
                  </a:cubicBezTo>
                </a:path>
              </a:pathLst>
            </a:custGeom>
            <a:noFill/>
            <a:ln cap="flat" cmpd="sng" w="28575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185986" y="4271962"/>
              <a:ext cx="1587" cy="5413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19999"/>
                  </a:lnTo>
                </a:path>
              </a:pathLst>
            </a:custGeom>
            <a:noFill/>
            <a:ln cap="flat" cmpd="sng" w="2857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2046286" y="2597150"/>
              <a:ext cx="1420811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Свръх-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проводник</a:t>
              </a:r>
            </a:p>
          </p:txBody>
        </p:sp>
      </p:grpSp>
      <p:sp>
        <p:nvSpPr>
          <p:cNvPr id="249" name="Shape 249"/>
          <p:cNvSpPr txBox="1"/>
          <p:nvPr/>
        </p:nvSpPr>
        <p:spPr>
          <a:xfrm>
            <a:off x="1400175" y="4824412"/>
            <a:ext cx="7472361" cy="119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Свръхпроводимост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явление, наблюдавано при определени метали и сплави, при които се наблюдава пълно отсъствие на електрическо съпротивление при много ниски температури (за чисти метали около 9 K, а за сплави – около 125 K).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52400" y="328612"/>
            <a:ext cx="5081586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Влияние на температурата 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789362"/>
            <a:ext cx="1693862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9136" y="1412875"/>
            <a:ext cx="1974850" cy="74453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561975" y="2301875"/>
            <a:ext cx="2687636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чисти метали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baseline="-2500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0.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61975" y="2927350"/>
            <a:ext cx="7905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Тъй като в работния температурен интервал зависимостта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f(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е линейна, то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baseline="-2500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const и тогава може да се използва формулата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33661" y="5513387"/>
            <a:ext cx="2600324" cy="45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661987" y="4610100"/>
            <a:ext cx="7905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където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 специфично съпротивление при стайна температура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при произволна температура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52400" y="328612"/>
            <a:ext cx="6540500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Влияние на примесите и дефектите 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52400" y="1057275"/>
            <a:ext cx="85915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 Влияние на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примесите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603250" y="1970086"/>
            <a:ext cx="8140700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Примесните атоми създават изкривяване в кристалната решетка на метала и по този начин намаляват средния свободен пробег на електроните. 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6436" y="4037012"/>
            <a:ext cx="1954212" cy="4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1436687" y="4722812"/>
            <a:ext cx="674211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където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 частта на примесите, 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примесен коефициент.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03250" y="3119436"/>
            <a:ext cx="81407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Следователно при увеличаване на концентрацията на примесите в металите специфичното им съпротивление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се увеличава.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52400" y="328612"/>
            <a:ext cx="6540500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Влияние на примесите и дефектите 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63525" y="1065212"/>
            <a:ext cx="84407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Сплав между метали, които образуват твърд разтвор – единият метал запазва кристалната си решетка, а атомите на другият се разполагат в нея.</a:t>
            </a:r>
          </a:p>
        </p:txBody>
      </p:sp>
      <p:grpSp>
        <p:nvGrpSpPr>
          <p:cNvPr id="280" name="Shape 280"/>
          <p:cNvGrpSpPr/>
          <p:nvPr/>
        </p:nvGrpSpPr>
        <p:grpSpPr>
          <a:xfrm>
            <a:off x="1201737" y="2020886"/>
            <a:ext cx="2732087" cy="2292349"/>
            <a:chOff x="1395412" y="1860550"/>
            <a:chExt cx="2732087" cy="2292349"/>
          </a:xfrm>
        </p:grpSpPr>
        <p:cxnSp>
          <p:nvCxnSpPr>
            <p:cNvPr id="281" name="Shape 281"/>
            <p:cNvCxnSpPr/>
            <p:nvPr/>
          </p:nvCxnSpPr>
          <p:spPr>
            <a:xfrm>
              <a:off x="1487487" y="3340100"/>
              <a:ext cx="191452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82" name="Shape 282"/>
            <p:cNvCxnSpPr/>
            <p:nvPr/>
          </p:nvCxnSpPr>
          <p:spPr>
            <a:xfrm>
              <a:off x="3398837" y="3263900"/>
              <a:ext cx="0" cy="7619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83" name="Shape 283"/>
            <p:cNvSpPr/>
            <p:nvPr/>
          </p:nvSpPr>
          <p:spPr>
            <a:xfrm>
              <a:off x="3209925" y="3286125"/>
              <a:ext cx="377824" cy="2476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3303587" y="3341687"/>
              <a:ext cx="3428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3557587" y="3333750"/>
              <a:ext cx="452436" cy="2476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3651250" y="3200400"/>
              <a:ext cx="47624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% Ni</a:t>
              </a:r>
            </a:p>
          </p:txBody>
        </p:sp>
        <p:cxnSp>
          <p:nvCxnSpPr>
            <p:cNvPr id="287" name="Shape 287"/>
            <p:cNvCxnSpPr/>
            <p:nvPr/>
          </p:nvCxnSpPr>
          <p:spPr>
            <a:xfrm>
              <a:off x="1487487" y="3865562"/>
              <a:ext cx="1914525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88" name="Shape 288"/>
            <p:cNvCxnSpPr/>
            <p:nvPr/>
          </p:nvCxnSpPr>
          <p:spPr>
            <a:xfrm>
              <a:off x="3398837" y="3789362"/>
              <a:ext cx="0" cy="7619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89" name="Shape 289"/>
            <p:cNvSpPr/>
            <p:nvPr/>
          </p:nvSpPr>
          <p:spPr>
            <a:xfrm>
              <a:off x="3275011" y="3811587"/>
              <a:ext cx="249237" cy="2476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3367087" y="3868737"/>
              <a:ext cx="1143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3398837" y="3722687"/>
              <a:ext cx="473075" cy="2476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3490912" y="3778250"/>
              <a:ext cx="51435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% Cu</a:t>
              </a:r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1395412" y="3878262"/>
              <a:ext cx="3428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</a:t>
              </a:r>
            </a:p>
          </p:txBody>
        </p:sp>
        <p:cxnSp>
          <p:nvCxnSpPr>
            <p:cNvPr id="294" name="Shape 294"/>
            <p:cNvCxnSpPr/>
            <p:nvPr/>
          </p:nvCxnSpPr>
          <p:spPr>
            <a:xfrm>
              <a:off x="1487487" y="1860550"/>
              <a:ext cx="0" cy="20050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cxnSp>
          <p:nvCxnSpPr>
            <p:cNvPr id="295" name="Shape 295"/>
            <p:cNvCxnSpPr/>
            <p:nvPr/>
          </p:nvCxnSpPr>
          <p:spPr>
            <a:xfrm rot="10800000">
              <a:off x="3398837" y="2058986"/>
              <a:ext cx="0" cy="12271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296" name="Shape 296"/>
          <p:cNvGrpSpPr/>
          <p:nvPr/>
        </p:nvGrpSpPr>
        <p:grpSpPr>
          <a:xfrm>
            <a:off x="1296986" y="2106612"/>
            <a:ext cx="1903411" cy="1047749"/>
            <a:chOff x="1763711" y="2451100"/>
            <a:chExt cx="1903411" cy="1047749"/>
          </a:xfrm>
        </p:grpSpPr>
        <p:sp>
          <p:nvSpPr>
            <p:cNvPr id="297" name="Shape 297"/>
            <p:cNvSpPr/>
            <p:nvPr/>
          </p:nvSpPr>
          <p:spPr>
            <a:xfrm>
              <a:off x="1763711" y="2644775"/>
              <a:ext cx="1903411" cy="854074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15813" y="63345"/>
                    <a:pt x="31726" y="6691"/>
                    <a:pt x="51743" y="3345"/>
                  </a:cubicBezTo>
                  <a:cubicBezTo>
                    <a:pt x="71759" y="0"/>
                    <a:pt x="95879" y="49739"/>
                    <a:pt x="120000" y="99479"/>
                  </a:cubicBezTo>
                </a:path>
              </a:pathLst>
            </a:custGeom>
            <a:noFill/>
            <a:ln cap="flat" cmpd="sng" w="25400">
              <a:solidFill>
                <a:srgbClr val="00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3008311" y="2451100"/>
              <a:ext cx="30956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Noto Sans Symbol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ρ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1157287" y="2535237"/>
            <a:ext cx="2043113" cy="1212850"/>
            <a:chOff x="1624012" y="2879725"/>
            <a:chExt cx="2043113" cy="1212850"/>
          </a:xfrm>
        </p:grpSpPr>
        <p:sp>
          <p:nvSpPr>
            <p:cNvPr id="300" name="Shape 300"/>
            <p:cNvSpPr txBox="1"/>
            <p:nvPr/>
          </p:nvSpPr>
          <p:spPr>
            <a:xfrm>
              <a:off x="1624012" y="3773487"/>
              <a:ext cx="1143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1774825" y="2879725"/>
              <a:ext cx="1892300" cy="1212850"/>
            </a:xfrm>
            <a:custGeom>
              <a:pathLst>
                <a:path extrusionOk="0" h="120000" w="120000">
                  <a:moveTo>
                    <a:pt x="0" y="9267"/>
                  </a:moveTo>
                  <a:cubicBezTo>
                    <a:pt x="17919" y="64554"/>
                    <a:pt x="35939" y="120000"/>
                    <a:pt x="55973" y="118429"/>
                  </a:cubicBezTo>
                  <a:cubicBezTo>
                    <a:pt x="76006" y="116858"/>
                    <a:pt x="97953" y="58429"/>
                    <a:pt x="120000" y="0"/>
                  </a:cubicBezTo>
                </a:path>
              </a:pathLst>
            </a:custGeom>
            <a:noFill/>
            <a:ln cap="flat" cmpd="sng" w="25400">
              <a:solidFill>
                <a:srgbClr val="8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2749550" y="3351212"/>
              <a:ext cx="4127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Noto Sans Symbol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α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ρ</a:t>
              </a:r>
            </a:p>
          </p:txBody>
        </p:sp>
      </p:grpSp>
      <p:sp>
        <p:nvSpPr>
          <p:cNvPr id="303" name="Shape 303"/>
          <p:cNvSpPr txBox="1"/>
          <p:nvPr/>
        </p:nvSpPr>
        <p:spPr>
          <a:xfrm>
            <a:off x="4421187" y="2041525"/>
            <a:ext cx="4238625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Въпреки, че всички метали имат положителен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baseline="-2500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за сплав е възможно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baseline="-2500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0. 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465637" y="3251200"/>
            <a:ext cx="4238625" cy="173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тях температурната зависимост на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се определя основно от нарастване на концентрацията на свободните електрони, а не от  намаляването на дължината на средния им свободен пробег.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1241425" y="5367337"/>
            <a:ext cx="71278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подходящо съотношение между двата метала може да се получи сплав с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baseline="-2500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≈ 0.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52400" y="328612"/>
            <a:ext cx="6540500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Влияние на примесите и дефектите 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52400" y="990600"/>
            <a:ext cx="85915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Влияние на механичните деформации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88950" y="1471612"/>
            <a:ext cx="8240711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Механичните деформации в металите намаляват средния свободен пробег на електроните, поради което предизвикват увеличаване на специфичното им съпротивление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566737" y="2549525"/>
            <a:ext cx="8240711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Затова след всяка механична операция, металът се подлага на специална термична обработка за рекристализация и намаляване на дефектите и деформациите.</a:t>
            </a: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5111" y="3943350"/>
            <a:ext cx="2905125" cy="5460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663575" y="4751387"/>
            <a:ext cx="82327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деф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специфично съпротивление, породено от механичните деформации.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52400" y="328612"/>
            <a:ext cx="8643937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Контактна потенциална разлика и термо – е. д. н.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66725" y="985837"/>
            <a:ext cx="82089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Отделителна работа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се нарича външната енергия необходима на електрона в метала, за да напусне структурата му. 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01650" y="1647825"/>
            <a:ext cx="82089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практика това е разликата между нивото на Ферми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енергийното ниво на вакуума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вак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т. е.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вак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19112" y="2398711"/>
            <a:ext cx="82089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Различните метали имат различни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следователно различни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326" name="Shape 326"/>
          <p:cNvSpPr/>
          <p:nvPr/>
        </p:nvSpPr>
        <p:spPr>
          <a:xfrm>
            <a:off x="4364037" y="5513387"/>
            <a:ext cx="203199" cy="288925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38437" y="9230"/>
                  <a:pt x="77812" y="18461"/>
                  <a:pt x="97500" y="38241"/>
                </a:cubicBezTo>
                <a:cubicBezTo>
                  <a:pt x="117187" y="58021"/>
                  <a:pt x="118125" y="89010"/>
                  <a:pt x="120000" y="120000"/>
                </a:cubicBezTo>
              </a:path>
            </a:pathLst>
          </a:custGeom>
          <a:noFill/>
          <a:ln cap="flat" cmpd="sng" w="19050">
            <a:solidFill>
              <a:srgbClr val="8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Shape 327"/>
          <p:cNvGrpSpPr/>
          <p:nvPr/>
        </p:nvGrpSpPr>
        <p:grpSpPr>
          <a:xfrm>
            <a:off x="3311525" y="5033962"/>
            <a:ext cx="2400299" cy="357187"/>
            <a:chOff x="3311525" y="4894262"/>
            <a:chExt cx="2400299" cy="357187"/>
          </a:xfrm>
        </p:grpSpPr>
        <p:sp>
          <p:nvSpPr>
            <p:cNvPr id="328" name="Shape 328"/>
            <p:cNvSpPr/>
            <p:nvPr/>
          </p:nvSpPr>
          <p:spPr>
            <a:xfrm>
              <a:off x="5372100" y="4894262"/>
              <a:ext cx="339724" cy="357187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grpSp>
          <p:nvGrpSpPr>
            <p:cNvPr id="329" name="Shape 329"/>
            <p:cNvGrpSpPr/>
            <p:nvPr/>
          </p:nvGrpSpPr>
          <p:grpSpPr>
            <a:xfrm>
              <a:off x="3311525" y="4894262"/>
              <a:ext cx="339724" cy="357187"/>
              <a:chOff x="3311525" y="4894262"/>
              <a:chExt cx="339724" cy="357187"/>
            </a:xfrm>
          </p:grpSpPr>
          <p:sp>
            <p:nvSpPr>
              <p:cNvPr id="330" name="Shape 330"/>
              <p:cNvSpPr/>
              <p:nvPr/>
            </p:nvSpPr>
            <p:spPr>
              <a:xfrm>
                <a:off x="3311525" y="4894262"/>
                <a:ext cx="339724" cy="357187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1" name="Shape 331"/>
              <p:cNvCxnSpPr/>
              <p:nvPr/>
            </p:nvCxnSpPr>
            <p:spPr>
              <a:xfrm>
                <a:off x="3427412" y="5076825"/>
                <a:ext cx="127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66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332" name="Shape 332"/>
          <p:cNvSpPr txBox="1"/>
          <p:nvPr/>
        </p:nvSpPr>
        <p:spPr>
          <a:xfrm>
            <a:off x="4352925" y="4841875"/>
            <a:ext cx="458786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18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2206625" y="3041650"/>
            <a:ext cx="4713286" cy="2714625"/>
            <a:chOff x="2206625" y="3041650"/>
            <a:chExt cx="4713286" cy="2714625"/>
          </a:xfrm>
        </p:grpSpPr>
        <p:grpSp>
          <p:nvGrpSpPr>
            <p:cNvPr id="334" name="Shape 334"/>
            <p:cNvGrpSpPr/>
            <p:nvPr/>
          </p:nvGrpSpPr>
          <p:grpSpPr>
            <a:xfrm>
              <a:off x="2206625" y="3041650"/>
              <a:ext cx="4571999" cy="2714625"/>
              <a:chOff x="2206625" y="2901950"/>
              <a:chExt cx="4571999" cy="2714625"/>
            </a:xfrm>
          </p:grpSpPr>
          <p:cxnSp>
            <p:nvCxnSpPr>
              <p:cNvPr id="335" name="Shape 335"/>
              <p:cNvCxnSpPr/>
              <p:nvPr/>
            </p:nvCxnSpPr>
            <p:spPr>
              <a:xfrm>
                <a:off x="2830511" y="4818062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6" name="Shape 336"/>
              <p:cNvCxnSpPr/>
              <p:nvPr/>
            </p:nvCxnSpPr>
            <p:spPr>
              <a:xfrm rot="10800000">
                <a:off x="4154487" y="3094037"/>
                <a:ext cx="0" cy="1724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7" name="Shape 337"/>
              <p:cNvCxnSpPr/>
              <p:nvPr/>
            </p:nvCxnSpPr>
            <p:spPr>
              <a:xfrm>
                <a:off x="2830511" y="3094036"/>
                <a:ext cx="34940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8" name="Shape 338"/>
              <p:cNvCxnSpPr/>
              <p:nvPr/>
            </p:nvCxnSpPr>
            <p:spPr>
              <a:xfrm>
                <a:off x="2830511" y="4687887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9" name="Shape 339"/>
              <p:cNvCxnSpPr/>
              <p:nvPr/>
            </p:nvCxnSpPr>
            <p:spPr>
              <a:xfrm>
                <a:off x="2830511" y="4557712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0" name="Shape 340"/>
              <p:cNvCxnSpPr/>
              <p:nvPr/>
            </p:nvCxnSpPr>
            <p:spPr>
              <a:xfrm>
                <a:off x="2830511" y="4427537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1" name="Shape 341"/>
              <p:cNvCxnSpPr/>
              <p:nvPr/>
            </p:nvCxnSpPr>
            <p:spPr>
              <a:xfrm>
                <a:off x="2830511" y="4297362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2" name="Shape 342"/>
              <p:cNvCxnSpPr/>
              <p:nvPr/>
            </p:nvCxnSpPr>
            <p:spPr>
              <a:xfrm>
                <a:off x="2830511" y="4167187"/>
                <a:ext cx="1323975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3" name="Shape 343"/>
              <p:cNvCxnSpPr/>
              <p:nvPr/>
            </p:nvCxnSpPr>
            <p:spPr>
              <a:xfrm>
                <a:off x="3698875" y="3094036"/>
                <a:ext cx="0" cy="10731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stealth"/>
                <a:tailEnd len="med" w="med" type="stealth"/>
              </a:ln>
            </p:spPr>
          </p:cxnSp>
          <p:sp>
            <p:nvSpPr>
              <p:cNvPr id="344" name="Shape 344"/>
              <p:cNvSpPr txBox="1"/>
              <p:nvPr/>
            </p:nvSpPr>
            <p:spPr>
              <a:xfrm>
                <a:off x="3073400" y="3482975"/>
                <a:ext cx="620711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ОА</a:t>
                </a:r>
              </a:p>
            </p:txBody>
          </p:sp>
          <p:cxnSp>
            <p:nvCxnSpPr>
              <p:cNvPr id="345" name="Shape 345"/>
              <p:cNvCxnSpPr/>
              <p:nvPr/>
            </p:nvCxnSpPr>
            <p:spPr>
              <a:xfrm>
                <a:off x="5000625" y="4818062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6" name="Shape 346"/>
              <p:cNvCxnSpPr/>
              <p:nvPr/>
            </p:nvCxnSpPr>
            <p:spPr>
              <a:xfrm rot="10800000">
                <a:off x="5000625" y="3094037"/>
                <a:ext cx="0" cy="1724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7" name="Shape 347"/>
              <p:cNvCxnSpPr/>
              <p:nvPr/>
            </p:nvCxnSpPr>
            <p:spPr>
              <a:xfrm>
                <a:off x="5000625" y="4687887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8" name="Shape 348"/>
              <p:cNvCxnSpPr/>
              <p:nvPr/>
            </p:nvCxnSpPr>
            <p:spPr>
              <a:xfrm>
                <a:off x="5000625" y="4557712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9" name="Shape 349"/>
              <p:cNvCxnSpPr/>
              <p:nvPr/>
            </p:nvCxnSpPr>
            <p:spPr>
              <a:xfrm>
                <a:off x="5000625" y="4427537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0" name="Shape 350"/>
              <p:cNvCxnSpPr/>
              <p:nvPr/>
            </p:nvCxnSpPr>
            <p:spPr>
              <a:xfrm>
                <a:off x="5000625" y="4297362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1" name="Shape 351"/>
              <p:cNvCxnSpPr/>
              <p:nvPr/>
            </p:nvCxnSpPr>
            <p:spPr>
              <a:xfrm>
                <a:off x="5000625" y="4167187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2" name="Shape 352"/>
              <p:cNvCxnSpPr/>
              <p:nvPr/>
            </p:nvCxnSpPr>
            <p:spPr>
              <a:xfrm>
                <a:off x="5205412" y="3094036"/>
                <a:ext cx="0" cy="5397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stealth"/>
                <a:tailEnd len="med" w="med" type="stealth"/>
              </a:ln>
            </p:spPr>
          </p:cxnSp>
          <p:sp>
            <p:nvSpPr>
              <p:cNvPr id="353" name="Shape 353"/>
              <p:cNvSpPr txBox="1"/>
              <p:nvPr/>
            </p:nvSpPr>
            <p:spPr>
              <a:xfrm>
                <a:off x="5273675" y="3146425"/>
                <a:ext cx="620711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ОB</a:t>
                </a:r>
              </a:p>
            </p:txBody>
          </p:sp>
          <p:cxnSp>
            <p:nvCxnSpPr>
              <p:cNvPr id="354" name="Shape 354"/>
              <p:cNvCxnSpPr/>
              <p:nvPr/>
            </p:nvCxnSpPr>
            <p:spPr>
              <a:xfrm>
                <a:off x="5000625" y="4033837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5" name="Shape 355"/>
              <p:cNvCxnSpPr/>
              <p:nvPr/>
            </p:nvCxnSpPr>
            <p:spPr>
              <a:xfrm>
                <a:off x="5000625" y="3900487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6" name="Shape 356"/>
              <p:cNvCxnSpPr/>
              <p:nvPr/>
            </p:nvCxnSpPr>
            <p:spPr>
              <a:xfrm>
                <a:off x="5000625" y="3767137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7" name="Shape 357"/>
              <p:cNvCxnSpPr/>
              <p:nvPr/>
            </p:nvCxnSpPr>
            <p:spPr>
              <a:xfrm>
                <a:off x="5000625" y="3633787"/>
                <a:ext cx="1323975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58" name="Shape 358"/>
              <p:cNvSpPr txBox="1"/>
              <p:nvPr/>
            </p:nvSpPr>
            <p:spPr>
              <a:xfrm>
                <a:off x="2239961" y="2901950"/>
                <a:ext cx="631825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вак</a:t>
                </a:r>
              </a:p>
            </p:txBody>
          </p:sp>
          <p:cxnSp>
            <p:nvCxnSpPr>
              <p:cNvPr id="359" name="Shape 359"/>
              <p:cNvCxnSpPr/>
              <p:nvPr/>
            </p:nvCxnSpPr>
            <p:spPr>
              <a:xfrm>
                <a:off x="3209925" y="4818062"/>
                <a:ext cx="0" cy="7461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60" name="Shape 360"/>
              <p:cNvCxnSpPr/>
              <p:nvPr/>
            </p:nvCxnSpPr>
            <p:spPr>
              <a:xfrm>
                <a:off x="5851525" y="4818062"/>
                <a:ext cx="0" cy="7461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61" name="Shape 361"/>
              <p:cNvCxnSpPr/>
              <p:nvPr/>
            </p:nvCxnSpPr>
            <p:spPr>
              <a:xfrm>
                <a:off x="3209925" y="5564187"/>
                <a:ext cx="114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62" name="Shape 362"/>
              <p:cNvCxnSpPr/>
              <p:nvPr/>
            </p:nvCxnSpPr>
            <p:spPr>
              <a:xfrm>
                <a:off x="4673600" y="5568950"/>
                <a:ext cx="117474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63" name="Shape 363"/>
              <p:cNvSpPr/>
              <p:nvPr/>
            </p:nvSpPr>
            <p:spPr>
              <a:xfrm>
                <a:off x="4305300" y="5521325"/>
                <a:ext cx="95250" cy="9525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Shape 364"/>
              <p:cNvSpPr/>
              <p:nvPr/>
            </p:nvSpPr>
            <p:spPr>
              <a:xfrm>
                <a:off x="4625975" y="5521325"/>
                <a:ext cx="95250" cy="9525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5" name="Shape 365"/>
              <p:cNvCxnSpPr/>
              <p:nvPr/>
            </p:nvCxnSpPr>
            <p:spPr>
              <a:xfrm flipH="1" rot="10800000">
                <a:off x="4352925" y="5326061"/>
                <a:ext cx="273049" cy="24288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66" name="Shape 366"/>
              <p:cNvSpPr txBox="1"/>
              <p:nvPr/>
            </p:nvSpPr>
            <p:spPr>
              <a:xfrm>
                <a:off x="2206625" y="4886325"/>
                <a:ext cx="866774" cy="641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Метал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</a:t>
                </a:r>
              </a:p>
            </p:txBody>
          </p:sp>
          <p:sp>
            <p:nvSpPr>
              <p:cNvPr id="367" name="Shape 367"/>
              <p:cNvSpPr txBox="1"/>
              <p:nvPr/>
            </p:nvSpPr>
            <p:spPr>
              <a:xfrm>
                <a:off x="5911850" y="4870450"/>
                <a:ext cx="866774" cy="641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Метал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</p:grpSp>
        <p:sp>
          <p:nvSpPr>
            <p:cNvPr id="368" name="Shape 368"/>
            <p:cNvSpPr txBox="1"/>
            <p:nvPr/>
          </p:nvSpPr>
          <p:spPr>
            <a:xfrm>
              <a:off x="2206625" y="4103687"/>
              <a:ext cx="5953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</a:t>
              </a:r>
            </a:p>
          </p:txBody>
        </p:sp>
        <p:sp>
          <p:nvSpPr>
            <p:cNvPr id="369" name="Shape 369"/>
            <p:cNvSpPr txBox="1"/>
            <p:nvPr/>
          </p:nvSpPr>
          <p:spPr>
            <a:xfrm>
              <a:off x="6324600" y="3576637"/>
              <a:ext cx="5953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152400" y="328612"/>
            <a:ext cx="8643937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Контактна потенциална разлика и термо – е. д. н.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568325" y="1423987"/>
            <a:ext cx="8153399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контакт между два метала с различно ниво на Ферми започва преминаването на електрони от метала с по-високо ниво към този с по-ниско. 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3709987" y="5218112"/>
            <a:ext cx="18732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 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ОА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ОB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68325" y="2981325"/>
            <a:ext cx="8380411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този начин металът с по-високо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обеднява на електрони и се зарежда положително, докато този с по-ниско се обогатява на електрони и се зарежда отрицателно. 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568325" y="4516437"/>
            <a:ext cx="838041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Възникналата между тях потенциална разлика се нарича контактна: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52400" y="328612"/>
            <a:ext cx="8643937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Контактна потенциална разлика и термо – е. д. н.</a:t>
            </a:r>
          </a:p>
        </p:txBody>
      </p:sp>
      <p:sp>
        <p:nvSpPr>
          <p:cNvPr id="386" name="Shape 386"/>
          <p:cNvSpPr/>
          <p:nvPr/>
        </p:nvSpPr>
        <p:spPr>
          <a:xfrm>
            <a:off x="1965325" y="2081211"/>
            <a:ext cx="168274" cy="2816225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1847850" y="5013325"/>
            <a:ext cx="431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1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1" baseline="-2500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839911" y="1573212"/>
            <a:ext cx="96678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1" i="1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1" baseline="-2500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Т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grpSp>
        <p:nvGrpSpPr>
          <p:cNvPr id="389" name="Shape 389"/>
          <p:cNvGrpSpPr/>
          <p:nvPr/>
        </p:nvGrpSpPr>
        <p:grpSpPr>
          <a:xfrm>
            <a:off x="1712912" y="3106737"/>
            <a:ext cx="268286" cy="655636"/>
            <a:chOff x="879475" y="2000250"/>
            <a:chExt cx="268286" cy="655636"/>
          </a:xfrm>
        </p:grpSpPr>
        <p:cxnSp>
          <p:nvCxnSpPr>
            <p:cNvPr id="390" name="Shape 390"/>
            <p:cNvCxnSpPr/>
            <p:nvPr/>
          </p:nvCxnSpPr>
          <p:spPr>
            <a:xfrm>
              <a:off x="998537" y="2309811"/>
              <a:ext cx="0" cy="346074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grpSp>
          <p:nvGrpSpPr>
            <p:cNvPr id="391" name="Shape 391"/>
            <p:cNvGrpSpPr/>
            <p:nvPr/>
          </p:nvGrpSpPr>
          <p:grpSpPr>
            <a:xfrm>
              <a:off x="879475" y="2000250"/>
              <a:ext cx="268286" cy="396874"/>
              <a:chOff x="879475" y="2000250"/>
              <a:chExt cx="268286" cy="396874"/>
            </a:xfrm>
          </p:grpSpPr>
          <p:sp>
            <p:nvSpPr>
              <p:cNvPr id="392" name="Shape 392"/>
              <p:cNvSpPr/>
              <p:nvPr/>
            </p:nvSpPr>
            <p:spPr>
              <a:xfrm>
                <a:off x="938212" y="2179636"/>
                <a:ext cx="130175" cy="1301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Shape 393"/>
              <p:cNvSpPr txBox="1"/>
              <p:nvPr/>
            </p:nvSpPr>
            <p:spPr>
              <a:xfrm>
                <a:off x="879475" y="2000250"/>
                <a:ext cx="268286" cy="39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</a:p>
            </p:txBody>
          </p:sp>
        </p:grpSp>
      </p:grpSp>
      <p:grpSp>
        <p:nvGrpSpPr>
          <p:cNvPr id="394" name="Shape 394"/>
          <p:cNvGrpSpPr/>
          <p:nvPr/>
        </p:nvGrpSpPr>
        <p:grpSpPr>
          <a:xfrm>
            <a:off x="2320925" y="2081211"/>
            <a:ext cx="339724" cy="2816225"/>
            <a:chOff x="2320925" y="2081211"/>
            <a:chExt cx="339724" cy="2816225"/>
          </a:xfrm>
        </p:grpSpPr>
        <p:sp>
          <p:nvSpPr>
            <p:cNvPr id="395" name="Shape 395"/>
            <p:cNvSpPr/>
            <p:nvPr/>
          </p:nvSpPr>
          <p:spPr>
            <a:xfrm>
              <a:off x="2320925" y="2081211"/>
              <a:ext cx="339724" cy="357187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grpSp>
          <p:nvGrpSpPr>
            <p:cNvPr id="396" name="Shape 396"/>
            <p:cNvGrpSpPr/>
            <p:nvPr/>
          </p:nvGrpSpPr>
          <p:grpSpPr>
            <a:xfrm>
              <a:off x="2320925" y="4540250"/>
              <a:ext cx="339724" cy="357187"/>
              <a:chOff x="3311525" y="4894262"/>
              <a:chExt cx="339724" cy="357187"/>
            </a:xfrm>
          </p:grpSpPr>
          <p:sp>
            <p:nvSpPr>
              <p:cNvPr id="397" name="Shape 397"/>
              <p:cNvSpPr/>
              <p:nvPr/>
            </p:nvSpPr>
            <p:spPr>
              <a:xfrm>
                <a:off x="3311525" y="4894262"/>
                <a:ext cx="339724" cy="357187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8" name="Shape 398"/>
              <p:cNvCxnSpPr/>
              <p:nvPr/>
            </p:nvCxnSpPr>
            <p:spPr>
              <a:xfrm>
                <a:off x="3427412" y="5076825"/>
                <a:ext cx="127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66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399" name="Shape 399"/>
          <p:cNvSpPr txBox="1"/>
          <p:nvPr/>
        </p:nvSpPr>
        <p:spPr>
          <a:xfrm>
            <a:off x="3709987" y="1882775"/>
            <a:ext cx="4572000" cy="161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Ако единият край на метален проводник е с по-висока температура от другия, то в него ще има повече електрони, които ще се предвижат към студения. 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709987" y="3695700"/>
            <a:ext cx="45720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Така топлият край се зарежда положително, като получената потенциална разлика се нарича термо-е.д.н.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152400" y="328612"/>
            <a:ext cx="8643937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Контактна потенциална разлика и термо – е. д. н.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319212" y="5146675"/>
            <a:ext cx="7477124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Термодвойката е система от два метала с различно ниво на Ферми, която се използва за измерване на температура чрез преобразуването й в напрежение.</a:t>
            </a: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6775" y="2671761"/>
            <a:ext cx="2320924" cy="349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Shape 409"/>
          <p:cNvGrpSpPr/>
          <p:nvPr/>
        </p:nvGrpSpPr>
        <p:grpSpPr>
          <a:xfrm>
            <a:off x="1001712" y="1419225"/>
            <a:ext cx="962024" cy="2830512"/>
            <a:chOff x="1370012" y="1570037"/>
            <a:chExt cx="962024" cy="2830512"/>
          </a:xfrm>
        </p:grpSpPr>
        <p:cxnSp>
          <p:nvCxnSpPr>
            <p:cNvPr id="410" name="Shape 410"/>
            <p:cNvCxnSpPr/>
            <p:nvPr/>
          </p:nvCxnSpPr>
          <p:spPr>
            <a:xfrm flipH="1" rot="10800000">
              <a:off x="1843086" y="2717800"/>
              <a:ext cx="488949" cy="4889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411" name="Shape 411"/>
            <p:cNvSpPr/>
            <p:nvPr/>
          </p:nvSpPr>
          <p:spPr>
            <a:xfrm>
              <a:off x="1700211" y="1951036"/>
              <a:ext cx="69849" cy="68262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370012" y="1960561"/>
              <a:ext cx="366711" cy="2076449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60000" y="22727"/>
                    <a:pt x="0" y="45454"/>
                    <a:pt x="0" y="65454"/>
                  </a:cubicBezTo>
                  <a:cubicBezTo>
                    <a:pt x="0" y="85454"/>
                    <a:pt x="60000" y="102727"/>
                    <a:pt x="120000" y="120000"/>
                  </a:cubicBezTo>
                </a:path>
              </a:pathLst>
            </a:custGeom>
            <a:noFill/>
            <a:ln cap="flat" cmpd="sng" w="19050">
              <a:solidFill>
                <a:srgbClr val="8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700211" y="3989387"/>
              <a:ext cx="69849" cy="68262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 flipH="1">
              <a:off x="1746249" y="1985961"/>
              <a:ext cx="357187" cy="2033587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60000" y="22727"/>
                    <a:pt x="0" y="45454"/>
                    <a:pt x="0" y="65454"/>
                  </a:cubicBezTo>
                  <a:cubicBezTo>
                    <a:pt x="0" y="85454"/>
                    <a:pt x="60000" y="102727"/>
                    <a:pt x="120000" y="120000"/>
                  </a:cubicBezTo>
                </a:path>
              </a:pathLst>
            </a:custGeom>
            <a:noFill/>
            <a:ln cap="flat" cmpd="sng" w="22225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889125" y="2794000"/>
              <a:ext cx="366711" cy="366711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1576387" y="4033837"/>
              <a:ext cx="40798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1573212" y="1570037"/>
              <a:ext cx="40798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418" name="Shape 418"/>
          <p:cNvSpPr txBox="1"/>
          <p:nvPr/>
        </p:nvSpPr>
        <p:spPr>
          <a:xfrm>
            <a:off x="4826000" y="2103436"/>
            <a:ext cx="3970337" cy="201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Ако за измерване на термо-е. д. н. се включи волтметър чрез проводници от различни метали, то в мястото на контактуване се получава контактна потенциална разлика, правопропорционална на температурата.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381000"/>
            <a:ext cx="76961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Съдържание</a:t>
            </a:r>
          </a:p>
        </p:txBody>
      </p:sp>
      <p:sp>
        <p:nvSpPr>
          <p:cNvPr id="42" name="Shape 42"/>
          <p:cNvSpPr/>
          <p:nvPr/>
        </p:nvSpPr>
        <p:spPr>
          <a:xfrm>
            <a:off x="1828800" y="2024061"/>
            <a:ext cx="6400799" cy="457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47800" y="1905000"/>
            <a:ext cx="685799" cy="685799"/>
          </a:xfrm>
          <a:prstGeom prst="diamond">
            <a:avLst/>
          </a:prstGeom>
          <a:solidFill>
            <a:schemeClr val="dk2"/>
          </a:solidFill>
          <a:ln cap="flat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2209800" y="2101850"/>
            <a:ext cx="63246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Физическа природа на електронната проводимост 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1601787" y="2003425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6" name="Shape 46"/>
          <p:cNvSpPr/>
          <p:nvPr/>
        </p:nvSpPr>
        <p:spPr>
          <a:xfrm>
            <a:off x="1828800" y="2862261"/>
            <a:ext cx="6400799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447800" y="2743200"/>
            <a:ext cx="685799" cy="685799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2286000" y="2819400"/>
            <a:ext cx="5410200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Влияние на температурата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1601787" y="2841625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50" name="Shape 50"/>
          <p:cNvSpPr/>
          <p:nvPr/>
        </p:nvSpPr>
        <p:spPr>
          <a:xfrm>
            <a:off x="1828800" y="3700462"/>
            <a:ext cx="6400799" cy="457200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447800" y="3581400"/>
            <a:ext cx="685799" cy="685799"/>
          </a:xfrm>
          <a:prstGeom prst="diamond">
            <a:avLst/>
          </a:prstGeom>
          <a:solidFill>
            <a:schemeClr val="hlink"/>
          </a:solidFill>
          <a:ln cap="flat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2057400" y="3756025"/>
            <a:ext cx="5867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Влияние на примесите и дефектите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601787" y="3679825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4" name="Shape 54"/>
          <p:cNvSpPr/>
          <p:nvPr/>
        </p:nvSpPr>
        <p:spPr>
          <a:xfrm>
            <a:off x="1828800" y="4614862"/>
            <a:ext cx="6400799" cy="457200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447800" y="4495800"/>
            <a:ext cx="685799" cy="685799"/>
          </a:xfrm>
          <a:prstGeom prst="diamond">
            <a:avLst/>
          </a:prstGeom>
          <a:solidFill>
            <a:schemeClr val="folHlink"/>
          </a:solidFill>
          <a:ln cap="flat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2057400" y="4670425"/>
            <a:ext cx="60197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Контактна потенциална разлика и термо – е. д. н.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601787" y="4594225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52400" y="328612"/>
            <a:ext cx="9012237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Физическа природа на електронната проводимост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28600" y="965200"/>
            <a:ext cx="26685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Общи сведения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04800" y="1504950"/>
            <a:ext cx="75438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Проводници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са материали, които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914400" y="2343150"/>
            <a:ext cx="78485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имат малки стойности на специфичното съпротивление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(или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големи стойности на специфичната проводимост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σ)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914400" y="1885950"/>
            <a:ext cx="75438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нямат забранена зона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≈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 eV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28600" y="3379787"/>
            <a:ext cx="83057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Проводимостта на материалите може да бъде два вида: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838200" y="3836987"/>
            <a:ext cx="83057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Електронна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метали и техните сплави или проводници  от І род; 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38200" y="4294187"/>
            <a:ext cx="83057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Йонна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електролити или проводници от ІІ род.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143000" y="5118100"/>
            <a:ext cx="7543800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Структура на метала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кристална решетка с колективни електрони, които при нормални условия стават свободни и могат да се движат в кристала.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52400" y="328612"/>
            <a:ext cx="9012237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Физическа природа на електронната проводимост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52400" y="920750"/>
            <a:ext cx="651192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Квантова статистика на електроните в метала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149600" y="3689350"/>
            <a:ext cx="55244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</a:p>
        </p:txBody>
      </p:sp>
      <p:grpSp>
        <p:nvGrpSpPr>
          <p:cNvPr id="80" name="Shape 80"/>
          <p:cNvGrpSpPr/>
          <p:nvPr/>
        </p:nvGrpSpPr>
        <p:grpSpPr>
          <a:xfrm>
            <a:off x="1095375" y="2465386"/>
            <a:ext cx="1381125" cy="2749549"/>
            <a:chOff x="1095375" y="2465386"/>
            <a:chExt cx="1381125" cy="2749549"/>
          </a:xfrm>
        </p:grpSpPr>
        <p:cxnSp>
          <p:nvCxnSpPr>
            <p:cNvPr id="81" name="Shape 81"/>
            <p:cNvCxnSpPr/>
            <p:nvPr/>
          </p:nvCxnSpPr>
          <p:spPr>
            <a:xfrm>
              <a:off x="1479550" y="2614611"/>
              <a:ext cx="0" cy="260032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sp>
          <p:nvSpPr>
            <p:cNvPr id="82" name="Shape 82"/>
            <p:cNvSpPr txBox="1"/>
            <p:nvPr/>
          </p:nvSpPr>
          <p:spPr>
            <a:xfrm>
              <a:off x="1095375" y="2465386"/>
              <a:ext cx="371474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</a:p>
          </p:txBody>
        </p:sp>
        <p:cxnSp>
          <p:nvCxnSpPr>
            <p:cNvPr id="83" name="Shape 83"/>
            <p:cNvCxnSpPr/>
            <p:nvPr/>
          </p:nvCxnSpPr>
          <p:spPr>
            <a:xfrm>
              <a:off x="1479550" y="4976812"/>
              <a:ext cx="996950" cy="0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4" name="Shape 84"/>
            <p:cNvCxnSpPr/>
            <p:nvPr/>
          </p:nvCxnSpPr>
          <p:spPr>
            <a:xfrm>
              <a:off x="1479550" y="4887912"/>
              <a:ext cx="996950" cy="0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1479550" y="4799012"/>
              <a:ext cx="996950" cy="0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6" name="Shape 86"/>
            <p:cNvCxnSpPr/>
            <p:nvPr/>
          </p:nvCxnSpPr>
          <p:spPr>
            <a:xfrm>
              <a:off x="1479550" y="4710112"/>
              <a:ext cx="996950" cy="0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7" name="Shape 87"/>
            <p:cNvCxnSpPr/>
            <p:nvPr/>
          </p:nvCxnSpPr>
          <p:spPr>
            <a:xfrm>
              <a:off x="1479550" y="4621212"/>
              <a:ext cx="996950" cy="0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1479550" y="4532312"/>
              <a:ext cx="996950" cy="0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9" name="Shape 89"/>
            <p:cNvCxnSpPr/>
            <p:nvPr/>
          </p:nvCxnSpPr>
          <p:spPr>
            <a:xfrm>
              <a:off x="1479550" y="4443412"/>
              <a:ext cx="996950" cy="0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0" name="Shape 90"/>
            <p:cNvCxnSpPr/>
            <p:nvPr/>
          </p:nvCxnSpPr>
          <p:spPr>
            <a:xfrm>
              <a:off x="1479550" y="4354512"/>
              <a:ext cx="996950" cy="0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1" name="Shape 91"/>
            <p:cNvCxnSpPr/>
            <p:nvPr/>
          </p:nvCxnSpPr>
          <p:spPr>
            <a:xfrm>
              <a:off x="1479550" y="4265612"/>
              <a:ext cx="996950" cy="0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1479550" y="4176712"/>
              <a:ext cx="996950" cy="0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1479550" y="4087812"/>
              <a:ext cx="996950" cy="0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1479550" y="3998912"/>
              <a:ext cx="9969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1479550" y="3910012"/>
              <a:ext cx="99695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6" name="Shape 96"/>
            <p:cNvCxnSpPr/>
            <p:nvPr/>
          </p:nvCxnSpPr>
          <p:spPr>
            <a:xfrm>
              <a:off x="1479550" y="3821112"/>
              <a:ext cx="99695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7" name="Shape 97"/>
            <p:cNvCxnSpPr/>
            <p:nvPr/>
          </p:nvCxnSpPr>
          <p:spPr>
            <a:xfrm>
              <a:off x="1479550" y="3732212"/>
              <a:ext cx="99695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8" name="Shape 98"/>
            <p:cNvCxnSpPr/>
            <p:nvPr/>
          </p:nvCxnSpPr>
          <p:spPr>
            <a:xfrm>
              <a:off x="1479550" y="3643312"/>
              <a:ext cx="99695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99" name="Shape 99"/>
            <p:cNvSpPr/>
            <p:nvPr/>
          </p:nvSpPr>
          <p:spPr>
            <a:xfrm>
              <a:off x="1866900" y="4049712"/>
              <a:ext cx="76199" cy="76199"/>
            </a:xfrm>
            <a:prstGeom prst="ellipse">
              <a:avLst/>
            </a:prstGeom>
            <a:solidFill>
              <a:srgbClr val="000066"/>
            </a:solidFill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2019300" y="4049712"/>
              <a:ext cx="76199" cy="76199"/>
            </a:xfrm>
            <a:prstGeom prst="ellipse">
              <a:avLst/>
            </a:prstGeom>
            <a:solidFill>
              <a:srgbClr val="000066"/>
            </a:solidFill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638300" y="4125912"/>
              <a:ext cx="76199" cy="76199"/>
            </a:xfrm>
            <a:prstGeom prst="ellipse">
              <a:avLst/>
            </a:prstGeom>
            <a:solidFill>
              <a:srgbClr val="000066"/>
            </a:solidFill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866900" y="4216400"/>
              <a:ext cx="76199" cy="76199"/>
            </a:xfrm>
            <a:prstGeom prst="ellipse">
              <a:avLst/>
            </a:prstGeom>
            <a:solidFill>
              <a:srgbClr val="000066"/>
            </a:solidFill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019300" y="4225925"/>
              <a:ext cx="76199" cy="76199"/>
            </a:xfrm>
            <a:prstGeom prst="ellipse">
              <a:avLst/>
            </a:prstGeom>
            <a:solidFill>
              <a:srgbClr val="000066"/>
            </a:solidFill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2171700" y="4311650"/>
              <a:ext cx="76199" cy="76199"/>
            </a:xfrm>
            <a:prstGeom prst="ellipse">
              <a:avLst/>
            </a:prstGeom>
            <a:solidFill>
              <a:srgbClr val="000066"/>
            </a:solidFill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2324100" y="4397375"/>
              <a:ext cx="76199" cy="76199"/>
            </a:xfrm>
            <a:prstGeom prst="ellipse">
              <a:avLst/>
            </a:prstGeom>
            <a:solidFill>
              <a:srgbClr val="000066"/>
            </a:solidFill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562100" y="4397375"/>
              <a:ext cx="76199" cy="76199"/>
            </a:xfrm>
            <a:prstGeom prst="ellipse">
              <a:avLst/>
            </a:prstGeom>
            <a:solidFill>
              <a:srgbClr val="000066"/>
            </a:solidFill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x="3270250" y="2476500"/>
            <a:ext cx="2647949" cy="3073399"/>
            <a:chOff x="3270250" y="2476500"/>
            <a:chExt cx="2647949" cy="3073399"/>
          </a:xfrm>
        </p:grpSpPr>
        <p:sp>
          <p:nvSpPr>
            <p:cNvPr id="108" name="Shape 108"/>
            <p:cNvSpPr txBox="1"/>
            <p:nvPr/>
          </p:nvSpPr>
          <p:spPr>
            <a:xfrm>
              <a:off x="3270250" y="2476500"/>
              <a:ext cx="371474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5224462" y="5275262"/>
              <a:ext cx="693737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cxnSp>
          <p:nvCxnSpPr>
            <p:cNvPr id="110" name="Shape 110"/>
            <p:cNvCxnSpPr/>
            <p:nvPr/>
          </p:nvCxnSpPr>
          <p:spPr>
            <a:xfrm>
              <a:off x="3654425" y="2614611"/>
              <a:ext cx="0" cy="266064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cxnSp>
          <p:nvCxnSpPr>
            <p:cNvPr id="111" name="Shape 111"/>
            <p:cNvCxnSpPr/>
            <p:nvPr/>
          </p:nvCxnSpPr>
          <p:spPr>
            <a:xfrm>
              <a:off x="3654425" y="5275262"/>
              <a:ext cx="1917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12" name="Shape 112"/>
            <p:cNvSpPr txBox="1"/>
            <p:nvPr/>
          </p:nvSpPr>
          <p:spPr>
            <a:xfrm>
              <a:off x="3524250" y="5264150"/>
              <a:ext cx="1658936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0       0,5      1 </a:t>
              </a:r>
            </a:p>
          </p:txBody>
        </p:sp>
      </p:grpSp>
      <p:sp>
        <p:nvSpPr>
          <p:cNvPr id="113" name="Shape 113"/>
          <p:cNvSpPr txBox="1"/>
          <p:nvPr/>
        </p:nvSpPr>
        <p:spPr>
          <a:xfrm>
            <a:off x="6046787" y="5641975"/>
            <a:ext cx="279082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ниво на Ферми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98436" y="1430337"/>
            <a:ext cx="88884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Ако няма външна енергия (T = 0 K) електроните заемат най-ниските енергийни нива т. е. всички ниски нива са заети, а всички високи – свободни.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224462" y="2347911"/>
            <a:ext cx="38623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вероятност електроните да имат енергия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2476500" y="2906711"/>
            <a:ext cx="3270249" cy="2368550"/>
            <a:chOff x="2476500" y="2906711"/>
            <a:chExt cx="3270249" cy="2368550"/>
          </a:xfrm>
        </p:grpSpPr>
        <p:cxnSp>
          <p:nvCxnSpPr>
            <p:cNvPr id="117" name="Shape 117"/>
            <p:cNvCxnSpPr/>
            <p:nvPr/>
          </p:nvCxnSpPr>
          <p:spPr>
            <a:xfrm rot="10800000">
              <a:off x="2476500" y="4084637"/>
              <a:ext cx="11779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118" name="Shape 118"/>
            <p:cNvGrpSpPr/>
            <p:nvPr/>
          </p:nvGrpSpPr>
          <p:grpSpPr>
            <a:xfrm>
              <a:off x="3654425" y="2906711"/>
              <a:ext cx="2092325" cy="2368550"/>
              <a:chOff x="3654425" y="2906711"/>
              <a:chExt cx="2092325" cy="2368550"/>
            </a:xfrm>
          </p:grpSpPr>
          <p:cxnSp>
            <p:nvCxnSpPr>
              <p:cNvPr id="119" name="Shape 119"/>
              <p:cNvCxnSpPr/>
              <p:nvPr/>
            </p:nvCxnSpPr>
            <p:spPr>
              <a:xfrm>
                <a:off x="4970462" y="4090987"/>
                <a:ext cx="0" cy="1184275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66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0" name="Shape 120"/>
              <p:cNvCxnSpPr/>
              <p:nvPr/>
            </p:nvCxnSpPr>
            <p:spPr>
              <a:xfrm rot="10800000">
                <a:off x="3654425" y="4090987"/>
                <a:ext cx="1316037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66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1" name="Shape 121"/>
              <p:cNvCxnSpPr/>
              <p:nvPr/>
            </p:nvCxnSpPr>
            <p:spPr>
              <a:xfrm flipH="1" rot="10800000">
                <a:off x="4694237" y="3746500"/>
                <a:ext cx="344486" cy="344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66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22" name="Shape 122"/>
              <p:cNvSpPr txBox="1"/>
              <p:nvPr/>
            </p:nvSpPr>
            <p:spPr>
              <a:xfrm>
                <a:off x="4918075" y="3544887"/>
                <a:ext cx="828675" cy="255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b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66"/>
                  </a:buClr>
                  <a:buSzPct val="25000"/>
                  <a:buFont typeface="Arial"/>
                  <a:buNone/>
                </a:pPr>
                <a:r>
                  <a:rPr b="1" i="1" lang="en-US" sz="1800" u="none">
                    <a:solidFill>
                      <a:srgbClr val="000066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r>
                  <a:rPr b="1" i="0" lang="en-US" sz="1800" u="none">
                    <a:solidFill>
                      <a:srgbClr val="000066"/>
                    </a:solidFill>
                    <a:latin typeface="Arial"/>
                    <a:ea typeface="Arial"/>
                    <a:cs typeface="Arial"/>
                    <a:sym typeface="Arial"/>
                  </a:rPr>
                  <a:t> = 0 K</a:t>
                </a:r>
              </a:p>
            </p:txBody>
          </p:sp>
          <p:cxnSp>
            <p:nvCxnSpPr>
              <p:cNvPr id="123" name="Shape 123"/>
              <p:cNvCxnSpPr/>
              <p:nvPr/>
            </p:nvCxnSpPr>
            <p:spPr>
              <a:xfrm>
                <a:off x="3654425" y="2906711"/>
                <a:ext cx="0" cy="1184275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66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52400" y="328612"/>
            <a:ext cx="9012237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Физическа природа на електронната проводимост </a:t>
            </a:r>
          </a:p>
        </p:txBody>
      </p:sp>
      <p:grpSp>
        <p:nvGrpSpPr>
          <p:cNvPr id="130" name="Shape 130"/>
          <p:cNvGrpSpPr/>
          <p:nvPr/>
        </p:nvGrpSpPr>
        <p:grpSpPr>
          <a:xfrm>
            <a:off x="850900" y="2197100"/>
            <a:ext cx="2139949" cy="1787524"/>
            <a:chOff x="850900" y="2197100"/>
            <a:chExt cx="2139949" cy="1787524"/>
          </a:xfrm>
        </p:grpSpPr>
        <p:grpSp>
          <p:nvGrpSpPr>
            <p:cNvPr id="131" name="Shape 131"/>
            <p:cNvGrpSpPr/>
            <p:nvPr/>
          </p:nvGrpSpPr>
          <p:grpSpPr>
            <a:xfrm>
              <a:off x="850900" y="2800349"/>
              <a:ext cx="1316037" cy="1184274"/>
              <a:chOff x="3387725" y="2701925"/>
              <a:chExt cx="1316037" cy="1606550"/>
            </a:xfrm>
          </p:grpSpPr>
          <p:cxnSp>
            <p:nvCxnSpPr>
              <p:cNvPr id="132" name="Shape 132"/>
              <p:cNvCxnSpPr/>
              <p:nvPr/>
            </p:nvCxnSpPr>
            <p:spPr>
              <a:xfrm>
                <a:off x="4703762" y="2701925"/>
                <a:ext cx="0" cy="160655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66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3" name="Shape 133"/>
              <p:cNvCxnSpPr/>
              <p:nvPr/>
            </p:nvCxnSpPr>
            <p:spPr>
              <a:xfrm rot="10800000">
                <a:off x="3387725" y="2701925"/>
                <a:ext cx="1316037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66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134" name="Shape 134"/>
            <p:cNvCxnSpPr/>
            <p:nvPr/>
          </p:nvCxnSpPr>
          <p:spPr>
            <a:xfrm flipH="1" rot="10800000">
              <a:off x="1890711" y="2455862"/>
              <a:ext cx="344486" cy="344486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35" name="Shape 135"/>
            <p:cNvSpPr txBox="1"/>
            <p:nvPr/>
          </p:nvSpPr>
          <p:spPr>
            <a:xfrm>
              <a:off x="2162175" y="2197100"/>
              <a:ext cx="828675" cy="255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i="0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= 0 K</a:t>
              </a:r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466725" y="1185862"/>
            <a:ext cx="2847973" cy="3073399"/>
            <a:chOff x="466725" y="1185862"/>
            <a:chExt cx="2847973" cy="3073399"/>
          </a:xfrm>
        </p:grpSpPr>
        <p:sp>
          <p:nvSpPr>
            <p:cNvPr id="137" name="Shape 137"/>
            <p:cNvSpPr txBox="1"/>
            <p:nvPr/>
          </p:nvSpPr>
          <p:spPr>
            <a:xfrm>
              <a:off x="466725" y="1185862"/>
              <a:ext cx="371474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2420936" y="3984625"/>
              <a:ext cx="893762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cxnSp>
          <p:nvCxnSpPr>
            <p:cNvPr id="139" name="Shape 139"/>
            <p:cNvCxnSpPr/>
            <p:nvPr/>
          </p:nvCxnSpPr>
          <p:spPr>
            <a:xfrm>
              <a:off x="850900" y="1323975"/>
              <a:ext cx="0" cy="266064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850900" y="3984625"/>
              <a:ext cx="1917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1512887" y="2800350"/>
              <a:ext cx="0" cy="11842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42" name="Shape 142"/>
            <p:cNvSpPr txBox="1"/>
            <p:nvPr/>
          </p:nvSpPr>
          <p:spPr>
            <a:xfrm>
              <a:off x="720725" y="3973512"/>
              <a:ext cx="1658936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0       0,5      1 </a:t>
              </a:r>
            </a:p>
          </p:txBody>
        </p:sp>
      </p:grpSp>
      <p:sp>
        <p:nvSpPr>
          <p:cNvPr id="143" name="Shape 143"/>
          <p:cNvSpPr txBox="1"/>
          <p:nvPr/>
        </p:nvSpPr>
        <p:spPr>
          <a:xfrm>
            <a:off x="346075" y="2641600"/>
            <a:ext cx="55244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628650" y="1846261"/>
            <a:ext cx="1801811" cy="1649411"/>
            <a:chOff x="628650" y="1846261"/>
            <a:chExt cx="1801811" cy="1649411"/>
          </a:xfrm>
        </p:grpSpPr>
        <p:sp>
          <p:nvSpPr>
            <p:cNvPr id="145" name="Shape 145"/>
            <p:cNvSpPr/>
            <p:nvPr/>
          </p:nvSpPr>
          <p:spPr>
            <a:xfrm>
              <a:off x="628650" y="1846261"/>
              <a:ext cx="1751012" cy="1649411"/>
            </a:xfrm>
            <a:custGeom>
              <a:pathLst>
                <a:path extrusionOk="0" h="120000" w="120000">
                  <a:moveTo>
                    <a:pt x="15737" y="0"/>
                  </a:moveTo>
                  <a:cubicBezTo>
                    <a:pt x="18524" y="17217"/>
                    <a:pt x="0" y="69739"/>
                    <a:pt x="60000" y="69739"/>
                  </a:cubicBezTo>
                  <a:cubicBezTo>
                    <a:pt x="120000" y="69739"/>
                    <a:pt x="101311" y="109565"/>
                    <a:pt x="105573" y="120000"/>
                  </a:cubicBezTo>
                </a:path>
              </a:pathLst>
            </a:custGeom>
            <a:noFill/>
            <a:ln cap="flat" cmpd="sng" w="25400">
              <a:solidFill>
                <a:srgbClr val="00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" name="Shape 146"/>
            <p:cNvCxnSpPr/>
            <p:nvPr/>
          </p:nvCxnSpPr>
          <p:spPr>
            <a:xfrm flipH="1" rot="10800000">
              <a:off x="930275" y="2111374"/>
              <a:ext cx="458786" cy="458786"/>
            </a:xfrm>
            <a:prstGeom prst="straightConnector1">
              <a:avLst/>
            </a:prstGeom>
            <a:noFill/>
            <a:ln cap="flat" cmpd="sng" w="9525">
              <a:solidFill>
                <a:srgbClr val="0033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47" name="Shape 147"/>
            <p:cNvSpPr txBox="1"/>
            <p:nvPr/>
          </p:nvSpPr>
          <p:spPr>
            <a:xfrm>
              <a:off x="1289050" y="1949450"/>
              <a:ext cx="1141411" cy="255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0033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0" lang="en-US" sz="1800" u="none">
                  <a:solidFill>
                    <a:srgbClr val="0033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-US" sz="1800" u="none">
                  <a:solidFill>
                    <a:srgbClr val="003300"/>
                  </a:solidFill>
                  <a:latin typeface="Arial"/>
                  <a:ea typeface="Arial"/>
                  <a:cs typeface="Arial"/>
                  <a:sym typeface="Arial"/>
                </a:rPr>
                <a:t> &gt; 0 K</a:t>
              </a:r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850899" y="1525587"/>
            <a:ext cx="1316037" cy="2192336"/>
            <a:chOff x="850899" y="1525587"/>
            <a:chExt cx="1316037" cy="2192336"/>
          </a:xfrm>
        </p:grpSpPr>
        <p:cxnSp>
          <p:nvCxnSpPr>
            <p:cNvPr id="149" name="Shape 149"/>
            <p:cNvCxnSpPr/>
            <p:nvPr/>
          </p:nvCxnSpPr>
          <p:spPr>
            <a:xfrm flipH="1" rot="-5400000">
              <a:off x="473868" y="2029617"/>
              <a:ext cx="2065337" cy="1311275"/>
            </a:xfrm>
            <a:prstGeom prst="curvedConnector3">
              <a:avLst>
                <a:gd fmla="val 11987" name="adj1"/>
              </a:avLst>
            </a:prstGeom>
            <a:noFill/>
            <a:ln cap="flat" cmpd="sng" w="25400">
              <a:solidFill>
                <a:srgbClr val="CC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0" name="Shape 150"/>
            <p:cNvCxnSpPr/>
            <p:nvPr/>
          </p:nvCxnSpPr>
          <p:spPr>
            <a:xfrm flipH="1" rot="10800000">
              <a:off x="973137" y="1766886"/>
              <a:ext cx="458786" cy="460374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1" name="Shape 151"/>
            <p:cNvSpPr txBox="1"/>
            <p:nvPr/>
          </p:nvSpPr>
          <p:spPr>
            <a:xfrm>
              <a:off x="1338262" y="1525587"/>
              <a:ext cx="828675" cy="255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&gt; </a:t>
              </a:r>
              <a:r>
                <a:rPr b="1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3713162" y="1087437"/>
            <a:ext cx="5062536" cy="1878011"/>
            <a:chOff x="3713162" y="1087437"/>
            <a:chExt cx="5062536" cy="1878011"/>
          </a:xfrm>
        </p:grpSpPr>
        <p:sp>
          <p:nvSpPr>
            <p:cNvPr id="153" name="Shape 153"/>
            <p:cNvSpPr txBox="1"/>
            <p:nvPr/>
          </p:nvSpPr>
          <p:spPr>
            <a:xfrm>
              <a:off x="3713162" y="1087437"/>
              <a:ext cx="5062536" cy="1190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 увеличаване на температурата вероятността за заемане на по-високите нива се увеличава според разпределението на Ферми:</a:t>
              </a:r>
            </a:p>
          </p:txBody>
        </p:sp>
        <p:pic>
          <p:nvPicPr>
            <p:cNvPr id="154" name="Shape 1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81575" y="1992311"/>
              <a:ext cx="2713037" cy="9731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Shape 155"/>
          <p:cNvSpPr txBox="1"/>
          <p:nvPr/>
        </p:nvSpPr>
        <p:spPr>
          <a:xfrm>
            <a:off x="3757612" y="3121025"/>
            <a:ext cx="4572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Нивото на Ферми се дефинира като: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170362" y="3963987"/>
            <a:ext cx="49053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При Т &gt; 0 K е онова ниво, вероятността за заемането на което  е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0,5.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170362" y="3529012"/>
            <a:ext cx="49053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При Т = 0 K е най-високото заето ниво; 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41312" y="4778375"/>
            <a:ext cx="873442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Разпределението на Ферми е симетрично спрямо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т. е. заетите нива над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са точно толкова, колкото са свободните нива под него.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455737" y="5554662"/>
            <a:ext cx="70770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Активни токоносители в металните проводници са електроните, чиито енергийни нива са по-високи от нивото на Ферми.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52400" y="328612"/>
            <a:ext cx="9012237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Физическа природа на електронната проводимост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52400" y="917575"/>
            <a:ext cx="42830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1.3. Специфична проводимост </a:t>
            </a:r>
            <a:r>
              <a:rPr b="1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20687" y="1744661"/>
            <a:ext cx="8335962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Електрическата проводимост определя линейната зависимост между плътността на тока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протичащ през метален проводник, и интенитета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 приложеното в двата му края поле: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286125" y="2692400"/>
            <a:ext cx="24637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(Закон на Ом)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7225" y="3452812"/>
            <a:ext cx="2303461" cy="766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1276350" y="4603750"/>
            <a:ext cx="72215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където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 съпротивление,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сечение и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дължина на проводника.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52400" y="328612"/>
            <a:ext cx="9012237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Физическа природа на електронната проводимост </a:t>
            </a:r>
          </a:p>
        </p:txBody>
      </p:sp>
      <p:grpSp>
        <p:nvGrpSpPr>
          <p:cNvPr id="177" name="Shape 177"/>
          <p:cNvGrpSpPr/>
          <p:nvPr/>
        </p:nvGrpSpPr>
        <p:grpSpPr>
          <a:xfrm>
            <a:off x="1223962" y="1143000"/>
            <a:ext cx="7002461" cy="857249"/>
            <a:chOff x="287337" y="982662"/>
            <a:chExt cx="7002461" cy="857249"/>
          </a:xfrm>
        </p:grpSpPr>
        <p:sp>
          <p:nvSpPr>
            <p:cNvPr id="178" name="Shape 178"/>
            <p:cNvSpPr txBox="1"/>
            <p:nvPr/>
          </p:nvSpPr>
          <p:spPr>
            <a:xfrm>
              <a:off x="287337" y="982662"/>
              <a:ext cx="700246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От друга страна, според дифузионния модел на твърдото тяло:</a:t>
              </a:r>
            </a:p>
          </p:txBody>
        </p:sp>
        <p:pic>
          <p:nvPicPr>
            <p:cNvPr id="179" name="Shape 1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86050" y="1450975"/>
              <a:ext cx="1462086" cy="3889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Shape 180"/>
          <p:cNvSpPr txBox="1"/>
          <p:nvPr/>
        </p:nvSpPr>
        <p:spPr>
          <a:xfrm>
            <a:off x="195261" y="2257425"/>
            <a:ext cx="871854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където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заряд на електрона,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концентрация и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подвижност на свободните електрони.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95261" y="3159125"/>
            <a:ext cx="86645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Различните метали имат почти еднакви и големи стойностти на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затова различната им проводимост се определя от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grpSp>
        <p:nvGrpSpPr>
          <p:cNvPr id="182" name="Shape 182"/>
          <p:cNvGrpSpPr/>
          <p:nvPr/>
        </p:nvGrpSpPr>
        <p:grpSpPr>
          <a:xfrm>
            <a:off x="195261" y="3944937"/>
            <a:ext cx="8718549" cy="1000125"/>
            <a:chOff x="195261" y="4033837"/>
            <a:chExt cx="8718549" cy="1000125"/>
          </a:xfrm>
        </p:grpSpPr>
        <p:pic>
          <p:nvPicPr>
            <p:cNvPr id="183" name="Shape 18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5261" y="4033837"/>
              <a:ext cx="1508124" cy="1000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Shape 184"/>
            <p:cNvSpPr txBox="1"/>
            <p:nvPr/>
          </p:nvSpPr>
          <p:spPr>
            <a:xfrm>
              <a:off x="1843086" y="4127500"/>
              <a:ext cx="7070724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където </a:t>
              </a: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ср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е среден свободен пробег, </a:t>
              </a: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ν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– скорост на топлинно движение и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– маса на електрона.</a:t>
              </a:r>
            </a:p>
          </p:txBody>
        </p:sp>
      </p:grpSp>
      <p:sp>
        <p:nvSpPr>
          <p:cNvPr id="185" name="Shape 185"/>
          <p:cNvSpPr txBox="1"/>
          <p:nvPr/>
        </p:nvSpPr>
        <p:spPr>
          <a:xfrm>
            <a:off x="1703386" y="5033962"/>
            <a:ext cx="6694486" cy="119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Следователно електронната проводимост се определя основно от стойността на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поради което най-малко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имат металите с най-правилна кристална решетка, без примеси и дефекти в нея.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52400" y="328612"/>
            <a:ext cx="5081586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Влияние на температурата 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52400" y="920750"/>
            <a:ext cx="54514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 Коефициент на топлопроводимост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52400" y="1490662"/>
            <a:ext cx="842168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твърдото тяло топлината се пренася по два механизма: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04800" y="4262437"/>
            <a:ext cx="87455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металните проводници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топлината се пренася значително по-бързо за сметка на движение на свободни електрони ⇒ имат големи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339850" y="5378450"/>
            <a:ext cx="749141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металите механизмите на топло- и електропроводимостта са еднакви (движение на електрони).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04800" y="2641600"/>
            <a:ext cx="7672386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Чрез движение на свободни носители на заряд (електрони).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04800" y="2106611"/>
            <a:ext cx="8040686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Чрез трептения на свързаните градивни частици (фонони);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04800" y="3476625"/>
            <a:ext cx="78882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диелектриците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няма свободни токоносители ⇒ топлината се предава бавно ⇒ имат малки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1" type="ftr"/>
          </p:nvPr>
        </p:nvSpPr>
        <p:spPr>
          <a:xfrm>
            <a:off x="6781800" y="6461125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Проводникови свойства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52400" y="328612"/>
            <a:ext cx="5081586" cy="4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Влияние на температурата </a:t>
            </a:r>
          </a:p>
        </p:txBody>
      </p:sp>
      <p:grpSp>
        <p:nvGrpSpPr>
          <p:cNvPr id="205" name="Shape 205"/>
          <p:cNvGrpSpPr/>
          <p:nvPr/>
        </p:nvGrpSpPr>
        <p:grpSpPr>
          <a:xfrm>
            <a:off x="644525" y="1444625"/>
            <a:ext cx="4578349" cy="460374"/>
            <a:chOff x="644525" y="1444625"/>
            <a:chExt cx="4578349" cy="460374"/>
          </a:xfrm>
        </p:grpSpPr>
        <p:sp>
          <p:nvSpPr>
            <p:cNvPr id="206" name="Shape 206"/>
            <p:cNvSpPr txBox="1"/>
            <p:nvPr/>
          </p:nvSpPr>
          <p:spPr>
            <a:xfrm>
              <a:off x="644525" y="1492250"/>
              <a:ext cx="38417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Закон на Видеман-Франц:	</a:t>
              </a:r>
            </a:p>
          </p:txBody>
        </p:sp>
        <p:pic>
          <p:nvPicPr>
            <p:cNvPr id="207" name="Shape 20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11587" y="1444625"/>
              <a:ext cx="1411287" cy="46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Shape 208"/>
          <p:cNvSpPr txBox="1"/>
          <p:nvPr/>
        </p:nvSpPr>
        <p:spPr>
          <a:xfrm>
            <a:off x="644525" y="2328861"/>
            <a:ext cx="45783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където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 константа на Видеман-Франц.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44525" y="3149600"/>
            <a:ext cx="672782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Примесите и механичната обработка силно влияят върху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552450" y="3873500"/>
            <a:ext cx="558482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Ограничения на закона: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116012" y="4294187"/>
            <a:ext cx="7670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Не отчита пренасянето на топлина чрез трептения на възлите на кристалната решетка;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116012" y="5060950"/>
            <a:ext cx="68198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Не е в сила при свръхпроводимост.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mple">
  <a:themeElements>
    <a:clrScheme name="default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3195D9"/>
      </a:accent1>
      <a:accent2>
        <a:srgbClr val="63C2F7"/>
      </a:accent2>
      <a:accent3>
        <a:srgbClr val="FFFFFF"/>
      </a:accent3>
      <a:accent4>
        <a:srgbClr val="3195D9"/>
      </a:accent4>
      <a:accent5>
        <a:srgbClr val="63C2F7"/>
      </a:accent5>
      <a:accent6>
        <a:srgbClr val="FFFFFF"/>
      </a:accent6>
      <a:hlink>
        <a:srgbClr val="4173F1"/>
      </a:hlink>
      <a:folHlink>
        <a:srgbClr val="3B97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