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098F482-BB7D-4B39-A345-C9CDD8E9AEA5}">
  <a:tblStyle styleId="{A098F482-BB7D-4B39-A345-C9CDD8E9AEA5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9.jpg"/><Relationship Id="rId5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19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14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Relationship Id="rId4" Type="http://schemas.openxmlformats.org/officeDocument/2006/relationships/image" Target="../media/image18.png"/><Relationship Id="rId5" Type="http://schemas.openxmlformats.org/officeDocument/2006/relationships/image" Target="../media/image16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6.jpg"/><Relationship Id="rId6" Type="http://schemas.openxmlformats.org/officeDocument/2006/relationships/image" Target="../media/image08.jpg"/><Relationship Id="rId7" Type="http://schemas.openxmlformats.org/officeDocument/2006/relationships/image" Target="../media/image04.jpg"/><Relationship Id="rId8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342900" y="2719386"/>
            <a:ext cx="860424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Видове диелектрични материали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859462" y="62563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10/19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619500" y="284162"/>
            <a:ext cx="19335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Компаунди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95300" y="692150"/>
            <a:ext cx="84280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Маса за заливане на елементи и схеми с цел защита от околната среда </a:t>
            </a:r>
          </a:p>
        </p:txBody>
      </p:sp>
      <p:sp>
        <p:nvSpPr>
          <p:cNvPr id="209" name="Shape 209"/>
          <p:cNvSpPr/>
          <p:nvPr/>
        </p:nvSpPr>
        <p:spPr>
          <a:xfrm>
            <a:off x="431800" y="5046662"/>
            <a:ext cx="2643186" cy="419099"/>
          </a:xfrm>
          <a:prstGeom prst="roundRect">
            <a:avLst>
              <a:gd fmla="val 16667" name="adj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210" name="Shape 210"/>
          <p:cNvSpPr/>
          <p:nvPr/>
        </p:nvSpPr>
        <p:spPr>
          <a:xfrm>
            <a:off x="398462" y="1270000"/>
            <a:ext cx="2643186" cy="444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54186" y="1727200"/>
            <a:ext cx="51165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голямо изолационно съпротивление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754186" y="3232150"/>
            <a:ext cx="5573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малка влагопроницаемост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754186" y="2228850"/>
            <a:ext cx="5573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малки диелектрични загуби tgδ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754186" y="2730500"/>
            <a:ext cx="5573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малка диелектрична проницаемост ε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754186" y="3735387"/>
            <a:ext cx="5573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голяма механична якост </a:t>
            </a:r>
          </a:p>
        </p:txBody>
      </p:sp>
      <p:pic>
        <p:nvPicPr>
          <p:cNvPr descr="epoxy"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0225" y="5003800"/>
            <a:ext cx="142557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810000" y="4219575"/>
            <a:ext cx="1955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корпусиране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400" y="3819525"/>
            <a:ext cx="1473199" cy="215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872162" y="62563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11/19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619375" y="284162"/>
            <a:ext cx="39512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Електроизолационни лакове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98462" y="1797050"/>
            <a:ext cx="2643186" cy="444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1754186" y="2451100"/>
            <a:ext cx="5573711" cy="1797049"/>
            <a:chOff x="1754186" y="2451100"/>
            <a:chExt cx="5573711" cy="1797049"/>
          </a:xfrm>
        </p:grpSpPr>
        <p:sp>
          <p:nvSpPr>
            <p:cNvPr id="228" name="Shape 228"/>
            <p:cNvSpPr txBox="1"/>
            <p:nvPr/>
          </p:nvSpPr>
          <p:spPr>
            <a:xfrm>
              <a:off x="1754186" y="2451100"/>
              <a:ext cx="51165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100000"/>
                <a:buFont typeface="Noto Sans Symbols"/>
                <a:buChar char="✓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голямо изолационно съпротивление 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из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1754186" y="3851275"/>
              <a:ext cx="55737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100000"/>
                <a:buFont typeface="Noto Sans Symbols"/>
                <a:buChar char="✓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малка влагопроницаемост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754186" y="2917825"/>
              <a:ext cx="55737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100000"/>
                <a:buFont typeface="Noto Sans Symbols"/>
                <a:buChar char="✓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малки диелектрични загуби tgδ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754186" y="3384550"/>
              <a:ext cx="55737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100000"/>
                <a:buFont typeface="Noto Sans Symbols"/>
                <a:buChar char="✓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малка диелектрична проницаемост ε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</a:p>
          </p:txBody>
        </p:sp>
      </p:grpSp>
      <p:sp>
        <p:nvSpPr>
          <p:cNvPr id="232" name="Shape 232"/>
          <p:cNvSpPr txBox="1"/>
          <p:nvPr/>
        </p:nvSpPr>
        <p:spPr>
          <a:xfrm>
            <a:off x="1754186" y="4318000"/>
            <a:ext cx="68691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голяма адхезия към материалите, върху които се нанася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8462" y="855662"/>
            <a:ext cx="91440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Полимерен материал, разтворен в разтворител, който се изпарява след нанасяне на лака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754186" y="4784725"/>
            <a:ext cx="68691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възможност за нанасяне на тънък слой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754186" y="5253037"/>
            <a:ext cx="68691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голяма гъвкавост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5884862" y="62563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12/19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619375" y="284162"/>
            <a:ext cx="39512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Електроизолационни лакове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98462" y="4221162"/>
            <a:ext cx="2643186" cy="419099"/>
          </a:xfrm>
          <a:prstGeom prst="roundRect">
            <a:avLst>
              <a:gd fmla="val 16667" name="adj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98462" y="5053012"/>
            <a:ext cx="29082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климатична защита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200775" y="3259136"/>
            <a:ext cx="18716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полистиролни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925512" y="2127250"/>
            <a:ext cx="1774825" cy="7921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Лакове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1812924" y="1231900"/>
            <a:ext cx="4003675" cy="882649"/>
            <a:chOff x="1812924" y="1231900"/>
            <a:chExt cx="4003675" cy="882649"/>
          </a:xfrm>
        </p:grpSpPr>
        <p:sp>
          <p:nvSpPr>
            <p:cNvPr id="248" name="Shape 248"/>
            <p:cNvSpPr/>
            <p:nvPr/>
          </p:nvSpPr>
          <p:spPr>
            <a:xfrm>
              <a:off x="3638550" y="1231900"/>
              <a:ext cx="2178049" cy="735011"/>
            </a:xfrm>
            <a:prstGeom prst="roundRect">
              <a:avLst>
                <a:gd fmla="val 16667" name="adj"/>
              </a:avLst>
            </a:prstGeom>
            <a:solidFill>
              <a:srgbClr val="0066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общо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предназначение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-5400000">
              <a:off x="2468561" y="944561"/>
              <a:ext cx="514350" cy="1825625"/>
            </a:xfrm>
            <a:prstGeom prst="curvedConnector2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50" name="Shape 250"/>
          <p:cNvGrpSpPr/>
          <p:nvPr/>
        </p:nvGrpSpPr>
        <p:grpSpPr>
          <a:xfrm>
            <a:off x="2713036" y="2185986"/>
            <a:ext cx="3103563" cy="676275"/>
            <a:chOff x="2713036" y="2185986"/>
            <a:chExt cx="3103563" cy="676275"/>
          </a:xfrm>
        </p:grpSpPr>
        <p:sp>
          <p:nvSpPr>
            <p:cNvPr id="251" name="Shape 251"/>
            <p:cNvSpPr/>
            <p:nvPr/>
          </p:nvSpPr>
          <p:spPr>
            <a:xfrm>
              <a:off x="3638550" y="2185986"/>
              <a:ext cx="2178049" cy="676275"/>
            </a:xfrm>
            <a:prstGeom prst="roundRect">
              <a:avLst>
                <a:gd fmla="val 16667" name="adj"/>
              </a:avLst>
            </a:prstGeom>
            <a:solidFill>
              <a:srgbClr val="FF006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повишена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топлоустойчивост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>
              <a:off x="2713036" y="2524125"/>
              <a:ext cx="925511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53" name="Shape 253"/>
          <p:cNvGrpSpPr/>
          <p:nvPr/>
        </p:nvGrpSpPr>
        <p:grpSpPr>
          <a:xfrm>
            <a:off x="1812924" y="2932112"/>
            <a:ext cx="4003675" cy="852486"/>
            <a:chOff x="1812924" y="2932112"/>
            <a:chExt cx="4003675" cy="852486"/>
          </a:xfrm>
        </p:grpSpPr>
        <p:sp>
          <p:nvSpPr>
            <p:cNvPr id="254" name="Shape 254"/>
            <p:cNvSpPr/>
            <p:nvPr/>
          </p:nvSpPr>
          <p:spPr>
            <a:xfrm>
              <a:off x="3638550" y="3128961"/>
              <a:ext cx="2178049" cy="655636"/>
            </a:xfrm>
            <a:prstGeom prst="roundRect">
              <a:avLst>
                <a:gd fmla="val 16667" name="adj"/>
              </a:avLst>
            </a:pr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</a:t>
              </a: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малки загуби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 flipH="1" rot="-5400000">
              <a:off x="2463005" y="2282030"/>
              <a:ext cx="525462" cy="1825625"/>
            </a:xfrm>
            <a:prstGeom prst="curvedConnector2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256" name="Shape 256"/>
          <p:cNvSpPr txBox="1"/>
          <p:nvPr/>
        </p:nvSpPr>
        <p:spPr>
          <a:xfrm>
            <a:off x="6200775" y="1265237"/>
            <a:ext cx="193516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полиуретанови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епоксидни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200775" y="2325686"/>
            <a:ext cx="15605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силиконови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550" y="4325937"/>
            <a:ext cx="1917700" cy="1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9362" y="4735512"/>
            <a:ext cx="954086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922962" y="62690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13/19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97275" y="23495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Керамики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25437" y="1111250"/>
            <a:ext cx="177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Структура:</a:t>
            </a:r>
          </a:p>
        </p:txBody>
      </p:sp>
      <p:sp>
        <p:nvSpPr>
          <p:cNvPr id="268" name="Shape 268"/>
          <p:cNvSpPr/>
          <p:nvPr/>
        </p:nvSpPr>
        <p:spPr>
          <a:xfrm flipH="1">
            <a:off x="1392236" y="1665286"/>
            <a:ext cx="2557461" cy="1611312"/>
          </a:xfrm>
          <a:prstGeom prst="chevron">
            <a:avLst>
              <a:gd fmla="val 18310" name="adj"/>
            </a:avLst>
          </a:prstGeom>
          <a:solidFill>
            <a:srgbClr val="0033C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Кристална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фаза</a:t>
            </a:r>
          </a:p>
        </p:txBody>
      </p:sp>
      <p:sp>
        <p:nvSpPr>
          <p:cNvPr id="269" name="Shape 269"/>
          <p:cNvSpPr/>
          <p:nvPr/>
        </p:nvSpPr>
        <p:spPr>
          <a:xfrm flipH="1">
            <a:off x="3546475" y="1665286"/>
            <a:ext cx="2557461" cy="1611312"/>
          </a:xfrm>
          <a:prstGeom prst="chevron">
            <a:avLst>
              <a:gd fmla="val 1831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Аморфна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фаза</a:t>
            </a:r>
          </a:p>
        </p:txBody>
      </p:sp>
      <p:sp>
        <p:nvSpPr>
          <p:cNvPr id="270" name="Shape 270"/>
          <p:cNvSpPr/>
          <p:nvPr/>
        </p:nvSpPr>
        <p:spPr>
          <a:xfrm flipH="1">
            <a:off x="5707062" y="1670050"/>
            <a:ext cx="2557461" cy="1611312"/>
          </a:xfrm>
          <a:prstGeom prst="chevron">
            <a:avLst>
              <a:gd fmla="val 18310" name="adj"/>
            </a:avLst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Газова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фаза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39737" y="3624262"/>
            <a:ext cx="3127374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електрически 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механически свойства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(tgδ, ε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механична якост)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744912" y="3624262"/>
            <a:ext cx="2341562" cy="161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технологични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(температура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изпичане,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 на свиване)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024562" y="3624262"/>
            <a:ext cx="2487612" cy="161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FF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получава се в следствие на технологията и влошава параметрите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5910262" y="62690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14/19</a:t>
            </a:r>
          </a:p>
        </p:txBody>
      </p:sp>
      <p:sp>
        <p:nvSpPr>
          <p:cNvPr id="279" name="Shape 279"/>
          <p:cNvSpPr/>
          <p:nvPr/>
        </p:nvSpPr>
        <p:spPr>
          <a:xfrm>
            <a:off x="3125786" y="500062"/>
            <a:ext cx="2730500" cy="555625"/>
          </a:xfrm>
          <a:prstGeom prst="roundRect">
            <a:avLst>
              <a:gd fmla="val 16667" name="adj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Керамики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665162" y="1217612"/>
            <a:ext cx="2316162" cy="854074"/>
            <a:chOff x="665162" y="1217612"/>
            <a:chExt cx="2316162" cy="854074"/>
          </a:xfrm>
        </p:grpSpPr>
        <p:sp>
          <p:nvSpPr>
            <p:cNvPr id="281" name="Shape 281"/>
            <p:cNvSpPr txBox="1"/>
            <p:nvPr/>
          </p:nvSpPr>
          <p:spPr>
            <a:xfrm>
              <a:off x="665162" y="1674811"/>
              <a:ext cx="231616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2A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малка ε</a:t>
              </a:r>
              <a:r>
                <a:rPr b="1" baseline="-25000" i="1" lang="en-US" sz="20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en-US" sz="20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(ε</a:t>
              </a:r>
              <a:r>
                <a:rPr b="1" baseline="-25000" i="1" lang="en-US" sz="20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en-US" sz="20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 ≈ 3÷12)</a:t>
              </a: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901700" y="1217612"/>
              <a:ext cx="18430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2A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Изолаторни</a:t>
              </a:r>
            </a:p>
          </p:txBody>
        </p:sp>
      </p:grpSp>
      <p:cxnSp>
        <p:nvCxnSpPr>
          <p:cNvPr id="283" name="Shape 283"/>
          <p:cNvCxnSpPr/>
          <p:nvPr/>
        </p:nvCxnSpPr>
        <p:spPr>
          <a:xfrm flipH="1">
            <a:off x="2692400" y="1055687"/>
            <a:ext cx="865187" cy="431799"/>
          </a:xfrm>
          <a:prstGeom prst="straightConnector1">
            <a:avLst/>
          </a:prstGeom>
          <a:noFill/>
          <a:ln cap="flat" cmpd="sng" w="50800">
            <a:solidFill>
              <a:srgbClr val="00CC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84" name="Shape 284"/>
          <p:cNvCxnSpPr/>
          <p:nvPr/>
        </p:nvCxnSpPr>
        <p:spPr>
          <a:xfrm>
            <a:off x="5348287" y="1055687"/>
            <a:ext cx="508000" cy="431799"/>
          </a:xfrm>
          <a:prstGeom prst="straightConnector1">
            <a:avLst/>
          </a:prstGeom>
          <a:noFill/>
          <a:ln cap="flat" cmpd="sng" w="50800">
            <a:solidFill>
              <a:srgbClr val="00CC00"/>
            </a:solidFill>
            <a:prstDash val="solid"/>
            <a:miter/>
            <a:headEnd len="med" w="med" type="none"/>
            <a:tailEnd len="med" w="med" type="stealth"/>
          </a:ln>
        </p:spPr>
      </p:cxnSp>
      <p:grpSp>
        <p:nvGrpSpPr>
          <p:cNvPr id="285" name="Shape 285"/>
          <p:cNvGrpSpPr/>
          <p:nvPr/>
        </p:nvGrpSpPr>
        <p:grpSpPr>
          <a:xfrm>
            <a:off x="5764212" y="1217612"/>
            <a:ext cx="2682874" cy="854074"/>
            <a:chOff x="5764212" y="1217612"/>
            <a:chExt cx="2682874" cy="854074"/>
          </a:xfrm>
        </p:grpSpPr>
        <p:sp>
          <p:nvSpPr>
            <p:cNvPr id="286" name="Shape 286"/>
            <p:cNvSpPr txBox="1"/>
            <p:nvPr/>
          </p:nvSpPr>
          <p:spPr>
            <a:xfrm>
              <a:off x="5957887" y="1217612"/>
              <a:ext cx="2297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Кондензаторни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64212" y="1674811"/>
              <a:ext cx="268287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голяма ε</a:t>
              </a:r>
              <a:r>
                <a:rPr b="1" baseline="-25000" i="1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(ε</a:t>
              </a:r>
              <a:r>
                <a:rPr b="1" baseline="-25000" i="1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 ≈ 20÷200)</a:t>
              </a:r>
            </a:p>
          </p:txBody>
        </p:sp>
      </p:grpSp>
      <p:sp>
        <p:nvSpPr>
          <p:cNvPr id="288" name="Shape 288"/>
          <p:cNvSpPr/>
          <p:nvPr/>
        </p:nvSpPr>
        <p:spPr>
          <a:xfrm>
            <a:off x="3125786" y="2071686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289" name="Shape 289"/>
          <p:cNvSpPr txBox="1"/>
          <p:nvPr/>
        </p:nvSpPr>
        <p:spPr>
          <a:xfrm rot="-5400000">
            <a:off x="-65087" y="4095749"/>
            <a:ext cx="1476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изолация</a:t>
            </a:r>
          </a:p>
        </p:txBody>
      </p:sp>
      <p:sp>
        <p:nvSpPr>
          <p:cNvPr id="290" name="Shape 290"/>
          <p:cNvSpPr txBox="1"/>
          <p:nvPr/>
        </p:nvSpPr>
        <p:spPr>
          <a:xfrm rot="5400000">
            <a:off x="7408861" y="3943349"/>
            <a:ext cx="20764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кондензатори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5400675" y="4457700"/>
            <a:ext cx="2398712" cy="1846262"/>
            <a:chOff x="5400675" y="4152900"/>
            <a:chExt cx="2398712" cy="1846262"/>
          </a:xfrm>
        </p:grpSpPr>
        <p:sp>
          <p:nvSpPr>
            <p:cNvPr id="292" name="Shape 292"/>
            <p:cNvSpPr txBox="1"/>
            <p:nvPr/>
          </p:nvSpPr>
          <p:spPr>
            <a:xfrm>
              <a:off x="5400675" y="5602287"/>
              <a:ext cx="239871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чип-кондензатор</a:t>
              </a:r>
            </a:p>
          </p:txBody>
        </p:sp>
        <p:pic>
          <p:nvPicPr>
            <p:cNvPr id="293" name="Shape 2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6125" y="4152900"/>
              <a:ext cx="1546225" cy="13128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Shape 294"/>
          <p:cNvGrpSpPr/>
          <p:nvPr/>
        </p:nvGrpSpPr>
        <p:grpSpPr>
          <a:xfrm>
            <a:off x="1295400" y="2724150"/>
            <a:ext cx="3040061" cy="1630362"/>
            <a:chOff x="1295400" y="2863850"/>
            <a:chExt cx="3040061" cy="1630362"/>
          </a:xfrm>
        </p:grpSpPr>
        <p:sp>
          <p:nvSpPr>
            <p:cNvPr id="295" name="Shape 295"/>
            <p:cNvSpPr txBox="1"/>
            <p:nvPr/>
          </p:nvSpPr>
          <p:spPr>
            <a:xfrm>
              <a:off x="1295400" y="4097337"/>
              <a:ext cx="304006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изолация на контакти</a:t>
              </a:r>
            </a:p>
          </p:txBody>
        </p:sp>
        <p:pic>
          <p:nvPicPr>
            <p:cNvPr id="296" name="Shape 2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87550" y="2863850"/>
              <a:ext cx="1654174" cy="124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Shape 297"/>
          <p:cNvGrpSpPr/>
          <p:nvPr/>
        </p:nvGrpSpPr>
        <p:grpSpPr>
          <a:xfrm>
            <a:off x="1509712" y="4418012"/>
            <a:ext cx="2609849" cy="2003424"/>
            <a:chOff x="1509712" y="4418012"/>
            <a:chExt cx="2609849" cy="2003424"/>
          </a:xfrm>
        </p:grpSpPr>
        <p:sp>
          <p:nvSpPr>
            <p:cNvPr id="298" name="Shape 298"/>
            <p:cNvSpPr txBox="1"/>
            <p:nvPr/>
          </p:nvSpPr>
          <p:spPr>
            <a:xfrm>
              <a:off x="1509712" y="6024562"/>
              <a:ext cx="260984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подложки на схеми</a:t>
              </a:r>
            </a:p>
          </p:txBody>
        </p:sp>
        <p:pic>
          <p:nvPicPr>
            <p:cNvPr id="299" name="Shape 2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38325" y="4418012"/>
              <a:ext cx="1954212" cy="1650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Shape 300"/>
          <p:cNvGrpSpPr/>
          <p:nvPr/>
        </p:nvGrpSpPr>
        <p:grpSpPr>
          <a:xfrm>
            <a:off x="5130800" y="2628900"/>
            <a:ext cx="2936874" cy="1577974"/>
            <a:chOff x="5130800" y="2628900"/>
            <a:chExt cx="2936874" cy="1577974"/>
          </a:xfrm>
        </p:grpSpPr>
        <p:sp>
          <p:nvSpPr>
            <p:cNvPr id="301" name="Shape 301"/>
            <p:cNvSpPr txBox="1"/>
            <p:nvPr/>
          </p:nvSpPr>
          <p:spPr>
            <a:xfrm>
              <a:off x="5130800" y="3810000"/>
              <a:ext cx="293687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дисков кондензатор</a:t>
              </a: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1037" y="2628900"/>
              <a:ext cx="1676399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5897562" y="62817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15/19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979736" y="284162"/>
            <a:ext cx="32115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 Изолаторни керамики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163886" y="2773361"/>
            <a:ext cx="2825749" cy="1074737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Изолаторни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керамики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617537" y="1466850"/>
            <a:ext cx="3103561" cy="1306511"/>
            <a:chOff x="617537" y="1466850"/>
            <a:chExt cx="3103561" cy="1306511"/>
          </a:xfrm>
        </p:grpSpPr>
        <p:cxnSp>
          <p:nvCxnSpPr>
            <p:cNvPr id="312" name="Shape 312"/>
            <p:cNvCxnSpPr/>
            <p:nvPr/>
          </p:nvCxnSpPr>
          <p:spPr>
            <a:xfrm rot="10800000">
              <a:off x="3163886" y="1879599"/>
              <a:ext cx="557211" cy="89376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313" name="Shape 313"/>
            <p:cNvSpPr txBox="1"/>
            <p:nvPr/>
          </p:nvSpPr>
          <p:spPr>
            <a:xfrm>
              <a:off x="617537" y="1466850"/>
              <a:ext cx="2544762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радиопорцелан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(BaO.Al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.SiO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</a:t>
              </a: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246687" y="1644650"/>
            <a:ext cx="3167062" cy="1128711"/>
            <a:chOff x="5246687" y="1644650"/>
            <a:chExt cx="3167062" cy="1128711"/>
          </a:xfrm>
        </p:grpSpPr>
        <p:sp>
          <p:nvSpPr>
            <p:cNvPr id="315" name="Shape 315"/>
            <p:cNvSpPr txBox="1"/>
            <p:nvPr/>
          </p:nvSpPr>
          <p:spPr>
            <a:xfrm>
              <a:off x="5803900" y="1644650"/>
              <a:ext cx="2609849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стеатитова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(MgO.Al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.SiO</a:t>
              </a:r>
              <a:r>
                <a:rPr b="1" baseline="-25000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cxnSp>
          <p:nvCxnSpPr>
            <p:cNvPr id="316" name="Shape 316"/>
            <p:cNvCxnSpPr/>
            <p:nvPr/>
          </p:nvCxnSpPr>
          <p:spPr>
            <a:xfrm flipH="1" rot="10800000">
              <a:off x="5246687" y="1879599"/>
              <a:ext cx="557211" cy="89376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17" name="Shape 317"/>
          <p:cNvGrpSpPr/>
          <p:nvPr/>
        </p:nvGrpSpPr>
        <p:grpSpPr>
          <a:xfrm>
            <a:off x="1020762" y="3848100"/>
            <a:ext cx="2700336" cy="1350962"/>
            <a:chOff x="1020762" y="3848100"/>
            <a:chExt cx="2700336" cy="1350962"/>
          </a:xfrm>
        </p:grpSpPr>
        <p:sp>
          <p:nvSpPr>
            <p:cNvPr id="318" name="Shape 318"/>
            <p:cNvSpPr txBox="1"/>
            <p:nvPr/>
          </p:nvSpPr>
          <p:spPr>
            <a:xfrm>
              <a:off x="1020762" y="4741862"/>
              <a:ext cx="25336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алуминооксидна</a:t>
              </a: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cxnSp>
          <p:nvCxnSpPr>
            <p:cNvPr id="319" name="Shape 319"/>
            <p:cNvCxnSpPr/>
            <p:nvPr/>
          </p:nvCxnSpPr>
          <p:spPr>
            <a:xfrm flipH="1">
              <a:off x="3163886" y="3848100"/>
              <a:ext cx="557211" cy="89376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20" name="Shape 320"/>
          <p:cNvGrpSpPr/>
          <p:nvPr/>
        </p:nvGrpSpPr>
        <p:grpSpPr>
          <a:xfrm>
            <a:off x="5246687" y="3848100"/>
            <a:ext cx="2943224" cy="1428749"/>
            <a:chOff x="5246687" y="3848100"/>
            <a:chExt cx="2943224" cy="1428749"/>
          </a:xfrm>
        </p:grpSpPr>
        <p:sp>
          <p:nvSpPr>
            <p:cNvPr id="321" name="Shape 321"/>
            <p:cNvSpPr txBox="1"/>
            <p:nvPr/>
          </p:nvSpPr>
          <p:spPr>
            <a:xfrm>
              <a:off x="5449887" y="4637087"/>
              <a:ext cx="2740024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берилиевооксидна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5246687" y="3848100"/>
              <a:ext cx="557211" cy="89376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5910262" y="62817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17/19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794000" y="284162"/>
            <a:ext cx="3589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 Кондензаторни керамики</a:t>
            </a:r>
          </a:p>
        </p:txBody>
      </p:sp>
      <p:sp>
        <p:nvSpPr>
          <p:cNvPr id="329" name="Shape 329"/>
          <p:cNvSpPr/>
          <p:nvPr/>
        </p:nvSpPr>
        <p:spPr>
          <a:xfrm>
            <a:off x="3135311" y="881062"/>
            <a:ext cx="2825749" cy="1074737"/>
          </a:xfrm>
          <a:prstGeom prst="roundRect">
            <a:avLst>
              <a:gd fmla="val 16667" name="adj"/>
            </a:avLst>
          </a:prstGeom>
          <a:solidFill>
            <a:srgbClr val="0033C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Кондензаторни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керамики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064125" y="2349500"/>
            <a:ext cx="3254374" cy="118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добра температурна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стабилност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baseline="-2500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0,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малки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(14÷25) </a:t>
            </a:r>
          </a:p>
        </p:txBody>
      </p:sp>
      <p:cxnSp>
        <p:nvCxnSpPr>
          <p:cNvPr id="331" name="Shape 331"/>
          <p:cNvCxnSpPr/>
          <p:nvPr/>
        </p:nvCxnSpPr>
        <p:spPr>
          <a:xfrm flipH="1">
            <a:off x="3059111" y="1943100"/>
            <a:ext cx="557211" cy="393700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32" name="Shape 332"/>
          <p:cNvSpPr txBox="1"/>
          <p:nvPr/>
        </p:nvSpPr>
        <p:spPr>
          <a:xfrm>
            <a:off x="265112" y="2349500"/>
            <a:ext cx="4419599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големи стойности на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(&gt;70),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и с голям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baseline="-2500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5370512" y="1930400"/>
            <a:ext cx="557211" cy="393700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miter/>
            <a:headEnd len="med" w="med" type="none"/>
            <a:tailEnd len="med" w="med" type="stealth"/>
          </a:ln>
        </p:spPr>
      </p:cxnSp>
      <p:grpSp>
        <p:nvGrpSpPr>
          <p:cNvPr id="334" name="Shape 334"/>
          <p:cNvGrpSpPr/>
          <p:nvPr/>
        </p:nvGrpSpPr>
        <p:grpSpPr>
          <a:xfrm>
            <a:off x="503237" y="3171825"/>
            <a:ext cx="1473199" cy="719137"/>
            <a:chOff x="503237" y="3171825"/>
            <a:chExt cx="1473199" cy="719137"/>
          </a:xfrm>
        </p:grpSpPr>
        <p:sp>
          <p:nvSpPr>
            <p:cNvPr id="335" name="Shape 335"/>
            <p:cNvSpPr txBox="1"/>
            <p:nvPr/>
          </p:nvSpPr>
          <p:spPr>
            <a:xfrm>
              <a:off x="503237" y="3433762"/>
              <a:ext cx="1473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рутилова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flipH="1">
              <a:off x="1244599" y="3171825"/>
              <a:ext cx="444500" cy="365125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37" name="Shape 337"/>
          <p:cNvGrpSpPr/>
          <p:nvPr/>
        </p:nvGrpSpPr>
        <p:grpSpPr>
          <a:xfrm>
            <a:off x="4500562" y="3536950"/>
            <a:ext cx="1427162" cy="925512"/>
            <a:chOff x="4500562" y="3536950"/>
            <a:chExt cx="1427162" cy="925512"/>
          </a:xfrm>
        </p:grpSpPr>
        <p:sp>
          <p:nvSpPr>
            <p:cNvPr id="338" name="Shape 338"/>
            <p:cNvSpPr txBox="1"/>
            <p:nvPr/>
          </p:nvSpPr>
          <p:spPr>
            <a:xfrm>
              <a:off x="4500562" y="4005262"/>
              <a:ext cx="14271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станатна</a:t>
              </a:r>
            </a:p>
          </p:txBody>
        </p:sp>
        <p:cxnSp>
          <p:nvCxnSpPr>
            <p:cNvPr id="339" name="Shape 339"/>
            <p:cNvCxnSpPr/>
            <p:nvPr/>
          </p:nvCxnSpPr>
          <p:spPr>
            <a:xfrm flipH="1">
              <a:off x="5370511" y="3536950"/>
              <a:ext cx="557211" cy="468311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40" name="Shape 340"/>
          <p:cNvGrpSpPr/>
          <p:nvPr/>
        </p:nvGrpSpPr>
        <p:grpSpPr>
          <a:xfrm>
            <a:off x="6027737" y="3536950"/>
            <a:ext cx="2897186" cy="925512"/>
            <a:chOff x="6027737" y="3536950"/>
            <a:chExt cx="2897186" cy="925512"/>
          </a:xfrm>
        </p:grpSpPr>
        <p:sp>
          <p:nvSpPr>
            <p:cNvPr id="341" name="Shape 341"/>
            <p:cNvSpPr txBox="1"/>
            <p:nvPr/>
          </p:nvSpPr>
          <p:spPr>
            <a:xfrm>
              <a:off x="6027737" y="4005262"/>
              <a:ext cx="28971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титано-циркониева</a:t>
              </a:r>
            </a:p>
          </p:txBody>
        </p:sp>
        <p:cxnSp>
          <p:nvCxnSpPr>
            <p:cNvPr id="342" name="Shape 342"/>
            <p:cNvCxnSpPr/>
            <p:nvPr/>
          </p:nvCxnSpPr>
          <p:spPr>
            <a:xfrm>
              <a:off x="6894511" y="3536950"/>
              <a:ext cx="557211" cy="468311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43" name="Shape 343"/>
          <p:cNvGrpSpPr/>
          <p:nvPr/>
        </p:nvGrpSpPr>
        <p:grpSpPr>
          <a:xfrm>
            <a:off x="2517775" y="3141661"/>
            <a:ext cx="2238374" cy="749300"/>
            <a:chOff x="2517775" y="3141661"/>
            <a:chExt cx="2238374" cy="749300"/>
          </a:xfrm>
        </p:grpSpPr>
        <p:sp>
          <p:nvSpPr>
            <p:cNvPr id="344" name="Shape 344"/>
            <p:cNvSpPr txBox="1"/>
            <p:nvPr/>
          </p:nvSpPr>
          <p:spPr>
            <a:xfrm>
              <a:off x="2517775" y="3433762"/>
              <a:ext cx="22383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петровскитова</a:t>
              </a:r>
            </a:p>
          </p:txBody>
        </p:sp>
        <p:cxnSp>
          <p:nvCxnSpPr>
            <p:cNvPr id="345" name="Shape 345"/>
            <p:cNvCxnSpPr/>
            <p:nvPr/>
          </p:nvCxnSpPr>
          <p:spPr>
            <a:xfrm>
              <a:off x="2913061" y="3141661"/>
              <a:ext cx="444500" cy="365125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46" name="Shape 346"/>
          <p:cNvGrpSpPr/>
          <p:nvPr/>
        </p:nvGrpSpPr>
        <p:grpSpPr>
          <a:xfrm>
            <a:off x="989012" y="3171825"/>
            <a:ext cx="2627312" cy="1290637"/>
            <a:chOff x="989012" y="3171825"/>
            <a:chExt cx="2627312" cy="1290637"/>
          </a:xfrm>
        </p:grpSpPr>
        <p:sp>
          <p:nvSpPr>
            <p:cNvPr id="347" name="Shape 347"/>
            <p:cNvSpPr txBox="1"/>
            <p:nvPr/>
          </p:nvSpPr>
          <p:spPr>
            <a:xfrm>
              <a:off x="989012" y="4005262"/>
              <a:ext cx="26273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сегнето керамика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 flipH="1">
              <a:off x="1976437" y="3171825"/>
              <a:ext cx="309561" cy="833436"/>
            </a:xfrm>
            <a:prstGeom prst="straightConnector1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349" name="Shape 349"/>
          <p:cNvSpPr txBox="1"/>
          <p:nvPr/>
        </p:nvSpPr>
        <p:spPr>
          <a:xfrm>
            <a:off x="1704975" y="5400675"/>
            <a:ext cx="81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ТiO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586412" y="5400675"/>
            <a:ext cx="8826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SiO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038600" y="5400675"/>
            <a:ext cx="119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BaТiO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871786" y="5400675"/>
            <a:ext cx="812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452437" y="5400675"/>
            <a:ext cx="5135562" cy="457200"/>
            <a:chOff x="452437" y="5400675"/>
            <a:chExt cx="5135562" cy="457200"/>
          </a:xfrm>
        </p:grpSpPr>
        <p:sp>
          <p:nvSpPr>
            <p:cNvPr id="354" name="Shape 354"/>
            <p:cNvSpPr txBox="1"/>
            <p:nvPr/>
          </p:nvSpPr>
          <p:spPr>
            <a:xfrm>
              <a:off x="452437" y="5422900"/>
              <a:ext cx="123666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Състав:</a:t>
              </a: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2517775" y="5400675"/>
              <a:ext cx="35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3684587" y="5400675"/>
              <a:ext cx="35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5232400" y="5400675"/>
              <a:ext cx="35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5910262" y="62690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18/19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3781425" y="234950"/>
            <a:ext cx="161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Стъкла 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301625" y="1149350"/>
            <a:ext cx="177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Състав:</a:t>
            </a:r>
          </a:p>
        </p:txBody>
      </p:sp>
      <p:sp>
        <p:nvSpPr>
          <p:cNvPr id="366" name="Shape 366"/>
          <p:cNvSpPr/>
          <p:nvPr/>
        </p:nvSpPr>
        <p:spPr>
          <a:xfrm flipH="1">
            <a:off x="1023936" y="1778000"/>
            <a:ext cx="3341686" cy="1506537"/>
          </a:xfrm>
          <a:prstGeom prst="chevron">
            <a:avLst>
              <a:gd fmla="val 19432" name="adj"/>
            </a:avLst>
          </a:prstGeom>
          <a:solidFill>
            <a:srgbClr val="0033CC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Стъклообразуващи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оксиди </a:t>
            </a:r>
          </a:p>
        </p:txBody>
      </p:sp>
      <p:sp>
        <p:nvSpPr>
          <p:cNvPr id="367" name="Shape 367"/>
          <p:cNvSpPr/>
          <p:nvPr/>
        </p:nvSpPr>
        <p:spPr>
          <a:xfrm flipH="1">
            <a:off x="4011611" y="1778000"/>
            <a:ext cx="1966911" cy="1506537"/>
          </a:xfrm>
          <a:prstGeom prst="chevron">
            <a:avLst>
              <a:gd fmla="val 19432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Примесни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оксиди </a:t>
            </a:r>
          </a:p>
        </p:txBody>
      </p:sp>
      <p:sp>
        <p:nvSpPr>
          <p:cNvPr id="368" name="Shape 368"/>
          <p:cNvSpPr/>
          <p:nvPr/>
        </p:nvSpPr>
        <p:spPr>
          <a:xfrm flipH="1">
            <a:off x="5686425" y="1778000"/>
            <a:ext cx="2632074" cy="1506537"/>
          </a:xfrm>
          <a:prstGeom prst="chevron">
            <a:avLst>
              <a:gd fmla="val 19432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Допълнителни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оксиди 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190625" y="3605212"/>
            <a:ext cx="2620962" cy="118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SiO</a:t>
            </a:r>
            <a:r>
              <a:rPr b="1" baseline="-25000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(силикатни)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baseline="-25000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baseline="-25000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4254500" y="3427412"/>
            <a:ext cx="2073274" cy="1463674"/>
            <a:chOff x="4254500" y="3427412"/>
            <a:chExt cx="2073274" cy="1463674"/>
          </a:xfrm>
        </p:grpSpPr>
        <p:sp>
          <p:nvSpPr>
            <p:cNvPr id="371" name="Shape 371"/>
            <p:cNvSpPr txBox="1"/>
            <p:nvPr/>
          </p:nvSpPr>
          <p:spPr>
            <a:xfrm>
              <a:off x="4365625" y="3427412"/>
              <a:ext cx="162242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</a:t>
              </a:r>
              <a:r>
                <a:rPr b="1" baseline="-25000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O, K</a:t>
              </a:r>
              <a:r>
                <a:rPr b="1" baseline="-25000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4254500" y="3884612"/>
              <a:ext cx="2073274" cy="1006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влошават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електрическите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свойства</a:t>
              </a:r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6238875" y="3427412"/>
            <a:ext cx="2547936" cy="1438274"/>
            <a:chOff x="6238875" y="3427412"/>
            <a:chExt cx="2547936" cy="1438274"/>
          </a:xfrm>
        </p:grpSpPr>
        <p:sp>
          <p:nvSpPr>
            <p:cNvPr id="374" name="Shape 374"/>
            <p:cNvSpPr txBox="1"/>
            <p:nvPr/>
          </p:nvSpPr>
          <p:spPr>
            <a:xfrm>
              <a:off x="6637336" y="3427412"/>
              <a:ext cx="15208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BaO, PbO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6238875" y="3859212"/>
              <a:ext cx="2547936" cy="1006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компенсират лошото влияние на алкалните примеси</a:t>
              </a:r>
              <a:r>
                <a:rPr b="1" i="0" lang="en-US" sz="20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5910262" y="6269037"/>
            <a:ext cx="299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19/19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2692400" y="500062"/>
            <a:ext cx="3848099" cy="555625"/>
          </a:xfrm>
          <a:prstGeom prst="roundRect">
            <a:avLst>
              <a:gd fmla="val 16667" name="adj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Стъкла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1217612" y="1055687"/>
            <a:ext cx="2339975" cy="914400"/>
            <a:chOff x="1217612" y="1055687"/>
            <a:chExt cx="2339975" cy="914400"/>
          </a:xfrm>
        </p:grpSpPr>
        <p:sp>
          <p:nvSpPr>
            <p:cNvPr id="384" name="Shape 384"/>
            <p:cNvSpPr txBox="1"/>
            <p:nvPr/>
          </p:nvSpPr>
          <p:spPr>
            <a:xfrm>
              <a:off x="1217612" y="1512887"/>
              <a:ext cx="17700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безалкални</a:t>
              </a:r>
            </a:p>
          </p:txBody>
        </p:sp>
        <p:cxnSp>
          <p:nvCxnSpPr>
            <p:cNvPr id="385" name="Shape 385"/>
            <p:cNvCxnSpPr/>
            <p:nvPr/>
          </p:nvCxnSpPr>
          <p:spPr>
            <a:xfrm flipH="1">
              <a:off x="2692400" y="1055687"/>
              <a:ext cx="865187" cy="431799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386" name="Shape 386"/>
          <p:cNvSpPr/>
          <p:nvPr/>
        </p:nvSpPr>
        <p:spPr>
          <a:xfrm>
            <a:off x="344487" y="2474911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61975" y="4433887"/>
            <a:ext cx="17589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изолатори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5856287" y="1055687"/>
            <a:ext cx="2682875" cy="1279524"/>
            <a:chOff x="5856287" y="1055687"/>
            <a:chExt cx="2682875" cy="1279524"/>
          </a:xfrm>
        </p:grpSpPr>
        <p:sp>
          <p:nvSpPr>
            <p:cNvPr id="389" name="Shape 389"/>
            <p:cNvSpPr txBox="1"/>
            <p:nvPr/>
          </p:nvSpPr>
          <p:spPr>
            <a:xfrm>
              <a:off x="6202362" y="1512887"/>
              <a:ext cx="2336800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алкални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тежки оксиди</a:t>
              </a: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>
              <a:off x="5856287" y="1055687"/>
              <a:ext cx="865187" cy="431799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91" name="Shape 391"/>
          <p:cNvGrpSpPr/>
          <p:nvPr/>
        </p:nvGrpSpPr>
        <p:grpSpPr>
          <a:xfrm>
            <a:off x="3236911" y="1042987"/>
            <a:ext cx="2573337" cy="1292224"/>
            <a:chOff x="3236911" y="1042987"/>
            <a:chExt cx="2573337" cy="1292224"/>
          </a:xfrm>
        </p:grpSpPr>
        <p:sp>
          <p:nvSpPr>
            <p:cNvPr id="392" name="Shape 392"/>
            <p:cNvSpPr txBox="1"/>
            <p:nvPr/>
          </p:nvSpPr>
          <p:spPr>
            <a:xfrm>
              <a:off x="3236911" y="1512887"/>
              <a:ext cx="2573337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алкални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без тежки оксиди</a:t>
              </a:r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4624387" y="1042987"/>
              <a:ext cx="0" cy="431799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394" name="Shape 394"/>
          <p:cNvSpPr txBox="1"/>
          <p:nvPr/>
        </p:nvSpPr>
        <p:spPr>
          <a:xfrm>
            <a:off x="344487" y="2962275"/>
            <a:ext cx="2616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кондензатори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2692400" y="3008311"/>
            <a:ext cx="272256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балони на електро-вакуумни лампи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810250" y="3160711"/>
            <a:ext cx="2722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оптически прибори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0437" y="3863975"/>
            <a:ext cx="249872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75" y="4937125"/>
            <a:ext cx="1725612" cy="14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00" y="3557587"/>
            <a:ext cx="1455737" cy="68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60686" y="4027487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6011862" y="63071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2/19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119187" y="234950"/>
            <a:ext cx="6877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Класификация на диелектричните материали</a:t>
            </a:r>
          </a:p>
        </p:txBody>
      </p:sp>
      <p:sp>
        <p:nvSpPr>
          <p:cNvPr id="32" name="Shape 32"/>
          <p:cNvSpPr/>
          <p:nvPr/>
        </p:nvSpPr>
        <p:spPr>
          <a:xfrm>
            <a:off x="1187450" y="1233487"/>
            <a:ext cx="2232025" cy="755649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Органични</a:t>
            </a:r>
          </a:p>
        </p:txBody>
      </p:sp>
      <p:sp>
        <p:nvSpPr>
          <p:cNvPr id="33" name="Shape 33"/>
          <p:cNvSpPr/>
          <p:nvPr/>
        </p:nvSpPr>
        <p:spPr>
          <a:xfrm>
            <a:off x="5702300" y="1233487"/>
            <a:ext cx="2232025" cy="755649"/>
          </a:xfrm>
          <a:prstGeom prst="roundRect">
            <a:avLst>
              <a:gd fmla="val 16667" name="adj"/>
            </a:avLst>
          </a:prstGeom>
          <a:solidFill>
            <a:srgbClr val="006600"/>
          </a:solidFill>
          <a:ln cap="flat" cmpd="sng" w="9525">
            <a:solidFill>
              <a:srgbClr val="0033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Неорганични</a:t>
            </a:r>
          </a:p>
        </p:txBody>
      </p:sp>
      <p:grpSp>
        <p:nvGrpSpPr>
          <p:cNvPr id="34" name="Shape 34"/>
          <p:cNvGrpSpPr/>
          <p:nvPr/>
        </p:nvGrpSpPr>
        <p:grpSpPr>
          <a:xfrm>
            <a:off x="539750" y="1989136"/>
            <a:ext cx="1600199" cy="1346200"/>
            <a:chOff x="539750" y="1989136"/>
            <a:chExt cx="1600199" cy="1346200"/>
          </a:xfrm>
        </p:grpSpPr>
        <p:sp>
          <p:nvSpPr>
            <p:cNvPr id="35" name="Shape 35"/>
            <p:cNvSpPr/>
            <p:nvPr/>
          </p:nvSpPr>
          <p:spPr>
            <a:xfrm>
              <a:off x="539750" y="2420936"/>
              <a:ext cx="16001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Основни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полимери</a:t>
              </a:r>
            </a:p>
          </p:txBody>
        </p:sp>
        <p:cxnSp>
          <p:nvCxnSpPr>
            <p:cNvPr id="36" name="Shape 36"/>
            <p:cNvCxnSpPr/>
            <p:nvPr/>
          </p:nvCxnSpPr>
          <p:spPr>
            <a:xfrm flipH="1">
              <a:off x="1403349" y="1989136"/>
              <a:ext cx="576262" cy="43179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7" name="Shape 37"/>
          <p:cNvGrpSpPr/>
          <p:nvPr/>
        </p:nvGrpSpPr>
        <p:grpSpPr>
          <a:xfrm>
            <a:off x="5183187" y="2000250"/>
            <a:ext cx="1676399" cy="1377949"/>
            <a:chOff x="5183187" y="2000250"/>
            <a:chExt cx="1676399" cy="1377949"/>
          </a:xfrm>
        </p:grpSpPr>
        <p:sp>
          <p:nvSpPr>
            <p:cNvPr id="38" name="Shape 38"/>
            <p:cNvSpPr/>
            <p:nvPr/>
          </p:nvSpPr>
          <p:spPr>
            <a:xfrm>
              <a:off x="5183187" y="2768600"/>
              <a:ext cx="1676399" cy="609599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66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Керамики</a:t>
              </a:r>
            </a:p>
          </p:txBody>
        </p:sp>
        <p:cxnSp>
          <p:nvCxnSpPr>
            <p:cNvPr id="39" name="Shape 39"/>
            <p:cNvCxnSpPr/>
            <p:nvPr/>
          </p:nvCxnSpPr>
          <p:spPr>
            <a:xfrm flipH="1">
              <a:off x="5905499" y="2000250"/>
              <a:ext cx="381000" cy="768349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40" name="Shape 40"/>
          <p:cNvGrpSpPr/>
          <p:nvPr/>
        </p:nvGrpSpPr>
        <p:grpSpPr>
          <a:xfrm>
            <a:off x="2700336" y="1989136"/>
            <a:ext cx="2209799" cy="1382713"/>
            <a:chOff x="2700336" y="1989136"/>
            <a:chExt cx="2209799" cy="1382713"/>
          </a:xfrm>
        </p:grpSpPr>
        <p:sp>
          <p:nvSpPr>
            <p:cNvPr id="41" name="Shape 41"/>
            <p:cNvSpPr/>
            <p:nvPr/>
          </p:nvSpPr>
          <p:spPr>
            <a:xfrm>
              <a:off x="2700336" y="2457450"/>
              <a:ext cx="22097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Композиционни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диелектрици</a:t>
              </a:r>
            </a:p>
          </p:txBody>
        </p:sp>
        <p:cxnSp>
          <p:nvCxnSpPr>
            <p:cNvPr id="42" name="Shape 42"/>
            <p:cNvCxnSpPr/>
            <p:nvPr/>
          </p:nvCxnSpPr>
          <p:spPr>
            <a:xfrm>
              <a:off x="2771775" y="1989136"/>
              <a:ext cx="576262" cy="4683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43" name="Shape 43"/>
          <p:cNvGrpSpPr/>
          <p:nvPr/>
        </p:nvGrpSpPr>
        <p:grpSpPr>
          <a:xfrm>
            <a:off x="749300" y="3335337"/>
            <a:ext cx="2347911" cy="1525587"/>
            <a:chOff x="749300" y="3335337"/>
            <a:chExt cx="2347911" cy="1525587"/>
          </a:xfrm>
        </p:grpSpPr>
        <p:sp>
          <p:nvSpPr>
            <p:cNvPr id="44" name="Shape 44"/>
            <p:cNvSpPr/>
            <p:nvPr/>
          </p:nvSpPr>
          <p:spPr>
            <a:xfrm>
              <a:off x="1004887" y="3397250"/>
              <a:ext cx="2089150" cy="53974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Нискочестотни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1081087" y="4327525"/>
              <a:ext cx="2016124" cy="53339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Високочестотни</a:t>
              </a:r>
            </a:p>
          </p:txBody>
        </p:sp>
        <p:cxnSp>
          <p:nvCxnSpPr>
            <p:cNvPr id="46" name="Shape 46"/>
            <p:cNvCxnSpPr/>
            <p:nvPr/>
          </p:nvCxnSpPr>
          <p:spPr>
            <a:xfrm>
              <a:off x="769937" y="3335337"/>
              <a:ext cx="0" cy="129540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749300" y="3678237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782637" y="4606925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49" name="Shape 49"/>
          <p:cNvGrpSpPr/>
          <p:nvPr/>
        </p:nvGrpSpPr>
        <p:grpSpPr>
          <a:xfrm>
            <a:off x="3116261" y="3371850"/>
            <a:ext cx="2005013" cy="2717799"/>
            <a:chOff x="3116261" y="3371850"/>
            <a:chExt cx="2005013" cy="2717799"/>
          </a:xfrm>
        </p:grpSpPr>
        <p:sp>
          <p:nvSpPr>
            <p:cNvPr id="50" name="Shape 50"/>
            <p:cNvSpPr/>
            <p:nvPr/>
          </p:nvSpPr>
          <p:spPr>
            <a:xfrm>
              <a:off x="3368675" y="5556250"/>
              <a:ext cx="1752600" cy="53339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Пластмаси</a:t>
              </a:r>
            </a:p>
          </p:txBody>
        </p:sp>
        <p:grpSp>
          <p:nvGrpSpPr>
            <p:cNvPr id="51" name="Shape 51"/>
            <p:cNvGrpSpPr/>
            <p:nvPr/>
          </p:nvGrpSpPr>
          <p:grpSpPr>
            <a:xfrm>
              <a:off x="3116261" y="3371850"/>
              <a:ext cx="1984375" cy="2489199"/>
              <a:chOff x="3116261" y="3371850"/>
              <a:chExt cx="1984375" cy="2489199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3348037" y="3678237"/>
                <a:ext cx="1752600" cy="533399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25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Компаунди</a:t>
                </a: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3116261" y="4629150"/>
                <a:ext cx="1752600" cy="533399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25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Лакове</a:t>
                </a:r>
              </a:p>
            </p:txBody>
          </p:sp>
          <p:cxnSp>
            <p:nvCxnSpPr>
              <p:cNvPr id="54" name="Shape 54"/>
              <p:cNvCxnSpPr/>
              <p:nvPr/>
            </p:nvCxnSpPr>
            <p:spPr>
              <a:xfrm>
                <a:off x="3157536" y="3937000"/>
                <a:ext cx="3810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FF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>
                <a:off x="3157536" y="3371850"/>
                <a:ext cx="0" cy="2489199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>
                <a:off x="3154361" y="5835650"/>
                <a:ext cx="3810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FF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>
                <a:off x="3157536" y="4902200"/>
                <a:ext cx="3810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FF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</p:grpSp>
      <p:grpSp>
        <p:nvGrpSpPr>
          <p:cNvPr id="58" name="Shape 58"/>
          <p:cNvGrpSpPr/>
          <p:nvPr/>
        </p:nvGrpSpPr>
        <p:grpSpPr>
          <a:xfrm>
            <a:off x="6978650" y="1989136"/>
            <a:ext cx="1676399" cy="1389063"/>
            <a:chOff x="6978650" y="1989136"/>
            <a:chExt cx="1676399" cy="1389063"/>
          </a:xfrm>
        </p:grpSpPr>
        <p:sp>
          <p:nvSpPr>
            <p:cNvPr id="59" name="Shape 59"/>
            <p:cNvSpPr/>
            <p:nvPr/>
          </p:nvSpPr>
          <p:spPr>
            <a:xfrm>
              <a:off x="6978650" y="2768600"/>
              <a:ext cx="1676399" cy="609599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66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Стъкла</a:t>
              </a:r>
            </a:p>
          </p:txBody>
        </p:sp>
        <p:cxnSp>
          <p:nvCxnSpPr>
            <p:cNvPr id="60" name="Shape 60"/>
            <p:cNvCxnSpPr/>
            <p:nvPr/>
          </p:nvCxnSpPr>
          <p:spPr>
            <a:xfrm>
              <a:off x="7448550" y="1989136"/>
              <a:ext cx="298450" cy="779462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61" name="Shape 61"/>
          <p:cNvGrpSpPr/>
          <p:nvPr/>
        </p:nvGrpSpPr>
        <p:grpSpPr>
          <a:xfrm>
            <a:off x="5573712" y="3390900"/>
            <a:ext cx="2165350" cy="1549399"/>
            <a:chOff x="5573712" y="3390900"/>
            <a:chExt cx="2165350" cy="1549399"/>
          </a:xfrm>
        </p:grpSpPr>
        <p:sp>
          <p:nvSpPr>
            <p:cNvPr id="62" name="Shape 62"/>
            <p:cNvSpPr/>
            <p:nvPr/>
          </p:nvSpPr>
          <p:spPr>
            <a:xfrm>
              <a:off x="5905500" y="3556000"/>
              <a:ext cx="1752600" cy="53339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Изолаторни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5986462" y="4406900"/>
              <a:ext cx="1752600" cy="53339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Кондензаторни</a:t>
              </a:r>
            </a:p>
          </p:txBody>
        </p:sp>
        <p:cxnSp>
          <p:nvCxnSpPr>
            <p:cNvPr id="64" name="Shape 64"/>
            <p:cNvCxnSpPr/>
            <p:nvPr/>
          </p:nvCxnSpPr>
          <p:spPr>
            <a:xfrm>
              <a:off x="5580062" y="3390900"/>
              <a:ext cx="0" cy="129540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5580062" y="382270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5573712" y="466725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961062" y="62690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3/19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071562" y="234950"/>
            <a:ext cx="70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Основни полимерни диелектрични материали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23862" y="4554537"/>
            <a:ext cx="401796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Неполярни молекули –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симетрична структурна формула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03737" y="4960937"/>
            <a:ext cx="4276725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Полярни молекули –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несиметрична структурна формула</a:t>
            </a:r>
          </a:p>
        </p:txBody>
      </p:sp>
      <p:sp>
        <p:nvSpPr>
          <p:cNvPr id="76" name="Shape 76"/>
          <p:cNvSpPr/>
          <p:nvPr/>
        </p:nvSpPr>
        <p:spPr>
          <a:xfrm>
            <a:off x="2846386" y="1006475"/>
            <a:ext cx="3387725" cy="763586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полимери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282700" y="2325686"/>
            <a:ext cx="2424112" cy="2141538"/>
            <a:chOff x="1282700" y="2325686"/>
            <a:chExt cx="2424112" cy="2141538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0061" y="2927350"/>
              <a:ext cx="1449386" cy="153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1282700" y="2325686"/>
              <a:ext cx="2424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2A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DA2A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Високочестотни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5348287" y="2325686"/>
            <a:ext cx="2305050" cy="2222500"/>
            <a:chOff x="5348287" y="2325686"/>
            <a:chExt cx="2305050" cy="22225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10237" y="2978150"/>
              <a:ext cx="1581150" cy="1570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 txBox="1"/>
            <p:nvPr/>
          </p:nvSpPr>
          <p:spPr>
            <a:xfrm>
              <a:off x="5348287" y="2325686"/>
              <a:ext cx="23050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Нискочестотни</a:t>
              </a:r>
            </a:p>
          </p:txBody>
        </p:sp>
      </p:grpSp>
      <p:cxnSp>
        <p:nvCxnSpPr>
          <p:cNvPr id="83" name="Shape 83"/>
          <p:cNvCxnSpPr/>
          <p:nvPr/>
        </p:nvCxnSpPr>
        <p:spPr>
          <a:xfrm flipH="1">
            <a:off x="2981325" y="1773236"/>
            <a:ext cx="576262" cy="431799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84" name="Shape 84"/>
          <p:cNvCxnSpPr/>
          <p:nvPr/>
        </p:nvCxnSpPr>
        <p:spPr>
          <a:xfrm>
            <a:off x="5448300" y="1773236"/>
            <a:ext cx="419099" cy="552449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5948362" y="62944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4/19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20775" y="234950"/>
            <a:ext cx="6921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Високочестотни полимерни диелектрични материали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98462" y="2009775"/>
            <a:ext cx="1544636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Неполярни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молекули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846261" y="1295400"/>
            <a:ext cx="5116511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111111"/>
              <a:buFont typeface="Noto Sans Symbols"/>
              <a:buChar char="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Малки диелектрични загуби tgδ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Малка диелектрична проницаемост ε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3041650" y="1763711"/>
            <a:ext cx="5302249" cy="642938"/>
            <a:chOff x="3041650" y="1763711"/>
            <a:chExt cx="5302249" cy="642938"/>
          </a:xfrm>
        </p:grpSpPr>
        <p:sp>
          <p:nvSpPr>
            <p:cNvPr id="95" name="Shape 95"/>
            <p:cNvSpPr txBox="1"/>
            <p:nvPr/>
          </p:nvSpPr>
          <p:spPr>
            <a:xfrm>
              <a:off x="4029075" y="2009775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могат да работят до високи честоти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041650" y="1763711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2962275" y="3173411"/>
            <a:ext cx="5302249" cy="673100"/>
            <a:chOff x="2962275" y="3173411"/>
            <a:chExt cx="5302249" cy="673100"/>
          </a:xfrm>
        </p:grpSpPr>
        <p:sp>
          <p:nvSpPr>
            <p:cNvPr id="98" name="Shape 98"/>
            <p:cNvSpPr txBox="1"/>
            <p:nvPr/>
          </p:nvSpPr>
          <p:spPr>
            <a:xfrm>
              <a:off x="3949700" y="3449637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могат да се използват като изолация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962275" y="3173411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398462" y="2465386"/>
            <a:ext cx="7945437" cy="2792413"/>
            <a:chOff x="398462" y="2465386"/>
            <a:chExt cx="7945437" cy="2792413"/>
          </a:xfrm>
        </p:grpSpPr>
        <p:sp>
          <p:nvSpPr>
            <p:cNvPr id="101" name="Shape 101"/>
            <p:cNvSpPr/>
            <p:nvPr/>
          </p:nvSpPr>
          <p:spPr>
            <a:xfrm>
              <a:off x="7543800" y="2465386"/>
              <a:ext cx="800099" cy="2759075"/>
            </a:xfrm>
            <a:prstGeom prst="curvedLeftArrow">
              <a:avLst>
                <a:gd fmla="val 14930" name="adj1"/>
                <a:gd fmla="val 19068" name="adj2"/>
                <a:gd fmla="val 8571" name="adj3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398462" y="4610100"/>
              <a:ext cx="2643186" cy="647700"/>
            </a:xfrm>
            <a:prstGeom prst="roundRect">
              <a:avLst>
                <a:gd fmla="val 16667" name="adj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Основни приложения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3041650" y="4248150"/>
            <a:ext cx="4392611" cy="141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Изолация на високочестотни кабели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Компаунди и лакове с малки загуби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Високочестотни кондензатори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999162" y="62817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5/19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120775" y="234950"/>
            <a:ext cx="6921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Високочестотни полимерни диелектрични материали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143250" y="2773361"/>
            <a:ext cx="2825749" cy="1074737"/>
          </a:xfrm>
          <a:prstGeom prst="roundRect">
            <a:avLst>
              <a:gd fmla="val 16667" name="adj"/>
            </a:avLst>
          </a:prstGeom>
          <a:solidFill>
            <a:srgbClr val="DA2A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Високочестотни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931986" y="3848100"/>
            <a:ext cx="2284412" cy="989012"/>
            <a:chOff x="1931986" y="3848100"/>
            <a:chExt cx="2284412" cy="989012"/>
          </a:xfrm>
        </p:grpSpPr>
        <p:sp>
          <p:nvSpPr>
            <p:cNvPr id="113" name="Shape 113"/>
            <p:cNvSpPr txBox="1"/>
            <p:nvPr/>
          </p:nvSpPr>
          <p:spPr>
            <a:xfrm>
              <a:off x="1931986" y="4379912"/>
              <a:ext cx="2284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полистирол</a:t>
              </a:r>
            </a:p>
          </p:txBody>
        </p:sp>
        <p:cxnSp>
          <p:nvCxnSpPr>
            <p:cNvPr id="114" name="Shape 114"/>
            <p:cNvCxnSpPr/>
            <p:nvPr/>
          </p:nvCxnSpPr>
          <p:spPr>
            <a:xfrm flipH="1">
              <a:off x="3143249" y="3848100"/>
              <a:ext cx="790575" cy="5318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15" name="Shape 115"/>
          <p:cNvGrpSpPr/>
          <p:nvPr/>
        </p:nvGrpSpPr>
        <p:grpSpPr>
          <a:xfrm>
            <a:off x="4932362" y="3848100"/>
            <a:ext cx="3538537" cy="1354137"/>
            <a:chOff x="4932362" y="3848100"/>
            <a:chExt cx="3538537" cy="1354137"/>
          </a:xfrm>
        </p:grpSpPr>
        <p:sp>
          <p:nvSpPr>
            <p:cNvPr id="116" name="Shape 116"/>
            <p:cNvSpPr txBox="1"/>
            <p:nvPr/>
          </p:nvSpPr>
          <p:spPr>
            <a:xfrm>
              <a:off x="4932362" y="4379912"/>
              <a:ext cx="3538537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политетрафлуоретилен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(тефлон)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>
              <a:off x="5006975" y="3848100"/>
              <a:ext cx="962024" cy="5318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18" name="Shape 118"/>
          <p:cNvGrpSpPr/>
          <p:nvPr/>
        </p:nvGrpSpPr>
        <p:grpSpPr>
          <a:xfrm>
            <a:off x="1817686" y="1747836"/>
            <a:ext cx="2116138" cy="1025525"/>
            <a:chOff x="1817686" y="1747836"/>
            <a:chExt cx="2116138" cy="1025525"/>
          </a:xfrm>
        </p:grpSpPr>
        <p:sp>
          <p:nvSpPr>
            <p:cNvPr id="119" name="Shape 119"/>
            <p:cNvSpPr txBox="1"/>
            <p:nvPr/>
          </p:nvSpPr>
          <p:spPr>
            <a:xfrm>
              <a:off x="1817686" y="1747836"/>
              <a:ext cx="20700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полиетилен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 rot="10800000">
              <a:off x="3143249" y="2217736"/>
              <a:ext cx="790575" cy="555625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21" name="Shape 121"/>
          <p:cNvGrpSpPr/>
          <p:nvPr/>
        </p:nvGrpSpPr>
        <p:grpSpPr>
          <a:xfrm>
            <a:off x="4932362" y="1747836"/>
            <a:ext cx="2665412" cy="1025525"/>
            <a:chOff x="4932362" y="1747836"/>
            <a:chExt cx="2665412" cy="1025525"/>
          </a:xfrm>
        </p:grpSpPr>
        <p:sp>
          <p:nvSpPr>
            <p:cNvPr id="122" name="Shape 122"/>
            <p:cNvSpPr txBox="1"/>
            <p:nvPr/>
          </p:nvSpPr>
          <p:spPr>
            <a:xfrm>
              <a:off x="5133975" y="1747836"/>
              <a:ext cx="24637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полипропилен</a:t>
              </a:r>
            </a:p>
          </p:txBody>
        </p:sp>
        <p:cxnSp>
          <p:nvCxnSpPr>
            <p:cNvPr id="123" name="Shape 123"/>
            <p:cNvCxnSpPr/>
            <p:nvPr/>
          </p:nvCxnSpPr>
          <p:spPr>
            <a:xfrm flipH="1" rot="10800000">
              <a:off x="4932362" y="2217736"/>
              <a:ext cx="962024" cy="555625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961062" y="62563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6/19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20775" y="234950"/>
            <a:ext cx="6921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Високочестотни полимерни диелектрични материали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4962" y="722312"/>
            <a:ext cx="15700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Тефлон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287586" y="876300"/>
            <a:ext cx="24987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параметри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" y="1179512"/>
            <a:ext cx="1138236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6875" y="4308475"/>
            <a:ext cx="731837" cy="11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3225" y="3503612"/>
            <a:ext cx="2543174" cy="190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437" y="3367087"/>
            <a:ext cx="1350961" cy="817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52475" y="5772150"/>
            <a:ext cx="29400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високочестотна изолация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995737" y="5467350"/>
            <a:ext cx="508476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в химически активни среди 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тежки климатични условия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995862" y="8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{A098F482-BB7D-4B39-A345-C9CDD8E9AEA5}</a:tableStyleId>
              </a:tblPr>
              <a:tblGrid>
                <a:gridCol w="2155825"/>
                <a:gridCol w="12763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r>
                        <a:rPr b="0" baseline="-2500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при 50 Hz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tg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при 50 Hz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&lt;1.10</a:t>
                      </a:r>
                      <a:r>
                        <a:rPr b="0" baseline="3000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ρ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10</a:t>
                      </a:r>
                      <a:r>
                        <a:rPr b="0" baseline="3000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Ω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b="0" baseline="-2500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MV/m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Топлоустойчивост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 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Студоустойчивост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- 260 °C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>
            <a:off x="334962" y="2625725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1686" y="3519487"/>
            <a:ext cx="1454149" cy="18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5961062" y="62690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7/19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171575" y="234950"/>
            <a:ext cx="68214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Нискочестотни полимерни диелектрични материали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20700" y="1887536"/>
            <a:ext cx="130174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Полярни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молекули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846261" y="1295400"/>
            <a:ext cx="54514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11111"/>
              <a:buFont typeface="Noto Sans Symbols"/>
              <a:buChar char="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Големи диелектрични загуби tgδ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диелектрична проницаемост ε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(5÷9)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3041650" y="1763711"/>
            <a:ext cx="5302249" cy="642938"/>
            <a:chOff x="3041650" y="1763711"/>
            <a:chExt cx="5302249" cy="642938"/>
          </a:xfrm>
        </p:grpSpPr>
        <p:sp>
          <p:nvSpPr>
            <p:cNvPr id="151" name="Shape 151"/>
            <p:cNvSpPr txBox="1"/>
            <p:nvPr/>
          </p:nvSpPr>
          <p:spPr>
            <a:xfrm>
              <a:off x="4029075" y="2009775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немогат да работят до високи честоти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041650" y="1763711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2809875" y="3198811"/>
            <a:ext cx="5884862" cy="647700"/>
            <a:chOff x="2809875" y="3198811"/>
            <a:chExt cx="5884862" cy="647700"/>
          </a:xfrm>
        </p:grpSpPr>
        <p:sp>
          <p:nvSpPr>
            <p:cNvPr id="154" name="Shape 154"/>
            <p:cNvSpPr txBox="1"/>
            <p:nvPr/>
          </p:nvSpPr>
          <p:spPr>
            <a:xfrm>
              <a:off x="3771900" y="3449637"/>
              <a:ext cx="49228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могат да се използват като кондензатори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809875" y="3198811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398462" y="2465386"/>
            <a:ext cx="7945437" cy="3127375"/>
            <a:chOff x="398462" y="2465386"/>
            <a:chExt cx="7945437" cy="3127375"/>
          </a:xfrm>
        </p:grpSpPr>
        <p:sp>
          <p:nvSpPr>
            <p:cNvPr id="157" name="Shape 157"/>
            <p:cNvSpPr/>
            <p:nvPr/>
          </p:nvSpPr>
          <p:spPr>
            <a:xfrm>
              <a:off x="7543800" y="2465386"/>
              <a:ext cx="800099" cy="2759075"/>
            </a:xfrm>
            <a:prstGeom prst="curvedLeftArrow">
              <a:avLst>
                <a:gd fmla="val 14930" name="adj1"/>
                <a:gd fmla="val 19068" name="adj2"/>
                <a:gd fmla="val 8571" name="adj3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98462" y="4767262"/>
              <a:ext cx="2643186" cy="825499"/>
            </a:xfrm>
            <a:prstGeom prst="roundRect">
              <a:avLst>
                <a:gd fmla="val 16667" name="adj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Основни приложения</a:t>
              </a:r>
            </a:p>
          </p:txBody>
        </p:sp>
      </p:grpSp>
      <p:sp>
        <p:nvSpPr>
          <p:cNvPr id="159" name="Shape 159"/>
          <p:cNvSpPr txBox="1"/>
          <p:nvPr/>
        </p:nvSpPr>
        <p:spPr>
          <a:xfrm>
            <a:off x="3079750" y="4584700"/>
            <a:ext cx="4217986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Изолация на нискочестотни кабели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Полимерни кондензатори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011862" y="62817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8/19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108075" y="234950"/>
            <a:ext cx="6948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Нисокочестотни полимерни диелектрични материали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143250" y="2773361"/>
            <a:ext cx="2825749" cy="1074737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Нисокочестотни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835525" y="1514475"/>
            <a:ext cx="2217736" cy="1258886"/>
            <a:chOff x="4835525" y="1514475"/>
            <a:chExt cx="2217736" cy="1258886"/>
          </a:xfrm>
        </p:grpSpPr>
        <p:cxnSp>
          <p:nvCxnSpPr>
            <p:cNvPr id="169" name="Shape 169"/>
            <p:cNvCxnSpPr/>
            <p:nvPr/>
          </p:nvCxnSpPr>
          <p:spPr>
            <a:xfrm flipH="1" rot="10800000">
              <a:off x="4932362" y="2217736"/>
              <a:ext cx="962024" cy="555625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70" name="Shape 170"/>
            <p:cNvSpPr txBox="1"/>
            <p:nvPr/>
          </p:nvSpPr>
          <p:spPr>
            <a:xfrm>
              <a:off x="4835525" y="1514475"/>
              <a:ext cx="2217736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поликарбонат 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4394200" y="3848100"/>
            <a:ext cx="3454399" cy="1390649"/>
            <a:chOff x="4394200" y="3848100"/>
            <a:chExt cx="3454399" cy="1390649"/>
          </a:xfrm>
        </p:grpSpPr>
        <p:cxnSp>
          <p:nvCxnSpPr>
            <p:cNvPr id="172" name="Shape 172"/>
            <p:cNvCxnSpPr/>
            <p:nvPr/>
          </p:nvCxnSpPr>
          <p:spPr>
            <a:xfrm>
              <a:off x="5006975" y="3848100"/>
              <a:ext cx="962024" cy="5318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4394200" y="4270375"/>
              <a:ext cx="3454399" cy="968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полиетилентерефталат 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(хостафан) 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2103436" y="3848100"/>
            <a:ext cx="1830388" cy="1062037"/>
            <a:chOff x="2103436" y="3848100"/>
            <a:chExt cx="1830388" cy="1062037"/>
          </a:xfrm>
        </p:grpSpPr>
        <p:cxnSp>
          <p:nvCxnSpPr>
            <p:cNvPr id="175" name="Shape 175"/>
            <p:cNvCxnSpPr/>
            <p:nvPr/>
          </p:nvCxnSpPr>
          <p:spPr>
            <a:xfrm flipH="1">
              <a:off x="3143249" y="3848100"/>
              <a:ext cx="790575" cy="5318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76" name="Shape 176"/>
            <p:cNvSpPr txBox="1"/>
            <p:nvPr/>
          </p:nvSpPr>
          <p:spPr>
            <a:xfrm>
              <a:off x="2103436" y="4270375"/>
              <a:ext cx="1795461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полиуретан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1244600" y="1514475"/>
            <a:ext cx="2740024" cy="1258886"/>
            <a:chOff x="1244600" y="1514475"/>
            <a:chExt cx="2740024" cy="1258886"/>
          </a:xfrm>
        </p:grpSpPr>
        <p:cxnSp>
          <p:nvCxnSpPr>
            <p:cNvPr id="178" name="Shape 178"/>
            <p:cNvCxnSpPr/>
            <p:nvPr/>
          </p:nvCxnSpPr>
          <p:spPr>
            <a:xfrm rot="10800000">
              <a:off x="3143249" y="2217736"/>
              <a:ext cx="790575" cy="555625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79" name="Shape 179"/>
            <p:cNvSpPr txBox="1"/>
            <p:nvPr/>
          </p:nvSpPr>
          <p:spPr>
            <a:xfrm>
              <a:off x="1244600" y="1514475"/>
              <a:ext cx="2740024" cy="639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поливинилхлорид</a:t>
              </a: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986462" y="6269037"/>
            <a:ext cx="29082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2A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DA2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Диелектрични материали       9/19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374775" y="234950"/>
            <a:ext cx="641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Композиционни диелектрични материали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103436" y="5970587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287586" y="1006475"/>
            <a:ext cx="4633911" cy="763586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Композиционни диелектрици</a:t>
            </a:r>
          </a:p>
        </p:txBody>
      </p:sp>
      <p:sp>
        <p:nvSpPr>
          <p:cNvPr id="188" name="Shape 188"/>
          <p:cNvSpPr/>
          <p:nvPr/>
        </p:nvSpPr>
        <p:spPr>
          <a:xfrm>
            <a:off x="952500" y="4589462"/>
            <a:ext cx="3263900" cy="1127124"/>
          </a:xfrm>
          <a:prstGeom prst="flowChartOnlineStorage">
            <a:avLst/>
          </a:prstGeom>
          <a:solidFill>
            <a:srgbClr val="0033CC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Основен полимер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(органична смола)</a:t>
            </a:r>
          </a:p>
        </p:txBody>
      </p:sp>
      <p:sp>
        <p:nvSpPr>
          <p:cNvPr id="189" name="Shape 189"/>
          <p:cNvSpPr/>
          <p:nvPr/>
        </p:nvSpPr>
        <p:spPr>
          <a:xfrm>
            <a:off x="3673475" y="4589462"/>
            <a:ext cx="2651124" cy="1127124"/>
          </a:xfrm>
          <a:prstGeom prst="flowChartOnlineStorag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Втвърдител</a:t>
            </a:r>
          </a:p>
        </p:txBody>
      </p:sp>
      <p:sp>
        <p:nvSpPr>
          <p:cNvPr id="190" name="Shape 190"/>
          <p:cNvSpPr/>
          <p:nvPr/>
        </p:nvSpPr>
        <p:spPr>
          <a:xfrm>
            <a:off x="5689600" y="4591050"/>
            <a:ext cx="2705100" cy="1127124"/>
          </a:xfrm>
          <a:prstGeom prst="flowChartOnlineStorage">
            <a:avLst/>
          </a:prstGeom>
          <a:solidFill>
            <a:srgbClr val="336600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Допълнителни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вещества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98462" y="4027487"/>
            <a:ext cx="12858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Състав:</a:t>
            </a:r>
          </a:p>
        </p:txBody>
      </p:sp>
      <p:grpSp>
        <p:nvGrpSpPr>
          <p:cNvPr id="192" name="Shape 192"/>
          <p:cNvGrpSpPr/>
          <p:nvPr/>
        </p:nvGrpSpPr>
        <p:grpSpPr>
          <a:xfrm>
            <a:off x="5994400" y="1770061"/>
            <a:ext cx="1774825" cy="1366837"/>
            <a:chOff x="5994400" y="1770061"/>
            <a:chExt cx="1774825" cy="1366837"/>
          </a:xfrm>
        </p:grpSpPr>
        <p:cxnSp>
          <p:nvCxnSpPr>
            <p:cNvPr id="193" name="Shape 193"/>
            <p:cNvCxnSpPr/>
            <p:nvPr/>
          </p:nvCxnSpPr>
          <p:spPr>
            <a:xfrm>
              <a:off x="6115050" y="1770061"/>
              <a:ext cx="419099" cy="55244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94" name="Shape 194"/>
            <p:cNvSpPr/>
            <p:nvPr/>
          </p:nvSpPr>
          <p:spPr>
            <a:xfrm>
              <a:off x="5994400" y="2344736"/>
              <a:ext cx="1774825" cy="79216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Пластмаси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1257300" y="1770061"/>
            <a:ext cx="1774825" cy="1366837"/>
            <a:chOff x="1257300" y="1770061"/>
            <a:chExt cx="1774825" cy="1366837"/>
          </a:xfrm>
        </p:grpSpPr>
        <p:cxnSp>
          <p:nvCxnSpPr>
            <p:cNvPr id="196" name="Shape 196"/>
            <p:cNvCxnSpPr/>
            <p:nvPr/>
          </p:nvCxnSpPr>
          <p:spPr>
            <a:xfrm flipH="1">
              <a:off x="2287587" y="1770061"/>
              <a:ext cx="576262" cy="574674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97" name="Shape 197"/>
            <p:cNvSpPr/>
            <p:nvPr/>
          </p:nvSpPr>
          <p:spPr>
            <a:xfrm>
              <a:off x="1257300" y="2344736"/>
              <a:ext cx="1774825" cy="79216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Компаунди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3633787" y="1770061"/>
            <a:ext cx="1774825" cy="1366837"/>
            <a:chOff x="3633787" y="1770061"/>
            <a:chExt cx="1774825" cy="1366837"/>
          </a:xfrm>
        </p:grpSpPr>
        <p:sp>
          <p:nvSpPr>
            <p:cNvPr id="199" name="Shape 199"/>
            <p:cNvSpPr/>
            <p:nvPr/>
          </p:nvSpPr>
          <p:spPr>
            <a:xfrm>
              <a:off x="3633787" y="2344736"/>
              <a:ext cx="1774825" cy="79216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Лакове</a:t>
              </a:r>
            </a:p>
          </p:txBody>
        </p:sp>
        <p:cxnSp>
          <p:nvCxnSpPr>
            <p:cNvPr id="200" name="Shape 200"/>
            <p:cNvCxnSpPr/>
            <p:nvPr/>
          </p:nvCxnSpPr>
          <p:spPr>
            <a:xfrm>
              <a:off x="4503737" y="1770061"/>
              <a:ext cx="0" cy="55244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