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jpg"/><Relationship Id="rId4" Type="http://schemas.openxmlformats.org/officeDocument/2006/relationships/image" Target="../media/image08.jpg"/><Relationship Id="rId5" Type="http://schemas.openxmlformats.org/officeDocument/2006/relationships/image" Target="../media/image10.jpg"/><Relationship Id="rId6" Type="http://schemas.openxmlformats.org/officeDocument/2006/relationships/image" Target="../media/image17.jpg"/><Relationship Id="rId7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jpg"/><Relationship Id="rId4" Type="http://schemas.openxmlformats.org/officeDocument/2006/relationships/image" Target="../media/image22.png"/><Relationship Id="rId5" Type="http://schemas.openxmlformats.org/officeDocument/2006/relationships/image" Target="../media/image20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Relationship Id="rId4" Type="http://schemas.openxmlformats.org/officeDocument/2006/relationships/image" Target="../media/image05.png"/><Relationship Id="rId5" Type="http://schemas.openxmlformats.org/officeDocument/2006/relationships/image" Target="../media/image03.jpg"/><Relationship Id="rId6" Type="http://schemas.openxmlformats.org/officeDocument/2006/relationships/image" Target="../media/image00.jpg"/><Relationship Id="rId7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Relationship Id="rId4" Type="http://schemas.openxmlformats.org/officeDocument/2006/relationships/image" Target="../media/image13.jpg"/><Relationship Id="rId5" Type="http://schemas.openxmlformats.org/officeDocument/2006/relationships/image" Target="../media/image16.jpg"/><Relationship Id="rId6" Type="http://schemas.openxmlformats.org/officeDocument/2006/relationships/image" Target="../media/image15.png"/><Relationship Id="rId7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jpg"/><Relationship Id="rId4" Type="http://schemas.openxmlformats.org/officeDocument/2006/relationships/image" Target="../media/image14.jpg"/><Relationship Id="rId5" Type="http://schemas.openxmlformats.org/officeDocument/2006/relationships/image" Target="../media/image12.jpg"/><Relationship Id="rId6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/>
        </p:nvSpPr>
        <p:spPr>
          <a:xfrm>
            <a:off x="1843086" y="2727325"/>
            <a:ext cx="6808786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Видове магнитни материали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4475" y="3328987"/>
            <a:ext cx="2105024" cy="12398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941636" y="573087"/>
            <a:ext cx="32908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 Магнитномеки</a:t>
            </a: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ферити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435725" y="6551612"/>
            <a:ext cx="26527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10/12</a:t>
            </a:r>
          </a:p>
        </p:txBody>
      </p:sp>
      <p:sp>
        <p:nvSpPr>
          <p:cNvPr id="199" name="Shape 199"/>
          <p:cNvSpPr/>
          <p:nvPr/>
        </p:nvSpPr>
        <p:spPr>
          <a:xfrm>
            <a:off x="338137" y="3000375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806700" y="3008311"/>
            <a:ext cx="43767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високочестотни магнитопроводи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423025" y="944562"/>
            <a:ext cx="17764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8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MO.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</a:t>
            </a:r>
            <a:r>
              <a:rPr b="1" baseline="-25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baseline="-2500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5459412" y="1452562"/>
            <a:ext cx="3579812" cy="888999"/>
            <a:chOff x="5459412" y="1452562"/>
            <a:chExt cx="3579812" cy="888999"/>
          </a:xfrm>
        </p:grpSpPr>
        <p:sp>
          <p:nvSpPr>
            <p:cNvPr id="203" name="Shape 203"/>
            <p:cNvSpPr txBox="1"/>
            <p:nvPr/>
          </p:nvSpPr>
          <p:spPr>
            <a:xfrm>
              <a:off x="5459412" y="1884361"/>
              <a:ext cx="35798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Mn, Ni, Cu, Mg, Zn, Li …</a:t>
              </a:r>
            </a:p>
          </p:txBody>
        </p:sp>
        <p:cxnSp>
          <p:nvCxnSpPr>
            <p:cNvPr id="204" name="Shape 204"/>
            <p:cNvCxnSpPr/>
            <p:nvPr/>
          </p:nvCxnSpPr>
          <p:spPr>
            <a:xfrm flipH="1">
              <a:off x="6226174" y="1452562"/>
              <a:ext cx="3810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66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205" name="Shape 205"/>
          <p:cNvSpPr txBox="1"/>
          <p:nvPr/>
        </p:nvSpPr>
        <p:spPr>
          <a:xfrm>
            <a:off x="204786" y="1811336"/>
            <a:ext cx="4903786" cy="82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Използвайки различни оксиди в различно съотношение, се получават голямо разнообразие от ферити с най-различни свойства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88925" y="1179512"/>
            <a:ext cx="53641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Твърд разтвор на железен и метални оксиди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7118350" y="5727700"/>
            <a:ext cx="10033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бобини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759200" y="5673725"/>
            <a:ext cx="2120899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трансформатори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6950" y="3692525"/>
            <a:ext cx="2571749" cy="18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7800" y="4478337"/>
            <a:ext cx="2200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300" y="3598862"/>
            <a:ext cx="2162174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3013075" y="573087"/>
            <a:ext cx="31496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4.2. Магнитодиелектрици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491287" y="6551612"/>
            <a:ext cx="26527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11/12</a:t>
            </a:r>
          </a:p>
        </p:txBody>
      </p:sp>
      <p:sp>
        <p:nvSpPr>
          <p:cNvPr id="218" name="Shape 218"/>
          <p:cNvSpPr/>
          <p:nvPr/>
        </p:nvSpPr>
        <p:spPr>
          <a:xfrm>
            <a:off x="303212" y="3505200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49237" y="4397375"/>
            <a:ext cx="2578099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високочестотни магнитопроводи на трансформатори и бобини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5000" y="3475037"/>
            <a:ext cx="2627312" cy="262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 flipH="1">
            <a:off x="2336800" y="1193800"/>
            <a:ext cx="2449512" cy="1154111"/>
          </a:xfrm>
          <a:prstGeom prst="chevron">
            <a:avLst>
              <a:gd fmla="val 17302" name="adj"/>
            </a:avLst>
          </a:prstGeom>
          <a:solidFill>
            <a:srgbClr val="0033CC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Магнитен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материал 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0" y="1419225"/>
            <a:ext cx="2338387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голяма магнитна проницаемост μ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7116761" y="1236662"/>
            <a:ext cx="1836737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добри диелектрични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свойства</a:t>
            </a:r>
          </a:p>
        </p:txBody>
      </p:sp>
      <p:sp>
        <p:nvSpPr>
          <p:cNvPr id="224" name="Shape 224"/>
          <p:cNvSpPr/>
          <p:nvPr/>
        </p:nvSpPr>
        <p:spPr>
          <a:xfrm flipH="1">
            <a:off x="4241800" y="1192212"/>
            <a:ext cx="2911474" cy="1154111"/>
          </a:xfrm>
          <a:prstGeom prst="chevron">
            <a:avLst>
              <a:gd fmla="val 18054" name="adj"/>
            </a:avLst>
          </a:prstGeom>
          <a:solidFill>
            <a:srgbClr val="FF33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Диелектричен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материал 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411287" y="2425700"/>
            <a:ext cx="24145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метали и сплави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5735637" y="2411411"/>
            <a:ext cx="247491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полистирол, стъкла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3625" y="3475037"/>
            <a:ext cx="2463799" cy="24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2359025" y="523875"/>
            <a:ext cx="445611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Магнитнотвърди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материали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6469062" y="6551612"/>
            <a:ext cx="26527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12/12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137" y="725487"/>
            <a:ext cx="1825625" cy="209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2306636" y="1054100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2354261" y="1560512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енергия на размагнитване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360611" y="2274886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хистерезисен цикъл с голяма площ</a:t>
            </a:r>
          </a:p>
        </p:txBody>
      </p:sp>
      <p:grpSp>
        <p:nvGrpSpPr>
          <p:cNvPr id="238" name="Shape 238"/>
          <p:cNvGrpSpPr/>
          <p:nvPr/>
        </p:nvGrpSpPr>
        <p:grpSpPr>
          <a:xfrm>
            <a:off x="3975100" y="1857375"/>
            <a:ext cx="5168899" cy="396874"/>
            <a:chOff x="3975100" y="1857375"/>
            <a:chExt cx="5168899" cy="396874"/>
          </a:xfrm>
        </p:grpSpPr>
        <p:sp>
          <p:nvSpPr>
            <p:cNvPr id="239" name="Shape 239"/>
            <p:cNvSpPr txBox="1"/>
            <p:nvPr/>
          </p:nvSpPr>
          <p:spPr>
            <a:xfrm>
              <a:off x="5048250" y="1857375"/>
              <a:ext cx="409574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остава намагнитен за дълго време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3975100" y="1884361"/>
              <a:ext cx="1092199" cy="209549"/>
            </a:xfrm>
            <a:custGeom>
              <a:pathLst>
                <a:path extrusionOk="0" h="120000" w="120000">
                  <a:moveTo>
                    <a:pt x="2616" y="0"/>
                  </a:moveTo>
                  <a:cubicBezTo>
                    <a:pt x="5406" y="17272"/>
                    <a:pt x="0" y="81818"/>
                    <a:pt x="19534" y="100909"/>
                  </a:cubicBezTo>
                  <a:cubicBezTo>
                    <a:pt x="39069" y="120000"/>
                    <a:pt x="99069" y="110909"/>
                    <a:pt x="120000" y="113636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1" name="Shape 241"/>
          <p:cNvSpPr/>
          <p:nvPr/>
        </p:nvSpPr>
        <p:spPr>
          <a:xfrm>
            <a:off x="282575" y="3219450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grpSp>
        <p:nvGrpSpPr>
          <p:cNvPr id="242" name="Shape 242"/>
          <p:cNvGrpSpPr/>
          <p:nvPr/>
        </p:nvGrpSpPr>
        <p:grpSpPr>
          <a:xfrm>
            <a:off x="3200400" y="3227386"/>
            <a:ext cx="3163886" cy="2874963"/>
            <a:chOff x="3200400" y="3227386"/>
            <a:chExt cx="3163886" cy="2874963"/>
          </a:xfrm>
        </p:grpSpPr>
        <p:sp>
          <p:nvSpPr>
            <p:cNvPr id="243" name="Shape 243"/>
            <p:cNvSpPr txBox="1"/>
            <p:nvPr/>
          </p:nvSpPr>
          <p:spPr>
            <a:xfrm>
              <a:off x="3432175" y="5705475"/>
              <a:ext cx="26987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постоянни</a:t>
              </a: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магнити</a:t>
              </a:r>
            </a:p>
          </p:txBody>
        </p:sp>
        <p:pic>
          <p:nvPicPr>
            <p:cNvPr id="244" name="Shape 2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00400" y="3227386"/>
              <a:ext cx="3163886" cy="2530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Shape 245"/>
          <p:cNvGrpSpPr/>
          <p:nvPr/>
        </p:nvGrpSpPr>
        <p:grpSpPr>
          <a:xfrm>
            <a:off x="6445250" y="3654425"/>
            <a:ext cx="2698750" cy="2279650"/>
            <a:chOff x="6445250" y="3654425"/>
            <a:chExt cx="2698750" cy="2279650"/>
          </a:xfrm>
        </p:grpSpPr>
        <p:pic>
          <p:nvPicPr>
            <p:cNvPr id="246" name="Shape 2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07211" y="4152900"/>
              <a:ext cx="1776412" cy="1781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Shape 247"/>
            <p:cNvSpPr txBox="1"/>
            <p:nvPr/>
          </p:nvSpPr>
          <p:spPr>
            <a:xfrm>
              <a:off x="6445250" y="3654425"/>
              <a:ext cx="26987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високоговорители</a:t>
              </a:r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327025" y="3841750"/>
            <a:ext cx="2698750" cy="1904999"/>
            <a:chOff x="327025" y="3841750"/>
            <a:chExt cx="2698750" cy="1904999"/>
          </a:xfrm>
        </p:grpSpPr>
        <p:pic>
          <p:nvPicPr>
            <p:cNvPr id="249" name="Shape 24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5825" y="3841750"/>
              <a:ext cx="1581150" cy="1581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Shape 250"/>
            <p:cNvSpPr txBox="1"/>
            <p:nvPr/>
          </p:nvSpPr>
          <p:spPr>
            <a:xfrm>
              <a:off x="327025" y="5349875"/>
              <a:ext cx="26987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електронен компас</a:t>
              </a:r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4073525" y="2603500"/>
            <a:ext cx="4502149" cy="396874"/>
            <a:chOff x="4073525" y="2603500"/>
            <a:chExt cx="4502149" cy="396874"/>
          </a:xfrm>
        </p:grpSpPr>
        <p:sp>
          <p:nvSpPr>
            <p:cNvPr id="252" name="Shape 252"/>
            <p:cNvSpPr txBox="1"/>
            <p:nvPr/>
          </p:nvSpPr>
          <p:spPr>
            <a:xfrm>
              <a:off x="5119687" y="2603500"/>
              <a:ext cx="3455986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големи загуби от хистерезис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4073525" y="2643186"/>
              <a:ext cx="1092199" cy="209549"/>
            </a:xfrm>
            <a:custGeom>
              <a:pathLst>
                <a:path extrusionOk="0" h="120000" w="120000">
                  <a:moveTo>
                    <a:pt x="2616" y="0"/>
                  </a:moveTo>
                  <a:cubicBezTo>
                    <a:pt x="5406" y="17272"/>
                    <a:pt x="0" y="81818"/>
                    <a:pt x="19534" y="100909"/>
                  </a:cubicBezTo>
                  <a:cubicBezTo>
                    <a:pt x="39069" y="120000"/>
                    <a:pt x="99069" y="110909"/>
                    <a:pt x="120000" y="113636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/>
        </p:nvSpPr>
        <p:spPr>
          <a:xfrm>
            <a:off x="1446212" y="457200"/>
            <a:ext cx="62626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Класификация на магнитните материали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2/12</a:t>
            </a:r>
          </a:p>
        </p:txBody>
      </p:sp>
      <p:sp>
        <p:nvSpPr>
          <p:cNvPr id="26" name="Shape 26"/>
          <p:cNvSpPr/>
          <p:nvPr/>
        </p:nvSpPr>
        <p:spPr>
          <a:xfrm>
            <a:off x="1187450" y="1233487"/>
            <a:ext cx="2470149" cy="755649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Магнитномеки</a:t>
            </a:r>
          </a:p>
        </p:txBody>
      </p:sp>
      <p:sp>
        <p:nvSpPr>
          <p:cNvPr id="27" name="Shape 27"/>
          <p:cNvSpPr/>
          <p:nvPr/>
        </p:nvSpPr>
        <p:spPr>
          <a:xfrm>
            <a:off x="6081712" y="1233487"/>
            <a:ext cx="2679700" cy="755649"/>
          </a:xfrm>
          <a:prstGeom prst="roundRect">
            <a:avLst>
              <a:gd fmla="val 16667" name="adj"/>
            </a:avLst>
          </a:prstGeom>
          <a:solidFill>
            <a:srgbClr val="006600"/>
          </a:solidFill>
          <a:ln cap="flat" cmpd="sng" w="9525">
            <a:solidFill>
              <a:srgbClr val="0033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Магнитнотвърди</a:t>
            </a:r>
          </a:p>
        </p:txBody>
      </p:sp>
      <p:grpSp>
        <p:nvGrpSpPr>
          <p:cNvPr id="28" name="Shape 28"/>
          <p:cNvGrpSpPr/>
          <p:nvPr/>
        </p:nvGrpSpPr>
        <p:grpSpPr>
          <a:xfrm>
            <a:off x="228600" y="1989136"/>
            <a:ext cx="2133599" cy="1058861"/>
            <a:chOff x="228600" y="1989136"/>
            <a:chExt cx="2133599" cy="1058861"/>
          </a:xfrm>
        </p:grpSpPr>
        <p:sp>
          <p:nvSpPr>
            <p:cNvPr id="29" name="Shape 29"/>
            <p:cNvSpPr/>
            <p:nvPr/>
          </p:nvSpPr>
          <p:spPr>
            <a:xfrm>
              <a:off x="228600" y="2420936"/>
              <a:ext cx="2133599" cy="627061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Нискочестотни</a:t>
              </a:r>
            </a:p>
          </p:txBody>
        </p:sp>
        <p:cxnSp>
          <p:nvCxnSpPr>
            <p:cNvPr id="30" name="Shape 30"/>
            <p:cNvCxnSpPr/>
            <p:nvPr/>
          </p:nvCxnSpPr>
          <p:spPr>
            <a:xfrm flipH="1">
              <a:off x="1403349" y="1989136"/>
              <a:ext cx="576262" cy="431799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1" name="Shape 31"/>
          <p:cNvGrpSpPr/>
          <p:nvPr/>
        </p:nvGrpSpPr>
        <p:grpSpPr>
          <a:xfrm>
            <a:off x="5867400" y="2000250"/>
            <a:ext cx="1371599" cy="1377949"/>
            <a:chOff x="5867400" y="2000250"/>
            <a:chExt cx="1371599" cy="1377949"/>
          </a:xfrm>
        </p:grpSpPr>
        <p:sp>
          <p:nvSpPr>
            <p:cNvPr id="32" name="Shape 32"/>
            <p:cNvSpPr/>
            <p:nvPr/>
          </p:nvSpPr>
          <p:spPr>
            <a:xfrm>
              <a:off x="5867400" y="2768600"/>
              <a:ext cx="1371599" cy="609599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66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Сплави</a:t>
              </a:r>
            </a:p>
          </p:txBody>
        </p:sp>
        <p:cxnSp>
          <p:nvCxnSpPr>
            <p:cNvPr id="33" name="Shape 33"/>
            <p:cNvCxnSpPr/>
            <p:nvPr/>
          </p:nvCxnSpPr>
          <p:spPr>
            <a:xfrm flipH="1">
              <a:off x="6629399" y="2000250"/>
              <a:ext cx="381000" cy="768349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4" name="Shape 34"/>
          <p:cNvGrpSpPr/>
          <p:nvPr/>
        </p:nvGrpSpPr>
        <p:grpSpPr>
          <a:xfrm>
            <a:off x="2771775" y="1989136"/>
            <a:ext cx="2105024" cy="1098550"/>
            <a:chOff x="2771775" y="1989136"/>
            <a:chExt cx="2105024" cy="1098550"/>
          </a:xfrm>
        </p:grpSpPr>
        <p:sp>
          <p:nvSpPr>
            <p:cNvPr id="35" name="Shape 35"/>
            <p:cNvSpPr/>
            <p:nvPr/>
          </p:nvSpPr>
          <p:spPr>
            <a:xfrm>
              <a:off x="2892425" y="2457450"/>
              <a:ext cx="1984374" cy="630236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008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Високочестотни</a:t>
              </a:r>
            </a:p>
          </p:txBody>
        </p:sp>
        <p:cxnSp>
          <p:nvCxnSpPr>
            <p:cNvPr id="36" name="Shape 36"/>
            <p:cNvCxnSpPr/>
            <p:nvPr/>
          </p:nvCxnSpPr>
          <p:spPr>
            <a:xfrm>
              <a:off x="2771775" y="1989136"/>
              <a:ext cx="576262" cy="468311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37" name="Shape 37"/>
          <p:cNvGrpSpPr/>
          <p:nvPr/>
        </p:nvGrpSpPr>
        <p:grpSpPr>
          <a:xfrm>
            <a:off x="7696200" y="1989136"/>
            <a:ext cx="1338261" cy="1389063"/>
            <a:chOff x="7696200" y="1989136"/>
            <a:chExt cx="1338261" cy="1389063"/>
          </a:xfrm>
        </p:grpSpPr>
        <p:sp>
          <p:nvSpPr>
            <p:cNvPr id="38" name="Shape 38"/>
            <p:cNvSpPr/>
            <p:nvPr/>
          </p:nvSpPr>
          <p:spPr>
            <a:xfrm>
              <a:off x="7696200" y="2768600"/>
              <a:ext cx="1338261" cy="609599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66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Ферити</a:t>
              </a:r>
            </a:p>
          </p:txBody>
        </p:sp>
        <p:cxnSp>
          <p:nvCxnSpPr>
            <p:cNvPr id="39" name="Shape 39"/>
            <p:cNvCxnSpPr/>
            <p:nvPr/>
          </p:nvCxnSpPr>
          <p:spPr>
            <a:xfrm>
              <a:off x="8083550" y="1989136"/>
              <a:ext cx="298450" cy="779462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40" name="Shape 40"/>
          <p:cNvGrpSpPr/>
          <p:nvPr/>
        </p:nvGrpSpPr>
        <p:grpSpPr>
          <a:xfrm>
            <a:off x="3390900" y="3087686"/>
            <a:ext cx="2033587" cy="1617662"/>
            <a:chOff x="3390900" y="3087686"/>
            <a:chExt cx="2033587" cy="1617662"/>
          </a:xfrm>
        </p:grpSpPr>
        <p:sp>
          <p:nvSpPr>
            <p:cNvPr id="41" name="Shape 41"/>
            <p:cNvSpPr/>
            <p:nvPr/>
          </p:nvSpPr>
          <p:spPr>
            <a:xfrm>
              <a:off x="3671887" y="3487737"/>
              <a:ext cx="1752600" cy="1217612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Ферити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Магнито-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диелектрици</a:t>
              </a:r>
            </a:p>
          </p:txBody>
        </p:sp>
        <p:cxnSp>
          <p:nvCxnSpPr>
            <p:cNvPr id="42" name="Shape 42"/>
            <p:cNvCxnSpPr/>
            <p:nvPr/>
          </p:nvCxnSpPr>
          <p:spPr>
            <a:xfrm>
              <a:off x="3390900" y="3638550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x="3390900" y="4260850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x="3390900" y="3087686"/>
              <a:ext cx="0" cy="1203324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45" name="Shape 45"/>
          <p:cNvGrpSpPr/>
          <p:nvPr/>
        </p:nvGrpSpPr>
        <p:grpSpPr>
          <a:xfrm>
            <a:off x="381000" y="3048000"/>
            <a:ext cx="2362200" cy="2857499"/>
            <a:chOff x="381000" y="3048000"/>
            <a:chExt cx="2362200" cy="2857499"/>
          </a:xfrm>
        </p:grpSpPr>
        <p:cxnSp>
          <p:nvCxnSpPr>
            <p:cNvPr id="46" name="Shape 46"/>
            <p:cNvCxnSpPr/>
            <p:nvPr/>
          </p:nvCxnSpPr>
          <p:spPr>
            <a:xfrm flipH="1">
              <a:off x="400050" y="3048000"/>
              <a:ext cx="1587" cy="2666999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7" name="Shape 47"/>
            <p:cNvSpPr/>
            <p:nvPr/>
          </p:nvSpPr>
          <p:spPr>
            <a:xfrm>
              <a:off x="654050" y="3300412"/>
              <a:ext cx="2089150" cy="2605086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Желязо (Fe)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t/>
              </a:r>
              <a:endParaRPr b="1" i="0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Eлектротехническа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листова стомана</a:t>
              </a:r>
            </a:p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Алсифер</a:t>
              </a:r>
            </a:p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Пермалои</a:t>
              </a:r>
            </a:p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ct val="25000"/>
                <a:buFont typeface="Times New Roman"/>
                <a:buNone/>
              </a:pPr>
              <a:r>
                <a:rPr b="1" i="0" lang="en-US" sz="2000" u="none" cap="none" strike="noStrik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Пермендюр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" name="Shape 48"/>
            <p:cNvCxnSpPr/>
            <p:nvPr/>
          </p:nvCxnSpPr>
          <p:spPr>
            <a:xfrm>
              <a:off x="381000" y="3390900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49" name="Shape 49"/>
            <p:cNvCxnSpPr/>
            <p:nvPr/>
          </p:nvCxnSpPr>
          <p:spPr>
            <a:xfrm>
              <a:off x="400050" y="4691062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0" name="Shape 50"/>
            <p:cNvCxnSpPr/>
            <p:nvPr/>
          </p:nvCxnSpPr>
          <p:spPr>
            <a:xfrm>
              <a:off x="381000" y="3962400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1" name="Shape 51"/>
            <p:cNvCxnSpPr/>
            <p:nvPr/>
          </p:nvCxnSpPr>
          <p:spPr>
            <a:xfrm>
              <a:off x="411162" y="5167312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2" name="Shape 52"/>
            <p:cNvCxnSpPr/>
            <p:nvPr/>
          </p:nvCxnSpPr>
          <p:spPr>
            <a:xfrm>
              <a:off x="411162" y="5686425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53" name="Shape 53"/>
          <p:cNvGrpSpPr/>
          <p:nvPr/>
        </p:nvGrpSpPr>
        <p:grpSpPr>
          <a:xfrm>
            <a:off x="6075362" y="3371850"/>
            <a:ext cx="1797050" cy="1446212"/>
            <a:chOff x="6075362" y="3371850"/>
            <a:chExt cx="1797050" cy="1446212"/>
          </a:xfrm>
        </p:grpSpPr>
        <p:cxnSp>
          <p:nvCxnSpPr>
            <p:cNvPr id="54" name="Shape 54"/>
            <p:cNvCxnSpPr/>
            <p:nvPr/>
          </p:nvCxnSpPr>
          <p:spPr>
            <a:xfrm>
              <a:off x="6081712" y="3371850"/>
              <a:ext cx="0" cy="129540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>
              <a:off x="6107112" y="3721100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56" name="Shape 56"/>
            <p:cNvCxnSpPr/>
            <p:nvPr/>
          </p:nvCxnSpPr>
          <p:spPr>
            <a:xfrm>
              <a:off x="6075362" y="4638675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57" name="Shape 57"/>
            <p:cNvSpPr txBox="1"/>
            <p:nvPr/>
          </p:nvSpPr>
          <p:spPr>
            <a:xfrm>
              <a:off x="6424612" y="3506787"/>
              <a:ext cx="1447800" cy="1311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Ални 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Вакалой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9900"/>
                </a:buClr>
                <a:buSzPct val="25000"/>
                <a:buFont typeface="Times New Roman"/>
                <a:buNone/>
              </a:pPr>
              <a:r>
                <a:rPr b="1" i="0" lang="en-US" sz="2000" u="none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Кунифе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6081712" y="4176712"/>
              <a:ext cx="381000" cy="0"/>
            </a:xfrm>
            <a:prstGeom prst="straightConnector1">
              <a:avLst/>
            </a:prstGeom>
            <a:noFill/>
            <a:ln cap="flat" cmpd="sng" w="50800">
              <a:solidFill>
                <a:srgbClr val="0099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446212" y="457200"/>
            <a:ext cx="62626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Класификация на магнитните материали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3/12</a:t>
            </a:r>
          </a:p>
        </p:txBody>
      </p:sp>
      <p:grpSp>
        <p:nvGrpSpPr>
          <p:cNvPr id="65" name="Shape 65"/>
          <p:cNvGrpSpPr/>
          <p:nvPr/>
        </p:nvGrpSpPr>
        <p:grpSpPr>
          <a:xfrm>
            <a:off x="2787650" y="1338262"/>
            <a:ext cx="3348037" cy="3225799"/>
            <a:chOff x="777875" y="2752725"/>
            <a:chExt cx="3348037" cy="3225799"/>
          </a:xfrm>
        </p:grpSpPr>
        <p:pic>
          <p:nvPicPr>
            <p:cNvPr id="66" name="Shape 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7875" y="2781300"/>
              <a:ext cx="3348037" cy="3197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67"/>
            <p:cNvSpPr txBox="1"/>
            <p:nvPr/>
          </p:nvSpPr>
          <p:spPr>
            <a:xfrm>
              <a:off x="3721100" y="3952875"/>
              <a:ext cx="368299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  <p:sp>
          <p:nvSpPr>
            <p:cNvPr id="68" name="Shape 68"/>
            <p:cNvSpPr txBox="1"/>
            <p:nvPr/>
          </p:nvSpPr>
          <p:spPr>
            <a:xfrm>
              <a:off x="2949575" y="4303712"/>
              <a:ext cx="4508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3678237" y="2908300"/>
              <a:ext cx="436562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  <p:sp>
          <p:nvSpPr>
            <p:cNvPr id="70" name="Shape 70"/>
            <p:cNvSpPr txBox="1"/>
            <p:nvPr/>
          </p:nvSpPr>
          <p:spPr>
            <a:xfrm>
              <a:off x="2455861" y="2971800"/>
              <a:ext cx="40957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71" name="Shape 71"/>
            <p:cNvSpPr txBox="1"/>
            <p:nvPr/>
          </p:nvSpPr>
          <p:spPr>
            <a:xfrm>
              <a:off x="2135186" y="2752725"/>
              <a:ext cx="354012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</p:grpSp>
      <p:grpSp>
        <p:nvGrpSpPr>
          <p:cNvPr id="72" name="Shape 72"/>
          <p:cNvGrpSpPr/>
          <p:nvPr/>
        </p:nvGrpSpPr>
        <p:grpSpPr>
          <a:xfrm>
            <a:off x="134936" y="1262062"/>
            <a:ext cx="4054474" cy="2312986"/>
            <a:chOff x="134936" y="1262062"/>
            <a:chExt cx="4054474" cy="2312986"/>
          </a:xfrm>
        </p:grpSpPr>
        <p:sp>
          <p:nvSpPr>
            <p:cNvPr id="73" name="Shape 73"/>
            <p:cNvSpPr/>
            <p:nvPr/>
          </p:nvSpPr>
          <p:spPr>
            <a:xfrm>
              <a:off x="134936" y="1262062"/>
              <a:ext cx="2470149" cy="755649"/>
            </a:xfrm>
            <a:prstGeom prst="roundRect">
              <a:avLst>
                <a:gd fmla="val 16667" name="adj"/>
              </a:avLst>
            </a:prstGeom>
            <a:solidFill>
              <a:srgbClr val="00008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Магнитномеки</a:t>
              </a:r>
            </a:p>
          </p:txBody>
        </p:sp>
        <p:cxnSp>
          <p:nvCxnSpPr>
            <p:cNvPr id="74" name="Shape 74"/>
            <p:cNvCxnSpPr/>
            <p:nvPr/>
          </p:nvCxnSpPr>
          <p:spPr>
            <a:xfrm>
              <a:off x="1446212" y="2017711"/>
              <a:ext cx="2743199" cy="1557337"/>
            </a:xfrm>
            <a:prstGeom prst="straightConnector1">
              <a:avLst/>
            </a:prstGeom>
            <a:noFill/>
            <a:ln cap="flat" cmpd="sng" w="50800">
              <a:solidFill>
                <a:srgbClr val="3366FF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75" name="Shape 75"/>
          <p:cNvGrpSpPr/>
          <p:nvPr/>
        </p:nvGrpSpPr>
        <p:grpSpPr>
          <a:xfrm>
            <a:off x="5021262" y="1262062"/>
            <a:ext cx="3975099" cy="1285874"/>
            <a:chOff x="5021262" y="1262062"/>
            <a:chExt cx="3975099" cy="1285874"/>
          </a:xfrm>
        </p:grpSpPr>
        <p:sp>
          <p:nvSpPr>
            <p:cNvPr id="76" name="Shape 76"/>
            <p:cNvSpPr/>
            <p:nvPr/>
          </p:nvSpPr>
          <p:spPr>
            <a:xfrm>
              <a:off x="6316662" y="1262062"/>
              <a:ext cx="2679700" cy="755649"/>
            </a:xfrm>
            <a:prstGeom prst="roundRect">
              <a:avLst>
                <a:gd fmla="val 16667" name="adj"/>
              </a:avLst>
            </a:prstGeom>
            <a:solidFill>
              <a:srgbClr val="006600"/>
            </a:solidFill>
            <a:ln cap="flat" cmpd="sng" w="9525">
              <a:solidFill>
                <a:srgbClr val="00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Магнитнотвърди</a:t>
              </a:r>
            </a:p>
          </p:txBody>
        </p:sp>
        <p:cxnSp>
          <p:nvCxnSpPr>
            <p:cNvPr id="77" name="Shape 77"/>
            <p:cNvCxnSpPr/>
            <p:nvPr/>
          </p:nvCxnSpPr>
          <p:spPr>
            <a:xfrm flipH="1">
              <a:off x="5021262" y="2017711"/>
              <a:ext cx="2687636" cy="530224"/>
            </a:xfrm>
            <a:prstGeom prst="straightConnector1">
              <a:avLst/>
            </a:prstGeom>
            <a:noFill/>
            <a:ln cap="flat" cmpd="sng" w="50800">
              <a:solidFill>
                <a:srgbClr val="00CC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78" name="Shape 78"/>
          <p:cNvGrpSpPr/>
          <p:nvPr/>
        </p:nvGrpSpPr>
        <p:grpSpPr>
          <a:xfrm>
            <a:off x="1465262" y="3414712"/>
            <a:ext cx="6719887" cy="2306636"/>
            <a:chOff x="1465262" y="3414712"/>
            <a:chExt cx="6719887" cy="2306636"/>
          </a:xfrm>
        </p:grpSpPr>
        <p:sp>
          <p:nvSpPr>
            <p:cNvPr id="79" name="Shape 79"/>
            <p:cNvSpPr/>
            <p:nvPr/>
          </p:nvSpPr>
          <p:spPr>
            <a:xfrm>
              <a:off x="1465262" y="5046662"/>
              <a:ext cx="6719887" cy="674687"/>
            </a:xfrm>
            <a:prstGeom prst="roundRect">
              <a:avLst>
                <a:gd fmla="val 16667" name="adj"/>
              </a:avLst>
            </a:prstGeom>
            <a:solidFill>
              <a:srgbClr val="CC33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Материали с правоъгълен хистерезисен цикъл</a:t>
              </a:r>
            </a:p>
          </p:txBody>
        </p:sp>
        <p:cxnSp>
          <p:nvCxnSpPr>
            <p:cNvPr id="80" name="Shape 80"/>
            <p:cNvCxnSpPr/>
            <p:nvPr/>
          </p:nvCxnSpPr>
          <p:spPr>
            <a:xfrm rot="10800000">
              <a:off x="4659312" y="3414712"/>
              <a:ext cx="2039937" cy="1622424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79412" y="457200"/>
            <a:ext cx="83946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Магнитни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материали с правоъгълен хистерезисен цикъл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4/12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153986" y="865187"/>
            <a:ext cx="2813049" cy="2557461"/>
            <a:chOff x="176211" y="1019175"/>
            <a:chExt cx="2913061" cy="2592386"/>
          </a:xfrm>
        </p:grpSpPr>
        <p:sp>
          <p:nvSpPr>
            <p:cNvPr id="88" name="Shape 88"/>
            <p:cNvSpPr txBox="1"/>
            <p:nvPr/>
          </p:nvSpPr>
          <p:spPr>
            <a:xfrm>
              <a:off x="2636836" y="1350962"/>
              <a:ext cx="452436" cy="40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1268412" y="1019175"/>
              <a:ext cx="365125" cy="40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pic>
          <p:nvPicPr>
            <p:cNvPr id="90" name="Shape 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6211" y="1387475"/>
              <a:ext cx="2509837" cy="2208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x="2635250" y="2263775"/>
              <a:ext cx="381000" cy="40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1797050" y="2459036"/>
              <a:ext cx="466725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839787" y="1381125"/>
              <a:ext cx="423861" cy="401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1409700" y="3208336"/>
              <a:ext cx="582612" cy="403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B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</a:p>
          </p:txBody>
        </p:sp>
      </p:grpSp>
      <p:sp>
        <p:nvSpPr>
          <p:cNvPr id="95" name="Shape 95"/>
          <p:cNvSpPr txBox="1"/>
          <p:nvPr/>
        </p:nvSpPr>
        <p:spPr>
          <a:xfrm>
            <a:off x="3248025" y="1258887"/>
            <a:ext cx="2668586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изисквания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348037" y="1733550"/>
            <a:ext cx="5599112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Noto Sans Symbols"/>
              <a:buChar char="➢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еднакви и големи стойности на остатъчната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индукцията на насищане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т. е.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≈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</p:txBody>
      </p:sp>
      <p:sp>
        <p:nvSpPr>
          <p:cNvPr id="97" name="Shape 97"/>
          <p:cNvSpPr/>
          <p:nvPr/>
        </p:nvSpPr>
        <p:spPr>
          <a:xfrm>
            <a:off x="2960686" y="2933700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672137" y="2974975"/>
            <a:ext cx="231298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памети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1612" y="3575050"/>
            <a:ext cx="2028825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275" y="4110037"/>
            <a:ext cx="2366962" cy="177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43325" y="3995737"/>
            <a:ext cx="2084387" cy="185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1446212" y="523875"/>
            <a:ext cx="62769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Нискочестотни магнитномеки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материали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5/12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96875" y="4000500"/>
            <a:ext cx="2095499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Магнитномеки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метали и сплави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825" y="1152525"/>
            <a:ext cx="1601786" cy="260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990850" y="4108450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малко специфично съпротивление ρ</a:t>
            </a:r>
          </a:p>
        </p:txBody>
      </p:sp>
      <p:sp>
        <p:nvSpPr>
          <p:cNvPr id="111" name="Shape 111"/>
          <p:cNvSpPr/>
          <p:nvPr/>
        </p:nvSpPr>
        <p:spPr>
          <a:xfrm>
            <a:off x="3208336" y="1106487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021011" y="1801811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малък коерцитивен интензитет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021011" y="2582861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индукция на насищане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021011" y="3363912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магнитна проницаемост μ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3273425" y="4484687"/>
            <a:ext cx="5302249" cy="620712"/>
            <a:chOff x="3540125" y="4573587"/>
            <a:chExt cx="5302249" cy="620712"/>
          </a:xfrm>
        </p:grpSpPr>
        <p:sp>
          <p:nvSpPr>
            <p:cNvPr id="116" name="Shape 116"/>
            <p:cNvSpPr txBox="1"/>
            <p:nvPr/>
          </p:nvSpPr>
          <p:spPr>
            <a:xfrm>
              <a:off x="4527550" y="4797425"/>
              <a:ext cx="43148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големи загуби от вихрови токове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3540125" y="4573587"/>
              <a:ext cx="987425" cy="474661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1652586" y="3279775"/>
            <a:ext cx="6956424" cy="2913061"/>
            <a:chOff x="1652586" y="3279775"/>
            <a:chExt cx="6956424" cy="2913061"/>
          </a:xfrm>
        </p:grpSpPr>
        <p:sp>
          <p:nvSpPr>
            <p:cNvPr id="119" name="Shape 119"/>
            <p:cNvSpPr txBox="1"/>
            <p:nvPr/>
          </p:nvSpPr>
          <p:spPr>
            <a:xfrm>
              <a:off x="1652586" y="5583237"/>
              <a:ext cx="6099175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сърцевини за малогабаритни нискочестотни бобини</a:t>
              </a:r>
            </a:p>
          </p:txBody>
        </p:sp>
        <p:sp>
          <p:nvSpPr>
            <p:cNvPr id="120" name="Shape 120"/>
            <p:cNvSpPr/>
            <p:nvPr/>
          </p:nvSpPr>
          <p:spPr>
            <a:xfrm>
              <a:off x="7532686" y="3279775"/>
              <a:ext cx="1076324" cy="2913061"/>
            </a:xfrm>
            <a:prstGeom prst="curvedLeftArrow">
              <a:avLst>
                <a:gd fmla="val 15832" name="adj1"/>
                <a:gd fmla="val 19152" name="adj2"/>
                <a:gd fmla="val 7231" name="adj3"/>
              </a:avLst>
            </a:prstGeom>
            <a:solidFill>
              <a:srgbClr val="008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446212" y="523875"/>
            <a:ext cx="627697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Нискочестотни магнитномеки</a:t>
            </a: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материали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6/12</a:t>
            </a:r>
          </a:p>
        </p:txBody>
      </p:sp>
      <p:sp>
        <p:nvSpPr>
          <p:cNvPr id="127" name="Shape 127"/>
          <p:cNvSpPr/>
          <p:nvPr/>
        </p:nvSpPr>
        <p:spPr>
          <a:xfrm>
            <a:off x="2711450" y="2717800"/>
            <a:ext cx="3719511" cy="1328737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Магнитномеки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метали и сплави</a:t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x="1684336" y="1565275"/>
            <a:ext cx="1700213" cy="1152524"/>
            <a:chOff x="1684336" y="1565275"/>
            <a:chExt cx="1700213" cy="1152524"/>
          </a:xfrm>
        </p:grpSpPr>
        <p:cxnSp>
          <p:nvCxnSpPr>
            <p:cNvPr id="129" name="Shape 129"/>
            <p:cNvCxnSpPr/>
            <p:nvPr/>
          </p:nvCxnSpPr>
          <p:spPr>
            <a:xfrm rot="10800000">
              <a:off x="2451099" y="1985962"/>
              <a:ext cx="933450" cy="731837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30" name="Shape 130"/>
            <p:cNvSpPr txBox="1"/>
            <p:nvPr/>
          </p:nvSpPr>
          <p:spPr>
            <a:xfrm>
              <a:off x="1684336" y="1565275"/>
              <a:ext cx="140334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Алсифер</a:t>
              </a:r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3789362" y="1566862"/>
            <a:ext cx="1585912" cy="1160462"/>
            <a:chOff x="3789362" y="1566862"/>
            <a:chExt cx="1585912" cy="1160462"/>
          </a:xfrm>
        </p:grpSpPr>
        <p:sp>
          <p:nvSpPr>
            <p:cNvPr id="132" name="Shape 132"/>
            <p:cNvSpPr txBox="1"/>
            <p:nvPr/>
          </p:nvSpPr>
          <p:spPr>
            <a:xfrm>
              <a:off x="3789362" y="1566862"/>
              <a:ext cx="15859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Пермалои</a:t>
              </a:r>
            </a:p>
          </p:txBody>
        </p:sp>
        <p:cxnSp>
          <p:nvCxnSpPr>
            <p:cNvPr id="133" name="Shape 133"/>
            <p:cNvCxnSpPr/>
            <p:nvPr/>
          </p:nvCxnSpPr>
          <p:spPr>
            <a:xfrm rot="10800000">
              <a:off x="4572000" y="2105025"/>
              <a:ext cx="0" cy="622299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134" name="Shape 134"/>
          <p:cNvGrpSpPr/>
          <p:nvPr/>
        </p:nvGrpSpPr>
        <p:grpSpPr>
          <a:xfrm>
            <a:off x="5594350" y="1565275"/>
            <a:ext cx="2255836" cy="1182686"/>
            <a:chOff x="5594350" y="1565275"/>
            <a:chExt cx="2255836" cy="1182686"/>
          </a:xfrm>
        </p:grpSpPr>
        <p:sp>
          <p:nvSpPr>
            <p:cNvPr id="135" name="Shape 135"/>
            <p:cNvSpPr txBox="1"/>
            <p:nvPr/>
          </p:nvSpPr>
          <p:spPr>
            <a:xfrm>
              <a:off x="6048375" y="1565275"/>
              <a:ext cx="180181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Пермендюр</a:t>
              </a:r>
            </a:p>
          </p:txBody>
        </p:sp>
        <p:cxnSp>
          <p:nvCxnSpPr>
            <p:cNvPr id="136" name="Shape 136"/>
            <p:cNvCxnSpPr/>
            <p:nvPr/>
          </p:nvCxnSpPr>
          <p:spPr>
            <a:xfrm flipH="1" rot="10800000">
              <a:off x="5594350" y="2016124"/>
              <a:ext cx="1201737" cy="731837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137" name="Shape 137"/>
          <p:cNvGrpSpPr/>
          <p:nvPr/>
        </p:nvGrpSpPr>
        <p:grpSpPr>
          <a:xfrm>
            <a:off x="1619250" y="4025900"/>
            <a:ext cx="2070099" cy="984250"/>
            <a:chOff x="1619250" y="4025900"/>
            <a:chExt cx="2070099" cy="984250"/>
          </a:xfrm>
        </p:grpSpPr>
        <p:sp>
          <p:nvSpPr>
            <p:cNvPr id="138" name="Shape 138"/>
            <p:cNvSpPr txBox="1"/>
            <p:nvPr/>
          </p:nvSpPr>
          <p:spPr>
            <a:xfrm>
              <a:off x="1619250" y="4552950"/>
              <a:ext cx="20700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Желязо (Fe)</a:t>
              </a:r>
            </a:p>
          </p:txBody>
        </p:sp>
        <p:cxnSp>
          <p:nvCxnSpPr>
            <p:cNvPr id="139" name="Shape 139"/>
            <p:cNvCxnSpPr/>
            <p:nvPr/>
          </p:nvCxnSpPr>
          <p:spPr>
            <a:xfrm flipH="1">
              <a:off x="2547936" y="4025900"/>
              <a:ext cx="846136" cy="657224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  <p:grpSp>
        <p:nvGrpSpPr>
          <p:cNvPr id="140" name="Shape 140"/>
          <p:cNvGrpSpPr/>
          <p:nvPr/>
        </p:nvGrpSpPr>
        <p:grpSpPr>
          <a:xfrm>
            <a:off x="5405437" y="4035425"/>
            <a:ext cx="3074987" cy="1339849"/>
            <a:chOff x="5405437" y="4035425"/>
            <a:chExt cx="3074987" cy="1339849"/>
          </a:xfrm>
        </p:grpSpPr>
        <p:sp>
          <p:nvSpPr>
            <p:cNvPr id="141" name="Shape 141"/>
            <p:cNvSpPr txBox="1"/>
            <p:nvPr/>
          </p:nvSpPr>
          <p:spPr>
            <a:xfrm>
              <a:off x="5405437" y="4552950"/>
              <a:ext cx="3074987" cy="822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Eлектротехническа листова стомана</a:t>
              </a:r>
            </a:p>
          </p:txBody>
        </p:sp>
        <p:cxnSp>
          <p:nvCxnSpPr>
            <p:cNvPr id="142" name="Shape 142"/>
            <p:cNvCxnSpPr/>
            <p:nvPr/>
          </p:nvCxnSpPr>
          <p:spPr>
            <a:xfrm>
              <a:off x="5418137" y="4035425"/>
              <a:ext cx="1060449" cy="579436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2081211" y="604837"/>
            <a:ext cx="48752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3.1. Eлектротехническа листова стомана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7/12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54000" y="1020762"/>
            <a:ext cx="2767012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Стомана легирана с Si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03200" y="1482725"/>
            <a:ext cx="8753474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ct val="25000"/>
              <a:buFont typeface="Times New Roman"/>
              <a:buNone/>
            </a:pPr>
            <a:r>
              <a:rPr b="1" i="0" lang="en-US" sz="18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намаляване на загубите от вихрови токове повърхността на стоманата се лакира (за повишаване на ρ) и се намалява нейната дебелина</a:t>
            </a:r>
          </a:p>
        </p:txBody>
      </p:sp>
      <p:sp>
        <p:nvSpPr>
          <p:cNvPr id="151" name="Shape 151"/>
          <p:cNvSpPr/>
          <p:nvPr/>
        </p:nvSpPr>
        <p:spPr>
          <a:xfrm>
            <a:off x="173036" y="2427286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95600" y="2459036"/>
            <a:ext cx="5562600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магнитопроводи за мрежови трансформатори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050" y="3162300"/>
            <a:ext cx="3581399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250" y="3065461"/>
            <a:ext cx="1951037" cy="147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4950" y="3265486"/>
            <a:ext cx="2176462" cy="243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" y="4683125"/>
            <a:ext cx="1933574" cy="138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689350" y="573087"/>
            <a:ext cx="17954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3.2. Пермалои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8/12</a:t>
            </a:r>
          </a:p>
        </p:txBody>
      </p:sp>
      <p:sp>
        <p:nvSpPr>
          <p:cNvPr id="163" name="Shape 163"/>
          <p:cNvSpPr/>
          <p:nvPr/>
        </p:nvSpPr>
        <p:spPr>
          <a:xfrm>
            <a:off x="163511" y="1882775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9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825" y="3086100"/>
            <a:ext cx="2724150" cy="256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71450" y="768350"/>
            <a:ext cx="1819274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Fe-Ni сплави</a:t>
            </a: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73036" y="1144587"/>
            <a:ext cx="67738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много голяма магнитна проницаемост μ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(μ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117 000)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789236" y="1782761"/>
            <a:ext cx="5838824" cy="701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магнитопроводи на малогабаритни трансформатори и бобини 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625" y="3133725"/>
            <a:ext cx="2930525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80125" y="2901950"/>
            <a:ext cx="2674937" cy="306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6580186" y="6551612"/>
            <a:ext cx="2563812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25000"/>
              <a:buFont typeface="Times New Roman"/>
              <a:buNone/>
            </a:pPr>
            <a:r>
              <a:rPr b="1" i="0" lang="en-US" sz="1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Магнитни материали       9/12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46062" y="4303712"/>
            <a:ext cx="5072061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голямо специфично съпротивление ρ</a:t>
            </a:r>
          </a:p>
        </p:txBody>
      </p:sp>
      <p:sp>
        <p:nvSpPr>
          <p:cNvPr id="176" name="Shape 176"/>
          <p:cNvSpPr/>
          <p:nvPr/>
        </p:nvSpPr>
        <p:spPr>
          <a:xfrm>
            <a:off x="246062" y="2514600"/>
            <a:ext cx="2403474" cy="479425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Основни свойства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46062" y="3154361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малък коерцитивен интензитет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595311" y="4702175"/>
            <a:ext cx="5302249" cy="620712"/>
            <a:chOff x="3540125" y="4573587"/>
            <a:chExt cx="5302249" cy="620712"/>
          </a:xfrm>
        </p:grpSpPr>
        <p:sp>
          <p:nvSpPr>
            <p:cNvPr id="179" name="Shape 179"/>
            <p:cNvSpPr txBox="1"/>
            <p:nvPr/>
          </p:nvSpPr>
          <p:spPr>
            <a:xfrm>
              <a:off x="4527550" y="4797425"/>
              <a:ext cx="43148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малки загуби от вихрови токове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3540125" y="4573587"/>
              <a:ext cx="987425" cy="474661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660400" y="3565525"/>
            <a:ext cx="5302249" cy="620712"/>
            <a:chOff x="3540125" y="4573587"/>
            <a:chExt cx="5302249" cy="620712"/>
          </a:xfrm>
        </p:grpSpPr>
        <p:sp>
          <p:nvSpPr>
            <p:cNvPr id="182" name="Shape 182"/>
            <p:cNvSpPr txBox="1"/>
            <p:nvPr/>
          </p:nvSpPr>
          <p:spPr>
            <a:xfrm>
              <a:off x="4527550" y="4797425"/>
              <a:ext cx="4314824" cy="396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ct val="25000"/>
                <a:buFont typeface="Times New Roman"/>
                <a:buNone/>
              </a:pPr>
              <a:r>
                <a:rPr b="0" i="0" lang="en-US" sz="200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малки загуби от хистерезис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3540125" y="4573587"/>
              <a:ext cx="987425" cy="474661"/>
            </a:xfrm>
            <a:custGeom>
              <a:pathLst>
                <a:path extrusionOk="0" h="120000" w="120000">
                  <a:moveTo>
                    <a:pt x="27974" y="0"/>
                  </a:moveTo>
                  <a:cubicBezTo>
                    <a:pt x="25852" y="16454"/>
                    <a:pt x="0" y="84682"/>
                    <a:pt x="15241" y="102341"/>
                  </a:cubicBezTo>
                  <a:cubicBezTo>
                    <a:pt x="30482" y="120000"/>
                    <a:pt x="98199" y="105150"/>
                    <a:pt x="120000" y="105953"/>
                  </a:cubicBezTo>
                </a:path>
              </a:pathLst>
            </a:custGeom>
            <a:noFill/>
            <a:ln cap="flat" cmpd="sng" w="31750">
              <a:solidFill>
                <a:srgbClr val="FF33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4" name="Shape 184"/>
          <p:cNvSpPr/>
          <p:nvPr/>
        </p:nvSpPr>
        <p:spPr>
          <a:xfrm>
            <a:off x="1273175" y="635000"/>
            <a:ext cx="6716711" cy="827086"/>
          </a:xfrm>
          <a:prstGeom prst="roundRect">
            <a:avLst>
              <a:gd fmla="val 16667" name="adj"/>
            </a:avLst>
          </a:prstGeom>
          <a:solidFill>
            <a:srgbClr val="00008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Високочестотни магнитномеки материали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6786561" y="1428750"/>
            <a:ext cx="1973262" cy="1730375"/>
            <a:chOff x="6786561" y="1428750"/>
            <a:chExt cx="1973262" cy="1730375"/>
          </a:xfrm>
        </p:grpSpPr>
        <p:cxnSp>
          <p:nvCxnSpPr>
            <p:cNvPr id="186" name="Shape 186"/>
            <p:cNvCxnSpPr/>
            <p:nvPr/>
          </p:nvCxnSpPr>
          <p:spPr>
            <a:xfrm>
              <a:off x="6907211" y="1428750"/>
              <a:ext cx="419099" cy="552449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87" name="Shape 187"/>
            <p:cNvSpPr/>
            <p:nvPr/>
          </p:nvSpPr>
          <p:spPr>
            <a:xfrm>
              <a:off x="6786561" y="2003425"/>
              <a:ext cx="1973262" cy="1155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Магнито-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диелектрици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4330700" y="1428749"/>
            <a:ext cx="1774825" cy="1366837"/>
            <a:chOff x="1257300" y="1770061"/>
            <a:chExt cx="1774825" cy="1366837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287587" y="1770061"/>
              <a:ext cx="576262" cy="574674"/>
            </a:xfrm>
            <a:prstGeom prst="straightConnector1">
              <a:avLst/>
            </a:prstGeom>
            <a:noFill/>
            <a:ln cap="flat" cmpd="sng" w="50800">
              <a:solidFill>
                <a:srgbClr val="0000FF"/>
              </a:solidFill>
              <a:prstDash val="solid"/>
              <a:miter/>
              <a:headEnd len="med" w="med" type="none"/>
              <a:tailEnd len="med" w="med" type="stealth"/>
            </a:ln>
          </p:spPr>
        </p:cxnSp>
        <p:sp>
          <p:nvSpPr>
            <p:cNvPr id="190" name="Shape 190"/>
            <p:cNvSpPr/>
            <p:nvPr/>
          </p:nvSpPr>
          <p:spPr>
            <a:xfrm>
              <a:off x="1257300" y="2344736"/>
              <a:ext cx="1774825" cy="79216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Ферити</a:t>
              </a:r>
            </a:p>
          </p:txBody>
        </p:sp>
      </p:grpSp>
      <p:sp>
        <p:nvSpPr>
          <p:cNvPr id="191" name="Shape 191"/>
          <p:cNvSpPr txBox="1"/>
          <p:nvPr/>
        </p:nvSpPr>
        <p:spPr>
          <a:xfrm>
            <a:off x="246062" y="5545137"/>
            <a:ext cx="4478337" cy="39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голяма магнитна проницаемост μ</a:t>
            </a:r>
            <a:r>
              <a:rPr b="0" baseline="-2500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