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Relationship Id="rId4" Type="http://schemas.openxmlformats.org/officeDocument/2006/relationships/image" Target="../media/image08.jpg"/><Relationship Id="rId5" Type="http://schemas.openxmlformats.org/officeDocument/2006/relationships/image" Target="../media/image09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Relationship Id="rId4" Type="http://schemas.openxmlformats.org/officeDocument/2006/relationships/image" Target="../media/image15.jpg"/><Relationship Id="rId5" Type="http://schemas.openxmlformats.org/officeDocument/2006/relationships/image" Target="../media/image12.jpg"/><Relationship Id="rId6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Relationship Id="rId4" Type="http://schemas.openxmlformats.org/officeDocument/2006/relationships/image" Target="../media/image13.jpg"/><Relationship Id="rId5" Type="http://schemas.openxmlformats.org/officeDocument/2006/relationships/image" Target="../media/image19.jpg"/><Relationship Id="rId6" Type="http://schemas.openxmlformats.org/officeDocument/2006/relationships/image" Target="../media/image18.jpg"/><Relationship Id="rId7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jpg"/><Relationship Id="rId4" Type="http://schemas.openxmlformats.org/officeDocument/2006/relationships/image" Target="../media/image21.jpg"/><Relationship Id="rId5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jp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jpg"/><Relationship Id="rId4" Type="http://schemas.openxmlformats.org/officeDocument/2006/relationships/image" Target="../media/image24.jpg"/><Relationship Id="rId5" Type="http://schemas.openxmlformats.org/officeDocument/2006/relationships/image" Target="../media/image23.jpg"/><Relationship Id="rId6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jpg"/><Relationship Id="rId4" Type="http://schemas.openxmlformats.org/officeDocument/2006/relationships/image" Target="../media/image26.jp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Relationship Id="rId4" Type="http://schemas.openxmlformats.org/officeDocument/2006/relationships/image" Target="../media/image04.jpg"/><Relationship Id="rId5" Type="http://schemas.openxmlformats.org/officeDocument/2006/relationships/image" Target="../media/image01.jpg"/><Relationship Id="rId6" Type="http://schemas.openxmlformats.org/officeDocument/2006/relationships/image" Target="../media/image03.jpg"/><Relationship Id="rId7" Type="http://schemas.openxmlformats.org/officeDocument/2006/relationships/image" Target="../media/image02.jpg"/><Relationship Id="rId8" Type="http://schemas.openxmlformats.org/officeDocument/2006/relationships/image" Target="../media/image0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Relationship Id="rId4" Type="http://schemas.openxmlformats.org/officeDocument/2006/relationships/image" Target="../media/image07.jpg"/><Relationship Id="rId5" Type="http://schemas.openxmlformats.org/officeDocument/2006/relationships/image" Target="../media/image10.png"/><Relationship Id="rId6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1106487" y="2667000"/>
            <a:ext cx="6970712" cy="143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25000"/>
              <a:buFont typeface="Times New Roman"/>
              <a:buNone/>
            </a:pPr>
            <a:r>
              <a:rPr b="1" i="0" lang="en-US" sz="4400" u="none" cap="none" strike="noStrike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Видове полупроводникови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25000"/>
              <a:buFont typeface="Times New Roman"/>
              <a:buNone/>
            </a:pPr>
            <a:r>
              <a:rPr b="1" i="0" lang="en-US" sz="4400" u="none" cap="none" strike="noStrike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материали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944562" y="284162"/>
            <a:ext cx="72929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3.1. Полупроводникови химически съединения от типа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486400" y="6307137"/>
            <a:ext cx="3392486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Полупроводникови материали       10/16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886200" y="923925"/>
            <a:ext cx="12541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Times New Roman"/>
              <a:buNone/>
            </a:pPr>
            <a:r>
              <a:rPr b="1" i="0" lang="en-US" sz="2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30000" i="0" lang="en-US" sz="2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 </a:t>
            </a:r>
            <a:r>
              <a:rPr b="1" baseline="30000" i="0" lang="en-US" sz="2800" u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30000" i="0" lang="en-US" sz="28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</a:p>
        </p:txBody>
      </p:sp>
      <p:grpSp>
        <p:nvGrpSpPr>
          <p:cNvPr id="169" name="Shape 169"/>
          <p:cNvGrpSpPr/>
          <p:nvPr/>
        </p:nvGrpSpPr>
        <p:grpSpPr>
          <a:xfrm>
            <a:off x="2667000" y="1431925"/>
            <a:ext cx="1647824" cy="889000"/>
            <a:chOff x="2667000" y="1431925"/>
            <a:chExt cx="1647824" cy="889000"/>
          </a:xfrm>
        </p:grpSpPr>
        <p:sp>
          <p:nvSpPr>
            <p:cNvPr id="170" name="Shape 170"/>
            <p:cNvSpPr txBox="1"/>
            <p:nvPr/>
          </p:nvSpPr>
          <p:spPr>
            <a:xfrm>
              <a:off x="2667000" y="1863725"/>
              <a:ext cx="1647824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Al, Ga</a:t>
              </a: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4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и In</a:t>
              </a:r>
            </a:p>
          </p:txBody>
        </p:sp>
        <p:cxnSp>
          <p:nvCxnSpPr>
            <p:cNvPr id="171" name="Shape 171"/>
            <p:cNvCxnSpPr/>
            <p:nvPr/>
          </p:nvCxnSpPr>
          <p:spPr>
            <a:xfrm flipH="1">
              <a:off x="3733799" y="1431925"/>
              <a:ext cx="381000" cy="457200"/>
            </a:xfrm>
            <a:prstGeom prst="straightConnector1">
              <a:avLst/>
            </a:prstGeom>
            <a:noFill/>
            <a:ln cap="flat" cmpd="sng" w="50800">
              <a:solidFill>
                <a:srgbClr val="FF0066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172" name="Shape 172"/>
          <p:cNvGrpSpPr/>
          <p:nvPr/>
        </p:nvGrpSpPr>
        <p:grpSpPr>
          <a:xfrm>
            <a:off x="4572000" y="1431925"/>
            <a:ext cx="1530350" cy="838200"/>
            <a:chOff x="4572000" y="1431925"/>
            <a:chExt cx="1530350" cy="838200"/>
          </a:xfrm>
        </p:grpSpPr>
        <p:sp>
          <p:nvSpPr>
            <p:cNvPr id="173" name="Shape 173"/>
            <p:cNvSpPr txBox="1"/>
            <p:nvPr/>
          </p:nvSpPr>
          <p:spPr>
            <a:xfrm>
              <a:off x="4572000" y="1812925"/>
              <a:ext cx="1530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P, As и Sb</a:t>
              </a:r>
            </a:p>
          </p:txBody>
        </p:sp>
        <p:cxnSp>
          <p:nvCxnSpPr>
            <p:cNvPr id="174" name="Shape 174"/>
            <p:cNvCxnSpPr/>
            <p:nvPr/>
          </p:nvCxnSpPr>
          <p:spPr>
            <a:xfrm>
              <a:off x="4800600" y="1431925"/>
              <a:ext cx="381000" cy="457200"/>
            </a:xfrm>
            <a:prstGeom prst="straightConnector1">
              <a:avLst/>
            </a:prstGeom>
            <a:noFill/>
            <a:ln cap="flat" cmpd="sng" w="50800">
              <a:solidFill>
                <a:srgbClr val="99CC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sp>
        <p:nvSpPr>
          <p:cNvPr id="175" name="Shape 175"/>
          <p:cNvSpPr txBox="1"/>
          <p:nvPr/>
        </p:nvSpPr>
        <p:spPr>
          <a:xfrm>
            <a:off x="457200" y="2346325"/>
            <a:ext cx="8458200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Класифицират се по металоидния елемент т.е. фосфиди (AlP, GaP и InP), арсениди (AlAs, </a:t>
            </a:r>
            <a:r>
              <a:rPr b="1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GaAs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InAs) и антимониди (AlSb, GaSb и InSb).</a:t>
            </a:r>
          </a:p>
        </p:txBody>
      </p:sp>
      <p:sp>
        <p:nvSpPr>
          <p:cNvPr id="176" name="Shape 176"/>
          <p:cNvSpPr/>
          <p:nvPr/>
        </p:nvSpPr>
        <p:spPr>
          <a:xfrm>
            <a:off x="381000" y="3278187"/>
            <a:ext cx="2643186" cy="455612"/>
          </a:xfrm>
          <a:prstGeom prst="roundRect">
            <a:avLst>
              <a:gd fmla="val 16667" name="adj"/>
            </a:avLst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приложения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437187" y="3336925"/>
            <a:ext cx="17145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фотоприбори</a:t>
            </a:r>
          </a:p>
        </p:txBody>
      </p:sp>
      <p:grpSp>
        <p:nvGrpSpPr>
          <p:cNvPr id="178" name="Shape 178"/>
          <p:cNvGrpSpPr/>
          <p:nvPr/>
        </p:nvGrpSpPr>
        <p:grpSpPr>
          <a:xfrm>
            <a:off x="4141787" y="3979862"/>
            <a:ext cx="2362200" cy="2192337"/>
            <a:chOff x="4141787" y="3767137"/>
            <a:chExt cx="2362200" cy="2192337"/>
          </a:xfrm>
        </p:grpSpPr>
        <p:pic>
          <p:nvPicPr>
            <p:cNvPr id="179" name="Shape 17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41787" y="3767137"/>
              <a:ext cx="2362200" cy="1619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Shape 180"/>
            <p:cNvSpPr txBox="1"/>
            <p:nvPr/>
          </p:nvSpPr>
          <p:spPr>
            <a:xfrm>
              <a:off x="4510087" y="5562600"/>
              <a:ext cx="1627186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00"/>
                </a:buClr>
                <a:buSzPct val="100000"/>
                <a:buFont typeface="Noto Sans Symbols"/>
                <a:buChar char="➢"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светодиоди</a:t>
              </a:r>
            </a:p>
          </p:txBody>
        </p:sp>
      </p:grpSp>
      <p:grpSp>
        <p:nvGrpSpPr>
          <p:cNvPr id="181" name="Shape 181"/>
          <p:cNvGrpSpPr/>
          <p:nvPr/>
        </p:nvGrpSpPr>
        <p:grpSpPr>
          <a:xfrm>
            <a:off x="7037386" y="3413125"/>
            <a:ext cx="1573211" cy="2759074"/>
            <a:chOff x="7037386" y="3352800"/>
            <a:chExt cx="1573211" cy="2759074"/>
          </a:xfrm>
        </p:grpSpPr>
        <p:pic>
          <p:nvPicPr>
            <p:cNvPr id="182" name="Shape 18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48500" y="3352800"/>
              <a:ext cx="1549400" cy="2209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Shape 183"/>
            <p:cNvSpPr txBox="1"/>
            <p:nvPr/>
          </p:nvSpPr>
          <p:spPr>
            <a:xfrm>
              <a:off x="7037386" y="5715000"/>
              <a:ext cx="1573211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00"/>
                </a:buClr>
                <a:buSzPct val="100000"/>
                <a:buFont typeface="Noto Sans Symbols"/>
                <a:buChar char="➢"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фотодиоди</a:t>
              </a:r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533400" y="4022725"/>
            <a:ext cx="2590800" cy="2301874"/>
            <a:chOff x="533400" y="3810000"/>
            <a:chExt cx="2590800" cy="2301874"/>
          </a:xfrm>
        </p:grpSpPr>
        <p:pic>
          <p:nvPicPr>
            <p:cNvPr id="185" name="Shape 18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3400" y="3810000"/>
              <a:ext cx="2590800" cy="1482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Shape 186"/>
            <p:cNvSpPr txBox="1"/>
            <p:nvPr/>
          </p:nvSpPr>
          <p:spPr>
            <a:xfrm>
              <a:off x="638175" y="5410200"/>
              <a:ext cx="2381249" cy="701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33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полупроводникови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33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лазери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944562" y="284162"/>
            <a:ext cx="72929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3.1. Полупроводникови химически съединения от типа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486400" y="6307137"/>
            <a:ext cx="3392486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Полупроводникови материали       11/16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04800" y="1066800"/>
            <a:ext cx="22828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свойства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066800" y="1524000"/>
            <a:ext cx="691356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голяма подвижност на електроните μ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0,95 m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/V.s</a:t>
            </a:r>
          </a:p>
        </p:txBody>
      </p:sp>
      <p:grpSp>
        <p:nvGrpSpPr>
          <p:cNvPr id="195" name="Shape 195"/>
          <p:cNvGrpSpPr/>
          <p:nvPr/>
        </p:nvGrpSpPr>
        <p:grpSpPr>
          <a:xfrm>
            <a:off x="2209800" y="1981200"/>
            <a:ext cx="4495799" cy="473074"/>
            <a:chOff x="2209800" y="1981200"/>
            <a:chExt cx="4495799" cy="473074"/>
          </a:xfrm>
        </p:grpSpPr>
        <p:sp>
          <p:nvSpPr>
            <p:cNvPr id="196" name="Shape 196"/>
            <p:cNvSpPr txBox="1"/>
            <p:nvPr/>
          </p:nvSpPr>
          <p:spPr>
            <a:xfrm>
              <a:off x="3225800" y="2057400"/>
              <a:ext cx="3479799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C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00CC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работи до високи честоти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2209800" y="1981200"/>
              <a:ext cx="987425" cy="381000"/>
            </a:xfrm>
            <a:custGeom>
              <a:pathLst>
                <a:path extrusionOk="0" h="120000" w="120000">
                  <a:moveTo>
                    <a:pt x="27974" y="0"/>
                  </a:moveTo>
                  <a:cubicBezTo>
                    <a:pt x="25852" y="16454"/>
                    <a:pt x="0" y="84682"/>
                    <a:pt x="15241" y="102341"/>
                  </a:cubicBezTo>
                  <a:cubicBezTo>
                    <a:pt x="30482" y="120000"/>
                    <a:pt x="98199" y="105150"/>
                    <a:pt x="120000" y="105953"/>
                  </a:cubicBezTo>
                </a:path>
              </a:pathLst>
            </a:custGeom>
            <a:noFill/>
            <a:ln cap="flat" cmpd="sng" w="31750">
              <a:solidFill>
                <a:srgbClr val="99C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8" name="Shape 198"/>
          <p:cNvSpPr txBox="1"/>
          <p:nvPr/>
        </p:nvSpPr>
        <p:spPr>
          <a:xfrm>
            <a:off x="5867400" y="838200"/>
            <a:ext cx="27813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GaAs (галиев арсенид)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048000" y="2789236"/>
            <a:ext cx="541337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високочестотни интегрални схеми и прибори</a:t>
            </a:r>
          </a:p>
        </p:txBody>
      </p:sp>
      <p:sp>
        <p:nvSpPr>
          <p:cNvPr id="200" name="Shape 200"/>
          <p:cNvSpPr/>
          <p:nvPr/>
        </p:nvSpPr>
        <p:spPr>
          <a:xfrm>
            <a:off x="304800" y="2760661"/>
            <a:ext cx="2643186" cy="455612"/>
          </a:xfrm>
          <a:prstGeom prst="roundRect">
            <a:avLst>
              <a:gd fmla="val 16667" name="adj"/>
            </a:avLst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приложения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3492500"/>
            <a:ext cx="2743199" cy="23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3927475"/>
            <a:ext cx="2057400" cy="146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19400" y="3286125"/>
            <a:ext cx="2786062" cy="274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944562" y="284162"/>
            <a:ext cx="72929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3.2. Полупроводникови химически съединения от типа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VІ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522912" y="6307137"/>
            <a:ext cx="3392486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Полупроводникови материали       12/16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408236" y="923925"/>
            <a:ext cx="12541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Times New Roman"/>
              <a:buNone/>
            </a:pPr>
            <a:r>
              <a:rPr b="1" i="0" lang="en-US" sz="2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30000" i="0" lang="en-US" sz="2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 </a:t>
            </a:r>
            <a:r>
              <a:rPr b="1" baseline="30000" i="0" lang="en-US" sz="2800" u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30000" i="0" lang="en-US" sz="28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685800" y="2286000"/>
            <a:ext cx="449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Класифицират се по металоидния елемент т.е. сулфиди, селениди и телуриди.</a:t>
            </a:r>
          </a:p>
        </p:txBody>
      </p:sp>
      <p:sp>
        <p:nvSpPr>
          <p:cNvPr id="212" name="Shape 212"/>
          <p:cNvSpPr/>
          <p:nvPr/>
        </p:nvSpPr>
        <p:spPr>
          <a:xfrm>
            <a:off x="457200" y="3048000"/>
            <a:ext cx="2643186" cy="455612"/>
          </a:xfrm>
          <a:prstGeom prst="roundRect">
            <a:avLst>
              <a:gd fmla="val 16667" name="adj"/>
            </a:avLst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приложения</a:t>
            </a:r>
          </a:p>
        </p:txBody>
      </p:sp>
      <p:grpSp>
        <p:nvGrpSpPr>
          <p:cNvPr id="213" name="Shape 213"/>
          <p:cNvGrpSpPr/>
          <p:nvPr/>
        </p:nvGrpSpPr>
        <p:grpSpPr>
          <a:xfrm>
            <a:off x="1047750" y="1431925"/>
            <a:ext cx="1817686" cy="854075"/>
            <a:chOff x="1047750" y="1431925"/>
            <a:chExt cx="1817686" cy="854075"/>
          </a:xfrm>
        </p:grpSpPr>
        <p:cxnSp>
          <p:nvCxnSpPr>
            <p:cNvPr id="214" name="Shape 214"/>
            <p:cNvCxnSpPr/>
            <p:nvPr/>
          </p:nvCxnSpPr>
          <p:spPr>
            <a:xfrm flipH="1">
              <a:off x="2255836" y="1431925"/>
              <a:ext cx="381000" cy="457200"/>
            </a:xfrm>
            <a:prstGeom prst="straightConnector1">
              <a:avLst/>
            </a:prstGeom>
            <a:noFill/>
            <a:ln cap="flat" cmpd="sng" w="50800">
              <a:solidFill>
                <a:srgbClr val="FF0066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215" name="Shape 215"/>
            <p:cNvSpPr txBox="1"/>
            <p:nvPr/>
          </p:nvSpPr>
          <p:spPr>
            <a:xfrm>
              <a:off x="1047750" y="1828800"/>
              <a:ext cx="1817686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Zn, Cd и Hg</a:t>
              </a:r>
            </a:p>
          </p:txBody>
        </p:sp>
      </p:grpSp>
      <p:grpSp>
        <p:nvGrpSpPr>
          <p:cNvPr id="216" name="Shape 216"/>
          <p:cNvGrpSpPr/>
          <p:nvPr/>
        </p:nvGrpSpPr>
        <p:grpSpPr>
          <a:xfrm>
            <a:off x="2941636" y="1431925"/>
            <a:ext cx="1477961" cy="854075"/>
            <a:chOff x="2941636" y="1431925"/>
            <a:chExt cx="1477961" cy="854075"/>
          </a:xfrm>
        </p:grpSpPr>
        <p:cxnSp>
          <p:nvCxnSpPr>
            <p:cNvPr id="217" name="Shape 217"/>
            <p:cNvCxnSpPr/>
            <p:nvPr/>
          </p:nvCxnSpPr>
          <p:spPr>
            <a:xfrm>
              <a:off x="3322637" y="1431925"/>
              <a:ext cx="381000" cy="457200"/>
            </a:xfrm>
            <a:prstGeom prst="straightConnector1">
              <a:avLst/>
            </a:prstGeom>
            <a:noFill/>
            <a:ln cap="flat" cmpd="sng" w="50800">
              <a:solidFill>
                <a:srgbClr val="99CC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218" name="Shape 218"/>
            <p:cNvSpPr txBox="1"/>
            <p:nvPr/>
          </p:nvSpPr>
          <p:spPr>
            <a:xfrm>
              <a:off x="2941636" y="1828800"/>
              <a:ext cx="1477961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S, Se и Te</a:t>
              </a:r>
            </a:p>
          </p:txBody>
        </p:sp>
      </p:grpSp>
      <p:sp>
        <p:nvSpPr>
          <p:cNvPr id="219" name="Shape 219"/>
          <p:cNvSpPr txBox="1"/>
          <p:nvPr/>
        </p:nvSpPr>
        <p:spPr>
          <a:xfrm>
            <a:off x="4572000" y="914400"/>
            <a:ext cx="1878011" cy="822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оксиди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(Cu</a:t>
            </a:r>
            <a:r>
              <a:rPr b="1" baseline="-25000" i="0" lang="en-US" sz="24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O, ZnO)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209800" y="6019800"/>
            <a:ext cx="189388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фоторезистори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641725"/>
            <a:ext cx="2590800" cy="2273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Shape 222"/>
          <p:cNvGrpSpPr/>
          <p:nvPr/>
        </p:nvGrpSpPr>
        <p:grpSpPr>
          <a:xfrm>
            <a:off x="6553200" y="1828800"/>
            <a:ext cx="1976437" cy="1997074"/>
            <a:chOff x="6553200" y="1828800"/>
            <a:chExt cx="1976437" cy="1997074"/>
          </a:xfrm>
        </p:grpSpPr>
        <p:pic>
          <p:nvPicPr>
            <p:cNvPr id="223" name="Shape 2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53200" y="1828800"/>
              <a:ext cx="1976437" cy="1981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Shape 224"/>
            <p:cNvSpPr txBox="1"/>
            <p:nvPr/>
          </p:nvSpPr>
          <p:spPr>
            <a:xfrm>
              <a:off x="6934200" y="3429000"/>
              <a:ext cx="1387474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33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варистори</a:t>
              </a:r>
            </a:p>
          </p:txBody>
        </p:sp>
      </p:grpSp>
      <p:grpSp>
        <p:nvGrpSpPr>
          <p:cNvPr id="225" name="Shape 225"/>
          <p:cNvGrpSpPr/>
          <p:nvPr/>
        </p:nvGrpSpPr>
        <p:grpSpPr>
          <a:xfrm>
            <a:off x="6705600" y="4038600"/>
            <a:ext cx="1828800" cy="2225674"/>
            <a:chOff x="6705600" y="4038600"/>
            <a:chExt cx="1828800" cy="2225674"/>
          </a:xfrm>
        </p:grpSpPr>
        <p:sp>
          <p:nvSpPr>
            <p:cNvPr id="226" name="Shape 226"/>
            <p:cNvSpPr txBox="1"/>
            <p:nvPr/>
          </p:nvSpPr>
          <p:spPr>
            <a:xfrm>
              <a:off x="6853236" y="5867400"/>
              <a:ext cx="1535112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33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термистори</a:t>
              </a:r>
            </a:p>
          </p:txBody>
        </p:sp>
        <p:pic>
          <p:nvPicPr>
            <p:cNvPr id="227" name="Shape 2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705600" y="4038600"/>
              <a:ext cx="1828800" cy="1828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8" name="Shape 2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81400" y="3733800"/>
            <a:ext cx="2108200" cy="21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949325" y="284162"/>
            <a:ext cx="728503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3.3. Полупроводникови химически съединения от типа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ІV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ІV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522912" y="6307137"/>
            <a:ext cx="3392486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Полупроводникови материали       13/16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81000" y="762000"/>
            <a:ext cx="27797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SiC (силициев карбид)</a:t>
            </a:r>
          </a:p>
        </p:txBody>
      </p:sp>
      <p:sp>
        <p:nvSpPr>
          <p:cNvPr id="236" name="Shape 236"/>
          <p:cNvSpPr/>
          <p:nvPr/>
        </p:nvSpPr>
        <p:spPr>
          <a:xfrm>
            <a:off x="457200" y="1752600"/>
            <a:ext cx="2643186" cy="455612"/>
          </a:xfrm>
          <a:prstGeom prst="roundRect">
            <a:avLst>
              <a:gd fmla="val 16667" name="adj"/>
            </a:avLst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приложения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505200" y="914400"/>
            <a:ext cx="22828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свойства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505200" y="1311275"/>
            <a:ext cx="5257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много широка забранена зона Δ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2,39 eV 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441325" y="5622925"/>
            <a:ext cx="3903661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интегрални схеми за работа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тежки климатични услония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2422525"/>
            <a:ext cx="4025899" cy="301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9787" y="2422525"/>
            <a:ext cx="4037012" cy="30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5311775" y="5562600"/>
            <a:ext cx="294322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микросензорни системи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38200" y="352425"/>
            <a:ext cx="7467600" cy="714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Методи за получаване и пречистване</a:t>
            </a: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 полупроводникови материали 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522912" y="6307137"/>
            <a:ext cx="3392486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Полупроводникови материали       14/16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752600"/>
            <a:ext cx="310832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3886200" y="1676400"/>
            <a:ext cx="4648199" cy="1143000"/>
          </a:xfrm>
          <a:prstGeom prst="roundRect">
            <a:avLst>
              <a:gd fmla="val 16667" name="adj"/>
            </a:avLst>
          </a:prstGeom>
          <a:solidFill>
            <a:srgbClr val="00008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Изтегляне на монокристал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 стопилка</a:t>
            </a:r>
          </a:p>
        </p:txBody>
      </p:sp>
      <p:sp>
        <p:nvSpPr>
          <p:cNvPr id="251" name="Shape 251"/>
          <p:cNvSpPr/>
          <p:nvPr/>
        </p:nvSpPr>
        <p:spPr>
          <a:xfrm>
            <a:off x="3886200" y="3124200"/>
            <a:ext cx="4648199" cy="762000"/>
          </a:xfrm>
          <a:prstGeom prst="roundRect">
            <a:avLst>
              <a:gd fmla="val 16667" name="adj"/>
            </a:avLst>
          </a:prstGeom>
          <a:solidFill>
            <a:srgbClr val="CC33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Зонно топене</a:t>
            </a:r>
          </a:p>
        </p:txBody>
      </p:sp>
      <p:sp>
        <p:nvSpPr>
          <p:cNvPr id="252" name="Shape 252"/>
          <p:cNvSpPr/>
          <p:nvPr/>
        </p:nvSpPr>
        <p:spPr>
          <a:xfrm>
            <a:off x="3962400" y="4343400"/>
            <a:ext cx="4648199" cy="762000"/>
          </a:xfrm>
          <a:prstGeom prst="roundRect">
            <a:avLst>
              <a:gd fmla="val 16667" name="adj"/>
            </a:avLst>
          </a:prstGeom>
          <a:solidFill>
            <a:srgbClr val="33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Безтиглово зонно топене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990600"/>
            <a:ext cx="3338511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1981200" y="228600"/>
            <a:ext cx="51879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4.1. Изтегляне на монокристал от стопилка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5500687" y="6307137"/>
            <a:ext cx="3392486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Полупроводникови материали       15/16</a:t>
            </a:r>
          </a:p>
        </p:txBody>
      </p:sp>
      <p:grpSp>
        <p:nvGrpSpPr>
          <p:cNvPr id="260" name="Shape 260"/>
          <p:cNvGrpSpPr/>
          <p:nvPr/>
        </p:nvGrpSpPr>
        <p:grpSpPr>
          <a:xfrm>
            <a:off x="2057400" y="1447800"/>
            <a:ext cx="2233611" cy="1219200"/>
            <a:chOff x="2057400" y="1447800"/>
            <a:chExt cx="2233611" cy="1219200"/>
          </a:xfrm>
        </p:grpSpPr>
        <p:cxnSp>
          <p:nvCxnSpPr>
            <p:cNvPr id="261" name="Shape 261"/>
            <p:cNvCxnSpPr/>
            <p:nvPr/>
          </p:nvCxnSpPr>
          <p:spPr>
            <a:xfrm flipH="1" rot="10800000">
              <a:off x="2057400" y="1828800"/>
              <a:ext cx="1066799" cy="838199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62" name="Shape 262"/>
            <p:cNvSpPr txBox="1"/>
            <p:nvPr/>
          </p:nvSpPr>
          <p:spPr>
            <a:xfrm>
              <a:off x="2743200" y="1447800"/>
              <a:ext cx="15478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C00"/>
                </a:buClr>
                <a:buSzPct val="25000"/>
                <a:buFont typeface="Times New Roman"/>
                <a:buNone/>
              </a:pPr>
              <a:r>
                <a:rPr b="1" i="0" lang="en-US" sz="1800" u="none">
                  <a:solidFill>
                    <a:srgbClr val="00CC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монокристал</a:t>
              </a:r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457200" y="4191000"/>
            <a:ext cx="1150936" cy="1052511"/>
            <a:chOff x="457200" y="4191000"/>
            <a:chExt cx="1150936" cy="1052511"/>
          </a:xfrm>
        </p:grpSpPr>
        <p:cxnSp>
          <p:nvCxnSpPr>
            <p:cNvPr id="264" name="Shape 264"/>
            <p:cNvCxnSpPr/>
            <p:nvPr/>
          </p:nvCxnSpPr>
          <p:spPr>
            <a:xfrm flipH="1">
              <a:off x="1219200" y="4191000"/>
              <a:ext cx="304799" cy="609599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65" name="Shape 265"/>
            <p:cNvSpPr txBox="1"/>
            <p:nvPr/>
          </p:nvSpPr>
          <p:spPr>
            <a:xfrm>
              <a:off x="457200" y="4876800"/>
              <a:ext cx="115093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00"/>
                </a:buClr>
                <a:buSzPct val="25000"/>
                <a:buFont typeface="Times New Roman"/>
                <a:buNone/>
              </a:pPr>
              <a:r>
                <a:rPr b="1" i="0" lang="en-US" sz="1800" u="none">
                  <a:solidFill>
                    <a:srgbClr val="33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стопилка</a:t>
              </a:r>
            </a:p>
          </p:txBody>
        </p:sp>
      </p:grpSp>
      <p:sp>
        <p:nvSpPr>
          <p:cNvPr id="266" name="Shape 266"/>
          <p:cNvSpPr txBox="1"/>
          <p:nvPr/>
        </p:nvSpPr>
        <p:spPr>
          <a:xfrm>
            <a:off x="533400" y="609600"/>
            <a:ext cx="257333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на Чохралски</a:t>
            </a:r>
          </a:p>
        </p:txBody>
      </p:sp>
      <p:grpSp>
        <p:nvGrpSpPr>
          <p:cNvPr id="267" name="Shape 267"/>
          <p:cNvGrpSpPr/>
          <p:nvPr/>
        </p:nvGrpSpPr>
        <p:grpSpPr>
          <a:xfrm>
            <a:off x="2209800" y="4572000"/>
            <a:ext cx="914400" cy="595311"/>
            <a:chOff x="2209800" y="4572000"/>
            <a:chExt cx="914400" cy="595311"/>
          </a:xfrm>
        </p:grpSpPr>
        <p:sp>
          <p:nvSpPr>
            <p:cNvPr id="268" name="Shape 268"/>
            <p:cNvSpPr txBox="1"/>
            <p:nvPr/>
          </p:nvSpPr>
          <p:spPr>
            <a:xfrm>
              <a:off x="2362200" y="4800600"/>
              <a:ext cx="7620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Times New Roman"/>
                <a:buNone/>
              </a:pPr>
              <a:r>
                <a:rPr b="1" i="0" lang="en-US" sz="18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тигел</a:t>
              </a:r>
            </a:p>
          </p:txBody>
        </p:sp>
        <p:cxnSp>
          <p:nvCxnSpPr>
            <p:cNvPr id="269" name="Shape 269"/>
            <p:cNvCxnSpPr/>
            <p:nvPr/>
          </p:nvCxnSpPr>
          <p:spPr>
            <a:xfrm>
              <a:off x="2209800" y="4572000"/>
              <a:ext cx="304799" cy="304799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270" name="Shape 270"/>
          <p:cNvGrpSpPr/>
          <p:nvPr/>
        </p:nvGrpSpPr>
        <p:grpSpPr>
          <a:xfrm>
            <a:off x="3200400" y="2514600"/>
            <a:ext cx="2217737" cy="2057400"/>
            <a:chOff x="3200400" y="2514600"/>
            <a:chExt cx="2217737" cy="2057400"/>
          </a:xfrm>
        </p:grpSpPr>
        <p:sp>
          <p:nvSpPr>
            <p:cNvPr id="271" name="Shape 271"/>
            <p:cNvSpPr txBox="1"/>
            <p:nvPr/>
          </p:nvSpPr>
          <p:spPr>
            <a:xfrm>
              <a:off x="3581400" y="2514600"/>
              <a:ext cx="1836737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180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високочестотни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180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нагреватели</a:t>
              </a:r>
            </a:p>
          </p:txBody>
        </p:sp>
        <p:cxnSp>
          <p:nvCxnSpPr>
            <p:cNvPr id="272" name="Shape 272"/>
            <p:cNvCxnSpPr/>
            <p:nvPr/>
          </p:nvCxnSpPr>
          <p:spPr>
            <a:xfrm flipH="1" rot="10800000">
              <a:off x="3200400" y="2819399"/>
              <a:ext cx="381000" cy="381000"/>
            </a:xfrm>
            <a:prstGeom prst="straightConnector1">
              <a:avLst/>
            </a:prstGeom>
            <a:noFill/>
            <a:ln cap="flat" cmpd="sng" w="25400">
              <a:solidFill>
                <a:srgbClr val="CC33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73" name="Shape 273"/>
            <p:cNvCxnSpPr/>
            <p:nvPr/>
          </p:nvCxnSpPr>
          <p:spPr>
            <a:xfrm flipH="1" rot="10800000">
              <a:off x="3200400" y="2819399"/>
              <a:ext cx="381000" cy="1752600"/>
            </a:xfrm>
            <a:prstGeom prst="straightConnector1">
              <a:avLst/>
            </a:prstGeom>
            <a:noFill/>
            <a:ln cap="flat" cmpd="sng" w="25400">
              <a:solidFill>
                <a:srgbClr val="CC3300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274" name="Shape 2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762000"/>
            <a:ext cx="3276600" cy="285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2400" y="3810000"/>
            <a:ext cx="3505200" cy="20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304800" y="5791200"/>
            <a:ext cx="850106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изтегляне на монокристали от различни полупроводникови материали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2514600" y="228600"/>
            <a:ext cx="41132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4.2. Безтиглово зонно топене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5486400" y="6307137"/>
            <a:ext cx="3392486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Полупроводникови материали       16/16</a:t>
            </a: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1143000"/>
            <a:ext cx="2867025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9736" y="685800"/>
            <a:ext cx="2038349" cy="464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3713162" y="1611312"/>
            <a:ext cx="1785937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поликристал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614737" y="3048000"/>
            <a:ext cx="1223961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разтопена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зона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657600" y="4038600"/>
            <a:ext cx="179546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монокристал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685800" y="3048000"/>
            <a:ext cx="134302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нагревател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33362" y="4114800"/>
            <a:ext cx="17811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монокристален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зародиш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914400" y="5562600"/>
            <a:ext cx="674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пречистване и получаване на монокристали от силиций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/>
        </p:nvSpPr>
        <p:spPr>
          <a:xfrm>
            <a:off x="785812" y="234950"/>
            <a:ext cx="75549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Класификация на полупроводниковите материали</a:t>
            </a:r>
          </a:p>
        </p:txBody>
      </p:sp>
      <p:sp>
        <p:nvSpPr>
          <p:cNvPr id="25" name="Shape 25"/>
          <p:cNvSpPr/>
          <p:nvPr/>
        </p:nvSpPr>
        <p:spPr>
          <a:xfrm>
            <a:off x="2678111" y="1233487"/>
            <a:ext cx="2232025" cy="755649"/>
          </a:xfrm>
          <a:prstGeom prst="roundRect">
            <a:avLst>
              <a:gd fmla="val 16667" name="adj"/>
            </a:avLst>
          </a:prstGeom>
          <a:solidFill>
            <a:srgbClr val="00008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Неорганични</a:t>
            </a:r>
          </a:p>
        </p:txBody>
      </p:sp>
      <p:sp>
        <p:nvSpPr>
          <p:cNvPr id="26" name="Shape 26"/>
          <p:cNvSpPr/>
          <p:nvPr/>
        </p:nvSpPr>
        <p:spPr>
          <a:xfrm>
            <a:off x="5997575" y="1233487"/>
            <a:ext cx="2232025" cy="755649"/>
          </a:xfrm>
          <a:prstGeom prst="roundRect">
            <a:avLst>
              <a:gd fmla="val 16667" name="adj"/>
            </a:avLst>
          </a:prstGeom>
          <a:solidFill>
            <a:srgbClr val="006600"/>
          </a:solidFill>
          <a:ln cap="flat" cmpd="sng" w="9525">
            <a:solidFill>
              <a:srgbClr val="0033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Органични</a:t>
            </a:r>
          </a:p>
        </p:txBody>
      </p:sp>
      <p:grpSp>
        <p:nvGrpSpPr>
          <p:cNvPr id="27" name="Shape 27"/>
          <p:cNvGrpSpPr/>
          <p:nvPr/>
        </p:nvGrpSpPr>
        <p:grpSpPr>
          <a:xfrm>
            <a:off x="1600200" y="1989136"/>
            <a:ext cx="2209799" cy="1346200"/>
            <a:chOff x="1600200" y="1989136"/>
            <a:chExt cx="2209799" cy="1346200"/>
          </a:xfrm>
        </p:grpSpPr>
        <p:sp>
          <p:nvSpPr>
            <p:cNvPr id="28" name="Shape 28"/>
            <p:cNvSpPr/>
            <p:nvPr/>
          </p:nvSpPr>
          <p:spPr>
            <a:xfrm>
              <a:off x="1600200" y="2420936"/>
              <a:ext cx="2209799" cy="9144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Кристална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структура</a:t>
              </a:r>
            </a:p>
          </p:txBody>
        </p:sp>
        <p:cxnSp>
          <p:nvCxnSpPr>
            <p:cNvPr id="29" name="Shape 29"/>
            <p:cNvCxnSpPr/>
            <p:nvPr/>
          </p:nvCxnSpPr>
          <p:spPr>
            <a:xfrm flipH="1">
              <a:off x="2894011" y="1989136"/>
              <a:ext cx="576262" cy="431799"/>
            </a:xfrm>
            <a:prstGeom prst="straightConnector1">
              <a:avLst/>
            </a:prstGeom>
            <a:noFill/>
            <a:ln cap="flat" cmpd="sng" w="50800">
              <a:solidFill>
                <a:srgbClr val="CC33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30" name="Shape 30"/>
          <p:cNvGrpSpPr/>
          <p:nvPr/>
        </p:nvGrpSpPr>
        <p:grpSpPr>
          <a:xfrm>
            <a:off x="4191000" y="1989136"/>
            <a:ext cx="2209799" cy="1382713"/>
            <a:chOff x="4191000" y="1989136"/>
            <a:chExt cx="2209799" cy="1382713"/>
          </a:xfrm>
        </p:grpSpPr>
        <p:sp>
          <p:nvSpPr>
            <p:cNvPr id="31" name="Shape 31"/>
            <p:cNvSpPr/>
            <p:nvPr/>
          </p:nvSpPr>
          <p:spPr>
            <a:xfrm>
              <a:off x="4191000" y="2457450"/>
              <a:ext cx="2209799" cy="9144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Аморфна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структура</a:t>
              </a:r>
            </a:p>
          </p:txBody>
        </p:sp>
        <p:cxnSp>
          <p:nvCxnSpPr>
            <p:cNvPr id="32" name="Shape 32"/>
            <p:cNvCxnSpPr/>
            <p:nvPr/>
          </p:nvCxnSpPr>
          <p:spPr>
            <a:xfrm>
              <a:off x="4262437" y="1989136"/>
              <a:ext cx="576262" cy="468311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33" name="Shape 33"/>
          <p:cNvGrpSpPr/>
          <p:nvPr/>
        </p:nvGrpSpPr>
        <p:grpSpPr>
          <a:xfrm>
            <a:off x="609600" y="3352800"/>
            <a:ext cx="1600199" cy="1905000"/>
            <a:chOff x="609600" y="3352800"/>
            <a:chExt cx="1600199" cy="1905000"/>
          </a:xfrm>
        </p:grpSpPr>
        <p:sp>
          <p:nvSpPr>
            <p:cNvPr id="34" name="Shape 34"/>
            <p:cNvSpPr/>
            <p:nvPr/>
          </p:nvSpPr>
          <p:spPr>
            <a:xfrm>
              <a:off x="609600" y="4343400"/>
              <a:ext cx="1600199" cy="914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CC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Химически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елементи</a:t>
              </a:r>
            </a:p>
          </p:txBody>
        </p:sp>
        <p:cxnSp>
          <p:nvCxnSpPr>
            <p:cNvPr id="35" name="Shape 35"/>
            <p:cNvCxnSpPr/>
            <p:nvPr/>
          </p:nvCxnSpPr>
          <p:spPr>
            <a:xfrm flipH="1">
              <a:off x="1676399" y="3352800"/>
              <a:ext cx="381000" cy="990599"/>
            </a:xfrm>
            <a:prstGeom prst="straightConnector1">
              <a:avLst/>
            </a:prstGeom>
            <a:noFill/>
            <a:ln cap="flat" cmpd="sng" w="50800">
              <a:solidFill>
                <a:srgbClr val="CC33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36" name="Shape 36"/>
          <p:cNvGrpSpPr/>
          <p:nvPr/>
        </p:nvGrpSpPr>
        <p:grpSpPr>
          <a:xfrm>
            <a:off x="2743200" y="3352800"/>
            <a:ext cx="1676399" cy="1905000"/>
            <a:chOff x="2743200" y="3352800"/>
            <a:chExt cx="1676399" cy="1905000"/>
          </a:xfrm>
        </p:grpSpPr>
        <p:sp>
          <p:nvSpPr>
            <p:cNvPr id="37" name="Shape 37"/>
            <p:cNvSpPr/>
            <p:nvPr/>
          </p:nvSpPr>
          <p:spPr>
            <a:xfrm>
              <a:off x="2819400" y="4343400"/>
              <a:ext cx="1600199" cy="914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CC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Химически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съединения</a:t>
              </a:r>
            </a:p>
          </p:txBody>
        </p:sp>
        <p:cxnSp>
          <p:nvCxnSpPr>
            <p:cNvPr id="38" name="Shape 38"/>
            <p:cNvCxnSpPr/>
            <p:nvPr/>
          </p:nvCxnSpPr>
          <p:spPr>
            <a:xfrm>
              <a:off x="2743200" y="3352800"/>
              <a:ext cx="838199" cy="990599"/>
            </a:xfrm>
            <a:prstGeom prst="straightConnector1">
              <a:avLst/>
            </a:prstGeom>
            <a:noFill/>
            <a:ln cap="flat" cmpd="sng" w="50800">
              <a:solidFill>
                <a:srgbClr val="CC33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39" name="Shape 39"/>
          <p:cNvGrpSpPr/>
          <p:nvPr/>
        </p:nvGrpSpPr>
        <p:grpSpPr>
          <a:xfrm>
            <a:off x="3505200" y="3352800"/>
            <a:ext cx="3352799" cy="1905000"/>
            <a:chOff x="3505200" y="3352800"/>
            <a:chExt cx="3352799" cy="1905000"/>
          </a:xfrm>
        </p:grpSpPr>
        <p:sp>
          <p:nvSpPr>
            <p:cNvPr id="40" name="Shape 40"/>
            <p:cNvSpPr/>
            <p:nvPr/>
          </p:nvSpPr>
          <p:spPr>
            <a:xfrm>
              <a:off x="5257800" y="4343400"/>
              <a:ext cx="1600199" cy="9144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Твърди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разтвори</a:t>
              </a:r>
            </a:p>
          </p:txBody>
        </p:sp>
        <p:cxnSp>
          <p:nvCxnSpPr>
            <p:cNvPr id="41" name="Shape 41"/>
            <p:cNvCxnSpPr/>
            <p:nvPr/>
          </p:nvCxnSpPr>
          <p:spPr>
            <a:xfrm>
              <a:off x="3505200" y="3352800"/>
              <a:ext cx="2514599" cy="990599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sp>
        <p:nvSpPr>
          <p:cNvPr id="42" name="Shape 42"/>
          <p:cNvSpPr txBox="1"/>
          <p:nvPr/>
        </p:nvSpPr>
        <p:spPr>
          <a:xfrm>
            <a:off x="5611812" y="6307137"/>
            <a:ext cx="3303587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Полупроводникови материали       2/16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1584325" y="234950"/>
            <a:ext cx="5994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Основни полупроводникови материали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5611812" y="6307137"/>
            <a:ext cx="3303587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Полупроводникови материали       3/16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1600200" y="3352800"/>
            <a:ext cx="2133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силиций (Si)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6172200" y="3276600"/>
            <a:ext cx="1676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селен (Se)  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3810000" y="3733800"/>
            <a:ext cx="2286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германий (Ge)  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457200" y="5410200"/>
            <a:ext cx="81676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Химически елементи от IV валентна група на Менделеевата таблица</a:t>
            </a:r>
          </a:p>
        </p:txBody>
      </p:sp>
      <p:grpSp>
        <p:nvGrpSpPr>
          <p:cNvPr id="53" name="Shape 53"/>
          <p:cNvGrpSpPr/>
          <p:nvPr/>
        </p:nvGrpSpPr>
        <p:grpSpPr>
          <a:xfrm>
            <a:off x="2514600" y="1524000"/>
            <a:ext cx="4038599" cy="2590800"/>
            <a:chOff x="2514600" y="1524000"/>
            <a:chExt cx="4038599" cy="2590800"/>
          </a:xfrm>
        </p:grpSpPr>
        <p:sp>
          <p:nvSpPr>
            <p:cNvPr id="54" name="Shape 54"/>
            <p:cNvSpPr/>
            <p:nvPr/>
          </p:nvSpPr>
          <p:spPr>
            <a:xfrm>
              <a:off x="2514600" y="1524000"/>
              <a:ext cx="4038599" cy="1143000"/>
            </a:xfrm>
            <a:prstGeom prst="roundRect">
              <a:avLst>
                <a:gd fmla="val 16667" name="adj"/>
              </a:avLst>
            </a:prstGeom>
            <a:solidFill>
              <a:srgbClr val="CC3300"/>
            </a:solidFill>
            <a:ln cap="flat" cmpd="sng" w="38100">
              <a:solidFill>
                <a:srgbClr val="CC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imes New Roman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Химически елементи</a:t>
              </a:r>
            </a:p>
          </p:txBody>
        </p:sp>
        <p:cxnSp>
          <p:nvCxnSpPr>
            <p:cNvPr id="55" name="Shape 55"/>
            <p:cNvCxnSpPr/>
            <p:nvPr/>
          </p:nvCxnSpPr>
          <p:spPr>
            <a:xfrm flipH="1">
              <a:off x="2590799" y="2667000"/>
              <a:ext cx="457200" cy="1066799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56" name="Shape 56"/>
            <p:cNvCxnSpPr/>
            <p:nvPr/>
          </p:nvCxnSpPr>
          <p:spPr>
            <a:xfrm>
              <a:off x="6019800" y="2667000"/>
              <a:ext cx="457200" cy="1066799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57" name="Shape 57"/>
            <p:cNvCxnSpPr/>
            <p:nvPr/>
          </p:nvCxnSpPr>
          <p:spPr>
            <a:xfrm>
              <a:off x="4572000" y="2667000"/>
              <a:ext cx="0" cy="14478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3514725" y="284162"/>
            <a:ext cx="212883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 Силиций (Si)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611812" y="6307137"/>
            <a:ext cx="3303587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Полупроводникови материали       4/16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04800" y="914400"/>
            <a:ext cx="22828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свойства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04800" y="1714500"/>
            <a:ext cx="691356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широка забранена зона Δ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1,12 eV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04800" y="2895600"/>
            <a:ext cx="691356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малка подвижност на електроните μ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0,14 m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/V.s</a:t>
            </a:r>
          </a:p>
        </p:txBody>
      </p:sp>
      <p:grpSp>
        <p:nvGrpSpPr>
          <p:cNvPr id="67" name="Shape 67"/>
          <p:cNvGrpSpPr/>
          <p:nvPr/>
        </p:nvGrpSpPr>
        <p:grpSpPr>
          <a:xfrm>
            <a:off x="1447800" y="2133600"/>
            <a:ext cx="6934200" cy="533399"/>
            <a:chOff x="1447800" y="2133600"/>
            <a:chExt cx="6934200" cy="533399"/>
          </a:xfrm>
        </p:grpSpPr>
        <p:sp>
          <p:nvSpPr>
            <p:cNvPr id="68" name="Shape 68"/>
            <p:cNvSpPr txBox="1"/>
            <p:nvPr/>
          </p:nvSpPr>
          <p:spPr>
            <a:xfrm>
              <a:off x="2463800" y="2270125"/>
              <a:ext cx="5918200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това определя високата му работна температура</a:t>
              </a:r>
            </a:p>
          </p:txBody>
        </p:sp>
        <p:sp>
          <p:nvSpPr>
            <p:cNvPr id="69" name="Shape 69"/>
            <p:cNvSpPr/>
            <p:nvPr/>
          </p:nvSpPr>
          <p:spPr>
            <a:xfrm>
              <a:off x="1447800" y="2133600"/>
              <a:ext cx="987425" cy="381000"/>
            </a:xfrm>
            <a:custGeom>
              <a:pathLst>
                <a:path extrusionOk="0" h="120000" w="120000">
                  <a:moveTo>
                    <a:pt x="27974" y="0"/>
                  </a:moveTo>
                  <a:cubicBezTo>
                    <a:pt x="25852" y="16454"/>
                    <a:pt x="0" y="84682"/>
                    <a:pt x="15241" y="102341"/>
                  </a:cubicBezTo>
                  <a:cubicBezTo>
                    <a:pt x="30482" y="120000"/>
                    <a:pt x="98199" y="105150"/>
                    <a:pt x="120000" y="105953"/>
                  </a:cubicBezTo>
                </a:path>
              </a:pathLst>
            </a:custGeom>
            <a:noFill/>
            <a:ln cap="flat" cmpd="sng" w="31750">
              <a:solidFill>
                <a:srgbClr val="FF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1447800" y="3429000"/>
            <a:ext cx="7010399" cy="533399"/>
            <a:chOff x="1447800" y="3429000"/>
            <a:chExt cx="7010399" cy="533399"/>
          </a:xfrm>
        </p:grpSpPr>
        <p:sp>
          <p:nvSpPr>
            <p:cNvPr id="71" name="Shape 71"/>
            <p:cNvSpPr txBox="1"/>
            <p:nvPr/>
          </p:nvSpPr>
          <p:spPr>
            <a:xfrm>
              <a:off x="2463800" y="3565525"/>
              <a:ext cx="5994399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ограничава използването му при високи честоти</a:t>
              </a:r>
            </a:p>
          </p:txBody>
        </p:sp>
        <p:sp>
          <p:nvSpPr>
            <p:cNvPr id="72" name="Shape 72"/>
            <p:cNvSpPr/>
            <p:nvPr/>
          </p:nvSpPr>
          <p:spPr>
            <a:xfrm>
              <a:off x="1447800" y="3429000"/>
              <a:ext cx="987425" cy="381000"/>
            </a:xfrm>
            <a:custGeom>
              <a:pathLst>
                <a:path extrusionOk="0" h="120000" w="120000">
                  <a:moveTo>
                    <a:pt x="27974" y="0"/>
                  </a:moveTo>
                  <a:cubicBezTo>
                    <a:pt x="25852" y="16454"/>
                    <a:pt x="0" y="84682"/>
                    <a:pt x="15241" y="102341"/>
                  </a:cubicBezTo>
                  <a:cubicBezTo>
                    <a:pt x="30482" y="120000"/>
                    <a:pt x="98199" y="105150"/>
                    <a:pt x="120000" y="105953"/>
                  </a:cubicBezTo>
                </a:path>
              </a:pathLst>
            </a:custGeom>
            <a:noFill/>
            <a:ln cap="flat" cmpd="sng" w="31750">
              <a:solidFill>
                <a:srgbClr val="99C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3" name="Shape 73"/>
          <p:cNvSpPr txBox="1"/>
          <p:nvPr/>
        </p:nvSpPr>
        <p:spPr>
          <a:xfrm>
            <a:off x="304800" y="4305300"/>
            <a:ext cx="691356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висока температура на топене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1414 °C</a:t>
            </a:r>
          </a:p>
        </p:txBody>
      </p:sp>
      <p:grpSp>
        <p:nvGrpSpPr>
          <p:cNvPr id="74" name="Shape 74"/>
          <p:cNvGrpSpPr/>
          <p:nvPr/>
        </p:nvGrpSpPr>
        <p:grpSpPr>
          <a:xfrm>
            <a:off x="1447800" y="4686300"/>
            <a:ext cx="5029200" cy="495299"/>
            <a:chOff x="1447800" y="4686300"/>
            <a:chExt cx="5029200" cy="495299"/>
          </a:xfrm>
        </p:grpSpPr>
        <p:sp>
          <p:nvSpPr>
            <p:cNvPr id="75" name="Shape 75"/>
            <p:cNvSpPr txBox="1"/>
            <p:nvPr/>
          </p:nvSpPr>
          <p:spPr>
            <a:xfrm>
              <a:off x="2463800" y="4784725"/>
              <a:ext cx="4013200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99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CC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трудно се получава и пречиства</a:t>
              </a:r>
            </a:p>
          </p:txBody>
        </p:sp>
        <p:sp>
          <p:nvSpPr>
            <p:cNvPr id="76" name="Shape 76"/>
            <p:cNvSpPr/>
            <p:nvPr/>
          </p:nvSpPr>
          <p:spPr>
            <a:xfrm>
              <a:off x="1447800" y="4686300"/>
              <a:ext cx="987425" cy="381000"/>
            </a:xfrm>
            <a:custGeom>
              <a:pathLst>
                <a:path extrusionOk="0" h="120000" w="120000">
                  <a:moveTo>
                    <a:pt x="27974" y="0"/>
                  </a:moveTo>
                  <a:cubicBezTo>
                    <a:pt x="25852" y="16454"/>
                    <a:pt x="0" y="84682"/>
                    <a:pt x="15241" y="102341"/>
                  </a:cubicBezTo>
                  <a:cubicBezTo>
                    <a:pt x="30482" y="120000"/>
                    <a:pt x="98199" y="105150"/>
                    <a:pt x="120000" y="105953"/>
                  </a:cubicBezTo>
                </a:path>
              </a:pathLst>
            </a:custGeom>
            <a:noFill/>
            <a:ln cap="flat" cmpd="sng" w="31750">
              <a:solidFill>
                <a:srgbClr val="FF33C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3505200" y="284162"/>
            <a:ext cx="212883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 Силиций (Si)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611812" y="6307137"/>
            <a:ext cx="3303587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Полупроводникови материали       5/16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33400" y="5622925"/>
            <a:ext cx="80010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планарно-епитаксиална технология за изготвяне интегрални схеми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371600" y="762000"/>
            <a:ext cx="15176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Особености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57200" y="1143000"/>
            <a:ext cx="8229600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Noto Sans Symbols"/>
              <a:buChar char="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Образува стабилен оксид SiO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отлични диелектрични и физични свойства (близки до тези на кварца)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57200" y="1828800"/>
            <a:ext cx="32131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SiO</a:t>
            </a:r>
            <a:r>
              <a:rPr b="1" baseline="-25000" i="0" lang="en-US" sz="20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може да се използа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600200" y="2209800"/>
            <a:ext cx="4878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Noto Sans Symbols"/>
              <a:buChar char="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като материал за електрическа изолация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600200" y="2667000"/>
            <a:ext cx="632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100000"/>
              <a:buFont typeface="Noto Sans Symbols"/>
              <a:buChar char="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като защитно покритие при технологичните процеси за изготвяне на активни прибори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57200" y="3505200"/>
            <a:ext cx="8305799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Noto Sans Symbols"/>
              <a:buChar char="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Легираният полисилиций има специфично съпротивление ρ със строго контролирана стойност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57200" y="4191000"/>
            <a:ext cx="265906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може да се използа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600200" y="4572000"/>
            <a:ext cx="586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Noto Sans Symbols"/>
              <a:buChar char="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реализиране на електрически връзки в схемата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600200" y="5029200"/>
            <a:ext cx="4427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Noto Sans Symbols"/>
              <a:buChar char="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реализиране на слойни резистори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3514725" y="284162"/>
            <a:ext cx="212883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 Силиций (Si)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611812" y="6307137"/>
            <a:ext cx="3303587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Полупроводникови материали       6/16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371600" y="60198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интегрални схеми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1524000"/>
            <a:ext cx="1904999" cy="142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0" y="3124200"/>
            <a:ext cx="3124199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2600" y="1524000"/>
            <a:ext cx="28956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381000" y="838200"/>
            <a:ext cx="2643186" cy="455612"/>
          </a:xfrm>
          <a:prstGeom prst="roundRect">
            <a:avLst>
              <a:gd fmla="val 16667" name="adj"/>
            </a:avLst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приложения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19400" y="1447800"/>
            <a:ext cx="1981199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5562600" y="9144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слънчеви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елементи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62600" y="3886200"/>
            <a:ext cx="2895600" cy="217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3417887" y="284162"/>
            <a:ext cx="23240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Германий (Ge)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611812" y="6307137"/>
            <a:ext cx="3303587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Полупроводникови материали       7/16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55612" y="593725"/>
            <a:ext cx="22828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свойства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04800" y="1143000"/>
            <a:ext cx="691356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тясна забранена зона Δ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0,72 eV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04800" y="2193925"/>
            <a:ext cx="691356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голяма подвижност на електроните μ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0,39 m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/V.s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1447800" y="1524000"/>
            <a:ext cx="4822824" cy="495299"/>
            <a:chOff x="1447800" y="1524000"/>
            <a:chExt cx="4822824" cy="495299"/>
          </a:xfrm>
        </p:grpSpPr>
        <p:sp>
          <p:nvSpPr>
            <p:cNvPr id="117" name="Shape 117"/>
            <p:cNvSpPr txBox="1"/>
            <p:nvPr/>
          </p:nvSpPr>
          <p:spPr>
            <a:xfrm>
              <a:off x="2409825" y="1622425"/>
              <a:ext cx="3860799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ниска работна температура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1447800" y="1524000"/>
              <a:ext cx="987425" cy="381000"/>
            </a:xfrm>
            <a:custGeom>
              <a:pathLst>
                <a:path extrusionOk="0" h="120000" w="120000">
                  <a:moveTo>
                    <a:pt x="27974" y="0"/>
                  </a:moveTo>
                  <a:cubicBezTo>
                    <a:pt x="25852" y="16454"/>
                    <a:pt x="0" y="84682"/>
                    <a:pt x="15241" y="102341"/>
                  </a:cubicBezTo>
                  <a:cubicBezTo>
                    <a:pt x="30482" y="120000"/>
                    <a:pt x="98199" y="105150"/>
                    <a:pt x="120000" y="105953"/>
                  </a:cubicBezTo>
                </a:path>
              </a:pathLst>
            </a:custGeom>
            <a:noFill/>
            <a:ln cap="flat" cmpd="sng" w="31750">
              <a:solidFill>
                <a:srgbClr val="FF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9" name="Shape 119"/>
          <p:cNvGrpSpPr/>
          <p:nvPr/>
        </p:nvGrpSpPr>
        <p:grpSpPr>
          <a:xfrm>
            <a:off x="1447800" y="2651125"/>
            <a:ext cx="4267199" cy="473074"/>
            <a:chOff x="1447800" y="2651125"/>
            <a:chExt cx="4267199" cy="473074"/>
          </a:xfrm>
        </p:grpSpPr>
        <p:sp>
          <p:nvSpPr>
            <p:cNvPr id="120" name="Shape 120"/>
            <p:cNvSpPr txBox="1"/>
            <p:nvPr/>
          </p:nvSpPr>
          <p:spPr>
            <a:xfrm>
              <a:off x="2463800" y="2727325"/>
              <a:ext cx="3251199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работи до високи честоти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1447800" y="2651125"/>
              <a:ext cx="987425" cy="381000"/>
            </a:xfrm>
            <a:custGeom>
              <a:pathLst>
                <a:path extrusionOk="0" h="120000" w="120000">
                  <a:moveTo>
                    <a:pt x="27974" y="0"/>
                  </a:moveTo>
                  <a:cubicBezTo>
                    <a:pt x="25852" y="16454"/>
                    <a:pt x="0" y="84682"/>
                    <a:pt x="15241" y="102341"/>
                  </a:cubicBezTo>
                  <a:cubicBezTo>
                    <a:pt x="30482" y="120000"/>
                    <a:pt x="98199" y="105150"/>
                    <a:pt x="120000" y="105953"/>
                  </a:cubicBezTo>
                </a:path>
              </a:pathLst>
            </a:custGeom>
            <a:noFill/>
            <a:ln cap="flat" cmpd="sng" w="31750">
              <a:solidFill>
                <a:srgbClr val="99C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2" name="Shape 122"/>
          <p:cNvSpPr txBox="1"/>
          <p:nvPr/>
        </p:nvSpPr>
        <p:spPr>
          <a:xfrm>
            <a:off x="304800" y="3336925"/>
            <a:ext cx="691356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ниска температура на топене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936 °C</a:t>
            </a:r>
          </a:p>
        </p:txBody>
      </p:sp>
      <p:grpSp>
        <p:nvGrpSpPr>
          <p:cNvPr id="123" name="Shape 123"/>
          <p:cNvGrpSpPr/>
          <p:nvPr/>
        </p:nvGrpSpPr>
        <p:grpSpPr>
          <a:xfrm>
            <a:off x="1447800" y="3794125"/>
            <a:ext cx="4343400" cy="473074"/>
            <a:chOff x="1447800" y="3794125"/>
            <a:chExt cx="4343400" cy="473074"/>
          </a:xfrm>
        </p:grpSpPr>
        <p:sp>
          <p:nvSpPr>
            <p:cNvPr id="124" name="Shape 124"/>
            <p:cNvSpPr txBox="1"/>
            <p:nvPr/>
          </p:nvSpPr>
          <p:spPr>
            <a:xfrm>
              <a:off x="2463800" y="3870325"/>
              <a:ext cx="3327400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99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CC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добра технологичност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1447800" y="3794125"/>
              <a:ext cx="987425" cy="381000"/>
            </a:xfrm>
            <a:custGeom>
              <a:pathLst>
                <a:path extrusionOk="0" h="120000" w="120000">
                  <a:moveTo>
                    <a:pt x="27974" y="0"/>
                  </a:moveTo>
                  <a:cubicBezTo>
                    <a:pt x="25852" y="16454"/>
                    <a:pt x="0" y="84682"/>
                    <a:pt x="15241" y="102341"/>
                  </a:cubicBezTo>
                  <a:cubicBezTo>
                    <a:pt x="30482" y="120000"/>
                    <a:pt x="98199" y="105150"/>
                    <a:pt x="120000" y="105953"/>
                  </a:cubicBezTo>
                </a:path>
              </a:pathLst>
            </a:custGeom>
            <a:noFill/>
            <a:ln cap="flat" cmpd="sng" w="31750">
              <a:solidFill>
                <a:srgbClr val="FF33C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6" name="Shape 126"/>
          <p:cNvSpPr txBox="1"/>
          <p:nvPr/>
        </p:nvSpPr>
        <p:spPr>
          <a:xfrm>
            <a:off x="455612" y="4572000"/>
            <a:ext cx="15176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Особености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57200" y="4953000"/>
            <a:ext cx="78485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Noto Sans Symbols"/>
              <a:buChar char="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Образува аморфен оксид GeO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който е разтворим дори във вода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33400" y="5410200"/>
            <a:ext cx="73913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Ge много трудно може да се използва за интегрални схеми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3416300" y="284162"/>
            <a:ext cx="23240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Германий (Ge)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611812" y="6307137"/>
            <a:ext cx="3303587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Полупроводникови материали       8/16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04800" y="2590800"/>
            <a:ext cx="2666999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дискретни елементи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(високочестотни)</a:t>
            </a:r>
          </a:p>
        </p:txBody>
      </p:sp>
      <p:sp>
        <p:nvSpPr>
          <p:cNvPr id="136" name="Shape 136"/>
          <p:cNvSpPr/>
          <p:nvPr/>
        </p:nvSpPr>
        <p:spPr>
          <a:xfrm>
            <a:off x="381000" y="838200"/>
            <a:ext cx="2643186" cy="455612"/>
          </a:xfrm>
          <a:prstGeom prst="roundRect">
            <a:avLst>
              <a:gd fmla="val 16667" name="adj"/>
            </a:avLst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приложения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3124200" y="1600200"/>
            <a:ext cx="2438399" cy="2301874"/>
            <a:chOff x="3124200" y="1600200"/>
            <a:chExt cx="2438399" cy="2301874"/>
          </a:xfrm>
        </p:grpSpPr>
        <p:pic>
          <p:nvPicPr>
            <p:cNvPr id="138" name="Shape 1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1600200"/>
              <a:ext cx="2438399" cy="18526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Shape 139"/>
            <p:cNvSpPr txBox="1"/>
            <p:nvPr/>
          </p:nvSpPr>
          <p:spPr>
            <a:xfrm>
              <a:off x="3771900" y="3505200"/>
              <a:ext cx="1143000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00"/>
                </a:buClr>
                <a:buSzPct val="100000"/>
                <a:buFont typeface="Noto Sans Symbols"/>
                <a:buChar char="➢"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диоди</a:t>
              </a:r>
            </a:p>
          </p:txBody>
        </p:sp>
      </p:grpSp>
      <p:grpSp>
        <p:nvGrpSpPr>
          <p:cNvPr id="140" name="Shape 140"/>
          <p:cNvGrpSpPr/>
          <p:nvPr/>
        </p:nvGrpSpPr>
        <p:grpSpPr>
          <a:xfrm>
            <a:off x="5943600" y="1752600"/>
            <a:ext cx="2438399" cy="2149474"/>
            <a:chOff x="5943600" y="1676400"/>
            <a:chExt cx="2438399" cy="2149474"/>
          </a:xfrm>
        </p:grpSpPr>
        <p:pic>
          <p:nvPicPr>
            <p:cNvPr id="141" name="Shape 1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43600" y="1676400"/>
              <a:ext cx="2438399" cy="14557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Shape 142"/>
            <p:cNvSpPr txBox="1"/>
            <p:nvPr/>
          </p:nvSpPr>
          <p:spPr>
            <a:xfrm>
              <a:off x="6210300" y="3429000"/>
              <a:ext cx="1904999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00"/>
                </a:buClr>
                <a:buSzPct val="100000"/>
                <a:buFont typeface="Noto Sans Symbols"/>
                <a:buChar char="➢"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транзистори</a:t>
              </a:r>
            </a:p>
          </p:txBody>
        </p:sp>
      </p:grpSp>
      <p:pic>
        <p:nvPicPr>
          <p:cNvPr id="143" name="Shape 1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6600" y="4495800"/>
            <a:ext cx="22860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304800" y="5105400"/>
            <a:ext cx="24383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датчици на Хол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1360487" y="234950"/>
            <a:ext cx="645953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Полупроводникови химически съединения</a:t>
            </a:r>
          </a:p>
        </p:txBody>
      </p:sp>
      <p:sp>
        <p:nvSpPr>
          <p:cNvPr id="150" name="Shape 150"/>
          <p:cNvSpPr/>
          <p:nvPr/>
        </p:nvSpPr>
        <p:spPr>
          <a:xfrm>
            <a:off x="2743200" y="1524000"/>
            <a:ext cx="4114800" cy="1143000"/>
          </a:xfrm>
          <a:prstGeom prst="roundRect">
            <a:avLst>
              <a:gd fmla="val 16667" name="adj"/>
            </a:avLst>
          </a:prstGeom>
          <a:solidFill>
            <a:srgbClr val="CC3300"/>
          </a:solidFill>
          <a:ln cap="flat" cmpd="sng" w="38100">
            <a:solidFill>
              <a:srgbClr val="CC33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Химически съединения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611812" y="6307137"/>
            <a:ext cx="3303587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Полупроводникови материали       9/16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62000" y="5029200"/>
            <a:ext cx="7543800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Химически съединения между два елемента А и В, като индексът с римска цифра представлява валентната им група</a:t>
            </a:r>
          </a:p>
        </p:txBody>
      </p:sp>
      <p:grpSp>
        <p:nvGrpSpPr>
          <p:cNvPr id="153" name="Shape 153"/>
          <p:cNvGrpSpPr/>
          <p:nvPr/>
        </p:nvGrpSpPr>
        <p:grpSpPr>
          <a:xfrm>
            <a:off x="1600200" y="2667000"/>
            <a:ext cx="2100261" cy="1447800"/>
            <a:chOff x="1600200" y="2667000"/>
            <a:chExt cx="2100261" cy="1447800"/>
          </a:xfrm>
        </p:grpSpPr>
        <p:cxnSp>
          <p:nvCxnSpPr>
            <p:cNvPr id="154" name="Shape 154"/>
            <p:cNvCxnSpPr/>
            <p:nvPr/>
          </p:nvCxnSpPr>
          <p:spPr>
            <a:xfrm flipH="1">
              <a:off x="2590799" y="2667000"/>
              <a:ext cx="457200" cy="1066799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55" name="Shape 155"/>
            <p:cNvSpPr txBox="1"/>
            <p:nvPr/>
          </p:nvSpPr>
          <p:spPr>
            <a:xfrm>
              <a:off x="1600200" y="3657600"/>
              <a:ext cx="2100261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от типа A</a:t>
              </a:r>
              <a:r>
                <a:rPr b="1" baseline="30000" i="0" lang="en-US" sz="2400" u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III</a:t>
              </a:r>
              <a:r>
                <a:rPr b="1" i="0" lang="en-US" sz="2400" u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30000" i="0" lang="en-US" sz="2400" u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</a:p>
          </p:txBody>
        </p:sp>
      </p:grpSp>
      <p:grpSp>
        <p:nvGrpSpPr>
          <p:cNvPr id="156" name="Shape 156"/>
          <p:cNvGrpSpPr/>
          <p:nvPr/>
        </p:nvGrpSpPr>
        <p:grpSpPr>
          <a:xfrm>
            <a:off x="3505200" y="2667000"/>
            <a:ext cx="2100261" cy="1905000"/>
            <a:chOff x="3505200" y="2667000"/>
            <a:chExt cx="2100261" cy="1905000"/>
          </a:xfrm>
        </p:grpSpPr>
        <p:cxnSp>
          <p:nvCxnSpPr>
            <p:cNvPr id="157" name="Shape 157"/>
            <p:cNvCxnSpPr/>
            <p:nvPr/>
          </p:nvCxnSpPr>
          <p:spPr>
            <a:xfrm>
              <a:off x="4572000" y="2667000"/>
              <a:ext cx="0" cy="14478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58" name="Shape 158"/>
            <p:cNvSpPr txBox="1"/>
            <p:nvPr/>
          </p:nvSpPr>
          <p:spPr>
            <a:xfrm>
              <a:off x="3505200" y="4114800"/>
              <a:ext cx="2100261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от типа A</a:t>
              </a:r>
              <a:r>
                <a:rPr b="1" baseline="30000" i="0" lang="en-US" sz="2400" u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II</a:t>
              </a:r>
              <a:r>
                <a:rPr b="1" i="0" lang="en-US" sz="2400" u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30000" i="0" lang="en-US" sz="2400" u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</a:t>
              </a:r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5715000" y="2667000"/>
            <a:ext cx="2166936" cy="1447800"/>
            <a:chOff x="5715000" y="2667000"/>
            <a:chExt cx="2166936" cy="1447800"/>
          </a:xfrm>
        </p:grpSpPr>
        <p:cxnSp>
          <p:nvCxnSpPr>
            <p:cNvPr id="160" name="Shape 160"/>
            <p:cNvCxnSpPr/>
            <p:nvPr/>
          </p:nvCxnSpPr>
          <p:spPr>
            <a:xfrm>
              <a:off x="6019800" y="2667000"/>
              <a:ext cx="457200" cy="1066799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61" name="Shape 161"/>
            <p:cNvSpPr txBox="1"/>
            <p:nvPr/>
          </p:nvSpPr>
          <p:spPr>
            <a:xfrm>
              <a:off x="5715000" y="3657600"/>
              <a:ext cx="2166936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от типа A</a:t>
              </a:r>
              <a:r>
                <a:rPr b="1" baseline="30000" i="0" lang="en-US" sz="2400" u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</a:t>
              </a:r>
              <a:r>
                <a:rPr b="1" i="0" lang="en-US" sz="2400" u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1" baseline="30000" i="0" lang="en-US" sz="2400" u="none">
                  <a:solidFill>
                    <a:srgbClr val="0066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