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16.jpg"/><Relationship Id="rId5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Relationship Id="rId4" Type="http://schemas.openxmlformats.org/officeDocument/2006/relationships/image" Target="../media/image25.jpg"/><Relationship Id="rId5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Relationship Id="rId4" Type="http://schemas.openxmlformats.org/officeDocument/2006/relationships/image" Target="../media/image17.jpg"/><Relationship Id="rId5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Relationship Id="rId4" Type="http://schemas.openxmlformats.org/officeDocument/2006/relationships/image" Target="../media/image19.jpg"/><Relationship Id="rId5" Type="http://schemas.openxmlformats.org/officeDocument/2006/relationships/image" Target="../media/image21.jpg"/><Relationship Id="rId6" Type="http://schemas.openxmlformats.org/officeDocument/2006/relationships/image" Target="../media/image24.jpg"/><Relationship Id="rId7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4.jpg"/><Relationship Id="rId5" Type="http://schemas.openxmlformats.org/officeDocument/2006/relationships/image" Target="../media/image00.jpg"/><Relationship Id="rId6" Type="http://schemas.openxmlformats.org/officeDocument/2006/relationships/image" Target="../media/image02.jpg"/><Relationship Id="rId7" Type="http://schemas.openxmlformats.org/officeDocument/2006/relationships/image" Target="../media/image06.jpg"/><Relationship Id="rId8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8.jpg"/><Relationship Id="rId5" Type="http://schemas.openxmlformats.org/officeDocument/2006/relationships/image" Target="../media/image03.jpg"/><Relationship Id="rId6" Type="http://schemas.openxmlformats.org/officeDocument/2006/relationships/image" Target="../media/image07.jpg"/><Relationship Id="rId7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13.jp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Relationship Id="rId4" Type="http://schemas.openxmlformats.org/officeDocument/2006/relationships/image" Target="../media/image18.jpg"/><Relationship Id="rId5" Type="http://schemas.openxmlformats.org/officeDocument/2006/relationships/image" Target="../media/image09.jpg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228600" y="2667000"/>
            <a:ext cx="86471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ct val="250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Видове проводникови материали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5911850" y="6307137"/>
            <a:ext cx="30114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11/16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014661" y="234950"/>
            <a:ext cx="3108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Припои и флюсове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12750" y="692150"/>
            <a:ext cx="43529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 към припоите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587500" y="2024061"/>
            <a:ext cx="48863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малко специфично съпротивление  ρ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587500" y="1089025"/>
            <a:ext cx="45116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ниска температура на топене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587500" y="1555750"/>
            <a:ext cx="62325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галванична съвместимост със спояваните метали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587500" y="2492375"/>
            <a:ext cx="48863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механична якост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587500" y="2960686"/>
            <a:ext cx="48863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добра корозоустойчивост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587500" y="3429000"/>
            <a:ext cx="48863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ниска цена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12750" y="3978275"/>
            <a:ext cx="44386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 към флюсовете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524000" y="4375150"/>
            <a:ext cx="67722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да осигурят добро умокряне на спояваните метали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524000" y="5000625"/>
            <a:ext cx="60991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да отделят оксидния слой от повърхността им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524000" y="5626100"/>
            <a:ext cx="64960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да защитават от оксидиране по време на запояване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911850" y="6307137"/>
            <a:ext cx="30114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12/16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003550" y="234950"/>
            <a:ext cx="3108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Припои и флюсове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012" y="4246562"/>
            <a:ext cx="2424112" cy="161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7" y="4019550"/>
            <a:ext cx="1662111" cy="166211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1625600" y="1733550"/>
            <a:ext cx="2132011" cy="942975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Меки припои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(Т</a:t>
            </a:r>
            <a:r>
              <a:rPr b="1" baseline="-2500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400 °C)</a:t>
            </a:r>
          </a:p>
        </p:txBody>
      </p:sp>
      <p:sp>
        <p:nvSpPr>
          <p:cNvPr id="223" name="Shape 223"/>
          <p:cNvSpPr/>
          <p:nvPr/>
        </p:nvSpPr>
        <p:spPr>
          <a:xfrm>
            <a:off x="5810250" y="1733550"/>
            <a:ext cx="2132011" cy="942975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Твърди припои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(Т</a:t>
            </a:r>
            <a:r>
              <a:rPr b="1" baseline="-2500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400 °C)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2517775" y="744537"/>
            <a:ext cx="4132261" cy="958850"/>
            <a:chOff x="2517775" y="744537"/>
            <a:chExt cx="4132261" cy="958850"/>
          </a:xfrm>
        </p:grpSpPr>
        <p:sp>
          <p:nvSpPr>
            <p:cNvPr id="225" name="Shape 225"/>
            <p:cNvSpPr/>
            <p:nvPr/>
          </p:nvSpPr>
          <p:spPr>
            <a:xfrm>
              <a:off x="2517775" y="744537"/>
              <a:ext cx="4132261" cy="588962"/>
            </a:xfrm>
            <a:prstGeom prst="roundRect">
              <a:avLst>
                <a:gd fmla="val 16667" name="adj"/>
              </a:avLst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Сплави за припои</a:t>
              </a:r>
            </a:p>
          </p:txBody>
        </p:sp>
        <p:cxnSp>
          <p:nvCxnSpPr>
            <p:cNvPr id="226" name="Shape 226"/>
            <p:cNvCxnSpPr/>
            <p:nvPr/>
          </p:nvCxnSpPr>
          <p:spPr>
            <a:xfrm flipH="1">
              <a:off x="3014661" y="1322387"/>
              <a:ext cx="388936" cy="381000"/>
            </a:xfrm>
            <a:prstGeom prst="straightConnector1">
              <a:avLst/>
            </a:prstGeom>
            <a:noFill/>
            <a:ln cap="flat" cmpd="sng" w="50800">
              <a:solidFill>
                <a:srgbClr val="00CC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6137275" y="1322387"/>
              <a:ext cx="249237" cy="369886"/>
            </a:xfrm>
            <a:prstGeom prst="straightConnector1">
              <a:avLst/>
            </a:prstGeom>
            <a:noFill/>
            <a:ln cap="flat" cmpd="sng" w="50800">
              <a:solidFill>
                <a:srgbClr val="00CC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228" name="Shape 228"/>
          <p:cNvGrpSpPr/>
          <p:nvPr/>
        </p:nvGrpSpPr>
        <p:grpSpPr>
          <a:xfrm>
            <a:off x="492125" y="2654300"/>
            <a:ext cx="2266949" cy="1127124"/>
            <a:chOff x="492125" y="2654300"/>
            <a:chExt cx="2266949" cy="1127124"/>
          </a:xfrm>
        </p:grpSpPr>
        <p:sp>
          <p:nvSpPr>
            <p:cNvPr id="229" name="Shape 229"/>
            <p:cNvSpPr txBox="1"/>
            <p:nvPr/>
          </p:nvSpPr>
          <p:spPr>
            <a:xfrm>
              <a:off x="492125" y="3079750"/>
              <a:ext cx="2266949" cy="70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безоловни припои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Sn + Ag + Cu</a:t>
              </a:r>
            </a:p>
          </p:txBody>
        </p:sp>
        <p:cxnSp>
          <p:nvCxnSpPr>
            <p:cNvPr id="230" name="Shape 230"/>
            <p:cNvCxnSpPr/>
            <p:nvPr/>
          </p:nvCxnSpPr>
          <p:spPr>
            <a:xfrm flipH="1">
              <a:off x="1782761" y="2654300"/>
              <a:ext cx="431799" cy="523874"/>
            </a:xfrm>
            <a:prstGeom prst="straightConnector1">
              <a:avLst/>
            </a:prstGeom>
            <a:noFill/>
            <a:ln cap="flat" cmpd="sng" w="50800">
              <a:solidFill>
                <a:srgbClr val="00CC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231" name="Shape 231"/>
          <p:cNvGrpSpPr/>
          <p:nvPr/>
        </p:nvGrpSpPr>
        <p:grpSpPr>
          <a:xfrm>
            <a:off x="3014661" y="2652711"/>
            <a:ext cx="2085975" cy="1128713"/>
            <a:chOff x="3014661" y="2652711"/>
            <a:chExt cx="2085975" cy="1128713"/>
          </a:xfrm>
        </p:grpSpPr>
        <p:sp>
          <p:nvSpPr>
            <p:cNvPr id="232" name="Shape 232"/>
            <p:cNvSpPr txBox="1"/>
            <p:nvPr/>
          </p:nvSpPr>
          <p:spPr>
            <a:xfrm>
              <a:off x="3014661" y="3079750"/>
              <a:ext cx="2085975" cy="70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калаено-оловни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00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(Sn-Pb) сплави</a:t>
              </a:r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x="3171825" y="2652711"/>
              <a:ext cx="504824" cy="523874"/>
            </a:xfrm>
            <a:prstGeom prst="straightConnector1">
              <a:avLst/>
            </a:prstGeom>
            <a:noFill/>
            <a:ln cap="flat" cmpd="sng" w="50800">
              <a:solidFill>
                <a:srgbClr val="00CC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234" name="Shape 234"/>
          <p:cNvGrpSpPr/>
          <p:nvPr/>
        </p:nvGrpSpPr>
        <p:grpSpPr>
          <a:xfrm>
            <a:off x="5662612" y="2608261"/>
            <a:ext cx="1138236" cy="1127124"/>
            <a:chOff x="5662612" y="2608261"/>
            <a:chExt cx="1138236" cy="1127124"/>
          </a:xfrm>
        </p:grpSpPr>
        <p:sp>
          <p:nvSpPr>
            <p:cNvPr id="235" name="Shape 235"/>
            <p:cNvSpPr txBox="1"/>
            <p:nvPr/>
          </p:nvSpPr>
          <p:spPr>
            <a:xfrm>
              <a:off x="5662612" y="3033711"/>
              <a:ext cx="1138236" cy="701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 – Zn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сплави</a:t>
              </a:r>
            </a:p>
          </p:txBody>
        </p:sp>
        <p:cxnSp>
          <p:nvCxnSpPr>
            <p:cNvPr id="236" name="Shape 236"/>
            <p:cNvCxnSpPr/>
            <p:nvPr/>
          </p:nvCxnSpPr>
          <p:spPr>
            <a:xfrm flipH="1">
              <a:off x="6022974" y="2608261"/>
              <a:ext cx="444500" cy="512762"/>
            </a:xfrm>
            <a:prstGeom prst="straightConnector1">
              <a:avLst/>
            </a:prstGeom>
            <a:noFill/>
            <a:ln cap="flat" cmpd="sng" w="50800">
              <a:solidFill>
                <a:srgbClr val="FF9933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237" name="Shape 237"/>
          <p:cNvGrpSpPr/>
          <p:nvPr/>
        </p:nvGrpSpPr>
        <p:grpSpPr>
          <a:xfrm>
            <a:off x="7216775" y="2597150"/>
            <a:ext cx="1370012" cy="833436"/>
            <a:chOff x="7216775" y="2597150"/>
            <a:chExt cx="1370012" cy="833436"/>
          </a:xfrm>
        </p:grpSpPr>
        <p:sp>
          <p:nvSpPr>
            <p:cNvPr id="238" name="Shape 238"/>
            <p:cNvSpPr txBox="1"/>
            <p:nvPr/>
          </p:nvSpPr>
          <p:spPr>
            <a:xfrm>
              <a:off x="7216775" y="3033711"/>
              <a:ext cx="1370012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 сплави</a:t>
              </a:r>
            </a:p>
          </p:txBody>
        </p:sp>
        <p:cxnSp>
          <p:nvCxnSpPr>
            <p:cNvPr id="239" name="Shape 239"/>
            <p:cNvCxnSpPr/>
            <p:nvPr/>
          </p:nvCxnSpPr>
          <p:spPr>
            <a:xfrm>
              <a:off x="7456486" y="2597150"/>
              <a:ext cx="317500" cy="523874"/>
            </a:xfrm>
            <a:prstGeom prst="straightConnector1">
              <a:avLst/>
            </a:prstGeom>
            <a:noFill/>
            <a:ln cap="flat" cmpd="sng" w="50800">
              <a:solidFill>
                <a:srgbClr val="FF9933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5945187" y="6307137"/>
            <a:ext cx="30114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13/16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270125" y="234950"/>
            <a:ext cx="46005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Метали и сплави за контакти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1325" y="1257300"/>
            <a:ext cx="2597150" cy="191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775" y="712787"/>
            <a:ext cx="2414586" cy="240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347662" y="3441700"/>
            <a:ext cx="26050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31800" y="3937000"/>
            <a:ext cx="67722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малко механично износване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31800" y="4848225"/>
            <a:ext cx="67722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добра корозоустойчивост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31800" y="4392612"/>
            <a:ext cx="74564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температура на топене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(да не се запои контакта)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31800" y="5761037"/>
            <a:ext cx="67722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химическа устойчивост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31800" y="5303837"/>
            <a:ext cx="67722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малко специфично съпротивление  ρ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065837" y="1587500"/>
            <a:ext cx="2703512" cy="100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сплави на метали с висока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като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 Mo, Cr, Cd и др.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065837" y="1152525"/>
            <a:ext cx="11017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Състав: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2650" y="519112"/>
            <a:ext cx="2551111" cy="2551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900737" y="6307137"/>
            <a:ext cx="30114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14/16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638425" y="234950"/>
            <a:ext cx="38639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Термоустойчиви сплави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9212" y="1725611"/>
            <a:ext cx="1720850" cy="17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338137" y="1033462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797175" y="1073150"/>
            <a:ext cx="2954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нагревателни елементи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20712" y="3486150"/>
            <a:ext cx="26050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730250" y="4537075"/>
            <a:ext cx="57261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 образуват стабилен оксид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074986" y="5443537"/>
            <a:ext cx="301942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Cr-Ni сплави (нихром)</a:t>
            </a:r>
          </a:p>
        </p:txBody>
      </p:sp>
      <p:sp>
        <p:nvSpPr>
          <p:cNvPr id="269" name="Shape 269"/>
          <p:cNvSpPr/>
          <p:nvPr/>
        </p:nvSpPr>
        <p:spPr>
          <a:xfrm>
            <a:off x="490537" y="5391150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CC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Представители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30250" y="4051300"/>
            <a:ext cx="57261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работна температура (над 1000 °С)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5911850" y="6307137"/>
            <a:ext cx="30114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15/16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019300" y="234950"/>
            <a:ext cx="5106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Метали и сплави за термодвойки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175" y="903287"/>
            <a:ext cx="1143000" cy="198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437" y="903287"/>
            <a:ext cx="1816099" cy="256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5911" y="903287"/>
            <a:ext cx="2084387" cy="233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1436" y="903287"/>
            <a:ext cx="2282825" cy="220186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620712" y="3729037"/>
            <a:ext cx="26050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49287" y="4371975"/>
            <a:ext cx="68945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стойност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термо-е. д. н. 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49287" y="5026025"/>
            <a:ext cx="68945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температурна стабилност на параметрите им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49287" y="5680075"/>
            <a:ext cx="68945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работна температура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6011862" y="6307137"/>
            <a:ext cx="29225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2/16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1111250" y="234950"/>
            <a:ext cx="6902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Класификация на проводниковите материали</a:t>
            </a:r>
          </a:p>
        </p:txBody>
      </p:sp>
      <p:sp>
        <p:nvSpPr>
          <p:cNvPr id="26" name="Shape 26"/>
          <p:cNvSpPr/>
          <p:nvPr/>
        </p:nvSpPr>
        <p:spPr>
          <a:xfrm>
            <a:off x="850900" y="1233487"/>
            <a:ext cx="2971799" cy="990599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Според свойствата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(стойност на ρ)</a:t>
            </a:r>
          </a:p>
        </p:txBody>
      </p:sp>
      <p:sp>
        <p:nvSpPr>
          <p:cNvPr id="27" name="Shape 27"/>
          <p:cNvSpPr/>
          <p:nvPr/>
        </p:nvSpPr>
        <p:spPr>
          <a:xfrm>
            <a:off x="5053012" y="1233487"/>
            <a:ext cx="3465512" cy="755649"/>
          </a:xfrm>
          <a:prstGeom prst="roundRect">
            <a:avLst>
              <a:gd fmla="val 16667" name="adj"/>
            </a:avLst>
          </a:prstGeom>
          <a:solidFill>
            <a:srgbClr val="006600"/>
          </a:solidFill>
          <a:ln cap="flat" cmpd="sng" w="9525">
            <a:solidFill>
              <a:srgbClr val="0033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Според приложението</a:t>
            </a:r>
          </a:p>
        </p:txBody>
      </p:sp>
      <p:grpSp>
        <p:nvGrpSpPr>
          <p:cNvPr id="28" name="Shape 28"/>
          <p:cNvGrpSpPr/>
          <p:nvPr/>
        </p:nvGrpSpPr>
        <p:grpSpPr>
          <a:xfrm>
            <a:off x="2636836" y="2205036"/>
            <a:ext cx="2209799" cy="1382713"/>
            <a:chOff x="2636836" y="2205036"/>
            <a:chExt cx="2209799" cy="1382713"/>
          </a:xfrm>
        </p:grpSpPr>
        <p:sp>
          <p:nvSpPr>
            <p:cNvPr id="29" name="Shape 29"/>
            <p:cNvSpPr/>
            <p:nvPr/>
          </p:nvSpPr>
          <p:spPr>
            <a:xfrm>
              <a:off x="2636836" y="2673350"/>
              <a:ext cx="2209799" cy="914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Метали и сплави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 голямо ρ</a:t>
              </a:r>
            </a:p>
          </p:txBody>
        </p:sp>
        <p:cxnSp>
          <p:nvCxnSpPr>
            <p:cNvPr id="30" name="Shape 30"/>
            <p:cNvCxnSpPr/>
            <p:nvPr/>
          </p:nvCxnSpPr>
          <p:spPr>
            <a:xfrm>
              <a:off x="2708275" y="2205036"/>
              <a:ext cx="431799" cy="431799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1" name="Shape 31"/>
          <p:cNvGrpSpPr/>
          <p:nvPr/>
        </p:nvGrpSpPr>
        <p:grpSpPr>
          <a:xfrm>
            <a:off x="646112" y="3551237"/>
            <a:ext cx="2871787" cy="2646362"/>
            <a:chOff x="646112" y="3551237"/>
            <a:chExt cx="2871787" cy="2646362"/>
          </a:xfrm>
        </p:grpSpPr>
        <p:sp>
          <p:nvSpPr>
            <p:cNvPr id="32" name="Shape 32"/>
            <p:cNvSpPr txBox="1"/>
            <p:nvPr/>
          </p:nvSpPr>
          <p:spPr>
            <a:xfrm>
              <a:off x="1079500" y="5556250"/>
              <a:ext cx="2438399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благородни метали  </a:t>
              </a:r>
            </a:p>
            <a:p>
              <a:pPr indent="0" lvl="0" marL="0" marR="0" rtl="0" algn="l">
                <a:lnSpc>
                  <a:spcPct val="6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(Ag, Au, Pt, Pd)</a:t>
              </a:r>
            </a:p>
          </p:txBody>
        </p:sp>
        <p:grpSp>
          <p:nvGrpSpPr>
            <p:cNvPr id="33" name="Shape 33"/>
            <p:cNvGrpSpPr/>
            <p:nvPr/>
          </p:nvGrpSpPr>
          <p:grpSpPr>
            <a:xfrm>
              <a:off x="646112" y="3551237"/>
              <a:ext cx="2262188" cy="2143125"/>
              <a:chOff x="646112" y="3551237"/>
              <a:chExt cx="2262188" cy="214312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079500" y="3590925"/>
                <a:ext cx="1371599" cy="539749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ct val="25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CC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мед (Cu)</a:t>
                </a:r>
              </a:p>
            </p:txBody>
          </p:sp>
          <p:cxnSp>
            <p:nvCxnSpPr>
              <p:cNvPr id="35" name="Shape 35"/>
              <p:cNvCxnSpPr/>
              <p:nvPr/>
            </p:nvCxnSpPr>
            <p:spPr>
              <a:xfrm>
                <a:off x="673100" y="3551237"/>
                <a:ext cx="0" cy="2143125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" name="Shape 36"/>
              <p:cNvCxnSpPr/>
              <p:nvPr/>
            </p:nvCxnSpPr>
            <p:spPr>
              <a:xfrm>
                <a:off x="685800" y="3894137"/>
                <a:ext cx="454024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0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37" name="Shape 37"/>
              <p:cNvCxnSpPr/>
              <p:nvPr/>
            </p:nvCxnSpPr>
            <p:spPr>
              <a:xfrm>
                <a:off x="693737" y="4876800"/>
                <a:ext cx="3810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0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38" name="Shape 38"/>
              <p:cNvSpPr txBox="1"/>
              <p:nvPr/>
            </p:nvSpPr>
            <p:spPr>
              <a:xfrm>
                <a:off x="1079500" y="4633912"/>
                <a:ext cx="1828800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ct val="25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CC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алуминий (Al)</a:t>
                </a:r>
              </a:p>
            </p:txBody>
          </p:sp>
          <p:cxnSp>
            <p:nvCxnSpPr>
              <p:cNvPr id="39" name="Shape 39"/>
              <p:cNvCxnSpPr/>
              <p:nvPr/>
            </p:nvCxnSpPr>
            <p:spPr>
              <a:xfrm>
                <a:off x="646112" y="5694362"/>
                <a:ext cx="454024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000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</p:grpSp>
      <p:grpSp>
        <p:nvGrpSpPr>
          <p:cNvPr id="40" name="Shape 40"/>
          <p:cNvGrpSpPr/>
          <p:nvPr/>
        </p:nvGrpSpPr>
        <p:grpSpPr>
          <a:xfrm>
            <a:off x="476250" y="2190750"/>
            <a:ext cx="1600199" cy="1360486"/>
            <a:chOff x="476250" y="2190750"/>
            <a:chExt cx="1600199" cy="1360486"/>
          </a:xfrm>
        </p:grpSpPr>
        <p:sp>
          <p:nvSpPr>
            <p:cNvPr id="41" name="Shape 41"/>
            <p:cNvSpPr/>
            <p:nvPr/>
          </p:nvSpPr>
          <p:spPr>
            <a:xfrm>
              <a:off x="476250" y="2636836"/>
              <a:ext cx="1600199" cy="914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Метали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 малко ρ</a:t>
              </a:r>
            </a:p>
          </p:txBody>
        </p:sp>
        <p:cxnSp>
          <p:nvCxnSpPr>
            <p:cNvPr id="42" name="Shape 42"/>
            <p:cNvCxnSpPr/>
            <p:nvPr/>
          </p:nvCxnSpPr>
          <p:spPr>
            <a:xfrm flipH="1">
              <a:off x="1357311" y="2190750"/>
              <a:ext cx="431799" cy="431799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43" name="Shape 43"/>
          <p:cNvGrpSpPr/>
          <p:nvPr/>
        </p:nvGrpSpPr>
        <p:grpSpPr>
          <a:xfrm>
            <a:off x="5400675" y="1989136"/>
            <a:ext cx="2825750" cy="3778250"/>
            <a:chOff x="5400675" y="1989136"/>
            <a:chExt cx="2825750" cy="3778250"/>
          </a:xfrm>
        </p:grpSpPr>
        <p:sp>
          <p:nvSpPr>
            <p:cNvPr id="44" name="Shape 44"/>
            <p:cNvSpPr/>
            <p:nvPr/>
          </p:nvSpPr>
          <p:spPr>
            <a:xfrm>
              <a:off x="6108700" y="2103436"/>
              <a:ext cx="1752600" cy="533399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Проводящи</a:t>
              </a:r>
            </a:p>
          </p:txBody>
        </p:sp>
        <p:cxnSp>
          <p:nvCxnSpPr>
            <p:cNvPr id="45" name="Shape 45"/>
            <p:cNvCxnSpPr/>
            <p:nvPr/>
          </p:nvCxnSpPr>
          <p:spPr>
            <a:xfrm>
              <a:off x="5419725" y="1989136"/>
              <a:ext cx="0" cy="3611561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5419725" y="2368550"/>
              <a:ext cx="727074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47" name="Shape 47"/>
            <p:cNvSpPr txBox="1"/>
            <p:nvPr/>
          </p:nvSpPr>
          <p:spPr>
            <a:xfrm>
              <a:off x="6108700" y="2865436"/>
              <a:ext cx="1512886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Резистивни</a:t>
              </a: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6108700" y="3490912"/>
              <a:ext cx="136048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За припои</a:t>
              </a: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6108700" y="4117975"/>
              <a:ext cx="159702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За контакти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6108700" y="4743450"/>
              <a:ext cx="211772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Термоустойчиви</a:t>
              </a: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6108700" y="5370512"/>
              <a:ext cx="210184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За термо-двойки</a:t>
              </a:r>
            </a:p>
          </p:txBody>
        </p:sp>
        <p:cxnSp>
          <p:nvCxnSpPr>
            <p:cNvPr id="52" name="Shape 52"/>
            <p:cNvCxnSpPr/>
            <p:nvPr/>
          </p:nvCxnSpPr>
          <p:spPr>
            <a:xfrm>
              <a:off x="5419725" y="3082925"/>
              <a:ext cx="727074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5435600" y="3705225"/>
              <a:ext cx="727074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5435600" y="4333875"/>
              <a:ext cx="727074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5400675" y="4962525"/>
              <a:ext cx="727074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5429250" y="5578475"/>
              <a:ext cx="727074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6011862" y="6307137"/>
            <a:ext cx="29225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3/16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585912" y="234950"/>
            <a:ext cx="597693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Метали и сплави с висока проводимост</a:t>
            </a:r>
          </a:p>
        </p:txBody>
      </p:sp>
      <p:sp>
        <p:nvSpPr>
          <p:cNvPr id="63" name="Shape 63"/>
          <p:cNvSpPr/>
          <p:nvPr/>
        </p:nvSpPr>
        <p:spPr>
          <a:xfrm>
            <a:off x="430212" y="692150"/>
            <a:ext cx="1371599" cy="53974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 (Cu)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449637" y="1231900"/>
            <a:ext cx="2282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27012" y="3597275"/>
            <a:ext cx="7264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добра корозоустойчивост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832225" y="4646612"/>
            <a:ext cx="15176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Особености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23900" y="5241925"/>
            <a:ext cx="8075612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Noto Sans Symbols"/>
              <a:buChar char="✓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Силно увеличава специфичното си съпротивление ρ при наличие на примеси – 0,5 % примеси намаляват ρ с от 2 до 4 пъти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27012" y="1825625"/>
            <a:ext cx="7264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малко специфично съпротивление ρ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27012" y="2416175"/>
            <a:ext cx="893603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добра технологичност - лесно се изтегля на тънки проводници и листове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27012" y="3006725"/>
            <a:ext cx="7264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запояване при ниска температура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27012" y="4189412"/>
            <a:ext cx="72643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ниска цена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6011862" y="6307137"/>
            <a:ext cx="29225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4/16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585912" y="234950"/>
            <a:ext cx="597693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Метали и сплави с висока проводимост</a:t>
            </a:r>
          </a:p>
        </p:txBody>
      </p:sp>
      <p:sp>
        <p:nvSpPr>
          <p:cNvPr id="78" name="Shape 78"/>
          <p:cNvSpPr/>
          <p:nvPr/>
        </p:nvSpPr>
        <p:spPr>
          <a:xfrm>
            <a:off x="214312" y="422275"/>
            <a:ext cx="1371599" cy="53974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 (Cu)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537" y="1498600"/>
            <a:ext cx="1370012" cy="206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237" y="4300537"/>
            <a:ext cx="2968624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1050" y="3109911"/>
            <a:ext cx="2311400" cy="237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1050" y="1027112"/>
            <a:ext cx="2470149" cy="1852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49525" y="1498600"/>
            <a:ext cx="2024061" cy="202406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3159125" y="817562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57175" y="5910262"/>
            <a:ext cx="39671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проводници за трансформатори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967287" y="5510212"/>
            <a:ext cx="39671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метализация на печатни платки</a:t>
            </a:r>
            <a:r>
              <a:rPr b="0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757237" y="3567112"/>
            <a:ext cx="39671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изолирани проводници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6011862" y="6307137"/>
            <a:ext cx="29225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5/16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585912" y="234950"/>
            <a:ext cx="597693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Метали и сплави с висока проводимост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65137" y="703262"/>
            <a:ext cx="23622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Алуминий (Al)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32225" y="904875"/>
            <a:ext cx="15176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Особености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65137" y="1325562"/>
            <a:ext cx="7864475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Noto Sans Symbols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 бързо се оксидира и се покрива с тънък слой Al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който притежава отлични диелектрични и механични свойства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95275" y="2085975"/>
            <a:ext cx="60118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Предимство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този слой предпазва метала от корозия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994025" y="2482850"/>
            <a:ext cx="57292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ct val="25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Недостатък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много затруднява запояването на Al 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5137" y="3214686"/>
            <a:ext cx="287496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Noto Sans Symbols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е вентилен метал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801687" y="4451350"/>
            <a:ext cx="604837" cy="847725"/>
            <a:chOff x="801687" y="4451350"/>
            <a:chExt cx="604837" cy="847725"/>
          </a:xfrm>
        </p:grpSpPr>
        <p:sp>
          <p:nvSpPr>
            <p:cNvPr id="101" name="Shape 101"/>
            <p:cNvSpPr/>
            <p:nvPr/>
          </p:nvSpPr>
          <p:spPr>
            <a:xfrm>
              <a:off x="801687" y="4451350"/>
              <a:ext cx="604837" cy="847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879475" y="4635500"/>
              <a:ext cx="4381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</a:t>
              </a: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1403350" y="4451350"/>
            <a:ext cx="2506662" cy="1431924"/>
            <a:chOff x="1403350" y="4451350"/>
            <a:chExt cx="2506662" cy="1431924"/>
          </a:xfrm>
        </p:grpSpPr>
        <p:sp>
          <p:nvSpPr>
            <p:cNvPr id="104" name="Shape 104"/>
            <p:cNvSpPr/>
            <p:nvPr/>
          </p:nvSpPr>
          <p:spPr>
            <a:xfrm>
              <a:off x="1403350" y="4451350"/>
              <a:ext cx="1846261" cy="8477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1731961" y="4475162"/>
              <a:ext cx="4889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2373311" y="4627562"/>
              <a:ext cx="4889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976436" y="4932362"/>
              <a:ext cx="4889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2466975" y="5486400"/>
              <a:ext cx="14430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Електролит</a:t>
              </a:r>
            </a:p>
          </p:txBody>
        </p:sp>
        <p:cxnSp>
          <p:nvCxnSpPr>
            <p:cNvPr id="109" name="Shape 109"/>
            <p:cNvCxnSpPr/>
            <p:nvPr/>
          </p:nvCxnSpPr>
          <p:spPr>
            <a:xfrm rot="10800000">
              <a:off x="2951162" y="5299075"/>
              <a:ext cx="166686" cy="273049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0" name="Shape 110"/>
          <p:cNvGrpSpPr/>
          <p:nvPr/>
        </p:nvGrpSpPr>
        <p:grpSpPr>
          <a:xfrm>
            <a:off x="787400" y="4451350"/>
            <a:ext cx="800099" cy="1538287"/>
            <a:chOff x="787400" y="4451350"/>
            <a:chExt cx="800099" cy="1538287"/>
          </a:xfrm>
        </p:grpSpPr>
        <p:sp>
          <p:nvSpPr>
            <p:cNvPr id="111" name="Shape 111"/>
            <p:cNvSpPr/>
            <p:nvPr/>
          </p:nvSpPr>
          <p:spPr>
            <a:xfrm>
              <a:off x="1403350" y="4451350"/>
              <a:ext cx="92074" cy="84772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787400" y="5592762"/>
              <a:ext cx="8000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</a:t>
              </a:r>
              <a:r>
                <a:rPr b="1" baseline="-25000" i="0" lang="en-US" sz="2000" u="non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000" u="non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-25000" i="0" lang="en-US" sz="2000" u="non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cxnSp>
          <p:nvCxnSpPr>
            <p:cNvPr id="113" name="Shape 113"/>
            <p:cNvCxnSpPr/>
            <p:nvPr/>
          </p:nvCxnSpPr>
          <p:spPr>
            <a:xfrm flipH="1">
              <a:off x="1157287" y="5257800"/>
              <a:ext cx="290512" cy="398461"/>
            </a:xfrm>
            <a:prstGeom prst="straightConnector1">
              <a:avLst/>
            </a:prstGeom>
            <a:noFill/>
            <a:ln cap="flat" cmpd="sng" w="22225">
              <a:solidFill>
                <a:srgbClr val="CC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14" name="Shape 114"/>
          <p:cNvSpPr txBox="1"/>
          <p:nvPr/>
        </p:nvSpPr>
        <p:spPr>
          <a:xfrm>
            <a:off x="1447800" y="5989637"/>
            <a:ext cx="157797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Диелектрик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5454650" y="4545012"/>
            <a:ext cx="3108323" cy="1412874"/>
            <a:chOff x="5454650" y="4545012"/>
            <a:chExt cx="3108323" cy="1412874"/>
          </a:xfrm>
        </p:grpSpPr>
        <p:sp>
          <p:nvSpPr>
            <p:cNvPr id="116" name="Shape 116"/>
            <p:cNvSpPr/>
            <p:nvPr/>
          </p:nvSpPr>
          <p:spPr>
            <a:xfrm>
              <a:off x="5454650" y="4545012"/>
              <a:ext cx="604837" cy="847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5532437" y="4729162"/>
              <a:ext cx="4381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6056312" y="4545012"/>
              <a:ext cx="1846261" cy="8477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6384925" y="4568825"/>
              <a:ext cx="4889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026275" y="4721225"/>
              <a:ext cx="4889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629400" y="5026025"/>
              <a:ext cx="488949" cy="366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r>
                <a:rPr b="1" baseline="30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7119936" y="5561012"/>
              <a:ext cx="1443037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Електролит</a:t>
              </a:r>
            </a:p>
          </p:txBody>
        </p:sp>
        <p:cxnSp>
          <p:nvCxnSpPr>
            <p:cNvPr id="123" name="Shape 123"/>
            <p:cNvCxnSpPr/>
            <p:nvPr/>
          </p:nvCxnSpPr>
          <p:spPr>
            <a:xfrm rot="10800000">
              <a:off x="7604124" y="5392737"/>
              <a:ext cx="166686" cy="273049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4" name="Shape 124"/>
          <p:cNvSpPr txBox="1"/>
          <p:nvPr/>
        </p:nvSpPr>
        <p:spPr>
          <a:xfrm>
            <a:off x="5394325" y="5759450"/>
            <a:ext cx="147955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922586" y="3214686"/>
            <a:ext cx="6018211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проявява различни свойства в зависимост от поляритета на приложеното напрежение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801687" y="4165600"/>
            <a:ext cx="2468562" cy="347662"/>
            <a:chOff x="801687" y="4165600"/>
            <a:chExt cx="2468562" cy="347662"/>
          </a:xfrm>
        </p:grpSpPr>
        <p:sp>
          <p:nvSpPr>
            <p:cNvPr id="127" name="Shape 127"/>
            <p:cNvSpPr/>
            <p:nvPr/>
          </p:nvSpPr>
          <p:spPr>
            <a:xfrm>
              <a:off x="801687" y="4165600"/>
              <a:ext cx="246062" cy="24606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</a:p>
          </p:txBody>
        </p:sp>
        <p:grpSp>
          <p:nvGrpSpPr>
            <p:cNvPr id="128" name="Shape 128"/>
            <p:cNvGrpSpPr/>
            <p:nvPr/>
          </p:nvGrpSpPr>
          <p:grpSpPr>
            <a:xfrm>
              <a:off x="2974975" y="4165600"/>
              <a:ext cx="295275" cy="347662"/>
              <a:chOff x="2974975" y="4165600"/>
              <a:chExt cx="295275" cy="347662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2994025" y="4165600"/>
                <a:ext cx="246062" cy="246062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" name="Shape 130"/>
              <p:cNvSpPr txBox="1"/>
              <p:nvPr/>
            </p:nvSpPr>
            <p:spPr>
              <a:xfrm>
                <a:off x="2974975" y="4176712"/>
                <a:ext cx="295275" cy="33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1" baseline="30000" i="0" lang="en-US" sz="24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</p:grpSp>
      <p:grpSp>
        <p:nvGrpSpPr>
          <p:cNvPr id="131" name="Shape 131"/>
          <p:cNvGrpSpPr/>
          <p:nvPr/>
        </p:nvGrpSpPr>
        <p:grpSpPr>
          <a:xfrm>
            <a:off x="5384800" y="4237036"/>
            <a:ext cx="2465387" cy="347662"/>
            <a:chOff x="5384800" y="4237036"/>
            <a:chExt cx="2465387" cy="347662"/>
          </a:xfrm>
        </p:grpSpPr>
        <p:grpSp>
          <p:nvGrpSpPr>
            <p:cNvPr id="132" name="Shape 132"/>
            <p:cNvGrpSpPr/>
            <p:nvPr/>
          </p:nvGrpSpPr>
          <p:grpSpPr>
            <a:xfrm>
              <a:off x="5384800" y="4237036"/>
              <a:ext cx="295275" cy="347662"/>
              <a:chOff x="2974975" y="4165600"/>
              <a:chExt cx="295275" cy="347662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2994025" y="4165600"/>
                <a:ext cx="246062" cy="246062"/>
              </a:xfrm>
              <a:prstGeom prst="ellipse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>
                <a:off x="2974975" y="4176712"/>
                <a:ext cx="295275" cy="336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Noto Sans Symbols"/>
                  <a:buNone/>
                </a:pPr>
                <a:r>
                  <a:rPr b="1" baseline="30000" i="0" lang="en-US" sz="24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−</a:t>
                </a: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7604125" y="4237037"/>
              <a:ext cx="246062" cy="24606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011862" y="6307137"/>
            <a:ext cx="29225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6/16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585912" y="234950"/>
            <a:ext cx="597693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Метали и сплави с висока проводимост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55587" y="714375"/>
            <a:ext cx="2063750" cy="33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16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Алуминий (Al)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9825" y="4081462"/>
            <a:ext cx="2122487" cy="159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487" y="4062412"/>
            <a:ext cx="1847849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8250" y="3900487"/>
            <a:ext cx="2100261" cy="200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56475" y="4197350"/>
            <a:ext cx="1130299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544512" y="3286125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467100" y="989012"/>
            <a:ext cx="2282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566862" y="1385887"/>
            <a:ext cx="50323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малко специфично съпротивление  ρ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841625" y="5910262"/>
            <a:ext cx="14351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радиатори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116512" y="5721350"/>
            <a:ext cx="36210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електролитни кондензатори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31825" y="5910262"/>
            <a:ext cx="162083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вентилатори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566862" y="1984375"/>
            <a:ext cx="50323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топлопроводност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566862" y="2584450"/>
            <a:ext cx="50323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малко тегло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011862" y="6307137"/>
            <a:ext cx="29225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7/16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585912" y="234950"/>
            <a:ext cx="597693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Метали и сплави с висока проводимост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66712" y="692150"/>
            <a:ext cx="2711449" cy="8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Благородни метали (Ag, Au, Pt, Pd)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61" y="3030536"/>
            <a:ext cx="3174999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3825" y="2498725"/>
            <a:ext cx="2905125" cy="301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3689350" y="989012"/>
            <a:ext cx="22828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678237" y="1385887"/>
            <a:ext cx="50323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малко специфично съпротивление  ρ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678237" y="1728786"/>
            <a:ext cx="50323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изключителна корозоустойчивост</a:t>
            </a:r>
          </a:p>
        </p:txBody>
      </p:sp>
      <p:sp>
        <p:nvSpPr>
          <p:cNvPr id="167" name="Shape 167"/>
          <p:cNvSpPr/>
          <p:nvPr/>
        </p:nvSpPr>
        <p:spPr>
          <a:xfrm>
            <a:off x="384175" y="2346325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7500" y="5438775"/>
            <a:ext cx="8759824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бондиране на интегрални схеми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(много тънки проводници, които свързват изводите на схемата с изводите на корпуса)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15925" y="2854325"/>
            <a:ext cx="8397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Злато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6011862" y="6307137"/>
            <a:ext cx="2922586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8/16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741611" y="234950"/>
            <a:ext cx="3652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Резистивни материали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4450" y="1306512"/>
            <a:ext cx="1900237" cy="190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137" y="1587500"/>
            <a:ext cx="3254374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2275" y="1325562"/>
            <a:ext cx="1900237" cy="190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338137" y="827087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797175" y="793750"/>
            <a:ext cx="521334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токопровеждащ елемент на резистори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15925" y="3482975"/>
            <a:ext cx="26685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 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04850" y="3957637"/>
            <a:ext cx="80994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голямо специфично съпротивление  ρ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704850" y="4587875"/>
            <a:ext cx="80994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малка стойност на термо-е.д.н. основно спрямо Cu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04850" y="5218112"/>
            <a:ext cx="80994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висока температурна стабилност на параметрите им (т. е. α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ρ </a:t>
            </a:r>
            <a:r>
              <a:rPr b="1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≈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0)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04850" y="5849937"/>
            <a:ext cx="8099425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добра технологичност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5911850" y="6307137"/>
            <a:ext cx="3011487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Проводникови материали       10/16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014661" y="234950"/>
            <a:ext cx="3108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Припои и флюсове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52425" y="692150"/>
            <a:ext cx="10874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Припои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625" y="2971800"/>
            <a:ext cx="3287711" cy="279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52425" y="1089025"/>
            <a:ext cx="84216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Сплави, които се използват за запояване (създаване на механически здрав шев и електрически контакт с малко контактно съпротивление)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52425" y="1830386"/>
            <a:ext cx="122713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Флюсове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52425" y="2227261"/>
            <a:ext cx="6003925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Органични материали, които подпомагат запояването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