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6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7195-D7E5-49B6-8EA8-6D2750337A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C09B3-C8DD-4B99-BF66-FC9B4EA5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1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7195-D7E5-49B6-8EA8-6D2750337A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C09B3-C8DD-4B99-BF66-FC9B4EA5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3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7195-D7E5-49B6-8EA8-6D2750337A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C09B3-C8DD-4B99-BF66-FC9B4EA5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9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7195-D7E5-49B6-8EA8-6D2750337A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C09B3-C8DD-4B99-BF66-FC9B4EA5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4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7195-D7E5-49B6-8EA8-6D2750337A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C09B3-C8DD-4B99-BF66-FC9B4EA5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2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7195-D7E5-49B6-8EA8-6D2750337A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C09B3-C8DD-4B99-BF66-FC9B4EA5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3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7195-D7E5-49B6-8EA8-6D2750337A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C09B3-C8DD-4B99-BF66-FC9B4EA5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7195-D7E5-49B6-8EA8-6D2750337A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C09B3-C8DD-4B99-BF66-FC9B4EA5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7195-D7E5-49B6-8EA8-6D2750337A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C09B3-C8DD-4B99-BF66-FC9B4EA5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7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7195-D7E5-49B6-8EA8-6D2750337A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C09B3-C8DD-4B99-BF66-FC9B4EA5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2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7195-D7E5-49B6-8EA8-6D2750337A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C09B3-C8DD-4B99-BF66-FC9B4EA5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5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27195-D7E5-49B6-8EA8-6D2750337A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C09B3-C8DD-4B99-BF66-FC9B4EA5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8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png"/><Relationship Id="rId3" Type="http://schemas.openxmlformats.org/officeDocument/2006/relationships/image" Target="../media/image11.jpeg"/><Relationship Id="rId7" Type="http://schemas.openxmlformats.org/officeDocument/2006/relationships/image" Target="../media/image15.jpg"/><Relationship Id="rId12" Type="http://schemas.openxmlformats.org/officeDocument/2006/relationships/image" Target="../media/image20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751"/>
            <a:ext cx="12192000" cy="6858000"/>
            <a:chOff x="15905" y="-318100"/>
            <a:chExt cx="9143999" cy="514349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5905" y="-318100"/>
              <a:ext cx="9143999" cy="5143498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25327" y="-129100"/>
              <a:ext cx="650337" cy="606700"/>
            </a:xfrm>
            <a:prstGeom prst="rect">
              <a:avLst/>
            </a:prstGeom>
          </p:spPr>
        </p:pic>
        <p:pic>
          <p:nvPicPr>
            <p:cNvPr id="7" name="Picture 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414668" y="-208201"/>
              <a:ext cx="678001" cy="631800"/>
            </a:xfrm>
            <a:prstGeom prst="rect">
              <a:avLst/>
            </a:prstGeom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362808" y="267576"/>
            <a:ext cx="90912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ТЕХНИЧЕСКИ УНИВЕРСИТЕТ – СОФИЯ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СТОПАНСКИ ФАКУЛТЕТ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КАТЕДРА „ИКОНОМИКА, ИНДУСТРИАЛЕН ИНЖЕНЕРИНГ И МЕНИДЖМЪНТ”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05607" y="1454730"/>
            <a:ext cx="8897815" cy="3170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59305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kern="0" dirty="0" smtClean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ДИПЛОМНА</a:t>
            </a:r>
            <a:r>
              <a:rPr lang="bg-BG" sz="4400" b="1" kern="0" dirty="0" smtClean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b="1" kern="0" dirty="0" smtClean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РАБОТА</a:t>
            </a:r>
          </a:p>
          <a:p>
            <a:pPr marL="211455" marR="0" algn="ctr">
              <a:lnSpc>
                <a:spcPct val="200000"/>
              </a:lnSpc>
              <a:spcBef>
                <a:spcPts val="0"/>
              </a:spcBef>
              <a:spcAft>
                <a:spcPts val="3035"/>
              </a:spcAft>
            </a:pPr>
            <a:r>
              <a:rPr lang="en-US" sz="2000" dirty="0" err="1" smtClean="0">
                <a:solidFill>
                  <a:srgbClr val="1818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на</a:t>
            </a:r>
            <a:r>
              <a:rPr lang="en-US" sz="2000" dirty="0" smtClean="0">
                <a:solidFill>
                  <a:srgbClr val="1818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1818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тема</a:t>
            </a:r>
            <a:r>
              <a:rPr lang="en-US" sz="2000" dirty="0" smtClean="0">
                <a:solidFill>
                  <a:srgbClr val="1818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US" sz="11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99540" marR="1189355" algn="ctr">
              <a:lnSpc>
                <a:spcPct val="98000"/>
              </a:lnSpc>
              <a:spcBef>
                <a:spcPts val="0"/>
              </a:spcBef>
              <a:spcAft>
                <a:spcPts val="3065"/>
              </a:spcAft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Анализ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и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усъвършенстване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на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мениджмънта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и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инженеринга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на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„</a:t>
            </a:r>
            <a:r>
              <a:rPr lang="bg-BG" sz="24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Каменица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 АД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5896" y="5143384"/>
            <a:ext cx="6096000" cy="1389611"/>
          </a:xfrm>
          <a:prstGeom prst="rect">
            <a:avLst/>
          </a:prstGeom>
        </p:spPr>
        <p:txBody>
          <a:bodyPr>
            <a:spAutoFit/>
          </a:bodyPr>
          <a:lstStyle/>
          <a:p>
            <a:pPr marR="74295">
              <a:lnSpc>
                <a:spcPct val="103000"/>
              </a:lnSpc>
              <a:spcAft>
                <a:spcPts val="75"/>
              </a:spcAft>
            </a:pPr>
            <a:r>
              <a:rPr lang="bg-BG" sz="2000" b="1" dirty="0" smtClean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Дипломен Ръководител:</a:t>
            </a:r>
            <a:r>
              <a:rPr lang="en-US" sz="2000" b="1" dirty="0" smtClean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д-р </a:t>
            </a:r>
            <a:r>
              <a:rPr lang="bg-BG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bg-BG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Андонов</a:t>
            </a:r>
            <a:endParaRPr lang="en-US" sz="2000" b="1" dirty="0">
              <a:solidFill>
                <a:srgbClr val="18181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74295">
              <a:lnSpc>
                <a:spcPct val="103000"/>
              </a:lnSpc>
              <a:spcAft>
                <a:spcPts val="75"/>
              </a:spcAft>
            </a:pPr>
            <a:r>
              <a:rPr lang="en-US" sz="2000" b="1" dirty="0" err="1" smtClean="0">
                <a:solidFill>
                  <a:srgbClr val="1818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Изготвил</a:t>
            </a:r>
            <a:r>
              <a:rPr lang="en-US" sz="2000" b="1" dirty="0" smtClean="0">
                <a:solidFill>
                  <a:srgbClr val="1818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bg-BG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bg-BG" sz="2000" dirty="0" smtClean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Николай Синоров</a:t>
            </a:r>
            <a:endParaRPr lang="en-US" sz="14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74295">
              <a:lnSpc>
                <a:spcPct val="103000"/>
              </a:lnSpc>
              <a:spcAft>
                <a:spcPts val="75"/>
              </a:spcAft>
            </a:pPr>
            <a:r>
              <a:rPr lang="en-US" sz="2000" b="1" dirty="0" err="1" smtClean="0">
                <a:solidFill>
                  <a:srgbClr val="1818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Специалност</a:t>
            </a:r>
            <a:r>
              <a:rPr lang="en-US" sz="2000" b="1" dirty="0" smtClean="0">
                <a:solidFill>
                  <a:srgbClr val="1818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sz="2000" dirty="0" err="1" smtClean="0">
                <a:solidFill>
                  <a:srgbClr val="1818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Индустриален</a:t>
            </a:r>
            <a:r>
              <a:rPr lang="en-US" sz="2000" dirty="0" smtClean="0">
                <a:solidFill>
                  <a:srgbClr val="1818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rgbClr val="1818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Мениджмънт</a:t>
            </a:r>
            <a:endParaRPr lang="en-US" sz="14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000" b="1" dirty="0" err="1" smtClean="0">
                <a:solidFill>
                  <a:srgbClr val="1818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Фак</a:t>
            </a:r>
            <a:r>
              <a:rPr lang="en-US" sz="2000" b="1" dirty="0" smtClean="0">
                <a:solidFill>
                  <a:srgbClr val="1818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US" sz="2000" b="1" dirty="0" err="1" smtClean="0">
                <a:solidFill>
                  <a:srgbClr val="1818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номер</a:t>
            </a:r>
            <a:r>
              <a:rPr lang="en-US" sz="2000" b="1" dirty="0" smtClean="0">
                <a:solidFill>
                  <a:srgbClr val="1818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sz="2000" dirty="0" smtClean="0">
                <a:solidFill>
                  <a:srgbClr val="1818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1612190</a:t>
            </a:r>
            <a:r>
              <a:rPr lang="bg-BG" sz="2000" dirty="0" smtClean="0">
                <a:solidFill>
                  <a:srgbClr val="1818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49</a:t>
            </a:r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362" y="1435497"/>
            <a:ext cx="3115408" cy="19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0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077210" marR="0" indent="-6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SWOT АНАЛИЗ</a:t>
            </a:r>
            <a:br>
              <a:rPr lang="en-US" b="1" dirty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29787"/>
              </p:ext>
            </p:extLst>
          </p:nvPr>
        </p:nvGraphicFramePr>
        <p:xfrm>
          <a:off x="1267557" y="1158824"/>
          <a:ext cx="9096375" cy="56200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22807">
                  <a:extLst>
                    <a:ext uri="{9D8B030D-6E8A-4147-A177-3AD203B41FA5}">
                      <a16:colId xmlns:a16="http://schemas.microsoft.com/office/drawing/2014/main" val="4124580452"/>
                    </a:ext>
                  </a:extLst>
                </a:gridCol>
                <a:gridCol w="4473568">
                  <a:extLst>
                    <a:ext uri="{9D8B030D-6E8A-4147-A177-3AD203B41FA5}">
                      <a16:colId xmlns:a16="http://schemas.microsoft.com/office/drawing/2014/main" val="458591483"/>
                    </a:ext>
                  </a:extLst>
                </a:gridCol>
              </a:tblGrid>
              <a:tr h="452782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Силни</a:t>
                      </a:r>
                      <a:r>
                        <a:rPr lang="bg-BG" baseline="0" dirty="0" smtClean="0"/>
                        <a:t> страни</a:t>
                      </a:r>
                      <a:endParaRPr lang="en-US" dirty="0"/>
                    </a:p>
                  </a:txBody>
                  <a:tcPr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Слаби страни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401049"/>
                  </a:ext>
                </a:extLst>
              </a:tr>
              <a:tr h="9615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dirty="0" err="1" smtClean="0">
                          <a:solidFill>
                            <a:srgbClr val="18181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Гарантирано</a:t>
                      </a:r>
                      <a:r>
                        <a:rPr lang="en-US" sz="2000" dirty="0" smtClean="0">
                          <a:solidFill>
                            <a:srgbClr val="18181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18181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качество</a:t>
                      </a:r>
                      <a:r>
                        <a:rPr lang="en-US" sz="2000" dirty="0" smtClean="0">
                          <a:solidFill>
                            <a:srgbClr val="18181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18181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</a:t>
                      </a:r>
                      <a:r>
                        <a:rPr lang="en-US" sz="2000" dirty="0" smtClean="0">
                          <a:solidFill>
                            <a:srgbClr val="18181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18181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продуктите</a:t>
                      </a:r>
                      <a:r>
                        <a:rPr lang="bg-BG" sz="2000" dirty="0" smtClean="0">
                          <a:solidFill>
                            <a:srgbClr val="18181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;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Използване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още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усъвършенствани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контролни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устройства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старата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поточна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линия</a:t>
                      </a:r>
                      <a:r>
                        <a:rPr lang="bg-BG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076832"/>
                  </a:ext>
                </a:extLst>
              </a:tr>
              <a:tr h="9615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Поддържане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конкурентни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цени</a:t>
                      </a:r>
                      <a:r>
                        <a:rPr lang="bg-BG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Трудно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постигане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мотивиран</a:t>
                      </a:r>
                      <a:r>
                        <a:rPr lang="bg-BG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стимулиран</a:t>
                      </a:r>
                      <a:r>
                        <a:rPr lang="bg-BG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232249"/>
                  </a:ext>
                </a:extLst>
              </a:tr>
              <a:tr h="67307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Бърза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сигурна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доставка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</a:t>
                      </a:r>
                      <a:r>
                        <a:rPr lang="bg-BG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продуктите</a:t>
                      </a:r>
                      <a:r>
                        <a:rPr lang="bg-BG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Липса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отдел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научно-изследователска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развойна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дейност</a:t>
                      </a:r>
                      <a:r>
                        <a:rPr lang="bg-BG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017726"/>
                  </a:ext>
                </a:extLst>
              </a:tr>
              <a:tr h="45278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Разнообразна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продуктова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гама</a:t>
                      </a:r>
                      <a:r>
                        <a:rPr lang="bg-BG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994767"/>
                  </a:ext>
                </a:extLst>
              </a:tr>
              <a:tr h="143646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Силно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развита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маркетингова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стратегия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Възможност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инвестиране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нови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мощности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модерно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съвременно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оборудване</a:t>
                      </a:r>
                      <a:r>
                        <a:rPr lang="bg-BG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478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7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39502"/>
              </p:ext>
            </p:extLst>
          </p:nvPr>
        </p:nvGraphicFramePr>
        <p:xfrm>
          <a:off x="1323975" y="1643063"/>
          <a:ext cx="9086850" cy="3383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17966">
                  <a:extLst>
                    <a:ext uri="{9D8B030D-6E8A-4147-A177-3AD203B41FA5}">
                      <a16:colId xmlns:a16="http://schemas.microsoft.com/office/drawing/2014/main" val="4124580452"/>
                    </a:ext>
                  </a:extLst>
                </a:gridCol>
                <a:gridCol w="4468884">
                  <a:extLst>
                    <a:ext uri="{9D8B030D-6E8A-4147-A177-3AD203B41FA5}">
                      <a16:colId xmlns:a16="http://schemas.microsoft.com/office/drawing/2014/main" val="458591483"/>
                    </a:ext>
                  </a:extLst>
                </a:gridCol>
              </a:tblGrid>
              <a:tr h="310035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Възможности</a:t>
                      </a:r>
                      <a:endParaRPr lang="en-US" dirty="0"/>
                    </a:p>
                  </a:txBody>
                  <a:tcPr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Заплахи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401049"/>
                  </a:ext>
                </a:extLst>
              </a:tr>
              <a:tr h="77508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Усвояване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нови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продукти</a:t>
                      </a:r>
                      <a:r>
                        <a:rPr lang="bg-BG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Увеличаване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цените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основните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суровини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съществуващи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доставчици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поради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смяна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доставчици</a:t>
                      </a:r>
                      <a:r>
                        <a:rPr lang="bg-BG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076832"/>
                  </a:ext>
                </a:extLst>
              </a:tr>
              <a:tr h="54256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Инвестиране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нови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технологии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иновационна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дейност</a:t>
                      </a:r>
                      <a:r>
                        <a:rPr lang="bg-BG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Дефицит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добре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подготвени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специалисти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пазара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труда</a:t>
                      </a:r>
                      <a:r>
                        <a:rPr lang="bg-BG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232249"/>
                  </a:ext>
                </a:extLst>
              </a:tr>
              <a:tr h="54256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Назначаване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задържане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висококвалифицирани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кадри</a:t>
                      </a:r>
                      <a:r>
                        <a:rPr lang="bg-BG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Поява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нови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конкуренти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бранша</a:t>
                      </a:r>
                      <a:r>
                        <a:rPr lang="bg-BG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017726"/>
                  </a:ext>
                </a:extLst>
              </a:tr>
              <a:tr h="54256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Присъединяване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към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нови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световни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пазари</a:t>
                      </a:r>
                      <a:r>
                        <a:rPr lang="bg-BG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Намаляване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покупателната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способност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българина</a:t>
                      </a:r>
                      <a:r>
                        <a:rPr lang="bg-BG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994767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2975" y="317500"/>
            <a:ext cx="10515600" cy="1325563"/>
          </a:xfrm>
        </p:spPr>
        <p:txBody>
          <a:bodyPr>
            <a:normAutofit fontScale="90000"/>
          </a:bodyPr>
          <a:lstStyle/>
          <a:p>
            <a:pPr marL="3077210" marR="0" indent="-6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SWOT АНАЛИЗ</a:t>
            </a:r>
            <a:br>
              <a:rPr lang="en-US" b="1" dirty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4"/>
            <a:ext cx="12191999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91250" y="4005930"/>
            <a:ext cx="6000750" cy="1325563"/>
          </a:xfrm>
        </p:spPr>
        <p:txBody>
          <a:bodyPr>
            <a:normAutofit fontScale="90000"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ИНЖЕНЕРИНГ</a:t>
            </a:r>
            <a:r>
              <a:rPr lang="bg-BG" b="1" dirty="0" smtClean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НА КОМПАНИЯТА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1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08960" y="1870996"/>
            <a:ext cx="965329" cy="1980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0" b="1" dirty="0" smtClean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endParaRPr lang="en-US" sz="1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039" y="172931"/>
            <a:ext cx="1542422" cy="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3825" y="12980"/>
            <a:ext cx="8115300" cy="1325563"/>
          </a:xfrm>
        </p:spPr>
        <p:txBody>
          <a:bodyPr/>
          <a:lstStyle/>
          <a:p>
            <a:pPr algn="ctr"/>
            <a:r>
              <a:rPr lang="bg-BG" b="1" dirty="0" smtClean="0">
                <a:solidFill>
                  <a:schemeClr val="accent2"/>
                </a:solidFill>
                <a:latin typeface="+mn-lt"/>
              </a:rPr>
              <a:t>ТИП НА ПРОИЗВОДСТВО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33825" cy="6858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9895" y="1902537"/>
            <a:ext cx="24556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dirty="0">
                <a:solidFill>
                  <a:schemeClr val="bg1"/>
                </a:solidFill>
              </a:rPr>
              <a:t>Годишен ефективен фонд на време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18" name="Shape 744"/>
          <p:cNvSpPr/>
          <p:nvPr/>
        </p:nvSpPr>
        <p:spPr>
          <a:xfrm>
            <a:off x="805218" y="2674961"/>
            <a:ext cx="2105025" cy="75565"/>
          </a:xfrm>
          <a:custGeom>
            <a:avLst/>
            <a:gdLst/>
            <a:ahLst/>
            <a:cxnLst/>
            <a:rect l="0" t="0" r="0" b="0"/>
            <a:pathLst>
              <a:path w="2105660" h="76200">
                <a:moveTo>
                  <a:pt x="38100" y="0"/>
                </a:moveTo>
                <a:lnTo>
                  <a:pt x="66675" y="28575"/>
                </a:lnTo>
                <a:lnTo>
                  <a:pt x="2038985" y="28575"/>
                </a:lnTo>
                <a:lnTo>
                  <a:pt x="2067560" y="0"/>
                </a:lnTo>
                <a:lnTo>
                  <a:pt x="2105660" y="38100"/>
                </a:lnTo>
                <a:lnTo>
                  <a:pt x="2067560" y="76200"/>
                </a:lnTo>
                <a:lnTo>
                  <a:pt x="2038985" y="47625"/>
                </a:lnTo>
                <a:lnTo>
                  <a:pt x="66675" y="47625"/>
                </a:lnTo>
                <a:lnTo>
                  <a:pt x="38100" y="76200"/>
                </a:lnTo>
                <a:lnTo>
                  <a:pt x="0" y="38100"/>
                </a:lnTo>
                <a:lnTo>
                  <a:pt x="38100" y="0"/>
                </a:lnTo>
                <a:close/>
              </a:path>
            </a:pathLst>
          </a:custGeom>
          <a:ln w="0" cap="flat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FF774B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10266" y="2712744"/>
            <a:ext cx="1970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i="1" dirty="0" smtClean="0">
                <a:solidFill>
                  <a:schemeClr val="bg1"/>
                </a:solidFill>
              </a:rPr>
              <a:t>478 296 мин./год.</a:t>
            </a:r>
            <a:endParaRPr lang="en-US" b="1" i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7480" y="3572357"/>
            <a:ext cx="21805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dirty="0">
                <a:solidFill>
                  <a:schemeClr val="bg1"/>
                </a:solidFill>
              </a:rPr>
              <a:t>Средномесечното произвеждано количество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1" name="Shape 744"/>
          <p:cNvSpPr/>
          <p:nvPr/>
        </p:nvSpPr>
        <p:spPr>
          <a:xfrm>
            <a:off x="805219" y="4643661"/>
            <a:ext cx="2105025" cy="75565"/>
          </a:xfrm>
          <a:custGeom>
            <a:avLst/>
            <a:gdLst/>
            <a:ahLst/>
            <a:cxnLst/>
            <a:rect l="0" t="0" r="0" b="0"/>
            <a:pathLst>
              <a:path w="2105660" h="76200">
                <a:moveTo>
                  <a:pt x="38100" y="0"/>
                </a:moveTo>
                <a:lnTo>
                  <a:pt x="66675" y="28575"/>
                </a:lnTo>
                <a:lnTo>
                  <a:pt x="2038985" y="28575"/>
                </a:lnTo>
                <a:lnTo>
                  <a:pt x="2067560" y="0"/>
                </a:lnTo>
                <a:lnTo>
                  <a:pt x="2105660" y="38100"/>
                </a:lnTo>
                <a:lnTo>
                  <a:pt x="2067560" y="76200"/>
                </a:lnTo>
                <a:lnTo>
                  <a:pt x="2038985" y="47625"/>
                </a:lnTo>
                <a:lnTo>
                  <a:pt x="66675" y="47625"/>
                </a:lnTo>
                <a:lnTo>
                  <a:pt x="38100" y="76200"/>
                </a:lnTo>
                <a:lnTo>
                  <a:pt x="0" y="38100"/>
                </a:lnTo>
                <a:lnTo>
                  <a:pt x="38100" y="0"/>
                </a:lnTo>
                <a:close/>
              </a:path>
            </a:pathLst>
          </a:custGeom>
          <a:ln w="0" cap="flat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FF774B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61136" y="4656256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i="1" dirty="0" smtClean="0">
                <a:solidFill>
                  <a:schemeClr val="bg1"/>
                </a:solidFill>
              </a:rPr>
              <a:t>1 600 000 бр.</a:t>
            </a:r>
            <a:endParaRPr lang="en-US" b="1" i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33546" y="1440917"/>
            <a:ext cx="7244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За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целите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на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дипломния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проект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разгле</a:t>
            </a:r>
            <a:r>
              <a:rPr lang="bg-BG" dirty="0" smtClean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ждам</a:t>
            </a:r>
            <a:r>
              <a:rPr lang="en-US" dirty="0" smtClean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технология</a:t>
            </a:r>
            <a:r>
              <a:rPr lang="bg-BG" dirty="0" smtClean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та </a:t>
            </a:r>
            <a:r>
              <a:rPr lang="en-US" dirty="0" err="1" smtClean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за</a:t>
            </a:r>
            <a:r>
              <a:rPr lang="en-US" dirty="0" smtClean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производство</a:t>
            </a:r>
            <a:r>
              <a:rPr lang="bg-BG" dirty="0" smtClean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то</a:t>
            </a:r>
            <a:r>
              <a:rPr lang="en-US" dirty="0" smtClean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на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продукта</a:t>
            </a:r>
            <a:r>
              <a:rPr lang="bg-BG" dirty="0" smtClean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- </a:t>
            </a:r>
            <a:r>
              <a:rPr lang="en-US" dirty="0" smtClean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бира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„</a:t>
            </a:r>
            <a:r>
              <a:rPr lang="bg-BG" dirty="0" smtClean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Каменица</a:t>
            </a:r>
            <a:r>
              <a:rPr lang="en-US" dirty="0" smtClean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bg-BG" dirty="0" smtClean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Светло</a:t>
            </a:r>
            <a:r>
              <a:rPr lang="en-US" dirty="0" smtClean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”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от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2 л</a:t>
            </a:r>
            <a:r>
              <a:rPr lang="en-US" dirty="0" smtClean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.</a:t>
            </a:r>
            <a:endParaRPr lang="en-US" dirty="0">
              <a:latin typeface="Calibri (Body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868310"/>
              </p:ext>
            </p:extLst>
          </p:nvPr>
        </p:nvGraphicFramePr>
        <p:xfrm>
          <a:off x="4701305" y="2405012"/>
          <a:ext cx="6559062" cy="3494620"/>
        </p:xfrm>
        <a:graphic>
          <a:graphicData uri="http://schemas.openxmlformats.org/drawingml/2006/table">
            <a:tbl>
              <a:tblPr firstRow="1" firstCol="1" bandRow="1"/>
              <a:tblGrid>
                <a:gridCol w="363064">
                  <a:extLst>
                    <a:ext uri="{9D8B030D-6E8A-4147-A177-3AD203B41FA5}">
                      <a16:colId xmlns:a16="http://schemas.microsoft.com/office/drawing/2014/main" val="2799337720"/>
                    </a:ext>
                  </a:extLst>
                </a:gridCol>
                <a:gridCol w="3087242">
                  <a:extLst>
                    <a:ext uri="{9D8B030D-6E8A-4147-A177-3AD203B41FA5}">
                      <a16:colId xmlns:a16="http://schemas.microsoft.com/office/drawing/2014/main" val="3737748380"/>
                    </a:ext>
                  </a:extLst>
                </a:gridCol>
                <a:gridCol w="2106587">
                  <a:extLst>
                    <a:ext uri="{9D8B030D-6E8A-4147-A177-3AD203B41FA5}">
                      <a16:colId xmlns:a16="http://schemas.microsoft.com/office/drawing/2014/main" val="824161479"/>
                    </a:ext>
                  </a:extLst>
                </a:gridCol>
                <a:gridCol w="1002169">
                  <a:extLst>
                    <a:ext uri="{9D8B030D-6E8A-4147-A177-3AD203B41FA5}">
                      <a16:colId xmlns:a16="http://schemas.microsoft.com/office/drawing/2014/main" val="3559719421"/>
                    </a:ext>
                  </a:extLst>
                </a:gridCol>
              </a:tblGrid>
              <a:tr h="443823">
                <a:tc>
                  <a:txBody>
                    <a:bodyPr/>
                    <a:lstStyle/>
                    <a:p>
                      <a:pPr marL="1524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603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Операции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286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Оборудване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286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</a:t>
                      </a:r>
                      <a:r>
                        <a:rPr lang="en-US" sz="1800" b="1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  <a:r>
                        <a:rPr lang="en-US" sz="105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мин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661634"/>
                  </a:ext>
                </a:extLst>
              </a:tr>
              <a:tr h="403044">
                <a:tc>
                  <a:txBody>
                    <a:bodyPr/>
                    <a:lstStyle/>
                    <a:p>
                      <a:pPr marL="0" marR="2159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Издуване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бутилката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603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Издувна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машина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286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0,019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215771"/>
                  </a:ext>
                </a:extLst>
              </a:tr>
              <a:tr h="400200">
                <a:tc>
                  <a:txBody>
                    <a:bodyPr/>
                    <a:lstStyle/>
                    <a:p>
                      <a:pPr marL="0" marR="2159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Измиване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бутилката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667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Ринзер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286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0,019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827564"/>
                  </a:ext>
                </a:extLst>
              </a:tr>
              <a:tr h="419166">
                <a:tc>
                  <a:txBody>
                    <a:bodyPr/>
                    <a:lstStyle/>
                    <a:p>
                      <a:pPr marL="0" marR="2159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Пълнене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бутилката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476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Въртящ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пълначен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блок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286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0,019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409618"/>
                  </a:ext>
                </a:extLst>
              </a:tr>
              <a:tr h="409682">
                <a:tc>
                  <a:txBody>
                    <a:bodyPr/>
                    <a:lstStyle/>
                    <a:p>
                      <a:pPr marL="0" marR="2159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Поставяне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завиване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капачката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794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Затваръчен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286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0,019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407588"/>
                  </a:ext>
                </a:extLst>
              </a:tr>
              <a:tr h="403044">
                <a:tc>
                  <a:txBody>
                    <a:bodyPr/>
                    <a:lstStyle/>
                    <a:p>
                      <a:pPr marL="0" marR="2159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Поставяне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етикет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бутилката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603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Машина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етикети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286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0,019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358836"/>
                  </a:ext>
                </a:extLst>
              </a:tr>
              <a:tr h="415177">
                <a:tc>
                  <a:txBody>
                    <a:bodyPr/>
                    <a:lstStyle/>
                    <a:p>
                      <a:pPr marL="0" marR="2159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Надписване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капачката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476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Принтер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286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0,019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549443"/>
                  </a:ext>
                </a:extLst>
              </a:tr>
              <a:tr h="403044">
                <a:tc>
                  <a:txBody>
                    <a:bodyPr/>
                    <a:lstStyle/>
                    <a:p>
                      <a:pPr marL="0" marR="2159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Опаковане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в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стек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286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Стек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машина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286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0,019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310" marR="45720" marT="88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84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89" y="-114300"/>
            <a:ext cx="10515600" cy="1325563"/>
          </a:xfrm>
        </p:spPr>
        <p:txBody>
          <a:bodyPr/>
          <a:lstStyle/>
          <a:p>
            <a:pPr algn="ctr"/>
            <a:r>
              <a:rPr lang="bg-BG" b="1" dirty="0" smtClean="0">
                <a:solidFill>
                  <a:schemeClr val="accent2"/>
                </a:solidFill>
                <a:latin typeface="+mn-lt"/>
              </a:rPr>
              <a:t>ТЕХНОЛОГИЧЕН ЦИКЪЛ 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60" y="813398"/>
            <a:ext cx="10191749" cy="4589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2132" y="5543536"/>
            <a:ext cx="927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Технологичните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операции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протичат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паралелно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поради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което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продължителността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на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технологичния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цикъл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за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производство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на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дадения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продукт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бира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„</a:t>
            </a:r>
            <a:r>
              <a:rPr lang="bg-BG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Каменица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” е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минимална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тоест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той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се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осъществява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с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максимално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припокриване</a:t>
            </a:r>
            <a:r>
              <a:rPr lang="en-US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</a:rPr>
              <a:t>.</a:t>
            </a: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271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4"/>
            <a:ext cx="12191999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98117" y="1471206"/>
            <a:ext cx="808235" cy="1602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9600" b="1" dirty="0" smtClean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</a:t>
            </a:r>
            <a:endParaRPr lang="en-US" sz="8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71589" y="3151050"/>
            <a:ext cx="48650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4000" b="1" dirty="0" smtClean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ПРЕДЛОЖЕНИЯ ЗА УСЪВЪРШЕНСТВАНЕ</a:t>
            </a: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039" y="172931"/>
            <a:ext cx="1542422" cy="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2"/>
                </a:solidFill>
                <a:latin typeface="+mn-lt"/>
              </a:rPr>
              <a:t>СЪЗДАВАНЕ НА ОТДЕЛ “НАУЧНОИЗСЛЕДОВАТЕЛСКА И РАЗВОЙНА ДЕЙНОСТ”</a:t>
            </a:r>
            <a:endParaRPr lang="en-US" sz="3600" b="1" dirty="0">
              <a:solidFill>
                <a:schemeClr val="accent2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37437"/>
              </p:ext>
            </p:extLst>
          </p:nvPr>
        </p:nvGraphicFramePr>
        <p:xfrm>
          <a:off x="7306408" y="2092567"/>
          <a:ext cx="4615961" cy="2945426"/>
        </p:xfrm>
        <a:graphic>
          <a:graphicData uri="http://schemas.openxmlformats.org/drawingml/2006/table">
            <a:tbl>
              <a:tblPr firstRow="1" firstCol="1" bandRow="1"/>
              <a:tblGrid>
                <a:gridCol w="3451880">
                  <a:extLst>
                    <a:ext uri="{9D8B030D-6E8A-4147-A177-3AD203B41FA5}">
                      <a16:colId xmlns:a16="http://schemas.microsoft.com/office/drawing/2014/main" val="617247635"/>
                    </a:ext>
                  </a:extLst>
                </a:gridCol>
                <a:gridCol w="1164081">
                  <a:extLst>
                    <a:ext uri="{9D8B030D-6E8A-4147-A177-3AD203B41FA5}">
                      <a16:colId xmlns:a16="http://schemas.microsoft.com/office/drawing/2014/main" val="3968881877"/>
                    </a:ext>
                  </a:extLst>
                </a:gridCol>
              </a:tblGrid>
              <a:tr h="506869">
                <a:tc>
                  <a:txBody>
                    <a:bodyPr/>
                    <a:lstStyle/>
                    <a:p>
                      <a:pPr marL="0" marR="342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18181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РАЗХОДИ ЗА СЛУЖИТЕЛ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0" marR="68580" marT="0" marB="0">
                    <a:lnL>
                      <a:noFill/>
                    </a:lnL>
                    <a:lnR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117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Лева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0" marR="68580" marT="0" marB="0">
                    <a:lnL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7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574915"/>
                  </a:ext>
                </a:extLst>
              </a:tr>
              <a:tr h="4065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Компютри – 1 бр.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0" marR="68580" marT="0" marB="0">
                    <a:lnL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7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23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0" marR="68580" marT="0" marB="0">
                    <a:lnL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62506"/>
                  </a:ext>
                </a:extLst>
              </a:tr>
              <a:tr h="4065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Телефон</a:t>
                      </a:r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факс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0" marR="68580" marT="0" marB="0">
                    <a:lnL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7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176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0" marR="68580" marT="0" marB="0">
                    <a:lnL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653807"/>
                  </a:ext>
                </a:extLst>
              </a:tr>
              <a:tr h="4057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Офис оборудване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0" marR="68580" marT="0" marB="0">
                    <a:lnL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7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112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0" marR="68580" marT="0" marB="0">
                    <a:lnL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072189"/>
                  </a:ext>
                </a:extLst>
              </a:tr>
              <a:tr h="4065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Други разходи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0" marR="68580" marT="0" marB="0">
                    <a:lnL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7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23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0" marR="68580" marT="0" marB="0">
                    <a:lnL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235910"/>
                  </a:ext>
                </a:extLst>
              </a:tr>
              <a:tr h="4065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Заплата и осигуровки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0" marR="68580" marT="0" marB="0">
                    <a:lnL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7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049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25 500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0" marR="68580" marT="0" marB="0">
                    <a:lnL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968230"/>
                  </a:ext>
                </a:extLst>
              </a:tr>
              <a:tr h="40655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Общо: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0" marR="68580" marT="0" marB="0">
                    <a:lnL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8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098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40 000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340" marR="68580" marT="0" marB="0">
                    <a:lnL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786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2415" y="2147885"/>
            <a:ext cx="6720562" cy="4350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/>
              <a:t>Ползи и Задачи</a:t>
            </a:r>
          </a:p>
          <a:p>
            <a:pPr algn="ctr"/>
            <a:endParaRPr lang="bg-BG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bg-BG" sz="2000" dirty="0" smtClean="0"/>
              <a:t>Самостоятелно разработване на нови и усъвършенстване на собствени продукти;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bg-BG" sz="2000" dirty="0" smtClean="0"/>
          </a:p>
          <a:p>
            <a:pPr marL="285750" marR="74295" lvl="0" indent="-285750" fontAlgn="base">
              <a:lnSpc>
                <a:spcPct val="103000"/>
              </a:lnSpc>
              <a:spcBef>
                <a:spcPts val="0"/>
              </a:spcBef>
              <a:spcAft>
                <a:spcPts val="1305"/>
              </a:spcAft>
              <a:buClr>
                <a:srgbClr val="181818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Намаляване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себестойността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продукцията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повишаване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качествата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bg-BG" sz="2000" dirty="0" smtClean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74295" lvl="0" indent="-285750" fontAlgn="base">
              <a:lnSpc>
                <a:spcPct val="103000"/>
              </a:lnSpc>
              <a:spcBef>
                <a:spcPts val="0"/>
              </a:spcBef>
              <a:spcAft>
                <a:spcPts val="1750"/>
              </a:spcAft>
              <a:buClr>
                <a:srgbClr val="181818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2000" dirty="0" err="1" smtClean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Съкращаване</a:t>
            </a:r>
            <a:r>
              <a:rPr lang="en-US" sz="2000" dirty="0" smtClean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премахване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минимум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производствения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брак</a:t>
            </a:r>
            <a:r>
              <a:rPr lang="bg-BG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74295" lvl="0" indent="-285750" fontAlgn="base">
              <a:lnSpc>
                <a:spcPct val="103000"/>
              </a:lnSpc>
              <a:spcBef>
                <a:spcPts val="0"/>
              </a:spcBef>
              <a:spcAft>
                <a:spcPts val="1750"/>
              </a:spcAft>
              <a:buClr>
                <a:srgbClr val="181818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Стимулиране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иновационната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дейност</a:t>
            </a:r>
            <a:r>
              <a:rPr lang="bg-BG" sz="2000" dirty="0" smtClean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dirty="0" smtClean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dirty="0" smtClean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bg-BG" dirty="0" smtClean="0">
              <a:solidFill>
                <a:srgbClr val="181818"/>
              </a:solidFill>
              <a:uFill>
                <a:solidFill>
                  <a:srgbClr val="000000"/>
                </a:solidFill>
              </a:uFill>
              <a:latin typeface="Calibri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74295" lvl="0" indent="-285750" fontAlgn="base">
              <a:lnSpc>
                <a:spcPct val="103000"/>
              </a:lnSpc>
              <a:spcBef>
                <a:spcPts val="0"/>
              </a:spcBef>
              <a:spcAft>
                <a:spcPts val="1750"/>
              </a:spcAft>
              <a:buClr>
                <a:srgbClr val="181818"/>
              </a:buClr>
              <a:buSzPts val="1600"/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8477" y="1605822"/>
            <a:ext cx="318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Необходим брой служители: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61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solidFill>
                  <a:schemeClr val="accent2"/>
                </a:solidFill>
                <a:latin typeface="+mn-lt"/>
              </a:rPr>
              <a:t>ПОДМЯНА НА МОДУЛА ОТ ДАТЧИЦИ, КОНТРОЛИРАЩИ НИВОТО НА БИРАТА В БУТИЛКИТЕ И ЕТИКЕТИТЕ НА ТЯХ</a:t>
            </a:r>
            <a:endParaRPr lang="en-US" sz="3600" b="1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20213" y="3022184"/>
            <a:ext cx="2566035" cy="2431414"/>
            <a:chOff x="0" y="0"/>
            <a:chExt cx="2566416" cy="2431542"/>
          </a:xfrm>
        </p:grpSpPr>
        <p:sp>
          <p:nvSpPr>
            <p:cNvPr id="10" name="Shape 1092"/>
            <p:cNvSpPr/>
            <p:nvPr/>
          </p:nvSpPr>
          <p:spPr>
            <a:xfrm>
              <a:off x="264414" y="0"/>
              <a:ext cx="1979549" cy="76200"/>
            </a:xfrm>
            <a:custGeom>
              <a:avLst/>
              <a:gdLst/>
              <a:ahLst/>
              <a:cxnLst/>
              <a:rect l="0" t="0" r="0" b="0"/>
              <a:pathLst>
                <a:path w="1979549" h="76200">
                  <a:moveTo>
                    <a:pt x="38100" y="0"/>
                  </a:moveTo>
                  <a:lnTo>
                    <a:pt x="66675" y="28575"/>
                  </a:lnTo>
                  <a:lnTo>
                    <a:pt x="1912874" y="28575"/>
                  </a:lnTo>
                  <a:lnTo>
                    <a:pt x="1941449" y="0"/>
                  </a:lnTo>
                  <a:lnTo>
                    <a:pt x="1979549" y="38100"/>
                  </a:lnTo>
                  <a:lnTo>
                    <a:pt x="1941449" y="76200"/>
                  </a:lnTo>
                  <a:lnTo>
                    <a:pt x="1912874" y="47625"/>
                  </a:lnTo>
                  <a:lnTo>
                    <a:pt x="66675" y="47625"/>
                  </a:lnTo>
                  <a:lnTo>
                    <a:pt x="38100" y="76200"/>
                  </a:lnTo>
                  <a:lnTo>
                    <a:pt x="0" y="38100"/>
                  </a:lnTo>
                  <a:lnTo>
                    <a:pt x="381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774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11" name="Picture 1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5542"/>
              <a:ext cx="2566416" cy="228600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1438316" y="2638628"/>
            <a:ext cx="1925527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Banner</a:t>
            </a:r>
            <a:r>
              <a:rPr lang="en-US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QS30H2O</a:t>
            </a:r>
            <a:endParaRPr lang="en-US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31777" y="2447991"/>
            <a:ext cx="6096000" cy="3398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604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marR="74295" lvl="0" indent="-285750" fontAlgn="base">
              <a:lnSpc>
                <a:spcPct val="103000"/>
              </a:lnSpc>
              <a:spcBef>
                <a:spcPts val="0"/>
              </a:spcBef>
              <a:spcAft>
                <a:spcPts val="1750"/>
              </a:spcAft>
              <a:buClr>
                <a:srgbClr val="181818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Намаляване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броя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прекъсванията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машината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средно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400" dirty="0" smtClean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брой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ден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74295" lvl="0" indent="-342900" fontAlgn="base">
              <a:lnSpc>
                <a:spcPct val="103000"/>
              </a:lnSpc>
              <a:spcBef>
                <a:spcPts val="0"/>
              </a:spcBef>
              <a:spcAft>
                <a:spcPts val="1750"/>
              </a:spcAft>
              <a:buClr>
                <a:srgbClr val="181818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Увеличаване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производителността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с 30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мин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чрез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намаляване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спиранията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средно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с 2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броя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денонощие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74295" lvl="0" indent="-285750" fontAlgn="base">
              <a:lnSpc>
                <a:spcPct val="103000"/>
              </a:lnSpc>
              <a:spcBef>
                <a:spcPts val="0"/>
              </a:spcBef>
              <a:spcAft>
                <a:spcPts val="1750"/>
              </a:spcAft>
              <a:buClr>
                <a:srgbClr val="181818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Произвеждане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2400" dirty="0" smtClean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1600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бутилки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повече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4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денонощие</a:t>
            </a:r>
            <a:r>
              <a:rPr lang="en-US" sz="2400" dirty="0" smtClean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8783" y="5522936"/>
            <a:ext cx="178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Цена</a:t>
            </a:r>
            <a:r>
              <a:rPr lang="en-US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12 000 </a:t>
            </a:r>
            <a:r>
              <a:rPr lang="en-US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лв</a:t>
            </a:r>
            <a:r>
              <a:rPr lang="en-US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bg-BG" dirty="0">
              <a:solidFill>
                <a:srgbClr val="181818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524" y="145950"/>
            <a:ext cx="11383108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2"/>
                </a:solidFill>
                <a:latin typeface="+mn-lt"/>
              </a:rPr>
              <a:t>ВЪВЕЖДАНЕ НА УСТРОЙСТВО ЗА КОНТРОЛ НА ЛИНИЯТА</a:t>
            </a:r>
            <a:endParaRPr lang="en-US" sz="3600" b="1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03007" y="2709862"/>
            <a:ext cx="4290695" cy="3284734"/>
            <a:chOff x="0" y="0"/>
            <a:chExt cx="4290822" cy="3285122"/>
          </a:xfrm>
        </p:grpSpPr>
        <p:sp>
          <p:nvSpPr>
            <p:cNvPr id="5" name="Shape 1124"/>
            <p:cNvSpPr/>
            <p:nvPr/>
          </p:nvSpPr>
          <p:spPr>
            <a:xfrm>
              <a:off x="22098" y="0"/>
              <a:ext cx="4169283" cy="76200"/>
            </a:xfrm>
            <a:custGeom>
              <a:avLst/>
              <a:gdLst/>
              <a:ahLst/>
              <a:cxnLst/>
              <a:rect l="0" t="0" r="0" b="0"/>
              <a:pathLst>
                <a:path w="4169283" h="76200">
                  <a:moveTo>
                    <a:pt x="38100" y="0"/>
                  </a:moveTo>
                  <a:lnTo>
                    <a:pt x="66675" y="28575"/>
                  </a:lnTo>
                  <a:lnTo>
                    <a:pt x="4102608" y="28575"/>
                  </a:lnTo>
                  <a:lnTo>
                    <a:pt x="4131183" y="0"/>
                  </a:lnTo>
                  <a:lnTo>
                    <a:pt x="4169283" y="38100"/>
                  </a:lnTo>
                  <a:lnTo>
                    <a:pt x="4131183" y="76200"/>
                  </a:lnTo>
                  <a:lnTo>
                    <a:pt x="4102608" y="47625"/>
                  </a:lnTo>
                  <a:lnTo>
                    <a:pt x="66675" y="47625"/>
                  </a:lnTo>
                  <a:lnTo>
                    <a:pt x="38100" y="76200"/>
                  </a:lnTo>
                  <a:lnTo>
                    <a:pt x="0" y="38100"/>
                  </a:lnTo>
                  <a:lnTo>
                    <a:pt x="381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774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6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401574"/>
              <a:ext cx="2046732" cy="2418588"/>
            </a:xfrm>
            <a:prstGeom prst="rect">
              <a:avLst/>
            </a:prstGeom>
          </p:spPr>
        </p:pic>
        <p:pic>
          <p:nvPicPr>
            <p:cNvPr id="7" name="Picture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089404" y="361950"/>
              <a:ext cx="2201418" cy="290550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19456" y="2782870"/>
              <a:ext cx="886226" cy="5022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 dirty="0" err="1">
                  <a:solidFill>
                    <a:srgbClr val="1818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Цена</a:t>
              </a:r>
              <a:r>
                <a:rPr lang="en-US" sz="2000" b="1" dirty="0">
                  <a:solidFill>
                    <a:srgbClr val="1818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:</a:t>
              </a:r>
              <a:r>
                <a:rPr lang="en-US" sz="2000" b="1" spc="50" dirty="0">
                  <a:solidFill>
                    <a:srgbClr val="1818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85698" y="2782870"/>
              <a:ext cx="323312" cy="5022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>
                  <a:solidFill>
                    <a:srgbClr val="1818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25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28025" y="2782870"/>
              <a:ext cx="1049576" cy="5022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spc="5" dirty="0">
                  <a:solidFill>
                    <a:srgbClr val="1818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US" sz="2000" dirty="0">
                  <a:solidFill>
                    <a:srgbClr val="1818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000</a:t>
              </a:r>
              <a:r>
                <a:rPr lang="en-US" sz="2000" spc="15" dirty="0">
                  <a:solidFill>
                    <a:srgbClr val="1818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rgbClr val="1818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лв</a:t>
              </a:r>
              <a:r>
                <a:rPr lang="en-US" sz="2000" dirty="0">
                  <a:solidFill>
                    <a:srgbClr val="1818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011981" y="2277152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E2M </a:t>
            </a:r>
            <a:r>
              <a:rPr lang="en-US" sz="2000" b="1" dirty="0" err="1"/>
              <a:t>VisioCap</a:t>
            </a:r>
            <a:endParaRPr lang="en-US" sz="2000" b="1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74632" y="2459952"/>
            <a:ext cx="6096000" cy="36379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74295" lvl="0" indent="-285750" fontAlgn="base">
              <a:lnSpc>
                <a:spcPct val="103000"/>
              </a:lnSpc>
              <a:spcBef>
                <a:spcPts val="0"/>
              </a:spcBef>
              <a:spcAft>
                <a:spcPts val="1750"/>
              </a:spcAft>
              <a:buClr>
                <a:srgbClr val="181818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Монтиране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устройство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контрол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отстраняване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напълнените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бутилки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2000" dirty="0" err="1" smtClean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bg-BG" sz="2000" dirty="0" smtClean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добре</a:t>
            </a:r>
            <a:r>
              <a:rPr lang="en-US" sz="2000" dirty="0" smtClean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завити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капачки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74295" lvl="0" indent="-285750" fontAlgn="base">
              <a:lnSpc>
                <a:spcPct val="103000"/>
              </a:lnSpc>
              <a:spcBef>
                <a:spcPts val="0"/>
              </a:spcBef>
              <a:spcAft>
                <a:spcPts val="1750"/>
              </a:spcAft>
              <a:buClr>
                <a:srgbClr val="181818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Контролира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височината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завитата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капачка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бутилка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74295" lvl="0" indent="-285750" fontAlgn="base">
              <a:lnSpc>
                <a:spcPct val="103000"/>
              </a:lnSpc>
              <a:spcBef>
                <a:spcPts val="0"/>
              </a:spcBef>
              <a:spcAft>
                <a:spcPts val="1750"/>
              </a:spcAft>
              <a:buClr>
                <a:srgbClr val="181818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Пневматичен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механизъм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отстранява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бутилките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2000" b="1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sz="2000" b="1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добре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завити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капачки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74295" lvl="0" indent="-285750" fontAlgn="base">
              <a:lnSpc>
                <a:spcPct val="103000"/>
              </a:lnSpc>
              <a:spcBef>
                <a:spcPts val="0"/>
              </a:spcBef>
              <a:spcAft>
                <a:spcPts val="1750"/>
              </a:spcAft>
              <a:buClr>
                <a:srgbClr val="181818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2000" dirty="0" err="1" smtClean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Редуциране</a:t>
            </a:r>
            <a:r>
              <a:rPr lang="en-US" sz="2000" dirty="0" smtClean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броя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некачествено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завити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бутилки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(в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момента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- 96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бр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денонощие</a:t>
            </a:r>
            <a:r>
              <a:rPr lang="en-US" sz="2000" dirty="0">
                <a:solidFill>
                  <a:srgbClr val="181818"/>
                </a:solidFill>
                <a:uFill>
                  <a:solidFill>
                    <a:srgbClr val="000000"/>
                  </a:solidFill>
                </a:uFill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6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6297" y="2649313"/>
            <a:ext cx="106300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БЛАГОДАРЯ</a:t>
            </a:r>
            <a:r>
              <a:rPr lang="en-US" sz="6000" b="1" spc="115" dirty="0" smtClean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6000" b="1" dirty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ЗА</a:t>
            </a:r>
            <a:r>
              <a:rPr lang="en-US" sz="6000" b="1" spc="115" dirty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bg-BG" sz="6000" b="1" spc="115" dirty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ВНИМАНИЕТО!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577" y="4516303"/>
            <a:ext cx="3115408" cy="1997254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45896" y="252000"/>
            <a:ext cx="867116" cy="808934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1198352" y="146532"/>
            <a:ext cx="904001" cy="842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90296" y="194802"/>
            <a:ext cx="89329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18181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ТЕХНИЧЕСКИ УНИВЕРСИТЕТ – СОФИЯ</a:t>
            </a:r>
            <a:endParaRPr lang="en-US" altLang="en-US" sz="9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18181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СТОПАНСКИ ФАКУЛТЕТ</a:t>
            </a:r>
            <a:endParaRPr lang="en-US" altLang="en-US" sz="9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18181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КАТЕДРА „ИКОНОМИКА, ИНДУСТРИАЛЕН ИНЖЕНЕРИНГ И МЕНИДЖМЪНТ”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solidFill>
            <a:srgbClr val="066739"/>
          </a:solidFill>
        </p:spPr>
      </p:pic>
      <p:sp>
        <p:nvSpPr>
          <p:cNvPr id="7" name="Rectangle 6"/>
          <p:cNvSpPr/>
          <p:nvPr/>
        </p:nvSpPr>
        <p:spPr>
          <a:xfrm>
            <a:off x="4111176" y="248767"/>
            <a:ext cx="3354188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СЪДЪРЖАНИЕ</a:t>
            </a:r>
            <a:endParaRPr lang="en-US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8237" y="2069760"/>
            <a:ext cx="3804696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F3F3F3"/>
                </a:solidFill>
                <a:effectLst/>
                <a:uFill>
                  <a:solidFill>
                    <a:srgbClr val="FF774B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ПРОФИЛ</a:t>
            </a:r>
            <a:r>
              <a:rPr lang="en-US" sz="2400" b="1" spc="25" dirty="0" smtClean="0">
                <a:solidFill>
                  <a:srgbClr val="F3F3F3"/>
                </a:solidFill>
                <a:effectLst/>
                <a:uFill>
                  <a:solidFill>
                    <a:srgbClr val="FF774B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F3F3F3"/>
                </a:solidFill>
                <a:effectLst/>
                <a:uFill>
                  <a:solidFill>
                    <a:srgbClr val="FF774B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НА</a:t>
            </a:r>
            <a:r>
              <a:rPr lang="en-US" sz="2400" b="1" spc="40" dirty="0" smtClean="0">
                <a:solidFill>
                  <a:srgbClr val="F3F3F3"/>
                </a:solidFill>
                <a:effectLst/>
                <a:uFill>
                  <a:solidFill>
                    <a:srgbClr val="FF774B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F3F3F3"/>
                </a:solidFill>
                <a:effectLst/>
                <a:uFill>
                  <a:solidFill>
                    <a:srgbClr val="FF774B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КОМПАНИЯТА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2596" y="2500631"/>
            <a:ext cx="34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chemeClr val="bg1"/>
                </a:solidFill>
              </a:rPr>
              <a:t>Кратко представяне на индустриалното предприятие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hape 32"/>
          <p:cNvSpPr/>
          <p:nvPr/>
        </p:nvSpPr>
        <p:spPr>
          <a:xfrm>
            <a:off x="1283675" y="2225864"/>
            <a:ext cx="859155" cy="860425"/>
          </a:xfrm>
          <a:custGeom>
            <a:avLst/>
            <a:gdLst/>
            <a:ahLst/>
            <a:cxnLst/>
            <a:rect l="0" t="0" r="0" b="0"/>
            <a:pathLst>
              <a:path w="859536" h="861060">
                <a:moveTo>
                  <a:pt x="0" y="861060"/>
                </a:moveTo>
                <a:lnTo>
                  <a:pt x="859536" y="861060"/>
                </a:lnTo>
                <a:lnTo>
                  <a:pt x="859536" y="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rgbClr val="FF774B"/>
            </a:solidFill>
            <a:prstDash val="solid"/>
            <a:rou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95254" y="2280588"/>
            <a:ext cx="444352" cy="75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dirty="0" smtClean="0">
                <a:solidFill>
                  <a:srgbClr val="FF774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2" name="Shape 32"/>
          <p:cNvSpPr/>
          <p:nvPr/>
        </p:nvSpPr>
        <p:spPr>
          <a:xfrm>
            <a:off x="6670069" y="2210252"/>
            <a:ext cx="859973" cy="835456"/>
          </a:xfrm>
          <a:custGeom>
            <a:avLst/>
            <a:gdLst/>
            <a:ahLst/>
            <a:cxnLst/>
            <a:rect l="0" t="0" r="0" b="0"/>
            <a:pathLst>
              <a:path w="859536" h="861060">
                <a:moveTo>
                  <a:pt x="0" y="861060"/>
                </a:moveTo>
                <a:lnTo>
                  <a:pt x="859536" y="861060"/>
                </a:lnTo>
                <a:lnTo>
                  <a:pt x="859536" y="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rgbClr val="FF774B"/>
            </a:solidFill>
            <a:prstDash val="solid"/>
            <a:rou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Shape 32"/>
          <p:cNvSpPr/>
          <p:nvPr/>
        </p:nvSpPr>
        <p:spPr>
          <a:xfrm>
            <a:off x="1283674" y="4187621"/>
            <a:ext cx="859155" cy="860425"/>
          </a:xfrm>
          <a:custGeom>
            <a:avLst/>
            <a:gdLst/>
            <a:ahLst/>
            <a:cxnLst/>
            <a:rect l="0" t="0" r="0" b="0"/>
            <a:pathLst>
              <a:path w="859536" h="861060">
                <a:moveTo>
                  <a:pt x="0" y="861060"/>
                </a:moveTo>
                <a:lnTo>
                  <a:pt x="859536" y="861060"/>
                </a:lnTo>
                <a:lnTo>
                  <a:pt x="859536" y="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rgbClr val="FF774B"/>
            </a:solidFill>
            <a:prstDash val="solid"/>
            <a:rou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Shape 32"/>
          <p:cNvSpPr/>
          <p:nvPr/>
        </p:nvSpPr>
        <p:spPr>
          <a:xfrm>
            <a:off x="6670887" y="4187621"/>
            <a:ext cx="859155" cy="860425"/>
          </a:xfrm>
          <a:custGeom>
            <a:avLst/>
            <a:gdLst/>
            <a:ahLst/>
            <a:cxnLst/>
            <a:rect l="0" t="0" r="0" b="0"/>
            <a:pathLst>
              <a:path w="859536" h="861060">
                <a:moveTo>
                  <a:pt x="0" y="861060"/>
                </a:moveTo>
                <a:lnTo>
                  <a:pt x="859536" y="861060"/>
                </a:lnTo>
                <a:lnTo>
                  <a:pt x="859536" y="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rgbClr val="FF774B"/>
            </a:solidFill>
            <a:prstDash val="solid"/>
            <a:rou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77879" y="2266384"/>
            <a:ext cx="444352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bg-BG" sz="4000" b="1" dirty="0" smtClean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95254" y="4256965"/>
            <a:ext cx="444352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bg-BG" sz="4000" b="1" dirty="0" smtClean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77879" y="4230118"/>
            <a:ext cx="444352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bg-BG" sz="4000" b="1" dirty="0" smtClean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71726" y="2069760"/>
            <a:ext cx="2274982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F3F3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МЕНИДЖМЪНТ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45298" y="2500631"/>
            <a:ext cx="292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chemeClr val="bg1"/>
                </a:solidFill>
              </a:rPr>
              <a:t>Анализ на мениджмънта на компанията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63525" y="4021965"/>
            <a:ext cx="2021707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F3F3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ИНЖЕНЕРИНГ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2068" y="4396787"/>
            <a:ext cx="324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chemeClr val="bg1"/>
                </a:solidFill>
              </a:rPr>
              <a:t>Анализ на инженеринга на компанията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11979" y="4089697"/>
            <a:ext cx="2272160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F3F3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ПРЕДЛОЖЕНИЯ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06950" y="4513754"/>
            <a:ext cx="376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chemeClr val="bg1"/>
                </a:solidFill>
              </a:rPr>
              <a:t>Предложения за усъвършенстване на мениджмънта и инженеринга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0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846" cy="68580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20909" y="1238183"/>
            <a:ext cx="990204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0" b="1" dirty="0" smtClean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endParaRPr lang="en-US" sz="1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6489" y="3306442"/>
            <a:ext cx="4684674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000" b="1" dirty="0" smtClean="0">
                <a:solidFill>
                  <a:srgbClr val="FF774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ПРОФИЛ</a:t>
            </a:r>
            <a:r>
              <a:rPr lang="en-US" sz="5000" b="1" spc="90" dirty="0" smtClean="0">
                <a:solidFill>
                  <a:srgbClr val="FF774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5000" b="1" dirty="0" smtClean="0">
                <a:solidFill>
                  <a:srgbClr val="FF774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НА</a:t>
            </a:r>
            <a:r>
              <a:rPr lang="bg-BG" sz="5000" b="1" dirty="0" smtClean="0">
                <a:solidFill>
                  <a:srgbClr val="FF774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КОМПАНИЯТА</a:t>
            </a:r>
            <a:r>
              <a:rPr lang="en-US" sz="5000" b="1" spc="120" dirty="0" smtClean="0">
                <a:solidFill>
                  <a:srgbClr val="FF774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136" y="168854"/>
            <a:ext cx="1543588" cy="98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685" y="286458"/>
            <a:ext cx="3988777" cy="1325563"/>
          </a:xfrm>
        </p:spPr>
        <p:txBody>
          <a:bodyPr>
            <a:normAutofit/>
          </a:bodyPr>
          <a:lstStyle/>
          <a:p>
            <a:r>
              <a:rPr lang="bg-BG" sz="4000" b="1" dirty="0" smtClean="0">
                <a:solidFill>
                  <a:schemeClr val="accent2"/>
                </a:solidFill>
              </a:rPr>
              <a:t>„</a:t>
            </a:r>
            <a:r>
              <a:rPr lang="bg-BG" sz="4000" b="1" dirty="0" smtClean="0">
                <a:solidFill>
                  <a:schemeClr val="accent2"/>
                </a:solidFill>
                <a:latin typeface="+mn-lt"/>
              </a:rPr>
              <a:t>КАМЕНИЦА</a:t>
            </a:r>
            <a:r>
              <a:rPr lang="bg-BG" sz="4000" b="1" dirty="0" smtClean="0">
                <a:solidFill>
                  <a:schemeClr val="accent2"/>
                </a:solidFill>
              </a:rPr>
              <a:t>“ </a:t>
            </a:r>
            <a:r>
              <a:rPr lang="bg-BG" sz="4000" b="1" dirty="0" smtClean="0">
                <a:solidFill>
                  <a:schemeClr val="accent2"/>
                </a:solidFill>
                <a:latin typeface="+mn-lt"/>
              </a:rPr>
              <a:t>АД</a:t>
            </a:r>
            <a:endParaRPr lang="en-US" sz="40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372" y="1799248"/>
            <a:ext cx="4547090" cy="410918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bg-BG" b="1" dirty="0" smtClean="0"/>
              <a:t>Тип: </a:t>
            </a:r>
            <a:r>
              <a:rPr lang="bg-BG" dirty="0" smtClean="0"/>
              <a:t>Акционерско </a:t>
            </a:r>
            <a:r>
              <a:rPr lang="bg-BG" dirty="0" smtClean="0"/>
              <a:t>дружество</a:t>
            </a:r>
            <a:endParaRPr lang="bg-BG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bg-BG" b="1" dirty="0" smtClean="0"/>
              <a:t>Индустрия</a:t>
            </a:r>
            <a:r>
              <a:rPr lang="bg-BG" dirty="0" smtClean="0"/>
              <a:t>: Пивоварство</a:t>
            </a:r>
          </a:p>
          <a:p>
            <a:pPr>
              <a:buFont typeface="Wingdings" panose="05000000000000000000" pitchFamily="2" charset="2"/>
              <a:buChar char="Ø"/>
            </a:pPr>
            <a:endParaRPr lang="bg-B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bg-BG" b="1" dirty="0" smtClean="0"/>
              <a:t> Основен продукт</a:t>
            </a:r>
            <a:r>
              <a:rPr lang="bg-BG" dirty="0" smtClean="0"/>
              <a:t>: Бира</a:t>
            </a:r>
          </a:p>
          <a:p>
            <a:pPr>
              <a:buFont typeface="Wingdings" panose="05000000000000000000" pitchFamily="2" charset="2"/>
              <a:buChar char="Ø"/>
            </a:pPr>
            <a:endParaRPr lang="bg-B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bg-BG" b="1" dirty="0" smtClean="0"/>
              <a:t> Основаване</a:t>
            </a:r>
            <a:r>
              <a:rPr lang="bg-BG" dirty="0" smtClean="0"/>
              <a:t>: 1881 г.</a:t>
            </a:r>
          </a:p>
          <a:p>
            <a:pPr>
              <a:buFont typeface="Wingdings" panose="05000000000000000000" pitchFamily="2" charset="2"/>
              <a:buChar char="Ø"/>
            </a:pPr>
            <a:endParaRPr lang="bg-B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bg-BG" b="1" dirty="0" smtClean="0"/>
              <a:t> Служители</a:t>
            </a:r>
            <a:r>
              <a:rPr lang="bg-BG" dirty="0" smtClean="0"/>
              <a:t>: над </a:t>
            </a:r>
            <a:r>
              <a:rPr lang="bg-BG" dirty="0" smtClean="0"/>
              <a:t>500</a:t>
            </a:r>
          </a:p>
          <a:p>
            <a:pPr>
              <a:buFont typeface="Wingdings" panose="05000000000000000000" pitchFamily="2" charset="2"/>
              <a:buChar char="Ø"/>
            </a:pPr>
            <a:endParaRPr lang="bg-B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bg-BG" b="1" dirty="0" smtClean="0"/>
              <a:t>Съвет на директорите</a:t>
            </a:r>
            <a:r>
              <a:rPr lang="bg-BG" dirty="0" smtClean="0"/>
              <a:t>: 7</a:t>
            </a:r>
            <a:endParaRPr lang="bg-BG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75585" y="0"/>
            <a:ext cx="531641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37149" y="286458"/>
            <a:ext cx="244663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Лого</a:t>
            </a:r>
            <a:r>
              <a:rPr lang="en-US" sz="2000" b="1" spc="4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на</a:t>
            </a:r>
            <a:r>
              <a:rPr lang="en-US" sz="2000" b="1" spc="4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компанията</a:t>
            </a:r>
            <a:endParaRPr lang="en-US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18" y="923387"/>
            <a:ext cx="2910254" cy="18657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68862" y="3656682"/>
            <a:ext cx="264630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Седалище</a:t>
            </a:r>
            <a:r>
              <a:rPr lang="en-US" b="1" dirty="0" smtClean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bg-BG" b="1" dirty="0" smtClean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гр. Пловдив</a:t>
            </a:r>
            <a:endParaRPr lang="en-US" sz="1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8056118" y="4308230"/>
            <a:ext cx="3237754" cy="2027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97560" y="5109350"/>
            <a:ext cx="362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 smtClean="0">
                <a:solidFill>
                  <a:schemeClr val="accent1"/>
                </a:solidFill>
              </a:rPr>
              <a:t>.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93004" y="5386348"/>
            <a:ext cx="963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dirty="0"/>
              <a:t>г</a:t>
            </a:r>
            <a:r>
              <a:rPr lang="bg-BG" sz="1200" dirty="0" smtClean="0"/>
              <a:t>р. Пловдив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65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53"/>
            <a:ext cx="12192000" cy="68724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39502" y="3244713"/>
            <a:ext cx="490702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5000" b="1" dirty="0" smtClean="0">
                <a:solidFill>
                  <a:schemeClr val="accent2"/>
                </a:solidFill>
              </a:rPr>
              <a:t>Мениджмънт на компанията</a:t>
            </a:r>
            <a:endParaRPr lang="en-US" sz="5000" b="1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10347" y="1150745"/>
            <a:ext cx="965329" cy="1980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0" b="1" dirty="0" smtClean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endParaRPr lang="en-US" sz="1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63" y="130763"/>
            <a:ext cx="1543588" cy="98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4061"/>
            <a:ext cx="10515600" cy="539750"/>
          </a:xfrm>
        </p:spPr>
        <p:txBody>
          <a:bodyPr>
            <a:normAutofit fontScale="90000"/>
          </a:bodyPr>
          <a:lstStyle/>
          <a:p>
            <a:pPr marL="211455" marR="0" algn="ctr">
              <a:lnSpc>
                <a:spcPct val="107000"/>
              </a:lnSpc>
              <a:spcBef>
                <a:spcPts val="0"/>
              </a:spcBef>
              <a:spcAft>
                <a:spcPts val="6110"/>
              </a:spcAft>
            </a:pPr>
            <a:r>
              <a:rPr lang="en-US" b="1" dirty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ФИНАНСОВИ РЕЗУЛТАТИ</a:t>
            </a:r>
            <a:br>
              <a:rPr lang="en-US" b="1" dirty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187013" y="1998386"/>
            <a:ext cx="87296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636713" algn="ctr"/>
                <a:tab pos="4389438" algn="ctr"/>
                <a:tab pos="71421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636713" algn="ctr"/>
                <a:tab pos="4389438" algn="ctr"/>
                <a:tab pos="71421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636713" algn="ctr"/>
                <a:tab pos="4389438" algn="ctr"/>
                <a:tab pos="71421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636713" algn="ctr"/>
                <a:tab pos="4389438" algn="ctr"/>
                <a:tab pos="71421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636713" algn="ctr"/>
                <a:tab pos="4389438" algn="ctr"/>
                <a:tab pos="71421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36713" algn="ctr"/>
                <a:tab pos="4389438" algn="ctr"/>
                <a:tab pos="71421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36713" algn="ctr"/>
                <a:tab pos="4389438" algn="ctr"/>
                <a:tab pos="71421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36713" algn="ctr"/>
                <a:tab pos="4389438" algn="ctr"/>
                <a:tab pos="71421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36713" algn="ctr"/>
                <a:tab pos="4389438" algn="ctr"/>
                <a:tab pos="71421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kumimoji="0" lang="bg-BG" altLang="en-US" sz="5400" b="1" i="0" u="none" strike="noStrike" cap="none" normalizeH="0" baseline="0" dirty="0" smtClean="0">
                <a:ln>
                  <a:noFill/>
                </a:ln>
                <a:solidFill>
                  <a:srgbClr val="FF774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  </a:t>
            </a:r>
            <a:r>
              <a:rPr kumimoji="0" lang="bg-BG" altLang="en-US" sz="6000" b="1" i="0" u="none" strike="noStrike" cap="none" normalizeH="0" baseline="0" dirty="0" smtClean="0">
                <a:ln>
                  <a:noFill/>
                </a:ln>
                <a:solidFill>
                  <a:srgbClr val="FF774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-</a:t>
            </a:r>
            <a:r>
              <a:rPr kumimoji="0" lang="en-US" altLang="en-US" sz="6000" b="1" i="0" u="none" strike="noStrike" cap="none" normalizeH="0" baseline="0" dirty="0" smtClean="0">
                <a:ln>
                  <a:noFill/>
                </a:ln>
                <a:solidFill>
                  <a:srgbClr val="FF774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4%	</a:t>
            </a:r>
            <a:r>
              <a:rPr kumimoji="0" lang="bg-BG" altLang="en-US" sz="6000" b="1" i="0" u="none" strike="noStrike" cap="none" normalizeH="0" baseline="0" dirty="0" smtClean="0">
                <a:ln>
                  <a:noFill/>
                </a:ln>
                <a:solidFill>
                  <a:srgbClr val="FF774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</a:t>
            </a:r>
            <a:r>
              <a:rPr kumimoji="0" lang="en-US" altLang="en-US" sz="6000" b="1" i="0" u="none" strike="noStrike" cap="none" normalizeH="0" baseline="0" dirty="0" smtClean="0">
                <a:ln>
                  <a:noFill/>
                </a:ln>
                <a:solidFill>
                  <a:srgbClr val="FF774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-10,</a:t>
            </a:r>
            <a:r>
              <a:rPr kumimoji="0" lang="bg-BG" altLang="en-US" sz="6000" b="1" i="0" u="none" strike="noStrike" cap="none" normalizeH="0" baseline="0" dirty="0" smtClean="0">
                <a:ln>
                  <a:noFill/>
                </a:ln>
                <a:solidFill>
                  <a:srgbClr val="FF774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5</a:t>
            </a:r>
            <a:r>
              <a:rPr kumimoji="0" lang="en-US" altLang="en-US" sz="6000" b="1" i="0" u="none" strike="noStrike" cap="none" normalizeH="0" baseline="0" dirty="0" smtClean="0">
                <a:ln>
                  <a:noFill/>
                </a:ln>
                <a:solidFill>
                  <a:srgbClr val="FF774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%	</a:t>
            </a:r>
            <a:r>
              <a:rPr kumimoji="0" lang="bg-BG" altLang="en-US" sz="6000" b="1" i="0" u="none" strike="noStrike" cap="none" normalizeH="0" baseline="0" dirty="0" smtClean="0">
                <a:ln>
                  <a:noFill/>
                </a:ln>
                <a:solidFill>
                  <a:srgbClr val="FF774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</a:t>
            </a:r>
            <a:r>
              <a:rPr kumimoji="0" lang="en-US" altLang="en-US" sz="6000" b="1" i="0" u="none" strike="noStrike" cap="none" normalizeH="0" baseline="0" dirty="0" smtClean="0">
                <a:ln>
                  <a:noFill/>
                </a:ln>
                <a:solidFill>
                  <a:srgbClr val="FF774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-1%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56708" y="3848365"/>
            <a:ext cx="7767955" cy="76200"/>
            <a:chOff x="0" y="0"/>
            <a:chExt cx="7768463" cy="76200"/>
          </a:xfrm>
        </p:grpSpPr>
        <p:sp>
          <p:nvSpPr>
            <p:cNvPr id="13" name="Shape 153"/>
            <p:cNvSpPr/>
            <p:nvPr/>
          </p:nvSpPr>
          <p:spPr>
            <a:xfrm>
              <a:off x="0" y="0"/>
              <a:ext cx="2280539" cy="76200"/>
            </a:xfrm>
            <a:custGeom>
              <a:avLst/>
              <a:gdLst/>
              <a:ahLst/>
              <a:cxnLst/>
              <a:rect l="0" t="0" r="0" b="0"/>
              <a:pathLst>
                <a:path w="2280539" h="76200">
                  <a:moveTo>
                    <a:pt x="38100" y="0"/>
                  </a:moveTo>
                  <a:lnTo>
                    <a:pt x="66675" y="28575"/>
                  </a:lnTo>
                  <a:lnTo>
                    <a:pt x="2213864" y="28575"/>
                  </a:lnTo>
                  <a:lnTo>
                    <a:pt x="2242439" y="0"/>
                  </a:lnTo>
                  <a:lnTo>
                    <a:pt x="2280539" y="38100"/>
                  </a:lnTo>
                  <a:lnTo>
                    <a:pt x="2242439" y="76200"/>
                  </a:lnTo>
                  <a:lnTo>
                    <a:pt x="2213864" y="47625"/>
                  </a:lnTo>
                  <a:lnTo>
                    <a:pt x="66675" y="47625"/>
                  </a:lnTo>
                  <a:lnTo>
                    <a:pt x="38100" y="76200"/>
                  </a:lnTo>
                  <a:lnTo>
                    <a:pt x="0" y="38100"/>
                  </a:lnTo>
                  <a:lnTo>
                    <a:pt x="381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774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hape 154"/>
            <p:cNvSpPr/>
            <p:nvPr/>
          </p:nvSpPr>
          <p:spPr>
            <a:xfrm>
              <a:off x="2744724" y="0"/>
              <a:ext cx="2280539" cy="76200"/>
            </a:xfrm>
            <a:custGeom>
              <a:avLst/>
              <a:gdLst/>
              <a:ahLst/>
              <a:cxnLst/>
              <a:rect l="0" t="0" r="0" b="0"/>
              <a:pathLst>
                <a:path w="2280539" h="76200">
                  <a:moveTo>
                    <a:pt x="38100" y="0"/>
                  </a:moveTo>
                  <a:lnTo>
                    <a:pt x="66675" y="28575"/>
                  </a:lnTo>
                  <a:lnTo>
                    <a:pt x="2213864" y="28575"/>
                  </a:lnTo>
                  <a:lnTo>
                    <a:pt x="2242439" y="0"/>
                  </a:lnTo>
                  <a:lnTo>
                    <a:pt x="2280539" y="38100"/>
                  </a:lnTo>
                  <a:lnTo>
                    <a:pt x="2242439" y="76200"/>
                  </a:lnTo>
                  <a:lnTo>
                    <a:pt x="2213864" y="47625"/>
                  </a:lnTo>
                  <a:lnTo>
                    <a:pt x="66675" y="47625"/>
                  </a:lnTo>
                  <a:lnTo>
                    <a:pt x="38100" y="76200"/>
                  </a:lnTo>
                  <a:lnTo>
                    <a:pt x="0" y="38100"/>
                  </a:lnTo>
                  <a:lnTo>
                    <a:pt x="381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774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155"/>
            <p:cNvSpPr/>
            <p:nvPr/>
          </p:nvSpPr>
          <p:spPr>
            <a:xfrm>
              <a:off x="5487924" y="0"/>
              <a:ext cx="2280539" cy="76200"/>
            </a:xfrm>
            <a:custGeom>
              <a:avLst/>
              <a:gdLst/>
              <a:ahLst/>
              <a:cxnLst/>
              <a:rect l="0" t="0" r="0" b="0"/>
              <a:pathLst>
                <a:path w="2280539" h="76200">
                  <a:moveTo>
                    <a:pt x="38100" y="0"/>
                  </a:moveTo>
                  <a:lnTo>
                    <a:pt x="66675" y="28575"/>
                  </a:lnTo>
                  <a:lnTo>
                    <a:pt x="2213864" y="28575"/>
                  </a:lnTo>
                  <a:lnTo>
                    <a:pt x="2242439" y="0"/>
                  </a:lnTo>
                  <a:lnTo>
                    <a:pt x="2280539" y="38100"/>
                  </a:lnTo>
                  <a:lnTo>
                    <a:pt x="2242439" y="76200"/>
                  </a:lnTo>
                  <a:lnTo>
                    <a:pt x="2213864" y="47625"/>
                  </a:lnTo>
                  <a:lnTo>
                    <a:pt x="66675" y="47625"/>
                  </a:lnTo>
                  <a:lnTo>
                    <a:pt x="38100" y="76200"/>
                  </a:lnTo>
                  <a:lnTo>
                    <a:pt x="0" y="38100"/>
                  </a:lnTo>
                  <a:lnTo>
                    <a:pt x="381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774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635370" y="4172077"/>
            <a:ext cx="27225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en-US" b="1" dirty="0">
                <a:solidFill>
                  <a:srgbClr val="181818"/>
                </a:solidFill>
                <a:ea typeface="Calibri" panose="020F0502020204030204" pitchFamily="34" charset="0"/>
              </a:rPr>
              <a:t>Л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181818"/>
                </a:solidFill>
                <a:effectLst/>
                <a:ea typeface="Calibri" panose="020F0502020204030204" pitchFamily="34" charset="0"/>
              </a:rPr>
              <a:t>ек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ea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181818"/>
                </a:solidFill>
                <a:effectLst/>
                <a:ea typeface="Calibri" panose="020F0502020204030204" pitchFamily="34" charset="0"/>
              </a:rPr>
              <a:t>спад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ea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181818"/>
                </a:solidFill>
                <a:effectLst/>
                <a:ea typeface="Calibri" panose="020F0502020204030204" pitchFamily="34" charset="0"/>
              </a:rPr>
              <a:t>при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ea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181818"/>
                </a:solidFill>
                <a:effectLst/>
                <a:ea typeface="Calibri" panose="020F0502020204030204" pitchFamily="34" charset="0"/>
              </a:rPr>
              <a:t>продажбата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ea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181818"/>
                </a:solidFill>
                <a:effectLst/>
                <a:ea typeface="Calibri" panose="020F0502020204030204" pitchFamily="34" charset="0"/>
              </a:rPr>
              <a:t>на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ea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181818"/>
                </a:solidFill>
                <a:effectLst/>
                <a:ea typeface="Calibri" panose="020F0502020204030204" pitchFamily="34" charset="0"/>
              </a:rPr>
              <a:t>бира</a:t>
            </a:r>
            <a:endParaRPr kumimoji="0" lang="bg-BG" altLang="en-US" b="1" i="0" u="none" strike="noStrike" cap="none" normalizeH="0" baseline="0" dirty="0" smtClean="0">
              <a:ln>
                <a:noFill/>
              </a:ln>
              <a:solidFill>
                <a:srgbClr val="181818"/>
              </a:solidFill>
              <a:effectLst/>
              <a:ea typeface="Calibri" panose="020F0502020204030204" pitchFamily="34" charset="0"/>
            </a:endParaRPr>
          </a:p>
          <a:p>
            <a:pPr marL="0" marR="0" lvl="0" indent="269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ea typeface="Calibri" panose="020F0502020204030204" pitchFamily="34" charset="0"/>
              </a:rPr>
              <a:t>в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181818"/>
                </a:solidFill>
                <a:effectLst/>
                <a:ea typeface="Calibri" panose="020F0502020204030204" pitchFamily="34" charset="0"/>
              </a:rPr>
              <a:t>световен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ea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181818"/>
                </a:solidFill>
                <a:effectLst/>
                <a:ea typeface="Calibri" panose="020F0502020204030204" pitchFamily="34" charset="0"/>
              </a:rPr>
              <a:t>мащаб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7877" y="3323485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Пазар на Бира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888948" y="3144845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dirty="0" smtClean="0"/>
              <a:t>Обем на продажбите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817116" y="3323485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000" b="1" dirty="0" smtClean="0"/>
              <a:t>Пазарен дял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34252" y="4233086"/>
            <a:ext cx="293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/>
              <a:t>С</a:t>
            </a:r>
            <a:r>
              <a:rPr lang="bg-BG" b="1" dirty="0" smtClean="0"/>
              <a:t>пад в обема на продажбите и на „Каменица“ АД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444273" y="4233086"/>
            <a:ext cx="249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 smtClean="0"/>
              <a:t>Наблюдава се лек спад и в пазарният дял на „Каменица“ АД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62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475979"/>
            <a:ext cx="10515600" cy="774333"/>
          </a:xfrm>
        </p:spPr>
        <p:txBody>
          <a:bodyPr>
            <a:normAutofit fontScale="90000"/>
          </a:bodyPr>
          <a:lstStyle/>
          <a:p>
            <a:pPr marL="2585085" marR="0" indent="-6350">
              <a:lnSpc>
                <a:spcPct val="107000"/>
              </a:lnSpc>
              <a:spcBef>
                <a:spcPts val="0"/>
              </a:spcBef>
              <a:spcAft>
                <a:spcPts val="1140"/>
              </a:spcAft>
            </a:pPr>
            <a:r>
              <a:rPr lang="en-US" b="1" dirty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ЧОВЕШКИ РЕСУРСИ</a:t>
            </a:r>
            <a:br>
              <a:rPr lang="en-US" b="1" dirty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11633"/>
              </p:ext>
            </p:extLst>
          </p:nvPr>
        </p:nvGraphicFramePr>
        <p:xfrm>
          <a:off x="401208" y="1626717"/>
          <a:ext cx="5686425" cy="4551531"/>
        </p:xfrm>
        <a:graphic>
          <a:graphicData uri="http://schemas.openxmlformats.org/drawingml/2006/table">
            <a:tbl>
              <a:tblPr firstRow="1" firstCol="1" bandRow="1"/>
              <a:tblGrid>
                <a:gridCol w="4665700">
                  <a:extLst>
                    <a:ext uri="{9D8B030D-6E8A-4147-A177-3AD203B41FA5}">
                      <a16:colId xmlns:a16="http://schemas.microsoft.com/office/drawing/2014/main" val="2160413398"/>
                    </a:ext>
                  </a:extLst>
                </a:gridCol>
                <a:gridCol w="1020725">
                  <a:extLst>
                    <a:ext uri="{9D8B030D-6E8A-4147-A177-3AD203B41FA5}">
                      <a16:colId xmlns:a16="http://schemas.microsoft.com/office/drawing/2014/main" val="1576148014"/>
                    </a:ext>
                  </a:extLst>
                </a:gridCol>
              </a:tblGrid>
              <a:tr h="500381">
                <a:tc>
                  <a:txBody>
                    <a:bodyPr/>
                    <a:lstStyle/>
                    <a:p>
                      <a:pPr marL="12636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ПЕРСОНАЛ - РАЗПРЕДЕЛЕНИЕ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>
                      <a:noFill/>
                    </a:lnL>
                    <a:lnR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Брой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7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3269"/>
                  </a:ext>
                </a:extLst>
              </a:tr>
              <a:tr h="449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Ръководни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служители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968253"/>
                  </a:ext>
                </a:extLst>
              </a:tr>
              <a:tr h="4322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Аналитични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специалисти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bg-BG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>
                      <a:noFill/>
                    </a:lnL>
                    <a:lnR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590596"/>
                  </a:ext>
                </a:extLst>
              </a:tr>
              <a:tr h="4322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Приложни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специалисти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>
                      <a:noFill/>
                    </a:lnL>
                    <a:lnR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684464"/>
                  </a:ext>
                </a:extLst>
              </a:tr>
              <a:tr h="4322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Помощен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персонал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>
                      <a:noFill/>
                    </a:lnL>
                    <a:lnR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968342"/>
                  </a:ext>
                </a:extLst>
              </a:tr>
              <a:tr h="4322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Услуги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населението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охрана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търговия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bg-BG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>
                      <a:noFill/>
                    </a:lnL>
                    <a:lnR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576127"/>
                  </a:ext>
                </a:extLst>
              </a:tr>
              <a:tr h="4322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Квалифицирани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производствени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работници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bg-BG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>
                      <a:noFill/>
                    </a:lnL>
                    <a:lnR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213009"/>
                  </a:ext>
                </a:extLst>
              </a:tr>
              <a:tr h="576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Оператори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машини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транспортни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средства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>
                      <a:noFill/>
                    </a:lnL>
                    <a:lnR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65590"/>
                  </a:ext>
                </a:extLst>
              </a:tr>
              <a:tr h="4322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Нискоквалифицирани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работници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>
                      <a:noFill/>
                    </a:lnL>
                    <a:lnR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244282"/>
                  </a:ext>
                </a:extLst>
              </a:tr>
              <a:tr h="4322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Общо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служители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74B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505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0" marB="0">
                    <a:lnL>
                      <a:noFill/>
                    </a:lnL>
                    <a:lnR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818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077393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332285" y="4592868"/>
            <a:ext cx="3130383" cy="1644015"/>
            <a:chOff x="0" y="0"/>
            <a:chExt cx="3130736" cy="1644396"/>
          </a:xfrm>
        </p:grpSpPr>
        <p:pic>
          <p:nvPicPr>
            <p:cNvPr id="6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26618" y="0"/>
              <a:ext cx="1760220" cy="1644396"/>
            </a:xfrm>
            <a:prstGeom prst="rect">
              <a:avLst/>
            </a:prstGeom>
            <a:solidFill>
              <a:schemeClr val="accent6"/>
            </a:solidFill>
          </p:spPr>
        </p:pic>
        <p:sp>
          <p:nvSpPr>
            <p:cNvPr id="7" name="Rectangle 6"/>
            <p:cNvSpPr/>
            <p:nvPr/>
          </p:nvSpPr>
          <p:spPr>
            <a:xfrm>
              <a:off x="25273" y="698631"/>
              <a:ext cx="477382" cy="3514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Жени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439053"/>
              <a:ext cx="282949" cy="4001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5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46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1836" y="439053"/>
              <a:ext cx="264856" cy="4001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%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Shape 197"/>
            <p:cNvSpPr/>
            <p:nvPr/>
          </p:nvSpPr>
          <p:spPr>
            <a:xfrm>
              <a:off x="466979" y="570357"/>
              <a:ext cx="512445" cy="245173"/>
            </a:xfrm>
            <a:custGeom>
              <a:avLst/>
              <a:gdLst/>
              <a:ahLst/>
              <a:cxnLst/>
              <a:rect l="0" t="0" r="0" b="0"/>
              <a:pathLst>
                <a:path w="512445" h="245173">
                  <a:moveTo>
                    <a:pt x="49403" y="0"/>
                  </a:moveTo>
                  <a:lnTo>
                    <a:pt x="65474" y="37002"/>
                  </a:lnTo>
                  <a:lnTo>
                    <a:pt x="453901" y="190395"/>
                  </a:lnTo>
                  <a:lnTo>
                    <a:pt x="490982" y="174295"/>
                  </a:lnTo>
                  <a:lnTo>
                    <a:pt x="512445" y="223723"/>
                  </a:lnTo>
                  <a:lnTo>
                    <a:pt x="463042" y="245173"/>
                  </a:lnTo>
                  <a:lnTo>
                    <a:pt x="446959" y="208134"/>
                  </a:lnTo>
                  <a:lnTo>
                    <a:pt x="58475" y="54796"/>
                  </a:lnTo>
                  <a:lnTo>
                    <a:pt x="21463" y="70866"/>
                  </a:lnTo>
                  <a:lnTo>
                    <a:pt x="0" y="21463"/>
                  </a:lnTo>
                  <a:lnTo>
                    <a:pt x="49403" y="0"/>
                  </a:lnTo>
                  <a:close/>
                </a:path>
              </a:pathLst>
            </a:custGeom>
            <a:solidFill>
              <a:srgbClr val="FF774B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3947" y="1090604"/>
              <a:ext cx="506789" cy="3514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Мъже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13025" y="845715"/>
              <a:ext cx="274638" cy="3995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5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54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20289" y="845715"/>
              <a:ext cx="264458" cy="3995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181818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%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Shape 201"/>
            <p:cNvSpPr/>
            <p:nvPr/>
          </p:nvSpPr>
          <p:spPr>
            <a:xfrm>
              <a:off x="2006219" y="745617"/>
              <a:ext cx="512445" cy="245173"/>
            </a:xfrm>
            <a:custGeom>
              <a:avLst/>
              <a:gdLst/>
              <a:ahLst/>
              <a:cxnLst/>
              <a:rect l="0" t="0" r="0" b="0"/>
              <a:pathLst>
                <a:path w="512445" h="245173">
                  <a:moveTo>
                    <a:pt x="49402" y="0"/>
                  </a:moveTo>
                  <a:lnTo>
                    <a:pt x="65481" y="37029"/>
                  </a:lnTo>
                  <a:lnTo>
                    <a:pt x="453899" y="190396"/>
                  </a:lnTo>
                  <a:lnTo>
                    <a:pt x="490982" y="174295"/>
                  </a:lnTo>
                  <a:lnTo>
                    <a:pt x="512445" y="223723"/>
                  </a:lnTo>
                  <a:lnTo>
                    <a:pt x="463042" y="245173"/>
                  </a:lnTo>
                  <a:lnTo>
                    <a:pt x="446958" y="208133"/>
                  </a:lnTo>
                  <a:lnTo>
                    <a:pt x="58486" y="54800"/>
                  </a:lnTo>
                  <a:lnTo>
                    <a:pt x="21463" y="70866"/>
                  </a:lnTo>
                  <a:lnTo>
                    <a:pt x="0" y="21437"/>
                  </a:lnTo>
                  <a:lnTo>
                    <a:pt x="49402" y="0"/>
                  </a:lnTo>
                  <a:close/>
                </a:path>
              </a:pathLst>
            </a:custGeom>
            <a:solidFill>
              <a:srgbClr val="181818"/>
            </a:solidFill>
            <a:ln w="0" cap="flat">
              <a:noFill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804605" y="2271250"/>
            <a:ext cx="1643263" cy="919059"/>
            <a:chOff x="0" y="0"/>
            <a:chExt cx="1321308" cy="664464"/>
          </a:xfrm>
        </p:grpSpPr>
        <p:sp>
          <p:nvSpPr>
            <p:cNvPr id="16" name="Shape 10368"/>
            <p:cNvSpPr/>
            <p:nvPr/>
          </p:nvSpPr>
          <p:spPr>
            <a:xfrm>
              <a:off x="0" y="0"/>
              <a:ext cx="149352" cy="147828"/>
            </a:xfrm>
            <a:custGeom>
              <a:avLst/>
              <a:gdLst/>
              <a:ahLst/>
              <a:cxnLst/>
              <a:rect l="0" t="0" r="0" b="0"/>
              <a:pathLst>
                <a:path w="149352" h="147828">
                  <a:moveTo>
                    <a:pt x="0" y="0"/>
                  </a:moveTo>
                  <a:lnTo>
                    <a:pt x="149352" y="0"/>
                  </a:lnTo>
                  <a:lnTo>
                    <a:pt x="149352" y="147828"/>
                  </a:lnTo>
                  <a:lnTo>
                    <a:pt x="0" y="14782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774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173"/>
            <p:cNvSpPr/>
            <p:nvPr/>
          </p:nvSpPr>
          <p:spPr>
            <a:xfrm>
              <a:off x="0" y="0"/>
              <a:ext cx="149352" cy="147828"/>
            </a:xfrm>
            <a:custGeom>
              <a:avLst/>
              <a:gdLst/>
              <a:ahLst/>
              <a:cxnLst/>
              <a:rect l="0" t="0" r="0" b="0"/>
              <a:pathLst>
                <a:path w="149352" h="147828">
                  <a:moveTo>
                    <a:pt x="0" y="147828"/>
                  </a:moveTo>
                  <a:lnTo>
                    <a:pt x="149352" y="147828"/>
                  </a:lnTo>
                  <a:lnTo>
                    <a:pt x="149352" y="0"/>
                  </a:lnTo>
                  <a:lnTo>
                    <a:pt x="0" y="0"/>
                  </a:lnTo>
                  <a:close/>
                </a:path>
              </a:pathLst>
            </a:custGeom>
            <a:ln w="19050" cap="flat">
              <a:round/>
            </a:ln>
          </p:spPr>
          <p:style>
            <a:lnRef idx="1">
              <a:srgbClr val="FF774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Shape 10369"/>
            <p:cNvSpPr/>
            <p:nvPr/>
          </p:nvSpPr>
          <p:spPr>
            <a:xfrm>
              <a:off x="234697" y="0"/>
              <a:ext cx="147828" cy="147828"/>
            </a:xfrm>
            <a:custGeom>
              <a:avLst/>
              <a:gdLst/>
              <a:ahLst/>
              <a:cxnLst/>
              <a:rect l="0" t="0" r="0" b="0"/>
              <a:pathLst>
                <a:path w="147828" h="147828">
                  <a:moveTo>
                    <a:pt x="0" y="0"/>
                  </a:moveTo>
                  <a:lnTo>
                    <a:pt x="147828" y="0"/>
                  </a:lnTo>
                  <a:lnTo>
                    <a:pt x="147828" y="147828"/>
                  </a:lnTo>
                  <a:lnTo>
                    <a:pt x="0" y="147828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774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Shape 175"/>
            <p:cNvSpPr/>
            <p:nvPr/>
          </p:nvSpPr>
          <p:spPr>
            <a:xfrm>
              <a:off x="234697" y="0"/>
              <a:ext cx="147828" cy="147828"/>
            </a:xfrm>
            <a:custGeom>
              <a:avLst/>
              <a:gdLst/>
              <a:ahLst/>
              <a:cxnLst/>
              <a:rect l="0" t="0" r="0" b="0"/>
              <a:pathLst>
                <a:path w="147828" h="147828">
                  <a:moveTo>
                    <a:pt x="0" y="147828"/>
                  </a:moveTo>
                  <a:lnTo>
                    <a:pt x="147828" y="147828"/>
                  </a:lnTo>
                  <a:lnTo>
                    <a:pt x="147828" y="0"/>
                  </a:lnTo>
                  <a:lnTo>
                    <a:pt x="0" y="0"/>
                  </a:lnTo>
                  <a:close/>
                </a:path>
              </a:pathLst>
            </a:custGeom>
            <a:ln w="19050" cap="flat">
              <a:round/>
            </a:ln>
          </p:spPr>
          <p:style>
            <a:lnRef idx="1">
              <a:srgbClr val="FF774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10370"/>
            <p:cNvSpPr/>
            <p:nvPr/>
          </p:nvSpPr>
          <p:spPr>
            <a:xfrm>
              <a:off x="469392" y="0"/>
              <a:ext cx="147828" cy="147828"/>
            </a:xfrm>
            <a:custGeom>
              <a:avLst/>
              <a:gdLst/>
              <a:ahLst/>
              <a:cxnLst/>
              <a:rect l="0" t="0" r="0" b="0"/>
              <a:pathLst>
                <a:path w="147828" h="147828">
                  <a:moveTo>
                    <a:pt x="0" y="0"/>
                  </a:moveTo>
                  <a:lnTo>
                    <a:pt x="147828" y="0"/>
                  </a:lnTo>
                  <a:lnTo>
                    <a:pt x="147828" y="147828"/>
                  </a:lnTo>
                  <a:lnTo>
                    <a:pt x="0" y="147828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774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177"/>
            <p:cNvSpPr/>
            <p:nvPr/>
          </p:nvSpPr>
          <p:spPr>
            <a:xfrm>
              <a:off x="469392" y="0"/>
              <a:ext cx="147828" cy="147828"/>
            </a:xfrm>
            <a:custGeom>
              <a:avLst/>
              <a:gdLst/>
              <a:ahLst/>
              <a:cxnLst/>
              <a:rect l="0" t="0" r="0" b="0"/>
              <a:pathLst>
                <a:path w="147828" h="147828">
                  <a:moveTo>
                    <a:pt x="0" y="147828"/>
                  </a:moveTo>
                  <a:lnTo>
                    <a:pt x="147828" y="147828"/>
                  </a:lnTo>
                  <a:lnTo>
                    <a:pt x="147828" y="0"/>
                  </a:lnTo>
                  <a:lnTo>
                    <a:pt x="0" y="0"/>
                  </a:lnTo>
                  <a:close/>
                </a:path>
              </a:pathLst>
            </a:custGeom>
            <a:ln w="19050" cap="flat">
              <a:round/>
            </a:ln>
          </p:spPr>
          <p:style>
            <a:lnRef idx="1">
              <a:srgbClr val="FF774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10371"/>
            <p:cNvSpPr/>
            <p:nvPr/>
          </p:nvSpPr>
          <p:spPr>
            <a:xfrm>
              <a:off x="704088" y="0"/>
              <a:ext cx="147828" cy="147828"/>
            </a:xfrm>
            <a:custGeom>
              <a:avLst/>
              <a:gdLst/>
              <a:ahLst/>
              <a:cxnLst/>
              <a:rect l="0" t="0" r="0" b="0"/>
              <a:pathLst>
                <a:path w="147828" h="147828">
                  <a:moveTo>
                    <a:pt x="0" y="0"/>
                  </a:moveTo>
                  <a:lnTo>
                    <a:pt x="147828" y="0"/>
                  </a:lnTo>
                  <a:lnTo>
                    <a:pt x="147828" y="147828"/>
                  </a:lnTo>
                  <a:lnTo>
                    <a:pt x="0" y="147828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774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179"/>
            <p:cNvSpPr/>
            <p:nvPr/>
          </p:nvSpPr>
          <p:spPr>
            <a:xfrm>
              <a:off x="704088" y="0"/>
              <a:ext cx="147828" cy="147828"/>
            </a:xfrm>
            <a:custGeom>
              <a:avLst/>
              <a:gdLst/>
              <a:ahLst/>
              <a:cxnLst/>
              <a:rect l="0" t="0" r="0" b="0"/>
              <a:pathLst>
                <a:path w="147828" h="147828">
                  <a:moveTo>
                    <a:pt x="0" y="147828"/>
                  </a:moveTo>
                  <a:lnTo>
                    <a:pt x="147828" y="147828"/>
                  </a:lnTo>
                  <a:lnTo>
                    <a:pt x="147828" y="0"/>
                  </a:lnTo>
                  <a:lnTo>
                    <a:pt x="0" y="0"/>
                  </a:lnTo>
                  <a:close/>
                </a:path>
              </a:pathLst>
            </a:custGeom>
            <a:ln w="19050" cap="flat">
              <a:round/>
            </a:ln>
          </p:spPr>
          <p:style>
            <a:lnRef idx="1">
              <a:srgbClr val="FF774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10372"/>
            <p:cNvSpPr/>
            <p:nvPr/>
          </p:nvSpPr>
          <p:spPr>
            <a:xfrm>
              <a:off x="938785" y="0"/>
              <a:ext cx="147828" cy="147828"/>
            </a:xfrm>
            <a:custGeom>
              <a:avLst/>
              <a:gdLst/>
              <a:ahLst/>
              <a:cxnLst/>
              <a:rect l="0" t="0" r="0" b="0"/>
              <a:pathLst>
                <a:path w="147828" h="147828">
                  <a:moveTo>
                    <a:pt x="0" y="0"/>
                  </a:moveTo>
                  <a:lnTo>
                    <a:pt x="147828" y="0"/>
                  </a:lnTo>
                  <a:lnTo>
                    <a:pt x="147828" y="147828"/>
                  </a:lnTo>
                  <a:lnTo>
                    <a:pt x="0" y="147828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774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Shape 181"/>
            <p:cNvSpPr/>
            <p:nvPr/>
          </p:nvSpPr>
          <p:spPr>
            <a:xfrm>
              <a:off x="938785" y="0"/>
              <a:ext cx="147828" cy="147828"/>
            </a:xfrm>
            <a:custGeom>
              <a:avLst/>
              <a:gdLst/>
              <a:ahLst/>
              <a:cxnLst/>
              <a:rect l="0" t="0" r="0" b="0"/>
              <a:pathLst>
                <a:path w="147828" h="147828">
                  <a:moveTo>
                    <a:pt x="0" y="147828"/>
                  </a:moveTo>
                  <a:lnTo>
                    <a:pt x="147828" y="147828"/>
                  </a:lnTo>
                  <a:lnTo>
                    <a:pt x="147828" y="0"/>
                  </a:lnTo>
                  <a:lnTo>
                    <a:pt x="0" y="0"/>
                  </a:lnTo>
                  <a:close/>
                </a:path>
              </a:pathLst>
            </a:custGeom>
            <a:ln w="19050" cap="flat">
              <a:round/>
            </a:ln>
          </p:spPr>
          <p:style>
            <a:lnRef idx="1">
              <a:srgbClr val="FF774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10373"/>
            <p:cNvSpPr/>
            <p:nvPr/>
          </p:nvSpPr>
          <p:spPr>
            <a:xfrm>
              <a:off x="1171956" y="0"/>
              <a:ext cx="149352" cy="147828"/>
            </a:xfrm>
            <a:custGeom>
              <a:avLst/>
              <a:gdLst/>
              <a:ahLst/>
              <a:cxnLst/>
              <a:rect l="0" t="0" r="0" b="0"/>
              <a:pathLst>
                <a:path w="149352" h="147828">
                  <a:moveTo>
                    <a:pt x="0" y="0"/>
                  </a:moveTo>
                  <a:lnTo>
                    <a:pt x="149352" y="0"/>
                  </a:lnTo>
                  <a:lnTo>
                    <a:pt x="149352" y="147828"/>
                  </a:lnTo>
                  <a:lnTo>
                    <a:pt x="0" y="147828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774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183"/>
            <p:cNvSpPr/>
            <p:nvPr/>
          </p:nvSpPr>
          <p:spPr>
            <a:xfrm>
              <a:off x="1171956" y="0"/>
              <a:ext cx="149352" cy="147828"/>
            </a:xfrm>
            <a:custGeom>
              <a:avLst/>
              <a:gdLst/>
              <a:ahLst/>
              <a:cxnLst/>
              <a:rect l="0" t="0" r="0" b="0"/>
              <a:pathLst>
                <a:path w="149352" h="147828">
                  <a:moveTo>
                    <a:pt x="0" y="147828"/>
                  </a:moveTo>
                  <a:lnTo>
                    <a:pt x="149352" y="147828"/>
                  </a:lnTo>
                  <a:lnTo>
                    <a:pt x="149352" y="0"/>
                  </a:lnTo>
                  <a:lnTo>
                    <a:pt x="0" y="0"/>
                  </a:lnTo>
                  <a:close/>
                </a:path>
              </a:pathLst>
            </a:custGeom>
            <a:ln w="19050" cap="flat">
              <a:round/>
            </a:ln>
          </p:spPr>
          <p:style>
            <a:lnRef idx="1">
              <a:srgbClr val="FF774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10374"/>
            <p:cNvSpPr/>
            <p:nvPr/>
          </p:nvSpPr>
          <p:spPr>
            <a:xfrm>
              <a:off x="0" y="516636"/>
              <a:ext cx="149352" cy="147828"/>
            </a:xfrm>
            <a:custGeom>
              <a:avLst/>
              <a:gdLst/>
              <a:ahLst/>
              <a:cxnLst/>
              <a:rect l="0" t="0" r="0" b="0"/>
              <a:pathLst>
                <a:path w="149352" h="147828">
                  <a:moveTo>
                    <a:pt x="0" y="0"/>
                  </a:moveTo>
                  <a:lnTo>
                    <a:pt x="149352" y="0"/>
                  </a:lnTo>
                  <a:lnTo>
                    <a:pt x="149352" y="147828"/>
                  </a:lnTo>
                  <a:lnTo>
                    <a:pt x="0" y="147828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774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Shape 185"/>
            <p:cNvSpPr/>
            <p:nvPr/>
          </p:nvSpPr>
          <p:spPr>
            <a:xfrm>
              <a:off x="0" y="516636"/>
              <a:ext cx="149352" cy="147828"/>
            </a:xfrm>
            <a:custGeom>
              <a:avLst/>
              <a:gdLst/>
              <a:ahLst/>
              <a:cxnLst/>
              <a:rect l="0" t="0" r="0" b="0"/>
              <a:pathLst>
                <a:path w="149352" h="147828">
                  <a:moveTo>
                    <a:pt x="0" y="147828"/>
                  </a:moveTo>
                  <a:lnTo>
                    <a:pt x="149352" y="147828"/>
                  </a:lnTo>
                  <a:lnTo>
                    <a:pt x="149352" y="0"/>
                  </a:lnTo>
                  <a:lnTo>
                    <a:pt x="0" y="0"/>
                  </a:lnTo>
                  <a:close/>
                </a:path>
              </a:pathLst>
            </a:custGeom>
            <a:ln w="19050" cap="flat">
              <a:round/>
            </a:ln>
          </p:spPr>
          <p:style>
            <a:lnRef idx="1">
              <a:srgbClr val="FF774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Shape 10375"/>
            <p:cNvSpPr/>
            <p:nvPr/>
          </p:nvSpPr>
          <p:spPr>
            <a:xfrm>
              <a:off x="234697" y="516636"/>
              <a:ext cx="147828" cy="147828"/>
            </a:xfrm>
            <a:custGeom>
              <a:avLst/>
              <a:gdLst/>
              <a:ahLst/>
              <a:cxnLst/>
              <a:rect l="0" t="0" r="0" b="0"/>
              <a:pathLst>
                <a:path w="147828" h="147828">
                  <a:moveTo>
                    <a:pt x="0" y="0"/>
                  </a:moveTo>
                  <a:lnTo>
                    <a:pt x="147828" y="0"/>
                  </a:lnTo>
                  <a:lnTo>
                    <a:pt x="147828" y="147828"/>
                  </a:lnTo>
                  <a:lnTo>
                    <a:pt x="0" y="147828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774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Shape 187"/>
            <p:cNvSpPr/>
            <p:nvPr/>
          </p:nvSpPr>
          <p:spPr>
            <a:xfrm>
              <a:off x="234697" y="516636"/>
              <a:ext cx="147828" cy="147828"/>
            </a:xfrm>
            <a:custGeom>
              <a:avLst/>
              <a:gdLst/>
              <a:ahLst/>
              <a:cxnLst/>
              <a:rect l="0" t="0" r="0" b="0"/>
              <a:pathLst>
                <a:path w="147828" h="147828">
                  <a:moveTo>
                    <a:pt x="0" y="147828"/>
                  </a:moveTo>
                  <a:lnTo>
                    <a:pt x="147828" y="147828"/>
                  </a:lnTo>
                  <a:lnTo>
                    <a:pt x="147828" y="0"/>
                  </a:lnTo>
                  <a:lnTo>
                    <a:pt x="0" y="0"/>
                  </a:lnTo>
                  <a:close/>
                </a:path>
              </a:pathLst>
            </a:custGeom>
            <a:ln w="19050" cap="flat">
              <a:round/>
            </a:ln>
          </p:spPr>
          <p:style>
            <a:lnRef idx="1">
              <a:srgbClr val="FF774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10376"/>
            <p:cNvSpPr/>
            <p:nvPr/>
          </p:nvSpPr>
          <p:spPr>
            <a:xfrm>
              <a:off x="469392" y="516636"/>
              <a:ext cx="147828" cy="147828"/>
            </a:xfrm>
            <a:custGeom>
              <a:avLst/>
              <a:gdLst/>
              <a:ahLst/>
              <a:cxnLst/>
              <a:rect l="0" t="0" r="0" b="0"/>
              <a:pathLst>
                <a:path w="147828" h="147828">
                  <a:moveTo>
                    <a:pt x="0" y="0"/>
                  </a:moveTo>
                  <a:lnTo>
                    <a:pt x="147828" y="0"/>
                  </a:lnTo>
                  <a:lnTo>
                    <a:pt x="147828" y="147828"/>
                  </a:lnTo>
                  <a:lnTo>
                    <a:pt x="0" y="147828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774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189"/>
            <p:cNvSpPr/>
            <p:nvPr/>
          </p:nvSpPr>
          <p:spPr>
            <a:xfrm>
              <a:off x="469392" y="516636"/>
              <a:ext cx="147828" cy="147828"/>
            </a:xfrm>
            <a:custGeom>
              <a:avLst/>
              <a:gdLst/>
              <a:ahLst/>
              <a:cxnLst/>
              <a:rect l="0" t="0" r="0" b="0"/>
              <a:pathLst>
                <a:path w="147828" h="147828">
                  <a:moveTo>
                    <a:pt x="0" y="147828"/>
                  </a:moveTo>
                  <a:lnTo>
                    <a:pt x="147828" y="147828"/>
                  </a:lnTo>
                  <a:lnTo>
                    <a:pt x="147828" y="0"/>
                  </a:lnTo>
                  <a:lnTo>
                    <a:pt x="0" y="0"/>
                  </a:lnTo>
                  <a:close/>
                </a:path>
              </a:pathLst>
            </a:custGeom>
            <a:ln w="19050" cap="flat">
              <a:round/>
            </a:ln>
          </p:spPr>
          <p:style>
            <a:lnRef idx="1">
              <a:srgbClr val="FF774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713492" y="1529948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Образование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713492" y="2084449"/>
            <a:ext cx="1481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Висше образование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726306" y="2820080"/>
            <a:ext cx="148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Средно образование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882259" y="4131203"/>
            <a:ext cx="77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ПОЛ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90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029" y="146319"/>
            <a:ext cx="10515600" cy="1325563"/>
          </a:xfrm>
        </p:spPr>
        <p:txBody>
          <a:bodyPr>
            <a:normAutofit/>
          </a:bodyPr>
          <a:lstStyle/>
          <a:p>
            <a:pPr marL="21082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MИСИЯ</a:t>
            </a:r>
            <a:r>
              <a:rPr lang="bg-BG" b="1" dirty="0" smtClean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И </a:t>
            </a:r>
            <a:r>
              <a:rPr lang="en-US" b="1" dirty="0" smtClean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ЦЕЛИ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26095" y="1690688"/>
            <a:ext cx="4485269" cy="829508"/>
            <a:chOff x="0" y="0"/>
            <a:chExt cx="3441066" cy="713105"/>
          </a:xfrm>
        </p:grpSpPr>
        <p:sp>
          <p:nvSpPr>
            <p:cNvPr id="5" name="Shape 296"/>
            <p:cNvSpPr/>
            <p:nvPr/>
          </p:nvSpPr>
          <p:spPr>
            <a:xfrm>
              <a:off x="3071368" y="312400"/>
              <a:ext cx="21908" cy="48280"/>
            </a:xfrm>
            <a:custGeom>
              <a:avLst/>
              <a:gdLst/>
              <a:ahLst/>
              <a:cxnLst/>
              <a:rect l="0" t="0" r="0" b="0"/>
              <a:pathLst>
                <a:path w="21908" h="48280">
                  <a:moveTo>
                    <a:pt x="21908" y="0"/>
                  </a:moveTo>
                  <a:lnTo>
                    <a:pt x="21908" y="48253"/>
                  </a:lnTo>
                  <a:lnTo>
                    <a:pt x="21844" y="48280"/>
                  </a:lnTo>
                  <a:cubicBezTo>
                    <a:pt x="16764" y="48280"/>
                    <a:pt x="11684" y="46248"/>
                    <a:pt x="7747" y="42438"/>
                  </a:cubicBezTo>
                  <a:cubicBezTo>
                    <a:pt x="0" y="34564"/>
                    <a:pt x="0" y="21991"/>
                    <a:pt x="7747" y="14117"/>
                  </a:cubicBezTo>
                  <a:lnTo>
                    <a:pt x="21908" y="0"/>
                  </a:lnTo>
                  <a:close/>
                </a:path>
              </a:pathLst>
            </a:custGeom>
            <a:solidFill>
              <a:srgbClr val="FF774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Shape 297"/>
            <p:cNvSpPr/>
            <p:nvPr/>
          </p:nvSpPr>
          <p:spPr>
            <a:xfrm>
              <a:off x="2992120" y="239535"/>
              <a:ext cx="101156" cy="200889"/>
            </a:xfrm>
            <a:custGeom>
              <a:avLst/>
              <a:gdLst/>
              <a:ahLst/>
              <a:cxnLst/>
              <a:rect l="0" t="0" r="0" b="0"/>
              <a:pathLst>
                <a:path w="101156" h="200889">
                  <a:moveTo>
                    <a:pt x="101156" y="0"/>
                  </a:moveTo>
                  <a:lnTo>
                    <a:pt x="101156" y="39878"/>
                  </a:lnTo>
                  <a:lnTo>
                    <a:pt x="77597" y="44768"/>
                  </a:lnTo>
                  <a:cubicBezTo>
                    <a:pt x="55666" y="54216"/>
                    <a:pt x="39878" y="76219"/>
                    <a:pt x="39878" y="101079"/>
                  </a:cubicBezTo>
                  <a:cubicBezTo>
                    <a:pt x="39878" y="125463"/>
                    <a:pt x="55666" y="146990"/>
                    <a:pt x="77597" y="156229"/>
                  </a:cubicBezTo>
                  <a:lnTo>
                    <a:pt x="101156" y="161010"/>
                  </a:lnTo>
                  <a:lnTo>
                    <a:pt x="101156" y="200889"/>
                  </a:lnTo>
                  <a:lnTo>
                    <a:pt x="63373" y="193646"/>
                  </a:lnTo>
                  <a:cubicBezTo>
                    <a:pt x="51276" y="188804"/>
                    <a:pt x="39942" y="181533"/>
                    <a:pt x="30099" y="171818"/>
                  </a:cubicBezTo>
                  <a:cubicBezTo>
                    <a:pt x="10795" y="153276"/>
                    <a:pt x="0" y="127876"/>
                    <a:pt x="0" y="101079"/>
                  </a:cubicBezTo>
                  <a:cubicBezTo>
                    <a:pt x="0" y="60026"/>
                    <a:pt x="26003" y="23688"/>
                    <a:pt x="62204" y="8085"/>
                  </a:cubicBezTo>
                  <a:lnTo>
                    <a:pt x="101156" y="0"/>
                  </a:lnTo>
                  <a:close/>
                </a:path>
              </a:pathLst>
            </a:custGeom>
            <a:solidFill>
              <a:srgbClr val="FF774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Shape 298"/>
            <p:cNvSpPr/>
            <p:nvPr/>
          </p:nvSpPr>
          <p:spPr>
            <a:xfrm>
              <a:off x="2891917" y="159639"/>
              <a:ext cx="201359" cy="363855"/>
            </a:xfrm>
            <a:custGeom>
              <a:avLst/>
              <a:gdLst/>
              <a:ahLst/>
              <a:cxnLst/>
              <a:rect l="0" t="0" r="0" b="0"/>
              <a:pathLst>
                <a:path w="201359" h="363855">
                  <a:moveTo>
                    <a:pt x="200406" y="0"/>
                  </a:moveTo>
                  <a:lnTo>
                    <a:pt x="201359" y="78"/>
                  </a:lnTo>
                  <a:lnTo>
                    <a:pt x="201359" y="40012"/>
                  </a:lnTo>
                  <a:lnTo>
                    <a:pt x="173367" y="42932"/>
                  </a:lnTo>
                  <a:cubicBezTo>
                    <a:pt x="109690" y="56348"/>
                    <a:pt x="60198" y="114189"/>
                    <a:pt x="60198" y="180975"/>
                  </a:cubicBezTo>
                  <a:cubicBezTo>
                    <a:pt x="60198" y="248428"/>
                    <a:pt x="108621" y="304796"/>
                    <a:pt x="172965" y="317834"/>
                  </a:cubicBezTo>
                  <a:lnTo>
                    <a:pt x="201359" y="320669"/>
                  </a:lnTo>
                  <a:lnTo>
                    <a:pt x="201359" y="363781"/>
                  </a:lnTo>
                  <a:lnTo>
                    <a:pt x="200533" y="363855"/>
                  </a:lnTo>
                  <a:cubicBezTo>
                    <a:pt x="153670" y="363855"/>
                    <a:pt x="107061" y="346075"/>
                    <a:pt x="71501" y="310642"/>
                  </a:cubicBezTo>
                  <a:cubicBezTo>
                    <a:pt x="3175" y="242316"/>
                    <a:pt x="0" y="132461"/>
                    <a:pt x="64516" y="60579"/>
                  </a:cubicBezTo>
                  <a:cubicBezTo>
                    <a:pt x="100457" y="20574"/>
                    <a:pt x="150241" y="0"/>
                    <a:pt x="200406" y="0"/>
                  </a:cubicBezTo>
                  <a:close/>
                </a:path>
              </a:pathLst>
            </a:custGeom>
            <a:solidFill>
              <a:srgbClr val="FF774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Shape 299"/>
            <p:cNvSpPr/>
            <p:nvPr/>
          </p:nvSpPr>
          <p:spPr>
            <a:xfrm>
              <a:off x="2832227" y="79889"/>
              <a:ext cx="261049" cy="520180"/>
            </a:xfrm>
            <a:custGeom>
              <a:avLst/>
              <a:gdLst/>
              <a:ahLst/>
              <a:cxnLst/>
              <a:rect l="0" t="0" r="0" b="0"/>
              <a:pathLst>
                <a:path w="261049" h="520180">
                  <a:moveTo>
                    <a:pt x="261049" y="0"/>
                  </a:moveTo>
                  <a:lnTo>
                    <a:pt x="261049" y="39878"/>
                  </a:lnTo>
                  <a:lnTo>
                    <a:pt x="216602" y="44366"/>
                  </a:lnTo>
                  <a:cubicBezTo>
                    <a:pt x="115915" y="64992"/>
                    <a:pt x="39878" y="154156"/>
                    <a:pt x="39878" y="260725"/>
                  </a:cubicBezTo>
                  <a:cubicBezTo>
                    <a:pt x="39878" y="366738"/>
                    <a:pt x="115915" y="455346"/>
                    <a:pt x="216602" y="475842"/>
                  </a:cubicBezTo>
                  <a:lnTo>
                    <a:pt x="261049" y="480302"/>
                  </a:lnTo>
                  <a:lnTo>
                    <a:pt x="261049" y="520180"/>
                  </a:lnTo>
                  <a:lnTo>
                    <a:pt x="211352" y="515443"/>
                  </a:lnTo>
                  <a:cubicBezTo>
                    <a:pt x="162084" y="505954"/>
                    <a:pt x="115030" y="482213"/>
                    <a:pt x="76835" y="444113"/>
                  </a:cubicBezTo>
                  <a:cubicBezTo>
                    <a:pt x="27305" y="395091"/>
                    <a:pt x="0" y="329940"/>
                    <a:pt x="0" y="260725"/>
                  </a:cubicBezTo>
                  <a:cubicBezTo>
                    <a:pt x="0" y="191510"/>
                    <a:pt x="27305" y="126232"/>
                    <a:pt x="76835" y="76702"/>
                  </a:cubicBezTo>
                  <a:cubicBezTo>
                    <a:pt x="113983" y="39554"/>
                    <a:pt x="160060" y="14980"/>
                    <a:pt x="210030" y="5014"/>
                  </a:cubicBezTo>
                  <a:lnTo>
                    <a:pt x="261049" y="0"/>
                  </a:lnTo>
                  <a:close/>
                </a:path>
              </a:pathLst>
            </a:custGeom>
            <a:solidFill>
              <a:srgbClr val="FF774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Shape 300"/>
            <p:cNvSpPr/>
            <p:nvPr/>
          </p:nvSpPr>
          <p:spPr>
            <a:xfrm>
              <a:off x="2752217" y="6"/>
              <a:ext cx="341059" cy="681216"/>
            </a:xfrm>
            <a:custGeom>
              <a:avLst/>
              <a:gdLst/>
              <a:ahLst/>
              <a:cxnLst/>
              <a:rect l="0" t="0" r="0" b="0"/>
              <a:pathLst>
                <a:path w="341059" h="681216">
                  <a:moveTo>
                    <a:pt x="341059" y="0"/>
                  </a:moveTo>
                  <a:lnTo>
                    <a:pt x="341059" y="40005"/>
                  </a:lnTo>
                  <a:lnTo>
                    <a:pt x="280490" y="46113"/>
                  </a:lnTo>
                  <a:cubicBezTo>
                    <a:pt x="143365" y="74172"/>
                    <a:pt x="40005" y="195478"/>
                    <a:pt x="40005" y="340608"/>
                  </a:cubicBezTo>
                  <a:cubicBezTo>
                    <a:pt x="40005" y="485737"/>
                    <a:pt x="143365" y="607141"/>
                    <a:pt x="280490" y="635224"/>
                  </a:cubicBezTo>
                  <a:lnTo>
                    <a:pt x="341059" y="641337"/>
                  </a:lnTo>
                  <a:lnTo>
                    <a:pt x="341059" y="681216"/>
                  </a:lnTo>
                  <a:lnTo>
                    <a:pt x="274314" y="674657"/>
                  </a:lnTo>
                  <a:cubicBezTo>
                    <a:pt x="208955" y="661632"/>
                    <a:pt x="148685" y="629533"/>
                    <a:pt x="100203" y="581146"/>
                  </a:cubicBezTo>
                  <a:cubicBezTo>
                    <a:pt x="35560" y="516630"/>
                    <a:pt x="0" y="431159"/>
                    <a:pt x="0" y="340608"/>
                  </a:cubicBezTo>
                  <a:cubicBezTo>
                    <a:pt x="0" y="250057"/>
                    <a:pt x="35560" y="164586"/>
                    <a:pt x="100203" y="100070"/>
                  </a:cubicBezTo>
                  <a:cubicBezTo>
                    <a:pt x="148685" y="51683"/>
                    <a:pt x="208955" y="19583"/>
                    <a:pt x="274314" y="6558"/>
                  </a:cubicBezTo>
                  <a:lnTo>
                    <a:pt x="341059" y="0"/>
                  </a:lnTo>
                  <a:close/>
                </a:path>
              </a:pathLst>
            </a:custGeom>
            <a:solidFill>
              <a:srgbClr val="FF774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Shape 301"/>
            <p:cNvSpPr/>
            <p:nvPr/>
          </p:nvSpPr>
          <p:spPr>
            <a:xfrm>
              <a:off x="3093276" y="535981"/>
              <a:ext cx="227013" cy="145247"/>
            </a:xfrm>
            <a:custGeom>
              <a:avLst/>
              <a:gdLst/>
              <a:ahLst/>
              <a:cxnLst/>
              <a:rect l="0" t="0" r="0" b="0"/>
              <a:pathLst>
                <a:path w="227013" h="145247">
                  <a:moveTo>
                    <a:pt x="227013" y="0"/>
                  </a:moveTo>
                  <a:lnTo>
                    <a:pt x="227013" y="56559"/>
                  </a:lnTo>
                  <a:lnTo>
                    <a:pt x="188765" y="88025"/>
                  </a:lnTo>
                  <a:cubicBezTo>
                    <a:pt x="133223" y="125244"/>
                    <a:pt x="68072" y="145247"/>
                    <a:pt x="63" y="145247"/>
                  </a:cubicBezTo>
                  <a:lnTo>
                    <a:pt x="0" y="145241"/>
                  </a:lnTo>
                  <a:lnTo>
                    <a:pt x="0" y="105363"/>
                  </a:lnTo>
                  <a:lnTo>
                    <a:pt x="63" y="105369"/>
                  </a:lnTo>
                  <a:cubicBezTo>
                    <a:pt x="83058" y="105369"/>
                    <a:pt x="158305" y="71650"/>
                    <a:pt x="212804" y="17199"/>
                  </a:cubicBezTo>
                  <a:lnTo>
                    <a:pt x="227013" y="0"/>
                  </a:lnTo>
                  <a:close/>
                </a:path>
              </a:pathLst>
            </a:custGeom>
            <a:solidFill>
              <a:srgbClr val="FF774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Shape 302"/>
            <p:cNvSpPr/>
            <p:nvPr/>
          </p:nvSpPr>
          <p:spPr>
            <a:xfrm>
              <a:off x="3093276" y="0"/>
              <a:ext cx="227013" cy="600075"/>
            </a:xfrm>
            <a:custGeom>
              <a:avLst/>
              <a:gdLst/>
              <a:ahLst/>
              <a:cxnLst/>
              <a:rect l="0" t="0" r="0" b="0"/>
              <a:pathLst>
                <a:path w="227013" h="600075">
                  <a:moveTo>
                    <a:pt x="63" y="0"/>
                  </a:moveTo>
                  <a:cubicBezTo>
                    <a:pt x="64071" y="127"/>
                    <a:pt x="126809" y="17907"/>
                    <a:pt x="181292" y="51562"/>
                  </a:cubicBezTo>
                  <a:lnTo>
                    <a:pt x="227012" y="5842"/>
                  </a:lnTo>
                  <a:lnTo>
                    <a:pt x="227013" y="5842"/>
                  </a:lnTo>
                  <a:lnTo>
                    <a:pt x="227013" y="113951"/>
                  </a:lnTo>
                  <a:lnTo>
                    <a:pt x="227012" y="113951"/>
                  </a:lnTo>
                  <a:cubicBezTo>
                    <a:pt x="223393" y="110363"/>
                    <a:pt x="221170" y="105410"/>
                    <a:pt x="221170" y="99949"/>
                  </a:cubicBezTo>
                  <a:lnTo>
                    <a:pt x="221170" y="68199"/>
                  </a:lnTo>
                  <a:lnTo>
                    <a:pt x="181165" y="108077"/>
                  </a:lnTo>
                  <a:lnTo>
                    <a:pt x="181165" y="159766"/>
                  </a:lnTo>
                  <a:lnTo>
                    <a:pt x="227013" y="159766"/>
                  </a:lnTo>
                  <a:lnTo>
                    <a:pt x="227013" y="199644"/>
                  </a:lnTo>
                  <a:lnTo>
                    <a:pt x="220027" y="199644"/>
                  </a:lnTo>
                  <a:lnTo>
                    <a:pt x="227013" y="212510"/>
                  </a:lnTo>
                  <a:lnTo>
                    <a:pt x="227013" y="466342"/>
                  </a:lnTo>
                  <a:lnTo>
                    <a:pt x="217241" y="484400"/>
                  </a:lnTo>
                  <a:cubicBezTo>
                    <a:pt x="207716" y="498483"/>
                    <a:pt x="196723" y="511746"/>
                    <a:pt x="184340" y="524002"/>
                  </a:cubicBezTo>
                  <a:cubicBezTo>
                    <a:pt x="133413" y="574802"/>
                    <a:pt x="66738" y="600075"/>
                    <a:pt x="63" y="600075"/>
                  </a:cubicBezTo>
                  <a:lnTo>
                    <a:pt x="0" y="600069"/>
                  </a:lnTo>
                  <a:lnTo>
                    <a:pt x="0" y="560190"/>
                  </a:lnTo>
                  <a:lnTo>
                    <a:pt x="63" y="560197"/>
                  </a:lnTo>
                  <a:cubicBezTo>
                    <a:pt x="121983" y="560197"/>
                    <a:pt x="221170" y="461772"/>
                    <a:pt x="221170" y="340614"/>
                  </a:cubicBezTo>
                  <a:cubicBezTo>
                    <a:pt x="221424" y="289179"/>
                    <a:pt x="203517" y="239268"/>
                    <a:pt x="170878" y="199644"/>
                  </a:cubicBezTo>
                  <a:lnTo>
                    <a:pt x="169481" y="199644"/>
                  </a:lnTo>
                  <a:lnTo>
                    <a:pt x="141287" y="227838"/>
                  </a:lnTo>
                  <a:cubicBezTo>
                    <a:pt x="201612" y="303276"/>
                    <a:pt x="192595" y="412750"/>
                    <a:pt x="120586" y="477266"/>
                  </a:cubicBezTo>
                  <a:cubicBezTo>
                    <a:pt x="94583" y="500412"/>
                    <a:pt x="63650" y="514842"/>
                    <a:pt x="31539" y="520611"/>
                  </a:cubicBezTo>
                  <a:lnTo>
                    <a:pt x="0" y="523420"/>
                  </a:lnTo>
                  <a:lnTo>
                    <a:pt x="0" y="480308"/>
                  </a:lnTo>
                  <a:lnTo>
                    <a:pt x="63" y="480314"/>
                  </a:lnTo>
                  <a:cubicBezTo>
                    <a:pt x="77914" y="480314"/>
                    <a:pt x="141287" y="417703"/>
                    <a:pt x="141287" y="340614"/>
                  </a:cubicBezTo>
                  <a:cubicBezTo>
                    <a:pt x="141160" y="310134"/>
                    <a:pt x="131000" y="280670"/>
                    <a:pt x="112458" y="256540"/>
                  </a:cubicBezTo>
                  <a:lnTo>
                    <a:pt x="84010" y="284988"/>
                  </a:lnTo>
                  <a:cubicBezTo>
                    <a:pt x="95186" y="301371"/>
                    <a:pt x="101155" y="320675"/>
                    <a:pt x="101282" y="340614"/>
                  </a:cubicBezTo>
                  <a:cubicBezTo>
                    <a:pt x="101282" y="367411"/>
                    <a:pt x="90360" y="392811"/>
                    <a:pt x="71056" y="411353"/>
                  </a:cubicBezTo>
                  <a:cubicBezTo>
                    <a:pt x="51371" y="430784"/>
                    <a:pt x="25717" y="440436"/>
                    <a:pt x="63" y="440436"/>
                  </a:cubicBezTo>
                  <a:lnTo>
                    <a:pt x="0" y="440424"/>
                  </a:lnTo>
                  <a:lnTo>
                    <a:pt x="0" y="400545"/>
                  </a:lnTo>
                  <a:lnTo>
                    <a:pt x="63" y="400558"/>
                  </a:lnTo>
                  <a:cubicBezTo>
                    <a:pt x="33210" y="400558"/>
                    <a:pt x="61277" y="373126"/>
                    <a:pt x="61277" y="340614"/>
                  </a:cubicBezTo>
                  <a:cubicBezTo>
                    <a:pt x="61277" y="331343"/>
                    <a:pt x="59118" y="322199"/>
                    <a:pt x="54927" y="314071"/>
                  </a:cubicBezTo>
                  <a:lnTo>
                    <a:pt x="14033" y="354838"/>
                  </a:lnTo>
                  <a:lnTo>
                    <a:pt x="0" y="360653"/>
                  </a:lnTo>
                  <a:lnTo>
                    <a:pt x="0" y="312400"/>
                  </a:lnTo>
                  <a:lnTo>
                    <a:pt x="26606" y="285877"/>
                  </a:lnTo>
                  <a:cubicBezTo>
                    <a:pt x="18351" y="281686"/>
                    <a:pt x="9334" y="279400"/>
                    <a:pt x="63" y="279400"/>
                  </a:cubicBezTo>
                  <a:lnTo>
                    <a:pt x="0" y="279413"/>
                  </a:lnTo>
                  <a:lnTo>
                    <a:pt x="0" y="239535"/>
                  </a:lnTo>
                  <a:lnTo>
                    <a:pt x="63" y="239522"/>
                  </a:lnTo>
                  <a:cubicBezTo>
                    <a:pt x="20002" y="239649"/>
                    <a:pt x="39306" y="245618"/>
                    <a:pt x="55689" y="256921"/>
                  </a:cubicBezTo>
                  <a:lnTo>
                    <a:pt x="84264" y="228346"/>
                  </a:lnTo>
                  <a:cubicBezTo>
                    <a:pt x="60007" y="209804"/>
                    <a:pt x="30543" y="199771"/>
                    <a:pt x="63" y="199644"/>
                  </a:cubicBezTo>
                  <a:lnTo>
                    <a:pt x="0" y="199651"/>
                  </a:lnTo>
                  <a:lnTo>
                    <a:pt x="0" y="159717"/>
                  </a:lnTo>
                  <a:lnTo>
                    <a:pt x="28990" y="162104"/>
                  </a:lnTo>
                  <a:cubicBezTo>
                    <a:pt x="58761" y="167045"/>
                    <a:pt x="87693" y="179451"/>
                    <a:pt x="112839" y="199644"/>
                  </a:cubicBezTo>
                  <a:lnTo>
                    <a:pt x="141287" y="171450"/>
                  </a:lnTo>
                  <a:lnTo>
                    <a:pt x="141287" y="170053"/>
                  </a:lnTo>
                  <a:cubicBezTo>
                    <a:pt x="101536" y="137541"/>
                    <a:pt x="51752" y="119761"/>
                    <a:pt x="444" y="119761"/>
                  </a:cubicBezTo>
                  <a:cubicBezTo>
                    <a:pt x="317" y="119761"/>
                    <a:pt x="190" y="119761"/>
                    <a:pt x="63" y="119761"/>
                  </a:cubicBezTo>
                  <a:lnTo>
                    <a:pt x="0" y="119767"/>
                  </a:lnTo>
                  <a:lnTo>
                    <a:pt x="0" y="79889"/>
                  </a:lnTo>
                  <a:lnTo>
                    <a:pt x="63" y="79883"/>
                  </a:lnTo>
                  <a:cubicBezTo>
                    <a:pt x="190" y="79883"/>
                    <a:pt x="444" y="79883"/>
                    <a:pt x="571" y="79883"/>
                  </a:cubicBezTo>
                  <a:cubicBezTo>
                    <a:pt x="50355" y="79883"/>
                    <a:pt x="99250" y="94107"/>
                    <a:pt x="141287" y="120777"/>
                  </a:cubicBezTo>
                  <a:lnTo>
                    <a:pt x="141287" y="99949"/>
                  </a:lnTo>
                  <a:cubicBezTo>
                    <a:pt x="141287" y="94615"/>
                    <a:pt x="143319" y="89408"/>
                    <a:pt x="147129" y="85725"/>
                  </a:cubicBezTo>
                  <a:lnTo>
                    <a:pt x="152209" y="80645"/>
                  </a:lnTo>
                  <a:cubicBezTo>
                    <a:pt x="105854" y="53975"/>
                    <a:pt x="53403" y="40005"/>
                    <a:pt x="63" y="40005"/>
                  </a:cubicBezTo>
                  <a:lnTo>
                    <a:pt x="0" y="40011"/>
                  </a:lnTo>
                  <a:lnTo>
                    <a:pt x="0" y="6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774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Shape 303"/>
            <p:cNvSpPr/>
            <p:nvPr/>
          </p:nvSpPr>
          <p:spPr>
            <a:xfrm>
              <a:off x="3320289" y="212510"/>
              <a:ext cx="34258" cy="253832"/>
            </a:xfrm>
            <a:custGeom>
              <a:avLst/>
              <a:gdLst/>
              <a:ahLst/>
              <a:cxnLst/>
              <a:rect l="0" t="0" r="0" b="0"/>
              <a:pathLst>
                <a:path w="34258" h="253832">
                  <a:moveTo>
                    <a:pt x="0" y="0"/>
                  </a:moveTo>
                  <a:lnTo>
                    <a:pt x="10821" y="19930"/>
                  </a:lnTo>
                  <a:cubicBezTo>
                    <a:pt x="26209" y="53809"/>
                    <a:pt x="34258" y="90671"/>
                    <a:pt x="34163" y="128104"/>
                  </a:cubicBezTo>
                  <a:cubicBezTo>
                    <a:pt x="34163" y="162712"/>
                    <a:pt x="27336" y="196303"/>
                    <a:pt x="14319" y="227371"/>
                  </a:cubicBezTo>
                  <a:lnTo>
                    <a:pt x="0" y="25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74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Shape 304"/>
            <p:cNvSpPr/>
            <p:nvPr/>
          </p:nvSpPr>
          <p:spPr>
            <a:xfrm>
              <a:off x="3320289" y="0"/>
              <a:ext cx="120777" cy="592540"/>
            </a:xfrm>
            <a:custGeom>
              <a:avLst/>
              <a:gdLst/>
              <a:ahLst/>
              <a:cxnLst/>
              <a:rect l="0" t="0" r="0" b="0"/>
              <a:pathLst>
                <a:path w="120777" h="592540">
                  <a:moveTo>
                    <a:pt x="13970" y="0"/>
                  </a:moveTo>
                  <a:cubicBezTo>
                    <a:pt x="24257" y="0"/>
                    <a:pt x="34163" y="8001"/>
                    <a:pt x="34163" y="20066"/>
                  </a:cubicBezTo>
                  <a:lnTo>
                    <a:pt x="34163" y="79883"/>
                  </a:lnTo>
                  <a:lnTo>
                    <a:pt x="94107" y="79883"/>
                  </a:lnTo>
                  <a:cubicBezTo>
                    <a:pt x="111887" y="79883"/>
                    <a:pt x="120777" y="101346"/>
                    <a:pt x="108204" y="113919"/>
                  </a:cubicBezTo>
                  <a:lnTo>
                    <a:pt x="62484" y="159639"/>
                  </a:lnTo>
                  <a:cubicBezTo>
                    <a:pt x="96139" y="213995"/>
                    <a:pt x="113919" y="276733"/>
                    <a:pt x="114046" y="340614"/>
                  </a:cubicBezTo>
                  <a:cubicBezTo>
                    <a:pt x="114046" y="431165"/>
                    <a:pt x="78486" y="516636"/>
                    <a:pt x="13843" y="581152"/>
                  </a:cubicBezTo>
                  <a:lnTo>
                    <a:pt x="0" y="592540"/>
                  </a:lnTo>
                  <a:lnTo>
                    <a:pt x="0" y="535981"/>
                  </a:lnTo>
                  <a:lnTo>
                    <a:pt x="22572" y="508657"/>
                  </a:lnTo>
                  <a:cubicBezTo>
                    <a:pt x="55056" y="460653"/>
                    <a:pt x="74041" y="402812"/>
                    <a:pt x="74041" y="340614"/>
                  </a:cubicBezTo>
                  <a:cubicBezTo>
                    <a:pt x="74041" y="287274"/>
                    <a:pt x="60071" y="234950"/>
                    <a:pt x="33401" y="188595"/>
                  </a:cubicBezTo>
                  <a:lnTo>
                    <a:pt x="28321" y="193802"/>
                  </a:lnTo>
                  <a:cubicBezTo>
                    <a:pt x="24511" y="197485"/>
                    <a:pt x="19431" y="199644"/>
                    <a:pt x="14224" y="199644"/>
                  </a:cubicBezTo>
                  <a:lnTo>
                    <a:pt x="0" y="199644"/>
                  </a:lnTo>
                  <a:lnTo>
                    <a:pt x="0" y="159766"/>
                  </a:lnTo>
                  <a:lnTo>
                    <a:pt x="5842" y="159766"/>
                  </a:lnTo>
                  <a:lnTo>
                    <a:pt x="45847" y="119761"/>
                  </a:lnTo>
                  <a:lnTo>
                    <a:pt x="14224" y="119761"/>
                  </a:lnTo>
                  <a:lnTo>
                    <a:pt x="0" y="113951"/>
                  </a:lnTo>
                  <a:lnTo>
                    <a:pt x="0" y="5842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FF774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Shape 305"/>
            <p:cNvSpPr/>
            <p:nvPr/>
          </p:nvSpPr>
          <p:spPr>
            <a:xfrm>
              <a:off x="0" y="85417"/>
              <a:ext cx="118041" cy="587429"/>
            </a:xfrm>
            <a:custGeom>
              <a:avLst/>
              <a:gdLst/>
              <a:ahLst/>
              <a:cxnLst/>
              <a:rect l="0" t="0" r="0" b="0"/>
              <a:pathLst>
                <a:path w="118041" h="587429">
                  <a:moveTo>
                    <a:pt x="118041" y="0"/>
                  </a:moveTo>
                  <a:lnTo>
                    <a:pt x="118041" y="47024"/>
                  </a:lnTo>
                  <a:lnTo>
                    <a:pt x="104545" y="49326"/>
                  </a:lnTo>
                  <a:cubicBezTo>
                    <a:pt x="89400" y="54815"/>
                    <a:pt x="78613" y="68126"/>
                    <a:pt x="78613" y="86795"/>
                  </a:cubicBezTo>
                  <a:cubicBezTo>
                    <a:pt x="78613" y="102702"/>
                    <a:pt x="89400" y="117466"/>
                    <a:pt x="104545" y="123853"/>
                  </a:cubicBezTo>
                  <a:lnTo>
                    <a:pt x="118041" y="126599"/>
                  </a:lnTo>
                  <a:lnTo>
                    <a:pt x="118041" y="165756"/>
                  </a:lnTo>
                  <a:lnTo>
                    <a:pt x="116967" y="165535"/>
                  </a:lnTo>
                  <a:cubicBezTo>
                    <a:pt x="72898" y="165535"/>
                    <a:pt x="34417" y="203889"/>
                    <a:pt x="34417" y="249863"/>
                  </a:cubicBezTo>
                  <a:lnTo>
                    <a:pt x="34417" y="357305"/>
                  </a:lnTo>
                  <a:cubicBezTo>
                    <a:pt x="34417" y="368862"/>
                    <a:pt x="44069" y="378387"/>
                    <a:pt x="55626" y="378387"/>
                  </a:cubicBezTo>
                  <a:cubicBezTo>
                    <a:pt x="67056" y="378387"/>
                    <a:pt x="76708" y="388039"/>
                    <a:pt x="76708" y="401374"/>
                  </a:cubicBezTo>
                  <a:lnTo>
                    <a:pt x="76708" y="526088"/>
                  </a:lnTo>
                  <a:cubicBezTo>
                    <a:pt x="76708" y="537645"/>
                    <a:pt x="86233" y="547297"/>
                    <a:pt x="97790" y="547297"/>
                  </a:cubicBezTo>
                  <a:lnTo>
                    <a:pt x="118041" y="547297"/>
                  </a:lnTo>
                  <a:lnTo>
                    <a:pt x="118041" y="587429"/>
                  </a:lnTo>
                  <a:lnTo>
                    <a:pt x="103505" y="587429"/>
                  </a:lnTo>
                  <a:cubicBezTo>
                    <a:pt x="68961" y="587429"/>
                    <a:pt x="40259" y="558727"/>
                    <a:pt x="40259" y="526088"/>
                  </a:cubicBezTo>
                  <a:lnTo>
                    <a:pt x="40259" y="416741"/>
                  </a:lnTo>
                  <a:cubicBezTo>
                    <a:pt x="17145" y="407216"/>
                    <a:pt x="0" y="384102"/>
                    <a:pt x="0" y="357305"/>
                  </a:cubicBezTo>
                  <a:lnTo>
                    <a:pt x="0" y="249863"/>
                  </a:lnTo>
                  <a:cubicBezTo>
                    <a:pt x="0" y="201984"/>
                    <a:pt x="26797" y="161725"/>
                    <a:pt x="65151" y="138611"/>
                  </a:cubicBezTo>
                  <a:cubicBezTo>
                    <a:pt x="49784" y="125276"/>
                    <a:pt x="40259" y="104067"/>
                    <a:pt x="40259" y="81080"/>
                  </a:cubicBezTo>
                  <a:cubicBezTo>
                    <a:pt x="40259" y="48028"/>
                    <a:pt x="61833" y="18191"/>
                    <a:pt x="92016" y="5339"/>
                  </a:cubicBezTo>
                  <a:lnTo>
                    <a:pt x="118041" y="0"/>
                  </a:lnTo>
                  <a:close/>
                </a:path>
              </a:pathLst>
            </a:custGeom>
            <a:solidFill>
              <a:srgbClr val="FF774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Shape 306"/>
            <p:cNvSpPr/>
            <p:nvPr/>
          </p:nvSpPr>
          <p:spPr>
            <a:xfrm>
              <a:off x="118041" y="2400"/>
              <a:ext cx="231266" cy="710705"/>
            </a:xfrm>
            <a:custGeom>
              <a:avLst/>
              <a:gdLst/>
              <a:ahLst/>
              <a:cxnLst/>
              <a:rect l="0" t="0" r="0" b="0"/>
              <a:pathLst>
                <a:path w="231266" h="710705">
                  <a:moveTo>
                    <a:pt x="231266" y="0"/>
                  </a:moveTo>
                  <a:lnTo>
                    <a:pt x="231266" y="45602"/>
                  </a:lnTo>
                  <a:lnTo>
                    <a:pt x="208638" y="50220"/>
                  </a:lnTo>
                  <a:cubicBezTo>
                    <a:pt x="185957" y="59822"/>
                    <a:pt x="169741" y="82087"/>
                    <a:pt x="169741" y="106566"/>
                  </a:cubicBezTo>
                  <a:cubicBezTo>
                    <a:pt x="169741" y="132474"/>
                    <a:pt x="185957" y="155096"/>
                    <a:pt x="208638" y="164788"/>
                  </a:cubicBezTo>
                  <a:lnTo>
                    <a:pt x="231266" y="169433"/>
                  </a:lnTo>
                  <a:lnTo>
                    <a:pt x="231266" y="378213"/>
                  </a:lnTo>
                  <a:lnTo>
                    <a:pt x="229304" y="378981"/>
                  </a:lnTo>
                  <a:cubicBezTo>
                    <a:pt x="217747" y="378981"/>
                    <a:pt x="208095" y="369456"/>
                    <a:pt x="208095" y="355867"/>
                  </a:cubicBezTo>
                  <a:lnTo>
                    <a:pt x="208095" y="212103"/>
                  </a:lnTo>
                  <a:cubicBezTo>
                    <a:pt x="160216" y="221628"/>
                    <a:pt x="123640" y="265824"/>
                    <a:pt x="123640" y="315608"/>
                  </a:cubicBezTo>
                  <a:lnTo>
                    <a:pt x="123640" y="440322"/>
                  </a:lnTo>
                  <a:cubicBezTo>
                    <a:pt x="123640" y="451879"/>
                    <a:pt x="133292" y="461404"/>
                    <a:pt x="146754" y="461404"/>
                  </a:cubicBezTo>
                  <a:cubicBezTo>
                    <a:pt x="158311" y="461404"/>
                    <a:pt x="167836" y="471056"/>
                    <a:pt x="167836" y="484391"/>
                  </a:cubicBezTo>
                  <a:lnTo>
                    <a:pt x="167836" y="651269"/>
                  </a:lnTo>
                  <a:cubicBezTo>
                    <a:pt x="167836" y="662826"/>
                    <a:pt x="177361" y="672478"/>
                    <a:pt x="188918" y="672478"/>
                  </a:cubicBezTo>
                  <a:lnTo>
                    <a:pt x="231266" y="672478"/>
                  </a:lnTo>
                  <a:lnTo>
                    <a:pt x="231266" y="710705"/>
                  </a:lnTo>
                  <a:lnTo>
                    <a:pt x="194633" y="710705"/>
                  </a:lnTo>
                  <a:cubicBezTo>
                    <a:pt x="160216" y="710705"/>
                    <a:pt x="131387" y="682003"/>
                    <a:pt x="131387" y="649364"/>
                  </a:cubicBezTo>
                  <a:lnTo>
                    <a:pt x="131387" y="499758"/>
                  </a:lnTo>
                  <a:cubicBezTo>
                    <a:pt x="121735" y="497853"/>
                    <a:pt x="117924" y="494043"/>
                    <a:pt x="110305" y="488328"/>
                  </a:cubicBezTo>
                  <a:cubicBezTo>
                    <a:pt x="102558" y="494043"/>
                    <a:pt x="94938" y="497853"/>
                    <a:pt x="89096" y="499758"/>
                  </a:cubicBezTo>
                  <a:lnTo>
                    <a:pt x="89096" y="609105"/>
                  </a:lnTo>
                  <a:cubicBezTo>
                    <a:pt x="89096" y="641744"/>
                    <a:pt x="60394" y="670446"/>
                    <a:pt x="25850" y="670446"/>
                  </a:cubicBezTo>
                  <a:lnTo>
                    <a:pt x="0" y="670446"/>
                  </a:lnTo>
                  <a:lnTo>
                    <a:pt x="0" y="630314"/>
                  </a:lnTo>
                  <a:lnTo>
                    <a:pt x="21913" y="630314"/>
                  </a:lnTo>
                  <a:cubicBezTo>
                    <a:pt x="33470" y="630314"/>
                    <a:pt x="43122" y="620662"/>
                    <a:pt x="43122" y="609105"/>
                  </a:cubicBezTo>
                  <a:lnTo>
                    <a:pt x="43122" y="484391"/>
                  </a:lnTo>
                  <a:cubicBezTo>
                    <a:pt x="43122" y="471056"/>
                    <a:pt x="52646" y="461404"/>
                    <a:pt x="64204" y="461404"/>
                  </a:cubicBezTo>
                  <a:cubicBezTo>
                    <a:pt x="75761" y="461404"/>
                    <a:pt x="85286" y="455689"/>
                    <a:pt x="83381" y="440322"/>
                  </a:cubicBezTo>
                  <a:lnTo>
                    <a:pt x="83381" y="332880"/>
                  </a:lnTo>
                  <a:cubicBezTo>
                    <a:pt x="83381" y="298400"/>
                    <a:pt x="61807" y="268205"/>
                    <a:pt x="31571" y="255263"/>
                  </a:cubicBezTo>
                  <a:lnTo>
                    <a:pt x="0" y="248773"/>
                  </a:lnTo>
                  <a:lnTo>
                    <a:pt x="0" y="209616"/>
                  </a:lnTo>
                  <a:lnTo>
                    <a:pt x="2863" y="210198"/>
                  </a:lnTo>
                  <a:cubicBezTo>
                    <a:pt x="23818" y="210198"/>
                    <a:pt x="43122" y="191021"/>
                    <a:pt x="43122" y="169812"/>
                  </a:cubicBezTo>
                  <a:cubicBezTo>
                    <a:pt x="43122" y="148730"/>
                    <a:pt x="23818" y="129553"/>
                    <a:pt x="2863" y="129553"/>
                  </a:cubicBezTo>
                  <a:lnTo>
                    <a:pt x="0" y="130041"/>
                  </a:lnTo>
                  <a:lnTo>
                    <a:pt x="0" y="83017"/>
                  </a:lnTo>
                  <a:lnTo>
                    <a:pt x="6546" y="81674"/>
                  </a:lnTo>
                  <a:cubicBezTo>
                    <a:pt x="52646" y="81674"/>
                    <a:pt x="91127" y="120028"/>
                    <a:pt x="91127" y="164097"/>
                  </a:cubicBezTo>
                  <a:cubicBezTo>
                    <a:pt x="91127" y="187084"/>
                    <a:pt x="81476" y="208293"/>
                    <a:pt x="66109" y="221628"/>
                  </a:cubicBezTo>
                  <a:cubicBezTo>
                    <a:pt x="81476" y="229375"/>
                    <a:pt x="93033" y="238900"/>
                    <a:pt x="102558" y="250457"/>
                  </a:cubicBezTo>
                  <a:cubicBezTo>
                    <a:pt x="114115" y="221628"/>
                    <a:pt x="139007" y="196736"/>
                    <a:pt x="167836" y="181369"/>
                  </a:cubicBezTo>
                  <a:cubicBezTo>
                    <a:pt x="146754" y="162192"/>
                    <a:pt x="131387" y="133490"/>
                    <a:pt x="131387" y="102756"/>
                  </a:cubicBezTo>
                  <a:cubicBezTo>
                    <a:pt x="131387" y="59608"/>
                    <a:pt x="157247" y="22961"/>
                    <a:pt x="194502" y="7334"/>
                  </a:cubicBezTo>
                  <a:lnTo>
                    <a:pt x="231266" y="0"/>
                  </a:lnTo>
                  <a:close/>
                </a:path>
              </a:pathLst>
            </a:custGeom>
            <a:solidFill>
              <a:srgbClr val="FF774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Shape 307"/>
            <p:cNvSpPr/>
            <p:nvPr/>
          </p:nvSpPr>
          <p:spPr>
            <a:xfrm>
              <a:off x="349307" y="1651"/>
              <a:ext cx="230194" cy="711454"/>
            </a:xfrm>
            <a:custGeom>
              <a:avLst/>
              <a:gdLst/>
              <a:ahLst/>
              <a:cxnLst/>
              <a:rect l="0" t="0" r="0" b="0"/>
              <a:pathLst>
                <a:path w="230194" h="711454">
                  <a:moveTo>
                    <a:pt x="3753" y="0"/>
                  </a:moveTo>
                  <a:cubicBezTo>
                    <a:pt x="30677" y="0"/>
                    <a:pt x="59379" y="11430"/>
                    <a:pt x="78556" y="30607"/>
                  </a:cubicBezTo>
                  <a:cubicBezTo>
                    <a:pt x="97860" y="49784"/>
                    <a:pt x="109290" y="76708"/>
                    <a:pt x="109290" y="105410"/>
                  </a:cubicBezTo>
                  <a:cubicBezTo>
                    <a:pt x="109290" y="134239"/>
                    <a:pt x="93923" y="162941"/>
                    <a:pt x="70936" y="184023"/>
                  </a:cubicBezTo>
                  <a:cubicBezTo>
                    <a:pt x="84271" y="191770"/>
                    <a:pt x="97860" y="201295"/>
                    <a:pt x="107385" y="210947"/>
                  </a:cubicBezTo>
                  <a:cubicBezTo>
                    <a:pt x="118942" y="226314"/>
                    <a:pt x="130372" y="239649"/>
                    <a:pt x="138119" y="256921"/>
                  </a:cubicBezTo>
                  <a:cubicBezTo>
                    <a:pt x="147644" y="245491"/>
                    <a:pt x="159201" y="235839"/>
                    <a:pt x="174568" y="228219"/>
                  </a:cubicBezTo>
                  <a:cubicBezTo>
                    <a:pt x="159201" y="212852"/>
                    <a:pt x="149549" y="191770"/>
                    <a:pt x="149549" y="170561"/>
                  </a:cubicBezTo>
                  <a:cubicBezTo>
                    <a:pt x="149549" y="136080"/>
                    <a:pt x="171194" y="105886"/>
                    <a:pt x="201412" y="92944"/>
                  </a:cubicBezTo>
                  <a:lnTo>
                    <a:pt x="230194" y="87017"/>
                  </a:lnTo>
                  <a:lnTo>
                    <a:pt x="230194" y="130628"/>
                  </a:lnTo>
                  <a:lnTo>
                    <a:pt x="215813" y="133092"/>
                  </a:lnTo>
                  <a:cubicBezTo>
                    <a:pt x="200722" y="138581"/>
                    <a:pt x="189935" y="151892"/>
                    <a:pt x="189935" y="170561"/>
                  </a:cubicBezTo>
                  <a:cubicBezTo>
                    <a:pt x="189935" y="186468"/>
                    <a:pt x="200722" y="201231"/>
                    <a:pt x="215813" y="207619"/>
                  </a:cubicBezTo>
                  <a:lnTo>
                    <a:pt x="230194" y="210558"/>
                  </a:lnTo>
                  <a:lnTo>
                    <a:pt x="230194" y="249692"/>
                  </a:lnTo>
                  <a:lnTo>
                    <a:pt x="228289" y="249301"/>
                  </a:lnTo>
                  <a:cubicBezTo>
                    <a:pt x="184093" y="249301"/>
                    <a:pt x="145739" y="287655"/>
                    <a:pt x="145739" y="333629"/>
                  </a:cubicBezTo>
                  <a:lnTo>
                    <a:pt x="145739" y="441071"/>
                  </a:lnTo>
                  <a:cubicBezTo>
                    <a:pt x="145739" y="452628"/>
                    <a:pt x="155391" y="462153"/>
                    <a:pt x="166821" y="462153"/>
                  </a:cubicBezTo>
                  <a:cubicBezTo>
                    <a:pt x="178378" y="462153"/>
                    <a:pt x="188030" y="471805"/>
                    <a:pt x="188030" y="485140"/>
                  </a:cubicBezTo>
                  <a:lnTo>
                    <a:pt x="188030" y="611759"/>
                  </a:lnTo>
                  <a:cubicBezTo>
                    <a:pt x="188030" y="623316"/>
                    <a:pt x="197555" y="632841"/>
                    <a:pt x="209112" y="632841"/>
                  </a:cubicBezTo>
                  <a:lnTo>
                    <a:pt x="230194" y="632841"/>
                  </a:lnTo>
                  <a:lnTo>
                    <a:pt x="230194" y="671195"/>
                  </a:lnTo>
                  <a:lnTo>
                    <a:pt x="216732" y="671195"/>
                  </a:lnTo>
                  <a:cubicBezTo>
                    <a:pt x="184093" y="671195"/>
                    <a:pt x="155391" y="642493"/>
                    <a:pt x="155391" y="609854"/>
                  </a:cubicBezTo>
                  <a:lnTo>
                    <a:pt x="155391" y="500507"/>
                  </a:lnTo>
                  <a:cubicBezTo>
                    <a:pt x="145739" y="498602"/>
                    <a:pt x="140024" y="494792"/>
                    <a:pt x="132277" y="489077"/>
                  </a:cubicBezTo>
                  <a:cubicBezTo>
                    <a:pt x="126562" y="494792"/>
                    <a:pt x="118942" y="498602"/>
                    <a:pt x="111195" y="500507"/>
                  </a:cubicBezTo>
                  <a:lnTo>
                    <a:pt x="111195" y="650113"/>
                  </a:lnTo>
                  <a:cubicBezTo>
                    <a:pt x="111195" y="682752"/>
                    <a:pt x="82493" y="711454"/>
                    <a:pt x="49854" y="711454"/>
                  </a:cubicBezTo>
                  <a:lnTo>
                    <a:pt x="0" y="711454"/>
                  </a:lnTo>
                  <a:lnTo>
                    <a:pt x="0" y="673227"/>
                  </a:lnTo>
                  <a:lnTo>
                    <a:pt x="44012" y="673227"/>
                  </a:lnTo>
                  <a:cubicBezTo>
                    <a:pt x="55569" y="673227"/>
                    <a:pt x="65221" y="663575"/>
                    <a:pt x="65221" y="652018"/>
                  </a:cubicBezTo>
                  <a:lnTo>
                    <a:pt x="65221" y="485140"/>
                  </a:lnTo>
                  <a:cubicBezTo>
                    <a:pt x="65221" y="471805"/>
                    <a:pt x="74746" y="462153"/>
                    <a:pt x="88208" y="462153"/>
                  </a:cubicBezTo>
                  <a:cubicBezTo>
                    <a:pt x="99638" y="462153"/>
                    <a:pt x="109290" y="456438"/>
                    <a:pt x="107385" y="442976"/>
                  </a:cubicBezTo>
                  <a:lnTo>
                    <a:pt x="107385" y="316357"/>
                  </a:lnTo>
                  <a:cubicBezTo>
                    <a:pt x="107385" y="266573"/>
                    <a:pt x="68904" y="222377"/>
                    <a:pt x="21025" y="212852"/>
                  </a:cubicBezTo>
                  <a:lnTo>
                    <a:pt x="21025" y="356616"/>
                  </a:lnTo>
                  <a:cubicBezTo>
                    <a:pt x="21025" y="363410"/>
                    <a:pt x="18612" y="369189"/>
                    <a:pt x="14532" y="373269"/>
                  </a:cubicBezTo>
                  <a:lnTo>
                    <a:pt x="0" y="378961"/>
                  </a:lnTo>
                  <a:lnTo>
                    <a:pt x="0" y="170182"/>
                  </a:lnTo>
                  <a:lnTo>
                    <a:pt x="1848" y="170561"/>
                  </a:lnTo>
                  <a:cubicBezTo>
                    <a:pt x="36392" y="170561"/>
                    <a:pt x="65221" y="141859"/>
                    <a:pt x="65221" y="107315"/>
                  </a:cubicBezTo>
                  <a:cubicBezTo>
                    <a:pt x="65221" y="74676"/>
                    <a:pt x="36392" y="45974"/>
                    <a:pt x="1848" y="45974"/>
                  </a:cubicBezTo>
                  <a:lnTo>
                    <a:pt x="0" y="46351"/>
                  </a:lnTo>
                  <a:lnTo>
                    <a:pt x="0" y="749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rgbClr val="FF774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Shape 308"/>
            <p:cNvSpPr/>
            <p:nvPr/>
          </p:nvSpPr>
          <p:spPr>
            <a:xfrm>
              <a:off x="579501" y="87884"/>
              <a:ext cx="130429" cy="584962"/>
            </a:xfrm>
            <a:custGeom>
              <a:avLst/>
              <a:gdLst/>
              <a:ahLst/>
              <a:cxnLst/>
              <a:rect l="0" t="0" r="0" b="0"/>
              <a:pathLst>
                <a:path w="130429" h="584962">
                  <a:moveTo>
                    <a:pt x="3810" y="0"/>
                  </a:moveTo>
                  <a:cubicBezTo>
                    <a:pt x="49911" y="0"/>
                    <a:pt x="88265" y="38354"/>
                    <a:pt x="88265" y="84328"/>
                  </a:cubicBezTo>
                  <a:cubicBezTo>
                    <a:pt x="88265" y="105537"/>
                    <a:pt x="78740" y="126619"/>
                    <a:pt x="63373" y="141986"/>
                  </a:cubicBezTo>
                  <a:cubicBezTo>
                    <a:pt x="101727" y="161036"/>
                    <a:pt x="128651" y="203327"/>
                    <a:pt x="130429" y="247396"/>
                  </a:cubicBezTo>
                  <a:lnTo>
                    <a:pt x="130429" y="354838"/>
                  </a:lnTo>
                  <a:cubicBezTo>
                    <a:pt x="130429" y="383667"/>
                    <a:pt x="113284" y="404749"/>
                    <a:pt x="90170" y="414274"/>
                  </a:cubicBezTo>
                  <a:lnTo>
                    <a:pt x="90170" y="523621"/>
                  </a:lnTo>
                  <a:cubicBezTo>
                    <a:pt x="90170" y="556260"/>
                    <a:pt x="61468" y="584962"/>
                    <a:pt x="26924" y="584962"/>
                  </a:cubicBezTo>
                  <a:lnTo>
                    <a:pt x="0" y="584962"/>
                  </a:lnTo>
                  <a:lnTo>
                    <a:pt x="0" y="546608"/>
                  </a:lnTo>
                  <a:lnTo>
                    <a:pt x="21209" y="546608"/>
                  </a:lnTo>
                  <a:cubicBezTo>
                    <a:pt x="32639" y="546608"/>
                    <a:pt x="42164" y="537083"/>
                    <a:pt x="42164" y="525526"/>
                  </a:cubicBezTo>
                  <a:lnTo>
                    <a:pt x="42164" y="400939"/>
                  </a:lnTo>
                  <a:cubicBezTo>
                    <a:pt x="42164" y="389382"/>
                    <a:pt x="51816" y="379730"/>
                    <a:pt x="63373" y="379730"/>
                  </a:cubicBezTo>
                  <a:cubicBezTo>
                    <a:pt x="74803" y="379730"/>
                    <a:pt x="84455" y="370205"/>
                    <a:pt x="84455" y="356743"/>
                  </a:cubicBezTo>
                  <a:lnTo>
                    <a:pt x="82550" y="356743"/>
                  </a:lnTo>
                  <a:lnTo>
                    <a:pt x="82550" y="247396"/>
                  </a:lnTo>
                  <a:cubicBezTo>
                    <a:pt x="82550" y="212916"/>
                    <a:pt x="60976" y="182721"/>
                    <a:pt x="30740" y="169779"/>
                  </a:cubicBezTo>
                  <a:lnTo>
                    <a:pt x="0" y="163460"/>
                  </a:lnTo>
                  <a:lnTo>
                    <a:pt x="0" y="124325"/>
                  </a:lnTo>
                  <a:lnTo>
                    <a:pt x="1905" y="124714"/>
                  </a:lnTo>
                  <a:cubicBezTo>
                    <a:pt x="22987" y="124714"/>
                    <a:pt x="42164" y="105537"/>
                    <a:pt x="42164" y="84328"/>
                  </a:cubicBezTo>
                  <a:cubicBezTo>
                    <a:pt x="42164" y="63246"/>
                    <a:pt x="24892" y="44069"/>
                    <a:pt x="1905" y="44069"/>
                  </a:cubicBezTo>
                  <a:lnTo>
                    <a:pt x="0" y="44395"/>
                  </a:lnTo>
                  <a:lnTo>
                    <a:pt x="0" y="78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FF774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Shape 309"/>
            <p:cNvSpPr/>
            <p:nvPr/>
          </p:nvSpPr>
          <p:spPr>
            <a:xfrm>
              <a:off x="0" y="87884"/>
              <a:ext cx="130429" cy="584962"/>
            </a:xfrm>
            <a:custGeom>
              <a:avLst/>
              <a:gdLst/>
              <a:ahLst/>
              <a:cxnLst/>
              <a:rect l="0" t="0" r="0" b="0"/>
              <a:pathLst>
                <a:path w="130429" h="584962">
                  <a:moveTo>
                    <a:pt x="126619" y="0"/>
                  </a:moveTo>
                  <a:lnTo>
                    <a:pt x="130429" y="785"/>
                  </a:lnTo>
                  <a:lnTo>
                    <a:pt x="130429" y="44395"/>
                  </a:lnTo>
                  <a:lnTo>
                    <a:pt x="128524" y="44069"/>
                  </a:lnTo>
                  <a:cubicBezTo>
                    <a:pt x="105537" y="44069"/>
                    <a:pt x="88265" y="63246"/>
                    <a:pt x="88265" y="84328"/>
                  </a:cubicBezTo>
                  <a:cubicBezTo>
                    <a:pt x="88265" y="105537"/>
                    <a:pt x="107442" y="124714"/>
                    <a:pt x="128524" y="124714"/>
                  </a:cubicBezTo>
                  <a:lnTo>
                    <a:pt x="130429" y="124325"/>
                  </a:lnTo>
                  <a:lnTo>
                    <a:pt x="130429" y="163460"/>
                  </a:lnTo>
                  <a:lnTo>
                    <a:pt x="99689" y="169779"/>
                  </a:lnTo>
                  <a:cubicBezTo>
                    <a:pt x="69453" y="182721"/>
                    <a:pt x="47879" y="212916"/>
                    <a:pt x="47879" y="247396"/>
                  </a:cubicBezTo>
                  <a:lnTo>
                    <a:pt x="47879" y="356743"/>
                  </a:lnTo>
                  <a:lnTo>
                    <a:pt x="45974" y="356743"/>
                  </a:lnTo>
                  <a:cubicBezTo>
                    <a:pt x="45974" y="370205"/>
                    <a:pt x="55626" y="379730"/>
                    <a:pt x="67056" y="379730"/>
                  </a:cubicBezTo>
                  <a:cubicBezTo>
                    <a:pt x="78613" y="379730"/>
                    <a:pt x="88265" y="389382"/>
                    <a:pt x="88265" y="400939"/>
                  </a:cubicBezTo>
                  <a:lnTo>
                    <a:pt x="88265" y="525526"/>
                  </a:lnTo>
                  <a:cubicBezTo>
                    <a:pt x="88265" y="537083"/>
                    <a:pt x="97790" y="546608"/>
                    <a:pt x="109220" y="546608"/>
                  </a:cubicBezTo>
                  <a:lnTo>
                    <a:pt x="130429" y="546608"/>
                  </a:lnTo>
                  <a:lnTo>
                    <a:pt x="130429" y="584962"/>
                  </a:lnTo>
                  <a:lnTo>
                    <a:pt x="103505" y="584962"/>
                  </a:lnTo>
                  <a:cubicBezTo>
                    <a:pt x="68961" y="584962"/>
                    <a:pt x="40259" y="556260"/>
                    <a:pt x="40259" y="523621"/>
                  </a:cubicBezTo>
                  <a:lnTo>
                    <a:pt x="40259" y="414274"/>
                  </a:lnTo>
                  <a:cubicBezTo>
                    <a:pt x="17145" y="404749"/>
                    <a:pt x="0" y="383667"/>
                    <a:pt x="0" y="354838"/>
                  </a:cubicBezTo>
                  <a:lnTo>
                    <a:pt x="0" y="247396"/>
                  </a:lnTo>
                  <a:cubicBezTo>
                    <a:pt x="1778" y="203327"/>
                    <a:pt x="28702" y="161036"/>
                    <a:pt x="67056" y="141986"/>
                  </a:cubicBezTo>
                  <a:cubicBezTo>
                    <a:pt x="51689" y="126619"/>
                    <a:pt x="42164" y="105537"/>
                    <a:pt x="42164" y="84328"/>
                  </a:cubicBezTo>
                  <a:cubicBezTo>
                    <a:pt x="42164" y="38354"/>
                    <a:pt x="80518" y="0"/>
                    <a:pt x="126619" y="0"/>
                  </a:cubicBezTo>
                  <a:close/>
                </a:path>
              </a:pathLst>
            </a:custGeom>
            <a:solidFill>
              <a:srgbClr val="FF774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Shape 310"/>
            <p:cNvSpPr/>
            <p:nvPr/>
          </p:nvSpPr>
          <p:spPr>
            <a:xfrm>
              <a:off x="130429" y="1651"/>
              <a:ext cx="230194" cy="711454"/>
            </a:xfrm>
            <a:custGeom>
              <a:avLst/>
              <a:gdLst/>
              <a:ahLst/>
              <a:cxnLst/>
              <a:rect l="0" t="0" r="0" b="0"/>
              <a:pathLst>
                <a:path w="230194" h="711454">
                  <a:moveTo>
                    <a:pt x="226441" y="0"/>
                  </a:moveTo>
                  <a:lnTo>
                    <a:pt x="230194" y="749"/>
                  </a:lnTo>
                  <a:lnTo>
                    <a:pt x="230194" y="46351"/>
                  </a:lnTo>
                  <a:lnTo>
                    <a:pt x="228346" y="45974"/>
                  </a:lnTo>
                  <a:cubicBezTo>
                    <a:pt x="193802" y="45974"/>
                    <a:pt x="164973" y="74676"/>
                    <a:pt x="164973" y="107315"/>
                  </a:cubicBezTo>
                  <a:cubicBezTo>
                    <a:pt x="164973" y="141859"/>
                    <a:pt x="193802" y="170561"/>
                    <a:pt x="228346" y="170561"/>
                  </a:cubicBezTo>
                  <a:lnTo>
                    <a:pt x="230194" y="170182"/>
                  </a:lnTo>
                  <a:lnTo>
                    <a:pt x="230194" y="378961"/>
                  </a:lnTo>
                  <a:lnTo>
                    <a:pt x="215662" y="373269"/>
                  </a:lnTo>
                  <a:cubicBezTo>
                    <a:pt x="211582" y="369189"/>
                    <a:pt x="209169" y="363410"/>
                    <a:pt x="209169" y="356616"/>
                  </a:cubicBezTo>
                  <a:lnTo>
                    <a:pt x="209169" y="212852"/>
                  </a:lnTo>
                  <a:cubicBezTo>
                    <a:pt x="161290" y="222377"/>
                    <a:pt x="122809" y="266573"/>
                    <a:pt x="122809" y="316357"/>
                  </a:cubicBezTo>
                  <a:lnTo>
                    <a:pt x="122809" y="442976"/>
                  </a:lnTo>
                  <a:cubicBezTo>
                    <a:pt x="120904" y="456438"/>
                    <a:pt x="130556" y="462153"/>
                    <a:pt x="141986" y="462153"/>
                  </a:cubicBezTo>
                  <a:cubicBezTo>
                    <a:pt x="155448" y="462153"/>
                    <a:pt x="164973" y="471805"/>
                    <a:pt x="164973" y="485140"/>
                  </a:cubicBezTo>
                  <a:lnTo>
                    <a:pt x="164973" y="652018"/>
                  </a:lnTo>
                  <a:cubicBezTo>
                    <a:pt x="164973" y="663575"/>
                    <a:pt x="174625" y="673227"/>
                    <a:pt x="186182" y="673227"/>
                  </a:cubicBezTo>
                  <a:lnTo>
                    <a:pt x="230194" y="673227"/>
                  </a:lnTo>
                  <a:lnTo>
                    <a:pt x="230194" y="711454"/>
                  </a:lnTo>
                  <a:lnTo>
                    <a:pt x="180340" y="711454"/>
                  </a:lnTo>
                  <a:cubicBezTo>
                    <a:pt x="147701" y="711454"/>
                    <a:pt x="118999" y="682752"/>
                    <a:pt x="118999" y="650113"/>
                  </a:cubicBezTo>
                  <a:lnTo>
                    <a:pt x="118999" y="500507"/>
                  </a:lnTo>
                  <a:cubicBezTo>
                    <a:pt x="111252" y="498602"/>
                    <a:pt x="103632" y="494792"/>
                    <a:pt x="97917" y="489077"/>
                  </a:cubicBezTo>
                  <a:cubicBezTo>
                    <a:pt x="90170" y="494792"/>
                    <a:pt x="84455" y="498602"/>
                    <a:pt x="74803" y="500507"/>
                  </a:cubicBezTo>
                  <a:lnTo>
                    <a:pt x="74803" y="609854"/>
                  </a:lnTo>
                  <a:cubicBezTo>
                    <a:pt x="74803" y="642493"/>
                    <a:pt x="46101" y="671195"/>
                    <a:pt x="13462" y="671195"/>
                  </a:cubicBezTo>
                  <a:lnTo>
                    <a:pt x="0" y="671195"/>
                  </a:lnTo>
                  <a:lnTo>
                    <a:pt x="0" y="632841"/>
                  </a:lnTo>
                  <a:lnTo>
                    <a:pt x="21082" y="632841"/>
                  </a:lnTo>
                  <a:cubicBezTo>
                    <a:pt x="32639" y="632841"/>
                    <a:pt x="42164" y="623316"/>
                    <a:pt x="42164" y="611759"/>
                  </a:cubicBezTo>
                  <a:lnTo>
                    <a:pt x="42164" y="485140"/>
                  </a:lnTo>
                  <a:cubicBezTo>
                    <a:pt x="42164" y="471805"/>
                    <a:pt x="51816" y="462153"/>
                    <a:pt x="63373" y="462153"/>
                  </a:cubicBezTo>
                  <a:cubicBezTo>
                    <a:pt x="74803" y="462153"/>
                    <a:pt x="84455" y="452628"/>
                    <a:pt x="84455" y="441071"/>
                  </a:cubicBezTo>
                  <a:lnTo>
                    <a:pt x="84455" y="333629"/>
                  </a:lnTo>
                  <a:cubicBezTo>
                    <a:pt x="84455" y="287655"/>
                    <a:pt x="46101" y="249301"/>
                    <a:pt x="1905" y="249301"/>
                  </a:cubicBezTo>
                  <a:lnTo>
                    <a:pt x="0" y="249692"/>
                  </a:lnTo>
                  <a:lnTo>
                    <a:pt x="0" y="210558"/>
                  </a:lnTo>
                  <a:lnTo>
                    <a:pt x="14381" y="207619"/>
                  </a:lnTo>
                  <a:cubicBezTo>
                    <a:pt x="29472" y="201231"/>
                    <a:pt x="40259" y="186468"/>
                    <a:pt x="40259" y="170561"/>
                  </a:cubicBezTo>
                  <a:cubicBezTo>
                    <a:pt x="40259" y="151892"/>
                    <a:pt x="29472" y="138581"/>
                    <a:pt x="14381" y="133092"/>
                  </a:cubicBezTo>
                  <a:lnTo>
                    <a:pt x="0" y="130628"/>
                  </a:lnTo>
                  <a:lnTo>
                    <a:pt x="0" y="87017"/>
                  </a:lnTo>
                  <a:lnTo>
                    <a:pt x="28781" y="92944"/>
                  </a:lnTo>
                  <a:cubicBezTo>
                    <a:pt x="58999" y="105886"/>
                    <a:pt x="80645" y="136080"/>
                    <a:pt x="80645" y="170561"/>
                  </a:cubicBezTo>
                  <a:cubicBezTo>
                    <a:pt x="80645" y="191770"/>
                    <a:pt x="70993" y="212852"/>
                    <a:pt x="55626" y="228219"/>
                  </a:cubicBezTo>
                  <a:cubicBezTo>
                    <a:pt x="70993" y="235839"/>
                    <a:pt x="82550" y="245491"/>
                    <a:pt x="92075" y="256921"/>
                  </a:cubicBezTo>
                  <a:cubicBezTo>
                    <a:pt x="99822" y="239649"/>
                    <a:pt x="111252" y="226314"/>
                    <a:pt x="122809" y="210947"/>
                  </a:cubicBezTo>
                  <a:cubicBezTo>
                    <a:pt x="132334" y="201295"/>
                    <a:pt x="145923" y="191770"/>
                    <a:pt x="159258" y="184023"/>
                  </a:cubicBezTo>
                  <a:cubicBezTo>
                    <a:pt x="136271" y="162941"/>
                    <a:pt x="120904" y="134239"/>
                    <a:pt x="120904" y="105410"/>
                  </a:cubicBezTo>
                  <a:cubicBezTo>
                    <a:pt x="120904" y="76708"/>
                    <a:pt x="132334" y="49784"/>
                    <a:pt x="151638" y="30607"/>
                  </a:cubicBezTo>
                  <a:cubicBezTo>
                    <a:pt x="170815" y="11430"/>
                    <a:pt x="199517" y="0"/>
                    <a:pt x="226441" y="0"/>
                  </a:cubicBezTo>
                  <a:close/>
                </a:path>
              </a:pathLst>
            </a:custGeom>
            <a:solidFill>
              <a:srgbClr val="FF774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Shape 311"/>
            <p:cNvSpPr/>
            <p:nvPr/>
          </p:nvSpPr>
          <p:spPr>
            <a:xfrm>
              <a:off x="360623" y="2400"/>
              <a:ext cx="231266" cy="710705"/>
            </a:xfrm>
            <a:custGeom>
              <a:avLst/>
              <a:gdLst/>
              <a:ahLst/>
              <a:cxnLst/>
              <a:rect l="0" t="0" r="0" b="0"/>
              <a:pathLst>
                <a:path w="231266" h="710705">
                  <a:moveTo>
                    <a:pt x="0" y="0"/>
                  </a:moveTo>
                  <a:lnTo>
                    <a:pt x="36764" y="7334"/>
                  </a:lnTo>
                  <a:cubicBezTo>
                    <a:pt x="74019" y="22961"/>
                    <a:pt x="99879" y="59608"/>
                    <a:pt x="99879" y="102756"/>
                  </a:cubicBezTo>
                  <a:cubicBezTo>
                    <a:pt x="99879" y="133490"/>
                    <a:pt x="84512" y="162192"/>
                    <a:pt x="63430" y="181369"/>
                  </a:cubicBezTo>
                  <a:cubicBezTo>
                    <a:pt x="92259" y="196736"/>
                    <a:pt x="117151" y="221628"/>
                    <a:pt x="128708" y="250457"/>
                  </a:cubicBezTo>
                  <a:cubicBezTo>
                    <a:pt x="138233" y="238900"/>
                    <a:pt x="149790" y="229375"/>
                    <a:pt x="165157" y="221628"/>
                  </a:cubicBezTo>
                  <a:cubicBezTo>
                    <a:pt x="149790" y="208293"/>
                    <a:pt x="140138" y="187084"/>
                    <a:pt x="140138" y="164097"/>
                  </a:cubicBezTo>
                  <a:cubicBezTo>
                    <a:pt x="140138" y="120028"/>
                    <a:pt x="178619" y="81674"/>
                    <a:pt x="224720" y="81674"/>
                  </a:cubicBezTo>
                  <a:lnTo>
                    <a:pt x="231266" y="83017"/>
                  </a:lnTo>
                  <a:lnTo>
                    <a:pt x="231266" y="130041"/>
                  </a:lnTo>
                  <a:lnTo>
                    <a:pt x="228403" y="129553"/>
                  </a:lnTo>
                  <a:cubicBezTo>
                    <a:pt x="207448" y="129553"/>
                    <a:pt x="188144" y="148730"/>
                    <a:pt x="188144" y="169812"/>
                  </a:cubicBezTo>
                  <a:cubicBezTo>
                    <a:pt x="188144" y="191021"/>
                    <a:pt x="207448" y="210198"/>
                    <a:pt x="228403" y="210198"/>
                  </a:cubicBezTo>
                  <a:lnTo>
                    <a:pt x="231266" y="209616"/>
                  </a:lnTo>
                  <a:lnTo>
                    <a:pt x="231266" y="248773"/>
                  </a:lnTo>
                  <a:lnTo>
                    <a:pt x="199695" y="255263"/>
                  </a:lnTo>
                  <a:cubicBezTo>
                    <a:pt x="169459" y="268205"/>
                    <a:pt x="147885" y="298400"/>
                    <a:pt x="147885" y="332880"/>
                  </a:cubicBezTo>
                  <a:lnTo>
                    <a:pt x="147885" y="440322"/>
                  </a:lnTo>
                  <a:cubicBezTo>
                    <a:pt x="145980" y="455689"/>
                    <a:pt x="155505" y="461404"/>
                    <a:pt x="167062" y="461404"/>
                  </a:cubicBezTo>
                  <a:cubicBezTo>
                    <a:pt x="178619" y="461404"/>
                    <a:pt x="188144" y="471056"/>
                    <a:pt x="188144" y="484391"/>
                  </a:cubicBezTo>
                  <a:lnTo>
                    <a:pt x="188144" y="609105"/>
                  </a:lnTo>
                  <a:cubicBezTo>
                    <a:pt x="188144" y="620662"/>
                    <a:pt x="197796" y="630314"/>
                    <a:pt x="209353" y="630314"/>
                  </a:cubicBezTo>
                  <a:lnTo>
                    <a:pt x="231266" y="630314"/>
                  </a:lnTo>
                  <a:lnTo>
                    <a:pt x="231266" y="670446"/>
                  </a:lnTo>
                  <a:lnTo>
                    <a:pt x="205416" y="670446"/>
                  </a:lnTo>
                  <a:cubicBezTo>
                    <a:pt x="170872" y="670446"/>
                    <a:pt x="142170" y="641744"/>
                    <a:pt x="142170" y="609105"/>
                  </a:cubicBezTo>
                  <a:lnTo>
                    <a:pt x="142170" y="499758"/>
                  </a:lnTo>
                  <a:cubicBezTo>
                    <a:pt x="136328" y="497853"/>
                    <a:pt x="128708" y="494043"/>
                    <a:pt x="120961" y="488328"/>
                  </a:cubicBezTo>
                  <a:cubicBezTo>
                    <a:pt x="113341" y="494043"/>
                    <a:pt x="109531" y="497853"/>
                    <a:pt x="99879" y="499758"/>
                  </a:cubicBezTo>
                  <a:lnTo>
                    <a:pt x="99879" y="649364"/>
                  </a:lnTo>
                  <a:cubicBezTo>
                    <a:pt x="99879" y="682003"/>
                    <a:pt x="71050" y="710705"/>
                    <a:pt x="36633" y="710705"/>
                  </a:cubicBezTo>
                  <a:lnTo>
                    <a:pt x="0" y="710705"/>
                  </a:lnTo>
                  <a:lnTo>
                    <a:pt x="0" y="672478"/>
                  </a:lnTo>
                  <a:lnTo>
                    <a:pt x="42348" y="672478"/>
                  </a:lnTo>
                  <a:cubicBezTo>
                    <a:pt x="53905" y="672478"/>
                    <a:pt x="63430" y="662826"/>
                    <a:pt x="63430" y="651269"/>
                  </a:cubicBezTo>
                  <a:lnTo>
                    <a:pt x="63430" y="484391"/>
                  </a:lnTo>
                  <a:cubicBezTo>
                    <a:pt x="63430" y="471056"/>
                    <a:pt x="72955" y="461404"/>
                    <a:pt x="84512" y="461404"/>
                  </a:cubicBezTo>
                  <a:cubicBezTo>
                    <a:pt x="97974" y="461404"/>
                    <a:pt x="107626" y="451879"/>
                    <a:pt x="107626" y="440322"/>
                  </a:cubicBezTo>
                  <a:lnTo>
                    <a:pt x="107626" y="315608"/>
                  </a:lnTo>
                  <a:cubicBezTo>
                    <a:pt x="107626" y="265824"/>
                    <a:pt x="71050" y="221628"/>
                    <a:pt x="23171" y="212103"/>
                  </a:cubicBezTo>
                  <a:lnTo>
                    <a:pt x="23171" y="355867"/>
                  </a:lnTo>
                  <a:cubicBezTo>
                    <a:pt x="23171" y="369456"/>
                    <a:pt x="13519" y="378981"/>
                    <a:pt x="1962" y="378981"/>
                  </a:cubicBezTo>
                  <a:lnTo>
                    <a:pt x="0" y="378213"/>
                  </a:lnTo>
                  <a:lnTo>
                    <a:pt x="0" y="169433"/>
                  </a:lnTo>
                  <a:lnTo>
                    <a:pt x="22627" y="164788"/>
                  </a:lnTo>
                  <a:cubicBezTo>
                    <a:pt x="45309" y="155096"/>
                    <a:pt x="61525" y="132474"/>
                    <a:pt x="61525" y="106566"/>
                  </a:cubicBezTo>
                  <a:cubicBezTo>
                    <a:pt x="61525" y="82087"/>
                    <a:pt x="45309" y="59822"/>
                    <a:pt x="22627" y="50220"/>
                  </a:cubicBezTo>
                  <a:lnTo>
                    <a:pt x="0" y="45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74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Shape 312"/>
            <p:cNvSpPr/>
            <p:nvPr/>
          </p:nvSpPr>
          <p:spPr>
            <a:xfrm>
              <a:off x="591889" y="85417"/>
              <a:ext cx="118041" cy="587429"/>
            </a:xfrm>
            <a:custGeom>
              <a:avLst/>
              <a:gdLst/>
              <a:ahLst/>
              <a:cxnLst/>
              <a:rect l="0" t="0" r="0" b="0"/>
              <a:pathLst>
                <a:path w="118041" h="587429">
                  <a:moveTo>
                    <a:pt x="0" y="0"/>
                  </a:moveTo>
                  <a:lnTo>
                    <a:pt x="26026" y="5339"/>
                  </a:lnTo>
                  <a:cubicBezTo>
                    <a:pt x="56208" y="18191"/>
                    <a:pt x="77782" y="48028"/>
                    <a:pt x="77782" y="81080"/>
                  </a:cubicBezTo>
                  <a:cubicBezTo>
                    <a:pt x="77782" y="104067"/>
                    <a:pt x="68257" y="125276"/>
                    <a:pt x="52890" y="138611"/>
                  </a:cubicBezTo>
                  <a:cubicBezTo>
                    <a:pt x="91244" y="161725"/>
                    <a:pt x="118041" y="201984"/>
                    <a:pt x="118041" y="249863"/>
                  </a:cubicBezTo>
                  <a:lnTo>
                    <a:pt x="118041" y="357305"/>
                  </a:lnTo>
                  <a:cubicBezTo>
                    <a:pt x="118041" y="384102"/>
                    <a:pt x="100896" y="407216"/>
                    <a:pt x="77782" y="416741"/>
                  </a:cubicBezTo>
                  <a:lnTo>
                    <a:pt x="77782" y="526088"/>
                  </a:lnTo>
                  <a:cubicBezTo>
                    <a:pt x="77782" y="558727"/>
                    <a:pt x="49080" y="587429"/>
                    <a:pt x="14537" y="587429"/>
                  </a:cubicBezTo>
                  <a:lnTo>
                    <a:pt x="0" y="587429"/>
                  </a:lnTo>
                  <a:lnTo>
                    <a:pt x="0" y="547297"/>
                  </a:lnTo>
                  <a:lnTo>
                    <a:pt x="20251" y="547297"/>
                  </a:lnTo>
                  <a:cubicBezTo>
                    <a:pt x="31809" y="547297"/>
                    <a:pt x="41334" y="537645"/>
                    <a:pt x="41334" y="526088"/>
                  </a:cubicBezTo>
                  <a:lnTo>
                    <a:pt x="41334" y="401374"/>
                  </a:lnTo>
                  <a:cubicBezTo>
                    <a:pt x="41334" y="388039"/>
                    <a:pt x="50985" y="378387"/>
                    <a:pt x="62415" y="378387"/>
                  </a:cubicBezTo>
                  <a:cubicBezTo>
                    <a:pt x="73972" y="378387"/>
                    <a:pt x="83624" y="368862"/>
                    <a:pt x="83624" y="357305"/>
                  </a:cubicBezTo>
                  <a:lnTo>
                    <a:pt x="83624" y="249863"/>
                  </a:lnTo>
                  <a:cubicBezTo>
                    <a:pt x="83624" y="203889"/>
                    <a:pt x="45143" y="165535"/>
                    <a:pt x="1074" y="165535"/>
                  </a:cubicBezTo>
                  <a:lnTo>
                    <a:pt x="0" y="165756"/>
                  </a:lnTo>
                  <a:lnTo>
                    <a:pt x="0" y="126599"/>
                  </a:lnTo>
                  <a:lnTo>
                    <a:pt x="13497" y="123853"/>
                  </a:lnTo>
                  <a:cubicBezTo>
                    <a:pt x="28641" y="117466"/>
                    <a:pt x="39428" y="102702"/>
                    <a:pt x="39428" y="86795"/>
                  </a:cubicBezTo>
                  <a:cubicBezTo>
                    <a:pt x="39428" y="68126"/>
                    <a:pt x="28641" y="54815"/>
                    <a:pt x="13497" y="49326"/>
                  </a:cubicBezTo>
                  <a:lnTo>
                    <a:pt x="0" y="4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74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78396" y="3135416"/>
            <a:ext cx="5936533" cy="105690"/>
            <a:chOff x="0" y="0"/>
            <a:chExt cx="4739513" cy="77724"/>
          </a:xfrm>
        </p:grpSpPr>
        <p:sp>
          <p:nvSpPr>
            <p:cNvPr id="29" name="Shape 295"/>
            <p:cNvSpPr/>
            <p:nvPr/>
          </p:nvSpPr>
          <p:spPr>
            <a:xfrm>
              <a:off x="2759964" y="0"/>
              <a:ext cx="1979549" cy="76200"/>
            </a:xfrm>
            <a:custGeom>
              <a:avLst/>
              <a:gdLst/>
              <a:ahLst/>
              <a:cxnLst/>
              <a:rect l="0" t="0" r="0" b="0"/>
              <a:pathLst>
                <a:path w="1979549" h="76200">
                  <a:moveTo>
                    <a:pt x="38100" y="0"/>
                  </a:moveTo>
                  <a:lnTo>
                    <a:pt x="66675" y="28575"/>
                  </a:lnTo>
                  <a:lnTo>
                    <a:pt x="1912874" y="28575"/>
                  </a:lnTo>
                  <a:lnTo>
                    <a:pt x="1941449" y="0"/>
                  </a:lnTo>
                  <a:lnTo>
                    <a:pt x="1979549" y="38100"/>
                  </a:lnTo>
                  <a:lnTo>
                    <a:pt x="1941449" y="76200"/>
                  </a:lnTo>
                  <a:lnTo>
                    <a:pt x="1912874" y="47625"/>
                  </a:lnTo>
                  <a:lnTo>
                    <a:pt x="66675" y="47625"/>
                  </a:lnTo>
                  <a:lnTo>
                    <a:pt x="38100" y="76200"/>
                  </a:lnTo>
                  <a:lnTo>
                    <a:pt x="0" y="381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774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Shape 320"/>
            <p:cNvSpPr/>
            <p:nvPr/>
          </p:nvSpPr>
          <p:spPr>
            <a:xfrm>
              <a:off x="0" y="1524"/>
              <a:ext cx="1979549" cy="76200"/>
            </a:xfrm>
            <a:custGeom>
              <a:avLst/>
              <a:gdLst/>
              <a:ahLst/>
              <a:cxnLst/>
              <a:rect l="0" t="0" r="0" b="0"/>
              <a:pathLst>
                <a:path w="1979549" h="76200">
                  <a:moveTo>
                    <a:pt x="38100" y="0"/>
                  </a:moveTo>
                  <a:lnTo>
                    <a:pt x="66675" y="28575"/>
                  </a:lnTo>
                  <a:lnTo>
                    <a:pt x="1912874" y="28575"/>
                  </a:lnTo>
                  <a:lnTo>
                    <a:pt x="1941449" y="0"/>
                  </a:lnTo>
                  <a:lnTo>
                    <a:pt x="1979549" y="38100"/>
                  </a:lnTo>
                  <a:lnTo>
                    <a:pt x="1941449" y="76200"/>
                  </a:lnTo>
                  <a:lnTo>
                    <a:pt x="1912874" y="47625"/>
                  </a:lnTo>
                  <a:lnTo>
                    <a:pt x="66675" y="47625"/>
                  </a:lnTo>
                  <a:lnTo>
                    <a:pt x="38100" y="76200"/>
                  </a:lnTo>
                  <a:lnTo>
                    <a:pt x="0" y="381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774B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3626095" y="2675639"/>
            <a:ext cx="7003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1818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МИСИЯ	                                               ЦЕЛИ	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59368" y="3446476"/>
            <a:ext cx="3814167" cy="228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492125" algn="ctr">
              <a:lnSpc>
                <a:spcPct val="98000"/>
              </a:lnSpc>
              <a:spcAft>
                <a:spcPts val="600"/>
              </a:spcAft>
            </a:pP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Повишаване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и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поддържане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на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висока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удовлетвореност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на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своите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клиенти</a:t>
            </a:r>
            <a:r>
              <a:rPr lang="en-US" sz="2000" b="1" dirty="0" smtClean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  <a:endParaRPr lang="en-US" sz="1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492125" algn="ctr">
              <a:lnSpc>
                <a:spcPct val="98000"/>
              </a:lnSpc>
              <a:spcAft>
                <a:spcPts val="600"/>
              </a:spcAft>
            </a:pPr>
            <a:r>
              <a:rPr lang="en-US" sz="2000" b="1" dirty="0" err="1" smtClean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Откриване</a:t>
            </a:r>
            <a:r>
              <a:rPr lang="en-US" sz="2000" b="1" dirty="0" smtClean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на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пазарните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тенденции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и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разработване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на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предложения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за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усъвършенстване</a:t>
            </a:r>
            <a:r>
              <a:rPr lang="en-US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190941" y="3444404"/>
            <a:ext cx="3230089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91465" algn="ctr">
              <a:lnSpc>
                <a:spcPct val="98000"/>
              </a:lnSpc>
              <a:spcAft>
                <a:spcPts val="600"/>
              </a:spcAft>
            </a:pPr>
            <a:r>
              <a:rPr lang="en-US" sz="2000" b="1" dirty="0" err="1" smtClean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Стремеж</a:t>
            </a:r>
            <a:r>
              <a:rPr lang="en-US" sz="2000" b="1" dirty="0" smtClean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към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по-високо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качество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и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обслужване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с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най-ниски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разходи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  <a:endParaRPr lang="en-US" sz="1400" b="1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Запазване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bg-BG" sz="2000" b="1" dirty="0" smtClean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на </a:t>
            </a:r>
            <a:r>
              <a:rPr lang="en-US" sz="2000" b="1" dirty="0" err="1" smtClean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завоюваната</a:t>
            </a:r>
            <a:r>
              <a:rPr lang="en-US" sz="2000" b="1" dirty="0" smtClean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водеща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позиция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в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бранша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056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339925"/>
            <a:ext cx="10515600" cy="993391"/>
          </a:xfrm>
        </p:spPr>
        <p:txBody>
          <a:bodyPr/>
          <a:lstStyle/>
          <a:p>
            <a:pPr marL="2089785" marR="0" indent="-6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774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ПРЕДЛАГАНИ ПРОДУКТИ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50" y="1911156"/>
            <a:ext cx="2183903" cy="224377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530" y="1949750"/>
            <a:ext cx="2238627" cy="23055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346" y="1851582"/>
            <a:ext cx="2338626" cy="245057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932" y="1916148"/>
            <a:ext cx="2095034" cy="227759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285" y="1765073"/>
            <a:ext cx="872709" cy="244341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330" y="1898272"/>
            <a:ext cx="701379" cy="23134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972947"/>
            <a:ext cx="913390" cy="21819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26" y="1959996"/>
            <a:ext cx="908281" cy="223374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847850" y="5443547"/>
            <a:ext cx="311455" cy="701040"/>
            <a:chOff x="0" y="0"/>
            <a:chExt cx="248412" cy="601980"/>
          </a:xfrm>
        </p:grpSpPr>
        <p:sp>
          <p:nvSpPr>
            <p:cNvPr id="14" name="Shape 379"/>
            <p:cNvSpPr/>
            <p:nvPr/>
          </p:nvSpPr>
          <p:spPr>
            <a:xfrm>
              <a:off x="0" y="0"/>
              <a:ext cx="124206" cy="601980"/>
            </a:xfrm>
            <a:custGeom>
              <a:avLst/>
              <a:gdLst/>
              <a:ahLst/>
              <a:cxnLst/>
              <a:rect l="0" t="0" r="0" b="0"/>
              <a:pathLst>
                <a:path w="124206" h="601980">
                  <a:moveTo>
                    <a:pt x="53175" y="0"/>
                  </a:moveTo>
                  <a:lnTo>
                    <a:pt x="124206" y="0"/>
                  </a:lnTo>
                  <a:lnTo>
                    <a:pt x="124206" y="35458"/>
                  </a:lnTo>
                  <a:lnTo>
                    <a:pt x="106528" y="35458"/>
                  </a:lnTo>
                  <a:cubicBezTo>
                    <a:pt x="106909" y="52197"/>
                    <a:pt x="107569" y="77698"/>
                    <a:pt x="105308" y="105435"/>
                  </a:cubicBezTo>
                  <a:lnTo>
                    <a:pt x="124206" y="105435"/>
                  </a:lnTo>
                  <a:lnTo>
                    <a:pt x="124206" y="140906"/>
                  </a:lnTo>
                  <a:lnTo>
                    <a:pt x="100774" y="140906"/>
                  </a:lnTo>
                  <a:cubicBezTo>
                    <a:pt x="94742" y="174574"/>
                    <a:pt x="82867" y="207873"/>
                    <a:pt x="60249" y="230441"/>
                  </a:cubicBezTo>
                  <a:cubicBezTo>
                    <a:pt x="44310" y="246431"/>
                    <a:pt x="35446" y="267691"/>
                    <a:pt x="35446" y="290271"/>
                  </a:cubicBezTo>
                  <a:lnTo>
                    <a:pt x="35446" y="315290"/>
                  </a:lnTo>
                  <a:cubicBezTo>
                    <a:pt x="59830" y="293967"/>
                    <a:pt x="91999" y="283299"/>
                    <a:pt x="124193" y="283299"/>
                  </a:cubicBezTo>
                  <a:lnTo>
                    <a:pt x="124206" y="283301"/>
                  </a:lnTo>
                  <a:lnTo>
                    <a:pt x="124206" y="318676"/>
                  </a:lnTo>
                  <a:lnTo>
                    <a:pt x="124155" y="318668"/>
                  </a:lnTo>
                  <a:cubicBezTo>
                    <a:pt x="75235" y="318668"/>
                    <a:pt x="35446" y="350469"/>
                    <a:pt x="35446" y="389496"/>
                  </a:cubicBezTo>
                  <a:cubicBezTo>
                    <a:pt x="35446" y="428536"/>
                    <a:pt x="75235" y="460324"/>
                    <a:pt x="124155" y="460324"/>
                  </a:cubicBezTo>
                  <a:lnTo>
                    <a:pt x="124206" y="460316"/>
                  </a:lnTo>
                  <a:lnTo>
                    <a:pt x="124206" y="495729"/>
                  </a:lnTo>
                  <a:lnTo>
                    <a:pt x="124193" y="495732"/>
                  </a:lnTo>
                  <a:cubicBezTo>
                    <a:pt x="92024" y="495732"/>
                    <a:pt x="59855" y="485102"/>
                    <a:pt x="35446" y="463804"/>
                  </a:cubicBezTo>
                  <a:lnTo>
                    <a:pt x="35446" y="566610"/>
                  </a:lnTo>
                  <a:lnTo>
                    <a:pt x="124206" y="566610"/>
                  </a:lnTo>
                  <a:lnTo>
                    <a:pt x="124206" y="601980"/>
                  </a:lnTo>
                  <a:lnTo>
                    <a:pt x="35446" y="601980"/>
                  </a:lnTo>
                  <a:cubicBezTo>
                    <a:pt x="15938" y="601980"/>
                    <a:pt x="0" y="586079"/>
                    <a:pt x="0" y="566610"/>
                  </a:cubicBezTo>
                  <a:lnTo>
                    <a:pt x="0" y="290271"/>
                  </a:lnTo>
                  <a:cubicBezTo>
                    <a:pt x="0" y="258191"/>
                    <a:pt x="12446" y="228092"/>
                    <a:pt x="35166" y="205422"/>
                  </a:cubicBezTo>
                  <a:cubicBezTo>
                    <a:pt x="74295" y="166395"/>
                    <a:pt x="72022" y="75146"/>
                    <a:pt x="70993" y="36119"/>
                  </a:cubicBezTo>
                  <a:cubicBezTo>
                    <a:pt x="70993" y="35928"/>
                    <a:pt x="70993" y="35649"/>
                    <a:pt x="70993" y="35458"/>
                  </a:cubicBezTo>
                  <a:lnTo>
                    <a:pt x="53175" y="35458"/>
                  </a:lnTo>
                  <a:lnTo>
                    <a:pt x="5317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774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380"/>
            <p:cNvSpPr/>
            <p:nvPr/>
          </p:nvSpPr>
          <p:spPr>
            <a:xfrm>
              <a:off x="124206" y="0"/>
              <a:ext cx="124206" cy="601980"/>
            </a:xfrm>
            <a:custGeom>
              <a:avLst/>
              <a:gdLst/>
              <a:ahLst/>
              <a:cxnLst/>
              <a:rect l="0" t="0" r="0" b="0"/>
              <a:pathLst>
                <a:path w="124206" h="601980">
                  <a:moveTo>
                    <a:pt x="0" y="0"/>
                  </a:moveTo>
                  <a:lnTo>
                    <a:pt x="70942" y="0"/>
                  </a:lnTo>
                  <a:lnTo>
                    <a:pt x="70942" y="35458"/>
                  </a:lnTo>
                  <a:lnTo>
                    <a:pt x="53213" y="35458"/>
                  </a:lnTo>
                  <a:cubicBezTo>
                    <a:pt x="53213" y="35928"/>
                    <a:pt x="53124" y="36588"/>
                    <a:pt x="53124" y="37147"/>
                  </a:cubicBezTo>
                  <a:cubicBezTo>
                    <a:pt x="52083" y="75717"/>
                    <a:pt x="49733" y="166205"/>
                    <a:pt x="88951" y="205422"/>
                  </a:cubicBezTo>
                  <a:cubicBezTo>
                    <a:pt x="111671" y="228092"/>
                    <a:pt x="124206" y="258191"/>
                    <a:pt x="124206" y="290271"/>
                  </a:cubicBezTo>
                  <a:lnTo>
                    <a:pt x="124206" y="566610"/>
                  </a:lnTo>
                  <a:cubicBezTo>
                    <a:pt x="124206" y="586079"/>
                    <a:pt x="108268" y="601980"/>
                    <a:pt x="88659" y="601980"/>
                  </a:cubicBezTo>
                  <a:lnTo>
                    <a:pt x="0" y="601980"/>
                  </a:lnTo>
                  <a:lnTo>
                    <a:pt x="0" y="566610"/>
                  </a:lnTo>
                  <a:lnTo>
                    <a:pt x="88760" y="566610"/>
                  </a:lnTo>
                  <a:lnTo>
                    <a:pt x="88760" y="463804"/>
                  </a:lnTo>
                  <a:cubicBezTo>
                    <a:pt x="76568" y="474440"/>
                    <a:pt x="62424" y="482422"/>
                    <a:pt x="47303" y="487745"/>
                  </a:cubicBezTo>
                  <a:lnTo>
                    <a:pt x="0" y="495729"/>
                  </a:lnTo>
                  <a:lnTo>
                    <a:pt x="0" y="460316"/>
                  </a:lnTo>
                  <a:lnTo>
                    <a:pt x="34454" y="454747"/>
                  </a:lnTo>
                  <a:cubicBezTo>
                    <a:pt x="66284" y="443977"/>
                    <a:pt x="88659" y="418776"/>
                    <a:pt x="88659" y="389496"/>
                  </a:cubicBezTo>
                  <a:cubicBezTo>
                    <a:pt x="88659" y="360226"/>
                    <a:pt x="66284" y="335020"/>
                    <a:pt x="34454" y="324247"/>
                  </a:cubicBezTo>
                  <a:lnTo>
                    <a:pt x="0" y="318676"/>
                  </a:lnTo>
                  <a:lnTo>
                    <a:pt x="0" y="283301"/>
                  </a:lnTo>
                  <a:lnTo>
                    <a:pt x="47265" y="291289"/>
                  </a:lnTo>
                  <a:cubicBezTo>
                    <a:pt x="62382" y="296618"/>
                    <a:pt x="76537" y="304616"/>
                    <a:pt x="88760" y="315290"/>
                  </a:cubicBezTo>
                  <a:lnTo>
                    <a:pt x="88659" y="290271"/>
                  </a:lnTo>
                  <a:cubicBezTo>
                    <a:pt x="88659" y="267691"/>
                    <a:pt x="79896" y="246431"/>
                    <a:pt x="63868" y="230441"/>
                  </a:cubicBezTo>
                  <a:cubicBezTo>
                    <a:pt x="40869" y="207492"/>
                    <a:pt x="28994" y="174384"/>
                    <a:pt x="22962" y="140906"/>
                  </a:cubicBezTo>
                  <a:lnTo>
                    <a:pt x="0" y="140906"/>
                  </a:lnTo>
                  <a:lnTo>
                    <a:pt x="0" y="105435"/>
                  </a:lnTo>
                  <a:lnTo>
                    <a:pt x="18618" y="105435"/>
                  </a:lnTo>
                  <a:cubicBezTo>
                    <a:pt x="16739" y="80797"/>
                    <a:pt x="17107" y="59169"/>
                    <a:pt x="17678" y="35458"/>
                  </a:cubicBezTo>
                  <a:lnTo>
                    <a:pt x="0" y="3545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774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2410014" y="4939838"/>
            <a:ext cx="21600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Стъклена</a:t>
            </a:r>
            <a:r>
              <a:rPr lang="en-US" sz="2000" b="1" dirty="0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181818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бутилка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48615" y="5449753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bg-BG" dirty="0" smtClean="0"/>
              <a:t>330 мл.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bg-BG" dirty="0" smtClean="0"/>
              <a:t>500 мл.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031913" y="5443547"/>
            <a:ext cx="246381" cy="689416"/>
            <a:chOff x="0" y="0"/>
            <a:chExt cx="246889" cy="601980"/>
          </a:xfrm>
        </p:grpSpPr>
        <p:sp>
          <p:nvSpPr>
            <p:cNvPr id="19" name="Shape 392"/>
            <p:cNvSpPr/>
            <p:nvPr/>
          </p:nvSpPr>
          <p:spPr>
            <a:xfrm>
              <a:off x="0" y="0"/>
              <a:ext cx="123381" cy="601980"/>
            </a:xfrm>
            <a:custGeom>
              <a:avLst/>
              <a:gdLst/>
              <a:ahLst/>
              <a:cxnLst/>
              <a:rect l="0" t="0" r="0" b="0"/>
              <a:pathLst>
                <a:path w="123381" h="601980">
                  <a:moveTo>
                    <a:pt x="70612" y="0"/>
                  </a:moveTo>
                  <a:lnTo>
                    <a:pt x="123381" y="0"/>
                  </a:lnTo>
                  <a:lnTo>
                    <a:pt x="123381" y="35458"/>
                  </a:lnTo>
                  <a:lnTo>
                    <a:pt x="70612" y="35458"/>
                  </a:lnTo>
                  <a:lnTo>
                    <a:pt x="70612" y="70828"/>
                  </a:lnTo>
                  <a:lnTo>
                    <a:pt x="123381" y="70828"/>
                  </a:lnTo>
                  <a:lnTo>
                    <a:pt x="123381" y="106197"/>
                  </a:lnTo>
                  <a:lnTo>
                    <a:pt x="105791" y="106197"/>
                  </a:lnTo>
                  <a:lnTo>
                    <a:pt x="105791" y="159334"/>
                  </a:lnTo>
                  <a:cubicBezTo>
                    <a:pt x="105791" y="188684"/>
                    <a:pt x="82042" y="212484"/>
                    <a:pt x="52832" y="212484"/>
                  </a:cubicBezTo>
                  <a:cubicBezTo>
                    <a:pt x="43180" y="212484"/>
                    <a:pt x="35179" y="220383"/>
                    <a:pt x="35179" y="230162"/>
                  </a:cubicBezTo>
                  <a:lnTo>
                    <a:pt x="35179" y="247840"/>
                  </a:lnTo>
                  <a:lnTo>
                    <a:pt x="123381" y="247840"/>
                  </a:lnTo>
                  <a:lnTo>
                    <a:pt x="123381" y="283311"/>
                  </a:lnTo>
                  <a:lnTo>
                    <a:pt x="35179" y="283311"/>
                  </a:lnTo>
                  <a:lnTo>
                    <a:pt x="35179" y="495783"/>
                  </a:lnTo>
                  <a:lnTo>
                    <a:pt x="123381" y="495783"/>
                  </a:lnTo>
                  <a:lnTo>
                    <a:pt x="123381" y="531152"/>
                  </a:lnTo>
                  <a:lnTo>
                    <a:pt x="35179" y="531152"/>
                  </a:lnTo>
                  <a:lnTo>
                    <a:pt x="35179" y="566610"/>
                  </a:lnTo>
                  <a:lnTo>
                    <a:pt x="123381" y="566610"/>
                  </a:lnTo>
                  <a:lnTo>
                    <a:pt x="123381" y="601980"/>
                  </a:lnTo>
                  <a:lnTo>
                    <a:pt x="0" y="601980"/>
                  </a:lnTo>
                  <a:lnTo>
                    <a:pt x="0" y="230162"/>
                  </a:lnTo>
                  <a:cubicBezTo>
                    <a:pt x="0" y="200914"/>
                    <a:pt x="23749" y="177025"/>
                    <a:pt x="52832" y="177025"/>
                  </a:cubicBezTo>
                  <a:cubicBezTo>
                    <a:pt x="62611" y="177025"/>
                    <a:pt x="70612" y="169113"/>
                    <a:pt x="70612" y="159334"/>
                  </a:cubicBezTo>
                  <a:lnTo>
                    <a:pt x="70612" y="106197"/>
                  </a:lnTo>
                  <a:lnTo>
                    <a:pt x="35179" y="106197"/>
                  </a:lnTo>
                  <a:lnTo>
                    <a:pt x="35179" y="35458"/>
                  </a:lnTo>
                  <a:cubicBezTo>
                    <a:pt x="35179" y="15900"/>
                    <a:pt x="51054" y="0"/>
                    <a:pt x="7061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774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393"/>
            <p:cNvSpPr/>
            <p:nvPr/>
          </p:nvSpPr>
          <p:spPr>
            <a:xfrm>
              <a:off x="123381" y="0"/>
              <a:ext cx="123508" cy="601980"/>
            </a:xfrm>
            <a:custGeom>
              <a:avLst/>
              <a:gdLst/>
              <a:ahLst/>
              <a:cxnLst/>
              <a:rect l="0" t="0" r="0" b="0"/>
              <a:pathLst>
                <a:path w="123508" h="601980">
                  <a:moveTo>
                    <a:pt x="0" y="0"/>
                  </a:moveTo>
                  <a:lnTo>
                    <a:pt x="52896" y="0"/>
                  </a:lnTo>
                  <a:cubicBezTo>
                    <a:pt x="72453" y="0"/>
                    <a:pt x="88202" y="15900"/>
                    <a:pt x="88202" y="35458"/>
                  </a:cubicBezTo>
                  <a:lnTo>
                    <a:pt x="88202" y="106197"/>
                  </a:lnTo>
                  <a:lnTo>
                    <a:pt x="52896" y="106197"/>
                  </a:lnTo>
                  <a:lnTo>
                    <a:pt x="52896" y="159334"/>
                  </a:lnTo>
                  <a:cubicBezTo>
                    <a:pt x="52896" y="169113"/>
                    <a:pt x="60770" y="177025"/>
                    <a:pt x="70548" y="177025"/>
                  </a:cubicBezTo>
                  <a:cubicBezTo>
                    <a:pt x="99758" y="177025"/>
                    <a:pt x="123508" y="200914"/>
                    <a:pt x="123508" y="230162"/>
                  </a:cubicBezTo>
                  <a:lnTo>
                    <a:pt x="123508" y="601980"/>
                  </a:lnTo>
                  <a:lnTo>
                    <a:pt x="0" y="601980"/>
                  </a:lnTo>
                  <a:lnTo>
                    <a:pt x="0" y="566610"/>
                  </a:lnTo>
                  <a:lnTo>
                    <a:pt x="88202" y="566610"/>
                  </a:lnTo>
                  <a:lnTo>
                    <a:pt x="88202" y="531152"/>
                  </a:lnTo>
                  <a:lnTo>
                    <a:pt x="0" y="531152"/>
                  </a:lnTo>
                  <a:lnTo>
                    <a:pt x="0" y="495783"/>
                  </a:lnTo>
                  <a:lnTo>
                    <a:pt x="88202" y="495783"/>
                  </a:lnTo>
                  <a:lnTo>
                    <a:pt x="88202" y="283311"/>
                  </a:lnTo>
                  <a:lnTo>
                    <a:pt x="0" y="283311"/>
                  </a:lnTo>
                  <a:lnTo>
                    <a:pt x="0" y="247840"/>
                  </a:lnTo>
                  <a:lnTo>
                    <a:pt x="88202" y="247840"/>
                  </a:lnTo>
                  <a:lnTo>
                    <a:pt x="88202" y="230162"/>
                  </a:lnTo>
                  <a:cubicBezTo>
                    <a:pt x="88202" y="220383"/>
                    <a:pt x="80327" y="212484"/>
                    <a:pt x="70548" y="212484"/>
                  </a:cubicBezTo>
                  <a:cubicBezTo>
                    <a:pt x="41465" y="212484"/>
                    <a:pt x="17716" y="188684"/>
                    <a:pt x="17716" y="159334"/>
                  </a:cubicBezTo>
                  <a:lnTo>
                    <a:pt x="17716" y="106197"/>
                  </a:lnTo>
                  <a:lnTo>
                    <a:pt x="0" y="106197"/>
                  </a:lnTo>
                  <a:lnTo>
                    <a:pt x="0" y="70828"/>
                  </a:lnTo>
                  <a:lnTo>
                    <a:pt x="52896" y="70828"/>
                  </a:lnTo>
                  <a:lnTo>
                    <a:pt x="52896" y="35458"/>
                  </a:lnTo>
                  <a:lnTo>
                    <a:pt x="0" y="3545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774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10402"/>
            <p:cNvSpPr/>
            <p:nvPr/>
          </p:nvSpPr>
          <p:spPr>
            <a:xfrm>
              <a:off x="70104" y="336809"/>
              <a:ext cx="106678" cy="35047"/>
            </a:xfrm>
            <a:custGeom>
              <a:avLst/>
              <a:gdLst/>
              <a:ahLst/>
              <a:cxnLst/>
              <a:rect l="0" t="0" r="0" b="0"/>
              <a:pathLst>
                <a:path w="106678" h="35047">
                  <a:moveTo>
                    <a:pt x="0" y="0"/>
                  </a:moveTo>
                  <a:lnTo>
                    <a:pt x="106678" y="0"/>
                  </a:lnTo>
                  <a:lnTo>
                    <a:pt x="106678" y="35047"/>
                  </a:lnTo>
                  <a:lnTo>
                    <a:pt x="0" y="35047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774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10403"/>
            <p:cNvSpPr/>
            <p:nvPr/>
          </p:nvSpPr>
          <p:spPr>
            <a:xfrm>
              <a:off x="70104" y="406910"/>
              <a:ext cx="106678" cy="35049"/>
            </a:xfrm>
            <a:custGeom>
              <a:avLst/>
              <a:gdLst/>
              <a:ahLst/>
              <a:cxnLst/>
              <a:rect l="0" t="0" r="0" b="0"/>
              <a:pathLst>
                <a:path w="106678" h="35049">
                  <a:moveTo>
                    <a:pt x="0" y="0"/>
                  </a:moveTo>
                  <a:lnTo>
                    <a:pt x="106678" y="0"/>
                  </a:lnTo>
                  <a:lnTo>
                    <a:pt x="106678" y="35049"/>
                  </a:lnTo>
                  <a:lnTo>
                    <a:pt x="0" y="35049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774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5608414" y="4939838"/>
            <a:ext cx="1512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1818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PET </a:t>
            </a:r>
            <a:r>
              <a:rPr lang="en-US" sz="2000" b="1" dirty="0" err="1" smtClean="0">
                <a:solidFill>
                  <a:srgbClr val="1818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бутилка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5646964" y="5449753"/>
            <a:ext cx="1845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bg-BG" dirty="0" smtClean="0">
                <a:solidFill>
                  <a:prstClr val="black"/>
                </a:solidFill>
              </a:rPr>
              <a:t>1,0 л</a:t>
            </a:r>
            <a:r>
              <a:rPr lang="bg-BG" dirty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bg-BG" dirty="0" smtClean="0">
                <a:solidFill>
                  <a:prstClr val="black"/>
                </a:solidFill>
              </a:rPr>
              <a:t>2,0 л</a:t>
            </a:r>
            <a:r>
              <a:rPr lang="bg-BG" dirty="0">
                <a:solidFill>
                  <a:prstClr val="black"/>
                </a:solidFill>
              </a:rPr>
              <a:t>.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0047" y="5508186"/>
            <a:ext cx="333214" cy="624777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8777768" y="4992175"/>
            <a:ext cx="6308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1818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Кен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8777768" y="5508186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bg-BG" dirty="0">
                <a:solidFill>
                  <a:prstClr val="black"/>
                </a:solidFill>
              </a:rPr>
              <a:t>500 мл.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576" y="1890557"/>
            <a:ext cx="694742" cy="230318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01" y="1849549"/>
            <a:ext cx="679411" cy="234419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346" y="1870509"/>
            <a:ext cx="617222" cy="23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9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838</Words>
  <Application>Microsoft Office PowerPoint</Application>
  <PresentationFormat>Widescreen</PresentationFormat>
  <Paragraphs>208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„КАМЕНИЦА“ АД</vt:lpstr>
      <vt:lpstr>PowerPoint Presentation</vt:lpstr>
      <vt:lpstr>ФИНАНСОВИ РЕЗУЛТАТИ </vt:lpstr>
      <vt:lpstr>ЧОВЕШКИ РЕСУРСИ </vt:lpstr>
      <vt:lpstr>MИСИЯ И ЦЕЛИ</vt:lpstr>
      <vt:lpstr>ПРЕДЛАГАНИ ПРОДУКТИ</vt:lpstr>
      <vt:lpstr>SWOT АНАЛИЗ </vt:lpstr>
      <vt:lpstr>SWOT АНАЛИЗ </vt:lpstr>
      <vt:lpstr>ИНЖЕНЕРИНГ НА КОМПАНИЯТА </vt:lpstr>
      <vt:lpstr>ТИП НА ПРОИЗВОДСТВО</vt:lpstr>
      <vt:lpstr>ТЕХНОЛОГИЧЕН ЦИКЪЛ </vt:lpstr>
      <vt:lpstr>PowerPoint Presentation</vt:lpstr>
      <vt:lpstr>СЪЗДАВАНЕ НА ОТДЕЛ “НАУЧНОИЗСЛЕДОВАТЕЛСКА И РАЗВОЙНА ДЕЙНОСТ”</vt:lpstr>
      <vt:lpstr>ПОДМЯНА НА МОДУЛА ОТ ДАТЧИЦИ, КОНТРОЛИРАЩИ НИВОТО НА БИРАТА В БУТИЛКИТЕ И ЕТИКЕТИТЕ НА ТЯХ</vt:lpstr>
      <vt:lpstr>ВЪВЕЖДАНЕ НА УСТРОЙСТВО ЗА КОНТРОЛ НА ЛИНИЯТА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Sinorov</dc:creator>
  <cp:lastModifiedBy>Nikolay Sinorov</cp:lastModifiedBy>
  <cp:revision>112</cp:revision>
  <dcterms:created xsi:type="dcterms:W3CDTF">2023-09-20T13:08:52Z</dcterms:created>
  <dcterms:modified xsi:type="dcterms:W3CDTF">2023-10-05T21:30:24Z</dcterms:modified>
</cp:coreProperties>
</file>