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sldIdLst>
    <p:sldId id="256" r:id="rId2"/>
    <p:sldId id="257" r:id="rId3"/>
    <p:sldId id="325" r:id="rId4"/>
    <p:sldId id="302" r:id="rId5"/>
    <p:sldId id="303" r:id="rId6"/>
    <p:sldId id="304" r:id="rId7"/>
    <p:sldId id="337" r:id="rId8"/>
    <p:sldId id="338" r:id="rId9"/>
    <p:sldId id="306" r:id="rId10"/>
    <p:sldId id="339" r:id="rId11"/>
    <p:sldId id="330" r:id="rId12"/>
    <p:sldId id="307" r:id="rId13"/>
    <p:sldId id="331" r:id="rId14"/>
    <p:sldId id="332" r:id="rId15"/>
    <p:sldId id="333" r:id="rId16"/>
    <p:sldId id="312" r:id="rId17"/>
    <p:sldId id="313" r:id="rId18"/>
    <p:sldId id="342" r:id="rId19"/>
    <p:sldId id="318" r:id="rId20"/>
    <p:sldId id="319" r:id="rId21"/>
    <p:sldId id="301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60093"/>
    <a:srgbClr val="660066"/>
    <a:srgbClr val="009900"/>
    <a:srgbClr val="9933FF"/>
    <a:srgbClr val="CC00CC"/>
    <a:srgbClr val="6600FF"/>
    <a:srgbClr val="2D3441"/>
    <a:srgbClr val="CC6600"/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08587-DF74-4B5C-9F25-5AF3C435E64C}" type="doc">
      <dgm:prSet loTypeId="urn:microsoft.com/office/officeart/2005/8/layout/hProcess9" loCatId="process" qsTypeId="urn:microsoft.com/office/officeart/2005/8/quickstyle/simple1#1" qsCatId="simple" csTypeId="urn:microsoft.com/office/officeart/2005/8/colors/accent1_2#1" csCatId="accent1" phldr="1"/>
      <dgm:spPr/>
    </dgm:pt>
    <dgm:pt modelId="{6D15276E-456E-476A-8DEC-3FCDF1B0380E}">
      <dgm:prSet phldrT="[Text]" custT="1"/>
      <dgm:spPr/>
      <dgm:t>
        <a:bodyPr/>
        <a:lstStyle/>
        <a:p>
          <a:r>
            <a:rPr lang="bg-BG" sz="1800" dirty="0" smtClean="0"/>
            <a:t>Увеличаване на потреблението в модерните общества</a:t>
          </a:r>
          <a:endParaRPr lang="bg-BG" sz="1800" dirty="0"/>
        </a:p>
      </dgm:t>
    </dgm:pt>
    <dgm:pt modelId="{B4E6410F-FB47-46D3-9D2F-3B4B69211B02}" type="parTrans" cxnId="{C4AAB2E3-142C-4058-AE22-BEA878F90E6D}">
      <dgm:prSet/>
      <dgm:spPr/>
      <dgm:t>
        <a:bodyPr/>
        <a:lstStyle/>
        <a:p>
          <a:endParaRPr lang="bg-BG"/>
        </a:p>
      </dgm:t>
    </dgm:pt>
    <dgm:pt modelId="{7CCFAE85-5C8B-4D55-A000-DF87DF2987B5}" type="sibTrans" cxnId="{C4AAB2E3-142C-4058-AE22-BEA878F90E6D}">
      <dgm:prSet/>
      <dgm:spPr/>
      <dgm:t>
        <a:bodyPr/>
        <a:lstStyle/>
        <a:p>
          <a:endParaRPr lang="bg-BG"/>
        </a:p>
      </dgm:t>
    </dgm:pt>
    <dgm:pt modelId="{F88ACD30-FBA8-4A9A-8C63-140D0DD6B034}">
      <dgm:prSet phldrT="[Text]" custT="1"/>
      <dgm:spPr/>
      <dgm:t>
        <a:bodyPr/>
        <a:lstStyle/>
        <a:p>
          <a:r>
            <a:rPr lang="bg-BG" sz="1800" dirty="0" smtClean="0"/>
            <a:t>Благосъстояние</a:t>
          </a:r>
          <a:endParaRPr lang="bg-BG" sz="1100" dirty="0"/>
        </a:p>
      </dgm:t>
    </dgm:pt>
    <dgm:pt modelId="{0279D101-BE82-41AB-8882-8489110A283A}" type="parTrans" cxnId="{AE725060-7E96-48A5-81BA-62DE2B1EE840}">
      <dgm:prSet/>
      <dgm:spPr/>
      <dgm:t>
        <a:bodyPr/>
        <a:lstStyle/>
        <a:p>
          <a:endParaRPr lang="bg-BG"/>
        </a:p>
      </dgm:t>
    </dgm:pt>
    <dgm:pt modelId="{46497328-7335-4047-A3B5-660C66D2C964}" type="sibTrans" cxnId="{AE725060-7E96-48A5-81BA-62DE2B1EE840}">
      <dgm:prSet/>
      <dgm:spPr/>
      <dgm:t>
        <a:bodyPr/>
        <a:lstStyle/>
        <a:p>
          <a:endParaRPr lang="bg-BG"/>
        </a:p>
      </dgm:t>
    </dgm:pt>
    <dgm:pt modelId="{35AC3FCB-8AA9-4B1A-AABA-2C08B77EEF79}">
      <dgm:prSet phldrT="[Text]"/>
      <dgm:spPr/>
      <dgm:t>
        <a:bodyPr/>
        <a:lstStyle/>
        <a:p>
          <a:r>
            <a:rPr lang="bg-BG" dirty="0" smtClean="0"/>
            <a:t>Движеща сила на известните ни индустриални общества</a:t>
          </a:r>
          <a:endParaRPr lang="bg-BG" dirty="0"/>
        </a:p>
      </dgm:t>
    </dgm:pt>
    <dgm:pt modelId="{702E6444-9B64-4DBF-838E-206C8FDDAA26}" type="parTrans" cxnId="{1D20D806-5E57-4332-B283-F1D84A7EC616}">
      <dgm:prSet/>
      <dgm:spPr/>
      <dgm:t>
        <a:bodyPr/>
        <a:lstStyle/>
        <a:p>
          <a:endParaRPr lang="bg-BG"/>
        </a:p>
      </dgm:t>
    </dgm:pt>
    <dgm:pt modelId="{8235CAA3-9303-4841-AD52-45588C3110BB}" type="sibTrans" cxnId="{1D20D806-5E57-4332-B283-F1D84A7EC616}">
      <dgm:prSet/>
      <dgm:spPr/>
      <dgm:t>
        <a:bodyPr/>
        <a:lstStyle/>
        <a:p>
          <a:endParaRPr lang="bg-BG"/>
        </a:p>
      </dgm:t>
    </dgm:pt>
    <dgm:pt modelId="{6A44DFE4-BA1D-4B57-A474-D9621523AEA3}" type="pres">
      <dgm:prSet presAssocID="{90B08587-DF74-4B5C-9F25-5AF3C435E64C}" presName="CompostProcess" presStyleCnt="0">
        <dgm:presLayoutVars>
          <dgm:dir/>
          <dgm:resizeHandles val="exact"/>
        </dgm:presLayoutVars>
      </dgm:prSet>
      <dgm:spPr/>
    </dgm:pt>
    <dgm:pt modelId="{E913E288-78A9-4086-8831-30E72BF6C766}" type="pres">
      <dgm:prSet presAssocID="{90B08587-DF74-4B5C-9F25-5AF3C435E64C}" presName="arrow" presStyleLbl="bgShp" presStyleIdx="0" presStyleCnt="1" custScaleX="117647"/>
      <dgm:spPr/>
      <dgm:t>
        <a:bodyPr/>
        <a:lstStyle/>
        <a:p>
          <a:endParaRPr lang="bg-BG"/>
        </a:p>
      </dgm:t>
    </dgm:pt>
    <dgm:pt modelId="{9A9844A4-C4A2-45F7-94DD-D491F07F4C02}" type="pres">
      <dgm:prSet presAssocID="{90B08587-DF74-4B5C-9F25-5AF3C435E64C}" presName="linearProcess" presStyleCnt="0"/>
      <dgm:spPr/>
    </dgm:pt>
    <dgm:pt modelId="{3C7C6726-393D-485D-9893-AF3A0DB8B886}" type="pres">
      <dgm:prSet presAssocID="{6D15276E-456E-476A-8DEC-3FCDF1B0380E}" presName="textNode" presStyleLbl="node1" presStyleIdx="0" presStyleCnt="3" custScaleX="80098" custScaleY="13104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A4D095-8721-469B-A43D-19E96235D671}" type="pres">
      <dgm:prSet presAssocID="{7CCFAE85-5C8B-4D55-A000-DF87DF2987B5}" presName="sibTrans" presStyleCnt="0"/>
      <dgm:spPr/>
    </dgm:pt>
    <dgm:pt modelId="{39A1E516-48CA-4106-8ED0-5A3B98F77769}" type="pres">
      <dgm:prSet presAssocID="{F88ACD30-FBA8-4A9A-8C63-140D0DD6B034}" presName="textNode" presStyleLbl="node1" presStyleIdx="1" presStyleCnt="3" custScaleX="65016" custLinFactNeighborX="-89409" custLinFactNeighborY="-237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3E5E32B-C17F-4FFC-AC94-B8BE54EF1A80}" type="pres">
      <dgm:prSet presAssocID="{46497328-7335-4047-A3B5-660C66D2C964}" presName="sibTrans" presStyleCnt="0"/>
      <dgm:spPr/>
    </dgm:pt>
    <dgm:pt modelId="{2B91C8E5-094E-4C95-A17D-436DE6CCA535}" type="pres">
      <dgm:prSet presAssocID="{35AC3FCB-8AA9-4B1A-AABA-2C08B77EEF79}" presName="textNode" presStyleLbl="node1" presStyleIdx="2" presStyleCnt="3" custScaleX="89532" custLinFactX="-2782" custLinFactNeighborX="-10000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FE29148-EE6A-4368-B248-E4B65E9F12F5}" type="presOf" srcId="{6D15276E-456E-476A-8DEC-3FCDF1B0380E}" destId="{3C7C6726-393D-485D-9893-AF3A0DB8B886}" srcOrd="0" destOrd="0" presId="urn:microsoft.com/office/officeart/2005/8/layout/hProcess9"/>
    <dgm:cxn modelId="{B1339E20-48CD-40FB-B0CD-DF26C49A4A67}" type="presOf" srcId="{90B08587-DF74-4B5C-9F25-5AF3C435E64C}" destId="{6A44DFE4-BA1D-4B57-A474-D9621523AEA3}" srcOrd="0" destOrd="0" presId="urn:microsoft.com/office/officeart/2005/8/layout/hProcess9"/>
    <dgm:cxn modelId="{6CE6F2B8-5291-42AE-898F-C496C15D64B9}" type="presOf" srcId="{F88ACD30-FBA8-4A9A-8C63-140D0DD6B034}" destId="{39A1E516-48CA-4106-8ED0-5A3B98F77769}" srcOrd="0" destOrd="0" presId="urn:microsoft.com/office/officeart/2005/8/layout/hProcess9"/>
    <dgm:cxn modelId="{C4AAB2E3-142C-4058-AE22-BEA878F90E6D}" srcId="{90B08587-DF74-4B5C-9F25-5AF3C435E64C}" destId="{6D15276E-456E-476A-8DEC-3FCDF1B0380E}" srcOrd="0" destOrd="0" parTransId="{B4E6410F-FB47-46D3-9D2F-3B4B69211B02}" sibTransId="{7CCFAE85-5C8B-4D55-A000-DF87DF2987B5}"/>
    <dgm:cxn modelId="{312C416E-9DD2-416B-892C-C8E981195632}" type="presOf" srcId="{35AC3FCB-8AA9-4B1A-AABA-2C08B77EEF79}" destId="{2B91C8E5-094E-4C95-A17D-436DE6CCA535}" srcOrd="0" destOrd="0" presId="urn:microsoft.com/office/officeart/2005/8/layout/hProcess9"/>
    <dgm:cxn modelId="{1D20D806-5E57-4332-B283-F1D84A7EC616}" srcId="{90B08587-DF74-4B5C-9F25-5AF3C435E64C}" destId="{35AC3FCB-8AA9-4B1A-AABA-2C08B77EEF79}" srcOrd="2" destOrd="0" parTransId="{702E6444-9B64-4DBF-838E-206C8FDDAA26}" sibTransId="{8235CAA3-9303-4841-AD52-45588C3110BB}"/>
    <dgm:cxn modelId="{AE725060-7E96-48A5-81BA-62DE2B1EE840}" srcId="{90B08587-DF74-4B5C-9F25-5AF3C435E64C}" destId="{F88ACD30-FBA8-4A9A-8C63-140D0DD6B034}" srcOrd="1" destOrd="0" parTransId="{0279D101-BE82-41AB-8882-8489110A283A}" sibTransId="{46497328-7335-4047-A3B5-660C66D2C964}"/>
    <dgm:cxn modelId="{308CD505-D4C8-4BB9-849A-212FCCCC0B37}" type="presParOf" srcId="{6A44DFE4-BA1D-4B57-A474-D9621523AEA3}" destId="{E913E288-78A9-4086-8831-30E72BF6C766}" srcOrd="0" destOrd="0" presId="urn:microsoft.com/office/officeart/2005/8/layout/hProcess9"/>
    <dgm:cxn modelId="{42370EFF-BE4F-450A-BE62-6AA9B0D79DB0}" type="presParOf" srcId="{6A44DFE4-BA1D-4B57-A474-D9621523AEA3}" destId="{9A9844A4-C4A2-45F7-94DD-D491F07F4C02}" srcOrd="1" destOrd="0" presId="urn:microsoft.com/office/officeart/2005/8/layout/hProcess9"/>
    <dgm:cxn modelId="{4F1E81F3-DDCF-43DB-B1F5-85AE9DE53861}" type="presParOf" srcId="{9A9844A4-C4A2-45F7-94DD-D491F07F4C02}" destId="{3C7C6726-393D-485D-9893-AF3A0DB8B886}" srcOrd="0" destOrd="0" presId="urn:microsoft.com/office/officeart/2005/8/layout/hProcess9"/>
    <dgm:cxn modelId="{E056C8A7-3A6C-4CDF-AA1F-59B376B0286C}" type="presParOf" srcId="{9A9844A4-C4A2-45F7-94DD-D491F07F4C02}" destId="{A9A4D095-8721-469B-A43D-19E96235D671}" srcOrd="1" destOrd="0" presId="urn:microsoft.com/office/officeart/2005/8/layout/hProcess9"/>
    <dgm:cxn modelId="{7F21B671-78D5-4BBD-BD0A-8BF6C2B87D7A}" type="presParOf" srcId="{9A9844A4-C4A2-45F7-94DD-D491F07F4C02}" destId="{39A1E516-48CA-4106-8ED0-5A3B98F77769}" srcOrd="2" destOrd="0" presId="urn:microsoft.com/office/officeart/2005/8/layout/hProcess9"/>
    <dgm:cxn modelId="{23E28EC6-7328-405C-8194-263ED25BF377}" type="presParOf" srcId="{9A9844A4-C4A2-45F7-94DD-D491F07F4C02}" destId="{13E5E32B-C17F-4FFC-AC94-B8BE54EF1A80}" srcOrd="3" destOrd="0" presId="urn:microsoft.com/office/officeart/2005/8/layout/hProcess9"/>
    <dgm:cxn modelId="{7AEC77C8-A4C3-4305-9447-AD9143C2244F}" type="presParOf" srcId="{9A9844A4-C4A2-45F7-94DD-D491F07F4C02}" destId="{2B91C8E5-094E-4C95-A17D-436DE6CCA53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3E288-78A9-4086-8831-30E72BF6C766}">
      <dsp:nvSpPr>
        <dsp:cNvPr id="0" name=""/>
        <dsp:cNvSpPr/>
      </dsp:nvSpPr>
      <dsp:spPr>
        <a:xfrm>
          <a:off x="2" y="0"/>
          <a:ext cx="8682133" cy="18159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C6726-393D-485D-9893-AF3A0DB8B886}">
      <dsp:nvSpPr>
        <dsp:cNvPr id="0" name=""/>
        <dsp:cNvSpPr/>
      </dsp:nvSpPr>
      <dsp:spPr>
        <a:xfrm>
          <a:off x="4382" y="432049"/>
          <a:ext cx="2844203" cy="951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Увеличаване на потреблението в модерните общества</a:t>
          </a:r>
          <a:endParaRPr lang="bg-BG" sz="1800" kern="1200" dirty="0"/>
        </a:p>
      </dsp:txBody>
      <dsp:txXfrm>
        <a:off x="50849" y="478516"/>
        <a:ext cx="2751269" cy="858942"/>
      </dsp:txXfrm>
    </dsp:sp>
    <dsp:sp modelId="{39A1E516-48CA-4106-8ED0-5A3B98F77769}">
      <dsp:nvSpPr>
        <dsp:cNvPr id="0" name=""/>
        <dsp:cNvSpPr/>
      </dsp:nvSpPr>
      <dsp:spPr>
        <a:xfrm>
          <a:off x="2866660" y="527541"/>
          <a:ext cx="2308655" cy="726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Благосъстояние</a:t>
          </a:r>
          <a:endParaRPr lang="bg-BG" sz="1100" kern="1200" dirty="0"/>
        </a:p>
      </dsp:txBody>
      <dsp:txXfrm>
        <a:off x="2902119" y="563000"/>
        <a:ext cx="2237737" cy="655472"/>
      </dsp:txXfrm>
    </dsp:sp>
    <dsp:sp modelId="{2B91C8E5-094E-4C95-A17D-436DE6CCA535}">
      <dsp:nvSpPr>
        <dsp:cNvPr id="0" name=""/>
        <dsp:cNvSpPr/>
      </dsp:nvSpPr>
      <dsp:spPr>
        <a:xfrm>
          <a:off x="5229114" y="544792"/>
          <a:ext cx="3179195" cy="726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Движеща сила на известните ни индустриални общества</a:t>
          </a:r>
          <a:endParaRPr lang="bg-BG" sz="1800" kern="1200" dirty="0"/>
        </a:p>
      </dsp:txBody>
      <dsp:txXfrm>
        <a:off x="5264573" y="580251"/>
        <a:ext cx="3108277" cy="65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BDD9-2B97-44D0-8264-D665C6DD7543}" type="datetimeFigureOut">
              <a:rPr lang="bg-BG" smtClean="0"/>
              <a:t>1.1.2021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F28AF-6992-42A2-9728-D107950DEC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1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46652"/>
          </a:xfrm>
          <a:prstGeom prst="rect">
            <a:avLst/>
          </a:prstGeom>
        </p:spPr>
        <p:txBody>
          <a:bodyPr wrap="square" lIns="36000" tIns="36000" rIns="36000" bIns="36000" anchor="t" anchorCtr="0">
            <a:spAutoFit/>
          </a:bodyPr>
          <a:lstStyle>
            <a:lvl1pPr algn="ctr">
              <a:defRPr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4" y="794646"/>
            <a:ext cx="7113815" cy="38479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just">
              <a:buFont typeface="Arial" panose="020B0604020202020204" pitchFamily="34" charset="0"/>
              <a:buChar char="•"/>
              <a:tabLst>
                <a:tab pos="675085" algn="l"/>
              </a:tabLst>
              <a:defRPr sz="1800" b="1">
                <a:solidFill>
                  <a:srgbClr val="9933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08760" y="223454"/>
            <a:ext cx="860622" cy="365125"/>
          </a:xfrm>
        </p:spPr>
        <p:txBody>
          <a:bodyPr/>
          <a:lstStyle>
            <a:lvl1pPr>
              <a:defRPr sz="2000" b="1"/>
            </a:lvl1pPr>
          </a:lstStyle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25434" y="1292230"/>
            <a:ext cx="8436429" cy="349702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0" indent="361950" algn="just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bg-BG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5668" y="6183087"/>
            <a:ext cx="572390" cy="509361"/>
          </a:xfrm>
          <a:prstGeom prst="rect">
            <a:avLst/>
          </a:prstGeom>
        </p:spPr>
        <p:txBody>
          <a:bodyPr/>
          <a:lstStyle>
            <a:lvl1pPr algn="ctr">
              <a:defRPr sz="1500" b="1"/>
            </a:lvl1pPr>
          </a:lstStyle>
          <a:p>
            <a:fld id="{81644140-8700-419D-B5D0-D6A6B6BCB0D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 rot="16200000">
            <a:off x="8371610" y="3556917"/>
            <a:ext cx="1152896" cy="3043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bg-BG"/>
            </a:defPPr>
            <a:lvl1pPr marL="0" algn="ctr" defTabSz="914400" rtl="0" eaLnBrk="1" latinLnBrk="0" hangingPunct="1">
              <a:defRPr sz="15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Тема</a:t>
            </a:r>
            <a:r>
              <a:rPr lang="bg-BG" sz="2400" baseline="0" dirty="0" smtClean="0"/>
              <a:t> 1</a:t>
            </a:r>
            <a:endParaRPr lang="bg-BG" sz="2400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25433" y="1957403"/>
            <a:ext cx="8436429" cy="349702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571500" indent="144463" algn="just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q"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84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94" y="897764"/>
            <a:ext cx="82312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9442" y="4897"/>
            <a:ext cx="665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6FC7A0-53D4-45B0-9DB4-44457E1C00DA}" type="datetime10">
              <a:rPr lang="bg-BG" smtClean="0"/>
              <a:pPr/>
              <a:t>07:52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072" y="6329847"/>
            <a:ext cx="610014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3BD02E-88F5-4338-9E1F-8232D0E3D5C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extBox 6"/>
          <p:cNvSpPr txBox="1"/>
          <p:nvPr userDrawn="1"/>
        </p:nvSpPr>
        <p:spPr>
          <a:xfrm>
            <a:off x="-18635" y="8929"/>
            <a:ext cx="9143999" cy="720000"/>
          </a:xfrm>
          <a:prstGeom prst="rect">
            <a:avLst/>
          </a:prstGeom>
          <a:solidFill>
            <a:srgbClr val="E7F0F9">
              <a:alpha val="36863"/>
            </a:srgbClr>
          </a:solidFill>
        </p:spPr>
        <p:txBody>
          <a:bodyPr wrap="square" lIns="27000" tIns="27000" rIns="27000" bIns="27000" rtlCol="0">
            <a:spAutoFit/>
          </a:bodyPr>
          <a:lstStyle/>
          <a:p>
            <a:endParaRPr lang="bg-BG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94" y="54940"/>
            <a:ext cx="8231256" cy="65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MhCaIYnDhU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248" y="289497"/>
            <a:ext cx="8266810" cy="184549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bg-BG" sz="3200" dirty="0"/>
              <a:t>Технологиите в съвременния свят. </a:t>
            </a:r>
            <a:br>
              <a:rPr lang="bg-BG" sz="3200" dirty="0"/>
            </a:br>
            <a:r>
              <a:rPr lang="bg-BG" sz="3200" dirty="0"/>
              <a:t>Производство и потребление. Технология и производство. Технология и техника. </a:t>
            </a:r>
            <a:br>
              <a:rPr lang="bg-BG" sz="3200" dirty="0"/>
            </a:br>
            <a:r>
              <a:rPr lang="bg-BG" sz="3200" dirty="0"/>
              <a:t>Наука и технология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6154" y="0"/>
            <a:ext cx="879566" cy="245070"/>
          </a:xfrm>
        </p:spPr>
        <p:txBody>
          <a:bodyPr/>
          <a:lstStyle/>
          <a:p>
            <a:fld id="{C7A77DB6-49B2-4AE5-9A1D-4551BE1328CD}" type="datetime10">
              <a:rPr lang="bg-BG" smtClean="0"/>
              <a:t>07:52</a:t>
            </a:fld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t>1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9" y="2861221"/>
            <a:ext cx="2857748" cy="1906689"/>
          </a:xfrm>
          <a:prstGeom prst="rect">
            <a:avLst/>
          </a:prstGeom>
        </p:spPr>
      </p:pic>
      <p:pic>
        <p:nvPicPr>
          <p:cNvPr id="8" name="Picture 35" descr="See vide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2" y="4003628"/>
            <a:ext cx="3036094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72" y="2106200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713" y="2473114"/>
            <a:ext cx="2705100" cy="1685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209" y="4767910"/>
            <a:ext cx="2990436" cy="19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1376" y="2860120"/>
            <a:ext cx="8436429" cy="1303809"/>
          </a:xfrm>
        </p:spPr>
        <p:txBody>
          <a:bodyPr/>
          <a:lstStyle/>
          <a:p>
            <a:pPr marL="0" indent="285750">
              <a:spcBef>
                <a:spcPct val="20000"/>
              </a:spcBef>
              <a:buNone/>
            </a:pPr>
            <a:r>
              <a:rPr lang="bg-BG" dirty="0" smtClean="0"/>
              <a:t>Всеки </a:t>
            </a:r>
            <a:r>
              <a:rPr lang="bg-BG" dirty="0"/>
              <a:t>метод на обработване се изяснява чрез </a:t>
            </a:r>
            <a:r>
              <a:rPr lang="bg-BG" b="1" i="1" dirty="0"/>
              <a:t>технологични </a:t>
            </a:r>
            <a:r>
              <a:rPr lang="bg-BG" b="1" i="1" dirty="0" smtClean="0"/>
              <a:t>схеми</a:t>
            </a:r>
            <a:r>
              <a:rPr lang="bg-BG" dirty="0" smtClean="0"/>
              <a:t> и </a:t>
            </a:r>
            <a:r>
              <a:rPr lang="bg-BG" dirty="0"/>
              <a:t>чрез </a:t>
            </a:r>
            <a:r>
              <a:rPr lang="bg-BG" b="1" i="1" dirty="0"/>
              <a:t>технологичната си характеристика</a:t>
            </a:r>
            <a:r>
              <a:rPr lang="bg-BG" dirty="0"/>
              <a:t>, включваща два основни </a:t>
            </a:r>
            <a:r>
              <a:rPr lang="bg-BG" dirty="0" smtClean="0"/>
              <a:t>елемента: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bg-BG" i="1" dirty="0" smtClean="0"/>
              <a:t>технологична </a:t>
            </a:r>
            <a:r>
              <a:rPr lang="bg-BG" i="1" dirty="0"/>
              <a:t>възможност </a:t>
            </a:r>
            <a:r>
              <a:rPr lang="bg-BG" dirty="0"/>
              <a:t>и </a:t>
            </a:r>
            <a:endParaRPr lang="bg-BG" dirty="0" smtClean="0"/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bg-BG" i="1" dirty="0" smtClean="0"/>
              <a:t>технологична </a:t>
            </a:r>
            <a:r>
              <a:rPr lang="bg-BG" i="1" dirty="0"/>
              <a:t>особеност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01376" y="4936499"/>
            <a:ext cx="7833277" cy="1365365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spcBef>
                <a:spcPct val="20000"/>
              </a:spcBef>
            </a:pPr>
            <a:r>
              <a:rPr lang="bg-BG" i="1" dirty="0" smtClean="0"/>
              <a:t>Технологичните възможности </a:t>
            </a:r>
            <a:r>
              <a:rPr lang="bg-BG" dirty="0" smtClean="0"/>
              <a:t>на метода на обработване се отнасят до</a:t>
            </a:r>
            <a:r>
              <a:rPr lang="bg-BG" i="1" dirty="0" smtClean="0"/>
              <a:t>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bg-BG" b="1" i="1" dirty="0" smtClean="0"/>
              <a:t>качеството на обработване</a:t>
            </a:r>
            <a:r>
              <a:rPr lang="bg-BG" dirty="0" smtClean="0"/>
              <a:t>;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bg-BG" b="1" i="1" dirty="0" smtClean="0"/>
              <a:t>производителността</a:t>
            </a:r>
            <a:r>
              <a:rPr lang="bg-BG" dirty="0" smtClean="0"/>
              <a:t> и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bg-BG" b="1" i="1" dirty="0" smtClean="0"/>
              <a:t>приложимостта</a:t>
            </a:r>
            <a:r>
              <a:rPr lang="bg-BG" dirty="0" smtClean="0"/>
              <a:t> на метода на обработване.</a:t>
            </a:r>
            <a:endParaRPr lang="bg-BG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01378" y="719689"/>
            <a:ext cx="8436429" cy="11806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spcBef>
                <a:spcPct val="20000"/>
              </a:spcBef>
            </a:pPr>
            <a:r>
              <a:rPr lang="bg-BG" i="1" dirty="0">
                <a:solidFill>
                  <a:schemeClr val="accent5">
                    <a:lumMod val="75000"/>
                  </a:schemeClr>
                </a:solidFill>
              </a:rPr>
              <a:t>Технологичният преход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bg-BG" dirty="0"/>
              <a:t>е завършена </a:t>
            </a:r>
            <a:r>
              <a:rPr lang="bg-BG" i="1" dirty="0"/>
              <a:t>част от технологичната операция</a:t>
            </a:r>
            <a:r>
              <a:rPr lang="bg-BG" dirty="0"/>
              <a:t>, характеризираща се с използването на едни и същи средства </a:t>
            </a:r>
            <a:r>
              <a:rPr lang="bg-BG" dirty="0" smtClean="0"/>
              <a:t>за </a:t>
            </a:r>
            <a:r>
              <a:rPr lang="bg-BG" dirty="0"/>
              <a:t>обработване на едни и същи повърхнини, при постоянен или изменящ се по предварително известен закон </a:t>
            </a:r>
            <a:r>
              <a:rPr lang="bg-BG" i="1" dirty="0"/>
              <a:t>режим на обработване</a:t>
            </a:r>
            <a:r>
              <a:rPr lang="bg-BG" dirty="0"/>
              <a:t>.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1377" y="1982746"/>
            <a:ext cx="8436429" cy="626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spcBef>
                <a:spcPct val="20000"/>
              </a:spcBef>
            </a:pPr>
            <a:r>
              <a:rPr lang="bg-BG" b="1" i="1" dirty="0">
                <a:solidFill>
                  <a:srgbClr val="009900"/>
                </a:solidFill>
              </a:rPr>
              <a:t>Технологичният метод </a:t>
            </a:r>
            <a:r>
              <a:rPr lang="bg-BG" dirty="0"/>
              <a:t>на обработване представлява </a:t>
            </a:r>
            <a:r>
              <a:rPr lang="bg-BG" i="1" dirty="0"/>
              <a:t>начинът,</a:t>
            </a:r>
            <a:r>
              <a:rPr lang="bg-BG" dirty="0"/>
              <a:t> по който даден </a:t>
            </a:r>
            <a:r>
              <a:rPr lang="bg-BG" i="1" dirty="0"/>
              <a:t>технологичен процес се </a:t>
            </a:r>
            <a:r>
              <a:rPr lang="bg-BG" i="1" dirty="0" smtClean="0"/>
              <a:t>прилага</a:t>
            </a:r>
            <a:r>
              <a:rPr lang="bg-BG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49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11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42" y="2700069"/>
            <a:ext cx="2424736" cy="223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3" y="4297977"/>
            <a:ext cx="2473675" cy="2282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2" y="990125"/>
            <a:ext cx="2573001" cy="2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4" y="817217"/>
            <a:ext cx="8436429" cy="151309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285750">
              <a:spcBef>
                <a:spcPct val="20000"/>
              </a:spcBef>
              <a:buNone/>
            </a:pPr>
            <a:r>
              <a:rPr lang="bg-BG" b="1" i="1" dirty="0">
                <a:solidFill>
                  <a:schemeClr val="accent2">
                    <a:lumMod val="75000"/>
                  </a:schemeClr>
                </a:solidFill>
              </a:rPr>
              <a:t>К</a:t>
            </a:r>
            <a:r>
              <a:rPr lang="bg-BG" b="1" i="1" dirty="0" smtClean="0">
                <a:solidFill>
                  <a:schemeClr val="accent2">
                    <a:lumMod val="75000"/>
                  </a:schemeClr>
                </a:solidFill>
              </a:rPr>
              <a:t>ачеството 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</a:rPr>
              <a:t>на обработване </a:t>
            </a:r>
            <a:r>
              <a:rPr lang="bg-BG" dirty="0" smtClean="0"/>
              <a:t>- </a:t>
            </a:r>
            <a:r>
              <a:rPr lang="bg-BG" dirty="0"/>
              <a:t>съвкупността от геометрични и материални свойства, които определят доколко полученият детайл отговаря на </a:t>
            </a:r>
            <a:r>
              <a:rPr lang="bg-BG" i="1" dirty="0"/>
              <a:t>предназначението</a:t>
            </a:r>
            <a:r>
              <a:rPr lang="bg-BG" dirty="0"/>
              <a:t> си. </a:t>
            </a:r>
            <a:endParaRPr lang="bg-BG" dirty="0" smtClean="0"/>
          </a:p>
          <a:p>
            <a:pPr marL="0" indent="285750">
              <a:spcBef>
                <a:spcPct val="20000"/>
              </a:spcBef>
              <a:buNone/>
            </a:pPr>
            <a:r>
              <a:rPr lang="bg-BG" dirty="0" smtClean="0"/>
              <a:t>Качеството </a:t>
            </a:r>
            <a:r>
              <a:rPr lang="bg-BG" dirty="0"/>
              <a:t>се определя </a:t>
            </a:r>
            <a:r>
              <a:rPr lang="bg-BG" dirty="0" smtClean="0"/>
              <a:t>чрез </a:t>
            </a:r>
            <a:r>
              <a:rPr lang="bg-BG" b="1" i="1" dirty="0"/>
              <a:t>степента на съответствие</a:t>
            </a:r>
            <a:r>
              <a:rPr lang="bg-BG" dirty="0"/>
              <a:t> или </a:t>
            </a:r>
            <a:r>
              <a:rPr lang="bg-BG" b="1" i="1" dirty="0"/>
              <a:t>точността </a:t>
            </a:r>
            <a:r>
              <a:rPr lang="bg-BG" dirty="0"/>
              <a:t> на геометрията и на материалните свойства на </a:t>
            </a:r>
            <a:r>
              <a:rPr lang="bg-BG" dirty="0" smtClean="0"/>
              <a:t>детайла.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25434" y="4794048"/>
            <a:ext cx="8436429" cy="1496170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/>
            <a:r>
              <a:rPr lang="bg-BG" dirty="0" smtClean="0"/>
              <a:t>При описание </a:t>
            </a:r>
            <a:r>
              <a:rPr lang="bg-BG" b="1" i="1" dirty="0" smtClean="0">
                <a:solidFill>
                  <a:schemeClr val="accent6">
                    <a:lumMod val="75000"/>
                  </a:schemeClr>
                </a:solidFill>
              </a:rPr>
              <a:t>технологичните възможности </a:t>
            </a:r>
            <a:r>
              <a:rPr lang="bg-BG" dirty="0" smtClean="0"/>
              <a:t>на даден метод се представят диференцирано чрез видовете технологични преходи, при които той се използва. Говори се за </a:t>
            </a:r>
            <a:r>
              <a:rPr lang="bg-BG" b="1" i="1" dirty="0" smtClean="0"/>
              <a:t>икономически изгодни </a:t>
            </a:r>
            <a:r>
              <a:rPr lang="bg-BG" dirty="0" smtClean="0"/>
              <a:t>и за </a:t>
            </a:r>
            <a:r>
              <a:rPr lang="bg-BG" b="1" i="1" dirty="0" smtClean="0"/>
              <a:t>технологично достижими </a:t>
            </a:r>
            <a:r>
              <a:rPr lang="bg-BG" dirty="0" smtClean="0"/>
              <a:t>възможности на дадения вид обработване.</a:t>
            </a:r>
          </a:p>
          <a:p>
            <a:pPr indent="361950"/>
            <a:r>
              <a:rPr lang="bg-BG" b="1" i="1" dirty="0" smtClean="0">
                <a:solidFill>
                  <a:schemeClr val="accent1">
                    <a:lumMod val="75000"/>
                  </a:schemeClr>
                </a:solidFill>
              </a:rPr>
              <a:t>Технологичните особености </a:t>
            </a:r>
            <a:r>
              <a:rPr lang="bg-BG" dirty="0" smtClean="0"/>
              <a:t>на метода на обработването са строго специфични. 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48" y="2835951"/>
            <a:ext cx="1462513" cy="1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18" y="2915647"/>
            <a:ext cx="1376142" cy="1269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860" y="2826884"/>
            <a:ext cx="1531884" cy="14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Технологията като наука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13</a:t>
            </a:fld>
            <a:endParaRPr lang="bg-BG" dirty="0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959675" y="1626488"/>
            <a:ext cx="7200900" cy="3608387"/>
            <a:chOff x="971600" y="1700808"/>
            <a:chExt cx="7200800" cy="3607513"/>
          </a:xfrm>
        </p:grpSpPr>
        <p:pic>
          <p:nvPicPr>
            <p:cNvPr id="9" name="Picture 2" descr="http://www.nenovinite.com/img/1265309878_caveman_rock.jpg"/>
            <p:cNvPicPr>
              <a:picLocks noChangeAspect="1" noChangeArrowheads="1"/>
            </p:cNvPicPr>
            <p:nvPr/>
          </p:nvPicPr>
          <p:blipFill>
            <a:blip r:embed="rId2"/>
            <a:srcRect l="5675" r="16518"/>
            <a:stretch>
              <a:fillRect/>
            </a:stretch>
          </p:blipFill>
          <p:spPr bwMode="auto">
            <a:xfrm>
              <a:off x="971600" y="1700808"/>
              <a:ext cx="1440160" cy="1813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ight Arrow 9"/>
            <p:cNvSpPr/>
            <p:nvPr/>
          </p:nvSpPr>
          <p:spPr>
            <a:xfrm>
              <a:off x="2555903" y="2421358"/>
              <a:ext cx="1079485" cy="5761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2416349" y="3136974"/>
              <a:ext cx="15075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bg-BG">
                  <a:latin typeface="Times New Roman" pitchFamily="18" charset="0"/>
                  <a:cs typeface="Times New Roman" pitchFamily="18" charset="0"/>
                </a:rPr>
                <a:t>производство</a:t>
              </a:r>
            </a:p>
          </p:txBody>
        </p:sp>
        <p:sp>
          <p:nvSpPr>
            <p:cNvPr id="12" name="Action Button: Help 11">
              <a:hlinkClick r:id="" action="ppaction://noaction" highlightClick="1"/>
            </p:cNvPr>
            <p:cNvSpPr/>
            <p:nvPr/>
          </p:nvSpPr>
          <p:spPr>
            <a:xfrm>
              <a:off x="3937009" y="2092825"/>
              <a:ext cx="1079485" cy="1044322"/>
            </a:xfrm>
            <a:prstGeom prst="actionButtonHel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3722774" y="3658706"/>
              <a:ext cx="149729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bg-BG">
                  <a:latin typeface="Times New Roman" pitchFamily="18" charset="0"/>
                  <a:cs typeface="Times New Roman" pitchFamily="18" charset="0"/>
                </a:rPr>
                <a:t>Качество на произведените стоки и как да го определим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35588" y="2421358"/>
              <a:ext cx="1081073" cy="5761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5368677" y="3276996"/>
              <a:ext cx="1507579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Обръща се внимание на природните богатства и подобряване качеството на живот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9534" y="2276930"/>
              <a:ext cx="1512866" cy="64595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Организиран стокообмен</a:t>
              </a: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6948265" y="3281525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XVI </a:t>
              </a:r>
              <a:r>
                <a:rPr lang="bg-BG">
                  <a:latin typeface="Times New Roman" pitchFamily="18" charset="0"/>
                  <a:cs typeface="Times New Roman" pitchFamily="18" charset="0"/>
                </a:rPr>
                <a:t>век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Технологията като наука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4" y="880190"/>
            <a:ext cx="8436429" cy="1811641"/>
          </a:xfrm>
        </p:spPr>
        <p:txBody>
          <a:bodyPr/>
          <a:lstStyle/>
          <a:p>
            <a:pPr indent="361950"/>
            <a:r>
              <a:rPr lang="bg-BG" b="1" dirty="0"/>
              <a:t>Технологията</a:t>
            </a:r>
            <a:r>
              <a:rPr lang="bg-BG" dirty="0"/>
              <a:t> обхваща процесите на откриване, изучаване, развитие и доказване на възможностите за реализиране на съвкупност от </a:t>
            </a:r>
            <a:r>
              <a:rPr lang="bg-BG" dirty="0" smtClean="0"/>
              <a:t>процеси.</a:t>
            </a:r>
            <a:endParaRPr lang="bg-BG" dirty="0"/>
          </a:p>
          <a:p>
            <a:pPr indent="361950"/>
            <a:endParaRPr lang="bg-BG" dirty="0" smtClean="0"/>
          </a:p>
          <a:p>
            <a:pPr indent="361950"/>
            <a:r>
              <a:rPr lang="bg-BG" dirty="0" smtClean="0"/>
              <a:t>Технологията използва </a:t>
            </a:r>
            <a:r>
              <a:rPr lang="bg-BG" i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достиженията на останалата част от естествените науки </a:t>
            </a:r>
            <a:r>
              <a:rPr lang="bg-BG" dirty="0"/>
              <a:t>(физика, химия, биология) за изучаване и обяснение на закономерностите при протичане на явленията и процесите.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14</a:t>
            </a:fld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095610" y="3217208"/>
            <a:ext cx="6696075" cy="923925"/>
            <a:chOff x="1476375" y="3213100"/>
            <a:chExt cx="6696075" cy="923925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76375" y="3351213"/>
              <a:ext cx="1944688" cy="6477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Натрупване на явления и факти</a:t>
              </a:r>
            </a:p>
          </p:txBody>
        </p:sp>
        <p:sp>
          <p:nvSpPr>
            <p:cNvPr id="9" name="Pentagon 8"/>
            <p:cNvSpPr/>
            <p:nvPr/>
          </p:nvSpPr>
          <p:spPr bwMode="auto">
            <a:xfrm>
              <a:off x="3563938" y="3314700"/>
              <a:ext cx="2447925" cy="720725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3708400" y="3351213"/>
              <a:ext cx="1944021" cy="6467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Експериментални изследвания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227763" y="3213100"/>
              <a:ext cx="1944687" cy="9239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Теоретично разработване на нови процеси</a:t>
              </a:r>
            </a:p>
          </p:txBody>
        </p:sp>
      </p:grpSp>
      <p:sp>
        <p:nvSpPr>
          <p:cNvPr id="12" name="Text Placeholder 4"/>
          <p:cNvSpPr txBox="1">
            <a:spLocks/>
          </p:cNvSpPr>
          <p:nvPr/>
        </p:nvSpPr>
        <p:spPr>
          <a:xfrm>
            <a:off x="254244" y="4447248"/>
            <a:ext cx="8436429" cy="959100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spcBef>
                <a:spcPct val="20000"/>
              </a:spcBef>
            </a:pPr>
            <a:r>
              <a:rPr lang="bg-BG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Основната </a:t>
            </a:r>
            <a:r>
              <a:rPr lang="bg-BG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двигателна сила </a:t>
            </a:r>
            <a:r>
              <a:rPr lang="bg-BG" dirty="0"/>
              <a:t>при технологията като наука са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въображението</a:t>
            </a:r>
            <a:r>
              <a:rPr lang="bg-BG" dirty="0"/>
              <a:t> и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наблюдението – експерименти</a:t>
            </a:r>
            <a:r>
              <a:rPr lang="bg-BG" dirty="0" smtClean="0"/>
              <a:t>.</a:t>
            </a:r>
            <a:endParaRPr lang="bg-BG" dirty="0"/>
          </a:p>
          <a:p>
            <a:pPr indent="361950">
              <a:spcBef>
                <a:spcPct val="20000"/>
              </a:spcBef>
            </a:pPr>
            <a:r>
              <a:rPr lang="bg-BG" dirty="0"/>
              <a:t>При това винаги се следи </a:t>
            </a:r>
            <a:r>
              <a:rPr lang="bg-BG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достоверността</a:t>
            </a:r>
            <a:r>
              <a:rPr lang="bg-B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/>
              <a:t>на получените резултати.</a:t>
            </a:r>
          </a:p>
        </p:txBody>
      </p:sp>
    </p:spTree>
    <p:extLst>
      <p:ext uri="{BB962C8B-B14F-4D97-AF65-F5344CB8AC3E}">
        <p14:creationId xmlns:p14="http://schemas.microsoft.com/office/powerpoint/2010/main" val="17555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Технологията като наука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15</a:t>
            </a:fld>
            <a:endParaRPr lang="bg-BG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47650" y="1116540"/>
            <a:ext cx="8424863" cy="1757363"/>
            <a:chOff x="179512" y="2247414"/>
            <a:chExt cx="8424936" cy="1757650"/>
          </a:xfrm>
        </p:grpSpPr>
        <p:pic>
          <p:nvPicPr>
            <p:cNvPr id="9" name="Picture 2" descr="http://teza.bg/images/services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1720" y="2495587"/>
              <a:ext cx="2876155" cy="126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179512" y="2387575"/>
              <a:ext cx="1728192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Технологичния процес се реализира от система включваща: </a:t>
              </a:r>
            </a:p>
          </p:txBody>
        </p:sp>
        <p:sp>
          <p:nvSpPr>
            <p:cNvPr id="11" name="Cross 10"/>
            <p:cNvSpPr/>
            <p:nvPr/>
          </p:nvSpPr>
          <p:spPr>
            <a:xfrm>
              <a:off x="5148430" y="2766612"/>
              <a:ext cx="792170" cy="719254"/>
            </a:xfrm>
            <a:prstGeom prst="plus">
              <a:avLst>
                <a:gd name="adj" fmla="val 42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pic>
          <p:nvPicPr>
            <p:cNvPr id="12" name="Picture 4" descr="http://www.bulgarlaser.com/images/laser_machine_LTS-800_big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56176" y="2247414"/>
              <a:ext cx="2448272" cy="175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652588" y="3016777"/>
            <a:ext cx="6122987" cy="3011487"/>
            <a:chOff x="1652251" y="3770114"/>
            <a:chExt cx="6124105" cy="3011784"/>
          </a:xfrm>
        </p:grpSpPr>
        <p:sp>
          <p:nvSpPr>
            <p:cNvPr id="14" name="TextBox 13"/>
            <p:cNvSpPr txBox="1"/>
            <p:nvPr/>
          </p:nvSpPr>
          <p:spPr>
            <a:xfrm>
              <a:off x="2052374" y="3770114"/>
              <a:ext cx="5039645" cy="36992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Разработване и реализирането на нови процеси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0393" y="4508374"/>
              <a:ext cx="1403606" cy="3699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Личен опит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5199" y="5013249"/>
              <a:ext cx="1405194" cy="3699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пасивен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1465" y="5013249"/>
              <a:ext cx="1405194" cy="3699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активен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2251" y="5881697"/>
              <a:ext cx="2519822" cy="64617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Четене, слушане на лекции, мислене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1188" y="5857882"/>
              <a:ext cx="3385168" cy="92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Изучаване на закономерностите на отделните явления при практическата им реализация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464226" y="4140037"/>
              <a:ext cx="215939" cy="2968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21" name="Bent-Up Arrow 20"/>
            <p:cNvSpPr/>
            <p:nvPr/>
          </p:nvSpPr>
          <p:spPr>
            <a:xfrm rot="5400000">
              <a:off x="4827055" y="4885426"/>
              <a:ext cx="428667" cy="395359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22" name="Bent-Up Arrow 21"/>
            <p:cNvSpPr/>
            <p:nvPr/>
          </p:nvSpPr>
          <p:spPr>
            <a:xfrm rot="16200000" flipH="1">
              <a:off x="3907724" y="4891777"/>
              <a:ext cx="427079" cy="393772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917055" y="5405400"/>
              <a:ext cx="287389" cy="2873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24101" y="5383173"/>
              <a:ext cx="287389" cy="2873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605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Технология и техника. Наука и технология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9345" y="2959611"/>
            <a:ext cx="8186375" cy="626701"/>
          </a:xfrm>
        </p:spPr>
        <p:txBody>
          <a:bodyPr/>
          <a:lstStyle/>
          <a:p>
            <a:pPr marL="0" indent="361950"/>
            <a:r>
              <a:rPr lang="bg-BG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Технологията </a:t>
            </a:r>
            <a:r>
              <a:rPr lang="bg-BG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развива много по-динамично от науката</a:t>
            </a:r>
            <a:r>
              <a:rPr lang="bg-BG" i="1" dirty="0"/>
              <a:t> </a:t>
            </a:r>
            <a:r>
              <a:rPr lang="bg-BG" dirty="0"/>
              <a:t>и предлага много по-голямо множество от разнообразни технологични процеси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2695" y="3786258"/>
            <a:ext cx="8186375" cy="62670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indent="361950"/>
            <a:r>
              <a:rPr lang="bg-BG" dirty="0" smtClean="0"/>
              <a:t>Технологията </a:t>
            </a:r>
            <a:r>
              <a:rPr lang="bg-BG" dirty="0"/>
              <a:t>е водеща в отношението </a:t>
            </a:r>
            <a:r>
              <a:rPr lang="bg-BG" b="1" i="1" dirty="0"/>
              <a:t>технология – техника </a:t>
            </a:r>
            <a:r>
              <a:rPr lang="bg-BG" dirty="0"/>
              <a:t>– </a:t>
            </a:r>
            <a:r>
              <a:rPr lang="bg-BG" dirty="0" smtClean="0"/>
              <a:t>и отразява </a:t>
            </a:r>
            <a:r>
              <a:rPr lang="bg-BG" dirty="0"/>
              <a:t>най-новите достижения на </a:t>
            </a:r>
            <a:r>
              <a:rPr lang="bg-BG" dirty="0" smtClean="0"/>
              <a:t>науката. </a:t>
            </a:r>
            <a:endParaRPr lang="bg-BG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5996" y="4763232"/>
            <a:ext cx="8186375" cy="1219171"/>
          </a:xfrm>
        </p:spPr>
        <p:txBody>
          <a:bodyPr/>
          <a:lstStyle/>
          <a:p>
            <a:pPr indent="361950"/>
            <a:r>
              <a:rPr lang="bg-BG" b="1" dirty="0" smtClean="0"/>
              <a:t>Техниката</a:t>
            </a:r>
            <a:r>
              <a:rPr lang="bg-BG" dirty="0" smtClean="0"/>
              <a:t> </a:t>
            </a:r>
            <a:r>
              <a:rPr lang="bg-BG" dirty="0"/>
              <a:t>отразява материалната съвкупност от оръдия на труда и средства за производство, тяхното изучаване и използване.</a:t>
            </a:r>
          </a:p>
          <a:p>
            <a:pPr indent="361950"/>
            <a:r>
              <a:rPr lang="bg-BG" i="1" dirty="0"/>
              <a:t>Ако техниката осигурява съществуването на човешкото общество, то технологията е свързана с неговото развитие.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9345" y="1050027"/>
            <a:ext cx="8173026" cy="173469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361950"/>
            <a:r>
              <a:rPr lang="bg-BG" dirty="0" smtClean="0"/>
              <a:t>Науката </a:t>
            </a:r>
            <a:r>
              <a:rPr lang="bg-BG" dirty="0"/>
              <a:t>има за </a:t>
            </a:r>
            <a:r>
              <a:rPr lang="bg-BG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</a:t>
            </a:r>
            <a:r>
              <a:rPr lang="bg-BG" dirty="0"/>
              <a:t> да подобрява непрекъснато границите на човешкото познание. Тя изучава естествените (химични и физични) процеси, разкрива нови закономерности и връзки в материалния свят. Науката създава система от знания за </a:t>
            </a:r>
            <a:r>
              <a:rPr lang="bg-BG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електрофизичните</a:t>
            </a:r>
            <a:r>
              <a:rPr lang="bg-BG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/>
              <a:t>и </a:t>
            </a:r>
            <a:r>
              <a:rPr lang="bg-BG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електрохимичните</a:t>
            </a:r>
            <a:r>
              <a:rPr lang="bg-BG" dirty="0">
                <a:solidFill>
                  <a:srgbClr val="0033CC"/>
                </a:solidFill>
              </a:rPr>
              <a:t> </a:t>
            </a:r>
            <a:r>
              <a:rPr lang="bg-BG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процеси</a:t>
            </a:r>
            <a:r>
              <a:rPr lang="bg-BG" dirty="0"/>
              <a:t>, които от своя страна могат да бъдат организирани и управлявани по опредени начини и методи, за да се реализират нови технологични процеси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56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8047298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Роля на науката, технологията и техника в развитието на човешкото общество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17</a:t>
            </a:fld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62136" y="1049338"/>
            <a:ext cx="8765964" cy="5491162"/>
            <a:chOff x="162136" y="1049338"/>
            <a:chExt cx="8765964" cy="5491162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62136" y="1049338"/>
              <a:ext cx="2811462" cy="55403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Задоволяване на материалните потребности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538345" y="3286125"/>
              <a:ext cx="2059044" cy="369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Човек (общество)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6423025" y="2625408"/>
              <a:ext cx="2289175" cy="923925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Ръст на производителността на труда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63748" y="2216674"/>
              <a:ext cx="1808239" cy="27699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съществуване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132138" y="2576513"/>
              <a:ext cx="2808287" cy="923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Ръст на обема и качеството на потребителните стойности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132138" y="2132013"/>
              <a:ext cx="2808287" cy="3698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производство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5940425" y="1049338"/>
              <a:ext cx="2879725" cy="55403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Прогрес на икономическите и обществените отношения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276600" y="1049338"/>
              <a:ext cx="2376488" cy="55403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Ръст на покупателните възможност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370263" y="4787900"/>
              <a:ext cx="2138362" cy="27699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Развитие - прогрес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524250" y="3860800"/>
              <a:ext cx="1958975" cy="646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Природа (материален свят)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38345" y="3656013"/>
              <a:ext cx="2059044" cy="646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bg-BG"/>
              </a:defPPr>
              <a:lvl1pPr algn="ctr"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Материалните потребности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38346" y="4725356"/>
              <a:ext cx="2059042" cy="36941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развитие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538345" y="5616575"/>
              <a:ext cx="2059043" cy="9239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Ръст на обема и качеството на потребностите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6667396" y="4324021"/>
              <a:ext cx="1800323" cy="36941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икономика</a:t>
              </a: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207125" y="5653242"/>
              <a:ext cx="2720975" cy="553998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>
              <a:defPPr>
                <a:defRPr lang="bg-BG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bg-BG" dirty="0"/>
                <a:t>Усъвършенстване на формите на производство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524250" y="5445125"/>
              <a:ext cx="1489075" cy="36988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Наука</a:t>
              </a: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732213" y="5795963"/>
              <a:ext cx="1487487" cy="36988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bg-BG"/>
              </a:defPPr>
              <a:lvl1pPr algn="ctr"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Технология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48113" y="6165850"/>
              <a:ext cx="1487487" cy="36988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bg-BG"/>
              </a:defPPr>
              <a:lvl1pPr algn="ctr"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/>
                <a:t>Техника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V="1">
              <a:off x="2706132" y="5630070"/>
              <a:ext cx="688578" cy="4135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5544344" y="6068740"/>
              <a:ext cx="554037" cy="2769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567867" y="5178146"/>
              <a:ext cx="0" cy="3694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1567867" y="4371970"/>
              <a:ext cx="0" cy="30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567867" y="2618235"/>
              <a:ext cx="0" cy="6075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1567867" y="1693069"/>
              <a:ext cx="1" cy="4283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5681666" y="1319252"/>
              <a:ext cx="204787" cy="71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2997203" y="1319252"/>
              <a:ext cx="227012" cy="43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5013325" y="1671956"/>
              <a:ext cx="0" cy="3686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3865563" y="1664336"/>
              <a:ext cx="0" cy="393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3865563" y="3557588"/>
              <a:ext cx="7937" cy="2698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013325" y="3567906"/>
              <a:ext cx="0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3865563" y="4551292"/>
              <a:ext cx="0" cy="2029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013325" y="4539746"/>
              <a:ext cx="0" cy="2260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 flipV="1">
              <a:off x="7567557" y="3678873"/>
              <a:ext cx="56" cy="5318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7567613" y="1763396"/>
              <a:ext cx="0" cy="8121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 bwMode="auto">
            <a:xfrm rot="10800000">
              <a:off x="5940426" y="2294731"/>
              <a:ext cx="726970" cy="323504"/>
            </a:xfrm>
            <a:prstGeom prst="bentConnector3">
              <a:avLst>
                <a:gd name="adj1" fmla="val 1783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9" idx="3"/>
            </p:cNvCxnSpPr>
            <p:nvPr/>
          </p:nvCxnSpPr>
          <p:spPr bwMode="auto">
            <a:xfrm rot="10800000">
              <a:off x="2597389" y="3471069"/>
              <a:ext cx="892362" cy="50879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1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3" y="234414"/>
            <a:ext cx="8115300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Технология и технологичен процес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7258" y="2232029"/>
            <a:ext cx="8261813" cy="2796526"/>
          </a:xfrm>
        </p:spPr>
        <p:txBody>
          <a:bodyPr/>
          <a:lstStyle/>
          <a:p>
            <a:pPr indent="361950"/>
            <a:r>
              <a:rPr lang="bg-BG" b="1" i="1" dirty="0"/>
              <a:t>Технологичният процес </a:t>
            </a:r>
            <a:r>
              <a:rPr lang="bg-BG" dirty="0"/>
              <a:t>може да се разглежда като </a:t>
            </a:r>
            <a:r>
              <a:rPr lang="bg-BG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трансформиране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 smtClean="0"/>
              <a:t>на </a:t>
            </a:r>
            <a:r>
              <a:rPr lang="bg-BG" dirty="0"/>
              <a:t>заготовката в детайл с определени характеристики или показатели на </a:t>
            </a:r>
            <a:r>
              <a:rPr lang="bg-BG" dirty="0" smtClean="0"/>
              <a:t>качеството.</a:t>
            </a:r>
            <a:endParaRPr lang="bg-BG" dirty="0"/>
          </a:p>
          <a:p>
            <a:pPr indent="361950">
              <a:spcBef>
                <a:spcPts val="600"/>
              </a:spcBef>
            </a:pPr>
            <a:r>
              <a:rPr lang="bg-BG" dirty="0" smtClean="0"/>
              <a:t>Извършва се чрез </a:t>
            </a:r>
            <a:r>
              <a:rPr lang="bg-BG" dirty="0"/>
              <a:t>промяна на основните характеристики -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геометрични </a:t>
            </a:r>
            <a:r>
              <a:rPr lang="bg-BG" dirty="0"/>
              <a:t>и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материални</a:t>
            </a:r>
            <a:r>
              <a:rPr lang="bg-BG" dirty="0"/>
              <a:t>, на </a:t>
            </a:r>
            <a:r>
              <a:rPr lang="bg-BG" dirty="0" smtClean="0"/>
              <a:t>заготовката.</a:t>
            </a:r>
            <a:endParaRPr lang="bg-BG" dirty="0"/>
          </a:p>
          <a:p>
            <a:pPr indent="361950">
              <a:spcBef>
                <a:spcPts val="600"/>
              </a:spcBef>
            </a:pPr>
            <a:r>
              <a:rPr lang="bg-BG" b="1" i="1" dirty="0"/>
              <a:t>Технологичната трансформация</a:t>
            </a:r>
            <a:r>
              <a:rPr lang="bg-BG" dirty="0"/>
              <a:t>, </a:t>
            </a:r>
            <a:r>
              <a:rPr lang="bg-BG" dirty="0" smtClean="0"/>
              <a:t>се </a:t>
            </a:r>
            <a:r>
              <a:rPr lang="bg-BG" dirty="0"/>
              <a:t>изразява в </a:t>
            </a:r>
            <a:r>
              <a:rPr lang="bg-BG" i="1" dirty="0"/>
              <a:t>промяна на формата</a:t>
            </a:r>
            <a:r>
              <a:rPr lang="bg-BG" dirty="0"/>
              <a:t>, на </a:t>
            </a:r>
            <a:r>
              <a:rPr lang="bg-BG" i="1" dirty="0"/>
              <a:t>размерите</a:t>
            </a:r>
            <a:r>
              <a:rPr lang="bg-BG" dirty="0"/>
              <a:t>, на </a:t>
            </a:r>
            <a:r>
              <a:rPr lang="bg-BG" i="1" dirty="0"/>
              <a:t>повърхнинните</a:t>
            </a:r>
            <a:r>
              <a:rPr lang="bg-BG" dirty="0"/>
              <a:t> или </a:t>
            </a:r>
            <a:r>
              <a:rPr lang="bg-BG" i="1" dirty="0"/>
              <a:t>обемните свойства </a:t>
            </a:r>
            <a:r>
              <a:rPr lang="bg-BG" dirty="0"/>
              <a:t>на материала чрез промяна на състава и структурата.</a:t>
            </a:r>
          </a:p>
          <a:p>
            <a:pPr indent="361950">
              <a:spcBef>
                <a:spcPts val="600"/>
              </a:spcBef>
            </a:pPr>
            <a:r>
              <a:rPr lang="bg-BG" dirty="0"/>
              <a:t>Един технологичен процес може да предизвика повече от един вид технологична </a:t>
            </a:r>
            <a:r>
              <a:rPr lang="bg-BG" dirty="0" smtClean="0"/>
              <a:t>трансформация.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050" y="987430"/>
            <a:ext cx="8261813" cy="34970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indent="361950"/>
            <a:r>
              <a:rPr lang="bg-BG" b="1" i="1" dirty="0" smtClean="0"/>
              <a:t>Технологичен </a:t>
            </a:r>
            <a:r>
              <a:rPr lang="bg-BG" b="1" i="1" dirty="0"/>
              <a:t>процес </a:t>
            </a:r>
            <a:endParaRPr lang="bg-BG" b="1" i="1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050" y="1561132"/>
            <a:ext cx="8261813" cy="34970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indent="361950"/>
            <a:r>
              <a:rPr lang="bg-BG" b="1" i="1" dirty="0" smtClean="0"/>
              <a:t>Технологична трансформация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00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1236099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Видове технологична трансформация в зависимост от промяната на основните характеристики на детайла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19</a:t>
            </a:fld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62127" y="1774767"/>
            <a:ext cx="8013541" cy="4086240"/>
            <a:chOff x="803995" y="1412817"/>
            <a:chExt cx="8013541" cy="40862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60032" y="1790415"/>
              <a:ext cx="0" cy="3348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059832" y="2075195"/>
              <a:ext cx="72008" cy="1992585"/>
              <a:chOff x="3059832" y="2075195"/>
              <a:chExt cx="72008" cy="1992585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059832" y="2075195"/>
                <a:ext cx="0" cy="19925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31840" y="2075195"/>
                <a:ext cx="0" cy="19925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827584" y="2411596"/>
              <a:ext cx="3168352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dirty="0"/>
                <a:t>Геометрични </a:t>
              </a:r>
              <a:r>
                <a:rPr lang="bg-BG" dirty="0" smtClean="0"/>
                <a:t>характеристики </a:t>
              </a:r>
              <a:endParaRPr lang="bg-B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9632" y="4600645"/>
              <a:ext cx="280831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bg-BG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bg-BG" dirty="0"/>
                <a:t>В. Повърхнинни свойства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9632" y="2924944"/>
              <a:ext cx="2808312" cy="3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dirty="0" smtClean="0"/>
                <a:t>А. Форма</a:t>
              </a:r>
              <a:endParaRPr lang="bg-B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5536" y="3525222"/>
              <a:ext cx="2702768" cy="27699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36000" tIns="0" rIns="0" bIns="0" rtlCol="0" anchor="ctr" anchorCtr="0">
              <a:spAutoFit/>
            </a:bodyPr>
            <a:lstStyle>
              <a:defPPr>
                <a:defRPr lang="bg-BG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dirty="0"/>
                <a:t>Б. Размерно обработване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5536" y="2984443"/>
              <a:ext cx="4212000" cy="36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bg-BG" dirty="0" smtClean="0"/>
                <a:t>А. Формообразуване (</a:t>
              </a:r>
              <a:r>
                <a:rPr lang="bg-BG" dirty="0" err="1" smtClean="0"/>
                <a:t>формоизменение</a:t>
              </a:r>
              <a:r>
                <a:rPr lang="bg-BG" dirty="0" smtClean="0"/>
                <a:t>)</a:t>
              </a:r>
              <a:endParaRPr lang="bg-B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7715" y="1421083"/>
              <a:ext cx="283460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bg-BG"/>
              </a:defPPr>
            </a:lstStyle>
            <a:p>
              <a:r>
                <a:rPr lang="bg-BG" dirty="0"/>
                <a:t>Видове технологична трансформация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5536" y="4600644"/>
              <a:ext cx="3278832" cy="36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36000" tIns="0" rIns="0" bIns="0" rtlCol="0" anchor="ctr" anchorCtr="0">
              <a:spAutoFit/>
            </a:bodyPr>
            <a:lstStyle>
              <a:defPPr>
                <a:defRPr lang="bg-BG"/>
              </a:defPPr>
            </a:lstStyle>
            <a:p>
              <a:r>
                <a:rPr lang="bg-BG" dirty="0"/>
                <a:t>В. Повърхнинно модифициране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05536" y="5139056"/>
              <a:ext cx="2702768" cy="36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36000" tIns="0" rIns="0" bIns="0" rtlCol="0" anchor="ctr" anchorCtr="0">
              <a:spAutoFit/>
            </a:bodyPr>
            <a:lstStyle>
              <a:defPPr>
                <a:defRPr lang="bg-BG"/>
              </a:defPPr>
            </a:lstStyle>
            <a:p>
              <a:r>
                <a:rPr lang="bg-BG" dirty="0"/>
                <a:t>Г. Обемно модифициране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9632" y="3442223"/>
              <a:ext cx="2808312" cy="3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bg-BG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bg-BG" dirty="0"/>
                <a:t>Б. Размери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7584" y="4067780"/>
              <a:ext cx="3168352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dirty="0" smtClean="0"/>
                <a:t>Материални характеристики</a:t>
              </a:r>
              <a:endParaRPr lang="bg-B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9632" y="5139057"/>
              <a:ext cx="280831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bg-BG"/>
              </a:defPPr>
            </a:lstStyle>
            <a:p>
              <a:r>
                <a:rPr lang="bg-BG" dirty="0"/>
                <a:t>Г. Обемни свойства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995" y="1412817"/>
              <a:ext cx="316835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bg-BG" dirty="0"/>
                <a:t>Основни </a:t>
              </a:r>
              <a:r>
                <a:rPr lang="bg-BG" dirty="0" smtClean="0"/>
                <a:t>характеристики на детайла</a:t>
              </a:r>
              <a:endParaRPr lang="bg-BG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475656" y="2059148"/>
              <a:ext cx="0" cy="3524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7664" y="2059148"/>
              <a:ext cx="0" cy="3524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3"/>
            </p:cNvCxnSpPr>
            <p:nvPr/>
          </p:nvCxnSpPr>
          <p:spPr>
            <a:xfrm>
              <a:off x="4067944" y="3104944"/>
              <a:ext cx="537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80123" y="3622223"/>
              <a:ext cx="537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067944" y="4780645"/>
              <a:ext cx="537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067944" y="5319057"/>
              <a:ext cx="5375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Производство и потребление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2</a:t>
            </a:fld>
            <a:endParaRPr lang="bg-BG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28019" y="4468610"/>
            <a:ext cx="7993063" cy="1200150"/>
            <a:chOff x="539552" y="2492896"/>
            <a:chExt cx="7992888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2908883"/>
              <a:ext cx="1584290" cy="36835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latin typeface="Times New Roman" pitchFamily="18" charset="0"/>
                  <a:cs typeface="Times New Roman" pitchFamily="18" charset="0"/>
                </a:rPr>
                <a:t>Технологията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2195736" y="2492896"/>
              <a:ext cx="6336704" cy="1200329"/>
              <a:chOff x="2195736" y="2492896"/>
              <a:chExt cx="6336704" cy="120032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79569" y="2492896"/>
                <a:ext cx="1512854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bg-BG" dirty="0">
                    <a:latin typeface="Times New Roman" pitchFamily="18" charset="0"/>
                    <a:cs typeface="Times New Roman" pitchFamily="18" charset="0"/>
                  </a:rPr>
                  <a:t>Естествените процеси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bg-BG" dirty="0">
                    <a:latin typeface="Times New Roman" pitchFamily="18" charset="0"/>
                    <a:cs typeface="Times New Roman" pitchFamily="18" charset="0"/>
                  </a:rPr>
                  <a:t>(физични и химични)</a:t>
                </a:r>
              </a:p>
            </p:txBody>
          </p:sp>
          <p:sp>
            <p:nvSpPr>
              <p:cNvPr id="13" name="Right Arrow Callout 12"/>
              <p:cNvSpPr/>
              <p:nvPr/>
            </p:nvSpPr>
            <p:spPr>
              <a:xfrm>
                <a:off x="2195279" y="2692951"/>
                <a:ext cx="1439830" cy="800219"/>
              </a:xfrm>
              <a:prstGeom prst="rightArrowCallout">
                <a:avLst>
                  <a:gd name="adj1" fmla="val 48829"/>
                  <a:gd name="adj2" fmla="val 40489"/>
                  <a:gd name="adj3" fmla="val 40489"/>
                  <a:gd name="adj4" fmla="val 6497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bg-BG"/>
              </a:p>
            </p:txBody>
          </p:sp>
          <p:sp>
            <p:nvSpPr>
              <p:cNvPr id="14" name="TextBox 7"/>
              <p:cNvSpPr txBox="1">
                <a:spLocks noChangeArrowheads="1"/>
              </p:cNvSpPr>
              <p:nvPr/>
            </p:nvSpPr>
            <p:spPr bwMode="auto">
              <a:xfrm>
                <a:off x="2195736" y="2908394"/>
                <a:ext cx="10801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bg-BG">
                    <a:latin typeface="Times New Roman" pitchFamily="18" charset="0"/>
                    <a:cs typeface="Times New Roman" pitchFamily="18" charset="0"/>
                  </a:rPr>
                  <a:t>използва</a:t>
                </a:r>
              </a:p>
            </p:txBody>
          </p:sp>
          <p:sp>
            <p:nvSpPr>
              <p:cNvPr id="15" name="Right Arrow Callout 14"/>
              <p:cNvSpPr/>
              <p:nvPr/>
            </p:nvSpPr>
            <p:spPr>
              <a:xfrm>
                <a:off x="5363860" y="2692951"/>
                <a:ext cx="1439830" cy="800219"/>
              </a:xfrm>
              <a:prstGeom prst="rightArrowCallout">
                <a:avLst>
                  <a:gd name="adj1" fmla="val 48829"/>
                  <a:gd name="adj2" fmla="val 40489"/>
                  <a:gd name="adj3" fmla="val 40489"/>
                  <a:gd name="adj4" fmla="val 6497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bg-BG"/>
              </a:p>
            </p:txBody>
          </p:sp>
          <p:sp>
            <p:nvSpPr>
              <p:cNvPr id="16" name="TextBox 9"/>
              <p:cNvSpPr txBox="1">
                <a:spLocks noChangeArrowheads="1"/>
              </p:cNvSpPr>
              <p:nvPr/>
            </p:nvSpPr>
            <p:spPr bwMode="auto">
              <a:xfrm>
                <a:off x="5364088" y="2908394"/>
                <a:ext cx="12241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bg-BG">
                    <a:latin typeface="Times New Roman" pitchFamily="18" charset="0"/>
                    <a:cs typeface="Times New Roman" pitchFamily="18" charset="0"/>
                  </a:rPr>
                  <a:t>създаване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48150" y="2631030"/>
                <a:ext cx="1584290" cy="9240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bg-BG" dirty="0">
                    <a:latin typeface="Times New Roman" pitchFamily="18" charset="0"/>
                    <a:cs typeface="Times New Roman" pitchFamily="18" charset="0"/>
                  </a:rPr>
                  <a:t>Изкуствени обекти (материали)</a:t>
                </a: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12" y="1316055"/>
            <a:ext cx="2306857" cy="23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Технология и технологичен процес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9160" y="83671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spcBef>
                <a:spcPts val="300"/>
              </a:spcBef>
            </a:pP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Технологичните процеси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се разделят на две големи групи в зависимост от степента на промяна на размерите: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647" y="1916832"/>
            <a:ext cx="3736032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spcBef>
                <a:spcPts val="300"/>
              </a:spcBef>
            </a:pP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Технологични процеси на размерно обработване,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конфигурацията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геометричните размери в степен значително по-голяма от допустимите отклонения, определени от предназначението.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7592" y="1916832"/>
            <a:ext cx="410445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spcBef>
                <a:spcPts val="300"/>
              </a:spcBef>
            </a:pP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Технологични процеси на неразмерно обработване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(боядисване, легиране, </a:t>
            </a:r>
            <a:r>
              <a:rPr lang="bg-BG" dirty="0" err="1" smtClean="0">
                <a:latin typeface="Times New Roman" pitchFamily="18" charset="0"/>
                <a:cs typeface="Times New Roman" pitchFamily="18" charset="0"/>
              </a:rPr>
              <a:t>термообработване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нанасяне на покрития), при които изменението на размерите са съизмерими с допустимите отклонения, определени от предназначението. </a:t>
            </a:r>
          </a:p>
          <a:p>
            <a:pPr indent="361950" algn="just">
              <a:spcBef>
                <a:spcPts val="300"/>
              </a:spcBef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В този случай се изменят: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структурната организация и/или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съставът на материала и като следствие от тази промяна – физико-химичните свойства на материала на повърхността или в целия обем на заготовката.</a:t>
            </a:r>
          </a:p>
        </p:txBody>
      </p:sp>
      <p:sp>
        <p:nvSpPr>
          <p:cNvPr id="10" name="Down Arrow 9"/>
          <p:cNvSpPr/>
          <p:nvPr/>
        </p:nvSpPr>
        <p:spPr>
          <a:xfrm rot="2179842">
            <a:off x="2654212" y="1464747"/>
            <a:ext cx="341078" cy="504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wn Arrow 10"/>
          <p:cNvSpPr/>
          <p:nvPr/>
        </p:nvSpPr>
        <p:spPr>
          <a:xfrm rot="19420158" flipH="1">
            <a:off x="5688112" y="1466797"/>
            <a:ext cx="341078" cy="504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482304" y="587727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spcBef>
                <a:spcPts val="300"/>
              </a:spcBef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Технологичната трансформация може да бъде </a:t>
            </a: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елементарна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сложна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, в случая на едновременно съществуване на повече от един вид елементарна трансформация</a:t>
            </a:r>
            <a:r>
              <a:rPr lang="bg-BG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30823" y="2762441"/>
            <a:ext cx="3982287" cy="1180699"/>
          </a:xfrm>
        </p:spPr>
        <p:txBody>
          <a:bodyPr/>
          <a:lstStyle/>
          <a:p>
            <a:pPr algn="ctr"/>
            <a:r>
              <a:rPr lang="bg-BG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 Р А Й</a:t>
            </a:r>
            <a:endParaRPr lang="bg-BG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21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4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05102"/>
          </a:xfrm>
        </p:spPr>
        <p:txBody>
          <a:bodyPr/>
          <a:lstStyle/>
          <a:p>
            <a:r>
              <a:rPr lang="bg-BG" sz="2400" dirty="0">
                <a:solidFill>
                  <a:srgbClr val="FF0000"/>
                </a:solidFill>
              </a:rPr>
              <a:t>Производство и потребление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3</a:t>
            </a:fld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7366" y="1641932"/>
            <a:ext cx="7833820" cy="1180699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defRPr/>
            </a:pPr>
            <a:r>
              <a:rPr lang="bg-BG" b="1" dirty="0" smtClean="0"/>
              <a:t>Технологията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bg-BG" dirty="0" smtClean="0"/>
              <a:t>(от гръцки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ё</a:t>
            </a:r>
            <a:r>
              <a:rPr lang="en-US" dirty="0" smtClean="0"/>
              <a:t> – </a:t>
            </a:r>
            <a:r>
              <a:rPr lang="bg-BG" dirty="0" smtClean="0"/>
              <a:t>изкуство, майсторство, умение и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logos</a:t>
            </a:r>
            <a:r>
              <a:rPr lang="en-US" dirty="0" smtClean="0"/>
              <a:t> – </a:t>
            </a:r>
            <a:r>
              <a:rPr lang="bg-BG" dirty="0" smtClean="0"/>
              <a:t>слово, учение, знание, наука) представлява </a:t>
            </a:r>
            <a:r>
              <a:rPr lang="bg-BG" i="1" dirty="0" smtClean="0"/>
              <a:t>система от знания</a:t>
            </a:r>
            <a:r>
              <a:rPr lang="bg-BG" dirty="0" smtClean="0"/>
              <a:t>, </a:t>
            </a:r>
            <a:r>
              <a:rPr lang="bg-BG" dirty="0" smtClean="0"/>
              <a:t>използвани </a:t>
            </a:r>
            <a:r>
              <a:rPr lang="bg-BG" dirty="0" smtClean="0"/>
              <a:t>при превръщане на природните продукти </a:t>
            </a:r>
            <a:r>
              <a:rPr lang="bg-BG" dirty="0" smtClean="0"/>
              <a:t>в </a:t>
            </a:r>
            <a:r>
              <a:rPr lang="bg-BG" dirty="0" smtClean="0"/>
              <a:t>предмети </a:t>
            </a:r>
            <a:r>
              <a:rPr lang="bg-BG" dirty="0" smtClean="0"/>
              <a:t>с </a:t>
            </a:r>
            <a:r>
              <a:rPr lang="bg-BG" dirty="0" smtClean="0"/>
              <a:t>определена </a:t>
            </a:r>
            <a:r>
              <a:rPr lang="bg-BG" i="1" dirty="0" smtClean="0"/>
              <a:t>потребителска стойност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23760" y="3905179"/>
            <a:ext cx="8001032" cy="1496170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/>
            <a:r>
              <a:rPr lang="bg-BG" b="1" dirty="0"/>
              <a:t>Производството</a:t>
            </a:r>
            <a:r>
              <a:rPr lang="bg-BG" dirty="0"/>
              <a:t> </a:t>
            </a:r>
            <a:r>
              <a:rPr lang="bg-BG" dirty="0" smtClean="0"/>
              <a:t>е </a:t>
            </a:r>
            <a:r>
              <a:rPr lang="bg-BG" i="1" dirty="0" smtClean="0"/>
              <a:t>организирана </a:t>
            </a:r>
            <a:r>
              <a:rPr lang="bg-BG" i="1" dirty="0"/>
              <a:t>дейност</a:t>
            </a:r>
            <a:r>
              <a:rPr lang="bg-BG" dirty="0"/>
              <a:t>, която има за цел </a:t>
            </a:r>
            <a:r>
              <a:rPr lang="bg-BG" b="1" i="1" dirty="0"/>
              <a:t>създаване на </a:t>
            </a:r>
            <a:r>
              <a:rPr lang="bg-BG" b="1" i="1" dirty="0" smtClean="0"/>
              <a:t>предмети</a:t>
            </a:r>
            <a:r>
              <a:rPr lang="bg-BG" dirty="0" smtClean="0"/>
              <a:t> </a:t>
            </a:r>
            <a:r>
              <a:rPr lang="bg-BG" dirty="0"/>
              <a:t>с определена потребителска стойност, </a:t>
            </a:r>
            <a:r>
              <a:rPr lang="bg-BG" dirty="0" smtClean="0"/>
              <a:t>с определено </a:t>
            </a:r>
            <a:r>
              <a:rPr lang="bg-BG" i="1" dirty="0" smtClean="0"/>
              <a:t>служебно</a:t>
            </a:r>
            <a:r>
              <a:rPr lang="bg-BG" dirty="0" smtClean="0"/>
              <a:t> </a:t>
            </a:r>
            <a:r>
              <a:rPr lang="bg-BG" i="1" dirty="0" smtClean="0"/>
              <a:t>предназначение</a:t>
            </a:r>
            <a:r>
              <a:rPr lang="bg-BG" dirty="0"/>
              <a:t>.</a:t>
            </a:r>
          </a:p>
          <a:p>
            <a:pPr indent="361950"/>
            <a:r>
              <a:rPr lang="bg-BG" dirty="0"/>
              <a:t>Производството е свързано с получаването, обработването или преработването на суровини, материали, полуфабрикати и изделия.</a:t>
            </a:r>
          </a:p>
        </p:txBody>
      </p:sp>
    </p:spTree>
    <p:extLst>
      <p:ext uri="{BB962C8B-B14F-4D97-AF65-F5344CB8AC3E}">
        <p14:creationId xmlns:p14="http://schemas.microsoft.com/office/powerpoint/2010/main" val="4341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Производство и потребление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4</a:t>
            </a:fld>
            <a:endParaRPr lang="bg-BG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2545372"/>
              </p:ext>
            </p:extLst>
          </p:nvPr>
        </p:nvGraphicFramePr>
        <p:xfrm>
          <a:off x="387244" y="3938533"/>
          <a:ext cx="8682138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890965" y="1417009"/>
            <a:ext cx="6996633" cy="1584325"/>
            <a:chOff x="899592" y="908050"/>
            <a:chExt cx="6996633" cy="1584325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899592" y="908050"/>
              <a:ext cx="2519362" cy="1584325"/>
              <a:chOff x="598443" y="908720"/>
              <a:chExt cx="2519816" cy="158417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98443" y="908720"/>
                <a:ext cx="2519816" cy="1584176"/>
              </a:xfrm>
              <a:prstGeom prst="ellips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bg-BG"/>
              </a:p>
            </p:txBody>
          </p:sp>
          <p:sp>
            <p:nvSpPr>
              <p:cNvPr id="15" name="TextBox 11"/>
              <p:cNvSpPr txBox="1">
                <a:spLocks noChangeArrowheads="1"/>
              </p:cNvSpPr>
              <p:nvPr/>
            </p:nvSpPr>
            <p:spPr bwMode="auto">
              <a:xfrm>
                <a:off x="670464" y="1239143"/>
                <a:ext cx="230425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bg-BG" sz="2000" dirty="0">
                    <a:latin typeface="Times New Roman" pitchFamily="18" charset="0"/>
                    <a:cs typeface="Times New Roman" pitchFamily="18" charset="0"/>
                  </a:rPr>
                  <a:t>Общество извършва производствена дейност</a:t>
                </a:r>
              </a:p>
            </p:txBody>
          </p:sp>
        </p:grpSp>
        <p:sp>
          <p:nvSpPr>
            <p:cNvPr id="11" name="Striped Right Arrow 10"/>
            <p:cNvSpPr/>
            <p:nvPr/>
          </p:nvSpPr>
          <p:spPr bwMode="auto">
            <a:xfrm>
              <a:off x="3727450" y="1239838"/>
              <a:ext cx="1223963" cy="488950"/>
            </a:xfrm>
            <a:prstGeom prst="striped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bg-BG"/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3838885" y="1882743"/>
              <a:ext cx="1001011" cy="400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bg-BG" sz="2000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създава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232400" y="1123950"/>
              <a:ext cx="2663825" cy="923925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dirty="0">
                  <a:solidFill>
                    <a:schemeClr val="tx1"/>
                  </a:solidFill>
                </a:rPr>
                <a:t>Полезни неща за себе си, които не съществуват в природата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1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роизводство на капачки на винт - САРТЕН Б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36" y="3374956"/>
            <a:ext cx="2319565" cy="15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Производство и потребление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9026" y="1095281"/>
            <a:ext cx="5739031" cy="1338620"/>
          </a:xfrm>
        </p:spPr>
        <p:txBody>
          <a:bodyPr/>
          <a:lstStyle/>
          <a:p>
            <a:pPr indent="361950">
              <a:spcBef>
                <a:spcPct val="20000"/>
              </a:spcBef>
            </a:pPr>
            <a:r>
              <a:rPr lang="bg-BG" b="1" i="1" dirty="0" smtClean="0"/>
              <a:t>Производството</a:t>
            </a:r>
            <a:r>
              <a:rPr lang="bg-BG" dirty="0" smtClean="0"/>
              <a:t> </a:t>
            </a:r>
            <a:r>
              <a:rPr lang="bg-BG" dirty="0"/>
              <a:t>е свързано със самото съществуване и развитие на обществото. То е част от културата и от начина на живот на обществото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4" y="1155464"/>
            <a:ext cx="2631579" cy="1473684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816925" y="5795234"/>
            <a:ext cx="6372918" cy="688256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spcBef>
                <a:spcPct val="20000"/>
              </a:spcBef>
            </a:pPr>
            <a:r>
              <a:rPr lang="bg-BG" sz="2000" i="1" dirty="0" smtClean="0"/>
              <a:t>„Консумирам, това значи произвеждам, за да живея, а не живея за да консумирам или произвеждам“.</a:t>
            </a:r>
            <a:endParaRPr lang="bg-BG" sz="2000" i="1" dirty="0"/>
          </a:p>
        </p:txBody>
      </p:sp>
      <p:pic>
        <p:nvPicPr>
          <p:cNvPr id="1026" name="Picture 2" descr="Производство на консерни кутии - САРТЕН Б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120172"/>
            <a:ext cx="2244065" cy="14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712" y="3433682"/>
            <a:ext cx="2134713" cy="1420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242" y="4406078"/>
            <a:ext cx="2109602" cy="14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6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70" y="2564123"/>
            <a:ext cx="6113558" cy="4071772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225434" y="2071480"/>
            <a:ext cx="8441633" cy="3497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defRPr/>
            </a:pPr>
            <a:r>
              <a:rPr lang="bg-BG" b="1" dirty="0" smtClean="0">
                <a:solidFill>
                  <a:schemeClr val="accent5">
                    <a:lumMod val="75000"/>
                  </a:schemeClr>
                </a:solidFill>
              </a:rPr>
              <a:t>Производствен процес</a:t>
            </a:r>
            <a:endParaRPr lang="bg-BG" dirty="0" smtClean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28035" y="1401500"/>
            <a:ext cx="8436429" cy="349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defRPr/>
            </a:pPr>
            <a:r>
              <a:rPr lang="bg-BG" b="1" i="1" dirty="0" smtClean="0">
                <a:solidFill>
                  <a:schemeClr val="accent6">
                    <a:lumMod val="75000"/>
                  </a:schemeClr>
                </a:solidFill>
              </a:rPr>
              <a:t>Технологичен процес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68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8938" y="1974116"/>
            <a:ext cx="8436429" cy="903700"/>
          </a:xfrm>
        </p:spPr>
        <p:txBody>
          <a:bodyPr/>
          <a:lstStyle/>
          <a:p>
            <a:pPr indent="361950">
              <a:defRPr/>
            </a:pPr>
            <a:r>
              <a:rPr lang="bg-BG" i="1" dirty="0" smtClean="0"/>
              <a:t>Получаването </a:t>
            </a:r>
            <a:r>
              <a:rPr lang="bg-BG" i="1" dirty="0"/>
              <a:t>на твърдо тяло </a:t>
            </a:r>
            <a:r>
              <a:rPr lang="bg-BG" dirty="0"/>
              <a:t>(изделие) със създадена форма и размери, повърхностни и обемни свойства е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крайният етап </a:t>
            </a:r>
            <a:r>
              <a:rPr lang="bg-BG" dirty="0"/>
              <a:t>от осъществяването на всеки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технологичен процес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7</a:t>
            </a:fld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58938" y="4098688"/>
            <a:ext cx="8441633" cy="1180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defRPr/>
            </a:pPr>
            <a:r>
              <a:rPr lang="bg-BG" b="1" dirty="0" smtClean="0">
                <a:solidFill>
                  <a:schemeClr val="accent5">
                    <a:lumMod val="75000"/>
                  </a:schemeClr>
                </a:solidFill>
              </a:rPr>
              <a:t>Производствения процес </a:t>
            </a:r>
            <a:r>
              <a:rPr lang="bg-BG" b="1" dirty="0" smtClean="0">
                <a:solidFill>
                  <a:schemeClr val="accent5">
                    <a:lumMod val="75000"/>
                  </a:schemeClr>
                </a:solidFill>
              </a:rPr>
              <a:t>е </a:t>
            </a:r>
            <a:r>
              <a:rPr lang="bg-BG" dirty="0" smtClean="0"/>
              <a:t>съвкупност </a:t>
            </a:r>
            <a:r>
              <a:rPr lang="bg-BG" dirty="0" smtClean="0"/>
              <a:t>от всички взаимосвързани </a:t>
            </a:r>
            <a:r>
              <a:rPr lang="bg-BG" i="1" dirty="0" smtClean="0"/>
              <a:t>действия</a:t>
            </a:r>
            <a:r>
              <a:rPr lang="bg-BG" dirty="0" smtClean="0"/>
              <a:t> и </a:t>
            </a:r>
            <a:r>
              <a:rPr lang="bg-BG" i="1" dirty="0" smtClean="0"/>
              <a:t>стадии</a:t>
            </a:r>
            <a:r>
              <a:rPr lang="bg-BG" dirty="0" smtClean="0"/>
              <a:t> през които преминават суровините, материалите и полуфабрикатите до превръщането им в продукти – детайли, апарати, съоръжения и машини, които задоволяват определени потребности. 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10940" y="840783"/>
            <a:ext cx="8436429" cy="626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>
              <a:defRPr/>
            </a:pPr>
            <a:r>
              <a:rPr lang="bg-BG" b="1" i="1" dirty="0">
                <a:solidFill>
                  <a:schemeClr val="accent6">
                    <a:lumMod val="75000"/>
                  </a:schemeClr>
                </a:solidFill>
              </a:rPr>
              <a:t>Технологичният процес </a:t>
            </a:r>
            <a:r>
              <a:rPr lang="bg-BG" dirty="0"/>
              <a:t>е </a:t>
            </a:r>
            <a:r>
              <a:rPr lang="bg-BG" dirty="0" smtClean="0"/>
              <a:t>чест </a:t>
            </a:r>
            <a:r>
              <a:rPr lang="bg-BG" dirty="0"/>
              <a:t>от производствения процес, чрез която се извършва последователна смяна на </a:t>
            </a:r>
            <a:r>
              <a:rPr lang="bg-BG" dirty="0" smtClean="0"/>
              <a:t>състоянието.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4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5" y="828971"/>
            <a:ext cx="8223622" cy="228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361950">
              <a:spcBef>
                <a:spcPct val="20000"/>
              </a:spcBef>
            </a:pPr>
            <a:r>
              <a:rPr lang="bg-BG" b="1" i="1" dirty="0" smtClean="0">
                <a:solidFill>
                  <a:srgbClr val="9933FF"/>
                </a:solidFill>
              </a:rPr>
              <a:t>Технологична </a:t>
            </a:r>
            <a:r>
              <a:rPr lang="bg-BG" b="1" i="1" dirty="0">
                <a:solidFill>
                  <a:srgbClr val="9933FF"/>
                </a:solidFill>
              </a:rPr>
              <a:t>операция </a:t>
            </a:r>
            <a:r>
              <a:rPr lang="bg-BG" dirty="0" smtClean="0"/>
              <a:t>:</a:t>
            </a:r>
          </a:p>
          <a:p>
            <a:pPr marL="712788" inden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dirty="0"/>
              <a:t>определено </a:t>
            </a:r>
            <a:r>
              <a:rPr lang="bg-BG" i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</a:t>
            </a:r>
            <a:r>
              <a:rPr lang="bg-BG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i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</a:t>
            </a:r>
            <a:r>
              <a:rPr lang="bg-BG" dirty="0" smtClean="0"/>
              <a:t>;</a:t>
            </a:r>
          </a:p>
          <a:p>
            <a:pPr marL="712788" inden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dirty="0"/>
              <a:t>един </a:t>
            </a:r>
            <a:r>
              <a:rPr lang="bg-BG" dirty="0" err="1"/>
              <a:t>несменящ</a:t>
            </a:r>
            <a:r>
              <a:rPr lang="bg-BG" dirty="0"/>
              <a:t> се </a:t>
            </a:r>
            <a:r>
              <a:rPr lang="bg-BG" i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изпълнител</a:t>
            </a:r>
            <a:r>
              <a:rPr lang="bg-BG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/>
              <a:t>върху </a:t>
            </a:r>
            <a:endParaRPr lang="bg-BG" dirty="0" smtClean="0"/>
          </a:p>
          <a:p>
            <a:pPr marL="712788" inden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bg-BG" dirty="0" smtClean="0"/>
              <a:t>определен </a:t>
            </a:r>
            <a:r>
              <a:rPr lang="bg-BG" i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обект на обработване</a:t>
            </a:r>
            <a:r>
              <a:rPr lang="bg-BG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dirty="0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12788" inden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bg-BG" dirty="0" smtClean="0"/>
              <a:t>при </a:t>
            </a:r>
            <a:r>
              <a:rPr lang="bg-BG" i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непрекъснатост на технологичния процес</a:t>
            </a:r>
            <a:r>
              <a:rPr lang="bg-BG" dirty="0"/>
              <a:t>. </a:t>
            </a:r>
          </a:p>
          <a:p>
            <a:pPr indent="361950">
              <a:spcBef>
                <a:spcPct val="20000"/>
              </a:spcBef>
            </a:pPr>
            <a:r>
              <a:rPr lang="bg-BG" dirty="0"/>
              <a:t>С изменение на който и да е от тези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bg-BG" dirty="0"/>
              <a:t> елемента започва нова технологична операция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8</a:t>
            </a:fld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208415" y="3528521"/>
            <a:ext cx="5786412" cy="2939554"/>
            <a:chOff x="755576" y="3111351"/>
            <a:chExt cx="5786412" cy="2939554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365104"/>
              <a:ext cx="2618060" cy="8309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b="1" dirty="0" smtClean="0"/>
                <a:t>Технологична операция</a:t>
              </a:r>
              <a:endParaRPr lang="bg-BG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928" y="3111351"/>
              <a:ext cx="2618060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/>
                <a:t>установяване</a:t>
              </a:r>
              <a:endParaRPr lang="bg-BG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3730823"/>
              <a:ext cx="2618060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/>
                <a:t>позиция</a:t>
              </a:r>
              <a:endParaRPr lang="bg-BG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3928" y="4350295"/>
              <a:ext cx="2618060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/>
                <a:t>преход</a:t>
              </a:r>
              <a:endParaRPr lang="bg-BG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0480" y="4969767"/>
              <a:ext cx="2618060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/>
                <a:t>ход</a:t>
              </a:r>
              <a:endParaRPr lang="bg-BG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17032" y="5589240"/>
              <a:ext cx="2618060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/>
                <a:t>похват</a:t>
              </a:r>
              <a:endParaRPr lang="bg-BG" sz="2400" dirty="0"/>
            </a:p>
          </p:txBody>
        </p:sp>
        <p:cxnSp>
          <p:nvCxnSpPr>
            <p:cNvPr id="14" name="Straight Connector 13"/>
            <p:cNvCxnSpPr>
              <a:stCxn id="8" idx="3"/>
            </p:cNvCxnSpPr>
            <p:nvPr/>
          </p:nvCxnSpPr>
          <p:spPr>
            <a:xfrm flipV="1">
              <a:off x="3373636" y="3227784"/>
              <a:ext cx="543396" cy="15528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10" idx="1"/>
            </p:cNvCxnSpPr>
            <p:nvPr/>
          </p:nvCxnSpPr>
          <p:spPr>
            <a:xfrm flipV="1">
              <a:off x="3373636" y="3961656"/>
              <a:ext cx="550292" cy="8189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11" idx="1"/>
            </p:cNvCxnSpPr>
            <p:nvPr/>
          </p:nvCxnSpPr>
          <p:spPr>
            <a:xfrm flipV="1">
              <a:off x="3373636" y="4581128"/>
              <a:ext cx="550292" cy="199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2" idx="1"/>
            </p:cNvCxnSpPr>
            <p:nvPr/>
          </p:nvCxnSpPr>
          <p:spPr>
            <a:xfrm>
              <a:off x="3373636" y="4780603"/>
              <a:ext cx="546844" cy="41999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3"/>
              <a:endCxn id="13" idx="1"/>
            </p:cNvCxnSpPr>
            <p:nvPr/>
          </p:nvCxnSpPr>
          <p:spPr>
            <a:xfrm>
              <a:off x="3373636" y="4780603"/>
              <a:ext cx="543396" cy="10394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9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Термини и определения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07:52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9</a:t>
            </a:fld>
            <a:endParaRPr lang="bg-BG" dirty="0"/>
          </a:p>
        </p:txBody>
      </p:sp>
      <p:pic>
        <p:nvPicPr>
          <p:cNvPr id="2050" name="Picture 2" descr="http://www.prima-sd.com/st_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35" y="4257915"/>
            <a:ext cx="4115056" cy="192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17" y="3806376"/>
            <a:ext cx="4511371" cy="2483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7563" r="12975" b="12482"/>
          <a:stretch/>
        </p:blipFill>
        <p:spPr>
          <a:xfrm>
            <a:off x="453734" y="765742"/>
            <a:ext cx="5058545" cy="30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1EF963A2537784DB511AC324B03FF05" ma:contentTypeVersion="0" ma:contentTypeDescription="Създаване на нов документ" ma:contentTypeScope="" ma:versionID="f54dddc76a9412b4f7f522efefb91a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06bf3e45f45b4f5b701352422a914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C78862-7889-4D98-B4C2-19C52950F95F}"/>
</file>

<file path=customXml/itemProps2.xml><?xml version="1.0" encoding="utf-8"?>
<ds:datastoreItem xmlns:ds="http://schemas.openxmlformats.org/officeDocument/2006/customXml" ds:itemID="{BC89B9FC-9FA2-489A-BC60-A36F37BD40B2}"/>
</file>

<file path=customXml/itemProps3.xml><?xml version="1.0" encoding="utf-8"?>
<ds:datastoreItem xmlns:ds="http://schemas.openxmlformats.org/officeDocument/2006/customXml" ds:itemID="{BD2F6133-4588-47DB-9C04-85A50027C4E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1208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Технологиите в съвременния свят.  Производство и потребление. Технология и производство. Технология и техника.  Наука и технология</vt:lpstr>
      <vt:lpstr>Производство и потребление</vt:lpstr>
      <vt:lpstr>Производство и потребление</vt:lpstr>
      <vt:lpstr>Производство и потребление</vt:lpstr>
      <vt:lpstr>Производство и потребление</vt:lpstr>
      <vt:lpstr>Термини и определения</vt:lpstr>
      <vt:lpstr>Термини и определения</vt:lpstr>
      <vt:lpstr>Термини и определения</vt:lpstr>
      <vt:lpstr>Термини и определения</vt:lpstr>
      <vt:lpstr>Термини и определения</vt:lpstr>
      <vt:lpstr>Термини и определения</vt:lpstr>
      <vt:lpstr>Термини и определения</vt:lpstr>
      <vt:lpstr>Технологията като наука</vt:lpstr>
      <vt:lpstr>Технологията като наука</vt:lpstr>
      <vt:lpstr>Технологията като наука</vt:lpstr>
      <vt:lpstr>Технология и техника. Наука и технология</vt:lpstr>
      <vt:lpstr>Роля на науката, технологията и техника в развитието на човешкото общество</vt:lpstr>
      <vt:lpstr>Технология и технологичен процес</vt:lpstr>
      <vt:lpstr>Видове технологична трансформация в зависимост от промяната на основните характеристики на детайла</vt:lpstr>
      <vt:lpstr>Технология и технологичен процес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Dilyana</dc:creator>
  <cp:lastModifiedBy>Dilyana</cp:lastModifiedBy>
  <cp:revision>217</cp:revision>
  <dcterms:created xsi:type="dcterms:W3CDTF">2014-02-17T20:12:54Z</dcterms:created>
  <dcterms:modified xsi:type="dcterms:W3CDTF">2021-01-01T06:03:03Z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0x01010081EF963A2537784DB511AC324B03FF05</vt:lpwstr>
  </property>
</Properties>
</file>