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3"/>
  </p:notesMasterIdLst>
  <p:sldIdLst>
    <p:sldId id="256" r:id="rId2"/>
    <p:sldId id="257" r:id="rId3"/>
    <p:sldId id="327" r:id="rId4"/>
    <p:sldId id="321" r:id="rId5"/>
    <p:sldId id="303" r:id="rId6"/>
    <p:sldId id="304" r:id="rId7"/>
    <p:sldId id="329" r:id="rId8"/>
    <p:sldId id="306" r:id="rId9"/>
    <p:sldId id="307" r:id="rId10"/>
    <p:sldId id="315" r:id="rId11"/>
    <p:sldId id="301" r:id="rId1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00"/>
    <a:srgbClr val="66FF66"/>
    <a:srgbClr val="9E7800"/>
    <a:srgbClr val="1D2C12"/>
    <a:srgbClr val="009900"/>
    <a:srgbClr val="9933FF"/>
    <a:srgbClr val="008000"/>
    <a:srgbClr val="CC00CC"/>
    <a:srgbClr val="CC9900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FBDD9-2B97-44D0-8264-D665C6DD7543}" type="datetimeFigureOut">
              <a:rPr lang="bg-BG" smtClean="0"/>
              <a:t>1.1.2021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F28AF-6992-42A2-9728-D107950DEC6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816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34" y="235208"/>
            <a:ext cx="7752375" cy="446652"/>
          </a:xfrm>
          <a:prstGeom prst="rect">
            <a:avLst/>
          </a:prstGeom>
        </p:spPr>
        <p:txBody>
          <a:bodyPr wrap="square" lIns="36000" tIns="36000" rIns="36000" bIns="36000" anchor="t" anchorCtr="0">
            <a:spAutoFit/>
          </a:bodyPr>
          <a:lstStyle>
            <a:lvl1pPr algn="ctr">
              <a:defRPr sz="27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434" y="794646"/>
            <a:ext cx="7113815" cy="384798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just">
              <a:buFont typeface="Arial" panose="020B0604020202020204" pitchFamily="34" charset="0"/>
              <a:buChar char="•"/>
              <a:tabLst>
                <a:tab pos="675085" algn="l"/>
              </a:tabLst>
              <a:defRPr sz="1800" b="1">
                <a:solidFill>
                  <a:srgbClr val="9933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08760" y="223454"/>
            <a:ext cx="860622" cy="365125"/>
          </a:xfrm>
        </p:spPr>
        <p:txBody>
          <a:bodyPr/>
          <a:lstStyle>
            <a:lvl1pPr>
              <a:defRPr sz="2000" b="1"/>
            </a:lvl1pPr>
          </a:lstStyle>
          <a:p>
            <a:fld id="{5DFC335D-C4F2-436B-BF20-3CEB75481EE0}" type="datetime10">
              <a:rPr lang="bg-BG" smtClean="0"/>
              <a:pPr/>
              <a:t>08:03</a:t>
            </a:fld>
            <a:endParaRPr lang="bg-BG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5434" y="1292230"/>
            <a:ext cx="8436429" cy="349702"/>
          </a:xfrm>
          <a:prstGeom prst="rect">
            <a:avLst/>
          </a:prstGeom>
        </p:spPr>
        <p:txBody>
          <a:bodyPr lIns="36000" tIns="36000" rIns="36000" bIns="36000">
            <a:spAutoFit/>
          </a:bodyPr>
          <a:lstStyle>
            <a:lvl1pPr marL="0" indent="355600" algn="just">
              <a:lnSpc>
                <a:spcPct val="100000"/>
              </a:lnSpc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75668" y="6183087"/>
            <a:ext cx="572390" cy="509361"/>
          </a:xfrm>
          <a:prstGeom prst="rect">
            <a:avLst/>
          </a:prstGeom>
        </p:spPr>
        <p:txBody>
          <a:bodyPr/>
          <a:lstStyle>
            <a:lvl1pPr algn="ctr">
              <a:defRPr sz="1500" b="1"/>
            </a:lvl1pPr>
          </a:lstStyle>
          <a:p>
            <a:fld id="{81644140-8700-419D-B5D0-D6A6B6BCB0DF}" type="slidenum">
              <a:rPr lang="bg-BG" smtClean="0"/>
              <a:pPr/>
              <a:t>‹#›</a:t>
            </a:fld>
            <a:endParaRPr lang="bg-BG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 rot="16200000">
            <a:off x="8371610" y="3556917"/>
            <a:ext cx="1152896" cy="30439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>
            <a:defPPr>
              <a:defRPr lang="bg-BG"/>
            </a:defPPr>
            <a:lvl1pPr marL="0" algn="ctr" defTabSz="914400" rtl="0" eaLnBrk="1" latinLnBrk="0" hangingPunct="1">
              <a:defRPr sz="1500" b="1" kern="120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400" dirty="0" smtClean="0"/>
              <a:t>Тема</a:t>
            </a:r>
            <a:r>
              <a:rPr lang="bg-BG" sz="2400" baseline="0" dirty="0" smtClean="0"/>
              <a:t> </a:t>
            </a:r>
            <a:r>
              <a:rPr lang="en-US" sz="2400" baseline="0" dirty="0" smtClean="0"/>
              <a:t>2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939845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094" y="897764"/>
            <a:ext cx="82312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59442" y="4897"/>
            <a:ext cx="6659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6FC7A0-53D4-45B0-9DB4-44457E1C00DA}" type="datetime10">
              <a:rPr lang="bg-BG" smtClean="0"/>
              <a:pPr/>
              <a:t>08:03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072" y="6329847"/>
            <a:ext cx="610014" cy="3651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43BD02E-88F5-4338-9E1F-8232D0E3D5C9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7" name="TextBox 6"/>
          <p:cNvSpPr txBox="1"/>
          <p:nvPr userDrawn="1"/>
        </p:nvSpPr>
        <p:spPr>
          <a:xfrm>
            <a:off x="-18635" y="8929"/>
            <a:ext cx="9143999" cy="720000"/>
          </a:xfrm>
          <a:prstGeom prst="rect">
            <a:avLst/>
          </a:prstGeom>
          <a:solidFill>
            <a:srgbClr val="E7F0F9">
              <a:alpha val="36863"/>
            </a:srgbClr>
          </a:solidFill>
        </p:spPr>
        <p:txBody>
          <a:bodyPr wrap="square" lIns="27000" tIns="27000" rIns="27000" bIns="27000" rtlCol="0">
            <a:spAutoFit/>
          </a:bodyPr>
          <a:lstStyle/>
          <a:p>
            <a:endParaRPr lang="bg-BG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094" y="54940"/>
            <a:ext cx="8231256" cy="657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1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file:///G:\2%20&#1057;&#1090;&#1088;&#1091;&#1082;&#1090;&#1091;&#1088;&#1072;%20&#1085;&#1072;%20&#1087;&#1088;&#1086;&#1080;&#1079;&#1074;&#1086;&#1076;&#1089;&#1090;&#1074;&#1077;&#1085;&#1080;&#1103;%20&#1080;%20&#1090;&#1077;&#1093;&#1085;&#1086;&#1083;&#1086;&#1075;&#1080;&#1095;&#1085;&#1080;&#1103;%20&#1087;&#1088;&#1086;&#1094;&#1077;&#1089;\&#1045;&#1082;&#1089;&#1090;&#1088;&#1091;&#1076;&#1077;&#1088;%20principle%20of%20operation.mp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248" y="289497"/>
            <a:ext cx="7694420" cy="1845496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bg-BG" sz="3200" dirty="0"/>
              <a:t>Технологията като процес. Структура на производствения и технологичния процес.</a:t>
            </a:r>
            <a:br>
              <a:rPr lang="bg-BG" sz="3200" dirty="0"/>
            </a:br>
            <a:r>
              <a:rPr lang="bg-BG" sz="3200" dirty="0"/>
              <a:t>Работно място. </a:t>
            </a:r>
            <a:br>
              <a:rPr lang="bg-BG" sz="3200" dirty="0"/>
            </a:br>
            <a:r>
              <a:rPr lang="bg-BG" sz="3200" dirty="0"/>
              <a:t>Видове производства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16154" y="0"/>
            <a:ext cx="879566" cy="245070"/>
          </a:xfrm>
        </p:spPr>
        <p:txBody>
          <a:bodyPr/>
          <a:lstStyle/>
          <a:p>
            <a:fld id="{C7A77DB6-49B2-4AE5-9A1D-4551BE1328CD}" type="datetime10">
              <a:rPr lang="bg-BG" smtClean="0"/>
              <a:t>08:03</a:t>
            </a:fld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4140-8700-419D-B5D0-D6A6B6BCB0DF}" type="slidenum">
              <a:rPr lang="bg-BG" smtClean="0"/>
              <a:t>1</a:t>
            </a:fld>
            <a:endParaRPr lang="bg-B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19" y="2551175"/>
            <a:ext cx="2199938" cy="22526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362200"/>
            <a:ext cx="3352800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892" y="4612414"/>
            <a:ext cx="2915412" cy="20800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" y="4985134"/>
            <a:ext cx="3730752" cy="1756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6204" y="2128838"/>
            <a:ext cx="1969733" cy="236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34" y="235208"/>
            <a:ext cx="7752375" cy="848300"/>
          </a:xfrm>
        </p:spPr>
        <p:txBody>
          <a:bodyPr/>
          <a:lstStyle/>
          <a:p>
            <a:r>
              <a:rPr lang="bg-BG" sz="2800" dirty="0">
                <a:solidFill>
                  <a:srgbClr val="FF0000"/>
                </a:solidFill>
              </a:rPr>
              <a:t>Начини за повишаване на технологичността на изделията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35D-C4F2-436B-BF20-3CEB75481EE0}" type="datetime10">
              <a:rPr lang="bg-BG" smtClean="0"/>
              <a:pPr/>
              <a:t>08:12</a:t>
            </a:fld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25434" y="1292230"/>
            <a:ext cx="8290175" cy="626701"/>
          </a:xfrm>
        </p:spPr>
        <p:txBody>
          <a:bodyPr/>
          <a:lstStyle/>
          <a:p>
            <a:r>
              <a:rPr lang="bg-BG" dirty="0">
                <a:solidFill>
                  <a:srgbClr val="009900"/>
                </a:solidFill>
              </a:rPr>
              <a:t>Повишаването</a:t>
            </a:r>
            <a:r>
              <a:rPr lang="bg-BG" dirty="0"/>
              <a:t> на технологичността на изделие се осигурява чрез комплекс от </a:t>
            </a:r>
            <a:r>
              <a:rPr lang="bg-BG" dirty="0">
                <a:solidFill>
                  <a:srgbClr val="009900"/>
                </a:solidFill>
              </a:rPr>
              <a:t>действия</a:t>
            </a:r>
            <a:r>
              <a:rPr lang="bg-BG" dirty="0"/>
              <a:t>, които конструкторът и технологът трябва да предприемат</a:t>
            </a:r>
            <a:r>
              <a:rPr lang="bg-BG" dirty="0" smtClean="0"/>
              <a:t>.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4140-8700-419D-B5D0-D6A6B6BCB0DF}" type="slidenum">
              <a:rPr lang="bg-BG" smtClean="0"/>
              <a:pPr/>
              <a:t>10</a:t>
            </a:fld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>
            <a:off x="450713" y="2073721"/>
            <a:ext cx="8064896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360363" algn="just">
              <a:tabLst>
                <a:tab pos="631825" algn="l"/>
              </a:tabLst>
            </a:pP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Избор на принципно нови конструктивни и технологични решения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0713" y="2623626"/>
            <a:ext cx="8064896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360363" algn="just">
              <a:tabLst>
                <a:tab pos="631825" algn="l"/>
              </a:tabLst>
            </a:pP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Изборът на по-прости форми е условие за по-добра технологичност на изделието.</a:t>
            </a: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397210" y="3988602"/>
            <a:ext cx="8118399" cy="2481055"/>
          </a:xfrm>
          <a:prstGeom prst="rect">
            <a:avLst/>
          </a:prstGeom>
        </p:spPr>
        <p:txBody>
          <a:bodyPr vert="horz" lIns="36000" tIns="36000" rIns="36000" bIns="36000" rtlCol="0">
            <a:spAutoFit/>
          </a:bodyPr>
          <a:lstStyle>
            <a:lvl1pPr marL="0" indent="355600" algn="just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>
              <a:tabLst>
                <a:tab pos="631825" algn="l"/>
              </a:tabLst>
            </a:pPr>
            <a:r>
              <a:rPr lang="bg-BG" dirty="0" smtClean="0"/>
              <a:t>Детайлите в едно изделие могат да бъдат разделени на следните групи:</a:t>
            </a:r>
          </a:p>
          <a:p>
            <a:pPr indent="360363">
              <a:spcBef>
                <a:spcPts val="600"/>
              </a:spcBef>
              <a:tabLst>
                <a:tab pos="631825" algn="l"/>
              </a:tabLst>
            </a:pPr>
            <a:r>
              <a:rPr lang="bg-BG" b="1" dirty="0">
                <a:solidFill>
                  <a:schemeClr val="accent1">
                    <a:lumMod val="75000"/>
                  </a:schemeClr>
                </a:solidFill>
              </a:rPr>
              <a:t>Стандартни</a:t>
            </a:r>
            <a:r>
              <a:rPr lang="bg-BG" dirty="0"/>
              <a:t> – такива, които отговарят на технически изисквания, определени със стандарт (държавен или международен).</a:t>
            </a:r>
            <a:endParaRPr lang="bg-BG" dirty="0" smtClean="0"/>
          </a:p>
          <a:p>
            <a:pPr indent="360363">
              <a:spcBef>
                <a:spcPts val="600"/>
              </a:spcBef>
              <a:tabLst>
                <a:tab pos="631825" algn="l"/>
              </a:tabLst>
            </a:pPr>
            <a:r>
              <a:rPr lang="bg-BG" b="1" dirty="0">
                <a:solidFill>
                  <a:schemeClr val="accent1">
                    <a:lumMod val="75000"/>
                  </a:schemeClr>
                </a:solidFill>
              </a:rPr>
              <a:t>Нормализирани</a:t>
            </a:r>
            <a:r>
              <a:rPr lang="bg-BG" dirty="0"/>
              <a:t> – детайли и възли, произвеждани в специализирани предприятия с високотехнологично производство</a:t>
            </a:r>
            <a:endParaRPr lang="bg-BG" dirty="0" smtClean="0"/>
          </a:p>
          <a:p>
            <a:pPr indent="360363">
              <a:tabLst>
                <a:tab pos="631825" algn="l"/>
              </a:tabLst>
            </a:pPr>
            <a:r>
              <a:rPr lang="bg-BG" b="1" dirty="0" err="1">
                <a:solidFill>
                  <a:schemeClr val="accent1">
                    <a:lumMod val="75000"/>
                  </a:schemeClr>
                </a:solidFill>
              </a:rPr>
              <a:t>Взаимствани</a:t>
            </a:r>
            <a:r>
              <a:rPr lang="bg-BG" b="1" dirty="0">
                <a:solidFill>
                  <a:schemeClr val="accent1">
                    <a:lumMod val="75000"/>
                  </a:schemeClr>
                </a:solidFill>
              </a:rPr>
              <a:t> елементи </a:t>
            </a:r>
            <a:r>
              <a:rPr lang="bg-BG" dirty="0"/>
              <a:t>– много често в едно новопроектирано изделие се залагат възли, детайли, блокове, проектирани и използвани в други, по-рано създадени изделия</a:t>
            </a:r>
            <a:r>
              <a:rPr lang="bg-BG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bg-BG" dirty="0"/>
          </a:p>
        </p:txBody>
      </p:sp>
      <p:sp>
        <p:nvSpPr>
          <p:cNvPr id="14" name="Rectangle 13"/>
          <p:cNvSpPr/>
          <p:nvPr/>
        </p:nvSpPr>
        <p:spPr>
          <a:xfrm>
            <a:off x="450713" y="3449718"/>
            <a:ext cx="8064896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360363">
              <a:tabLst>
                <a:tab pos="631825" algn="l"/>
              </a:tabLst>
            </a:pP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Избор на подходящи детайли. </a:t>
            </a:r>
          </a:p>
        </p:txBody>
      </p:sp>
    </p:spTree>
    <p:extLst>
      <p:ext uri="{BB962C8B-B14F-4D97-AF65-F5344CB8AC3E}">
        <p14:creationId xmlns:p14="http://schemas.microsoft.com/office/powerpoint/2010/main" val="33015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35D-C4F2-436B-BF20-3CEB75481EE0}" type="datetime10">
              <a:rPr lang="bg-BG" smtClean="0"/>
              <a:pPr/>
              <a:t>08:03</a:t>
            </a:fld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30823" y="2762441"/>
            <a:ext cx="3982287" cy="1180699"/>
          </a:xfrm>
        </p:spPr>
        <p:txBody>
          <a:bodyPr/>
          <a:lstStyle/>
          <a:p>
            <a:pPr algn="ctr"/>
            <a:r>
              <a:rPr lang="bg-BG" sz="7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К Р А Й</a:t>
            </a:r>
            <a:endParaRPr lang="bg-BG" sz="7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4140-8700-419D-B5D0-D6A6B6BCB0DF}" type="slidenum">
              <a:rPr lang="bg-BG" smtClean="0"/>
              <a:pPr/>
              <a:t>11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345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34" y="235208"/>
            <a:ext cx="7752375" cy="848300"/>
          </a:xfrm>
        </p:spPr>
        <p:txBody>
          <a:bodyPr/>
          <a:lstStyle/>
          <a:p>
            <a:r>
              <a:rPr lang="bg-BG" sz="2800" dirty="0">
                <a:solidFill>
                  <a:srgbClr val="FF0000"/>
                </a:solidFill>
              </a:rPr>
              <a:t>Основни технологии в електротехниката и електрониката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35D-C4F2-436B-BF20-3CEB75481EE0}" type="datetime10">
              <a:rPr lang="bg-BG" smtClean="0"/>
              <a:pPr/>
              <a:t>08:03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4140-8700-419D-B5D0-D6A6B6BCB0DF}" type="slidenum">
              <a:rPr lang="bg-BG" smtClean="0"/>
              <a:pPr/>
              <a:t>2</a:t>
            </a:fld>
            <a:endParaRPr lang="bg-BG" dirty="0"/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354831" y="2114930"/>
            <a:ext cx="8150234" cy="1611586"/>
          </a:xfrm>
          <a:prstGeom prst="rect">
            <a:avLst/>
          </a:prstGeom>
        </p:spPr>
        <p:txBody>
          <a:bodyPr vert="horz" wrap="square" lIns="36000" tIns="36000" rIns="36000" bIns="36000" rtlCol="0">
            <a:spAutoFit/>
          </a:bodyPr>
          <a:lstStyle>
            <a:lvl1pPr marL="0" indent="355600" algn="just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23850"/>
            <a:r>
              <a:rPr lang="bg-BG" b="1" u="sng" dirty="0"/>
              <a:t>1. </a:t>
            </a:r>
            <a:r>
              <a:rPr lang="bg-BG" b="1" u="sng" dirty="0">
                <a:solidFill>
                  <a:schemeClr val="accent2"/>
                </a:solidFill>
              </a:rPr>
              <a:t>Отрязване по права или затворена линия </a:t>
            </a:r>
            <a:r>
              <a:rPr lang="bg-BG" b="1" u="sng" dirty="0"/>
              <a:t>от пръти, листове, плочи:</a:t>
            </a:r>
          </a:p>
          <a:p>
            <a:pPr indent="323850">
              <a:tabLst>
                <a:tab pos="714375" algn="l"/>
              </a:tabLst>
            </a:pPr>
            <a:r>
              <a:rPr lang="en-US" dirty="0"/>
              <a:t>а)	</a:t>
            </a:r>
            <a:r>
              <a:rPr lang="bg-BG" dirty="0"/>
              <a:t>С режещи съоръжения </a:t>
            </a:r>
            <a:r>
              <a:rPr lang="bg-BG" b="1" dirty="0"/>
              <a:t>без</a:t>
            </a:r>
            <a:r>
              <a:rPr lang="bg-BG" b="1" dirty="0">
                <a:solidFill>
                  <a:srgbClr val="FF0000"/>
                </a:solidFill>
              </a:rPr>
              <a:t> </a:t>
            </a:r>
            <a:r>
              <a:rPr lang="bg-BG" b="1" dirty="0" err="1" smtClean="0"/>
              <a:t>стружкоотнемане</a:t>
            </a:r>
            <a:r>
              <a:rPr lang="bg-BG" dirty="0" smtClean="0"/>
              <a:t>;</a:t>
            </a:r>
            <a:endParaRPr lang="bg-BG" dirty="0"/>
          </a:p>
          <a:p>
            <a:pPr indent="323850">
              <a:tabLst>
                <a:tab pos="714375" algn="l"/>
              </a:tabLst>
            </a:pPr>
            <a:r>
              <a:rPr lang="bg-BG" dirty="0"/>
              <a:t>б)	С режещи инструменти </a:t>
            </a:r>
            <a:r>
              <a:rPr lang="bg-BG" b="1" dirty="0"/>
              <a:t>чрез</a:t>
            </a:r>
            <a:r>
              <a:rPr lang="bg-BG" b="1" dirty="0">
                <a:solidFill>
                  <a:srgbClr val="FF0000"/>
                </a:solidFill>
              </a:rPr>
              <a:t> </a:t>
            </a:r>
            <a:r>
              <a:rPr lang="bg-BG" b="1" dirty="0" err="1" smtClean="0"/>
              <a:t>стружкоотнемане</a:t>
            </a:r>
            <a:r>
              <a:rPr lang="bg-BG" dirty="0" smtClean="0"/>
              <a:t>;</a:t>
            </a:r>
            <a:endParaRPr lang="bg-BG" dirty="0"/>
          </a:p>
          <a:p>
            <a:pPr indent="323850">
              <a:tabLst>
                <a:tab pos="714375" algn="l"/>
              </a:tabLst>
            </a:pPr>
            <a:r>
              <a:rPr lang="bg-BG" dirty="0"/>
              <a:t>в)	</a:t>
            </a:r>
            <a:r>
              <a:rPr lang="bg-BG" b="1" dirty="0"/>
              <a:t>Термични</a:t>
            </a:r>
            <a:r>
              <a:rPr lang="bg-BG" dirty="0"/>
              <a:t> (при метали и сплави</a:t>
            </a:r>
            <a:r>
              <a:rPr lang="bg-BG" dirty="0" smtClean="0"/>
              <a:t>);</a:t>
            </a:r>
            <a:endParaRPr lang="en-US" dirty="0"/>
          </a:p>
          <a:p>
            <a:pPr indent="323850">
              <a:tabLst>
                <a:tab pos="714375" algn="l"/>
              </a:tabLst>
            </a:pPr>
            <a:r>
              <a:rPr lang="ru-RU" dirty="0"/>
              <a:t>г) </a:t>
            </a:r>
            <a:r>
              <a:rPr lang="en-US" dirty="0"/>
              <a:t>	</a:t>
            </a:r>
            <a:r>
              <a:rPr lang="ru-RU" b="1" dirty="0" err="1" smtClean="0"/>
              <a:t>Електротехнологични</a:t>
            </a:r>
            <a:r>
              <a:rPr lang="ru-RU" dirty="0" smtClean="0"/>
              <a:t>.</a:t>
            </a:r>
            <a:endParaRPr lang="bg-BG" dirty="0"/>
          </a:p>
        </p:txBody>
      </p:sp>
      <p:sp>
        <p:nvSpPr>
          <p:cNvPr id="19" name="Subtitle 6"/>
          <p:cNvSpPr>
            <a:spLocks noGrp="1"/>
          </p:cNvSpPr>
          <p:nvPr>
            <p:ph type="subTitle" idx="1"/>
          </p:nvPr>
        </p:nvSpPr>
        <p:spPr>
          <a:xfrm>
            <a:off x="354831" y="1702318"/>
            <a:ext cx="8150234" cy="369332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323850" algn="just"/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А. Технологии на </a:t>
            </a:r>
            <a:r>
              <a:rPr lang="bg-BG" sz="2000" b="1" dirty="0">
                <a:latin typeface="Times New Roman" pitchFamily="18" charset="0"/>
                <a:cs typeface="Times New Roman" pitchFamily="18" charset="0"/>
              </a:rPr>
              <a:t>формообразуване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bg-BG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Включват</a:t>
            </a:r>
            <a:r>
              <a:rPr lang="bg-BG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354831" y="1173910"/>
            <a:ext cx="226036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bg-BG" dirty="0"/>
              <a:t>Обща класификация: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52" t="6384" r="43937" b="47063"/>
          <a:stretch/>
        </p:blipFill>
        <p:spPr>
          <a:xfrm>
            <a:off x="225434" y="4067110"/>
            <a:ext cx="1693823" cy="19753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t="6666" r="7500" b="12333"/>
          <a:stretch/>
        </p:blipFill>
        <p:spPr>
          <a:xfrm>
            <a:off x="1978959" y="4101686"/>
            <a:ext cx="2049780" cy="19687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621" y="4018436"/>
            <a:ext cx="1861829" cy="19884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6" t="2000" r="15844" b="9144"/>
          <a:stretch/>
        </p:blipFill>
        <p:spPr>
          <a:xfrm>
            <a:off x="6034091" y="4262556"/>
            <a:ext cx="2926081" cy="18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1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34" y="235208"/>
            <a:ext cx="7752375" cy="848300"/>
          </a:xfrm>
        </p:spPr>
        <p:txBody>
          <a:bodyPr/>
          <a:lstStyle/>
          <a:p>
            <a:r>
              <a:rPr lang="bg-BG" sz="2800" dirty="0">
                <a:solidFill>
                  <a:srgbClr val="FF0000"/>
                </a:solidFill>
              </a:rPr>
              <a:t>Основни технологии в електротехниката и електрониката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35D-C4F2-436B-BF20-3CEB75481EE0}" type="datetime10">
              <a:rPr lang="bg-BG" smtClean="0"/>
              <a:pPr/>
              <a:t>08:03</a:t>
            </a:fld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4140-8700-419D-B5D0-D6A6B6BCB0DF}" type="slidenum">
              <a:rPr lang="bg-BG" smtClean="0"/>
              <a:pPr/>
              <a:t>3</a:t>
            </a:fld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25434" y="994467"/>
            <a:ext cx="8489642" cy="1257643"/>
          </a:xfrm>
        </p:spPr>
        <p:txBody>
          <a:bodyPr/>
          <a:lstStyle/>
          <a:p>
            <a:pPr indent="323850"/>
            <a:r>
              <a:rPr lang="bg-BG" dirty="0"/>
              <a:t>Технологиите </a:t>
            </a:r>
            <a:r>
              <a:rPr lang="bg-BG" dirty="0" smtClean="0"/>
              <a:t>се групират </a:t>
            </a:r>
            <a:r>
              <a:rPr lang="bg-BG" dirty="0"/>
              <a:t>по различни </a:t>
            </a:r>
            <a:r>
              <a:rPr lang="bg-BG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признаци</a:t>
            </a:r>
            <a:r>
              <a:rPr lang="bg-BG" dirty="0"/>
              <a:t>:</a:t>
            </a:r>
          </a:p>
          <a:p>
            <a:pPr indent="360363">
              <a:buFont typeface="Arial" pitchFamily="34" charset="0"/>
              <a:buChar char="•"/>
            </a:pPr>
            <a:r>
              <a:rPr lang="bg-BG" dirty="0"/>
              <a:t>в зависимост от </a:t>
            </a:r>
            <a:r>
              <a:rPr lang="bg-BG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целта на </a:t>
            </a:r>
            <a:r>
              <a:rPr lang="bg-BG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технологичния</a:t>
            </a:r>
            <a:r>
              <a:rPr lang="bg-BG" dirty="0" smtClean="0"/>
              <a:t>. </a:t>
            </a:r>
            <a:endParaRPr lang="bg-BG" dirty="0"/>
          </a:p>
          <a:p>
            <a:pPr indent="360363">
              <a:buFont typeface="Arial" pitchFamily="34" charset="0"/>
              <a:buChar char="•"/>
            </a:pPr>
            <a:r>
              <a:rPr lang="bg-BG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видът на основния физико-технически процес </a:t>
            </a:r>
            <a:r>
              <a:rPr lang="bg-BG" dirty="0"/>
              <a:t>на въздействие - рязане, пластична деформация, леене, заваряване и т.н. </a:t>
            </a: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225434" y="3572630"/>
            <a:ext cx="8150234" cy="1611586"/>
          </a:xfrm>
          <a:prstGeom prst="rect">
            <a:avLst/>
          </a:prstGeom>
        </p:spPr>
        <p:txBody>
          <a:bodyPr vert="horz" wrap="square" lIns="36000" tIns="36000" rIns="36000" bIns="36000" rtlCol="0">
            <a:spAutoFit/>
          </a:bodyPr>
          <a:lstStyle>
            <a:lvl1pPr marL="0" indent="355600" algn="just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23850"/>
            <a:r>
              <a:rPr lang="bg-BG" b="1" u="sng" dirty="0"/>
              <a:t>1. </a:t>
            </a:r>
            <a:r>
              <a:rPr lang="bg-BG" b="1" u="sng" dirty="0">
                <a:solidFill>
                  <a:schemeClr val="accent2"/>
                </a:solidFill>
              </a:rPr>
              <a:t>Отрязване по права или затворена линия </a:t>
            </a:r>
            <a:r>
              <a:rPr lang="bg-BG" b="1" u="sng" dirty="0"/>
              <a:t>от пръти, листове, плочи:</a:t>
            </a:r>
          </a:p>
          <a:p>
            <a:pPr indent="323850">
              <a:tabLst>
                <a:tab pos="714375" algn="l"/>
              </a:tabLst>
            </a:pPr>
            <a:r>
              <a:rPr lang="en-US" dirty="0"/>
              <a:t>а)	</a:t>
            </a:r>
            <a:r>
              <a:rPr lang="bg-BG" b="1" dirty="0" smtClean="0"/>
              <a:t>без</a:t>
            </a:r>
            <a:r>
              <a:rPr lang="bg-BG" b="1" dirty="0" smtClean="0">
                <a:solidFill>
                  <a:srgbClr val="FF0000"/>
                </a:solidFill>
              </a:rPr>
              <a:t> </a:t>
            </a:r>
            <a:r>
              <a:rPr lang="bg-BG" b="1" dirty="0" err="1" smtClean="0"/>
              <a:t>стружкоотнемане</a:t>
            </a:r>
            <a:r>
              <a:rPr lang="bg-BG" dirty="0" smtClean="0"/>
              <a:t>;</a:t>
            </a:r>
            <a:endParaRPr lang="bg-BG" dirty="0"/>
          </a:p>
          <a:p>
            <a:pPr indent="323850">
              <a:tabLst>
                <a:tab pos="714375" algn="l"/>
              </a:tabLst>
            </a:pPr>
            <a:r>
              <a:rPr lang="bg-BG" dirty="0"/>
              <a:t>б)	</a:t>
            </a:r>
            <a:r>
              <a:rPr lang="bg-BG" b="1" dirty="0" smtClean="0"/>
              <a:t>чрез</a:t>
            </a:r>
            <a:r>
              <a:rPr lang="bg-BG" b="1" dirty="0" smtClean="0">
                <a:solidFill>
                  <a:srgbClr val="FF0000"/>
                </a:solidFill>
              </a:rPr>
              <a:t> </a:t>
            </a:r>
            <a:r>
              <a:rPr lang="bg-BG" b="1" dirty="0" err="1" smtClean="0"/>
              <a:t>стружкоотнемане</a:t>
            </a:r>
            <a:r>
              <a:rPr lang="bg-BG" dirty="0" smtClean="0"/>
              <a:t>;</a:t>
            </a:r>
            <a:endParaRPr lang="bg-BG" dirty="0"/>
          </a:p>
          <a:p>
            <a:pPr indent="323850">
              <a:tabLst>
                <a:tab pos="714375" algn="l"/>
              </a:tabLst>
            </a:pPr>
            <a:r>
              <a:rPr lang="bg-BG" dirty="0"/>
              <a:t>в)	</a:t>
            </a:r>
            <a:r>
              <a:rPr lang="bg-BG" b="1" dirty="0" smtClean="0"/>
              <a:t>Термични</a:t>
            </a:r>
            <a:r>
              <a:rPr lang="bg-BG" dirty="0" smtClean="0"/>
              <a:t>;</a:t>
            </a:r>
            <a:endParaRPr lang="en-US" dirty="0"/>
          </a:p>
          <a:p>
            <a:pPr indent="323850">
              <a:tabLst>
                <a:tab pos="714375" algn="l"/>
              </a:tabLst>
            </a:pPr>
            <a:r>
              <a:rPr lang="ru-RU" dirty="0"/>
              <a:t>г) </a:t>
            </a:r>
            <a:r>
              <a:rPr lang="en-US" dirty="0"/>
              <a:t>	</a:t>
            </a:r>
            <a:r>
              <a:rPr lang="ru-RU" b="1" dirty="0" smtClean="0"/>
              <a:t>Електротехнологични</a:t>
            </a:r>
            <a:endParaRPr lang="bg-BG" dirty="0"/>
          </a:p>
        </p:txBody>
      </p:sp>
      <p:sp>
        <p:nvSpPr>
          <p:cNvPr id="19" name="Subtitle 6"/>
          <p:cNvSpPr>
            <a:spLocks noGrp="1"/>
          </p:cNvSpPr>
          <p:nvPr>
            <p:ph type="subTitle" idx="1"/>
          </p:nvPr>
        </p:nvSpPr>
        <p:spPr>
          <a:xfrm>
            <a:off x="225434" y="2970240"/>
            <a:ext cx="8150234" cy="369332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323850" algn="just"/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А. Технологии на </a:t>
            </a:r>
            <a:r>
              <a:rPr lang="bg-BG" sz="2000" b="1" dirty="0">
                <a:latin typeface="Times New Roman" pitchFamily="18" charset="0"/>
                <a:cs typeface="Times New Roman" pitchFamily="18" charset="0"/>
              </a:rPr>
              <a:t>формообразуване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bg-BG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Включват</a:t>
            </a:r>
            <a:r>
              <a:rPr lang="bg-BG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225434" y="2464710"/>
            <a:ext cx="226036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bg-BG" dirty="0"/>
              <a:t>Обща класификация:</a:t>
            </a:r>
          </a:p>
        </p:txBody>
      </p:sp>
    </p:spTree>
    <p:extLst>
      <p:ext uri="{BB962C8B-B14F-4D97-AF65-F5344CB8AC3E}">
        <p14:creationId xmlns:p14="http://schemas.microsoft.com/office/powerpoint/2010/main" val="43066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34" y="171200"/>
            <a:ext cx="7752375" cy="848300"/>
          </a:xfrm>
        </p:spPr>
        <p:txBody>
          <a:bodyPr/>
          <a:lstStyle/>
          <a:p>
            <a:r>
              <a:rPr lang="bg-BG" sz="2800" dirty="0">
                <a:solidFill>
                  <a:srgbClr val="FF0000"/>
                </a:solidFill>
              </a:rPr>
              <a:t>Основни технологии в електротехниката и електрониката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35D-C4F2-436B-BF20-3CEB75481EE0}" type="datetime10">
              <a:rPr lang="bg-BG" smtClean="0"/>
              <a:pPr/>
              <a:t>08:03</a:t>
            </a:fld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25435" y="1420246"/>
            <a:ext cx="8214478" cy="665173"/>
          </a:xfrm>
        </p:spPr>
        <p:txBody>
          <a:bodyPr/>
          <a:lstStyle/>
          <a:p>
            <a:r>
              <a:rPr lang="bg-BG" b="1" u="sng" dirty="0"/>
              <a:t>2. </a:t>
            </a:r>
            <a:r>
              <a:rPr lang="bg-BG" b="1" u="sng" dirty="0">
                <a:solidFill>
                  <a:schemeClr val="accent2"/>
                </a:solidFill>
              </a:rPr>
              <a:t>Обемно </a:t>
            </a:r>
            <a:r>
              <a:rPr lang="bg-BG" b="1" u="sng" dirty="0" smtClean="0">
                <a:solidFill>
                  <a:schemeClr val="accent2"/>
                </a:solidFill>
              </a:rPr>
              <a:t>формообразуване</a:t>
            </a:r>
          </a:p>
          <a:p>
            <a:pPr defTabSz="450850"/>
            <a:r>
              <a:rPr lang="bg-BG" dirty="0" smtClean="0"/>
              <a:t>а)	</a:t>
            </a:r>
            <a:r>
              <a:rPr lang="bg-BG" b="1" dirty="0" smtClean="0"/>
              <a:t>огъване и дълбоко изтегляне на форми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4140-8700-419D-B5D0-D6A6B6BCB0DF}" type="slidenum">
              <a:rPr lang="bg-BG" smtClean="0"/>
              <a:pPr/>
              <a:t>4</a:t>
            </a:fld>
            <a:endParaRPr lang="bg-BG" dirty="0"/>
          </a:p>
        </p:txBody>
      </p:sp>
      <p:sp>
        <p:nvSpPr>
          <p:cNvPr id="10" name="Subtitle 6"/>
          <p:cNvSpPr>
            <a:spLocks noGrp="1"/>
          </p:cNvSpPr>
          <p:nvPr>
            <p:ph type="subTitle" idx="1"/>
          </p:nvPr>
        </p:nvSpPr>
        <p:spPr>
          <a:xfrm>
            <a:off x="136874" y="1024612"/>
            <a:ext cx="8303039" cy="369332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323850" algn="just"/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А. Технологии на </a:t>
            </a:r>
            <a:r>
              <a:rPr lang="bg-BG" sz="2000" b="1" dirty="0">
                <a:latin typeface="Times New Roman" pitchFamily="18" charset="0"/>
                <a:cs typeface="Times New Roman" pitchFamily="18" charset="0"/>
              </a:rPr>
              <a:t>формообразуване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bg-BG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Включват</a:t>
            </a:r>
            <a:r>
              <a:rPr lang="bg-BG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12" y="3021093"/>
            <a:ext cx="2316988" cy="17368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466" y="2662491"/>
            <a:ext cx="3048000" cy="1714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956" y="3367080"/>
            <a:ext cx="2178957" cy="1390901"/>
          </a:xfrm>
          <a:prstGeom prst="rect">
            <a:avLst/>
          </a:prstGeom>
        </p:spPr>
      </p:pic>
      <p:sp>
        <p:nvSpPr>
          <p:cNvPr id="11" name="Text Placeholder 4"/>
          <p:cNvSpPr txBox="1">
            <a:spLocks/>
          </p:cNvSpPr>
          <p:nvPr/>
        </p:nvSpPr>
        <p:spPr>
          <a:xfrm>
            <a:off x="346227" y="4748695"/>
            <a:ext cx="8214478" cy="349702"/>
          </a:xfrm>
          <a:prstGeom prst="rect">
            <a:avLst/>
          </a:prstGeom>
        </p:spPr>
        <p:txBody>
          <a:bodyPr vert="horz" lIns="36000" tIns="36000" rIns="36000" bIns="36000" rtlCol="0">
            <a:spAutoFit/>
          </a:bodyPr>
          <a:lstStyle>
            <a:lvl1pPr marL="0" indent="355600" algn="just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0850"/>
            <a:r>
              <a:rPr lang="bg-BG" dirty="0" smtClean="0"/>
              <a:t>б)</a:t>
            </a:r>
            <a:r>
              <a:rPr lang="bg-BG" dirty="0"/>
              <a:t>	</a:t>
            </a:r>
            <a:r>
              <a:rPr lang="bg-BG" b="1" dirty="0"/>
              <a:t>коване и </a:t>
            </a:r>
            <a:r>
              <a:rPr lang="bg-BG" b="1" dirty="0" smtClean="0"/>
              <a:t>пресуване</a:t>
            </a:r>
            <a:endParaRPr lang="bg-B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7399" y="5438954"/>
            <a:ext cx="1126067" cy="11104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0" t="8833" r="5654" b="6635"/>
          <a:stretch/>
        </p:blipFill>
        <p:spPr>
          <a:xfrm>
            <a:off x="5541168" y="5274660"/>
            <a:ext cx="1439575" cy="130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1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34" y="171200"/>
            <a:ext cx="7752375" cy="848300"/>
          </a:xfrm>
        </p:spPr>
        <p:txBody>
          <a:bodyPr/>
          <a:lstStyle/>
          <a:p>
            <a:r>
              <a:rPr lang="bg-BG" sz="2800" dirty="0">
                <a:solidFill>
                  <a:srgbClr val="FF0000"/>
                </a:solidFill>
              </a:rPr>
              <a:t>Основни технологии в електротехниката и електрониката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35D-C4F2-436B-BF20-3CEB75481EE0}" type="datetime10">
              <a:rPr lang="bg-BG" smtClean="0"/>
              <a:pPr/>
              <a:t>08:03</a:t>
            </a:fld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25435" y="1420246"/>
            <a:ext cx="8214478" cy="980644"/>
          </a:xfrm>
        </p:spPr>
        <p:txBody>
          <a:bodyPr/>
          <a:lstStyle/>
          <a:p>
            <a:r>
              <a:rPr lang="bg-BG" b="1" u="sng" dirty="0"/>
              <a:t>2. </a:t>
            </a:r>
            <a:r>
              <a:rPr lang="bg-BG" b="1" u="sng" dirty="0">
                <a:solidFill>
                  <a:schemeClr val="accent2"/>
                </a:solidFill>
              </a:rPr>
              <a:t>Обемно </a:t>
            </a:r>
            <a:r>
              <a:rPr lang="bg-BG" b="1" u="sng" dirty="0" smtClean="0">
                <a:solidFill>
                  <a:schemeClr val="accent2"/>
                </a:solidFill>
              </a:rPr>
              <a:t>формообразуване</a:t>
            </a:r>
          </a:p>
          <a:p>
            <a:pPr defTabSz="450850"/>
            <a:r>
              <a:rPr lang="bg-BG" dirty="0" smtClean="0"/>
              <a:t>в)	</a:t>
            </a:r>
            <a:r>
              <a:rPr lang="bg-BG" b="1" dirty="0" smtClean="0"/>
              <a:t>леене</a:t>
            </a:r>
          </a:p>
          <a:p>
            <a:pPr defTabSz="450850"/>
            <a:r>
              <a:rPr lang="bg-BG" dirty="0" smtClean="0"/>
              <a:t>г)	</a:t>
            </a:r>
            <a:r>
              <a:rPr lang="bg-BG" b="1" dirty="0" smtClean="0"/>
              <a:t>шприцоване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4140-8700-419D-B5D0-D6A6B6BCB0DF}" type="slidenum">
              <a:rPr lang="bg-BG" smtClean="0"/>
              <a:pPr/>
              <a:t>5</a:t>
            </a:fld>
            <a:endParaRPr lang="bg-BG" dirty="0"/>
          </a:p>
        </p:txBody>
      </p:sp>
      <p:sp>
        <p:nvSpPr>
          <p:cNvPr id="8" name="Rectangle 7"/>
          <p:cNvSpPr/>
          <p:nvPr/>
        </p:nvSpPr>
        <p:spPr>
          <a:xfrm>
            <a:off x="136874" y="4506978"/>
            <a:ext cx="8238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7188" algn="just" defTabSz="450850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д)</a:t>
            </a:r>
            <a:r>
              <a:rPr lang="bg-BG" dirty="0"/>
              <a:t>	</a:t>
            </a:r>
            <a:r>
              <a:rPr lang="bg-BG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екструдиране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6"/>
          <p:cNvSpPr>
            <a:spLocks noGrp="1"/>
          </p:cNvSpPr>
          <p:nvPr>
            <p:ph type="subTitle" idx="1"/>
          </p:nvPr>
        </p:nvSpPr>
        <p:spPr>
          <a:xfrm>
            <a:off x="136874" y="1024612"/>
            <a:ext cx="8303039" cy="369332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323850" algn="just"/>
            <a:r>
              <a:rPr lang="bg-BG" sz="2000" dirty="0">
                <a:latin typeface="Times New Roman" pitchFamily="18" charset="0"/>
                <a:cs typeface="Times New Roman" pitchFamily="18" charset="0"/>
              </a:rPr>
              <a:t>А. Технологии на </a:t>
            </a:r>
            <a:r>
              <a:rPr lang="bg-BG" sz="2000" b="1" dirty="0">
                <a:latin typeface="Times New Roman" pitchFamily="18" charset="0"/>
                <a:cs typeface="Times New Roman" pitchFamily="18" charset="0"/>
              </a:rPr>
              <a:t>формообразуване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bg-BG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Включват</a:t>
            </a:r>
            <a:r>
              <a:rPr lang="bg-BG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479" t="1290" r="1112" b="2355"/>
          <a:stretch/>
        </p:blipFill>
        <p:spPr>
          <a:xfrm>
            <a:off x="1683593" y="2595027"/>
            <a:ext cx="1726825" cy="16594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982" t="13695" r="11432" b="12068"/>
          <a:stretch/>
        </p:blipFill>
        <p:spPr>
          <a:xfrm>
            <a:off x="4332674" y="2733609"/>
            <a:ext cx="2548466" cy="162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35D-C4F2-436B-BF20-3CEB75481EE0}" type="datetime10">
              <a:rPr lang="bg-BG" smtClean="0"/>
              <a:pPr/>
              <a:t>08:03</a:t>
            </a:fld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4140-8700-419D-B5D0-D6A6B6BCB0DF}" type="slidenum">
              <a:rPr lang="bg-BG" smtClean="0"/>
              <a:pPr/>
              <a:t>6</a:t>
            </a:fld>
            <a:endParaRPr lang="bg-BG" dirty="0"/>
          </a:p>
        </p:txBody>
      </p:sp>
      <p:pic>
        <p:nvPicPr>
          <p:cNvPr id="7" name="Picture 2" descr="http://www.ua.all.biz/img/ua/catalog/2493084.jpeg?rrr=1">
            <a:hlinkHover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81" y="704357"/>
            <a:ext cx="3678308" cy="328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engineering-review.bg/img/engineering/ER_2011_5_Mashini_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31" y="3959913"/>
            <a:ext cx="4899804" cy="26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2460" y="519692"/>
            <a:ext cx="331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Екструдер – принцип на работа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26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34" y="235208"/>
            <a:ext cx="7752375" cy="848300"/>
          </a:xfrm>
        </p:spPr>
        <p:txBody>
          <a:bodyPr/>
          <a:lstStyle/>
          <a:p>
            <a:r>
              <a:rPr lang="bg-BG" sz="2800" dirty="0">
                <a:solidFill>
                  <a:srgbClr val="FF0000"/>
                </a:solidFill>
              </a:rPr>
              <a:t>Основни технологии в електротехниката и електрониката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433" y="1140245"/>
            <a:ext cx="8269343" cy="646331"/>
          </a:xfr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indent="323850"/>
            <a:r>
              <a:rPr lang="ru-RU" sz="2000" dirty="0"/>
              <a:t>Б. Технологии за </a:t>
            </a:r>
            <a:r>
              <a:rPr lang="bg-BG" sz="2000" dirty="0"/>
              <a:t>повърхностна и дълбочинна обработка на материалите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35D-C4F2-436B-BF20-3CEB75481EE0}" type="datetime10">
              <a:rPr lang="bg-BG" smtClean="0"/>
              <a:pPr/>
              <a:t>08:03</a:t>
            </a:fld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25435" y="1712854"/>
            <a:ext cx="8269342" cy="2281000"/>
          </a:xfrm>
        </p:spPr>
        <p:txBody>
          <a:bodyPr/>
          <a:lstStyle/>
          <a:p>
            <a:pPr marL="266700" indent="-266700">
              <a:buAutoNum type="arabicPeriod"/>
              <a:tabLst>
                <a:tab pos="360363" algn="l"/>
              </a:tabLst>
            </a:pPr>
            <a:r>
              <a:rPr lang="ru-RU" b="1" u="sng" dirty="0"/>
              <a:t>Технологии за термообработка на метали и </a:t>
            </a:r>
            <a:r>
              <a:rPr lang="bg-BG" b="1" u="sng" dirty="0"/>
              <a:t>сплави</a:t>
            </a:r>
          </a:p>
          <a:p>
            <a:pPr lvl="0" indent="0">
              <a:spcBef>
                <a:spcPts val="600"/>
              </a:spcBef>
            </a:pPr>
            <a:r>
              <a:rPr lang="en-US" b="1" dirty="0"/>
              <a:t>2</a:t>
            </a:r>
            <a:r>
              <a:rPr lang="bg-BG" b="1" dirty="0"/>
              <a:t>. </a:t>
            </a:r>
            <a:r>
              <a:rPr lang="bg-BG" b="1" u="sng" dirty="0"/>
              <a:t>Технологии за повърхностна обработка</a:t>
            </a:r>
            <a:endParaRPr lang="bg-BG" u="sng" dirty="0"/>
          </a:p>
          <a:p>
            <a:pPr marL="285750" indent="-285750">
              <a:buFontTx/>
              <a:buChar char="-"/>
              <a:tabLst>
                <a:tab pos="361950" algn="l"/>
              </a:tabLst>
            </a:pPr>
            <a:r>
              <a:rPr lang="bg-BG" u="sng" dirty="0" err="1" smtClean="0"/>
              <a:t>Цементация</a:t>
            </a:r>
            <a:endParaRPr lang="bg-BG" dirty="0"/>
          </a:p>
          <a:p>
            <a:pPr marL="285750" indent="-285750">
              <a:buFontTx/>
              <a:buChar char="-"/>
              <a:tabLst>
                <a:tab pos="361950" algn="l"/>
              </a:tabLst>
            </a:pPr>
            <a:r>
              <a:rPr lang="bg-BG" u="sng" dirty="0" err="1" smtClean="0"/>
              <a:t>азотиране</a:t>
            </a:r>
            <a:r>
              <a:rPr lang="bg-BG" dirty="0" smtClean="0"/>
              <a:t> </a:t>
            </a:r>
          </a:p>
          <a:p>
            <a:pPr indent="361950">
              <a:buFontTx/>
              <a:buChar char="-"/>
              <a:tabLst>
                <a:tab pos="361950" algn="l"/>
              </a:tabLst>
            </a:pPr>
            <a:r>
              <a:rPr lang="bg-BG" u="sng" dirty="0" smtClean="0"/>
              <a:t>оксидиране</a:t>
            </a:r>
            <a:r>
              <a:rPr lang="bg-BG" dirty="0" smtClean="0"/>
              <a:t> </a:t>
            </a:r>
          </a:p>
          <a:p>
            <a:pPr indent="361950">
              <a:buFontTx/>
              <a:buChar char="-"/>
              <a:tabLst>
                <a:tab pos="361950" algn="l"/>
              </a:tabLst>
            </a:pPr>
            <a:r>
              <a:rPr lang="bg-BG" u="sng" dirty="0" err="1" smtClean="0"/>
              <a:t>метализация</a:t>
            </a:r>
            <a:r>
              <a:rPr lang="bg-BG" dirty="0" smtClean="0"/>
              <a:t> </a:t>
            </a:r>
          </a:p>
          <a:p>
            <a:pPr indent="361950">
              <a:buFontTx/>
              <a:buChar char="-"/>
              <a:tabLst>
                <a:tab pos="361950" algn="l"/>
              </a:tabLst>
            </a:pPr>
            <a:r>
              <a:rPr lang="bg-BG" u="sng" dirty="0" smtClean="0"/>
              <a:t>Галванизация</a:t>
            </a:r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4140-8700-419D-B5D0-D6A6B6BCB0DF}" type="slidenum">
              <a:rPr lang="bg-BG" smtClean="0"/>
              <a:pPr/>
              <a:t>7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3842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34" y="235208"/>
            <a:ext cx="7752375" cy="848300"/>
          </a:xfrm>
        </p:spPr>
        <p:txBody>
          <a:bodyPr/>
          <a:lstStyle/>
          <a:p>
            <a:r>
              <a:rPr lang="bg-BG" sz="2800" dirty="0">
                <a:solidFill>
                  <a:srgbClr val="FF0000"/>
                </a:solidFill>
              </a:rPr>
              <a:t>Основни технологии в електротехниката и електрониката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435" y="1224414"/>
            <a:ext cx="8251054" cy="646331"/>
          </a:xfr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indent="323850"/>
            <a:r>
              <a:rPr lang="ru-RU" sz="2000" dirty="0">
                <a:latin typeface="+mn-lt"/>
                <a:cs typeface="+mn-cs"/>
              </a:rPr>
              <a:t>Б. Технологии за </a:t>
            </a:r>
            <a:r>
              <a:rPr lang="bg-BG" sz="2000" dirty="0">
                <a:latin typeface="+mn-lt"/>
                <a:cs typeface="+mn-cs"/>
              </a:rPr>
              <a:t>повърхностна и дълбочинна обработка на материалите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35D-C4F2-436B-BF20-3CEB75481EE0}" type="datetime10">
              <a:rPr lang="bg-BG" smtClean="0"/>
              <a:pPr/>
              <a:t>08:03</a:t>
            </a:fld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19177" y="1938447"/>
            <a:ext cx="8001000" cy="1927057"/>
          </a:xfrm>
        </p:spPr>
        <p:txBody>
          <a:bodyPr/>
          <a:lstStyle/>
          <a:p>
            <a:pPr indent="0">
              <a:tabLst>
                <a:tab pos="360363" algn="l"/>
              </a:tabLst>
            </a:pPr>
            <a:r>
              <a:rPr lang="bg-BG" b="1" dirty="0"/>
              <a:t>3.	</a:t>
            </a:r>
            <a:r>
              <a:rPr lang="bg-BG" b="1" u="sng" dirty="0"/>
              <a:t>Технологии за нанасяне на лакови покрития </a:t>
            </a:r>
            <a:endParaRPr lang="bg-BG" dirty="0"/>
          </a:p>
          <a:p>
            <a:pPr marL="342900" indent="-342900">
              <a:buAutoNum type="arabicPeriod" startAt="4"/>
              <a:tabLst>
                <a:tab pos="360363" algn="l"/>
              </a:tabLst>
            </a:pPr>
            <a:r>
              <a:rPr lang="bg-BG" dirty="0" smtClean="0"/>
              <a:t>Технологии за </a:t>
            </a:r>
            <a:r>
              <a:rPr lang="bg-BG" b="1" u="sng" dirty="0" smtClean="0"/>
              <a:t>спояване</a:t>
            </a:r>
            <a:r>
              <a:rPr lang="bg-BG" dirty="0" smtClean="0"/>
              <a:t>, </a:t>
            </a:r>
            <a:r>
              <a:rPr lang="bg-BG" b="1" u="sng" dirty="0" smtClean="0"/>
              <a:t>заваряване</a:t>
            </a:r>
            <a:r>
              <a:rPr lang="bg-BG" dirty="0" smtClean="0"/>
              <a:t> и </a:t>
            </a:r>
            <a:r>
              <a:rPr lang="bg-BG" b="1" u="sng" dirty="0" smtClean="0"/>
              <a:t>слепване</a:t>
            </a:r>
            <a:r>
              <a:rPr lang="bg-BG" dirty="0" smtClean="0"/>
              <a:t> на </a:t>
            </a:r>
            <a:r>
              <a:rPr lang="bg-BG" dirty="0"/>
              <a:t>детайли. </a:t>
            </a:r>
            <a:endParaRPr lang="bg-BG" dirty="0" smtClean="0"/>
          </a:p>
          <a:p>
            <a:pPr indent="0">
              <a:tabLst>
                <a:tab pos="360363" algn="l"/>
              </a:tabLst>
            </a:pPr>
            <a:endParaRPr lang="bg-BG" dirty="0"/>
          </a:p>
          <a:p>
            <a:pPr indent="0">
              <a:tabLst>
                <a:tab pos="360363" algn="l"/>
              </a:tabLst>
            </a:pPr>
            <a:r>
              <a:rPr lang="bg-BG" b="1" dirty="0"/>
              <a:t>5.	</a:t>
            </a:r>
            <a:r>
              <a:rPr lang="bg-BG" b="1" u="sng" dirty="0"/>
              <a:t>Специфични технологии</a:t>
            </a:r>
            <a:r>
              <a:rPr lang="bg-BG" dirty="0"/>
              <a:t>:</a:t>
            </a:r>
          </a:p>
          <a:p>
            <a:pPr indent="361950">
              <a:tabLst>
                <a:tab pos="714375" algn="l"/>
              </a:tabLst>
            </a:pPr>
            <a:r>
              <a:rPr lang="bg-BG" dirty="0"/>
              <a:t>а)	в </a:t>
            </a:r>
            <a:r>
              <a:rPr lang="bg-BG" dirty="0" smtClean="0"/>
              <a:t>електротехниката</a:t>
            </a:r>
          </a:p>
          <a:p>
            <a:pPr indent="361950">
              <a:tabLst>
                <a:tab pos="714375" algn="l"/>
              </a:tabLst>
            </a:pPr>
            <a:r>
              <a:rPr lang="bg-BG" dirty="0" smtClean="0"/>
              <a:t>б</a:t>
            </a:r>
            <a:r>
              <a:rPr lang="bg-BG" dirty="0"/>
              <a:t>)	в </a:t>
            </a:r>
            <a:r>
              <a:rPr lang="bg-BG" dirty="0" smtClean="0"/>
              <a:t>електрониката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4140-8700-419D-B5D0-D6A6B6BCB0DF}" type="slidenum">
              <a:rPr lang="bg-BG" smtClean="0"/>
              <a:pPr/>
              <a:t>8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004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34" y="235208"/>
            <a:ext cx="7752375" cy="460502"/>
          </a:xfrm>
        </p:spPr>
        <p:txBody>
          <a:bodyPr/>
          <a:lstStyle/>
          <a:p>
            <a:r>
              <a:rPr lang="bg-BG" sz="2800" dirty="0">
                <a:solidFill>
                  <a:srgbClr val="FF0000"/>
                </a:solidFill>
              </a:rPr>
              <a:t>Технологичност на изделията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Понятие за </a:t>
            </a:r>
            <a:r>
              <a:rPr lang="bg-BG" dirty="0" smtClean="0"/>
              <a:t>технологичност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35D-C4F2-436B-BF20-3CEB75481EE0}" type="datetime10">
              <a:rPr lang="bg-BG" smtClean="0"/>
              <a:pPr/>
              <a:t>08:03</a:t>
            </a:fld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25434" y="1730368"/>
            <a:ext cx="8301907" cy="2396416"/>
          </a:xfrm>
        </p:spPr>
        <p:txBody>
          <a:bodyPr/>
          <a:lstStyle/>
          <a:p>
            <a:pPr indent="360363">
              <a:tabLst>
                <a:tab pos="360363" algn="l"/>
              </a:tabLst>
            </a:pPr>
            <a:r>
              <a:rPr lang="bg-BG" dirty="0"/>
              <a:t>Понятието за </a:t>
            </a:r>
            <a:r>
              <a:rPr lang="bg-BG" b="1" dirty="0">
                <a:solidFill>
                  <a:schemeClr val="accent1">
                    <a:lumMod val="75000"/>
                  </a:schemeClr>
                </a:solidFill>
              </a:rPr>
              <a:t>технологичност</a:t>
            </a:r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bg-BG" dirty="0"/>
              <a:t>важи:</a:t>
            </a:r>
          </a:p>
          <a:p>
            <a:pPr marL="342900" indent="377825">
              <a:buFont typeface="Arial" pitchFamily="34" charset="0"/>
              <a:buChar char="•"/>
            </a:pPr>
            <a:r>
              <a:rPr lang="bg-BG" dirty="0"/>
              <a:t>не само за изделията на електротехниката и електрониката, </a:t>
            </a:r>
          </a:p>
          <a:p>
            <a:pPr marL="342900" indent="377825">
              <a:buFont typeface="Arial" pitchFamily="34" charset="0"/>
              <a:buChar char="•"/>
            </a:pPr>
            <a:r>
              <a:rPr lang="bg-BG" dirty="0"/>
              <a:t>продуктите на всички останали клонове на промишлеността. </a:t>
            </a:r>
          </a:p>
          <a:p>
            <a:pPr indent="360363">
              <a:spcBef>
                <a:spcPts val="1200"/>
              </a:spcBef>
              <a:tabLst>
                <a:tab pos="360363" algn="l"/>
              </a:tabLst>
            </a:pPr>
            <a:r>
              <a:rPr lang="bg-BG" dirty="0" smtClean="0"/>
              <a:t>В </a:t>
            </a:r>
            <a:r>
              <a:rPr lang="bg-BG" dirty="0"/>
              <a:t>тесен смисъл то означава „</a:t>
            </a:r>
            <a:r>
              <a:rPr lang="bg-BG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производството на изделието да е просто и лесно</a:t>
            </a:r>
            <a:r>
              <a:rPr lang="bg-BG" dirty="0"/>
              <a:t>“. </a:t>
            </a:r>
          </a:p>
          <a:p>
            <a:pPr indent="360363">
              <a:spcBef>
                <a:spcPts val="1200"/>
              </a:spcBef>
              <a:tabLst>
                <a:tab pos="360363" algn="l"/>
              </a:tabLst>
            </a:pPr>
            <a:r>
              <a:rPr lang="bg-BG" dirty="0"/>
              <a:t>Едновременно с </a:t>
            </a:r>
            <a:r>
              <a:rPr lang="bg-BG" dirty="0" smtClean="0"/>
              <a:t>това, към </a:t>
            </a:r>
            <a:r>
              <a:rPr lang="bg-BG" dirty="0"/>
              <a:t>него и производството му се предявяват редица </a:t>
            </a:r>
            <a:r>
              <a:rPr lang="bg-BG" b="1" i="1" dirty="0" smtClean="0"/>
              <a:t>допълнителни</a:t>
            </a:r>
            <a:r>
              <a:rPr lang="bg-BG" dirty="0"/>
              <a:t> </a:t>
            </a:r>
            <a:r>
              <a:rPr lang="bg-BG" b="1" i="1" dirty="0" smtClean="0"/>
              <a:t>изисквания</a:t>
            </a:r>
            <a:r>
              <a:rPr lang="bg-BG" dirty="0" smtClean="0"/>
              <a:t>. 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4140-8700-419D-B5D0-D6A6B6BCB0DF}" type="slidenum">
              <a:rPr lang="bg-BG" smtClean="0"/>
              <a:pPr/>
              <a:t>9</a:t>
            </a:fld>
            <a:endParaRPr lang="bg-BG" dirty="0"/>
          </a:p>
        </p:txBody>
      </p:sp>
      <p:sp>
        <p:nvSpPr>
          <p:cNvPr id="8" name="Rectangle 7"/>
          <p:cNvSpPr/>
          <p:nvPr/>
        </p:nvSpPr>
        <p:spPr>
          <a:xfrm>
            <a:off x="225434" y="1118199"/>
            <a:ext cx="8301907" cy="540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anchor="ctr" anchorCtr="0">
            <a:spAutoFit/>
          </a:bodyPr>
          <a:lstStyle/>
          <a:p>
            <a:pPr indent="323850"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 кого се 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отнася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понятие за </a:t>
            </a:r>
            <a:r>
              <a:rPr lang="bg-BG" sz="2000" dirty="0" smtClean="0">
                <a:latin typeface="Times New Roman" pitchFamily="18" charset="0"/>
                <a:cs typeface="Times New Roman" pitchFamily="18" charset="0"/>
              </a:rPr>
              <a:t>технологичност?</a:t>
            </a:r>
            <a:endParaRPr lang="bg-BG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536289" y="4062570"/>
            <a:ext cx="8268671" cy="1411531"/>
          </a:xfrm>
          <a:prstGeom prst="rect">
            <a:avLst/>
          </a:prstGeom>
        </p:spPr>
        <p:txBody>
          <a:bodyPr vert="horz" lIns="36000" tIns="36000" rIns="36000" bIns="36000" rtlCol="0">
            <a:spAutoFit/>
          </a:bodyPr>
          <a:lstStyle>
            <a:lvl1pPr marL="0" indent="355600" algn="just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>
              <a:tabLst>
                <a:tab pos="631825" algn="l"/>
              </a:tabLst>
            </a:pPr>
            <a:r>
              <a:rPr lang="bg-BG" dirty="0" smtClean="0"/>
              <a:t>а)	</a:t>
            </a:r>
            <a:r>
              <a:rPr lang="bg-BG" b="1" u="sng" dirty="0" err="1" smtClean="0"/>
              <a:t>конкурентноспособност</a:t>
            </a:r>
            <a:endParaRPr lang="bg-BG" dirty="0" smtClean="0"/>
          </a:p>
          <a:p>
            <a:pPr indent="360363">
              <a:spcBef>
                <a:spcPts val="600"/>
              </a:spcBef>
              <a:tabLst>
                <a:tab pos="631825" algn="l"/>
              </a:tabLst>
            </a:pPr>
            <a:r>
              <a:rPr lang="bg-BG" dirty="0" smtClean="0"/>
              <a:t>б)	</a:t>
            </a:r>
            <a:r>
              <a:rPr lang="bg-BG" b="1" u="sng" dirty="0" smtClean="0"/>
              <a:t>експлоатационна пригодност</a:t>
            </a:r>
            <a:r>
              <a:rPr lang="bg-BG" b="1" dirty="0" smtClean="0"/>
              <a:t> </a:t>
            </a:r>
            <a:endParaRPr lang="bg-BG" dirty="0" smtClean="0"/>
          </a:p>
          <a:p>
            <a:pPr indent="360363">
              <a:spcBef>
                <a:spcPts val="600"/>
              </a:spcBef>
              <a:tabLst>
                <a:tab pos="631825" algn="l"/>
              </a:tabLst>
            </a:pPr>
            <a:r>
              <a:rPr lang="bg-BG" dirty="0" smtClean="0"/>
              <a:t>в)	</a:t>
            </a:r>
            <a:r>
              <a:rPr lang="bg-BG" b="1" u="sng" dirty="0" smtClean="0"/>
              <a:t>надеждност</a:t>
            </a:r>
            <a:endParaRPr lang="bg-BG" dirty="0" smtClean="0"/>
          </a:p>
          <a:p>
            <a:pPr indent="360363">
              <a:spcBef>
                <a:spcPts val="600"/>
              </a:spcBef>
              <a:tabLst>
                <a:tab pos="631825" algn="l"/>
              </a:tabLst>
            </a:pPr>
            <a:r>
              <a:rPr lang="bg-BG" dirty="0" smtClean="0"/>
              <a:t>г)	</a:t>
            </a:r>
            <a:r>
              <a:rPr lang="bg-BG" b="1" u="sng" dirty="0" err="1" smtClean="0"/>
              <a:t>екологосъобразност</a:t>
            </a:r>
            <a:endParaRPr lang="bg-BG" dirty="0"/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225435" y="5482563"/>
            <a:ext cx="8150234" cy="1180699"/>
          </a:xfrm>
          <a:prstGeom prst="rect">
            <a:avLst/>
          </a:prstGeom>
        </p:spPr>
        <p:txBody>
          <a:bodyPr vert="horz" wrap="square" lIns="36000" tIns="36000" rIns="36000" bIns="36000" rtlCol="0">
            <a:spAutoFit/>
          </a:bodyPr>
          <a:lstStyle>
            <a:lvl1pPr marL="0" indent="355600" algn="just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363">
              <a:tabLst>
                <a:tab pos="631825" algn="l"/>
              </a:tabLst>
            </a:pPr>
            <a:r>
              <a:rPr lang="bg-BG" dirty="0" smtClean="0"/>
              <a:t>Едно изделие е </a:t>
            </a:r>
            <a:r>
              <a:rPr lang="bg-BG" b="1" dirty="0" smtClean="0">
                <a:solidFill>
                  <a:srgbClr val="009900"/>
                </a:solidFill>
              </a:rPr>
              <a:t>технологично</a:t>
            </a:r>
            <a:r>
              <a:rPr lang="bg-BG" dirty="0" smtClean="0"/>
              <a:t>, ако е конструирано по начин, че да притежава нужните технически качества и изработването му да предполага прости технологични процеси, изискващи ниска квалификация на работниците и заедно с това да е </a:t>
            </a:r>
            <a:r>
              <a:rPr lang="bg-BG" b="1" dirty="0" smtClean="0">
                <a:solidFill>
                  <a:srgbClr val="FF0000"/>
                </a:solidFill>
              </a:rPr>
              <a:t>конкурентно на пазара</a:t>
            </a:r>
            <a:r>
              <a:rPr lang="bg-BG" dirty="0" smtClean="0"/>
              <a:t>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1951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1EF963A2537784DB511AC324B03FF05" ma:contentTypeVersion="0" ma:contentTypeDescription="Създаване на нов документ" ma:contentTypeScope="" ma:versionID="f54dddc76a9412b4f7f522efefb91a9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06bf3e45f45b4f5b701352422a9145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71DBF2-2E65-474C-8DAE-70679AF4CE53}"/>
</file>

<file path=customXml/itemProps2.xml><?xml version="1.0" encoding="utf-8"?>
<ds:datastoreItem xmlns:ds="http://schemas.openxmlformats.org/officeDocument/2006/customXml" ds:itemID="{81CB88AD-D460-4D24-A9BB-37A69761FAD4}"/>
</file>

<file path=customXml/itemProps3.xml><?xml version="1.0" encoding="utf-8"?>
<ds:datastoreItem xmlns:ds="http://schemas.openxmlformats.org/officeDocument/2006/customXml" ds:itemID="{584B8B4A-F04F-4B5F-954D-B646EB8E0418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1612</TotalTime>
  <Words>469</Words>
  <Application>Microsoft Office PowerPoint</Application>
  <PresentationFormat>On-screen Show (4:3)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Технологията като процес. Структура на производствения и технологичния процес. Работно място.  Видове производства</vt:lpstr>
      <vt:lpstr>Основни технологии в електротехниката и електрониката</vt:lpstr>
      <vt:lpstr>Основни технологии в електротехниката и електрониката</vt:lpstr>
      <vt:lpstr>Основни технологии в електротехниката и електрониката</vt:lpstr>
      <vt:lpstr>Основни технологии в електротехниката и електрониката</vt:lpstr>
      <vt:lpstr>PowerPoint Presentation</vt:lpstr>
      <vt:lpstr>Основни технологии в електротехниката и електрониката</vt:lpstr>
      <vt:lpstr>Основни технологии в електротехниката и електрониката</vt:lpstr>
      <vt:lpstr>Технологичност на изделията</vt:lpstr>
      <vt:lpstr>Начини за повишаване на технологичността на изделията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Dilyana</dc:creator>
  <cp:lastModifiedBy>Dilyana</cp:lastModifiedBy>
  <cp:revision>272</cp:revision>
  <dcterms:created xsi:type="dcterms:W3CDTF">2014-02-17T20:12:54Z</dcterms:created>
  <dcterms:modified xsi:type="dcterms:W3CDTF">2021-01-01T06:13:32Z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0x01010081EF963A2537784DB511AC324B03FF05</vt:lpwstr>
  </property>
</Properties>
</file>