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лин Маринов" userId="b17d8b2b-f52a-4117-a771-7613bbf6edfe" providerId="ADAL" clId="{5B9EB3ED-76F0-40FC-84D1-77BF1DBAEC9A}"/>
    <pc:docChg chg="custSel modSld">
      <pc:chgData name="Орлин Маринов" userId="b17d8b2b-f52a-4117-a771-7613bbf6edfe" providerId="ADAL" clId="{5B9EB3ED-76F0-40FC-84D1-77BF1DBAEC9A}" dt="2020-12-01T10:29:54.268" v="97" actId="20577"/>
      <pc:docMkLst>
        <pc:docMk/>
      </pc:docMkLst>
      <pc:sldChg chg="modSp mod modNotesTx">
        <pc:chgData name="Орлин Маринов" userId="b17d8b2b-f52a-4117-a771-7613bbf6edfe" providerId="ADAL" clId="{5B9EB3ED-76F0-40FC-84D1-77BF1DBAEC9A}" dt="2020-12-01T09:55:13.074" v="62" actId="20577"/>
        <pc:sldMkLst>
          <pc:docMk/>
          <pc:sldMk cId="387528815" sldId="258"/>
        </pc:sldMkLst>
        <pc:spChg chg="mod">
          <ac:chgData name="Орлин Маринов" userId="b17d8b2b-f52a-4117-a771-7613bbf6edfe" providerId="ADAL" clId="{5B9EB3ED-76F0-40FC-84D1-77BF1DBAEC9A}" dt="2020-12-01T09:46:55.778" v="0" actId="1076"/>
          <ac:spMkLst>
            <pc:docMk/>
            <pc:sldMk cId="387528815" sldId="258"/>
            <ac:spMk id="3" creationId="{00000000-0000-0000-0000-000000000000}"/>
          </ac:spMkLst>
        </pc:spChg>
      </pc:sldChg>
      <pc:sldChg chg="modSp mod">
        <pc:chgData name="Орлин Маринов" userId="b17d8b2b-f52a-4117-a771-7613bbf6edfe" providerId="ADAL" clId="{5B9EB3ED-76F0-40FC-84D1-77BF1DBAEC9A}" dt="2020-12-01T10:08:00.988" v="96" actId="5793"/>
        <pc:sldMkLst>
          <pc:docMk/>
          <pc:sldMk cId="2309040850" sldId="259"/>
        </pc:sldMkLst>
        <pc:spChg chg="mod">
          <ac:chgData name="Орлин Маринов" userId="b17d8b2b-f52a-4117-a771-7613bbf6edfe" providerId="ADAL" clId="{5B9EB3ED-76F0-40FC-84D1-77BF1DBAEC9A}" dt="2020-12-01T10:08:00.988" v="96" actId="5793"/>
          <ac:spMkLst>
            <pc:docMk/>
            <pc:sldMk cId="2309040850" sldId="259"/>
            <ac:spMk id="3" creationId="{00000000-0000-0000-0000-000000000000}"/>
          </ac:spMkLst>
        </pc:spChg>
      </pc:sldChg>
      <pc:sldChg chg="modSp mod">
        <pc:chgData name="Орлин Маринов" userId="b17d8b2b-f52a-4117-a771-7613bbf6edfe" providerId="ADAL" clId="{5B9EB3ED-76F0-40FC-84D1-77BF1DBAEC9A}" dt="2020-12-01T10:29:54.268" v="97" actId="20577"/>
        <pc:sldMkLst>
          <pc:docMk/>
          <pc:sldMk cId="3649011505" sldId="264"/>
        </pc:sldMkLst>
        <pc:spChg chg="mod">
          <ac:chgData name="Орлин Маринов" userId="b17d8b2b-f52a-4117-a771-7613bbf6edfe" providerId="ADAL" clId="{5B9EB3ED-76F0-40FC-84D1-77BF1DBAEC9A}" dt="2020-12-01T10:29:54.268" v="97" actId="20577"/>
          <ac:spMkLst>
            <pc:docMk/>
            <pc:sldMk cId="3649011505" sldId="264"/>
            <ac:spMk id="3" creationId="{00000000-0000-0000-0000-000000000000}"/>
          </ac:spMkLst>
        </pc:spChg>
      </pc:sldChg>
    </pc:docChg>
  </pc:docChgLst>
  <pc:docChgLst>
    <pc:chgData name="Орлин" userId="b17d8b2b-f52a-4117-a771-7613bbf6edfe" providerId="ADAL" clId="{42BAA15B-038C-4A69-85E6-7D52D66C6F51}"/>
    <pc:docChg chg="modSld">
      <pc:chgData name="Орлин" userId="b17d8b2b-f52a-4117-a771-7613bbf6edfe" providerId="ADAL" clId="{42BAA15B-038C-4A69-85E6-7D52D66C6F51}" dt="2020-11-26T08:54:21.712" v="2" actId="20577"/>
      <pc:docMkLst>
        <pc:docMk/>
      </pc:docMkLst>
      <pc:sldChg chg="modSp mod">
        <pc:chgData name="Орлин" userId="b17d8b2b-f52a-4117-a771-7613bbf6edfe" providerId="ADAL" clId="{42BAA15B-038C-4A69-85E6-7D52D66C6F51}" dt="2020-11-26T08:33:44.130" v="0" actId="20577"/>
        <pc:sldMkLst>
          <pc:docMk/>
          <pc:sldMk cId="2345799576" sldId="257"/>
        </pc:sldMkLst>
        <pc:spChg chg="mod">
          <ac:chgData name="Орлин" userId="b17d8b2b-f52a-4117-a771-7613bbf6edfe" providerId="ADAL" clId="{42BAA15B-038C-4A69-85E6-7D52D66C6F51}" dt="2020-11-26T08:33:44.130" v="0" actId="20577"/>
          <ac:spMkLst>
            <pc:docMk/>
            <pc:sldMk cId="2345799576" sldId="257"/>
            <ac:spMk id="3" creationId="{00000000-0000-0000-0000-000000000000}"/>
          </ac:spMkLst>
        </pc:spChg>
      </pc:sldChg>
      <pc:sldChg chg="modSp mod">
        <pc:chgData name="Орлин" userId="b17d8b2b-f52a-4117-a771-7613bbf6edfe" providerId="ADAL" clId="{42BAA15B-038C-4A69-85E6-7D52D66C6F51}" dt="2020-11-26T08:54:21.712" v="2" actId="20577"/>
        <pc:sldMkLst>
          <pc:docMk/>
          <pc:sldMk cId="1573614176" sldId="261"/>
        </pc:sldMkLst>
        <pc:spChg chg="mod">
          <ac:chgData name="Орлин" userId="b17d8b2b-f52a-4117-a771-7613bbf6edfe" providerId="ADAL" clId="{42BAA15B-038C-4A69-85E6-7D52D66C6F51}" dt="2020-11-26T08:54:21.712" v="2" actId="20577"/>
          <ac:spMkLst>
            <pc:docMk/>
            <pc:sldMk cId="1573614176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32A84-1314-4B6A-9E41-9C388A23547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AEF9-B107-4986-B656-6099029BF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Обратна пирамида на йерархията към правата върху </a:t>
            </a:r>
            <a:r>
              <a:rPr lang="en-US" dirty="0"/>
              <a:t>IT </a:t>
            </a:r>
            <a:r>
              <a:rPr lang="bg-BG" dirty="0"/>
              <a:t>системата.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AEF9-B107-4986-B656-6099029BF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E100FA6-40C9-46BF-9C83-BB7A9FD6A7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922F3B0-8CD1-4932-8AEE-9DA5BEB4C208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Доц.</a:t>
            </a:r>
            <a:r>
              <a:rPr lang="en-US" dirty="0"/>
              <a:t> </a:t>
            </a:r>
            <a:r>
              <a:rPr lang="bg-BG" dirty="0"/>
              <a:t>д-р Орлин Маринов</a:t>
            </a:r>
          </a:p>
          <a:p>
            <a:r>
              <a:rPr lang="en-US" dirty="0"/>
              <a:t>o.marinov@tu-sofia.bg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СИГУРНОСТ И ЗАЩИТА НА ИНФОРМАЦИЯТА</a:t>
            </a:r>
          </a:p>
        </p:txBody>
      </p:sp>
    </p:spTree>
    <p:extLst>
      <p:ext uri="{BB962C8B-B14F-4D97-AF65-F5344CB8AC3E}">
        <p14:creationId xmlns:p14="http://schemas.microsoft.com/office/powerpoint/2010/main" val="218471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заплахи за физическата инфраструктура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bg-BG" sz="2400" b="1" dirty="0"/>
              <a:t>Хардуерни заплахи</a:t>
            </a:r>
            <a:r>
              <a:rPr lang="bg-BG" sz="2400" dirty="0"/>
              <a:t> - физическа повреда на сървъри, рутери, работни станции и др.;</a:t>
            </a:r>
          </a:p>
          <a:p>
            <a:pPr lvl="0"/>
            <a:r>
              <a:rPr lang="bg-BG" sz="2400" b="1" dirty="0"/>
              <a:t>Заплахи от околната среда</a:t>
            </a:r>
            <a:r>
              <a:rPr lang="bg-BG" sz="2400" dirty="0"/>
              <a:t> - температурни пикове и спадове, рязка смяна на влажността в помещенията;</a:t>
            </a:r>
          </a:p>
          <a:p>
            <a:pPr lvl="0"/>
            <a:r>
              <a:rPr lang="bg-BG" sz="2400" b="1" dirty="0"/>
              <a:t>Електрически заплахи</a:t>
            </a:r>
            <a:r>
              <a:rPr lang="bg-BG" sz="2400" dirty="0"/>
              <a:t> - пренапрежение, тотална липса на електрозахранване.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967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Мрежови заплахи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Основно се делят на 4 класа:</a:t>
            </a:r>
          </a:p>
          <a:p>
            <a:pPr lvl="0"/>
            <a:r>
              <a:rPr lang="bg-BG" sz="2000" b="1" dirty="0"/>
              <a:t>Неструктурирани заплахи</a:t>
            </a:r>
            <a:r>
              <a:rPr lang="bg-BG" sz="2000" dirty="0"/>
              <a:t> - от неопитни атакуващи, които използват лесно достъпни инструменти за атака;</a:t>
            </a:r>
          </a:p>
          <a:p>
            <a:pPr lvl="0"/>
            <a:r>
              <a:rPr lang="bg-BG" sz="2000" b="1" dirty="0"/>
              <a:t>Структурирани заплахи</a:t>
            </a:r>
            <a:r>
              <a:rPr lang="bg-BG" sz="2000" dirty="0"/>
              <a:t> - от един или група атакуващи, които са силно мотивирани и технически компетентни (познават добре слабите места и използват по-сложни инструменти за атака);</a:t>
            </a:r>
          </a:p>
          <a:p>
            <a:pPr lvl="0"/>
            <a:r>
              <a:rPr lang="bg-BG" sz="2000" b="1" dirty="0"/>
              <a:t>Външни заплахи</a:t>
            </a:r>
            <a:r>
              <a:rPr lang="bg-BG" sz="2000" dirty="0"/>
              <a:t> - от един или група атакуващи, които нямат оторизиран достъп до компютърните системи или мрежата (обикновено осъществяват връзка през Интернет);</a:t>
            </a:r>
          </a:p>
          <a:p>
            <a:pPr lvl="0"/>
            <a:r>
              <a:rPr lang="bg-BG" sz="2000" b="1" dirty="0"/>
              <a:t>Вътрешни заплахи</a:t>
            </a:r>
            <a:r>
              <a:rPr lang="bg-BG" sz="2000" dirty="0"/>
              <a:t> - от някой, който има оторизиран достъп до мрежата, физически или чрез акаунт.</a:t>
            </a:r>
          </a:p>
        </p:txBody>
      </p:sp>
    </p:spTree>
    <p:extLst>
      <p:ext uri="{BB962C8B-B14F-4D97-AF65-F5344CB8AC3E}">
        <p14:creationId xmlns:p14="http://schemas.microsoft.com/office/powerpoint/2010/main" val="194581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мрежови атаки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68760"/>
            <a:ext cx="7924800" cy="4752528"/>
          </a:xfrm>
        </p:spPr>
        <p:txBody>
          <a:bodyPr>
            <a:noAutofit/>
          </a:bodyPr>
          <a:lstStyle/>
          <a:p>
            <a:pPr lvl="0"/>
            <a:r>
              <a:rPr lang="bg-BG" sz="2000" b="1" dirty="0"/>
              <a:t>Разузнаване -</a:t>
            </a:r>
            <a:r>
              <a:rPr lang="bg-BG" sz="2000" dirty="0"/>
              <a:t> получаване на </a:t>
            </a:r>
            <a:r>
              <a:rPr lang="en-US" sz="2000" dirty="0"/>
              <a:t>IP </a:t>
            </a:r>
            <a:r>
              <a:rPr lang="bg-BG" sz="2000" dirty="0"/>
              <a:t>адресът на сървър на компанията, сканиране на портове, снифиране на пакетите. Целата е да се види или открадне информация от организацията.</a:t>
            </a:r>
          </a:p>
          <a:p>
            <a:pPr lvl="0"/>
            <a:r>
              <a:rPr lang="bg-BG" sz="2000" b="1" dirty="0"/>
              <a:t>Достъп -</a:t>
            </a:r>
            <a:r>
              <a:rPr lang="bg-BG" sz="2000" dirty="0"/>
              <a:t> чрез слабост в системата за автентикация, </a:t>
            </a:r>
            <a:r>
              <a:rPr lang="en-US" sz="2000" dirty="0"/>
              <a:t>FTP </a:t>
            </a:r>
            <a:r>
              <a:rPr lang="bg-BG" sz="2000" dirty="0"/>
              <a:t>услугите или </a:t>
            </a:r>
            <a:r>
              <a:rPr lang="en-US" sz="2000" dirty="0"/>
              <a:t>web </a:t>
            </a:r>
            <a:r>
              <a:rPr lang="bg-BG" sz="2000" dirty="0"/>
              <a:t>услугите да се получи достъп до </a:t>
            </a:r>
            <a:r>
              <a:rPr lang="en-US" sz="2000" dirty="0"/>
              <a:t>web </a:t>
            </a:r>
            <a:r>
              <a:rPr lang="bg-BG" sz="2000" dirty="0"/>
              <a:t>акаунти, конфиденциални бази от данни и друга ценна информация.</a:t>
            </a:r>
          </a:p>
          <a:p>
            <a:pPr lvl="0"/>
            <a:r>
              <a:rPr lang="bg-BG" sz="2000" b="1" dirty="0"/>
              <a:t>Отказ от услуга (Denial of Service DoS) -</a:t>
            </a:r>
            <a:r>
              <a:rPr lang="bg-BG" sz="2000" dirty="0"/>
              <a:t> това е най-често срещаната атака, както и най-трудната за преодоляване. Към този вид атаки се отнасят -</a:t>
            </a:r>
            <a:r>
              <a:rPr lang="bg-BG" sz="2000" b="1" dirty="0"/>
              <a:t> ping of death</a:t>
            </a:r>
            <a:r>
              <a:rPr lang="bg-BG" sz="2000" dirty="0"/>
              <a:t> (изпращане на </a:t>
            </a:r>
            <a:r>
              <a:rPr lang="en-US" sz="2000" dirty="0"/>
              <a:t>ping </a:t>
            </a:r>
            <a:r>
              <a:rPr lang="bg-BG" sz="2000" dirty="0"/>
              <a:t>пакети </a:t>
            </a:r>
            <a:r>
              <a:rPr lang="ru-RU" sz="2000" dirty="0"/>
              <a:t>с </a:t>
            </a:r>
            <a:r>
              <a:rPr lang="bg-BG" sz="2000" dirty="0"/>
              <a:t>голям размер),</a:t>
            </a:r>
            <a:r>
              <a:rPr lang="bg-BG" sz="2000" b="1" dirty="0"/>
              <a:t> SYN Flood</a:t>
            </a:r>
            <a:r>
              <a:rPr lang="bg-BG" sz="2000" dirty="0"/>
              <a:t> (атакуващия използва </a:t>
            </a:r>
            <a:r>
              <a:rPr lang="en-US" sz="2000" dirty="0"/>
              <a:t>TCP three-way handshake, </a:t>
            </a:r>
            <a:r>
              <a:rPr lang="bg-BG" sz="2000" dirty="0"/>
              <a:t>при което изпраща множество </a:t>
            </a:r>
            <a:r>
              <a:rPr lang="en-US" sz="2000" dirty="0"/>
              <a:t>SYN Request, </a:t>
            </a:r>
            <a:r>
              <a:rPr lang="bg-BG" sz="2000" dirty="0"/>
              <a:t>сървърите отговарят със </a:t>
            </a:r>
            <a:r>
              <a:rPr lang="en-US" sz="2000" dirty="0"/>
              <a:t>SYN-ACK, a </a:t>
            </a:r>
            <a:r>
              <a:rPr lang="bg-BG" sz="2000" dirty="0"/>
              <a:t>атакуващия така и не потвърдава </a:t>
            </a:r>
            <a:r>
              <a:rPr lang="en-US" sz="2000" dirty="0"/>
              <a:t>Final ACK, </a:t>
            </a:r>
            <a:r>
              <a:rPr lang="bg-BG" sz="2000" dirty="0"/>
              <a:t>при което ресурсите на сървърите сврършват и не могат да отговорят на реалните заявки на потребителите),</a:t>
            </a:r>
            <a:r>
              <a:rPr lang="bg-BG" sz="2000" b="1" dirty="0"/>
              <a:t> E-mail bombs</a:t>
            </a:r>
            <a:endParaRPr lang="bg-BG" sz="2000" dirty="0"/>
          </a:p>
          <a:p>
            <a:r>
              <a:rPr lang="bg-BG" sz="2000" dirty="0"/>
              <a:t>Червеи, вируси, Троянски коне</a:t>
            </a:r>
          </a:p>
        </p:txBody>
      </p:sp>
    </p:spTree>
    <p:extLst>
      <p:ext uri="{BB962C8B-B14F-4D97-AF65-F5344CB8AC3E}">
        <p14:creationId xmlns:p14="http://schemas.microsoft.com/office/powerpoint/2010/main" val="196482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техники за защита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94848" cy="47091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bg-BG" sz="2600" dirty="0"/>
              <a:t>За сървъри и работни станции:</a:t>
            </a:r>
          </a:p>
          <a:p>
            <a:pPr lvl="0"/>
            <a:r>
              <a:rPr lang="bg-BG" sz="2600" dirty="0"/>
              <a:t>Използване на минимум или никакви настройки по подразбиране на новоинсталираните машини;</a:t>
            </a:r>
          </a:p>
          <a:p>
            <a:pPr lvl="0"/>
            <a:r>
              <a:rPr lang="bg-BG" sz="2600" dirty="0"/>
              <a:t>Редовна смяна на потребителските имена и паролите;</a:t>
            </a:r>
          </a:p>
          <a:p>
            <a:pPr lvl="0"/>
            <a:r>
              <a:rPr lang="bg-BG" sz="2600" dirty="0"/>
              <a:t>Достъпът до ресурсите да се забрани за всички, освен за тези служители, които непосредствено работят с тях;</a:t>
            </a:r>
          </a:p>
          <a:p>
            <a:pPr lvl="0"/>
            <a:r>
              <a:rPr lang="bg-BG" sz="2600" dirty="0"/>
              <a:t>Всички софтуерни мрежови услуги, които не са необходими да се забранят или деинсталират.</a:t>
            </a:r>
          </a:p>
          <a:p>
            <a:pPr lvl="0"/>
            <a:r>
              <a:rPr lang="bg-BG" sz="2600" dirty="0"/>
              <a:t>Да се използва антивирусен софтуер;</a:t>
            </a:r>
          </a:p>
          <a:p>
            <a:pPr lvl="0"/>
            <a:r>
              <a:rPr lang="bg-BG" sz="2600" dirty="0"/>
              <a:t>Да се използват персонални </a:t>
            </a:r>
            <a:r>
              <a:rPr lang="en-US" sz="2600" dirty="0"/>
              <a:t>Firewall</a:t>
            </a:r>
            <a:r>
              <a:rPr lang="bg-BG" sz="2600" dirty="0"/>
              <a:t> приложения;</a:t>
            </a:r>
          </a:p>
          <a:p>
            <a:pPr lvl="0"/>
            <a:r>
              <a:rPr lang="bg-BG" sz="2600" dirty="0"/>
              <a:t>Да се актуализира редовно за и да се коригират грешките на операционната система;</a:t>
            </a:r>
          </a:p>
          <a:p>
            <a:pPr lvl="0"/>
            <a:r>
              <a:rPr lang="bg-BG" sz="2600" dirty="0"/>
              <a:t>Да се заложат софтуерни и отвличащи мерки за превенция и засичане на атаката.</a:t>
            </a:r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836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</a:t>
            </a:r>
            <a:r>
              <a:rPr lang="bg-BG" dirty="0"/>
              <a:t>архитектури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400" dirty="0"/>
              <a:t>Същност на </a:t>
            </a:r>
            <a:r>
              <a:rPr lang="en-US" sz="2400" dirty="0"/>
              <a:t>Firewall</a:t>
            </a:r>
            <a:endParaRPr lang="bg-BG" sz="2400" dirty="0"/>
          </a:p>
          <a:p>
            <a:pPr marL="0" indent="0" algn="just">
              <a:buNone/>
            </a:pPr>
            <a:r>
              <a:rPr lang="en-US" sz="2400" dirty="0"/>
              <a:t>Firewall-a </a:t>
            </a:r>
            <a:r>
              <a:rPr lang="bg-BG" sz="2400" dirty="0"/>
              <a:t>представлява множество от компоненти, които управляват (разрешават, забраняват, криптират, декриптират) достъпа до Интернет или до други части на мрежите като:</a:t>
            </a:r>
          </a:p>
          <a:p>
            <a:pPr lvl="0"/>
            <a:r>
              <a:rPr lang="bg-BG" sz="2400" dirty="0"/>
              <a:t>ограничава входа и изхода на потребителите в точно определени контролирани точки;</a:t>
            </a:r>
          </a:p>
          <a:p>
            <a:pPr lvl="0"/>
            <a:r>
              <a:rPr lang="bg-BG" sz="2400" dirty="0"/>
              <a:t>предпазва от атаки защитаваните ресурси</a:t>
            </a:r>
          </a:p>
          <a:p>
            <a:pPr marL="0" indent="0" algn="just">
              <a:buNone/>
            </a:pPr>
            <a:r>
              <a:rPr lang="bg-BG" sz="2000" dirty="0">
                <a:solidFill>
                  <a:srgbClr val="92D050"/>
                </a:solidFill>
              </a:rPr>
              <a:t>На база на тази дефиниция може да се заключи, че от управленска гледна точка </a:t>
            </a:r>
            <a:r>
              <a:rPr lang="en-US" sz="2000" dirty="0">
                <a:solidFill>
                  <a:srgbClr val="92D050"/>
                </a:solidFill>
              </a:rPr>
              <a:t>Firewall-a </a:t>
            </a:r>
            <a:r>
              <a:rPr lang="bg-BG" sz="2000" dirty="0">
                <a:solidFill>
                  <a:srgbClr val="92D050"/>
                </a:solidFill>
              </a:rPr>
              <a:t>представлява съвкупност от мерки разработени да предотвратят неоторизиран достъп до компютърните мрежи и отделните потребители.</a:t>
            </a:r>
          </a:p>
        </p:txBody>
      </p:sp>
      <p:sp>
        <p:nvSpPr>
          <p:cNvPr id="5" name="Freeform 4"/>
          <p:cNvSpPr/>
          <p:nvPr/>
        </p:nvSpPr>
        <p:spPr>
          <a:xfrm>
            <a:off x="6845300" y="5257800"/>
            <a:ext cx="1" cy="1"/>
          </a:xfrm>
          <a:custGeom>
            <a:avLst/>
            <a:gdLst/>
            <a:ahLst/>
            <a:cxnLst/>
            <a:rect l="0" t="0" r="0" b="0"/>
            <a:pathLst>
              <a:path w="1" h="1">
                <a:moveTo>
                  <a:pt x="0" y="0"/>
                </a:moveTo>
                <a:close/>
              </a:path>
            </a:pathLst>
          </a:custGeom>
          <a:noFill/>
          <a:ln w="76200" cap="flat" cmpd="sng" algn="ctr">
            <a:solidFill>
              <a:srgbClr val="F17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5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Фигура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98956"/>
            <a:ext cx="73690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032000" y="2260600"/>
            <a:ext cx="5486401" cy="2590801"/>
            <a:chOff x="2032000" y="2260600"/>
            <a:chExt cx="5486401" cy="2590801"/>
          </a:xfrm>
        </p:grpSpPr>
        <p:sp>
          <p:nvSpPr>
            <p:cNvPr id="17" name="Freeform 16"/>
            <p:cNvSpPr/>
            <p:nvPr/>
          </p:nvSpPr>
          <p:spPr>
            <a:xfrm>
              <a:off x="4546600" y="2844800"/>
              <a:ext cx="38101" cy="1270001"/>
            </a:xfrm>
            <a:custGeom>
              <a:avLst/>
              <a:gdLst/>
              <a:ahLst/>
              <a:cxnLst/>
              <a:rect l="0" t="0" r="0" b="0"/>
              <a:pathLst>
                <a:path w="38101" h="1270001">
                  <a:moveTo>
                    <a:pt x="12700" y="0"/>
                  </a:moveTo>
                  <a:lnTo>
                    <a:pt x="12700" y="0"/>
                  </a:lnTo>
                  <a:lnTo>
                    <a:pt x="12700" y="0"/>
                  </a:lnTo>
                  <a:lnTo>
                    <a:pt x="25400" y="0"/>
                  </a:lnTo>
                  <a:lnTo>
                    <a:pt x="25400" y="12700"/>
                  </a:lnTo>
                  <a:lnTo>
                    <a:pt x="25400" y="25400"/>
                  </a:lnTo>
                  <a:lnTo>
                    <a:pt x="25400" y="25400"/>
                  </a:lnTo>
                  <a:lnTo>
                    <a:pt x="12700" y="50800"/>
                  </a:lnTo>
                  <a:lnTo>
                    <a:pt x="12700" y="63500"/>
                  </a:lnTo>
                  <a:lnTo>
                    <a:pt x="12700" y="88900"/>
                  </a:lnTo>
                  <a:lnTo>
                    <a:pt x="12700" y="101600"/>
                  </a:lnTo>
                  <a:lnTo>
                    <a:pt x="12700" y="127000"/>
                  </a:lnTo>
                  <a:lnTo>
                    <a:pt x="12700" y="152400"/>
                  </a:lnTo>
                  <a:lnTo>
                    <a:pt x="12700" y="177800"/>
                  </a:lnTo>
                  <a:lnTo>
                    <a:pt x="12700" y="203200"/>
                  </a:lnTo>
                  <a:lnTo>
                    <a:pt x="12700" y="228600"/>
                  </a:lnTo>
                  <a:lnTo>
                    <a:pt x="12700" y="241300"/>
                  </a:lnTo>
                  <a:lnTo>
                    <a:pt x="12700" y="266700"/>
                  </a:lnTo>
                  <a:lnTo>
                    <a:pt x="12700" y="304800"/>
                  </a:lnTo>
                  <a:lnTo>
                    <a:pt x="12700" y="317500"/>
                  </a:lnTo>
                  <a:lnTo>
                    <a:pt x="12700" y="330200"/>
                  </a:lnTo>
                  <a:lnTo>
                    <a:pt x="12700" y="355600"/>
                  </a:lnTo>
                  <a:lnTo>
                    <a:pt x="12700" y="368300"/>
                  </a:lnTo>
                  <a:lnTo>
                    <a:pt x="12700" y="393700"/>
                  </a:lnTo>
                  <a:lnTo>
                    <a:pt x="12700" y="406400"/>
                  </a:lnTo>
                  <a:lnTo>
                    <a:pt x="12700" y="419100"/>
                  </a:lnTo>
                  <a:lnTo>
                    <a:pt x="12700" y="444500"/>
                  </a:lnTo>
                  <a:lnTo>
                    <a:pt x="12700" y="457200"/>
                  </a:lnTo>
                  <a:lnTo>
                    <a:pt x="12700" y="482600"/>
                  </a:lnTo>
                  <a:lnTo>
                    <a:pt x="12700" y="495300"/>
                  </a:lnTo>
                  <a:lnTo>
                    <a:pt x="12700" y="508000"/>
                  </a:lnTo>
                  <a:lnTo>
                    <a:pt x="12700" y="533400"/>
                  </a:lnTo>
                  <a:lnTo>
                    <a:pt x="12700" y="571500"/>
                  </a:lnTo>
                  <a:lnTo>
                    <a:pt x="12700" y="584200"/>
                  </a:lnTo>
                  <a:lnTo>
                    <a:pt x="12700" y="609600"/>
                  </a:lnTo>
                  <a:lnTo>
                    <a:pt x="12700" y="635000"/>
                  </a:lnTo>
                  <a:lnTo>
                    <a:pt x="12700" y="660400"/>
                  </a:lnTo>
                  <a:lnTo>
                    <a:pt x="12700" y="685800"/>
                  </a:lnTo>
                  <a:lnTo>
                    <a:pt x="0" y="723900"/>
                  </a:lnTo>
                  <a:lnTo>
                    <a:pt x="0" y="749300"/>
                  </a:lnTo>
                  <a:lnTo>
                    <a:pt x="0" y="774700"/>
                  </a:lnTo>
                  <a:lnTo>
                    <a:pt x="0" y="812800"/>
                  </a:lnTo>
                  <a:lnTo>
                    <a:pt x="0" y="838200"/>
                  </a:lnTo>
                  <a:lnTo>
                    <a:pt x="0" y="863600"/>
                  </a:lnTo>
                  <a:lnTo>
                    <a:pt x="0" y="889000"/>
                  </a:lnTo>
                  <a:lnTo>
                    <a:pt x="12700" y="914400"/>
                  </a:lnTo>
                  <a:lnTo>
                    <a:pt x="12700" y="939800"/>
                  </a:lnTo>
                  <a:lnTo>
                    <a:pt x="12700" y="965200"/>
                  </a:lnTo>
                  <a:lnTo>
                    <a:pt x="12700" y="990600"/>
                  </a:lnTo>
                  <a:lnTo>
                    <a:pt x="12700" y="1016000"/>
                  </a:lnTo>
                  <a:lnTo>
                    <a:pt x="12700" y="1041400"/>
                  </a:lnTo>
                  <a:lnTo>
                    <a:pt x="12700" y="1054100"/>
                  </a:lnTo>
                  <a:lnTo>
                    <a:pt x="12700" y="1079500"/>
                  </a:lnTo>
                  <a:lnTo>
                    <a:pt x="12700" y="1104900"/>
                  </a:lnTo>
                  <a:lnTo>
                    <a:pt x="12700" y="1130300"/>
                  </a:lnTo>
                  <a:lnTo>
                    <a:pt x="12700" y="1143000"/>
                  </a:lnTo>
                  <a:lnTo>
                    <a:pt x="12700" y="1168400"/>
                  </a:lnTo>
                  <a:lnTo>
                    <a:pt x="25400" y="1181100"/>
                  </a:lnTo>
                  <a:lnTo>
                    <a:pt x="25400" y="1193800"/>
                  </a:lnTo>
                  <a:lnTo>
                    <a:pt x="25400" y="1206500"/>
                  </a:lnTo>
                  <a:lnTo>
                    <a:pt x="25400" y="1219200"/>
                  </a:lnTo>
                  <a:lnTo>
                    <a:pt x="25400" y="1231900"/>
                  </a:lnTo>
                  <a:lnTo>
                    <a:pt x="38100" y="1244600"/>
                  </a:lnTo>
                  <a:lnTo>
                    <a:pt x="38100" y="1257300"/>
                  </a:lnTo>
                  <a:lnTo>
                    <a:pt x="38100" y="1257300"/>
                  </a:lnTo>
                  <a:lnTo>
                    <a:pt x="38100" y="1270000"/>
                  </a:lnTo>
                  <a:lnTo>
                    <a:pt x="38100" y="1257300"/>
                  </a:lnTo>
                  <a:lnTo>
                    <a:pt x="25400" y="1257300"/>
                  </a:lnTo>
                  <a:lnTo>
                    <a:pt x="25400" y="1244600"/>
                  </a:lnTo>
                  <a:lnTo>
                    <a:pt x="25400" y="12319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32000" y="4038600"/>
              <a:ext cx="2489201" cy="609601"/>
            </a:xfrm>
            <a:custGeom>
              <a:avLst/>
              <a:gdLst/>
              <a:ahLst/>
              <a:cxnLst/>
              <a:rect l="0" t="0" r="0" b="0"/>
              <a:pathLst>
                <a:path w="2489201" h="609601">
                  <a:moveTo>
                    <a:pt x="2489200" y="0"/>
                  </a:moveTo>
                  <a:lnTo>
                    <a:pt x="2476500" y="0"/>
                  </a:lnTo>
                  <a:lnTo>
                    <a:pt x="2463800" y="12700"/>
                  </a:lnTo>
                  <a:lnTo>
                    <a:pt x="2451100" y="12700"/>
                  </a:lnTo>
                  <a:lnTo>
                    <a:pt x="2425700" y="12700"/>
                  </a:lnTo>
                  <a:lnTo>
                    <a:pt x="2400300" y="25400"/>
                  </a:lnTo>
                  <a:lnTo>
                    <a:pt x="2362200" y="25400"/>
                  </a:lnTo>
                  <a:lnTo>
                    <a:pt x="2324100" y="38100"/>
                  </a:lnTo>
                  <a:lnTo>
                    <a:pt x="2286000" y="38100"/>
                  </a:lnTo>
                  <a:lnTo>
                    <a:pt x="2222500" y="38100"/>
                  </a:lnTo>
                  <a:lnTo>
                    <a:pt x="2184400" y="38100"/>
                  </a:lnTo>
                  <a:lnTo>
                    <a:pt x="2133600" y="50800"/>
                  </a:lnTo>
                  <a:lnTo>
                    <a:pt x="2095500" y="50800"/>
                  </a:lnTo>
                  <a:lnTo>
                    <a:pt x="2044700" y="50800"/>
                  </a:lnTo>
                  <a:lnTo>
                    <a:pt x="1993900" y="50800"/>
                  </a:lnTo>
                  <a:lnTo>
                    <a:pt x="1943100" y="50800"/>
                  </a:lnTo>
                  <a:lnTo>
                    <a:pt x="1892300" y="50800"/>
                  </a:lnTo>
                  <a:lnTo>
                    <a:pt x="1828800" y="50800"/>
                  </a:lnTo>
                  <a:lnTo>
                    <a:pt x="1790700" y="38100"/>
                  </a:lnTo>
                  <a:lnTo>
                    <a:pt x="1739900" y="38100"/>
                  </a:lnTo>
                  <a:lnTo>
                    <a:pt x="1689100" y="38100"/>
                  </a:lnTo>
                  <a:lnTo>
                    <a:pt x="1625600" y="38100"/>
                  </a:lnTo>
                  <a:lnTo>
                    <a:pt x="1574800" y="38100"/>
                  </a:lnTo>
                  <a:lnTo>
                    <a:pt x="1524000" y="25400"/>
                  </a:lnTo>
                  <a:lnTo>
                    <a:pt x="1473200" y="25400"/>
                  </a:lnTo>
                  <a:lnTo>
                    <a:pt x="1409700" y="25400"/>
                  </a:lnTo>
                  <a:lnTo>
                    <a:pt x="1358900" y="25400"/>
                  </a:lnTo>
                  <a:lnTo>
                    <a:pt x="1320800" y="12700"/>
                  </a:lnTo>
                  <a:lnTo>
                    <a:pt x="1270000" y="25400"/>
                  </a:lnTo>
                  <a:lnTo>
                    <a:pt x="1219200" y="25400"/>
                  </a:lnTo>
                  <a:lnTo>
                    <a:pt x="1181100" y="25400"/>
                  </a:lnTo>
                  <a:lnTo>
                    <a:pt x="1143000" y="25400"/>
                  </a:lnTo>
                  <a:lnTo>
                    <a:pt x="1104900" y="38100"/>
                  </a:lnTo>
                  <a:lnTo>
                    <a:pt x="1066800" y="38100"/>
                  </a:lnTo>
                  <a:lnTo>
                    <a:pt x="1028700" y="38100"/>
                  </a:lnTo>
                  <a:lnTo>
                    <a:pt x="990600" y="38100"/>
                  </a:lnTo>
                  <a:lnTo>
                    <a:pt x="952500" y="38100"/>
                  </a:lnTo>
                  <a:lnTo>
                    <a:pt x="914400" y="38100"/>
                  </a:lnTo>
                  <a:lnTo>
                    <a:pt x="876300" y="50800"/>
                  </a:lnTo>
                  <a:lnTo>
                    <a:pt x="838200" y="50800"/>
                  </a:lnTo>
                  <a:lnTo>
                    <a:pt x="812800" y="50800"/>
                  </a:lnTo>
                  <a:lnTo>
                    <a:pt x="774700" y="50800"/>
                  </a:lnTo>
                  <a:lnTo>
                    <a:pt x="723900" y="50800"/>
                  </a:lnTo>
                  <a:lnTo>
                    <a:pt x="685800" y="63500"/>
                  </a:lnTo>
                  <a:lnTo>
                    <a:pt x="660400" y="63500"/>
                  </a:lnTo>
                  <a:lnTo>
                    <a:pt x="622300" y="63500"/>
                  </a:lnTo>
                  <a:lnTo>
                    <a:pt x="584200" y="63500"/>
                  </a:lnTo>
                  <a:lnTo>
                    <a:pt x="546100" y="63500"/>
                  </a:lnTo>
                  <a:lnTo>
                    <a:pt x="508000" y="63500"/>
                  </a:lnTo>
                  <a:lnTo>
                    <a:pt x="482600" y="63500"/>
                  </a:lnTo>
                  <a:lnTo>
                    <a:pt x="444500" y="63500"/>
                  </a:lnTo>
                  <a:lnTo>
                    <a:pt x="419100" y="63500"/>
                  </a:lnTo>
                  <a:lnTo>
                    <a:pt x="393700" y="63500"/>
                  </a:lnTo>
                  <a:lnTo>
                    <a:pt x="355600" y="76200"/>
                  </a:lnTo>
                  <a:lnTo>
                    <a:pt x="330200" y="76200"/>
                  </a:lnTo>
                  <a:lnTo>
                    <a:pt x="304800" y="76200"/>
                  </a:lnTo>
                  <a:lnTo>
                    <a:pt x="279400" y="76200"/>
                  </a:lnTo>
                  <a:lnTo>
                    <a:pt x="254000" y="76200"/>
                  </a:lnTo>
                  <a:lnTo>
                    <a:pt x="228600" y="76200"/>
                  </a:lnTo>
                  <a:lnTo>
                    <a:pt x="203200" y="88900"/>
                  </a:lnTo>
                  <a:lnTo>
                    <a:pt x="177800" y="76200"/>
                  </a:lnTo>
                  <a:lnTo>
                    <a:pt x="165100" y="76200"/>
                  </a:lnTo>
                  <a:lnTo>
                    <a:pt x="152400" y="76200"/>
                  </a:lnTo>
                  <a:lnTo>
                    <a:pt x="127000" y="76200"/>
                  </a:lnTo>
                  <a:lnTo>
                    <a:pt x="114300" y="63500"/>
                  </a:lnTo>
                  <a:lnTo>
                    <a:pt x="114300" y="63500"/>
                  </a:lnTo>
                  <a:lnTo>
                    <a:pt x="101600" y="63500"/>
                  </a:lnTo>
                  <a:lnTo>
                    <a:pt x="88900" y="63500"/>
                  </a:lnTo>
                  <a:lnTo>
                    <a:pt x="88900" y="76200"/>
                  </a:lnTo>
                  <a:lnTo>
                    <a:pt x="76200" y="88900"/>
                  </a:lnTo>
                  <a:lnTo>
                    <a:pt x="63500" y="101600"/>
                  </a:lnTo>
                  <a:lnTo>
                    <a:pt x="63500" y="101600"/>
                  </a:lnTo>
                  <a:lnTo>
                    <a:pt x="50800" y="127000"/>
                  </a:lnTo>
                  <a:lnTo>
                    <a:pt x="38100" y="139700"/>
                  </a:lnTo>
                  <a:lnTo>
                    <a:pt x="25400" y="165100"/>
                  </a:lnTo>
                  <a:lnTo>
                    <a:pt x="25400" y="190500"/>
                  </a:lnTo>
                  <a:lnTo>
                    <a:pt x="12700" y="215900"/>
                  </a:lnTo>
                  <a:lnTo>
                    <a:pt x="0" y="254000"/>
                  </a:lnTo>
                  <a:lnTo>
                    <a:pt x="0" y="292100"/>
                  </a:lnTo>
                  <a:lnTo>
                    <a:pt x="0" y="330200"/>
                  </a:lnTo>
                  <a:lnTo>
                    <a:pt x="0" y="368300"/>
                  </a:lnTo>
                  <a:lnTo>
                    <a:pt x="12700" y="393700"/>
                  </a:lnTo>
                  <a:lnTo>
                    <a:pt x="12700" y="431800"/>
                  </a:lnTo>
                  <a:lnTo>
                    <a:pt x="25400" y="457200"/>
                  </a:lnTo>
                  <a:lnTo>
                    <a:pt x="25400" y="482600"/>
                  </a:lnTo>
                  <a:lnTo>
                    <a:pt x="25400" y="520700"/>
                  </a:lnTo>
                  <a:lnTo>
                    <a:pt x="38100" y="558800"/>
                  </a:lnTo>
                  <a:lnTo>
                    <a:pt x="50800" y="584200"/>
                  </a:lnTo>
                  <a:lnTo>
                    <a:pt x="63500" y="609600"/>
                  </a:lnTo>
                  <a:lnTo>
                    <a:pt x="76200" y="609600"/>
                  </a:lnTo>
                  <a:lnTo>
                    <a:pt x="88900" y="6096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022600" y="4013200"/>
              <a:ext cx="25401" cy="609601"/>
            </a:xfrm>
            <a:custGeom>
              <a:avLst/>
              <a:gdLst/>
              <a:ahLst/>
              <a:cxnLst/>
              <a:rect l="0" t="0" r="0" b="0"/>
              <a:pathLst>
                <a:path w="25401" h="609601">
                  <a:moveTo>
                    <a:pt x="25400" y="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12700" y="38100"/>
                  </a:lnTo>
                  <a:lnTo>
                    <a:pt x="12700" y="63500"/>
                  </a:lnTo>
                  <a:lnTo>
                    <a:pt x="12700" y="88900"/>
                  </a:lnTo>
                  <a:lnTo>
                    <a:pt x="12700" y="127000"/>
                  </a:lnTo>
                  <a:lnTo>
                    <a:pt x="12700" y="152400"/>
                  </a:lnTo>
                  <a:lnTo>
                    <a:pt x="12700" y="177800"/>
                  </a:lnTo>
                  <a:lnTo>
                    <a:pt x="12700" y="215900"/>
                  </a:lnTo>
                  <a:lnTo>
                    <a:pt x="12700" y="241300"/>
                  </a:lnTo>
                  <a:lnTo>
                    <a:pt x="0" y="279400"/>
                  </a:lnTo>
                  <a:lnTo>
                    <a:pt x="0" y="317500"/>
                  </a:lnTo>
                  <a:lnTo>
                    <a:pt x="0" y="368300"/>
                  </a:lnTo>
                  <a:lnTo>
                    <a:pt x="0" y="393700"/>
                  </a:lnTo>
                  <a:lnTo>
                    <a:pt x="0" y="444500"/>
                  </a:lnTo>
                  <a:lnTo>
                    <a:pt x="0" y="469900"/>
                  </a:lnTo>
                  <a:lnTo>
                    <a:pt x="12700" y="508000"/>
                  </a:lnTo>
                  <a:lnTo>
                    <a:pt x="12700" y="533400"/>
                  </a:lnTo>
                  <a:lnTo>
                    <a:pt x="12700" y="558800"/>
                  </a:lnTo>
                  <a:lnTo>
                    <a:pt x="12700" y="584200"/>
                  </a:lnTo>
                  <a:lnTo>
                    <a:pt x="25400" y="609600"/>
                  </a:lnTo>
                  <a:lnTo>
                    <a:pt x="25400" y="6096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076700" y="4140200"/>
              <a:ext cx="63501" cy="533401"/>
            </a:xfrm>
            <a:custGeom>
              <a:avLst/>
              <a:gdLst/>
              <a:ahLst/>
              <a:cxnLst/>
              <a:rect l="0" t="0" r="0" b="0"/>
              <a:pathLst>
                <a:path w="63501" h="533401">
                  <a:moveTo>
                    <a:pt x="0" y="0"/>
                  </a:moveTo>
                  <a:lnTo>
                    <a:pt x="0" y="25400"/>
                  </a:lnTo>
                  <a:lnTo>
                    <a:pt x="0" y="76200"/>
                  </a:lnTo>
                  <a:lnTo>
                    <a:pt x="12700" y="114300"/>
                  </a:lnTo>
                  <a:lnTo>
                    <a:pt x="12700" y="152400"/>
                  </a:lnTo>
                  <a:lnTo>
                    <a:pt x="25400" y="190500"/>
                  </a:lnTo>
                  <a:lnTo>
                    <a:pt x="25400" y="228600"/>
                  </a:lnTo>
                  <a:lnTo>
                    <a:pt x="25400" y="266700"/>
                  </a:lnTo>
                  <a:lnTo>
                    <a:pt x="25400" y="304800"/>
                  </a:lnTo>
                  <a:lnTo>
                    <a:pt x="25400" y="355600"/>
                  </a:lnTo>
                  <a:lnTo>
                    <a:pt x="25400" y="381000"/>
                  </a:lnTo>
                  <a:lnTo>
                    <a:pt x="25400" y="419100"/>
                  </a:lnTo>
                  <a:lnTo>
                    <a:pt x="25400" y="457200"/>
                  </a:lnTo>
                  <a:lnTo>
                    <a:pt x="38100" y="482600"/>
                  </a:lnTo>
                  <a:lnTo>
                    <a:pt x="38100" y="508000"/>
                  </a:lnTo>
                  <a:lnTo>
                    <a:pt x="50800" y="533400"/>
                  </a:lnTo>
                  <a:lnTo>
                    <a:pt x="63500" y="5334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45000" y="4000500"/>
              <a:ext cx="3073401" cy="596901"/>
            </a:xfrm>
            <a:custGeom>
              <a:avLst/>
              <a:gdLst/>
              <a:ahLst/>
              <a:cxnLst/>
              <a:rect l="0" t="0" r="0" b="0"/>
              <a:pathLst>
                <a:path w="3073401" h="596901">
                  <a:moveTo>
                    <a:pt x="0" y="127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50800" y="0"/>
                  </a:lnTo>
                  <a:lnTo>
                    <a:pt x="76200" y="0"/>
                  </a:lnTo>
                  <a:lnTo>
                    <a:pt x="88900" y="0"/>
                  </a:lnTo>
                  <a:lnTo>
                    <a:pt x="114300" y="0"/>
                  </a:lnTo>
                  <a:lnTo>
                    <a:pt x="139700" y="0"/>
                  </a:lnTo>
                  <a:lnTo>
                    <a:pt x="165100" y="0"/>
                  </a:lnTo>
                  <a:lnTo>
                    <a:pt x="203200" y="0"/>
                  </a:lnTo>
                  <a:lnTo>
                    <a:pt x="228600" y="0"/>
                  </a:lnTo>
                  <a:lnTo>
                    <a:pt x="266700" y="0"/>
                  </a:lnTo>
                  <a:lnTo>
                    <a:pt x="304800" y="0"/>
                  </a:lnTo>
                  <a:lnTo>
                    <a:pt x="342900" y="0"/>
                  </a:lnTo>
                  <a:lnTo>
                    <a:pt x="393700" y="0"/>
                  </a:lnTo>
                  <a:lnTo>
                    <a:pt x="444500" y="0"/>
                  </a:lnTo>
                  <a:lnTo>
                    <a:pt x="495300" y="0"/>
                  </a:lnTo>
                  <a:lnTo>
                    <a:pt x="533400" y="0"/>
                  </a:lnTo>
                  <a:lnTo>
                    <a:pt x="584200" y="0"/>
                  </a:lnTo>
                  <a:lnTo>
                    <a:pt x="635000" y="12700"/>
                  </a:lnTo>
                  <a:lnTo>
                    <a:pt x="685800" y="12700"/>
                  </a:lnTo>
                  <a:lnTo>
                    <a:pt x="749300" y="12700"/>
                  </a:lnTo>
                  <a:lnTo>
                    <a:pt x="800100" y="12700"/>
                  </a:lnTo>
                  <a:lnTo>
                    <a:pt x="863600" y="12700"/>
                  </a:lnTo>
                  <a:lnTo>
                    <a:pt x="927100" y="12700"/>
                  </a:lnTo>
                  <a:lnTo>
                    <a:pt x="990600" y="25400"/>
                  </a:lnTo>
                  <a:lnTo>
                    <a:pt x="1041400" y="25400"/>
                  </a:lnTo>
                  <a:lnTo>
                    <a:pt x="1104900" y="25400"/>
                  </a:lnTo>
                  <a:lnTo>
                    <a:pt x="1168400" y="25400"/>
                  </a:lnTo>
                  <a:lnTo>
                    <a:pt x="1244600" y="25400"/>
                  </a:lnTo>
                  <a:lnTo>
                    <a:pt x="1320800" y="25400"/>
                  </a:lnTo>
                  <a:lnTo>
                    <a:pt x="1384300" y="25400"/>
                  </a:lnTo>
                  <a:lnTo>
                    <a:pt x="1460500" y="25400"/>
                  </a:lnTo>
                  <a:lnTo>
                    <a:pt x="1536700" y="25400"/>
                  </a:lnTo>
                  <a:lnTo>
                    <a:pt x="1612900" y="25400"/>
                  </a:lnTo>
                  <a:lnTo>
                    <a:pt x="1676400" y="25400"/>
                  </a:lnTo>
                  <a:lnTo>
                    <a:pt x="1752600" y="38100"/>
                  </a:lnTo>
                  <a:lnTo>
                    <a:pt x="1828800" y="38100"/>
                  </a:lnTo>
                  <a:lnTo>
                    <a:pt x="1905000" y="38100"/>
                  </a:lnTo>
                  <a:lnTo>
                    <a:pt x="1968500" y="50800"/>
                  </a:lnTo>
                  <a:lnTo>
                    <a:pt x="2032000" y="50800"/>
                  </a:lnTo>
                  <a:lnTo>
                    <a:pt x="2108200" y="50800"/>
                  </a:lnTo>
                  <a:lnTo>
                    <a:pt x="2184400" y="50800"/>
                  </a:lnTo>
                  <a:lnTo>
                    <a:pt x="2247900" y="50800"/>
                  </a:lnTo>
                  <a:lnTo>
                    <a:pt x="2311400" y="50800"/>
                  </a:lnTo>
                  <a:lnTo>
                    <a:pt x="2374900" y="50800"/>
                  </a:lnTo>
                  <a:lnTo>
                    <a:pt x="2425700" y="50800"/>
                  </a:lnTo>
                  <a:lnTo>
                    <a:pt x="2489200" y="50800"/>
                  </a:lnTo>
                  <a:lnTo>
                    <a:pt x="2540000" y="38100"/>
                  </a:lnTo>
                  <a:lnTo>
                    <a:pt x="2590800" y="25400"/>
                  </a:lnTo>
                  <a:lnTo>
                    <a:pt x="2641600" y="25400"/>
                  </a:lnTo>
                  <a:lnTo>
                    <a:pt x="2679700" y="12700"/>
                  </a:lnTo>
                  <a:lnTo>
                    <a:pt x="2730500" y="12700"/>
                  </a:lnTo>
                  <a:lnTo>
                    <a:pt x="2781300" y="12700"/>
                  </a:lnTo>
                  <a:lnTo>
                    <a:pt x="2819400" y="12700"/>
                  </a:lnTo>
                  <a:lnTo>
                    <a:pt x="2870200" y="25400"/>
                  </a:lnTo>
                  <a:lnTo>
                    <a:pt x="2908300" y="25400"/>
                  </a:lnTo>
                  <a:lnTo>
                    <a:pt x="2959100" y="38100"/>
                  </a:lnTo>
                  <a:lnTo>
                    <a:pt x="2997200" y="50800"/>
                  </a:lnTo>
                  <a:lnTo>
                    <a:pt x="3022600" y="50800"/>
                  </a:lnTo>
                  <a:lnTo>
                    <a:pt x="3035300" y="50800"/>
                  </a:lnTo>
                  <a:lnTo>
                    <a:pt x="3048000" y="63500"/>
                  </a:lnTo>
                  <a:lnTo>
                    <a:pt x="3060700" y="76200"/>
                  </a:lnTo>
                  <a:lnTo>
                    <a:pt x="3060700" y="76200"/>
                  </a:lnTo>
                  <a:lnTo>
                    <a:pt x="3060700" y="101600"/>
                  </a:lnTo>
                  <a:lnTo>
                    <a:pt x="3060700" y="101600"/>
                  </a:lnTo>
                  <a:lnTo>
                    <a:pt x="3060700" y="127000"/>
                  </a:lnTo>
                  <a:lnTo>
                    <a:pt x="3060700" y="152400"/>
                  </a:lnTo>
                  <a:lnTo>
                    <a:pt x="3048000" y="177800"/>
                  </a:lnTo>
                  <a:lnTo>
                    <a:pt x="3035300" y="203200"/>
                  </a:lnTo>
                  <a:lnTo>
                    <a:pt x="3035300" y="241300"/>
                  </a:lnTo>
                  <a:lnTo>
                    <a:pt x="3035300" y="279400"/>
                  </a:lnTo>
                  <a:lnTo>
                    <a:pt x="3035300" y="317500"/>
                  </a:lnTo>
                  <a:lnTo>
                    <a:pt x="3048000" y="355600"/>
                  </a:lnTo>
                  <a:lnTo>
                    <a:pt x="3060700" y="393700"/>
                  </a:lnTo>
                  <a:lnTo>
                    <a:pt x="3060700" y="419100"/>
                  </a:lnTo>
                  <a:lnTo>
                    <a:pt x="3073400" y="457200"/>
                  </a:lnTo>
                  <a:lnTo>
                    <a:pt x="3073400" y="482600"/>
                  </a:lnTo>
                  <a:lnTo>
                    <a:pt x="3073400" y="508000"/>
                  </a:lnTo>
                  <a:lnTo>
                    <a:pt x="3060700" y="546100"/>
                  </a:lnTo>
                  <a:lnTo>
                    <a:pt x="3048000" y="558800"/>
                  </a:lnTo>
                  <a:lnTo>
                    <a:pt x="3035300" y="584200"/>
                  </a:lnTo>
                  <a:lnTo>
                    <a:pt x="3009900" y="5969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311900" y="3962400"/>
              <a:ext cx="38101" cy="660401"/>
            </a:xfrm>
            <a:custGeom>
              <a:avLst/>
              <a:gdLst/>
              <a:ahLst/>
              <a:cxnLst/>
              <a:rect l="0" t="0" r="0" b="0"/>
              <a:pathLst>
                <a:path w="38101" h="660401">
                  <a:moveTo>
                    <a:pt x="25400" y="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50800"/>
                  </a:lnTo>
                  <a:lnTo>
                    <a:pt x="25400" y="88900"/>
                  </a:lnTo>
                  <a:lnTo>
                    <a:pt x="25400" y="127000"/>
                  </a:lnTo>
                  <a:lnTo>
                    <a:pt x="25400" y="165100"/>
                  </a:lnTo>
                  <a:lnTo>
                    <a:pt x="25400" y="203200"/>
                  </a:lnTo>
                  <a:lnTo>
                    <a:pt x="25400" y="254000"/>
                  </a:lnTo>
                  <a:lnTo>
                    <a:pt x="25400" y="292100"/>
                  </a:lnTo>
                  <a:lnTo>
                    <a:pt x="25400" y="342900"/>
                  </a:lnTo>
                  <a:lnTo>
                    <a:pt x="25400" y="393700"/>
                  </a:lnTo>
                  <a:lnTo>
                    <a:pt x="25400" y="444500"/>
                  </a:lnTo>
                  <a:lnTo>
                    <a:pt x="38100" y="508000"/>
                  </a:lnTo>
                  <a:lnTo>
                    <a:pt x="38100" y="558800"/>
                  </a:lnTo>
                  <a:lnTo>
                    <a:pt x="25400" y="596900"/>
                  </a:lnTo>
                  <a:lnTo>
                    <a:pt x="25400" y="635000"/>
                  </a:lnTo>
                  <a:lnTo>
                    <a:pt x="0" y="6604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067300" y="3898900"/>
              <a:ext cx="63501" cy="952501"/>
            </a:xfrm>
            <a:custGeom>
              <a:avLst/>
              <a:gdLst/>
              <a:ahLst/>
              <a:cxnLst/>
              <a:rect l="0" t="0" r="0" b="0"/>
              <a:pathLst>
                <a:path w="63501" h="952501">
                  <a:moveTo>
                    <a:pt x="0" y="0"/>
                  </a:moveTo>
                  <a:lnTo>
                    <a:pt x="0" y="127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2700" y="76200"/>
                  </a:lnTo>
                  <a:lnTo>
                    <a:pt x="12700" y="114300"/>
                  </a:lnTo>
                  <a:lnTo>
                    <a:pt x="12700" y="177800"/>
                  </a:lnTo>
                  <a:lnTo>
                    <a:pt x="12700" y="228600"/>
                  </a:lnTo>
                  <a:lnTo>
                    <a:pt x="12700" y="279400"/>
                  </a:lnTo>
                  <a:lnTo>
                    <a:pt x="25400" y="342900"/>
                  </a:lnTo>
                  <a:lnTo>
                    <a:pt x="25400" y="406400"/>
                  </a:lnTo>
                  <a:lnTo>
                    <a:pt x="25400" y="482600"/>
                  </a:lnTo>
                  <a:lnTo>
                    <a:pt x="38100" y="558800"/>
                  </a:lnTo>
                  <a:lnTo>
                    <a:pt x="50800" y="647700"/>
                  </a:lnTo>
                  <a:lnTo>
                    <a:pt x="63500" y="749300"/>
                  </a:lnTo>
                  <a:lnTo>
                    <a:pt x="63500" y="850900"/>
                  </a:lnTo>
                  <a:lnTo>
                    <a:pt x="63500" y="9525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022600" y="3111500"/>
              <a:ext cx="2159001" cy="749301"/>
            </a:xfrm>
            <a:custGeom>
              <a:avLst/>
              <a:gdLst/>
              <a:ahLst/>
              <a:cxnLst/>
              <a:rect l="0" t="0" r="0" b="0"/>
              <a:pathLst>
                <a:path w="2159001" h="749301">
                  <a:moveTo>
                    <a:pt x="2019300" y="215900"/>
                  </a:moveTo>
                  <a:lnTo>
                    <a:pt x="2006600" y="215900"/>
                  </a:lnTo>
                  <a:lnTo>
                    <a:pt x="1981200" y="203200"/>
                  </a:lnTo>
                  <a:lnTo>
                    <a:pt x="1955800" y="203200"/>
                  </a:lnTo>
                  <a:lnTo>
                    <a:pt x="1905000" y="190500"/>
                  </a:lnTo>
                  <a:lnTo>
                    <a:pt x="1854200" y="177800"/>
                  </a:lnTo>
                  <a:lnTo>
                    <a:pt x="1803400" y="177800"/>
                  </a:lnTo>
                  <a:lnTo>
                    <a:pt x="1739900" y="165100"/>
                  </a:lnTo>
                  <a:lnTo>
                    <a:pt x="1663700" y="152400"/>
                  </a:lnTo>
                  <a:lnTo>
                    <a:pt x="1587500" y="127000"/>
                  </a:lnTo>
                  <a:lnTo>
                    <a:pt x="1498600" y="101600"/>
                  </a:lnTo>
                  <a:lnTo>
                    <a:pt x="1409700" y="76200"/>
                  </a:lnTo>
                  <a:lnTo>
                    <a:pt x="1308100" y="63500"/>
                  </a:lnTo>
                  <a:lnTo>
                    <a:pt x="1206500" y="38100"/>
                  </a:lnTo>
                  <a:lnTo>
                    <a:pt x="1117600" y="38100"/>
                  </a:lnTo>
                  <a:lnTo>
                    <a:pt x="1003300" y="12700"/>
                  </a:lnTo>
                  <a:lnTo>
                    <a:pt x="901700" y="0"/>
                  </a:lnTo>
                  <a:lnTo>
                    <a:pt x="787400" y="0"/>
                  </a:lnTo>
                  <a:lnTo>
                    <a:pt x="685800" y="0"/>
                  </a:lnTo>
                  <a:lnTo>
                    <a:pt x="571500" y="0"/>
                  </a:lnTo>
                  <a:lnTo>
                    <a:pt x="482600" y="0"/>
                  </a:lnTo>
                  <a:lnTo>
                    <a:pt x="381000" y="0"/>
                  </a:lnTo>
                  <a:lnTo>
                    <a:pt x="292100" y="25400"/>
                  </a:lnTo>
                  <a:lnTo>
                    <a:pt x="203200" y="50800"/>
                  </a:lnTo>
                  <a:lnTo>
                    <a:pt x="127000" y="76200"/>
                  </a:lnTo>
                  <a:lnTo>
                    <a:pt x="76200" y="101600"/>
                  </a:lnTo>
                  <a:lnTo>
                    <a:pt x="38100" y="127000"/>
                  </a:lnTo>
                  <a:lnTo>
                    <a:pt x="25400" y="165100"/>
                  </a:lnTo>
                  <a:lnTo>
                    <a:pt x="0" y="190500"/>
                  </a:lnTo>
                  <a:lnTo>
                    <a:pt x="12700" y="228600"/>
                  </a:lnTo>
                  <a:lnTo>
                    <a:pt x="25400" y="266700"/>
                  </a:lnTo>
                  <a:lnTo>
                    <a:pt x="50800" y="304800"/>
                  </a:lnTo>
                  <a:lnTo>
                    <a:pt x="88900" y="355600"/>
                  </a:lnTo>
                  <a:lnTo>
                    <a:pt x="139700" y="393700"/>
                  </a:lnTo>
                  <a:lnTo>
                    <a:pt x="190500" y="444500"/>
                  </a:lnTo>
                  <a:lnTo>
                    <a:pt x="254000" y="482600"/>
                  </a:lnTo>
                  <a:lnTo>
                    <a:pt x="330200" y="533400"/>
                  </a:lnTo>
                  <a:lnTo>
                    <a:pt x="419100" y="571500"/>
                  </a:lnTo>
                  <a:lnTo>
                    <a:pt x="495300" y="609600"/>
                  </a:lnTo>
                  <a:lnTo>
                    <a:pt x="584200" y="635000"/>
                  </a:lnTo>
                  <a:lnTo>
                    <a:pt x="673100" y="660400"/>
                  </a:lnTo>
                  <a:lnTo>
                    <a:pt x="762000" y="698500"/>
                  </a:lnTo>
                  <a:lnTo>
                    <a:pt x="863600" y="711200"/>
                  </a:lnTo>
                  <a:lnTo>
                    <a:pt x="965200" y="723900"/>
                  </a:lnTo>
                  <a:lnTo>
                    <a:pt x="1066800" y="736600"/>
                  </a:lnTo>
                  <a:lnTo>
                    <a:pt x="1168400" y="749300"/>
                  </a:lnTo>
                  <a:lnTo>
                    <a:pt x="1270000" y="749300"/>
                  </a:lnTo>
                  <a:lnTo>
                    <a:pt x="1358900" y="749300"/>
                  </a:lnTo>
                  <a:lnTo>
                    <a:pt x="1447800" y="749300"/>
                  </a:lnTo>
                  <a:lnTo>
                    <a:pt x="1536700" y="736600"/>
                  </a:lnTo>
                  <a:lnTo>
                    <a:pt x="1625600" y="723900"/>
                  </a:lnTo>
                  <a:lnTo>
                    <a:pt x="1714500" y="711200"/>
                  </a:lnTo>
                  <a:lnTo>
                    <a:pt x="1790700" y="698500"/>
                  </a:lnTo>
                  <a:lnTo>
                    <a:pt x="1866900" y="660400"/>
                  </a:lnTo>
                  <a:lnTo>
                    <a:pt x="1930400" y="635000"/>
                  </a:lnTo>
                  <a:lnTo>
                    <a:pt x="1993900" y="609600"/>
                  </a:lnTo>
                  <a:lnTo>
                    <a:pt x="2044700" y="571500"/>
                  </a:lnTo>
                  <a:lnTo>
                    <a:pt x="2095500" y="533400"/>
                  </a:lnTo>
                  <a:lnTo>
                    <a:pt x="2120900" y="495300"/>
                  </a:lnTo>
                  <a:lnTo>
                    <a:pt x="2146300" y="457200"/>
                  </a:lnTo>
                  <a:lnTo>
                    <a:pt x="2159000" y="419100"/>
                  </a:lnTo>
                  <a:lnTo>
                    <a:pt x="2159000" y="381000"/>
                  </a:lnTo>
                  <a:lnTo>
                    <a:pt x="2133600" y="330200"/>
                  </a:lnTo>
                  <a:lnTo>
                    <a:pt x="2095500" y="304800"/>
                  </a:lnTo>
                  <a:lnTo>
                    <a:pt x="2044700" y="266700"/>
                  </a:lnTo>
                  <a:lnTo>
                    <a:pt x="1968500" y="241300"/>
                  </a:lnTo>
                  <a:lnTo>
                    <a:pt x="1892300" y="203200"/>
                  </a:lnTo>
                  <a:lnTo>
                    <a:pt x="1790700" y="165100"/>
                  </a:lnTo>
                  <a:lnTo>
                    <a:pt x="1676400" y="127000"/>
                  </a:lnTo>
                  <a:lnTo>
                    <a:pt x="1536700" y="88900"/>
                  </a:lnTo>
                  <a:lnTo>
                    <a:pt x="1384300" y="63500"/>
                  </a:lnTo>
                  <a:lnTo>
                    <a:pt x="1206500" y="38100"/>
                  </a:lnTo>
                  <a:lnTo>
                    <a:pt x="1016000" y="38100"/>
                  </a:lnTo>
                  <a:lnTo>
                    <a:pt x="825500" y="63500"/>
                  </a:lnTo>
                  <a:lnTo>
                    <a:pt x="660400" y="101600"/>
                  </a:lnTo>
                  <a:lnTo>
                    <a:pt x="495300" y="1651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73400" y="2260600"/>
              <a:ext cx="3124201" cy="711201"/>
            </a:xfrm>
            <a:custGeom>
              <a:avLst/>
              <a:gdLst/>
              <a:ahLst/>
              <a:cxnLst/>
              <a:rect l="0" t="0" r="0" b="0"/>
              <a:pathLst>
                <a:path w="3124201" h="711201">
                  <a:moveTo>
                    <a:pt x="2959100" y="381000"/>
                  </a:moveTo>
                  <a:lnTo>
                    <a:pt x="2959100" y="368300"/>
                  </a:lnTo>
                  <a:lnTo>
                    <a:pt x="2946400" y="342900"/>
                  </a:lnTo>
                  <a:lnTo>
                    <a:pt x="2933700" y="342900"/>
                  </a:lnTo>
                  <a:lnTo>
                    <a:pt x="2895600" y="317500"/>
                  </a:lnTo>
                  <a:lnTo>
                    <a:pt x="2857500" y="304800"/>
                  </a:lnTo>
                  <a:lnTo>
                    <a:pt x="2794000" y="279400"/>
                  </a:lnTo>
                  <a:lnTo>
                    <a:pt x="2717800" y="241300"/>
                  </a:lnTo>
                  <a:lnTo>
                    <a:pt x="2628900" y="203200"/>
                  </a:lnTo>
                  <a:lnTo>
                    <a:pt x="2527300" y="165100"/>
                  </a:lnTo>
                  <a:lnTo>
                    <a:pt x="2413000" y="127000"/>
                  </a:lnTo>
                  <a:lnTo>
                    <a:pt x="2286000" y="101600"/>
                  </a:lnTo>
                  <a:lnTo>
                    <a:pt x="2146300" y="88900"/>
                  </a:lnTo>
                  <a:lnTo>
                    <a:pt x="2019300" y="76200"/>
                  </a:lnTo>
                  <a:lnTo>
                    <a:pt x="1879600" y="63500"/>
                  </a:lnTo>
                  <a:lnTo>
                    <a:pt x="1739900" y="63500"/>
                  </a:lnTo>
                  <a:lnTo>
                    <a:pt x="1587500" y="50800"/>
                  </a:lnTo>
                  <a:lnTo>
                    <a:pt x="1422400" y="63500"/>
                  </a:lnTo>
                  <a:lnTo>
                    <a:pt x="1257300" y="76200"/>
                  </a:lnTo>
                  <a:lnTo>
                    <a:pt x="1104900" y="101600"/>
                  </a:lnTo>
                  <a:lnTo>
                    <a:pt x="965200" y="127000"/>
                  </a:lnTo>
                  <a:lnTo>
                    <a:pt x="825500" y="165100"/>
                  </a:lnTo>
                  <a:lnTo>
                    <a:pt x="673100" y="190500"/>
                  </a:lnTo>
                  <a:lnTo>
                    <a:pt x="533400" y="241300"/>
                  </a:lnTo>
                  <a:lnTo>
                    <a:pt x="393700" y="279400"/>
                  </a:lnTo>
                  <a:lnTo>
                    <a:pt x="266700" y="342900"/>
                  </a:lnTo>
                  <a:lnTo>
                    <a:pt x="152400" y="406400"/>
                  </a:lnTo>
                  <a:lnTo>
                    <a:pt x="76200" y="457200"/>
                  </a:lnTo>
                  <a:lnTo>
                    <a:pt x="12700" y="520700"/>
                  </a:lnTo>
                  <a:lnTo>
                    <a:pt x="0" y="558800"/>
                  </a:lnTo>
                  <a:lnTo>
                    <a:pt x="0" y="584200"/>
                  </a:lnTo>
                  <a:lnTo>
                    <a:pt x="12700" y="609600"/>
                  </a:lnTo>
                  <a:lnTo>
                    <a:pt x="63500" y="635000"/>
                  </a:lnTo>
                  <a:lnTo>
                    <a:pt x="127000" y="647700"/>
                  </a:lnTo>
                  <a:lnTo>
                    <a:pt x="203200" y="647700"/>
                  </a:lnTo>
                  <a:lnTo>
                    <a:pt x="304800" y="647700"/>
                  </a:lnTo>
                  <a:lnTo>
                    <a:pt x="406400" y="647700"/>
                  </a:lnTo>
                  <a:lnTo>
                    <a:pt x="533400" y="647700"/>
                  </a:lnTo>
                  <a:lnTo>
                    <a:pt x="673100" y="647700"/>
                  </a:lnTo>
                  <a:lnTo>
                    <a:pt x="825500" y="647700"/>
                  </a:lnTo>
                  <a:lnTo>
                    <a:pt x="977900" y="647700"/>
                  </a:lnTo>
                  <a:lnTo>
                    <a:pt x="1143000" y="660400"/>
                  </a:lnTo>
                  <a:lnTo>
                    <a:pt x="1308100" y="673100"/>
                  </a:lnTo>
                  <a:lnTo>
                    <a:pt x="1460500" y="685800"/>
                  </a:lnTo>
                  <a:lnTo>
                    <a:pt x="1638300" y="698500"/>
                  </a:lnTo>
                  <a:lnTo>
                    <a:pt x="1790700" y="711200"/>
                  </a:lnTo>
                  <a:lnTo>
                    <a:pt x="1955800" y="711200"/>
                  </a:lnTo>
                  <a:lnTo>
                    <a:pt x="2120900" y="711200"/>
                  </a:lnTo>
                  <a:lnTo>
                    <a:pt x="2273300" y="711200"/>
                  </a:lnTo>
                  <a:lnTo>
                    <a:pt x="2425700" y="698500"/>
                  </a:lnTo>
                  <a:lnTo>
                    <a:pt x="2565400" y="698500"/>
                  </a:lnTo>
                  <a:lnTo>
                    <a:pt x="2692400" y="685800"/>
                  </a:lnTo>
                  <a:lnTo>
                    <a:pt x="2806700" y="673100"/>
                  </a:lnTo>
                  <a:lnTo>
                    <a:pt x="2908300" y="673100"/>
                  </a:lnTo>
                  <a:lnTo>
                    <a:pt x="2984500" y="660400"/>
                  </a:lnTo>
                  <a:lnTo>
                    <a:pt x="3060700" y="647700"/>
                  </a:lnTo>
                  <a:lnTo>
                    <a:pt x="3111500" y="609600"/>
                  </a:lnTo>
                  <a:lnTo>
                    <a:pt x="3124200" y="571500"/>
                  </a:lnTo>
                  <a:lnTo>
                    <a:pt x="3124200" y="508000"/>
                  </a:lnTo>
                  <a:lnTo>
                    <a:pt x="3098800" y="431800"/>
                  </a:lnTo>
                  <a:lnTo>
                    <a:pt x="3035300" y="342900"/>
                  </a:lnTo>
                  <a:lnTo>
                    <a:pt x="2946400" y="254000"/>
                  </a:lnTo>
                  <a:lnTo>
                    <a:pt x="2832100" y="165100"/>
                  </a:lnTo>
                  <a:lnTo>
                    <a:pt x="2705100" y="101600"/>
                  </a:lnTo>
                  <a:lnTo>
                    <a:pt x="2552700" y="38100"/>
                  </a:lnTo>
                  <a:lnTo>
                    <a:pt x="2374900" y="12700"/>
                  </a:lnTo>
                  <a:lnTo>
                    <a:pt x="2171700" y="0"/>
                  </a:lnTo>
                  <a:lnTo>
                    <a:pt x="1930400" y="25400"/>
                  </a:lnTo>
                  <a:lnTo>
                    <a:pt x="1676400" y="63500"/>
                  </a:lnTo>
                  <a:lnTo>
                    <a:pt x="1422400" y="1016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32000" y="4152900"/>
              <a:ext cx="12701" cy="584201"/>
            </a:xfrm>
            <a:custGeom>
              <a:avLst/>
              <a:gdLst/>
              <a:ahLst/>
              <a:cxnLst/>
              <a:rect l="0" t="0" r="0" b="0"/>
              <a:pathLst>
                <a:path w="12701" h="584201">
                  <a:moveTo>
                    <a:pt x="12700" y="0"/>
                  </a:moveTo>
                  <a:lnTo>
                    <a:pt x="12700" y="12700"/>
                  </a:lnTo>
                  <a:lnTo>
                    <a:pt x="12700" y="12700"/>
                  </a:lnTo>
                  <a:lnTo>
                    <a:pt x="12700" y="38100"/>
                  </a:lnTo>
                  <a:lnTo>
                    <a:pt x="0" y="635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215900"/>
                  </a:lnTo>
                  <a:lnTo>
                    <a:pt x="0" y="279400"/>
                  </a:lnTo>
                  <a:lnTo>
                    <a:pt x="0" y="342900"/>
                  </a:lnTo>
                  <a:lnTo>
                    <a:pt x="0" y="406400"/>
                  </a:lnTo>
                  <a:lnTo>
                    <a:pt x="0" y="457200"/>
                  </a:lnTo>
                  <a:lnTo>
                    <a:pt x="0" y="508000"/>
                  </a:lnTo>
                  <a:lnTo>
                    <a:pt x="0" y="546100"/>
                  </a:lnTo>
                  <a:lnTo>
                    <a:pt x="0" y="571500"/>
                  </a:lnTo>
                  <a:lnTo>
                    <a:pt x="0" y="584200"/>
                  </a:lnTo>
                </a:path>
              </a:pathLst>
            </a:custGeom>
            <a:ln w="22860" cap="flat" cmpd="sng" algn="ctr">
              <a:solidFill>
                <a:srgbClr val="00BB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7" name="Freeform 26"/>
          <p:cNvSpPr/>
          <p:nvPr/>
        </p:nvSpPr>
        <p:spPr>
          <a:xfrm>
            <a:off x="2552700" y="1422400"/>
            <a:ext cx="127001" cy="12701"/>
          </a:xfrm>
          <a:custGeom>
            <a:avLst/>
            <a:gdLst/>
            <a:ahLst/>
            <a:cxnLst/>
            <a:rect l="0" t="0" r="0" b="0"/>
            <a:pathLst>
              <a:path w="127001" h="12701">
                <a:moveTo>
                  <a:pt x="0" y="12700"/>
                </a:moveTo>
                <a:lnTo>
                  <a:pt x="0" y="12700"/>
                </a:lnTo>
                <a:lnTo>
                  <a:pt x="12700" y="12700"/>
                </a:lnTo>
                <a:lnTo>
                  <a:pt x="38100" y="12700"/>
                </a:lnTo>
                <a:lnTo>
                  <a:pt x="127000" y="0"/>
                </a:lnTo>
              </a:path>
            </a:pathLst>
          </a:custGeom>
          <a:ln w="76200" cap="flat" cmpd="sng" algn="ctr">
            <a:solidFill>
              <a:srgbClr val="F17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10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</a:t>
            </a:r>
            <a:r>
              <a:rPr lang="bg-BG" dirty="0"/>
              <a:t>техники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b="1" dirty="0"/>
              <a:t>Packet filtering (</a:t>
            </a:r>
            <a:r>
              <a:rPr lang="en-US" sz="2000" b="1" dirty="0" err="1"/>
              <a:t>филтриране</a:t>
            </a:r>
            <a:r>
              <a:rPr lang="en-US" sz="2000" b="1" dirty="0"/>
              <a:t> </a:t>
            </a:r>
            <a:r>
              <a:rPr lang="en-US" sz="2000" b="1" dirty="0" err="1"/>
              <a:t>на</a:t>
            </a:r>
            <a:r>
              <a:rPr lang="en-US" sz="2000" b="1" dirty="0"/>
              <a:t> </a:t>
            </a:r>
            <a:r>
              <a:rPr lang="en-US" sz="2000" b="1" dirty="0" err="1"/>
              <a:t>пакети</a:t>
            </a:r>
            <a:r>
              <a:rPr lang="en-US" sz="2000" b="1" dirty="0"/>
              <a:t>)</a:t>
            </a:r>
            <a:r>
              <a:rPr lang="bg-BG" sz="2000" dirty="0"/>
              <a:t> - всеки пакет, който влиза или излиза от мрежата се преглежда и съответно се приема или отхвърля на базата на предварително дефинирани правила;</a:t>
            </a:r>
          </a:p>
          <a:p>
            <a:pPr lvl="0"/>
            <a:r>
              <a:rPr lang="en-US" sz="2000" b="1" dirty="0"/>
              <a:t>Application gateway</a:t>
            </a:r>
            <a:r>
              <a:rPr lang="en-US" sz="2000" dirty="0"/>
              <a:t> </a:t>
            </a:r>
            <a:r>
              <a:rPr lang="bg-BG" sz="2000" dirty="0"/>
              <a:t>- механизми на сигурност се прилагат на специални приложения като </a:t>
            </a:r>
            <a:r>
              <a:rPr lang="en-US" sz="2000" dirty="0"/>
              <a:t>FTP </a:t>
            </a:r>
            <a:r>
              <a:rPr lang="bg-BG" sz="2000" dirty="0"/>
              <a:t>и </a:t>
            </a:r>
            <a:r>
              <a:rPr lang="en-US" sz="2000" dirty="0"/>
              <a:t>Telnet </a:t>
            </a:r>
            <a:r>
              <a:rPr lang="bg-BG" sz="2000" dirty="0"/>
              <a:t>сървъри;</a:t>
            </a:r>
          </a:p>
          <a:p>
            <a:pPr lvl="0"/>
            <a:r>
              <a:rPr lang="en-US" sz="2000" b="1" dirty="0"/>
              <a:t>Circuit-level gateway</a:t>
            </a:r>
            <a:r>
              <a:rPr lang="en-US" sz="2000" dirty="0"/>
              <a:t> </a:t>
            </a:r>
            <a:r>
              <a:rPr lang="bg-BG" sz="2000" dirty="0"/>
              <a:t>- прилагат се механизми на сигурност когато се установяват </a:t>
            </a:r>
            <a:r>
              <a:rPr lang="en-US" sz="2000" dirty="0"/>
              <a:t>TCP </a:t>
            </a:r>
            <a:r>
              <a:rPr lang="bg-BG" sz="2000" dirty="0"/>
              <a:t>и </a:t>
            </a:r>
            <a:r>
              <a:rPr lang="en-US" sz="2000" dirty="0"/>
              <a:t>UDP </a:t>
            </a:r>
            <a:r>
              <a:rPr lang="bg-BG" sz="2000" dirty="0"/>
              <a:t>конекции. </a:t>
            </a:r>
            <a:r>
              <a:rPr lang="ru-RU" sz="2000" dirty="0"/>
              <a:t>След </a:t>
            </a:r>
            <a:r>
              <a:rPr lang="bg-BG" sz="2000" dirty="0"/>
              <a:t>като веднъж се осъществят конекциите, пакетите се обменят между хостовете без повече проверки;</a:t>
            </a:r>
          </a:p>
          <a:p>
            <a:pPr lvl="0"/>
            <a:r>
              <a:rPr lang="en-US" sz="2000" b="1" dirty="0"/>
              <a:t>Proxy server</a:t>
            </a:r>
            <a:r>
              <a:rPr lang="en-US" sz="2000" dirty="0"/>
              <a:t> </a:t>
            </a:r>
            <a:r>
              <a:rPr lang="bg-BG" sz="2000" dirty="0"/>
              <a:t>- всички съобщения, които влизат и излизат от мрежата минават през този сървър. По този начин вътрешната мрежа остава скрита за света.</a:t>
            </a:r>
          </a:p>
          <a:p>
            <a:pPr marL="0" indent="0">
              <a:buNone/>
            </a:pPr>
            <a:r>
              <a:rPr lang="bg-BG" sz="2000" dirty="0"/>
              <a:t>В практиката тези техники се използват едновременно.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986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могат </a:t>
            </a:r>
            <a:r>
              <a:rPr lang="en-US" dirty="0"/>
              <a:t>Firewall</a:t>
            </a:r>
            <a:r>
              <a:rPr lang="bg-BG" dirty="0"/>
              <a:t> системите?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bg-BG" sz="2800" dirty="0"/>
              <a:t>да бъде фокусираща точка за определяне насигурността</a:t>
            </a:r>
          </a:p>
          <a:p>
            <a:pPr lvl="0"/>
            <a:r>
              <a:rPr lang="bg-BG" sz="2800" dirty="0"/>
              <a:t>да подсилва политиката на сигурност</a:t>
            </a:r>
          </a:p>
          <a:p>
            <a:pPr lvl="0"/>
            <a:r>
              <a:rPr lang="bg-BG" sz="2800" dirty="0"/>
              <a:t>да съхранява информация за Интернет трафика</a:t>
            </a:r>
          </a:p>
          <a:p>
            <a:pPr lvl="0"/>
            <a:r>
              <a:rPr lang="bg-BG" sz="2800" dirty="0"/>
              <a:t>да предотвратява разпространението на определени проблеми в мрежата извън нея.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233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не могат </a:t>
            </a:r>
            <a:r>
              <a:rPr lang="en-US" dirty="0"/>
              <a:t>Firewall</a:t>
            </a:r>
            <a:r>
              <a:rPr lang="bg-BG" dirty="0"/>
              <a:t> системите?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bg-BG" sz="2800" dirty="0"/>
              <a:t>не могат да ви предпазят от вътрешни недоброжелатели;</a:t>
            </a:r>
          </a:p>
          <a:p>
            <a:pPr lvl="0"/>
            <a:r>
              <a:rPr lang="bg-BG" sz="2800" dirty="0"/>
              <a:t>не могат да ви защитят от връзки, които не минават през него или са непрозрачни за него;</a:t>
            </a:r>
          </a:p>
          <a:p>
            <a:pPr lvl="0"/>
            <a:r>
              <a:rPr lang="bg-BG" sz="2800" dirty="0"/>
              <a:t>не могат да ви предпазят от най-новите заплахи;</a:t>
            </a:r>
          </a:p>
          <a:p>
            <a:pPr lvl="0"/>
            <a:r>
              <a:rPr lang="bg-BG" sz="2800" dirty="0"/>
              <a:t>не могат да ви предпазят от вируси.</a:t>
            </a:r>
          </a:p>
        </p:txBody>
      </p:sp>
    </p:spTree>
    <p:extLst>
      <p:ext uri="{BB962C8B-B14F-4D97-AF65-F5344CB8AC3E}">
        <p14:creationId xmlns:p14="http://schemas.microsoft.com/office/powerpoint/2010/main" val="201192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Firewall- </a:t>
            </a:r>
            <a:r>
              <a:rPr lang="bg-BG" dirty="0"/>
              <a:t>основни термини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z="2000" dirty="0"/>
              <a:t>Bastion host </a:t>
            </a:r>
            <a:r>
              <a:rPr lang="bg-BG" sz="2000" dirty="0"/>
              <a:t>- защитаваната машина (машината, към която имаме публичен достъп);</a:t>
            </a:r>
          </a:p>
          <a:p>
            <a:pPr lvl="0"/>
            <a:r>
              <a:rPr lang="en-US" sz="2000" dirty="0"/>
              <a:t>Dual-homed host </a:t>
            </a:r>
            <a:r>
              <a:rPr lang="bg-BG" sz="2000" dirty="0"/>
              <a:t>- машина </a:t>
            </a:r>
            <a:r>
              <a:rPr lang="ru-RU" sz="2000" dirty="0"/>
              <a:t>с </a:t>
            </a:r>
            <a:r>
              <a:rPr lang="bg-BG" sz="2000" dirty="0"/>
              <a:t>2 интерфейса;</a:t>
            </a:r>
          </a:p>
          <a:p>
            <a:pPr lvl="0"/>
            <a:r>
              <a:rPr lang="en-US" sz="2000" dirty="0"/>
              <a:t>Packet filtering </a:t>
            </a:r>
            <a:r>
              <a:rPr lang="bg-BG" sz="2000" dirty="0"/>
              <a:t>- филтриране на пакети </a:t>
            </a:r>
            <a:r>
              <a:rPr lang="ru-RU" sz="2000" dirty="0"/>
              <a:t>не само на база </a:t>
            </a:r>
            <a:r>
              <a:rPr lang="en-US" sz="2000" dirty="0"/>
              <a:t>IP </a:t>
            </a:r>
            <a:r>
              <a:rPr lang="ru-RU" sz="2000" dirty="0"/>
              <a:t>адрес на източника, но и на база съдържание на </a:t>
            </a:r>
            <a:r>
              <a:rPr lang="en-US" sz="2000" dirty="0"/>
              <a:t>IP </a:t>
            </a:r>
            <a:r>
              <a:rPr lang="ru-RU" sz="2000" dirty="0"/>
              <a:t>пакета;</a:t>
            </a:r>
            <a:endParaRPr lang="bg-BG" sz="2000" dirty="0"/>
          </a:p>
          <a:p>
            <a:pPr lvl="0"/>
            <a:r>
              <a:rPr lang="en-US" sz="2000" dirty="0"/>
              <a:t>Perimeter network (DMZ) </a:t>
            </a:r>
            <a:r>
              <a:rPr lang="bg-BG" sz="2000" dirty="0"/>
              <a:t>- </a:t>
            </a:r>
            <a:r>
              <a:rPr lang="ru-RU" sz="2000" dirty="0"/>
              <a:t>гранична зона или </a:t>
            </a:r>
            <a:r>
              <a:rPr lang="bg-BG" sz="2000" dirty="0"/>
              <a:t>още демилитаризирана зона, намираща се между вътрешната мрежа и Интернет;</a:t>
            </a:r>
          </a:p>
          <a:p>
            <a:pPr lvl="0"/>
            <a:r>
              <a:rPr lang="en-US" sz="2000" dirty="0"/>
              <a:t>Proxy server </a:t>
            </a:r>
            <a:r>
              <a:rPr lang="bg-BG" sz="2000" dirty="0"/>
              <a:t>- софтуер позволяващ прозрачно пропускане на заявки.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49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Сигурността е основен елемент в управлението на информацията.</a:t>
            </a:r>
          </a:p>
          <a:p>
            <a:r>
              <a:rPr lang="ru-RU" sz="2000" dirty="0"/>
              <a:t> Предизвикателства: </a:t>
            </a:r>
          </a:p>
          <a:p>
            <a:pPr marL="0" indent="0">
              <a:buNone/>
            </a:pPr>
            <a:r>
              <a:rPr lang="ru-RU" sz="2000" dirty="0"/>
              <a:t>	-да се намери баланса между нуждата да се “отвори” </a:t>
            </a:r>
            <a:r>
              <a:rPr lang="ru-RU" sz="2000" dirty="0" err="1"/>
              <a:t>информационната</a:t>
            </a:r>
            <a:r>
              <a:rPr lang="ru-RU" sz="2000" dirty="0"/>
              <a:t> система и нуждата да се защити личната и бизнес информацията. </a:t>
            </a:r>
          </a:p>
          <a:p>
            <a:pPr marL="0" indent="0">
              <a:buNone/>
            </a:pPr>
            <a:r>
              <a:rPr lang="ru-RU" sz="2000" dirty="0"/>
              <a:t>	-да се вникне в методите на атака и мотивите на атакуващите;</a:t>
            </a:r>
          </a:p>
          <a:p>
            <a:pPr marL="0" indent="0">
              <a:buNone/>
            </a:pPr>
            <a:r>
              <a:rPr lang="ru-RU" sz="2000" dirty="0"/>
              <a:t>	-да се състави оптимална политика за защита на информацията. 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34579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498888" y="2967335"/>
            <a:ext cx="6146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Firewall </a:t>
            </a:r>
            <a:r>
              <a:rPr lang="bg-BG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архитектури: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26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Dual-Homed Host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K</a:t>
            </a:r>
            <a:r>
              <a:rPr lang="bg-BG" sz="2000" dirty="0"/>
              <a:t>омпютър </a:t>
            </a:r>
            <a:r>
              <a:rPr lang="ru-RU" sz="2000" dirty="0"/>
              <a:t>с </a:t>
            </a:r>
            <a:r>
              <a:rPr lang="bg-BG" sz="2000" dirty="0"/>
              <a:t>2 мрежови карти играе роля на опростен </a:t>
            </a:r>
            <a:r>
              <a:rPr lang="en-US" sz="2000" dirty="0"/>
              <a:t>Firewall. </a:t>
            </a:r>
            <a:r>
              <a:rPr lang="bg-BG" sz="2000" dirty="0"/>
              <a:t>Едната конекция е към вътрешната мрежа, а другата - към Интернет. Няма директен </a:t>
            </a:r>
            <a:r>
              <a:rPr lang="en-US" sz="2000" dirty="0"/>
              <a:t>IP </a:t>
            </a:r>
            <a:r>
              <a:rPr lang="bg-BG" sz="2000" dirty="0"/>
              <a:t>трафик между Интернет и вътрешната мрежа.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58527"/>
            <a:ext cx="539180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81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Dual-Homed Host + Proxy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A</a:t>
            </a:r>
            <a:r>
              <a:rPr lang="bg-BG" sz="2000" dirty="0"/>
              <a:t>рхитектурата се обезпечава чрез инсталиране на </a:t>
            </a:r>
            <a:r>
              <a:rPr lang="en-US" sz="2000" dirty="0"/>
              <a:t>proxy </a:t>
            </a:r>
            <a:r>
              <a:rPr lang="bg-BG" sz="2000" dirty="0"/>
              <a:t>сървър, а на клиентските машини - </a:t>
            </a:r>
            <a:r>
              <a:rPr lang="en-US" sz="2000" dirty="0"/>
              <a:t>proxy </a:t>
            </a:r>
            <a:r>
              <a:rPr lang="bg-BG" sz="2000" dirty="0"/>
              <a:t>клиент. </a:t>
            </a:r>
            <a:r>
              <a:rPr lang="en-US" sz="2000" dirty="0"/>
              <a:t>Proxy </a:t>
            </a:r>
            <a:r>
              <a:rPr lang="bg-BG" sz="2000" dirty="0"/>
              <a:t>сървърът играе роля на посредник, като вътрешната мрежа остава невидима за света.</a:t>
            </a:r>
          </a:p>
          <a:p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449460" cy="34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39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screened host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sz="1800" b="1" dirty="0"/>
              <a:t>Ме</a:t>
            </a:r>
            <a:r>
              <a:rPr lang="bg-BG" sz="1800" dirty="0"/>
              <a:t>жду вътрешната мрежа и Интернет се поставя рутер, чиято роля е да ограничава трафика до определени машини отвън, както и да ограничава изходящия трафик от вътрешната мрежа. Това става на база филтриране на пакети. </a:t>
            </a:r>
            <a:r>
              <a:rPr lang="en-US" sz="1800" dirty="0"/>
              <a:t>Bastion </a:t>
            </a:r>
            <a:r>
              <a:rPr lang="bg-BG" sz="1800" dirty="0"/>
              <a:t>хостът е достъпен от Интернет, както е разрешен и трафикът от него към Интернет. Другите хостове могатда комуникират </a:t>
            </a:r>
            <a:r>
              <a:rPr lang="ru-RU" sz="1800" dirty="0"/>
              <a:t>с Интернет чрез </a:t>
            </a:r>
            <a:r>
              <a:rPr lang="en-US" sz="1800" dirty="0"/>
              <a:t>proxy </a:t>
            </a:r>
            <a:r>
              <a:rPr lang="bg-BG" sz="1800" dirty="0"/>
              <a:t>сървър, който е инсталиран на </a:t>
            </a:r>
            <a:r>
              <a:rPr lang="en-US" sz="1800" dirty="0"/>
              <a:t>Bastion </a:t>
            </a:r>
            <a:r>
              <a:rPr lang="ru-RU" sz="1800" dirty="0"/>
              <a:t>хоста. </a:t>
            </a:r>
            <a:r>
              <a:rPr lang="bg-BG" sz="1800" dirty="0"/>
              <a:t>Тази архитектура е по-гъвкъва от </a:t>
            </a:r>
            <a:r>
              <a:rPr lang="en-US" sz="1800" dirty="0"/>
              <a:t>Dual-homed host </a:t>
            </a:r>
            <a:r>
              <a:rPr lang="bg-BG" sz="1800" dirty="0"/>
              <a:t>+ </a:t>
            </a:r>
            <a:r>
              <a:rPr lang="en-US" sz="1800" dirty="0"/>
              <a:t>proxy. Bastion </a:t>
            </a:r>
            <a:r>
              <a:rPr lang="bg-BG" sz="1800" dirty="0"/>
              <a:t>хостът е единствената машина, която е обект на атаките. Недостатъ е, че ако </a:t>
            </a:r>
            <a:r>
              <a:rPr lang="en-US" sz="1800" dirty="0"/>
              <a:t>Bastion </a:t>
            </a:r>
            <a:r>
              <a:rPr lang="ru-RU" sz="1800" dirty="0"/>
              <a:t>хоста </a:t>
            </a:r>
            <a:r>
              <a:rPr lang="bg-BG" sz="1800" dirty="0"/>
              <a:t>се компроментира, атакуващите ще имат достъп до цялата вътрешна мрежа.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392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screened host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01" y="1600200"/>
            <a:ext cx="725759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78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screened subnet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b="1" dirty="0"/>
              <a:t>П</a:t>
            </a:r>
            <a:r>
              <a:rPr lang="bg-BG" sz="2000" dirty="0"/>
              <a:t>ри тази архитектура има два рутера (външен и вътрешен), а </a:t>
            </a:r>
            <a:r>
              <a:rPr lang="en-US" sz="2000" dirty="0"/>
              <a:t>Bastion </a:t>
            </a:r>
            <a:r>
              <a:rPr lang="ru-RU" sz="2000" dirty="0"/>
              <a:t>хоста </a:t>
            </a:r>
            <a:r>
              <a:rPr lang="bg-BG" sz="2000" dirty="0"/>
              <a:t>се намира на отделен сегмент от хостовете от вътрешната мрежа. Този сегмент се нарича демилитаризираната зона </a:t>
            </a:r>
            <a:r>
              <a:rPr lang="en-US" sz="2000" dirty="0"/>
              <a:t>(DMZ). </a:t>
            </a:r>
            <a:r>
              <a:rPr lang="bg-BG" sz="2000" dirty="0"/>
              <a:t>Дори атакуващите да "пробият" през външния рутер и да стигнат до </a:t>
            </a:r>
            <a:r>
              <a:rPr lang="en-US" sz="2000" dirty="0"/>
              <a:t>Bastion </a:t>
            </a:r>
            <a:r>
              <a:rPr lang="ru-RU" sz="2800" dirty="0"/>
              <a:t>хоста</a:t>
            </a:r>
            <a:r>
              <a:rPr lang="ru-RU" sz="2000" dirty="0"/>
              <a:t>, </a:t>
            </a:r>
            <a:r>
              <a:rPr lang="bg-BG" sz="2000" dirty="0"/>
              <a:t>вътрешната мрежа остава скрита.</a:t>
            </a:r>
          </a:p>
          <a:p>
            <a:r>
              <a:rPr lang="bg-BG" sz="2000" dirty="0"/>
              <a:t>Компоненти на </a:t>
            </a:r>
            <a:r>
              <a:rPr lang="en-US" sz="2000" dirty="0"/>
              <a:t>Screened subnet </a:t>
            </a:r>
            <a:r>
              <a:rPr lang="bg-BG" sz="2000" dirty="0"/>
              <a:t>архитектура:	</a:t>
            </a:r>
          </a:p>
          <a:p>
            <a:pPr lvl="0"/>
            <a:r>
              <a:rPr lang="en-US" sz="2000" dirty="0"/>
              <a:t>Perimeter network (DMZ)</a:t>
            </a:r>
            <a:endParaRPr lang="bg-BG" sz="2000" dirty="0"/>
          </a:p>
          <a:p>
            <a:pPr lvl="0"/>
            <a:r>
              <a:rPr lang="en-US" sz="2000" dirty="0"/>
              <a:t>Bastion host</a:t>
            </a:r>
            <a:endParaRPr lang="bg-BG" sz="2000" dirty="0"/>
          </a:p>
          <a:p>
            <a:pPr lvl="0"/>
            <a:r>
              <a:rPr lang="bg-BG" sz="2000" dirty="0"/>
              <a:t>Вътрешен рутер </a:t>
            </a:r>
            <a:r>
              <a:rPr lang="en-US" sz="2000" dirty="0"/>
              <a:t>(choke router)</a:t>
            </a:r>
            <a:endParaRPr lang="bg-BG" sz="2000" dirty="0"/>
          </a:p>
          <a:p>
            <a:r>
              <a:rPr lang="bg-BG" sz="2000" dirty="0"/>
              <a:t>Външен рутер </a:t>
            </a:r>
            <a:r>
              <a:rPr lang="en-US" sz="2000" dirty="0"/>
              <a:t>(access router)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75520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screened subnet</a:t>
            </a:r>
            <a:endParaRPr lang="bg-B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66" y="1600200"/>
            <a:ext cx="638266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633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116567" y="2636912"/>
            <a:ext cx="69108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5400" dirty="0">
                <a:solidFill>
                  <a:srgbClr val="92D050"/>
                </a:solidFill>
              </a:rPr>
              <a:t>Допустими архитектурни </a:t>
            </a:r>
          </a:p>
          <a:p>
            <a:pPr algn="ctr"/>
            <a:r>
              <a:rPr lang="bg-BG" sz="5400" dirty="0">
                <a:solidFill>
                  <a:srgbClr val="92D050"/>
                </a:solidFill>
              </a:rPr>
              <a:t>решения и комбинации</a:t>
            </a:r>
            <a:endParaRPr lang="en-US" sz="54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869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</a:t>
            </a:r>
            <a:r>
              <a:rPr lang="en-US" dirty="0"/>
              <a:t>Bastion </a:t>
            </a:r>
            <a:r>
              <a:rPr lang="bg-BG" dirty="0"/>
              <a:t>хостове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2" y="1600200"/>
            <a:ext cx="641795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44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вътрешен и външен рутер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3" y="1600200"/>
            <a:ext cx="667529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2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/>
              <a:t>класификация на компютърните престъпления, предотваратими чрез чрез управление на информационната  сигурност: 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44824"/>
            <a:ext cx="7924800" cy="4114800"/>
          </a:xfrm>
        </p:spPr>
        <p:txBody>
          <a:bodyPr/>
          <a:lstStyle/>
          <a:p>
            <a:r>
              <a:rPr lang="ru-RU" sz="2800" dirty="0"/>
              <a:t>Вътрешна злоупотреба с достъпа до мрежата </a:t>
            </a:r>
          </a:p>
          <a:p>
            <a:r>
              <a:rPr lang="en-US" sz="2800" dirty="0" err="1"/>
              <a:t>Отказ</a:t>
            </a:r>
            <a:r>
              <a:rPr lang="en-US" sz="2800" dirty="0"/>
              <a:t> </a:t>
            </a:r>
            <a:r>
              <a:rPr lang="en-US" sz="2800" dirty="0" err="1"/>
              <a:t>от</a:t>
            </a:r>
            <a:r>
              <a:rPr lang="en-US" sz="2800" dirty="0"/>
              <a:t> </a:t>
            </a:r>
            <a:r>
              <a:rPr lang="en-US" sz="2800" dirty="0" err="1"/>
              <a:t>услуги</a:t>
            </a:r>
            <a:r>
              <a:rPr lang="en-US" sz="2800" dirty="0"/>
              <a:t> (Denial of Service </a:t>
            </a:r>
            <a:r>
              <a:rPr lang="en-US" sz="2800" dirty="0" err="1"/>
              <a:t>DoS</a:t>
            </a:r>
            <a:r>
              <a:rPr lang="en-US" sz="2800" dirty="0"/>
              <a:t>) </a:t>
            </a:r>
          </a:p>
          <a:p>
            <a:r>
              <a:rPr lang="bg-BG" sz="2800" dirty="0"/>
              <a:t>Проникване в системата </a:t>
            </a:r>
          </a:p>
          <a:p>
            <a:r>
              <a:rPr lang="bg-BG" sz="2800" dirty="0"/>
              <a:t>Снифиране на пароли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52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външен рутер и </a:t>
            </a:r>
            <a:r>
              <a:rPr lang="en-US" dirty="0"/>
              <a:t>Bastion </a:t>
            </a:r>
            <a:r>
              <a:rPr lang="ru-RU" dirty="0"/>
              <a:t>хост</a:t>
            </a:r>
            <a:endParaRPr lang="bg-B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02" y="1600200"/>
            <a:ext cx="618219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82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външни рутери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36" y="1600200"/>
            <a:ext cx="659672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68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</a:t>
            </a:r>
            <a:r>
              <a:rPr lang="en-US" dirty="0"/>
              <a:t>DMZ</a:t>
            </a:r>
            <a:endParaRPr lang="bg-BG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6" y="1600200"/>
            <a:ext cx="786304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226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179093" y="2276872"/>
            <a:ext cx="678583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Недопустими </a:t>
            </a:r>
          </a:p>
          <a:p>
            <a:pPr algn="ctr"/>
            <a:r>
              <a:rPr lang="bg-BG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архитектурни решения</a:t>
            </a:r>
          </a:p>
          <a:p>
            <a:pPr algn="ctr"/>
            <a:r>
              <a:rPr lang="bg-BG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и комбинации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247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</a:t>
            </a:r>
            <a:r>
              <a:rPr lang="en-US" dirty="0"/>
              <a:t>Bastion </a:t>
            </a:r>
            <a:r>
              <a:rPr lang="ru-RU" dirty="0"/>
              <a:t>хост </a:t>
            </a:r>
            <a:r>
              <a:rPr lang="bg-BG" dirty="0"/>
              <a:t>и вътрешния рутер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24" y="1600200"/>
            <a:ext cx="635835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16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вътрешни рутери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54" y="1600200"/>
            <a:ext cx="609969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7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5400"/>
          </a:p>
          <a:p>
            <a:pPr marL="0" indent="0" algn="ctr">
              <a:buNone/>
            </a:pPr>
            <a:r>
              <a:rPr lang="bg-BG" sz="5400"/>
              <a:t>Благодаря </a:t>
            </a:r>
            <a:r>
              <a:rPr lang="bg-BG" sz="5400" dirty="0"/>
              <a:t>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66440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разрешителна и забранителна стратегия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endParaRPr lang="bg-BG" dirty="0"/>
          </a:p>
          <a:p>
            <a:r>
              <a:rPr lang="bg-BG" sz="2400" dirty="0"/>
              <a:t>При </a:t>
            </a:r>
            <a:r>
              <a:rPr lang="ru-RU" sz="2400" dirty="0"/>
              <a:t>разрешителната стратегия всички услуги са разрешени, а се забраняват само тези, които са </a:t>
            </a:r>
            <a:r>
              <a:rPr lang="ru-RU" sz="2400" dirty="0" err="1"/>
              <a:t>потенциално</a:t>
            </a:r>
            <a:r>
              <a:rPr lang="ru-RU" sz="2400" dirty="0"/>
              <a:t> </a:t>
            </a:r>
            <a:r>
              <a:rPr lang="ru-RU" sz="2400" dirty="0" err="1"/>
              <a:t>опасни</a:t>
            </a:r>
            <a:r>
              <a:rPr lang="ru-RU" sz="2400" dirty="0"/>
              <a:t>/</a:t>
            </a:r>
            <a:r>
              <a:rPr lang="bg-BG" sz="2400" dirty="0"/>
              <a:t>нежелани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bg-BG" sz="2400" dirty="0"/>
          </a:p>
          <a:p>
            <a:r>
              <a:rPr lang="bg-BG" sz="2400" dirty="0"/>
              <a:t>При </a:t>
            </a:r>
            <a:r>
              <a:rPr lang="ru-RU" sz="2400" dirty="0"/>
              <a:t>забранителната стратегия всички услуги са забранени, а се разрешават само определни услуги нужни за нормалното функциониране на </a:t>
            </a:r>
            <a:r>
              <a:rPr lang="bg-BG" sz="2400" dirty="0"/>
              <a:t>организацията. Тези </a:t>
            </a:r>
            <a:r>
              <a:rPr lang="ru-RU" sz="2400" dirty="0"/>
              <a:t>услуги </a:t>
            </a:r>
            <a:r>
              <a:rPr lang="bg-BG" sz="2400" dirty="0"/>
              <a:t>са дефинирани </a:t>
            </a:r>
            <a:r>
              <a:rPr lang="ru-RU" sz="2400" dirty="0"/>
              <a:t>под формата на политика на </a:t>
            </a:r>
            <a:r>
              <a:rPr lang="bg-BG" sz="2400" dirty="0"/>
              <a:t>сигурността </a:t>
            </a:r>
            <a:r>
              <a:rPr lang="en-US" sz="2400" dirty="0"/>
              <a:t>(security policy) </a:t>
            </a:r>
            <a:r>
              <a:rPr lang="bg-BG" sz="2400" dirty="0"/>
              <a:t>и могат да се отнасят както за един служител в организацията, така и за група от служители.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3090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политика на сигурността </a:t>
            </a:r>
            <a:r>
              <a:rPr lang="en-US" dirty="0"/>
              <a:t>(Security Policy)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bg-BG" sz="2800" dirty="0"/>
              <a:t>Дефиниция:</a:t>
            </a:r>
          </a:p>
          <a:p>
            <a:pPr marL="0" indent="0" algn="ctr">
              <a:buNone/>
            </a:pPr>
            <a:r>
              <a:rPr lang="bg-BG" sz="2800" dirty="0"/>
              <a:t>	Според </a:t>
            </a:r>
            <a:r>
              <a:rPr lang="en-US" sz="2800" dirty="0"/>
              <a:t>RFC2196 </a:t>
            </a:r>
            <a:r>
              <a:rPr lang="bg-BG" sz="2800" dirty="0"/>
              <a:t>политиката на сигурността представлява формално 	изразяване на правилата, които хората, на които е даден достъп до мрежата 	и информацията на дадена организация трябва да спазват.</a:t>
            </a:r>
          </a:p>
          <a:p>
            <a:pPr marL="0" indent="0" algn="ctr">
              <a:buNone/>
            </a:pPr>
            <a:endParaRPr lang="bg-BG" sz="2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207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bg-BG" dirty="0"/>
              <a:t>цели на Политиката на сигурността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bg-BG" sz="2400" dirty="0"/>
              <a:t>да информира потребителите, персонала и мениджърите за задължителните изисквания по опазване на </a:t>
            </a:r>
            <a:r>
              <a:rPr lang="bg-BG" sz="2400"/>
              <a:t>информационната техника </a:t>
            </a:r>
            <a:r>
              <a:rPr lang="bg-BG" sz="2400" dirty="0"/>
              <a:t>и информацията;</a:t>
            </a:r>
          </a:p>
          <a:p>
            <a:pPr lvl="0"/>
            <a:r>
              <a:rPr lang="bg-BG" sz="2400" dirty="0"/>
              <a:t>да определя механизъм, чрез който тези изисквания могат да се постигнат;</a:t>
            </a:r>
          </a:p>
          <a:p>
            <a:pPr lvl="0"/>
            <a:r>
              <a:rPr lang="bg-BG" sz="2400" dirty="0"/>
              <a:t>да осигурява необходимото конфигуриране, (одит на компютърната мрежа) за да може политиката да бъде приложена.</a:t>
            </a:r>
          </a:p>
          <a:p>
            <a:endParaRPr lang="bg-BG" dirty="0"/>
          </a:p>
        </p:txBody>
      </p:sp>
      <p:sp>
        <p:nvSpPr>
          <p:cNvPr id="5" name="Freeform 4"/>
          <p:cNvSpPr/>
          <p:nvPr/>
        </p:nvSpPr>
        <p:spPr>
          <a:xfrm>
            <a:off x="5346700" y="5041900"/>
            <a:ext cx="1" cy="1"/>
          </a:xfrm>
          <a:custGeom>
            <a:avLst/>
            <a:gdLst/>
            <a:ahLst/>
            <a:cxnLst/>
            <a:rect l="0" t="0" r="0" b="0"/>
            <a:pathLst>
              <a:path w="1" h="1">
                <a:moveTo>
                  <a:pt x="0" y="0"/>
                </a:moveTo>
                <a:close/>
              </a:path>
            </a:pathLst>
          </a:custGeom>
          <a:noFill/>
          <a:ln w="22860" cap="flat" cmpd="sng" algn="ctr">
            <a:solidFill>
              <a:srgbClr val="00B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361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заплахи за сигурността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Съществуват следните основни категории заплахи за информационната сигурност:</a:t>
            </a:r>
          </a:p>
          <a:p>
            <a:pPr marL="0" indent="0">
              <a:buNone/>
            </a:pPr>
            <a:endParaRPr lang="bg-BG" sz="2400" dirty="0"/>
          </a:p>
          <a:p>
            <a:r>
              <a:rPr lang="bg-BG" sz="2400" dirty="0"/>
              <a:t>Уязвимости (слабости)</a:t>
            </a:r>
          </a:p>
          <a:p>
            <a:pPr lvl="0"/>
            <a:r>
              <a:rPr lang="bg-BG" sz="2400" dirty="0"/>
              <a:t>Заплахи за физическата инфраструктура</a:t>
            </a:r>
          </a:p>
          <a:p>
            <a:r>
              <a:rPr lang="bg-BG" sz="2400" dirty="0"/>
              <a:t>Мрежови заплахи</a:t>
            </a:r>
          </a:p>
        </p:txBody>
      </p:sp>
    </p:spTree>
    <p:extLst>
      <p:ext uri="{BB962C8B-B14F-4D97-AF65-F5344CB8AC3E}">
        <p14:creationId xmlns:p14="http://schemas.microsoft.com/office/powerpoint/2010/main" val="74068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Уязвимости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Има три основни слабости:</a:t>
            </a:r>
          </a:p>
          <a:p>
            <a:pPr marL="0" lvl="0" indent="0">
              <a:buNone/>
            </a:pPr>
            <a:r>
              <a:rPr lang="bg-BG" sz="2000" dirty="0"/>
              <a:t> 1.Технологични:</a:t>
            </a:r>
          </a:p>
          <a:p>
            <a:r>
              <a:rPr lang="bg-BG" sz="2000" dirty="0"/>
              <a:t>TCP/IP протокола - </a:t>
            </a:r>
            <a:r>
              <a:rPr lang="en-US" sz="2000" dirty="0"/>
              <a:t>HTTP, FTP </a:t>
            </a:r>
            <a:r>
              <a:rPr lang="bg-BG" sz="2000" dirty="0"/>
              <a:t>и </a:t>
            </a:r>
            <a:r>
              <a:rPr lang="en-US" sz="2000" dirty="0"/>
              <a:t>ICMP </a:t>
            </a:r>
            <a:r>
              <a:rPr lang="bg-BG" sz="2000" dirty="0"/>
              <a:t>са изключително несигурни, поради липса на криптиране при тези протоколи информацията се изпраща в чист текст;</a:t>
            </a:r>
          </a:p>
          <a:p>
            <a:r>
              <a:rPr lang="bg-BG" sz="2000" dirty="0"/>
              <a:t>Слабост на операционната система - всяка ОС има някакви проблеми със сигурността, на които трябва да се обърне внимание;</a:t>
            </a:r>
          </a:p>
          <a:p>
            <a:r>
              <a:rPr lang="bg-BG" sz="2000" dirty="0"/>
              <a:t>Слабост на мрежовото оборудване - дали се използват силни пароли, липса на автентикация, рутинг протоколи, дупки във </a:t>
            </a:r>
            <a:r>
              <a:rPr lang="en-US" sz="2000" dirty="0"/>
              <a:t>firewall-a</a:t>
            </a:r>
            <a:endParaRPr lang="bg-BG" sz="2000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08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Уязвимости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bg-BG" sz="1800" dirty="0"/>
              <a:t>2.Конфигурационни:</a:t>
            </a:r>
          </a:p>
          <a:p>
            <a:r>
              <a:rPr lang="bg-BG" sz="1800" dirty="0"/>
              <a:t>Необезопасени потребителски акаунти;</a:t>
            </a:r>
          </a:p>
          <a:p>
            <a:r>
              <a:rPr lang="bg-BG" sz="1800" dirty="0"/>
              <a:t>Администраторски акаунти </a:t>
            </a:r>
            <a:r>
              <a:rPr lang="ru-RU" sz="1800" dirty="0"/>
              <a:t>с </a:t>
            </a:r>
            <a:r>
              <a:rPr lang="bg-BG" sz="1800" dirty="0"/>
              <a:t>лесни за отгатване пароли; </a:t>
            </a:r>
          </a:p>
          <a:p>
            <a:r>
              <a:rPr lang="bg-BG" sz="1800" dirty="0"/>
              <a:t>Настройка по подразбиране;</a:t>
            </a:r>
          </a:p>
          <a:p>
            <a:r>
              <a:rPr lang="bg-BG" sz="1800" dirty="0"/>
              <a:t>Не добро конфигуриране на мрежовото оборудване;</a:t>
            </a:r>
          </a:p>
          <a:p>
            <a:pPr marL="0" lvl="0" indent="0">
              <a:buNone/>
            </a:pPr>
            <a:r>
              <a:rPr lang="bg-BG" sz="1800" dirty="0"/>
              <a:t>3. Слабост в политиката на сигурност;</a:t>
            </a:r>
          </a:p>
          <a:p>
            <a:r>
              <a:rPr lang="bg-BG" sz="1800" dirty="0"/>
              <a:t>Липса на политика за сигурност;</a:t>
            </a:r>
          </a:p>
          <a:p>
            <a:r>
              <a:rPr lang="bg-BG" sz="1800" dirty="0"/>
              <a:t>Софтуерните и хардуерните инсталации не спазват политиката; </a:t>
            </a:r>
          </a:p>
          <a:p>
            <a:r>
              <a:rPr lang="bg-BG" sz="1800" dirty="0"/>
              <a:t>Липса на план за действие при пробив в системата.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901150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428</TotalTime>
  <Words>1569</Words>
  <Application>Microsoft Office PowerPoint</Application>
  <PresentationFormat>On-screen Show (4:3)</PresentationFormat>
  <Paragraphs>134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Arial Narrow</vt:lpstr>
      <vt:lpstr>Calibri</vt:lpstr>
      <vt:lpstr>Horizon</vt:lpstr>
      <vt:lpstr>СИГУРНОСТ И ЗАЩИТА НА ИНФОРМАЦИЯТА</vt:lpstr>
      <vt:lpstr>Въведение </vt:lpstr>
      <vt:lpstr>класификация на компютърните престъпления, предотваратими чрез чрез управление на информационната  сигурност: </vt:lpstr>
      <vt:lpstr>разрешителна и забранителна стратегия</vt:lpstr>
      <vt:lpstr>политика на сигурността (Security Policy)</vt:lpstr>
      <vt:lpstr>@цели на Политиката на сигурността </vt:lpstr>
      <vt:lpstr>заплахи за сигурността</vt:lpstr>
      <vt:lpstr>Уязвимости</vt:lpstr>
      <vt:lpstr>Уязвимости</vt:lpstr>
      <vt:lpstr>заплахи за физическата инфраструктура</vt:lpstr>
      <vt:lpstr>Мрежови заплахи</vt:lpstr>
      <vt:lpstr>Типове мрежови атаки </vt:lpstr>
      <vt:lpstr>Основни техники за защита</vt:lpstr>
      <vt:lpstr>Firewall архитектури</vt:lpstr>
      <vt:lpstr>PowerPoint Presentation</vt:lpstr>
      <vt:lpstr>Firewall техники</vt:lpstr>
      <vt:lpstr>Какво могат Firewall системите?</vt:lpstr>
      <vt:lpstr>Какво не могат Firewall системите?</vt:lpstr>
      <vt:lpstr>Firewall- основни термини </vt:lpstr>
      <vt:lpstr>PowerPoint Presentation</vt:lpstr>
      <vt:lpstr>Dual-Homed Host </vt:lpstr>
      <vt:lpstr>Dual-Homed Host + Proxy</vt:lpstr>
      <vt:lpstr>screened host</vt:lpstr>
      <vt:lpstr>screened host</vt:lpstr>
      <vt:lpstr>screened subnet</vt:lpstr>
      <vt:lpstr>screened subnet</vt:lpstr>
      <vt:lpstr>PowerPoint Presentation</vt:lpstr>
      <vt:lpstr>Множество Bastion хостове</vt:lpstr>
      <vt:lpstr>Обединяване на вътрешен и външен рутер</vt:lpstr>
      <vt:lpstr>Обединяване на външен рутер и Bastion хост</vt:lpstr>
      <vt:lpstr>Множество външни рутери</vt:lpstr>
      <vt:lpstr>Множество DMZ</vt:lpstr>
      <vt:lpstr>PowerPoint Presentation</vt:lpstr>
      <vt:lpstr>Обединяване на Bastion хост и вътрешния рутер</vt:lpstr>
      <vt:lpstr>множество вътрешни рутери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СИГУРНОСТ И ЗАЩИТА НА ИНФОРМАЦИЯТА</dc:title>
  <dc:creator>orpamarosa</dc:creator>
  <cp:lastModifiedBy>Орлин Маринов</cp:lastModifiedBy>
  <cp:revision>40</cp:revision>
  <dcterms:created xsi:type="dcterms:W3CDTF">2011-11-26T06:48:01Z</dcterms:created>
  <dcterms:modified xsi:type="dcterms:W3CDTF">2020-12-01T10:30:00Z</dcterms:modified>
</cp:coreProperties>
</file>