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16" r:id="rId2"/>
  </p:sldMasterIdLst>
  <p:notesMasterIdLst>
    <p:notesMasterId r:id="rId49"/>
  </p:notesMasterIdLst>
  <p:sldIdLst>
    <p:sldId id="256" r:id="rId3"/>
    <p:sldId id="277" r:id="rId4"/>
    <p:sldId id="304" r:id="rId5"/>
    <p:sldId id="257" r:id="rId6"/>
    <p:sldId id="312" r:id="rId7"/>
    <p:sldId id="303" r:id="rId8"/>
    <p:sldId id="314" r:id="rId9"/>
    <p:sldId id="313" r:id="rId10"/>
    <p:sldId id="285" r:id="rId11"/>
    <p:sldId id="322" r:id="rId12"/>
    <p:sldId id="298" r:id="rId13"/>
    <p:sldId id="299" r:id="rId14"/>
    <p:sldId id="300" r:id="rId15"/>
    <p:sldId id="301" r:id="rId16"/>
    <p:sldId id="302" r:id="rId17"/>
    <p:sldId id="287" r:id="rId18"/>
    <p:sldId id="319" r:id="rId19"/>
    <p:sldId id="321" r:id="rId20"/>
    <p:sldId id="320" r:id="rId21"/>
    <p:sldId id="305" r:id="rId22"/>
    <p:sldId id="306" r:id="rId23"/>
    <p:sldId id="307" r:id="rId24"/>
    <p:sldId id="308" r:id="rId25"/>
    <p:sldId id="258" r:id="rId26"/>
    <p:sldId id="282" r:id="rId27"/>
    <p:sldId id="267" r:id="rId28"/>
    <p:sldId id="269" r:id="rId29"/>
    <p:sldId id="288" r:id="rId30"/>
    <p:sldId id="259" r:id="rId31"/>
    <p:sldId id="275" r:id="rId32"/>
    <p:sldId id="260" r:id="rId33"/>
    <p:sldId id="290" r:id="rId34"/>
    <p:sldId id="293" r:id="rId35"/>
    <p:sldId id="296" r:id="rId36"/>
    <p:sldId id="297" r:id="rId37"/>
    <p:sldId id="291" r:id="rId38"/>
    <p:sldId id="292" r:id="rId39"/>
    <p:sldId id="323" r:id="rId40"/>
    <p:sldId id="289" r:id="rId41"/>
    <p:sldId id="294" r:id="rId42"/>
    <p:sldId id="295" r:id="rId43"/>
    <p:sldId id="268" r:id="rId44"/>
    <p:sldId id="270" r:id="rId45"/>
    <p:sldId id="273" r:id="rId46"/>
    <p:sldId id="276" r:id="rId47"/>
    <p:sldId id="274" r:id="rId48"/>
  </p:sldIdLst>
  <p:sldSz cx="9144000" cy="6858000" type="screen4x3"/>
  <p:notesSz cx="6858000" cy="9144000"/>
  <p:defaultTextStyle>
    <a:defPPr>
      <a:defRPr lang="bg-BG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8BE87-B381-464F-99E7-F58B403655AC}" v="2" dt="2021-11-08T06:33:13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2" autoAdjust="0"/>
    <p:restoredTop sz="94660"/>
  </p:normalViewPr>
  <p:slideViewPr>
    <p:cSldViewPr>
      <p:cViewPr varScale="1">
        <p:scale>
          <a:sx n="85" d="100"/>
          <a:sy n="85" d="100"/>
        </p:scale>
        <p:origin x="15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рлин Маринов" userId="b17d8b2b-f52a-4117-a771-7613bbf6edfe" providerId="ADAL" clId="{C008BE87-B381-464F-99E7-F58B403655AC}"/>
    <pc:docChg chg="modSld">
      <pc:chgData name="Орлин Маринов" userId="b17d8b2b-f52a-4117-a771-7613bbf6edfe" providerId="ADAL" clId="{C008BE87-B381-464F-99E7-F58B403655AC}" dt="2021-11-08T06:33:13.715" v="1" actId="478"/>
      <pc:docMkLst>
        <pc:docMk/>
      </pc:docMkLst>
      <pc:sldChg chg="delSp modSp">
        <pc:chgData name="Орлин Маринов" userId="b17d8b2b-f52a-4117-a771-7613bbf6edfe" providerId="ADAL" clId="{C008BE87-B381-464F-99E7-F58B403655AC}" dt="2021-11-08T06:33:13.715" v="1" actId="478"/>
        <pc:sldMkLst>
          <pc:docMk/>
          <pc:sldMk cId="0" sldId="270"/>
        </pc:sldMkLst>
        <pc:spChg chg="del">
          <ac:chgData name="Орлин Маринов" userId="b17d8b2b-f52a-4117-a771-7613bbf6edfe" providerId="ADAL" clId="{C008BE87-B381-464F-99E7-F58B403655AC}" dt="2021-11-08T06:33:13.715" v="1" actId="478"/>
          <ac:spMkLst>
            <pc:docMk/>
            <pc:sldMk cId="0" sldId="270"/>
            <ac:spMk id="16386" creationId="{00000000-0000-0000-0000-000000000000}"/>
          </ac:spMkLst>
        </pc:spChg>
        <pc:picChg chg="mod">
          <ac:chgData name="Орлин Маринов" userId="b17d8b2b-f52a-4117-a771-7613bbf6edfe" providerId="ADAL" clId="{C008BE87-B381-464F-99E7-F58B403655AC}" dt="2021-11-08T06:32:44.347" v="0" actId="1076"/>
          <ac:picMkLst>
            <pc:docMk/>
            <pc:sldMk cId="0" sldId="270"/>
            <ac:picMk id="7168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304154D-DEC2-477A-9EC5-7BA021F0F234}" type="datetimeFigureOut">
              <a:rPr lang="en-US"/>
              <a:pPr>
                <a:defRPr/>
              </a:pPr>
              <a:t>11/8/2021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00E42EC-C428-4C6C-956A-FFEC8C9D3273}" type="slidenum">
              <a:rPr lang="en-US" altLang="bg-BG"/>
              <a:pPr>
                <a:defRPr/>
              </a:pPr>
              <a:t>‹#›</a:t>
            </a:fld>
            <a:endParaRPr lang="en-US" altLang="bg-BG" dirty="0"/>
          </a:p>
        </p:txBody>
      </p:sp>
    </p:spTree>
    <p:extLst>
      <p:ext uri="{BB962C8B-B14F-4D97-AF65-F5344CB8AC3E}">
        <p14:creationId xmlns:p14="http://schemas.microsoft.com/office/powerpoint/2010/main" val="19100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6"/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/>
            <a:fld id="{8801B8F6-8CBF-4F8A-B3CE-AEFF7552C921}" type="slidenum">
              <a:rPr lang="bg-BG" altLang="bg-BG"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pPr algn="r" eaLnBrk="1"/>
              <a:t>5</a:t>
            </a:fld>
            <a:endParaRPr lang="bg-BG" altLang="bg-BG" sz="140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2765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solidFill>
            <a:srgbClr val="5B9BD5"/>
          </a:solidFill>
          <a:ln w="25402">
            <a:solidFill>
              <a:srgbClr val="41719C"/>
            </a:solidFill>
            <a:miter lim="800000"/>
            <a:headEnd/>
            <a:tailEnd/>
          </a:ln>
        </p:spPr>
      </p:sp>
      <p:sp>
        <p:nvSpPr>
          <p:cNvPr id="27652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406858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6"/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/>
            <a:fld id="{27F5E1D6-287E-4CF4-98A5-9952F5423301}" type="slidenum">
              <a:rPr lang="bg-BG" altLang="bg-BG"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pPr algn="r" eaLnBrk="1"/>
              <a:t>7</a:t>
            </a:fld>
            <a:endParaRPr lang="bg-BG" altLang="bg-BG" sz="140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3072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solidFill>
            <a:srgbClr val="5B9BD5"/>
          </a:solidFill>
          <a:ln w="25402">
            <a:solidFill>
              <a:srgbClr val="41719C"/>
            </a:solidFill>
            <a:miter lim="800000"/>
            <a:headEnd/>
            <a:tailEnd/>
          </a:ln>
        </p:spPr>
      </p:sp>
      <p:sp>
        <p:nvSpPr>
          <p:cNvPr id="30724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482572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6"/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/>
            <a:fld id="{38C17854-1AE8-411C-A159-41D5F2E13947}" type="slidenum">
              <a:rPr lang="bg-BG" altLang="bg-BG"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pPr algn="r" eaLnBrk="1"/>
              <a:t>8</a:t>
            </a:fld>
            <a:endParaRPr lang="bg-BG" altLang="bg-BG" sz="140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3277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solidFill>
            <a:srgbClr val="5B9BD5"/>
          </a:solidFill>
          <a:ln w="25402">
            <a:solidFill>
              <a:srgbClr val="41719C"/>
            </a:solidFill>
            <a:miter lim="800000"/>
            <a:headEnd/>
            <a:tailEnd/>
          </a:ln>
        </p:spPr>
      </p:sp>
      <p:sp>
        <p:nvSpPr>
          <p:cNvPr id="32772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96068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8FA42A-C4F5-4B2B-9500-052EBA52B5C0}" type="slidenum">
              <a:rPr lang="bg-BG" altLang="bg-BG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bg-BG" altLang="bg-BG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3011" name="Slide Number Placeholder 6"/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/>
            <a:fld id="{97A04E56-67D8-4684-8E58-32F91CBBCEBD}" type="slidenum">
              <a:rPr lang="bg-BG" altLang="bg-BG"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pPr algn="r" eaLnBrk="1"/>
              <a:t>17</a:t>
            </a:fld>
            <a:endParaRPr lang="bg-BG" altLang="bg-BG" sz="140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solidFill>
            <a:srgbClr val="5B9BD5"/>
          </a:solidFill>
          <a:ln w="25402">
            <a:solidFill>
              <a:srgbClr val="41719C"/>
            </a:solidFill>
            <a:miter lim="800000"/>
            <a:headEnd/>
            <a:tailEnd/>
          </a:ln>
        </p:spPr>
      </p:sp>
      <p:sp>
        <p:nvSpPr>
          <p:cNvPr id="43013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57307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6"/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/>
            <a:fld id="{3CFD3FB7-9C7F-49B1-BCC2-CE5F55FA0276}" type="slidenum">
              <a:rPr lang="bg-BG" altLang="bg-BG"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pPr algn="r" eaLnBrk="1"/>
              <a:t>18</a:t>
            </a:fld>
            <a:endParaRPr lang="bg-BG" altLang="bg-BG" sz="140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4505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solidFill>
            <a:srgbClr val="5B9BD5"/>
          </a:solidFill>
          <a:ln w="25402">
            <a:solidFill>
              <a:srgbClr val="41719C"/>
            </a:solidFill>
            <a:miter lim="800000"/>
            <a:headEnd/>
            <a:tailEnd/>
          </a:ln>
        </p:spPr>
      </p:sp>
      <p:sp>
        <p:nvSpPr>
          <p:cNvPr id="45060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924883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6"/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/>
            <a:fld id="{F3FD2ED1-3517-42D0-8F18-2F23FEA4561A}" type="slidenum">
              <a:rPr lang="bg-BG" altLang="bg-BG"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pPr algn="r" eaLnBrk="1"/>
              <a:t>19</a:t>
            </a:fld>
            <a:endParaRPr lang="bg-BG" altLang="bg-BG" sz="140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4710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solidFill>
            <a:srgbClr val="5B9BD5"/>
          </a:solidFill>
          <a:ln w="25402">
            <a:solidFill>
              <a:srgbClr val="41719C"/>
            </a:solidFill>
            <a:miter lim="800000"/>
            <a:headEnd/>
            <a:tailEnd/>
          </a:ln>
        </p:spPr>
      </p:sp>
      <p:sp>
        <p:nvSpPr>
          <p:cNvPr id="47108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080969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bg-BG" altLang="bg-BG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A103CB-67DC-45C2-BBFB-97CDD9E71864}" type="slidenum">
              <a:rPr lang="en-US" altLang="bg-BG" smtClean="0"/>
              <a:pPr/>
              <a:t>20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7794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874BE-91AD-409D-A840-832BB56283BD}" type="slidenum">
              <a:rPr lang="bg-BG" altLang="bg-BG"/>
              <a:pPr>
                <a:defRPr/>
              </a:pPr>
              <a:t>‹#›</a:t>
            </a:fld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75684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C7EC5-142F-4C31-A3BB-670769BD93DC}" type="slidenum">
              <a:rPr lang="bg-BG" altLang="bg-BG"/>
              <a:pPr>
                <a:defRPr/>
              </a:pPr>
              <a:t>‹#›</a:t>
            </a:fld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22081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Straight Connector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48B80-BB04-485C-AE8B-526A0724F630}" type="slidenum">
              <a:rPr lang="bg-BG" altLang="bg-BG"/>
              <a:pPr>
                <a:defRPr/>
              </a:pPr>
              <a:t>‹#›</a:t>
            </a:fld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1821308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48B55EA-A483-420D-9E5B-ED271F3E7B76}" type="datetimeFigureOut">
              <a:rPr lang="bg-BG"/>
              <a:pPr>
                <a:defRPr/>
              </a:pPr>
              <a:t>8.11.2021 г.</a:t>
            </a:fld>
            <a:endParaRPr lang="bg-BG" dirty="0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89390-0CD0-4EFE-9580-5BFBA427CF77}" type="slidenum">
              <a:rPr lang="bg-BG" altLang="bg-BG"/>
              <a:pPr>
                <a:defRPr/>
              </a:pPr>
              <a:t>‹#›</a:t>
            </a:fld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3340342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60FB7A1-B47E-4568-A914-31A48A8646C1}" type="datetimeFigureOut">
              <a:rPr lang="bg-BG"/>
              <a:pPr>
                <a:defRPr/>
              </a:pPr>
              <a:t>8.11.2021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FCEE6-0931-41E1-AAC6-748C3DC44207}" type="slidenum">
              <a:rPr lang="bg-BG" altLang="bg-BG"/>
              <a:pPr>
                <a:defRPr/>
              </a:pPr>
              <a:t>‹#›</a:t>
            </a:fld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2173132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0E89F81-8380-485D-8672-94CDA0FB5C4D}" type="datetimeFigureOut">
              <a:rPr lang="bg-BG"/>
              <a:pPr>
                <a:defRPr/>
              </a:pPr>
              <a:t>8.11.2021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32C8C-BFF8-4CCE-B63C-CFB102B7508A}" type="slidenum">
              <a:rPr lang="bg-BG" altLang="bg-BG"/>
              <a:pPr>
                <a:defRPr/>
              </a:pPr>
              <a:t>‹#›</a:t>
            </a:fld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347790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ED739CD-04B9-493F-B850-6752B08B2700}" type="datetimeFigureOut">
              <a:rPr lang="bg-BG"/>
              <a:pPr>
                <a:defRPr/>
              </a:pPr>
              <a:t>8.11.2021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780F-63E4-478D-AE8D-22D2A18190CA}" type="slidenum">
              <a:rPr lang="bg-BG" altLang="bg-BG"/>
              <a:pPr>
                <a:defRPr/>
              </a:pPr>
              <a:t>‹#›</a:t>
            </a:fld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1993039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B78F862-A842-4F17-98E4-CEFD78213044}" type="datetimeFigureOut">
              <a:rPr lang="bg-BG"/>
              <a:pPr>
                <a:defRPr/>
              </a:pPr>
              <a:t>8.11.2021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17F7-969C-4D6B-BC3E-646FBD025C8D}" type="slidenum">
              <a:rPr lang="bg-BG" altLang="bg-BG"/>
              <a:pPr>
                <a:defRPr/>
              </a:pPr>
              <a:t>‹#›</a:t>
            </a:fld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1705454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0ECBEFA9-7E50-4D57-95E3-8A2319570A45}" type="datetimeFigureOut">
              <a:rPr lang="bg-BG"/>
              <a:pPr>
                <a:defRPr/>
              </a:pPr>
              <a:t>8.11.2021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E5B10-0210-423A-AC27-FE1C4D6C2B3C}" type="slidenum">
              <a:rPr lang="bg-BG" altLang="bg-BG"/>
              <a:pPr>
                <a:defRPr/>
              </a:pPr>
              <a:t>‹#›</a:t>
            </a:fld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2346600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0F59AD09-2A05-4120-9F4E-C69CEC9E3F13}" type="datetimeFigureOut">
              <a:rPr lang="bg-BG"/>
              <a:pPr>
                <a:defRPr/>
              </a:pPr>
              <a:t>8.11.2021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1331B-6CB2-4EC1-A749-1FD114B62B85}" type="slidenum">
              <a:rPr lang="bg-BG" altLang="bg-BG"/>
              <a:pPr>
                <a:defRPr/>
              </a:pPr>
              <a:t>‹#›</a:t>
            </a:fld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127991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E6CF199-C697-4A70-87E5-812F6DF7AB6D}" type="datetimeFigureOut">
              <a:rPr lang="bg-BG"/>
              <a:pPr>
                <a:defRPr/>
              </a:pPr>
              <a:t>8.11.2021 г.</a:t>
            </a:fld>
            <a:endParaRPr lang="bg-BG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EB280-9939-4FEB-9038-0FDE75BE2F7C}" type="slidenum">
              <a:rPr lang="bg-BG" altLang="bg-BG"/>
              <a:pPr>
                <a:defRPr/>
              </a:pPr>
              <a:t>‹#›</a:t>
            </a:fld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81692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BC2D3-BDDC-4CEC-AE0E-53E48A76A828}" type="slidenum">
              <a:rPr lang="bg-BG" altLang="bg-BG"/>
              <a:pPr>
                <a:defRPr/>
              </a:pPr>
              <a:t>‹#›</a:t>
            </a:fld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1947439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BD22B65-8969-4045-8EDF-50FBA8C8C33C}" type="datetimeFigureOut">
              <a:rPr lang="bg-BG"/>
              <a:pPr>
                <a:defRPr/>
              </a:pPr>
              <a:t>8.11.2021 г.</a:t>
            </a:fld>
            <a:endParaRPr lang="bg-BG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7E7F-7F32-4822-9918-BBFD3E42F9B1}" type="slidenum">
              <a:rPr lang="bg-BG" altLang="bg-BG"/>
              <a:pPr>
                <a:defRPr/>
              </a:pPr>
              <a:t>‹#›</a:t>
            </a:fld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3850886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ED93C24-5E2D-42AF-9733-00ED457B75BA}" type="datetimeFigureOut">
              <a:rPr lang="bg-BG"/>
              <a:pPr>
                <a:defRPr/>
              </a:pPr>
              <a:t>8.11.2021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06358-0351-41F0-AD58-CF9B3B7259A2}" type="slidenum">
              <a:rPr lang="bg-BG" altLang="bg-BG"/>
              <a:pPr>
                <a:defRPr/>
              </a:pPr>
              <a:t>‹#›</a:t>
            </a:fld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3327745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87C3701-3C54-4624-991F-63591A40CB01}" type="datetimeFigureOut">
              <a:rPr lang="bg-BG"/>
              <a:pPr>
                <a:defRPr/>
              </a:pPr>
              <a:t>8.11.2021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6CCEE-6230-47CD-88A1-233844BD730D}" type="slidenum">
              <a:rPr lang="bg-BG" altLang="bg-BG"/>
              <a:pPr>
                <a:defRPr/>
              </a:pPr>
              <a:t>‹#›</a:t>
            </a:fld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34361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83161-D894-42B8-A617-C424BE0B7FC6}" type="slidenum">
              <a:rPr lang="bg-BG" altLang="bg-BG"/>
              <a:pPr>
                <a:defRPr/>
              </a:pPr>
              <a:t>‹#›</a:t>
            </a:fld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3939605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43479-2759-4505-BC9E-83A3231FCECA}" type="slidenum">
              <a:rPr lang="bg-BG" altLang="bg-BG"/>
              <a:pPr>
                <a:defRPr/>
              </a:pPr>
              <a:t>‹#›</a:t>
            </a:fld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108058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1240F-4E2D-4A4A-AB3E-7BB1953CEFDE}" type="slidenum">
              <a:rPr lang="bg-BG" altLang="bg-BG"/>
              <a:pPr>
                <a:defRPr/>
              </a:pPr>
              <a:t>‹#›</a:t>
            </a:fld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68992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8599C-CF6C-4C2F-87B0-C33A01F3E789}" type="slidenum">
              <a:rPr lang="bg-BG" altLang="bg-BG"/>
              <a:pPr>
                <a:defRPr/>
              </a:pPr>
              <a:t>‹#›</a:t>
            </a:fld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49449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AF795-77BD-4E77-AFD2-45F7743B18BC}" type="slidenum">
              <a:rPr lang="bg-BG" altLang="bg-BG"/>
              <a:pPr>
                <a:defRPr/>
              </a:pPr>
              <a:t>‹#›</a:t>
            </a:fld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30441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60F83-B8ED-4094-B064-1821FAE76EF8}" type="slidenum">
              <a:rPr lang="bg-BG" altLang="bg-BG"/>
              <a:pPr>
                <a:defRPr/>
              </a:pPr>
              <a:t>‹#›</a:t>
            </a:fld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184792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9AD72-F758-4F4A-8DB9-2C5294B4DA93}" type="slidenum">
              <a:rPr lang="bg-BG" altLang="bg-BG"/>
              <a:pPr>
                <a:defRPr/>
              </a:pPr>
              <a:t>‹#›</a:t>
            </a:fld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3609502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/>
              <a:t>Click to edit Master text styles</a:t>
            </a:r>
          </a:p>
          <a:p>
            <a:pPr lvl="1"/>
            <a:r>
              <a:rPr lang="en-US" altLang="bg-BG"/>
              <a:t>Second level</a:t>
            </a:r>
          </a:p>
          <a:p>
            <a:pPr lvl="2"/>
            <a:r>
              <a:rPr lang="en-US" altLang="bg-BG"/>
              <a:t>Third level</a:t>
            </a:r>
          </a:p>
          <a:p>
            <a:pPr lvl="3"/>
            <a:r>
              <a:rPr lang="en-US" altLang="bg-BG"/>
              <a:t>Fourth level</a:t>
            </a:r>
          </a:p>
          <a:p>
            <a:pPr lvl="4"/>
            <a:r>
              <a:rPr lang="en-US" altLang="bg-BG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6AF5520-6611-4619-BD57-1529F3E738FC}" type="slidenum">
              <a:rPr lang="bg-BG" altLang="bg-BG"/>
              <a:pPr>
                <a:defRPr/>
              </a:pPr>
              <a:t>‹#›</a:t>
            </a:fld>
            <a:endParaRPr lang="bg-BG" altLang="bg-BG" dirty="0"/>
          </a:p>
        </p:txBody>
      </p:sp>
      <p:sp>
        <p:nvSpPr>
          <p:cNvPr id="1031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86" r:id="rId2"/>
    <p:sldLayoutId id="2147484091" r:id="rId3"/>
    <p:sldLayoutId id="2147484087" r:id="rId4"/>
    <p:sldLayoutId id="2147484088" r:id="rId5"/>
    <p:sldLayoutId id="2147484092" r:id="rId6"/>
    <p:sldLayoutId id="2147484093" r:id="rId7"/>
    <p:sldLayoutId id="2147484094" r:id="rId8"/>
    <p:sldLayoutId id="2147484095" r:id="rId9"/>
    <p:sldLayoutId id="2147484089" r:id="rId10"/>
    <p:sldLayoutId id="21474840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mbria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52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696464"/>
                </a:solidFill>
                <a:latin typeface="Cambria"/>
              </a:defRPr>
            </a:lvl1pPr>
          </a:lstStyle>
          <a:p>
            <a:pPr>
              <a:defRPr/>
            </a:pPr>
            <a:fld id="{C1A1C607-6878-4A7B-892E-983DA8FDA4BE}" type="datetimeFigureOut">
              <a:rPr lang="bg-BG"/>
              <a:pPr>
                <a:defRPr/>
              </a:pPr>
              <a:t>8.11.2021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696464"/>
                </a:solidFill>
                <a:latin typeface="Cambria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0EC076-42AB-4F04-8129-C17EEFD5A6DE}" type="slidenum">
              <a:rPr lang="bg-BG" altLang="bg-BG"/>
              <a:pPr>
                <a:defRPr/>
              </a:pPr>
              <a:t>‹#›</a:t>
            </a:fld>
            <a:endParaRPr lang="bg-BG" alt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bg.wikipedia.org/w/index.php?title=Session_Announcement_Protocol&amp;action=edit&amp;redlink=1" TargetMode="External"/><Relationship Id="rId13" Type="http://schemas.openxmlformats.org/officeDocument/2006/relationships/hyperlink" Target="http://bg.wikipedia.org/w/index.php?title=Stream_Control_Transport_protocol&amp;action=edit&amp;redlink=1" TargetMode="External"/><Relationship Id="rId18" Type="http://schemas.openxmlformats.org/officeDocument/2006/relationships/hyperlink" Target="http://bg.wikipedia.org/wiki/IPv6" TargetMode="External"/><Relationship Id="rId26" Type="http://schemas.openxmlformats.org/officeDocument/2006/relationships/hyperlink" Target="http://bg.wikipedia.org/w/index.php?title=Asynchronous_Transfer_Mode&amp;action=edit&amp;redlink=1" TargetMode="External"/><Relationship Id="rId3" Type="http://schemas.openxmlformats.org/officeDocument/2006/relationships/hyperlink" Target="http://bg.wikipedia.org/w/index.php?title=Netconf&amp;action=edit&amp;redlink=1" TargetMode="External"/><Relationship Id="rId21" Type="http://schemas.openxmlformats.org/officeDocument/2006/relationships/hyperlink" Target="http://bg.wikipedia.org/w/index.php?title=IGMP&amp;action=edit&amp;redlink=1" TargetMode="External"/><Relationship Id="rId34" Type="http://schemas.openxmlformats.org/officeDocument/2006/relationships/hyperlink" Target="http://bg.wikipedia.org/w/index.php?title=Optical_Transport_Network&amp;action=edit&amp;redlink=1" TargetMode="External"/><Relationship Id="rId7" Type="http://schemas.openxmlformats.org/officeDocument/2006/relationships/hyperlink" Target="http://bg.wikipedia.org/w/index.php?title=Named_Pipes&amp;action=edit&amp;redlink=1" TargetMode="External"/><Relationship Id="rId12" Type="http://schemas.openxmlformats.org/officeDocument/2006/relationships/hyperlink" Target="http://bg.wikipedia.org/wiki/User_Datagram_Protocol" TargetMode="External"/><Relationship Id="rId17" Type="http://schemas.openxmlformats.org/officeDocument/2006/relationships/hyperlink" Target="http://bg.wikipedia.org/wiki/IPv4" TargetMode="External"/><Relationship Id="rId25" Type="http://schemas.openxmlformats.org/officeDocument/2006/relationships/hyperlink" Target="http://bg.wikipedia.org/w/index.php?title=EIGRP&amp;action=edit&amp;redlink=1" TargetMode="External"/><Relationship Id="rId33" Type="http://schemas.openxmlformats.org/officeDocument/2006/relationships/hyperlink" Target="http://bg.wikipedia.org/w/index.php?title=Passive_optical_network&amp;action=edit&amp;redlink=1" TargetMode="External"/><Relationship Id="rId2" Type="http://schemas.openxmlformats.org/officeDocument/2006/relationships/hyperlink" Target="http://bg.wikipedia.org/wiki/FTP" TargetMode="External"/><Relationship Id="rId16" Type="http://schemas.openxmlformats.org/officeDocument/2006/relationships/hyperlink" Target="http://bg.wikipedia.org/wiki/Internet_Protocol" TargetMode="External"/><Relationship Id="rId20" Type="http://schemas.openxmlformats.org/officeDocument/2006/relationships/hyperlink" Target="http://bg.wikipedia.org/wiki/IPsec" TargetMode="External"/><Relationship Id="rId29" Type="http://schemas.openxmlformats.org/officeDocument/2006/relationships/hyperlink" Target="http://bg.wikipedia.org/w/index.php?title=Point-to-Point_Protocol&amp;action=edit&amp;redlink=1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bg.wikipedia.org/wiki/SSL" TargetMode="External"/><Relationship Id="rId11" Type="http://schemas.openxmlformats.org/officeDocument/2006/relationships/hyperlink" Target="http://bg.wikipedia.org/wiki/Transmission_Control_Protocol" TargetMode="External"/><Relationship Id="rId24" Type="http://schemas.openxmlformats.org/officeDocument/2006/relationships/hyperlink" Target="http://bg.wikipedia.org/w/index.php?title=IGRP&amp;action=edit&amp;redlink=1" TargetMode="External"/><Relationship Id="rId32" Type="http://schemas.openxmlformats.org/officeDocument/2006/relationships/hyperlink" Target="http://bg.wikipedia.org/w/index.php?title=Plesiochronous_Digital_Hierarchy&amp;action=edit&amp;redlink=1" TargetMode="External"/><Relationship Id="rId5" Type="http://schemas.openxmlformats.org/officeDocument/2006/relationships/hyperlink" Target="http://bg.wikipedia.org/w/index.php?title=External_Data_Representation&amp;action=edit&amp;redlink=1" TargetMode="External"/><Relationship Id="rId15" Type="http://schemas.openxmlformats.org/officeDocument/2006/relationships/hyperlink" Target="http://bg.wikipedia.org/w/index.php?title=IPX/SPX&amp;action=edit&amp;redlink=1" TargetMode="External"/><Relationship Id="rId23" Type="http://schemas.openxmlformats.org/officeDocument/2006/relationships/hyperlink" Target="http://bg.wikipedia.org/wiki/BGP" TargetMode="External"/><Relationship Id="rId28" Type="http://schemas.openxmlformats.org/officeDocument/2006/relationships/hyperlink" Target="http://bg.wikipedia.org/w/index.php?title=PLIP&amp;action=edit&amp;redlink=1" TargetMode="External"/><Relationship Id="rId10" Type="http://schemas.openxmlformats.org/officeDocument/2006/relationships/hyperlink" Target="http://bg.wikipedia.org/w/index.php?title=PPTP&amp;action=edit&amp;redlink=1" TargetMode="External"/><Relationship Id="rId19" Type="http://schemas.openxmlformats.org/officeDocument/2006/relationships/hyperlink" Target="http://bg.wikipedia.org/wiki/Internet_Control_Message_Protocol" TargetMode="External"/><Relationship Id="rId31" Type="http://schemas.openxmlformats.org/officeDocument/2006/relationships/hyperlink" Target="http://bg.wikipedia.org/wiki/%D0%A1%D1%83%D0%B8%D1%87" TargetMode="External"/><Relationship Id="rId4" Type="http://schemas.openxmlformats.org/officeDocument/2006/relationships/hyperlink" Target="http://bg.wikipedia.org/wiki/MIME" TargetMode="External"/><Relationship Id="rId9" Type="http://schemas.openxmlformats.org/officeDocument/2006/relationships/hyperlink" Target="http://bg.wikipedia.org/w/index.php?title=Layer_2_tunneling_Protocol&amp;action=edit&amp;redlink=1" TargetMode="External"/><Relationship Id="rId14" Type="http://schemas.openxmlformats.org/officeDocument/2006/relationships/hyperlink" Target="http://bg.wikipedia.org/w/index.php?title=Datagram_Congestion_Control_Protocol&amp;action=edit&amp;redlink=1" TargetMode="External"/><Relationship Id="rId22" Type="http://schemas.openxmlformats.org/officeDocument/2006/relationships/hyperlink" Target="http://bg.wikipedia.org/w/index.php?title=Internetwork_Packet_Exchange&amp;action=edit&amp;redlink=1" TargetMode="External"/><Relationship Id="rId27" Type="http://schemas.openxmlformats.org/officeDocument/2006/relationships/hyperlink" Target="http://bg.wikipedia.org/w/index.php?title=CSLIP&amp;action=edit&amp;redlink=1" TargetMode="External"/><Relationship Id="rId30" Type="http://schemas.openxmlformats.org/officeDocument/2006/relationships/hyperlink" Target="http://bg.wikipedia.org/w/index.php?title=X.25&amp;action=edit&amp;redlink=1" TargetMode="External"/><Relationship Id="rId35" Type="http://schemas.openxmlformats.org/officeDocument/2006/relationships/hyperlink" Target="http://bg.wikipedia.org/wiki/DS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bg.wikipedia.org/wiki/%D0%9F%D0%B0%D0%BA%D0%B5%D1%82_(%D0%BC%D1%80%D0%B5%D0%B6%D0%B8)" TargetMode="External"/><Relationship Id="rId3" Type="http://schemas.openxmlformats.org/officeDocument/2006/relationships/hyperlink" Target="http://bg.wikipedia.org/wiki/Internet" TargetMode="External"/><Relationship Id="rId7" Type="http://schemas.openxmlformats.org/officeDocument/2006/relationships/hyperlink" Target="http://bg.wikipedia.org/wiki/1980" TargetMode="External"/><Relationship Id="rId2" Type="http://schemas.openxmlformats.org/officeDocument/2006/relationships/hyperlink" Target="http://bg.wikipedia.org/wiki/%D0%90%D0%BD%D0%B3%D0%BB%D0%B8%D0%B9%D1%81%D0%BA%D0%B8_%D0%B5%D0%B7%D0%B8%D0%BA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bg.wikipedia.org/wiki/IP" TargetMode="External"/><Relationship Id="rId5" Type="http://schemas.openxmlformats.org/officeDocument/2006/relationships/hyperlink" Target="http://bg.wikipedia.org/wiki/TCP" TargetMode="External"/><Relationship Id="rId4" Type="http://schemas.openxmlformats.org/officeDocument/2006/relationships/hyperlink" Target="http://bg.wikipedia.org/wiki/%D0%9F%D1%80%D0%BE%D1%82%D0%BE%D0%BA%D0%BE%D0%BB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" TargetMode="External"/><Relationship Id="rId2" Type="http://schemas.openxmlformats.org/officeDocument/2006/relationships/hyperlink" Target="http://www.rfc-editor.org/RFCovervi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fc-editor.org/rfcsearch.html" TargetMode="External"/><Relationship Id="rId5" Type="http://schemas.openxmlformats.org/officeDocument/2006/relationships/hyperlink" Target="http://www.isoc.org/" TargetMode="External"/><Relationship Id="rId4" Type="http://schemas.openxmlformats.org/officeDocument/2006/relationships/hyperlink" Target="http://www.rfc-editor.org/RFCeditor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ffer.com/mac_find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jodies.de/ipcalc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altLang="bg-BG" b="1" dirty="0"/>
              <a:t>ИСТОРИЧЕСКИ ДАННИ, ПРОТОКОЛИ И АДРЕСИРАНЕ В ИНТЕРНЕТ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bg-BG" altLang="bg-B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bg-BG" altLang="bg-BG" sz="2800"/>
              <a:t>Транспортни протоколи, осигуряващи пренос на данни между устройства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bg-BG" dirty="0"/>
              <a:t>Кабелни:</a:t>
            </a:r>
          </a:p>
          <a:p>
            <a:pPr>
              <a:defRPr/>
            </a:pPr>
            <a:r>
              <a:rPr lang="en-US" dirty="0"/>
              <a:t>Ethernet, Fast Ethernet, Gigabit Ethernet;</a:t>
            </a:r>
            <a:endParaRPr lang="bg-BG" dirty="0"/>
          </a:p>
          <a:p>
            <a:pPr>
              <a:defRPr/>
            </a:pPr>
            <a:r>
              <a:rPr lang="en-US" dirty="0"/>
              <a:t>Fiber Optics;</a:t>
            </a:r>
            <a:endParaRPr lang="bg-BG" dirty="0"/>
          </a:p>
          <a:p>
            <a:pPr>
              <a:defRPr/>
            </a:pPr>
            <a:r>
              <a:rPr lang="bg-BG" dirty="0"/>
              <a:t>Други.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bg-BG" dirty="0"/>
              <a:t>Безжични:</a:t>
            </a:r>
            <a:endParaRPr lang="en-US" dirty="0"/>
          </a:p>
          <a:p>
            <a:pPr>
              <a:defRPr/>
            </a:pPr>
            <a:r>
              <a:rPr lang="en-US" dirty="0"/>
              <a:t>GSM, 4G WWAN;</a:t>
            </a:r>
          </a:p>
          <a:p>
            <a:pPr>
              <a:defRPr/>
            </a:pPr>
            <a:r>
              <a:rPr lang="en-US" dirty="0"/>
              <a:t>WI-FI;</a:t>
            </a:r>
          </a:p>
          <a:p>
            <a:pPr>
              <a:defRPr/>
            </a:pPr>
            <a:r>
              <a:rPr lang="bg-BG" dirty="0"/>
              <a:t>Протоколи за сателитен обмен на данни – </a:t>
            </a:r>
            <a:r>
              <a:rPr lang="en-US" dirty="0"/>
              <a:t>ACTS, ATM, </a:t>
            </a:r>
            <a:r>
              <a:rPr lang="en-US" dirty="0" err="1"/>
              <a:t>PoSONET</a:t>
            </a:r>
            <a:r>
              <a:rPr lang="bg-BG" dirty="0"/>
              <a:t>;</a:t>
            </a:r>
          </a:p>
          <a:p>
            <a:pPr>
              <a:defRPr/>
            </a:pPr>
            <a:r>
              <a:rPr lang="bg-BG" dirty="0"/>
              <a:t>Други.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b="1">
                <a:solidFill>
                  <a:srgbClr val="FF0000"/>
                </a:solidFill>
              </a:rPr>
              <a:t>Дефиниция за </a:t>
            </a:r>
            <a:r>
              <a:rPr lang="en-US" altLang="en-US" b="1">
                <a:solidFill>
                  <a:srgbClr val="FF0000"/>
                </a:solidFill>
              </a:rPr>
              <a:t>OSI </a:t>
            </a:r>
            <a:r>
              <a:rPr lang="bg-BG" altLang="en-US" b="1">
                <a:solidFill>
                  <a:srgbClr val="FF0000"/>
                </a:solidFill>
              </a:rPr>
              <a:t>модел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 eaLnBrk="1" hangingPunct="1">
              <a:buFont typeface="Wingdings 2" panose="05020102010507070707" pitchFamily="18" charset="2"/>
              <a:buNone/>
            </a:pPr>
            <a:r>
              <a:rPr lang="ru-RU" altLang="en-US" b="1"/>
              <a:t>OSI (на английски: </a:t>
            </a:r>
            <a:r>
              <a:rPr lang="ru-RU" altLang="en-US" b="1" i="1"/>
              <a:t>Open Systems Interconnect Basic Reference Model</a:t>
            </a:r>
            <a:r>
              <a:rPr lang="ru-RU" altLang="en-US" b="1"/>
              <a:t>) е теоретичен модел, описващ принципния начин на комуникация и строежа на компютърните мрежи. Като главна градивна единица са използвани така наречените слоеве — всеки слой предоставя интерфейс и услуги към по-горния слой, като в същото време получава услуги от слоя под него.</a:t>
            </a:r>
            <a:endParaRPr lang="bg-BG" alt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b="1">
                <a:solidFill>
                  <a:srgbClr val="FF0000"/>
                </a:solidFill>
              </a:rPr>
              <a:t>Слоеве на модела </a:t>
            </a:r>
            <a:r>
              <a:rPr lang="en-US" altLang="en-US" b="1">
                <a:solidFill>
                  <a:srgbClr val="FF0000"/>
                </a:solidFill>
              </a:rPr>
              <a:t>OSI</a:t>
            </a:r>
            <a:endParaRPr lang="bg-BG" altLang="en-US" b="1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899591" y="1447799"/>
          <a:ext cx="6912768" cy="464549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5462">
                <a:tc>
                  <a:txBody>
                    <a:bodyPr/>
                    <a:lstStyle/>
                    <a:p>
                      <a:r>
                        <a:rPr lang="bg-BG" sz="1700" noProof="0" dirty="0"/>
                        <a:t>Application</a:t>
                      </a:r>
                      <a:endParaRPr lang="bg-BG" sz="1700" b="1" noProof="0" dirty="0"/>
                    </a:p>
                  </a:txBody>
                  <a:tcPr marL="87923" marR="87923" marT="43962" marB="43962" anchor="ctr"/>
                </a:tc>
                <a:tc>
                  <a:txBody>
                    <a:bodyPr/>
                    <a:lstStyle/>
                    <a:p>
                      <a:r>
                        <a:rPr lang="bg-BG" sz="1700" noProof="0" dirty="0">
                          <a:solidFill>
                            <a:schemeClr val="tx1"/>
                          </a:solidFill>
                        </a:rPr>
                        <a:t>Приложен слой</a:t>
                      </a:r>
                      <a:endParaRPr lang="bg-BG" sz="17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87923" marR="87923" marT="43962" marB="43962" anchor="ctr"/>
                </a:tc>
                <a:tc>
                  <a:txBody>
                    <a:bodyPr/>
                    <a:lstStyle/>
                    <a:p>
                      <a:r>
                        <a:rPr lang="bg-BG" sz="1700" noProof="0" dirty="0"/>
                        <a:t>layer 7</a:t>
                      </a:r>
                      <a:endParaRPr lang="bg-BG" sz="1700" b="1" noProof="0" dirty="0"/>
                    </a:p>
                  </a:txBody>
                  <a:tcPr marL="87923" marR="87923" marT="43962" marB="4396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231">
                <a:tc>
                  <a:txBody>
                    <a:bodyPr/>
                    <a:lstStyle/>
                    <a:p>
                      <a:r>
                        <a:rPr lang="bg-BG" sz="1700" noProof="0" dirty="0"/>
                        <a:t>Presentation</a:t>
                      </a:r>
                      <a:endParaRPr lang="bg-BG" sz="1700" b="1" noProof="0" dirty="0"/>
                    </a:p>
                  </a:txBody>
                  <a:tcPr marL="87923" marR="87923" marT="43962" marB="43962" anchor="ctr"/>
                </a:tc>
                <a:tc>
                  <a:txBody>
                    <a:bodyPr/>
                    <a:lstStyle/>
                    <a:p>
                      <a:r>
                        <a:rPr lang="bg-BG" sz="1700" noProof="0" dirty="0">
                          <a:solidFill>
                            <a:schemeClr val="tx1"/>
                          </a:solidFill>
                        </a:rPr>
                        <a:t>Представителен слой</a:t>
                      </a:r>
                      <a:endParaRPr lang="bg-BG" sz="17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87923" marR="87923" marT="43962" marB="43962" anchor="ctr"/>
                </a:tc>
                <a:tc>
                  <a:txBody>
                    <a:bodyPr/>
                    <a:lstStyle/>
                    <a:p>
                      <a:r>
                        <a:rPr lang="bg-BG" sz="1700" noProof="0" dirty="0"/>
                        <a:t>layer 6</a:t>
                      </a:r>
                      <a:endParaRPr lang="bg-BG" sz="1700" b="1" noProof="0" dirty="0"/>
                    </a:p>
                  </a:txBody>
                  <a:tcPr marL="87923" marR="87923" marT="43962" marB="4396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462">
                <a:tc>
                  <a:txBody>
                    <a:bodyPr/>
                    <a:lstStyle/>
                    <a:p>
                      <a:r>
                        <a:rPr lang="bg-BG" sz="1700" noProof="0" dirty="0"/>
                        <a:t>Session</a:t>
                      </a:r>
                      <a:endParaRPr lang="bg-BG" sz="1700" b="1" noProof="0" dirty="0"/>
                    </a:p>
                  </a:txBody>
                  <a:tcPr marL="87923" marR="87923" marT="43962" marB="43962" anchor="ctr"/>
                </a:tc>
                <a:tc>
                  <a:txBody>
                    <a:bodyPr/>
                    <a:lstStyle/>
                    <a:p>
                      <a:r>
                        <a:rPr lang="bg-BG" sz="1700" noProof="0" dirty="0">
                          <a:solidFill>
                            <a:schemeClr val="tx1"/>
                          </a:solidFill>
                        </a:rPr>
                        <a:t>Сесиен слой</a:t>
                      </a:r>
                      <a:endParaRPr lang="bg-BG" sz="17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87923" marR="87923" marT="43962" marB="43962" anchor="ctr"/>
                </a:tc>
                <a:tc>
                  <a:txBody>
                    <a:bodyPr/>
                    <a:lstStyle/>
                    <a:p>
                      <a:r>
                        <a:rPr lang="bg-BG" sz="1700" noProof="0" dirty="0"/>
                        <a:t>layer 5</a:t>
                      </a:r>
                      <a:endParaRPr lang="bg-BG" sz="1700" b="1" noProof="0" dirty="0"/>
                    </a:p>
                  </a:txBody>
                  <a:tcPr marL="87923" marR="87923" marT="43962" marB="4396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462">
                <a:tc>
                  <a:txBody>
                    <a:bodyPr/>
                    <a:lstStyle/>
                    <a:p>
                      <a:r>
                        <a:rPr lang="bg-BG" sz="1700" noProof="0" dirty="0"/>
                        <a:t>Transport</a:t>
                      </a:r>
                      <a:endParaRPr lang="bg-BG" sz="1700" b="1" noProof="0" dirty="0"/>
                    </a:p>
                  </a:txBody>
                  <a:tcPr marL="87923" marR="87923" marT="43962" marB="43962" anchor="ctr"/>
                </a:tc>
                <a:tc>
                  <a:txBody>
                    <a:bodyPr/>
                    <a:lstStyle/>
                    <a:p>
                      <a:r>
                        <a:rPr lang="bg-BG" sz="1700" noProof="0" dirty="0">
                          <a:solidFill>
                            <a:schemeClr val="tx1"/>
                          </a:solidFill>
                        </a:rPr>
                        <a:t>Транспортен слой</a:t>
                      </a:r>
                      <a:endParaRPr lang="bg-BG" sz="17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87923" marR="87923" marT="43962" marB="43962" anchor="ctr"/>
                </a:tc>
                <a:tc>
                  <a:txBody>
                    <a:bodyPr/>
                    <a:lstStyle/>
                    <a:p>
                      <a:r>
                        <a:rPr lang="bg-BG" sz="1700" noProof="0" dirty="0"/>
                        <a:t>layer 4</a:t>
                      </a:r>
                      <a:endParaRPr lang="bg-BG" sz="1700" b="1" noProof="0" dirty="0"/>
                    </a:p>
                  </a:txBody>
                  <a:tcPr marL="87923" marR="87923" marT="43962" marB="4396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462">
                <a:tc>
                  <a:txBody>
                    <a:bodyPr/>
                    <a:lstStyle/>
                    <a:p>
                      <a:r>
                        <a:rPr lang="bg-BG" sz="1700" noProof="0" dirty="0"/>
                        <a:t>Network</a:t>
                      </a:r>
                      <a:endParaRPr lang="bg-BG" sz="1700" b="1" noProof="0" dirty="0"/>
                    </a:p>
                  </a:txBody>
                  <a:tcPr marL="87923" marR="87923" marT="43962" marB="43962" anchor="ctr"/>
                </a:tc>
                <a:tc>
                  <a:txBody>
                    <a:bodyPr/>
                    <a:lstStyle/>
                    <a:p>
                      <a:r>
                        <a:rPr lang="bg-BG" sz="1700" noProof="0" dirty="0">
                          <a:solidFill>
                            <a:schemeClr val="tx1"/>
                          </a:solidFill>
                        </a:rPr>
                        <a:t>Мрежови слой</a:t>
                      </a:r>
                      <a:endParaRPr lang="bg-BG" sz="17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87923" marR="87923" marT="43962" marB="43962" anchor="ctr"/>
                </a:tc>
                <a:tc>
                  <a:txBody>
                    <a:bodyPr/>
                    <a:lstStyle/>
                    <a:p>
                      <a:r>
                        <a:rPr lang="bg-BG" sz="1700" noProof="0" dirty="0"/>
                        <a:t>layer 3</a:t>
                      </a:r>
                      <a:endParaRPr lang="bg-BG" sz="1700" b="1" noProof="0" dirty="0"/>
                    </a:p>
                  </a:txBody>
                  <a:tcPr marL="87923" marR="87923" marT="43962" marB="4396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462">
                <a:tc>
                  <a:txBody>
                    <a:bodyPr/>
                    <a:lstStyle/>
                    <a:p>
                      <a:r>
                        <a:rPr lang="bg-BG" sz="1700" noProof="0" dirty="0"/>
                        <a:t>DataLink</a:t>
                      </a:r>
                      <a:endParaRPr lang="bg-BG" sz="1700" b="1" noProof="0" dirty="0"/>
                    </a:p>
                  </a:txBody>
                  <a:tcPr marL="87923" marR="87923" marT="43962" marB="43962" anchor="ctr"/>
                </a:tc>
                <a:tc>
                  <a:txBody>
                    <a:bodyPr/>
                    <a:lstStyle/>
                    <a:p>
                      <a:r>
                        <a:rPr lang="bg-BG" sz="1700" noProof="0" dirty="0">
                          <a:solidFill>
                            <a:schemeClr val="tx1"/>
                          </a:solidFill>
                        </a:rPr>
                        <a:t>Канален слой</a:t>
                      </a:r>
                      <a:endParaRPr lang="bg-BG" sz="17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87923" marR="87923" marT="43962" marB="43962" anchor="ctr"/>
                </a:tc>
                <a:tc>
                  <a:txBody>
                    <a:bodyPr/>
                    <a:lstStyle/>
                    <a:p>
                      <a:r>
                        <a:rPr lang="bg-BG" sz="1700" noProof="0" dirty="0"/>
                        <a:t>layer 2</a:t>
                      </a:r>
                      <a:endParaRPr lang="bg-BG" sz="1700" b="1" noProof="0" dirty="0"/>
                    </a:p>
                  </a:txBody>
                  <a:tcPr marL="87923" marR="87923" marT="43962" marB="4396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8956">
                <a:tc>
                  <a:txBody>
                    <a:bodyPr/>
                    <a:lstStyle/>
                    <a:p>
                      <a:r>
                        <a:rPr lang="bg-BG" sz="1700" noProof="0" dirty="0"/>
                        <a:t>Physical</a:t>
                      </a:r>
                      <a:endParaRPr lang="bg-BG" sz="1700" b="1" noProof="0" dirty="0"/>
                    </a:p>
                  </a:txBody>
                  <a:tcPr marL="87923" marR="87923" marT="43962" marB="43962" anchor="ctr"/>
                </a:tc>
                <a:tc>
                  <a:txBody>
                    <a:bodyPr/>
                    <a:lstStyle/>
                    <a:p>
                      <a:r>
                        <a:rPr lang="bg-BG" sz="1700" noProof="0" dirty="0">
                          <a:solidFill>
                            <a:schemeClr val="tx1"/>
                          </a:solidFill>
                        </a:rPr>
                        <a:t>Физически слой</a:t>
                      </a:r>
                      <a:endParaRPr lang="bg-BG" sz="17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87923" marR="87923" marT="43962" marB="43962" anchor="ctr"/>
                </a:tc>
                <a:tc>
                  <a:txBody>
                    <a:bodyPr/>
                    <a:lstStyle/>
                    <a:p>
                      <a:r>
                        <a:rPr lang="bg-BG" sz="1700" noProof="0" dirty="0"/>
                        <a:t>layer 1</a:t>
                      </a:r>
                      <a:endParaRPr lang="bg-BG" sz="1700" b="1" noProof="0" dirty="0"/>
                    </a:p>
                  </a:txBody>
                  <a:tcPr marL="87923" marR="87923" marT="43962" marB="4396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2968625" y="144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lang="bg-BG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bg-BG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899592" y="260648"/>
          <a:ext cx="7848872" cy="5791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OSI </a:t>
                      </a:r>
                      <a:r>
                        <a:rPr lang="bg-BG" sz="1600" b="1" dirty="0">
                          <a:effectLst/>
                        </a:rPr>
                        <a:t>модел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bg-BG" sz="1600" b="1" dirty="0">
                          <a:effectLst/>
                        </a:rPr>
                        <a:t>7. Приложен слой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NNTP • SIP • SSI • DNS • </a:t>
                      </a:r>
                      <a:r>
                        <a:rPr lang="en-US" sz="1600" b="1" dirty="0">
                          <a:effectLst/>
                          <a:hlinkClick r:id="rId2" tooltip="FTP"/>
                        </a:rPr>
                        <a:t>FTP</a:t>
                      </a:r>
                      <a:r>
                        <a:rPr lang="en-US" sz="1600" b="1" dirty="0">
                          <a:effectLst/>
                        </a:rPr>
                        <a:t> • Gopher • HTTP • NFS • NTP • SMPP • SMTP • DHCP • SNMP • Telnet • </a:t>
                      </a:r>
                      <a:r>
                        <a:rPr lang="en-US" sz="1600" b="1" dirty="0">
                          <a:effectLst/>
                          <a:hlinkClick r:id="rId3" tooltip="Netconf (страницата не съществува)"/>
                        </a:rPr>
                        <a:t>Netconf</a:t>
                      </a:r>
                      <a:r>
                        <a:rPr lang="en-US" sz="1600" b="1" dirty="0">
                          <a:effectLst/>
                        </a:rPr>
                        <a:t> • </a:t>
                      </a:r>
                      <a:r>
                        <a:rPr lang="bg-BG" sz="1600" b="1" dirty="0">
                          <a:effectLst/>
                        </a:rPr>
                        <a:t>др</a:t>
                      </a:r>
                      <a:r>
                        <a:rPr lang="en-US" sz="1600" b="1" dirty="0">
                          <a:effectLst/>
                        </a:rPr>
                        <a:t>.</a:t>
                      </a:r>
                      <a:endParaRPr lang="bg-BG" sz="16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bg-BG" sz="1600" b="1" dirty="0">
                          <a:effectLst/>
                        </a:rPr>
                        <a:t>6. Представителен слой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hlinkClick r:id="rId4" tooltip="MIME"/>
                        </a:rPr>
                        <a:t>MIME</a:t>
                      </a:r>
                      <a:r>
                        <a:rPr lang="en-US" sz="1600" b="1" dirty="0">
                          <a:effectLst/>
                        </a:rPr>
                        <a:t> • </a:t>
                      </a:r>
                      <a:r>
                        <a:rPr lang="en-US" sz="1600" b="1" dirty="0">
                          <a:effectLst/>
                          <a:hlinkClick r:id="rId5" tooltip="External Data Representation (страницата не съществува)"/>
                        </a:rPr>
                        <a:t>XDR</a:t>
                      </a:r>
                      <a:r>
                        <a:rPr lang="en-US" sz="1600" b="1" dirty="0">
                          <a:effectLst/>
                        </a:rPr>
                        <a:t> • TLS • </a:t>
                      </a:r>
                      <a:r>
                        <a:rPr lang="en-US" sz="1600" b="1" dirty="0">
                          <a:effectLst/>
                          <a:hlinkClick r:id="rId6" tooltip="SSL"/>
                        </a:rPr>
                        <a:t>SSL</a:t>
                      </a:r>
                      <a:endParaRPr lang="en-US" sz="16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bg-BG" sz="1600" b="1" dirty="0">
                          <a:effectLst/>
                        </a:rPr>
                        <a:t>5. Сесиен слой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hlinkClick r:id="rId7" tooltip="Named Pipes (страницата не съществува)"/>
                        </a:rPr>
                        <a:t>Named Pipes</a:t>
                      </a:r>
                      <a:r>
                        <a:rPr lang="en-US" sz="1600" b="1" dirty="0">
                          <a:effectLst/>
                        </a:rPr>
                        <a:t> • NetBIOS • </a:t>
                      </a:r>
                      <a:r>
                        <a:rPr lang="en-US" sz="1600" b="1" dirty="0">
                          <a:effectLst/>
                          <a:hlinkClick r:id="rId8" tooltip="Session Announcement Protocol (страницата не съществува)"/>
                        </a:rPr>
                        <a:t>SAP</a:t>
                      </a:r>
                      <a:r>
                        <a:rPr lang="en-US" sz="1600" b="1" dirty="0">
                          <a:effectLst/>
                        </a:rPr>
                        <a:t> • </a:t>
                      </a:r>
                      <a:r>
                        <a:rPr lang="en-US" sz="1600" b="1" dirty="0">
                          <a:effectLst/>
                          <a:hlinkClick r:id="rId9" tooltip="Layer 2 tunneling Protocol (страницата не съществува)"/>
                        </a:rPr>
                        <a:t>L2TP</a:t>
                      </a:r>
                      <a:r>
                        <a:rPr lang="en-US" sz="1600" b="1" dirty="0">
                          <a:effectLst/>
                        </a:rPr>
                        <a:t> • </a:t>
                      </a:r>
                      <a:r>
                        <a:rPr lang="en-US" sz="1600" b="1" dirty="0">
                          <a:effectLst/>
                          <a:hlinkClick r:id="rId10" tooltip="PPTP (страницата не съществува)"/>
                        </a:rPr>
                        <a:t>PPTP</a:t>
                      </a:r>
                      <a:endParaRPr lang="en-US" sz="16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bg-BG" sz="1600" b="1" dirty="0">
                          <a:effectLst/>
                        </a:rPr>
                        <a:t>4. Транспортен слой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hlinkClick r:id="rId11" tooltip="Transmission Control Protocol"/>
                        </a:rPr>
                        <a:t>TCP</a:t>
                      </a:r>
                      <a:r>
                        <a:rPr lang="en-US" sz="1600" b="1" dirty="0">
                          <a:effectLst/>
                        </a:rPr>
                        <a:t> • </a:t>
                      </a:r>
                      <a:r>
                        <a:rPr lang="en-US" sz="1600" b="1" dirty="0">
                          <a:effectLst/>
                          <a:hlinkClick r:id="rId12" tooltip="User Datagram Protocol"/>
                        </a:rPr>
                        <a:t>UDP</a:t>
                      </a:r>
                      <a:r>
                        <a:rPr lang="en-US" sz="1600" b="1" dirty="0">
                          <a:effectLst/>
                        </a:rPr>
                        <a:t> • </a:t>
                      </a:r>
                      <a:r>
                        <a:rPr lang="en-US" sz="1600" b="1" dirty="0">
                          <a:effectLst/>
                          <a:hlinkClick r:id="rId13" tooltip="Stream Control Transport protocol (страницата не съществува)"/>
                        </a:rPr>
                        <a:t>SCTP</a:t>
                      </a:r>
                      <a:r>
                        <a:rPr lang="en-US" sz="1600" b="1" dirty="0">
                          <a:effectLst/>
                        </a:rPr>
                        <a:t> • </a:t>
                      </a:r>
                      <a:r>
                        <a:rPr lang="en-US" sz="1600" b="1" dirty="0">
                          <a:effectLst/>
                          <a:hlinkClick r:id="rId14" tooltip="Datagram Congestion Control Protocol (страницата не съществува)"/>
                        </a:rPr>
                        <a:t>DCCP</a:t>
                      </a:r>
                      <a:r>
                        <a:rPr lang="en-US" sz="1600" b="1" dirty="0">
                          <a:effectLst/>
                        </a:rPr>
                        <a:t> • </a:t>
                      </a:r>
                      <a:r>
                        <a:rPr lang="en-US" sz="1600" b="1" dirty="0">
                          <a:effectLst/>
                          <a:hlinkClick r:id="rId15" tooltip="IPX/SPX (страницата не съществува)"/>
                        </a:rPr>
                        <a:t>SPX</a:t>
                      </a:r>
                      <a:endParaRPr lang="en-US" sz="16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bg-BG" sz="1600" b="1" dirty="0">
                          <a:effectLst/>
                        </a:rPr>
                        <a:t>3. Мрежов слой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hlinkClick r:id="rId16" tooltip="Internet Protocol"/>
                        </a:rPr>
                        <a:t>IP</a:t>
                      </a:r>
                      <a:r>
                        <a:rPr lang="en-US" sz="1600" b="1" dirty="0">
                          <a:effectLst/>
                        </a:rPr>
                        <a:t> (</a:t>
                      </a:r>
                      <a:r>
                        <a:rPr lang="en-US" sz="1600" b="1" dirty="0">
                          <a:effectLst/>
                          <a:hlinkClick r:id="rId17" tooltip="IPv4"/>
                        </a:rPr>
                        <a:t>IPv4</a:t>
                      </a:r>
                      <a:r>
                        <a:rPr lang="en-US" sz="1600" b="1" dirty="0">
                          <a:effectLst/>
                        </a:rPr>
                        <a:t>, </a:t>
                      </a:r>
                      <a:r>
                        <a:rPr lang="en-US" sz="1600" b="1" dirty="0">
                          <a:effectLst/>
                          <a:hlinkClick r:id="rId18" tooltip="IPv6"/>
                        </a:rPr>
                        <a:t>IPv6</a:t>
                      </a:r>
                      <a:r>
                        <a:rPr lang="en-US" sz="1600" b="1" dirty="0">
                          <a:effectLst/>
                        </a:rPr>
                        <a:t>) • </a:t>
                      </a:r>
                      <a:r>
                        <a:rPr lang="en-US" sz="1600" b="1" dirty="0">
                          <a:effectLst/>
                          <a:hlinkClick r:id="rId19" tooltip="Internet Control Message Protocol"/>
                        </a:rPr>
                        <a:t>ICMP</a:t>
                      </a:r>
                      <a:r>
                        <a:rPr lang="en-US" sz="1600" b="1" dirty="0">
                          <a:effectLst/>
                        </a:rPr>
                        <a:t> • </a:t>
                      </a:r>
                      <a:r>
                        <a:rPr lang="en-US" sz="1600" b="1" dirty="0">
                          <a:effectLst/>
                          <a:hlinkClick r:id="rId20" tooltip="IPsec"/>
                        </a:rPr>
                        <a:t>IPsec</a:t>
                      </a:r>
                      <a:r>
                        <a:rPr lang="en-US" sz="1600" b="1" dirty="0">
                          <a:effectLst/>
                        </a:rPr>
                        <a:t> • </a:t>
                      </a:r>
                      <a:r>
                        <a:rPr lang="en-US" sz="1600" b="1" dirty="0">
                          <a:effectLst/>
                          <a:hlinkClick r:id="rId21" tooltip="IGMP (страницата не съществува)"/>
                        </a:rPr>
                        <a:t>IGMP</a:t>
                      </a:r>
                      <a:r>
                        <a:rPr lang="en-US" sz="1600" b="1" dirty="0">
                          <a:effectLst/>
                        </a:rPr>
                        <a:t> • </a:t>
                      </a:r>
                      <a:r>
                        <a:rPr lang="en-US" sz="1600" b="1" dirty="0">
                          <a:effectLst/>
                          <a:hlinkClick r:id="rId22" tooltip="Internetwork Packet Exchange (страницата не съществува)"/>
                        </a:rPr>
                        <a:t>IPX</a:t>
                      </a:r>
                      <a:r>
                        <a:rPr lang="en-US" sz="1600" b="1" dirty="0">
                          <a:effectLst/>
                        </a:rPr>
                        <a:t>  • AppleTalk  • OSPF • RIP • </a:t>
                      </a:r>
                      <a:r>
                        <a:rPr lang="en-US" sz="1600" b="1" dirty="0">
                          <a:effectLst/>
                          <a:hlinkClick r:id="rId23" tooltip="BGP"/>
                        </a:rPr>
                        <a:t>BGP</a:t>
                      </a:r>
                      <a:r>
                        <a:rPr lang="en-US" sz="1600" b="1" dirty="0">
                          <a:effectLst/>
                        </a:rPr>
                        <a:t> • </a:t>
                      </a:r>
                      <a:r>
                        <a:rPr lang="en-US" sz="1600" b="1" dirty="0">
                          <a:effectLst/>
                          <a:hlinkClick r:id="rId24" tooltip="IGRP (страницата не съществува)"/>
                        </a:rPr>
                        <a:t>IGRP</a:t>
                      </a:r>
                      <a:r>
                        <a:rPr lang="en-US" sz="1600" b="1" dirty="0">
                          <a:effectLst/>
                        </a:rPr>
                        <a:t> • </a:t>
                      </a:r>
                      <a:r>
                        <a:rPr lang="en-US" sz="1600" b="1" dirty="0">
                          <a:effectLst/>
                          <a:hlinkClick r:id="rId25" tooltip="EIGRP (страницата не съществува)"/>
                        </a:rPr>
                        <a:t>EIGRP</a:t>
                      </a:r>
                      <a:endParaRPr lang="en-US" sz="16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bg-BG" sz="1600" b="1" dirty="0">
                          <a:effectLst/>
                        </a:rPr>
                        <a:t>2. Канален слой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hlinkClick r:id="rId26" tooltip="Asynchronous Transfer Mode (страницата не съществува)"/>
                        </a:rPr>
                        <a:t>ATM</a:t>
                      </a:r>
                      <a:r>
                        <a:rPr lang="en-US" sz="1600" b="1" dirty="0">
                          <a:effectLst/>
                        </a:rPr>
                        <a:t> • SDLC • HDLC • ARP • </a:t>
                      </a:r>
                      <a:r>
                        <a:rPr lang="en-US" sz="1600" b="1" dirty="0">
                          <a:effectLst/>
                          <a:hlinkClick r:id="rId27" tooltip="CSLIP (страницата не съществува)"/>
                        </a:rPr>
                        <a:t>CSLIP</a:t>
                      </a:r>
                      <a:r>
                        <a:rPr lang="en-US" sz="1600" b="1" dirty="0">
                          <a:effectLst/>
                        </a:rPr>
                        <a:t> • SLIP • </a:t>
                      </a:r>
                      <a:r>
                        <a:rPr lang="en-US" sz="1600" b="1" dirty="0">
                          <a:effectLst/>
                          <a:hlinkClick r:id="rId28" tooltip="PLIP (страницата не съществува)"/>
                        </a:rPr>
                        <a:t>PLIP</a:t>
                      </a:r>
                      <a:r>
                        <a:rPr lang="en-US" sz="1600" b="1" dirty="0">
                          <a:effectLst/>
                        </a:rPr>
                        <a:t> • IEEE 802.3 • Frame Relay • ITU-T G.hn DLL • </a:t>
                      </a:r>
                      <a:r>
                        <a:rPr lang="en-US" sz="1600" b="1" dirty="0">
                          <a:effectLst/>
                          <a:hlinkClick r:id="rId29" tooltip="Point-to-Point Protocol (страницата не съществува)"/>
                        </a:rPr>
                        <a:t>PPP</a:t>
                      </a:r>
                      <a:r>
                        <a:rPr lang="en-US" sz="1600" b="1" dirty="0">
                          <a:effectLst/>
                        </a:rPr>
                        <a:t> • </a:t>
                      </a:r>
                      <a:r>
                        <a:rPr lang="en-US" sz="1600" b="1" dirty="0">
                          <a:effectLst/>
                          <a:hlinkClick r:id="rId30" tooltip="X.25 (страницата не съществува)"/>
                        </a:rPr>
                        <a:t>X.25</a:t>
                      </a:r>
                      <a:r>
                        <a:rPr lang="en-US" sz="1600" b="1" dirty="0">
                          <a:effectLst/>
                        </a:rPr>
                        <a:t> • </a:t>
                      </a:r>
                      <a:r>
                        <a:rPr lang="bg-BG" sz="1600" b="1" dirty="0">
                          <a:effectLst/>
                          <a:hlinkClick r:id="rId31" tooltip="Суич"/>
                        </a:rPr>
                        <a:t>Суич</a:t>
                      </a:r>
                      <a:endParaRPr lang="bg-BG" sz="16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bg-BG" sz="1600" b="1" dirty="0">
                          <a:effectLst/>
                        </a:rPr>
                        <a:t>1. Физически слой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EIA/TIA-232 • EIA/TIA-449 • ITU-T V-Series • I.430 • I.431 • POTS • </a:t>
                      </a:r>
                      <a:r>
                        <a:rPr lang="en-US" sz="1600" b="1" dirty="0">
                          <a:effectLst/>
                          <a:hlinkClick r:id="rId32" tooltip="Plesiochronous Digital Hierarchy (страницата не съществува)"/>
                        </a:rPr>
                        <a:t>PDH</a:t>
                      </a:r>
                      <a:r>
                        <a:rPr lang="en-US" sz="1600" b="1" dirty="0">
                          <a:effectLst/>
                        </a:rPr>
                        <a:t> • SONET/SDH • </a:t>
                      </a:r>
                      <a:r>
                        <a:rPr lang="en-US" sz="1600" b="1" dirty="0">
                          <a:effectLst/>
                          <a:hlinkClick r:id="rId33" tooltip="Passive optical network (страницата не съществува)"/>
                        </a:rPr>
                        <a:t>PON</a:t>
                      </a:r>
                      <a:r>
                        <a:rPr lang="en-US" sz="1600" b="1" dirty="0">
                          <a:effectLst/>
                        </a:rPr>
                        <a:t> • </a:t>
                      </a:r>
                      <a:r>
                        <a:rPr lang="en-US" sz="1600" b="1" dirty="0">
                          <a:effectLst/>
                          <a:hlinkClick r:id="rId34" tooltip="Optical Transport Network (страницата не съществува)"/>
                        </a:rPr>
                        <a:t>OTN</a:t>
                      </a:r>
                      <a:r>
                        <a:rPr lang="en-US" sz="1600" b="1" dirty="0">
                          <a:effectLst/>
                        </a:rPr>
                        <a:t> • </a:t>
                      </a:r>
                      <a:r>
                        <a:rPr lang="en-US" sz="1600" b="1" dirty="0">
                          <a:effectLst/>
                          <a:hlinkClick r:id="rId35" tooltip="DSL"/>
                        </a:rPr>
                        <a:t>DSL</a:t>
                      </a:r>
                      <a:r>
                        <a:rPr lang="en-US" sz="1600" b="1" dirty="0">
                          <a:effectLst/>
                        </a:rPr>
                        <a:t> • IEEE 802.3 • IEEE 802.11 • IEEE 802.15 • IEEE 802.16 • IEEE 1394 • ITU-T G.hn PHY • USB • Bluetooth • </a:t>
                      </a:r>
                      <a:r>
                        <a:rPr lang="bg-BG" sz="1600" b="1" dirty="0">
                          <a:effectLst/>
                        </a:rPr>
                        <a:t>Хъб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dirty="0"/>
              <a:t>Дефиниция на модела </a:t>
            </a:r>
            <a:r>
              <a:rPr lang="en-US" altLang="en-US" dirty="0"/>
              <a:t>TCP</a:t>
            </a:r>
            <a:endParaRPr lang="bg-BG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b="1" dirty="0"/>
              <a:t>TCP</a:t>
            </a:r>
            <a:r>
              <a:rPr lang="ru-RU" dirty="0"/>
              <a:t>(на </a:t>
            </a:r>
            <a:r>
              <a:rPr lang="ru-RU" dirty="0">
                <a:hlinkClick r:id="rId2" tooltip="Английски език"/>
              </a:rPr>
              <a:t>английски</a:t>
            </a:r>
            <a:r>
              <a:rPr lang="ru-RU" dirty="0"/>
              <a:t>: </a:t>
            </a:r>
            <a:r>
              <a:rPr lang="ru-RU" b="1" i="1" dirty="0"/>
              <a:t>T</a:t>
            </a:r>
            <a:r>
              <a:rPr lang="ru-RU" i="1" dirty="0"/>
              <a:t>ransmission </a:t>
            </a:r>
            <a:r>
              <a:rPr lang="ru-RU" b="1" i="1" dirty="0"/>
              <a:t>C</a:t>
            </a:r>
            <a:r>
              <a:rPr lang="ru-RU" i="1" dirty="0"/>
              <a:t>ontrol </a:t>
            </a:r>
            <a:r>
              <a:rPr lang="ru-RU" b="1" i="1" dirty="0"/>
              <a:t>P</a:t>
            </a:r>
            <a:r>
              <a:rPr lang="ru-RU" i="1" dirty="0"/>
              <a:t>rotocol </a:t>
            </a:r>
            <a:r>
              <a:rPr lang="ru-RU" dirty="0"/>
              <a:t>) е моделът за комуникация между компютрите, който се използва в </a:t>
            </a:r>
            <a:r>
              <a:rPr lang="ru-RU" dirty="0">
                <a:hlinkClick r:id="rId3" tooltip="Internet"/>
              </a:rPr>
              <a:t>Internet</a:t>
            </a:r>
            <a:r>
              <a:rPr lang="ru-RU" dirty="0"/>
              <a:t> и в почти всички други съвременни компютърни мрежи. Този модел се състои от много </a:t>
            </a:r>
            <a:r>
              <a:rPr lang="ru-RU" dirty="0">
                <a:hlinkClick r:id="rId4" tooltip="Протокол"/>
              </a:rPr>
              <a:t>протоколи</a:t>
            </a:r>
            <a:r>
              <a:rPr lang="ru-RU" dirty="0"/>
              <a:t>, като ключова роля имат протоколите </a:t>
            </a:r>
            <a:r>
              <a:rPr lang="ru-RU" dirty="0">
                <a:hlinkClick r:id="rId5" tooltip="TCP"/>
              </a:rPr>
              <a:t>TCP и</a:t>
            </a:r>
            <a:r>
              <a:rPr lang="ru-RU" dirty="0"/>
              <a:t> </a:t>
            </a:r>
            <a:r>
              <a:rPr lang="ru-RU" dirty="0">
                <a:hlinkClick r:id="rId6" tooltip="IP"/>
              </a:rPr>
              <a:t>IP</a:t>
            </a:r>
            <a:r>
              <a:rPr lang="ru-RU" dirty="0"/>
              <a:t>. Моделът TCP е създаден </a:t>
            </a:r>
            <a:r>
              <a:rPr lang="ru-RU" dirty="0">
                <a:hlinkClick r:id="rId7" tooltip="1980"/>
              </a:rPr>
              <a:t>1980</a:t>
            </a:r>
            <a:r>
              <a:rPr lang="ru-RU" dirty="0"/>
              <a:t> г. заради необходимостта от единен начин за комуникация между компютрите, като по този начин предоставя възможност мрежите да бъдат свързвани помежду си.</a:t>
            </a:r>
            <a:br>
              <a:rPr lang="ru-RU" dirty="0"/>
            </a:br>
            <a:r>
              <a:rPr lang="ru-RU" dirty="0"/>
              <a:t>В модела TCP информацията се пренася под формата на </a:t>
            </a:r>
            <a:r>
              <a:rPr lang="ru-RU" dirty="0">
                <a:hlinkClick r:id="rId8" tooltip="Пакет (мрежи)"/>
              </a:rPr>
              <a:t>пакети</a:t>
            </a:r>
            <a:r>
              <a:rPr lang="ru-RU" dirty="0"/>
              <a:t>. Всеки пакет се състои от 2 части — заглавна част (</a:t>
            </a:r>
            <a:r>
              <a:rPr lang="ru-RU" i="1" dirty="0"/>
              <a:t>хедър</a:t>
            </a:r>
            <a:r>
              <a:rPr lang="ru-RU" dirty="0"/>
              <a:t> от </a:t>
            </a:r>
            <a:r>
              <a:rPr lang="ru-RU" dirty="0">
                <a:hlinkClick r:id="rId2" tooltip="Английски език"/>
              </a:rPr>
              <a:t>английски</a:t>
            </a:r>
            <a:r>
              <a:rPr lang="ru-RU" dirty="0"/>
              <a:t> </a:t>
            </a:r>
            <a:r>
              <a:rPr lang="ru-RU" i="1" dirty="0"/>
              <a:t>header</a:t>
            </a:r>
            <a:r>
              <a:rPr lang="ru-RU" dirty="0"/>
              <a:t>) и данни.</a:t>
            </a:r>
            <a:endParaRPr lang="bg-B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>
                <a:solidFill>
                  <a:schemeClr val="accent1"/>
                </a:solidFill>
              </a:rPr>
              <a:t>Слоеве и сравнение с модел </a:t>
            </a:r>
            <a:r>
              <a:rPr lang="en-US" altLang="en-US">
                <a:solidFill>
                  <a:schemeClr val="accent1"/>
                </a:solidFill>
              </a:rPr>
              <a:t>OSI</a:t>
            </a:r>
            <a:endParaRPr lang="bg-BG" altLang="en-US">
              <a:solidFill>
                <a:schemeClr val="accent1"/>
              </a:solidFill>
            </a:endParaRPr>
          </a:p>
        </p:txBody>
      </p:sp>
      <p:pic>
        <p:nvPicPr>
          <p:cNvPr id="38915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5513" y="1666875"/>
            <a:ext cx="4537075" cy="42846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1152525"/>
          </a:xfrm>
        </p:spPr>
        <p:txBody>
          <a:bodyPr/>
          <a:lstStyle/>
          <a:p>
            <a:pPr eaLnBrk="1" hangingPunct="1"/>
            <a:r>
              <a:rPr lang="bg-BG" altLang="bg-BG" sz="3600"/>
              <a:t>Функции на нивата на </a:t>
            </a:r>
            <a:r>
              <a:rPr lang="en-US" altLang="bg-BG" sz="3600"/>
              <a:t>OSI</a:t>
            </a:r>
            <a:r>
              <a:rPr lang="bg-BG" altLang="bg-BG" sz="3600"/>
              <a:t>/</a:t>
            </a:r>
            <a:r>
              <a:rPr lang="en-US" altLang="bg-BG" sz="3600"/>
              <a:t>TCP</a:t>
            </a:r>
            <a:r>
              <a:rPr lang="bg-BG" altLang="bg-BG" sz="3600"/>
              <a:t> моделите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altLang="bg-BG" sz="2400"/>
              <a:t>7. Приложно ниво – позволява достъп до мрежовите ресурси на приложните програми.</a:t>
            </a:r>
          </a:p>
          <a:p>
            <a:pPr eaLnBrk="1" hangingPunct="1">
              <a:lnSpc>
                <a:spcPct val="90000"/>
              </a:lnSpc>
            </a:pPr>
            <a:r>
              <a:rPr lang="bg-BG" altLang="bg-BG" sz="2400"/>
              <a:t>6. Представително ниво – отговаря за преобразуването на всички данни.</a:t>
            </a:r>
          </a:p>
          <a:p>
            <a:pPr eaLnBrk="1" hangingPunct="1">
              <a:lnSpc>
                <a:spcPct val="90000"/>
              </a:lnSpc>
            </a:pPr>
            <a:r>
              <a:rPr lang="bg-BG" altLang="bg-BG" sz="2400"/>
              <a:t>5. Сесийно ниво – координира заявките за услуги и отговорите на тези заявки между две устройства.</a:t>
            </a:r>
          </a:p>
          <a:p>
            <a:pPr eaLnBrk="1" hangingPunct="1">
              <a:lnSpc>
                <a:spcPct val="90000"/>
              </a:lnSpc>
            </a:pPr>
            <a:r>
              <a:rPr lang="bg-BG" altLang="bg-BG" sz="2400"/>
              <a:t>Транспортно ниво – осигурява връзка между източника и получателя.</a:t>
            </a:r>
          </a:p>
          <a:p>
            <a:pPr eaLnBrk="1" hangingPunct="1">
              <a:lnSpc>
                <a:spcPct val="90000"/>
              </a:lnSpc>
            </a:pPr>
            <a:r>
              <a:rPr lang="bg-BG" altLang="bg-BG" sz="2400"/>
              <a:t>3. Мрежово ниво – определя най-добрия маршрут.</a:t>
            </a:r>
          </a:p>
          <a:p>
            <a:pPr eaLnBrk="1" hangingPunct="1">
              <a:lnSpc>
                <a:spcPct val="90000"/>
              </a:lnSpc>
            </a:pPr>
            <a:r>
              <a:rPr lang="bg-BG" altLang="bg-BG" sz="2400"/>
              <a:t>2. Връзка данни – превръща и предава данни от мрежово към физическо ниво.</a:t>
            </a:r>
          </a:p>
          <a:p>
            <a:pPr eaLnBrk="1" hangingPunct="1">
              <a:lnSpc>
                <a:spcPct val="90000"/>
              </a:lnSpc>
            </a:pPr>
            <a:r>
              <a:rPr lang="bg-BG" altLang="bg-BG" sz="2400"/>
              <a:t>1. Физическо ниво – извършва бинарен обмен.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bg-BG" altLang="bg-BG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750" y="1125538"/>
            <a:ext cx="8388350" cy="5221287"/>
          </a:xfrm>
          <a:prstGeom prst="rect">
            <a:avLst/>
          </a:prstGeom>
          <a:noFill/>
          <a:ln>
            <a:noFill/>
          </a:ln>
        </p:spPr>
        <p:txBody>
          <a:bodyPr lIns="90004" tIns="44997" rIns="90004" bIns="44997" compatLnSpc="0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2600" kern="0" dirty="0">
                <a:solidFill>
                  <a:srgbClr val="0066FF"/>
                </a:solidFill>
                <a:latin typeface="Arial" pitchFamily="18"/>
                <a:ea typeface="Lucida Sans Unicode" pitchFamily="2"/>
                <a:cs typeface="Mangal" pitchFamily="2"/>
              </a:rPr>
              <a:t>                            </a:t>
            </a:r>
            <a:r>
              <a:rPr lang="bg-BG" sz="3200" b="1" kern="0" dirty="0">
                <a:solidFill>
                  <a:srgbClr val="0066FF"/>
                </a:solidFill>
                <a:latin typeface="Arial" pitchFamily="18"/>
                <a:ea typeface="Lucida Sans Unicode" pitchFamily="2"/>
                <a:cs typeface="Mangal" pitchFamily="2"/>
              </a:rPr>
              <a:t> </a:t>
            </a:r>
            <a:r>
              <a:rPr lang="bg-BG" sz="3200" b="1" kern="0" dirty="0" err="1">
                <a:solidFill>
                  <a:srgbClr val="0066FF"/>
                </a:solidFill>
                <a:latin typeface="Arial" pitchFamily="18"/>
                <a:ea typeface="Lucida Sans Unicode" pitchFamily="2"/>
                <a:cs typeface="Mangal" pitchFamily="2"/>
              </a:rPr>
              <a:t>NetBEUI</a:t>
            </a:r>
            <a:endParaRPr lang="bg-BG" sz="3200" b="1" kern="0" dirty="0">
              <a:solidFill>
                <a:srgbClr val="0066FF"/>
              </a:solidFill>
              <a:latin typeface="Arial" pitchFamily="18"/>
              <a:ea typeface="Lucida Sans Unicode" pitchFamily="2"/>
              <a:cs typeface="Mangal" pitchFamily="2"/>
            </a:endParaRP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b="1" u="sng" kern="0" dirty="0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ПРЕДИМСТВА:</a:t>
            </a:r>
            <a:r>
              <a:rPr lang="bg-BG" b="1" kern="0" dirty="0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                                              </a:t>
            </a:r>
            <a:r>
              <a:rPr lang="bg-BG" b="1" u="sng" kern="0" dirty="0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НЕДОСТАТЪЦИ: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kern="0" dirty="0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-простота;                                                       - не може да бъде </a:t>
            </a:r>
            <a:r>
              <a:rPr lang="bg-BG" kern="0" dirty="0" err="1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маршрутизиран</a:t>
            </a:r>
            <a:r>
              <a:rPr lang="bg-BG" kern="0" dirty="0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.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kern="0" dirty="0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-бързина;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kern="0" dirty="0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-не изисква конфигуриране;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kern="0" dirty="0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-висока производителност.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2600" b="1" kern="0" dirty="0">
                <a:solidFill>
                  <a:srgbClr val="0066FF"/>
                </a:solidFill>
                <a:latin typeface="Arial" pitchFamily="18"/>
                <a:ea typeface="Lucida Sans Unicode" pitchFamily="2"/>
                <a:cs typeface="Mangal" pitchFamily="2"/>
              </a:rPr>
              <a:t>                               </a:t>
            </a:r>
            <a:r>
              <a:rPr lang="bg-BG" sz="3200" b="1" kern="0" dirty="0">
                <a:solidFill>
                  <a:srgbClr val="0066FF"/>
                </a:solidFill>
                <a:latin typeface="Arial" pitchFamily="18"/>
                <a:ea typeface="Lucida Sans Unicode" pitchFamily="2"/>
                <a:cs typeface="Mangal" pitchFamily="2"/>
              </a:rPr>
              <a:t> IPX/SPX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b="1" u="sng" kern="0" dirty="0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ПРЕДИМСТВА:</a:t>
            </a:r>
            <a:r>
              <a:rPr lang="bg-BG" b="1" kern="0" dirty="0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                                              </a:t>
            </a:r>
            <a:r>
              <a:rPr lang="bg-BG" b="1" u="sng" kern="0" dirty="0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НЕДОСТАТЪЦИ: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kern="0" dirty="0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-минимално конфигуриране;                         -ненадежден.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kern="0" dirty="0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-висока производителност.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3200" b="1" kern="0" dirty="0">
                <a:solidFill>
                  <a:srgbClr val="0066FF"/>
                </a:solidFill>
                <a:latin typeface="Arial" pitchFamily="18"/>
                <a:ea typeface="Lucida Sans Unicode" pitchFamily="2"/>
                <a:cs typeface="Mangal" pitchFamily="2"/>
              </a:rPr>
              <a:t>                           TCP/IP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b="1" u="sng" kern="0" dirty="0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ПРЕДИМСТВА:</a:t>
            </a:r>
            <a:r>
              <a:rPr lang="bg-BG" b="1" kern="0" dirty="0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                                              </a:t>
            </a:r>
            <a:r>
              <a:rPr lang="bg-BG" b="1" u="sng" kern="0" dirty="0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НЕДОСТАТЪЦИ: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kern="0" dirty="0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-най-използван протокол;                              - бавен протокол;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kern="0" dirty="0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-гъвкава схема за адресиране;                     - труден за конфигуриране.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kern="0" dirty="0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-съдейства си с много помощни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kern="0" dirty="0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програми.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138" y="47625"/>
            <a:ext cx="8716962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bg-BG" altLang="bg-BG" sz="3200" dirty="0">
                <a:solidFill>
                  <a:srgbClr val="464653"/>
                </a:solidFill>
                <a:latin typeface="Cambria" panose="02040503050406030204" pitchFamily="18" charset="0"/>
                <a:ea typeface="+mj-ea"/>
                <a:cs typeface="+mj-cs"/>
              </a:rPr>
              <a:t>Протоколи осигуряващи пренос на информация между мрежовите приложения</a:t>
            </a:r>
            <a:endParaRPr lang="bg-BG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>
          <a:xfrm>
            <a:off x="338138" y="188913"/>
            <a:ext cx="8229600" cy="1511300"/>
          </a:xfrm>
        </p:spPr>
        <p:txBody>
          <a:bodyPr/>
          <a:lstStyle/>
          <a:p>
            <a:r>
              <a:rPr lang="en-US" altLang="bg-BG"/>
              <a:t>Сравнителен анализ на </a:t>
            </a:r>
            <a:r>
              <a:rPr lang="bg-BG" altLang="bg-BG"/>
              <a:t>логически </a:t>
            </a:r>
            <a:r>
              <a:rPr lang="en-US" altLang="bg-BG"/>
              <a:t>протоколи – TCP/IP, IPX/SPX и NetBEUI</a:t>
            </a:r>
            <a:r>
              <a:rPr lang="bg-BG" altLang="bg-BG"/>
              <a:t> – </a:t>
            </a:r>
            <a:endParaRPr lang="en-US" altLang="bg-BG"/>
          </a:p>
        </p:txBody>
      </p:sp>
      <p:sp>
        <p:nvSpPr>
          <p:cNvPr id="3" name="Rectangle 1"/>
          <p:cNvSpPr/>
          <p:nvPr/>
        </p:nvSpPr>
        <p:spPr>
          <a:xfrm>
            <a:off x="1647825" y="3405188"/>
            <a:ext cx="91440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anchor="ctr" compatLnSpc="0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kern="0">
              <a:solidFill>
                <a:srgbClr val="000000"/>
              </a:solidFill>
              <a:latin typeface="Arial" pitchFamily="18"/>
              <a:ea typeface="Lucida Sans Unicode" pitchFamily="2"/>
              <a:cs typeface="Mangal" pitchFamily="2"/>
            </a:endParaRPr>
          </a:p>
        </p:txBody>
      </p:sp>
      <p:pic>
        <p:nvPicPr>
          <p:cNvPr id="44036" name="Tabl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636838"/>
            <a:ext cx="7991475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bg-BG"/>
              <a:t>2. TCP/IP протокол</a:t>
            </a:r>
          </a:p>
        </p:txBody>
      </p:sp>
      <p:sp>
        <p:nvSpPr>
          <p:cNvPr id="3" name="TextBox 3"/>
          <p:cNvSpPr/>
          <p:nvPr/>
        </p:nvSpPr>
        <p:spPr>
          <a:xfrm>
            <a:off x="4965700" y="6777038"/>
            <a:ext cx="8304213" cy="475297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4" tIns="44997" rIns="90004" bIns="44997" compatLnSpc="0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kern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. TCP/IP е основен протокол в Интернет, осигуряващ предаването на данни и съвместимост на мрежи иоборудване от различен тип. TCP/IP протоколът специфицира едно множество от пакетни протоколи, които дефинират правилата за комуникация в Интернет. Протоколът има слоеста архитектура и е подобен на 7-слойния протокол OSI.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kern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В семейстовото на TCP/IP протокола влизат и редица други протоколи, които заемат своята функция по отношение на дейността си.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kern="0">
              <a:solidFill>
                <a:srgbClr val="000000"/>
              </a:solidFill>
              <a:latin typeface="Calibri" pitchFamily="18"/>
              <a:ea typeface="Lucida Sans Unicode" pitchFamily="2"/>
              <a:cs typeface="Mangal" pitchFamily="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kern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Моделът TCP/IP се състои от протоколи, които са групирани на базата на предназначението си в 4 "слоя" 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kern="0">
              <a:solidFill>
                <a:srgbClr val="000000"/>
              </a:solidFill>
              <a:latin typeface="Calibri" pitchFamily="18"/>
              <a:ea typeface="Lucida Sans Unicode" pitchFamily="2"/>
              <a:cs typeface="Mangal" pitchFamily="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kern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- Приложен слой (Application layer)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kern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- Транспортен слой (Transport layer)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kern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- Мрежови слой (Network/Internet layer)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kern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- Канален слой (Network Access layer)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kern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 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kern="0">
              <a:solidFill>
                <a:srgbClr val="000000"/>
              </a:solidFill>
              <a:latin typeface="Calibri" pitchFamily="18"/>
              <a:ea typeface="Lucida Sans Unicode" pitchFamily="2"/>
              <a:cs typeface="Mangal" pitchFamily="2"/>
            </a:endParaRPr>
          </a:p>
        </p:txBody>
      </p:sp>
      <p:pic>
        <p:nvPicPr>
          <p:cNvPr id="460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152525"/>
            <a:ext cx="5795963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84550" y="6156325"/>
            <a:ext cx="2951163" cy="346075"/>
          </a:xfrm>
          <a:prstGeom prst="rect">
            <a:avLst/>
          </a:prstGeom>
          <a:noFill/>
          <a:ln>
            <a:noFill/>
          </a:ln>
        </p:spPr>
        <p:txBody>
          <a:bodyPr wrap="none" lIns="90004" tIns="44997" rIns="90004" bIns="44997" compatLnSpc="0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kern="0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TCP/IP протокол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sz="2800"/>
              <a:t>Исторически данни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96975"/>
            <a:ext cx="822960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altLang="bg-BG" sz="2000" dirty="0"/>
              <a:t>1962 г.- идеята за пакетно-комутируема мрежа, създадена</a:t>
            </a:r>
            <a:r>
              <a:rPr lang="en-US" altLang="bg-BG" sz="2000" dirty="0"/>
              <a:t> ARPA (Advanced Research Projects Agency).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bg-BG" sz="2000" dirty="0"/>
              <a:t>1968 </a:t>
            </a:r>
            <a:r>
              <a:rPr lang="bg-BG" altLang="bg-BG" sz="2000" dirty="0"/>
              <a:t>г. </a:t>
            </a:r>
            <a:r>
              <a:rPr lang="en-US" altLang="bg-BG" sz="2000" dirty="0"/>
              <a:t>ARPA </a:t>
            </a:r>
            <a:r>
              <a:rPr lang="bg-BG" altLang="bg-BG" sz="2000" dirty="0"/>
              <a:t>създава пакетно-комутируема мрежа на база на мрежов протокол.</a:t>
            </a:r>
          </a:p>
          <a:p>
            <a:pPr eaLnBrk="1" hangingPunct="1">
              <a:lnSpc>
                <a:spcPct val="90000"/>
              </a:lnSpc>
            </a:pPr>
            <a:r>
              <a:rPr lang="bg-BG" altLang="bg-BG" sz="2000" dirty="0"/>
              <a:t>1969 г. </a:t>
            </a:r>
            <a:r>
              <a:rPr lang="en-US" altLang="bg-BG" sz="2000" dirty="0"/>
              <a:t>ARPANET:</a:t>
            </a:r>
            <a:endParaRPr lang="bg-BG" altLang="bg-BG" sz="2000" dirty="0"/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bg-BG" altLang="bg-BG" sz="1800" dirty="0"/>
              <a:t>Калифорнийския университет в Лос Анжелис;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bg-BG" altLang="bg-BG" sz="1800" dirty="0"/>
              <a:t>Станфордския научен институт;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bg-BG" altLang="bg-BG" sz="1800" dirty="0"/>
              <a:t>Калифорнийския университет в Санта Барбара;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bg-BG" altLang="bg-BG" sz="1800" dirty="0"/>
              <a:t>Университета в Юта.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bg-BG" sz="2000" dirty="0"/>
              <a:t>1973 </a:t>
            </a:r>
            <a:r>
              <a:rPr lang="bg-BG" altLang="bg-BG" sz="2000" dirty="0"/>
              <a:t>г. – започва създаване на пакета мрежови протоколи</a:t>
            </a:r>
            <a:r>
              <a:rPr lang="en-US" altLang="bg-BG" sz="2000" dirty="0"/>
              <a:t> TCP/IP (Transmission Control Protocol/Internet Protocol)</a:t>
            </a:r>
            <a:r>
              <a:rPr lang="bg-BG" altLang="bg-BG" sz="2000" dirty="0"/>
              <a:t>;</a:t>
            </a:r>
            <a:endParaRPr lang="en-US" altLang="bg-BG" sz="2000" dirty="0"/>
          </a:p>
          <a:p>
            <a:pPr eaLnBrk="1" hangingPunct="1">
              <a:lnSpc>
                <a:spcPct val="90000"/>
              </a:lnSpc>
            </a:pPr>
            <a:r>
              <a:rPr lang="en-US" altLang="bg-BG" sz="2000" dirty="0"/>
              <a:t>1982 </a:t>
            </a:r>
            <a:r>
              <a:rPr lang="bg-BG" altLang="bg-BG" sz="2000" dirty="0"/>
              <a:t>г. – интернет – свързано множество от мрежи;</a:t>
            </a:r>
          </a:p>
          <a:p>
            <a:pPr eaLnBrk="1" hangingPunct="1">
              <a:lnSpc>
                <a:spcPct val="90000"/>
              </a:lnSpc>
            </a:pPr>
            <a:r>
              <a:rPr lang="bg-BG" altLang="bg-BG" sz="2000" dirty="0"/>
              <a:t>1983 г. Интернет – свързани с </a:t>
            </a:r>
            <a:r>
              <a:rPr lang="en-US" altLang="bg-BG" sz="2000" dirty="0"/>
              <a:t>TCP/IP</a:t>
            </a:r>
            <a:r>
              <a:rPr lang="bg-BG" altLang="bg-BG" sz="2000" dirty="0"/>
              <a:t> интернет мрежи;</a:t>
            </a:r>
          </a:p>
          <a:p>
            <a:pPr eaLnBrk="1" hangingPunct="1">
              <a:lnSpc>
                <a:spcPct val="90000"/>
              </a:lnSpc>
            </a:pPr>
            <a:r>
              <a:rPr lang="bg-BG" altLang="bg-BG" sz="2000" dirty="0"/>
              <a:t>Появява се понятието интранет – бизнес мрежа, изградена с </a:t>
            </a:r>
            <a:r>
              <a:rPr lang="en-US" altLang="bg-BG" sz="2000" dirty="0"/>
              <a:t>TCP/IP </a:t>
            </a:r>
            <a:r>
              <a:rPr lang="bg-BG" altLang="bg-BG" sz="2000" dirty="0"/>
              <a:t>протокол, на принципа на работа на интернет.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bg-BG" altLang="bg-BG" sz="2800"/>
              <a:t>Кой е отговорен за развитието на </a:t>
            </a:r>
            <a:r>
              <a:rPr lang="en-US" altLang="bg-BG" sz="2800"/>
              <a:t>IP </a:t>
            </a:r>
            <a:r>
              <a:rPr lang="bg-BG" altLang="bg-BG" sz="2800"/>
              <a:t>протоколите?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altLang="bg-BG" sz="2800"/>
              <a:t>1992 г. </a:t>
            </a:r>
            <a:r>
              <a:rPr lang="en-US" altLang="bg-BG" sz="2800"/>
              <a:t>Internet Society – </a:t>
            </a:r>
            <a:r>
              <a:rPr lang="bg-BG" altLang="bg-BG" sz="2800"/>
              <a:t>за наблюдение на мрежовите технологии и приложения в Интернет.</a:t>
            </a:r>
            <a:endParaRPr lang="en-US" altLang="bg-BG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bg-BG" sz="2800"/>
              <a:t>			Internet Arhitecture Board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bg-BG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bg-BG" sz="2800"/>
              <a:t>Internet Engineering Task Force – </a:t>
            </a:r>
            <a:r>
              <a:rPr lang="bg-BG" altLang="bg-BG" sz="2800"/>
              <a:t>работни групи за създаване на приложения, услуги, защита и сигурност.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bg-BG" sz="2800"/>
              <a:t>Internet Research Task Force – </a:t>
            </a:r>
            <a:r>
              <a:rPr lang="bg-BG" altLang="bg-BG" sz="2800"/>
              <a:t>изследователски групи за създаване проекти за протоколи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5478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bg-BG" dirty="0"/>
              <a:t>Request for Comment (RFCs) – </a:t>
            </a:r>
            <a:r>
              <a:rPr lang="bg-BG" altLang="bg-BG" dirty="0"/>
              <a:t>публикуване на стандартите на протоколите</a:t>
            </a:r>
            <a:br>
              <a:rPr lang="bg-BG" altLang="bg-BG" dirty="0"/>
            </a:br>
            <a:endParaRPr lang="bg-BG" altLang="bg-BG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28775"/>
            <a:ext cx="8229600" cy="4527550"/>
          </a:xfrm>
        </p:spPr>
        <p:txBody>
          <a:bodyPr/>
          <a:lstStyle/>
          <a:p>
            <a:pPr eaLnBrk="1" hangingPunct="1"/>
            <a:r>
              <a:rPr lang="bg-BG" altLang="bg-BG"/>
              <a:t>Интернет стандарт за даден протокол</a:t>
            </a:r>
          </a:p>
          <a:p>
            <a:pPr eaLnBrk="1" hangingPunct="1"/>
            <a:r>
              <a:rPr lang="bg-BG" altLang="bg-BG"/>
              <a:t>Подготвителен стандарт</a:t>
            </a:r>
          </a:p>
          <a:p>
            <a:pPr eaLnBrk="1" hangingPunct="1"/>
            <a:r>
              <a:rPr lang="bg-BG" altLang="bg-BG"/>
              <a:t>Предложен стандарт</a:t>
            </a:r>
          </a:p>
          <a:p>
            <a:pPr eaLnBrk="1" hangingPunct="1"/>
            <a:r>
              <a:rPr lang="bg-BG" altLang="bg-BG"/>
              <a:t>Експериментален протокол</a:t>
            </a:r>
          </a:p>
          <a:p>
            <a:pPr eaLnBrk="1" hangingPunct="1"/>
            <a:r>
              <a:rPr lang="bg-BG" altLang="bg-BG"/>
              <a:t>Информационен протокол</a:t>
            </a:r>
          </a:p>
          <a:p>
            <a:pPr eaLnBrk="1" hangingPunct="1"/>
            <a:r>
              <a:rPr lang="bg-BG" altLang="bg-BG"/>
              <a:t>Исторически протокол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bg-BG" sz="2800"/>
              <a:t>Free RFC-Editor</a:t>
            </a:r>
            <a:endParaRPr lang="bg-BG" altLang="bg-BG" sz="2800"/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altLang="bg-BG" sz="2800"/>
              <a:t>The </a:t>
            </a:r>
            <a:r>
              <a:rPr lang="bg-BG" altLang="bg-BG" sz="2800" b="1">
                <a:hlinkClick r:id="rId2"/>
              </a:rPr>
              <a:t>RFC (Request for Comments) series</a:t>
            </a:r>
            <a:r>
              <a:rPr lang="bg-BG" altLang="bg-BG" sz="2800"/>
              <a:t> contains technical and organizational documents about the Internet, including the technical specifications and policy documents produced by the Internet Engineering Task Force (</a:t>
            </a:r>
            <a:r>
              <a:rPr lang="bg-BG" altLang="bg-BG" sz="2800">
                <a:hlinkClick r:id="rId3"/>
              </a:rPr>
              <a:t>IETF)</a:t>
            </a:r>
            <a:r>
              <a:rPr lang="bg-BG" altLang="bg-BG" sz="280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bg-BG" altLang="bg-BG" sz="2800"/>
              <a:t>The </a:t>
            </a:r>
            <a:r>
              <a:rPr lang="bg-BG" altLang="bg-BG" sz="2800" b="1">
                <a:hlinkClick r:id="rId4"/>
              </a:rPr>
              <a:t>RFC Editor</a:t>
            </a:r>
            <a:r>
              <a:rPr lang="bg-BG" altLang="bg-BG" sz="2800"/>
              <a:t> is funded by the </a:t>
            </a:r>
            <a:r>
              <a:rPr lang="bg-BG" altLang="bg-BG" sz="2800">
                <a:hlinkClick r:id="rId5"/>
              </a:rPr>
              <a:t>Internet Society</a:t>
            </a:r>
            <a:r>
              <a:rPr lang="bg-BG" altLang="bg-BG" sz="2800"/>
              <a:t> to edit and publish RFCs online. The RFC Editor maintains the master repository of RFCs as well as RFC meta-data, which can be </a:t>
            </a:r>
            <a:r>
              <a:rPr lang="bg-BG" altLang="bg-BG" sz="2800">
                <a:hlinkClick r:id="rId6"/>
              </a:rPr>
              <a:t>searched</a:t>
            </a:r>
            <a:r>
              <a:rPr lang="bg-BG" altLang="bg-BG" sz="2800"/>
              <a:t> online. The search results include the meta-data, links to the RFC text itself, and links to any errata.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 descr="C:\Users\orpamarosa\Desktop\img0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76250"/>
            <a:ext cx="7993063" cy="599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Content Placeholder 1"/>
          <p:cNvSpPr>
            <a:spLocks noGrp="1"/>
          </p:cNvSpPr>
          <p:nvPr>
            <p:ph sz="quarter" idx="1"/>
          </p:nvPr>
        </p:nvSpPr>
        <p:spPr>
          <a:xfrm>
            <a:off x="501650" y="1125538"/>
            <a:ext cx="8229600" cy="4937125"/>
          </a:xfrm>
        </p:spPr>
        <p:txBody>
          <a:bodyPr/>
          <a:lstStyle/>
          <a:p>
            <a:endParaRPr lang="en-US" altLang="bg-BG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en-US" altLang="bg-BG" sz="2800"/>
              <a:t>IP(Internet  Protocol) – </a:t>
            </a:r>
            <a:r>
              <a:rPr lang="bg-BG" altLang="bg-BG" sz="2800"/>
              <a:t>протокол, независим от преносните среди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988840"/>
            <a:ext cx="845013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Internet protocol – IP (RFC 791)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/>
              <a:t>Дефинира </a:t>
            </a:r>
            <a:r>
              <a:rPr lang="bg-BG" sz="2400" dirty="0" err="1"/>
              <a:t>дейтаграмите</a:t>
            </a:r>
            <a:r>
              <a:rPr lang="bg-BG" sz="2400" dirty="0"/>
              <a:t>, които са базовата единица за</a:t>
            </a:r>
          </a:p>
          <a:p>
            <a:r>
              <a:rPr lang="bg-BG" sz="2400" dirty="0"/>
              <a:t> предаване на данни в Интернет;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/>
              <a:t>Дефинира </a:t>
            </a:r>
            <a:r>
              <a:rPr lang="bg-BG" sz="2400" dirty="0">
                <a:solidFill>
                  <a:srgbClr val="FF0000"/>
                </a:solidFill>
              </a:rPr>
              <a:t>схемата за адресиране</a:t>
            </a:r>
            <a:r>
              <a:rPr lang="bg-BG" sz="2400" dirty="0"/>
              <a:t> (</a:t>
            </a:r>
            <a:r>
              <a:rPr lang="en-US" sz="2400" dirty="0"/>
              <a:t>IP </a:t>
            </a:r>
            <a:r>
              <a:rPr lang="bg-BG" sz="2400" dirty="0"/>
              <a:t>адреси);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/>
              <a:t>Определя </a:t>
            </a:r>
            <a:r>
              <a:rPr lang="bg-BG" sz="2400" dirty="0">
                <a:solidFill>
                  <a:srgbClr val="FF0000"/>
                </a:solidFill>
              </a:rPr>
              <a:t>правилата за </a:t>
            </a:r>
            <a:r>
              <a:rPr lang="bg-BG" sz="2400" dirty="0" err="1">
                <a:solidFill>
                  <a:srgbClr val="FF0000"/>
                </a:solidFill>
              </a:rPr>
              <a:t>маршрутизация</a:t>
            </a:r>
            <a:r>
              <a:rPr lang="bg-BG" sz="2400" dirty="0">
                <a:solidFill>
                  <a:srgbClr val="FF0000"/>
                </a:solidFill>
              </a:rPr>
              <a:t> </a:t>
            </a:r>
            <a:r>
              <a:rPr lang="bg-BG" sz="2400" dirty="0"/>
              <a:t>(</a:t>
            </a:r>
            <a:r>
              <a:rPr lang="en-US" sz="2400" dirty="0"/>
              <a:t>routing) </a:t>
            </a:r>
            <a:r>
              <a:rPr lang="bg-BG" sz="2400" dirty="0"/>
              <a:t>на </a:t>
            </a:r>
          </a:p>
          <a:p>
            <a:r>
              <a:rPr lang="bg-BG" sz="2400" dirty="0" err="1"/>
              <a:t>дейтаграмите</a:t>
            </a:r>
            <a:r>
              <a:rPr lang="bg-BG" sz="2400" dirty="0"/>
              <a:t> между мрежите;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/>
              <a:t>Извършва фрагментация и </a:t>
            </a:r>
            <a:r>
              <a:rPr lang="bg-BG" sz="2400" dirty="0" err="1"/>
              <a:t>реасемблиране</a:t>
            </a:r>
            <a:r>
              <a:rPr lang="bg-BG" sz="2400" dirty="0"/>
              <a:t> на</a:t>
            </a:r>
          </a:p>
          <a:p>
            <a:r>
              <a:rPr lang="bg-BG" sz="2400" dirty="0" err="1"/>
              <a:t>дейтаграмите</a:t>
            </a:r>
            <a:r>
              <a:rPr lang="bg-BG" sz="2400"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bg-BG" sz="2800" dirty="0"/>
              <a:t>TCP </a:t>
            </a:r>
            <a:r>
              <a:rPr lang="bg-BG" altLang="bg-BG" sz="2800" dirty="0"/>
              <a:t>и </a:t>
            </a:r>
            <a:r>
              <a:rPr lang="en-US" altLang="bg-BG" sz="2800" dirty="0"/>
              <a:t>UDP </a:t>
            </a:r>
            <a:r>
              <a:rPr lang="bg-BG" altLang="bg-BG" sz="2800" dirty="0"/>
              <a:t>протоколи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bg-BG" sz="2400" dirty="0"/>
              <a:t>TCP </a:t>
            </a:r>
            <a:endParaRPr lang="bg-BG" altLang="bg-BG" sz="2400" dirty="0"/>
          </a:p>
          <a:p>
            <a:pPr eaLnBrk="1" hangingPunct="1"/>
            <a:r>
              <a:rPr lang="bg-BG" altLang="bg-BG" sz="2400" dirty="0"/>
              <a:t>ТСР протоколът осигурява гарантирана доставка на информацията. Предавателят чака съобщение от получателя, че е получил отделните пакети от информацията. Това увеличава трафика двойно. </a:t>
            </a:r>
          </a:p>
          <a:p>
            <a:pPr marL="0" indent="0" eaLnBrk="1" hangingPunct="1">
              <a:buNone/>
            </a:pPr>
            <a:endParaRPr lang="bg-BG" altLang="bg-BG" sz="2400" dirty="0"/>
          </a:p>
          <a:p>
            <a:pPr marL="0" indent="0" eaLnBrk="1" hangingPunct="1">
              <a:buNone/>
            </a:pPr>
            <a:r>
              <a:rPr lang="en-US" altLang="bg-BG" sz="2800" dirty="0"/>
              <a:t>UDP (User Datagram Protocol)         </a:t>
            </a:r>
          </a:p>
          <a:p>
            <a:pPr eaLnBrk="1" hangingPunct="1"/>
            <a:r>
              <a:rPr lang="en-US" altLang="bg-BG" sz="2400" dirty="0"/>
              <a:t>UDP </a:t>
            </a:r>
            <a:r>
              <a:rPr lang="bg-BG" altLang="bg-BG" sz="2400" dirty="0"/>
              <a:t>доставя информацията чрез негарантиран, ненадежден метод.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bg-BG" sz="2800"/>
              <a:t>UDP </a:t>
            </a:r>
            <a:r>
              <a:rPr lang="bg-BG" altLang="bg-BG" sz="2800"/>
              <a:t>и </a:t>
            </a:r>
            <a:r>
              <a:rPr lang="en-US" altLang="bg-BG" sz="2800"/>
              <a:t>TCP </a:t>
            </a:r>
            <a:r>
              <a:rPr lang="bg-BG" altLang="bg-BG" sz="2800"/>
              <a:t>протоколи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bg-BG" altLang="bg-BG" sz="2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561263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bg-BG" altLang="bg-BG" sz="2800" b="1"/>
              <a:t>АДРЕСИРАНЕ В Интернет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00808"/>
            <a:ext cx="8229600" cy="2857872"/>
          </a:xfrm>
        </p:spPr>
        <p:txBody>
          <a:bodyPr/>
          <a:lstStyle/>
          <a:p>
            <a:pPr eaLnBrk="1" hangingPunct="1"/>
            <a:r>
              <a:rPr lang="bg-BG" altLang="bg-BG" sz="3200" dirty="0"/>
              <a:t>Видове адреси – логически и физически;</a:t>
            </a:r>
          </a:p>
          <a:p>
            <a:pPr eaLnBrk="1" hangingPunct="1"/>
            <a:r>
              <a:rPr lang="en-US" altLang="bg-BG" sz="3200" dirty="0"/>
              <a:t>MAC</a:t>
            </a:r>
            <a:r>
              <a:rPr lang="bg-BG" altLang="bg-BG" sz="3200" dirty="0"/>
              <a:t> адреси;</a:t>
            </a:r>
          </a:p>
          <a:p>
            <a:pPr eaLnBrk="1" hangingPunct="1"/>
            <a:r>
              <a:rPr lang="en-US" altLang="bg-BG" sz="3200" dirty="0"/>
              <a:t>IP</a:t>
            </a:r>
            <a:r>
              <a:rPr lang="bg-BG" altLang="bg-BG" sz="3200" dirty="0"/>
              <a:t> адрес</a:t>
            </a:r>
            <a:r>
              <a:rPr lang="en-US" altLang="bg-BG" sz="3200" dirty="0"/>
              <a:t> </a:t>
            </a:r>
            <a:r>
              <a:rPr lang="bg-BG" altLang="bg-BG" sz="3200" dirty="0"/>
              <a:t> и</a:t>
            </a:r>
            <a:r>
              <a:rPr lang="en-US" altLang="bg-BG" sz="3200" dirty="0"/>
              <a:t> DNS </a:t>
            </a:r>
            <a:r>
              <a:rPr lang="bg-BG" altLang="bg-BG" sz="3200" dirty="0"/>
              <a:t>йерархия;</a:t>
            </a:r>
          </a:p>
          <a:p>
            <a:pPr eaLnBrk="1" hangingPunct="1"/>
            <a:r>
              <a:rPr lang="bg-BG" altLang="bg-BG" sz="3200" dirty="0"/>
              <a:t>Портове.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bg-BG"/>
              <a:t>MAC </a:t>
            </a:r>
            <a:r>
              <a:rPr lang="bg-BG" altLang="bg-BG"/>
              <a:t>адрес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/>
              <a:t>MAC адрес (</a:t>
            </a:r>
            <a:r>
              <a:rPr lang="ru-RU" dirty="0" err="1"/>
              <a:t>Media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Control</a:t>
            </a:r>
            <a:r>
              <a:rPr lang="ru-RU" dirty="0"/>
              <a:t> адрес) е уникален идентификатор </a:t>
            </a:r>
            <a:r>
              <a:rPr lang="ru-RU" dirty="0" err="1"/>
              <a:t>задаван</a:t>
            </a:r>
            <a:r>
              <a:rPr lang="ru-RU" dirty="0"/>
              <a:t> на </a:t>
            </a:r>
            <a:r>
              <a:rPr lang="ru-RU" dirty="0" err="1"/>
              <a:t>мрежовите</a:t>
            </a:r>
            <a:r>
              <a:rPr lang="ru-RU" dirty="0"/>
              <a:t> </a:t>
            </a:r>
            <a:r>
              <a:rPr lang="ru-RU" dirty="0" err="1"/>
              <a:t>адаптери</a:t>
            </a:r>
            <a:r>
              <a:rPr lang="ru-RU" dirty="0"/>
              <a:t> по </a:t>
            </a:r>
            <a:r>
              <a:rPr lang="ru-RU" dirty="0" err="1"/>
              <a:t>технологията</a:t>
            </a:r>
            <a:r>
              <a:rPr lang="ru-RU" dirty="0"/>
              <a:t> </a:t>
            </a:r>
            <a:r>
              <a:rPr lang="ru-RU" dirty="0" err="1"/>
              <a:t>Ethernet</a:t>
            </a:r>
            <a:r>
              <a:rPr lang="ru-RU" dirty="0"/>
              <a:t> от </a:t>
            </a:r>
            <a:r>
              <a:rPr lang="ru-RU" dirty="0" err="1"/>
              <a:t>техния</a:t>
            </a:r>
            <a:r>
              <a:rPr lang="ru-RU" dirty="0"/>
              <a:t> </a:t>
            </a:r>
            <a:r>
              <a:rPr lang="ru-RU" dirty="0" err="1"/>
              <a:t>производител</a:t>
            </a:r>
            <a:r>
              <a:rPr lang="ru-RU" dirty="0"/>
              <a:t>. MAC </a:t>
            </a:r>
            <a:r>
              <a:rPr lang="ru-RU" dirty="0" err="1"/>
              <a:t>адресите</a:t>
            </a:r>
            <a:r>
              <a:rPr lang="ru-RU" dirty="0"/>
              <a:t> се </a:t>
            </a:r>
            <a:r>
              <a:rPr lang="ru-RU" dirty="0" err="1"/>
              <a:t>използват</a:t>
            </a:r>
            <a:r>
              <a:rPr lang="ru-RU" dirty="0"/>
              <a:t> и при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мрежови</a:t>
            </a:r>
            <a:r>
              <a:rPr lang="ru-RU" dirty="0"/>
              <a:t> технологии, </a:t>
            </a:r>
            <a:r>
              <a:rPr lang="ru-RU" dirty="0" err="1"/>
              <a:t>базиращи</a:t>
            </a:r>
            <a:r>
              <a:rPr lang="ru-RU" dirty="0"/>
              <a:t> се на IEEE 802 стандарта. </a:t>
            </a:r>
            <a:r>
              <a:rPr lang="ru-RU" dirty="0" err="1"/>
              <a:t>Използват</a:t>
            </a:r>
            <a:r>
              <a:rPr lang="ru-RU" dirty="0"/>
              <a:t> се в протокола </a:t>
            </a:r>
            <a:r>
              <a:rPr lang="ru-RU" dirty="0" err="1"/>
              <a:t>Media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Control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. Част е от </a:t>
            </a:r>
            <a:r>
              <a:rPr lang="ru-RU" dirty="0" err="1"/>
              <a:t>каналния</a:t>
            </a:r>
            <a:r>
              <a:rPr lang="ru-RU" dirty="0"/>
              <a:t> слой на OSI </a:t>
            </a:r>
            <a:r>
              <a:rPr lang="ru-RU" dirty="0" err="1"/>
              <a:t>модела</a:t>
            </a:r>
            <a:r>
              <a:rPr lang="ru-RU" dirty="0"/>
              <a:t>. Пример: </a:t>
            </a:r>
            <a:r>
              <a:rPr lang="en-US" dirty="0"/>
              <a:t>00-23-54-2A-08-8D</a:t>
            </a:r>
            <a:endParaRPr lang="bg-BG" dirty="0"/>
          </a:p>
          <a:p>
            <a:pPr eaLnBrk="1" hangingPunct="1">
              <a:defRPr/>
            </a:pPr>
            <a:r>
              <a:rPr lang="bg-BG" dirty="0"/>
              <a:t>Справочник за </a:t>
            </a:r>
            <a:r>
              <a:rPr lang="en-US" dirty="0"/>
              <a:t>MAC </a:t>
            </a:r>
            <a:r>
              <a:rPr lang="bg-BG" dirty="0"/>
              <a:t>адреси </a:t>
            </a:r>
            <a:r>
              <a:rPr lang="en-US" dirty="0">
                <a:hlinkClick r:id="rId2"/>
              </a:rPr>
              <a:t>http://www.coffer.com/mac_find/</a:t>
            </a:r>
            <a:endParaRPr lang="bg-BG" dirty="0"/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bg-BG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301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bg-BG" altLang="bg-BG" sz="4000"/>
          </a:p>
        </p:txBody>
      </p:sp>
      <p:pic>
        <p:nvPicPr>
          <p:cNvPr id="58371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600" y="620688"/>
            <a:ext cx="6767512" cy="4660900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algn="ctr" eaLnBrk="1" hangingPunct="1">
              <a:buFont typeface="Wingdings 3" panose="05040102010807070707" pitchFamily="18" charset="2"/>
              <a:buNone/>
            </a:pPr>
            <a:endParaRPr lang="bg-BG" altLang="bg-BG"/>
          </a:p>
          <a:p>
            <a:pPr marL="0" indent="0" algn="ctr" eaLnBrk="1" hangingPunct="1">
              <a:buFont typeface="Wingdings 3" panose="05040102010807070707" pitchFamily="18" charset="2"/>
              <a:buNone/>
            </a:pPr>
            <a:endParaRPr lang="bg-BG" altLang="bg-BG"/>
          </a:p>
          <a:p>
            <a:pPr marL="0" indent="0" algn="ctr" eaLnBrk="1" hangingPunct="1">
              <a:buFont typeface="Wingdings 3" panose="05040102010807070707" pitchFamily="18" charset="2"/>
              <a:buNone/>
            </a:pPr>
            <a:r>
              <a:rPr lang="bg-BG" altLang="bg-BG"/>
              <a:t>Протоколите представляват алгоритъм за обмяна на данни между различни устройства, свързани в локална или глобална мрежа. Те изпълняват ролята на  език за комуникация между устройствата от мрежата, така че те да се разбират помежду си.</a:t>
            </a: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bg-BG"/>
              <a:t>1. Какво </a:t>
            </a:r>
            <a:r>
              <a:rPr lang="bg-BG" altLang="bg-BG"/>
              <a:t>представлява</a:t>
            </a:r>
            <a:r>
              <a:rPr lang="en-US" altLang="bg-BG"/>
              <a:t> мрежов</a:t>
            </a:r>
            <a:r>
              <a:rPr lang="bg-BG" altLang="bg-BG"/>
              <a:t>ия</a:t>
            </a:r>
            <a:r>
              <a:rPr lang="en-US" altLang="bg-BG"/>
              <a:t> протокол?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649288"/>
          </a:xfrm>
        </p:spPr>
        <p:txBody>
          <a:bodyPr/>
          <a:lstStyle/>
          <a:p>
            <a:pPr eaLnBrk="1" hangingPunct="1"/>
            <a:r>
              <a:rPr lang="bg-BG" altLang="bg-BG" sz="2800"/>
              <a:t>Примери за </a:t>
            </a:r>
            <a:r>
              <a:rPr lang="en-US" altLang="bg-BG" sz="2800"/>
              <a:t>IP </a:t>
            </a:r>
            <a:r>
              <a:rPr lang="bg-BG" altLang="bg-BG" sz="2800"/>
              <a:t>адреси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628775"/>
            <a:ext cx="8291512" cy="4497388"/>
          </a:xfrm>
        </p:spPr>
        <p:txBody>
          <a:bodyPr/>
          <a:lstStyle/>
          <a:p>
            <a:pPr eaLnBrk="1" hangingPunct="1"/>
            <a:r>
              <a:rPr lang="bg-BG" altLang="bg-BG" sz="2400" dirty="0"/>
              <a:t>192.168.1.0/16</a:t>
            </a:r>
          </a:p>
          <a:p>
            <a:pPr eaLnBrk="1" hangingPunct="1">
              <a:buFontTx/>
              <a:buNone/>
            </a:pPr>
            <a:r>
              <a:rPr lang="bg-BG" altLang="bg-BG" sz="2400" dirty="0"/>
              <a:t>		- 16 бита за адрес на мрежата – 192.168.0.0</a:t>
            </a:r>
          </a:p>
          <a:p>
            <a:pPr eaLnBrk="1" hangingPunct="1">
              <a:buFontTx/>
              <a:buNone/>
            </a:pPr>
            <a:r>
              <a:rPr lang="bg-BG" altLang="bg-BG" sz="2400" dirty="0"/>
              <a:t>	 	- 16 бита за адрес на компютъра в мрежата (може да съдържа до 2</a:t>
            </a:r>
            <a:r>
              <a:rPr lang="bg-BG" altLang="bg-BG" sz="2400" baseline="30000" dirty="0"/>
              <a:t>16</a:t>
            </a:r>
            <a:r>
              <a:rPr lang="bg-BG" altLang="bg-BG" sz="2400" dirty="0"/>
              <a:t>-2 = 65534 компютри) </a:t>
            </a:r>
          </a:p>
          <a:p>
            <a:pPr eaLnBrk="1" hangingPunct="1"/>
            <a:r>
              <a:rPr lang="bg-BG" altLang="bg-BG" sz="2400" dirty="0"/>
              <a:t> 81.161.240.47/25</a:t>
            </a:r>
          </a:p>
          <a:p>
            <a:pPr eaLnBrk="1" hangingPunct="1">
              <a:buFontTx/>
              <a:buNone/>
            </a:pPr>
            <a:r>
              <a:rPr lang="bg-BG" altLang="bg-BG" sz="2400" dirty="0"/>
              <a:t>		 - 25 бита за адрес на мрежата – 81.161.240.0</a:t>
            </a:r>
          </a:p>
          <a:p>
            <a:pPr eaLnBrk="1" hangingPunct="1">
              <a:buFontTx/>
              <a:buNone/>
            </a:pPr>
            <a:r>
              <a:rPr lang="bg-BG" altLang="bg-BG" sz="2400" dirty="0"/>
              <a:t>		 - 7 бита за адрес на компютър в мрежата ( може да съдържа до 2</a:t>
            </a:r>
            <a:r>
              <a:rPr lang="bg-BG" altLang="bg-BG" sz="2400" baseline="30000" dirty="0"/>
              <a:t>7</a:t>
            </a:r>
            <a:r>
              <a:rPr lang="bg-BG" altLang="bg-BG" sz="2400" dirty="0"/>
              <a:t>-2 = 126 компютри</a:t>
            </a:r>
          </a:p>
          <a:p>
            <a:pPr eaLnBrk="1" hangingPunct="1">
              <a:buFontTx/>
              <a:buNone/>
            </a:pPr>
            <a:r>
              <a:rPr lang="bg-BG" altLang="bg-BG" sz="2400" dirty="0"/>
              <a:t>		 - Адрес на първия компютър 81.161</a:t>
            </a:r>
            <a:r>
              <a:rPr lang="en-US" altLang="bg-BG" sz="2400" dirty="0"/>
              <a:t>.</a:t>
            </a:r>
            <a:r>
              <a:rPr lang="bg-BG" altLang="bg-BG" sz="2400" dirty="0"/>
              <a:t>240.1</a:t>
            </a:r>
          </a:p>
          <a:p>
            <a:pPr eaLnBrk="1" hangingPunct="1">
              <a:buFontTx/>
              <a:buNone/>
            </a:pPr>
            <a:r>
              <a:rPr lang="bg-BG" altLang="bg-BG" sz="2400" dirty="0"/>
              <a:t>		 - Адрес на последния компютър 81.161.240.126</a:t>
            </a:r>
          </a:p>
          <a:p>
            <a:pPr eaLnBrk="1" hangingPunct="1"/>
            <a:endParaRPr lang="bg-BG" altLang="bg-BG" sz="2400" dirty="0"/>
          </a:p>
          <a:p>
            <a:pPr eaLnBrk="1" hangingPunct="1"/>
            <a:endParaRPr lang="bg-BG" altLang="bg-BG" sz="2400" dirty="0"/>
          </a:p>
          <a:p>
            <a:pPr eaLnBrk="1" hangingPunct="1"/>
            <a:endParaRPr lang="bg-BG" altLang="bg-BG" sz="2400" dirty="0"/>
          </a:p>
          <a:p>
            <a:pPr eaLnBrk="1" hangingPunct="1"/>
            <a:endParaRPr lang="bg-BG" altLang="bg-BG" sz="2400" dirty="0"/>
          </a:p>
          <a:p>
            <a:pPr eaLnBrk="1" hangingPunct="1"/>
            <a:endParaRPr lang="bg-BG" altLang="bg-BG" sz="2400" dirty="0"/>
          </a:p>
          <a:p>
            <a:pPr lvl="1" eaLnBrk="1" hangingPunct="1">
              <a:buFontTx/>
              <a:buNone/>
            </a:pPr>
            <a:endParaRPr lang="bg-BG" altLang="bg-BG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bg-BG" b="1"/>
              <a:t>IP</a:t>
            </a:r>
            <a:r>
              <a:rPr lang="bg-BG" altLang="bg-BG" b="1"/>
              <a:t> адреси - продължение</a:t>
            </a:r>
          </a:p>
        </p:txBody>
      </p:sp>
      <p:pic>
        <p:nvPicPr>
          <p:cNvPr id="60419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484313"/>
            <a:ext cx="7200900" cy="3825875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/>
              <a:t>Управление на </a:t>
            </a:r>
            <a:r>
              <a:rPr lang="en-US" altLang="bg-BG"/>
              <a:t>IP </a:t>
            </a:r>
            <a:r>
              <a:rPr lang="bg-BG" altLang="bg-BG"/>
              <a:t>мрежи. Класове мрежи и маски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bg-BG" b="1" dirty="0"/>
              <a:t>Клас А </a:t>
            </a:r>
            <a:r>
              <a:rPr lang="bg-BG" dirty="0"/>
              <a:t>– с маска 255.0.0.0</a:t>
            </a:r>
          </a:p>
          <a:p>
            <a:pPr eaLnBrk="1" hangingPunct="1">
              <a:defRPr/>
            </a:pPr>
            <a:r>
              <a:rPr lang="bg-BG" b="1" dirty="0"/>
              <a:t>Клас </a:t>
            </a:r>
            <a:r>
              <a:rPr lang="en-US" b="1" dirty="0"/>
              <a:t>B </a:t>
            </a:r>
            <a:r>
              <a:rPr lang="bg-BG" dirty="0"/>
              <a:t>– с маска 255.255.0.0</a:t>
            </a:r>
          </a:p>
          <a:p>
            <a:pPr eaLnBrk="1" hangingPunct="1">
              <a:defRPr/>
            </a:pPr>
            <a:r>
              <a:rPr lang="bg-BG" b="1" dirty="0"/>
              <a:t>Клас </a:t>
            </a:r>
            <a:r>
              <a:rPr lang="en-US" b="1" dirty="0"/>
              <a:t>C </a:t>
            </a:r>
            <a:r>
              <a:rPr lang="en-US" dirty="0"/>
              <a:t>– </a:t>
            </a:r>
            <a:r>
              <a:rPr lang="bg-BG" dirty="0"/>
              <a:t>с маска 255.255.255.0</a:t>
            </a:r>
          </a:p>
          <a:p>
            <a:pPr eaLnBrk="1" hangingPunct="1">
              <a:defRPr/>
            </a:pPr>
            <a:r>
              <a:rPr lang="en-US" dirty="0"/>
              <a:t>IP </a:t>
            </a:r>
            <a:r>
              <a:rPr lang="bg-BG" dirty="0"/>
              <a:t>калкулатори - </a:t>
            </a:r>
            <a:r>
              <a:rPr lang="en-US" dirty="0">
                <a:hlinkClick r:id="rId2"/>
              </a:rPr>
              <a:t>http://jodies.de/ipcalc</a:t>
            </a:r>
            <a:endParaRPr lang="bg-BG" dirty="0"/>
          </a:p>
          <a:p>
            <a:pPr eaLnBrk="1" hangingPunct="1">
              <a:defRPr/>
            </a:pPr>
            <a:r>
              <a:rPr lang="bg-BG" dirty="0"/>
              <a:t>Пример: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bg-BG" dirty="0"/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789363"/>
            <a:ext cx="74676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/>
              <a:t>Управление на </a:t>
            </a:r>
            <a:r>
              <a:rPr lang="en-US" altLang="bg-BG"/>
              <a:t>IP </a:t>
            </a:r>
            <a:r>
              <a:rPr lang="bg-BG" altLang="bg-BG"/>
              <a:t>мрежи. Класове мрежи, подмрежи и подмрежови маски	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9750" y="1736725"/>
          <a:ext cx="7848599" cy="2628900"/>
        </p:xfrm>
        <a:graphic>
          <a:graphicData uri="http://schemas.openxmlformats.org/drawingml/2006/table">
            <a:tbl>
              <a:tblPr/>
              <a:tblGrid>
                <a:gridCol w="606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3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0978">
                <a:tc>
                  <a:txBody>
                    <a:bodyPr/>
                    <a:lstStyle/>
                    <a:p>
                      <a:pPr algn="ctr"/>
                      <a:br>
                        <a:rPr lang="bg-BG" sz="1800" dirty="0"/>
                      </a:br>
                      <a:r>
                        <a:rPr lang="bg-BG" sz="1800" b="1" dirty="0"/>
                        <a:t>Клас</a:t>
                      </a:r>
                      <a:r>
                        <a:rPr lang="bg-BG" sz="1800" dirty="0"/>
                        <a:t> </a:t>
                      </a:r>
                    </a:p>
                  </a:txBody>
                  <a:tcPr marL="7620" marR="7620" marT="7622" marB="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Мрежов</a:t>
                      </a:r>
                      <a:r>
                        <a:rPr lang="bg-BG" sz="1800" b="1" baseline="0" dirty="0"/>
                        <a:t> о</a:t>
                      </a:r>
                      <a:r>
                        <a:rPr lang="bg-BG" sz="1800" b="1" dirty="0"/>
                        <a:t>ктет  - </a:t>
                      </a:r>
                      <a:r>
                        <a:rPr lang="en-US" sz="1800" b="1" dirty="0"/>
                        <a:t>n</a:t>
                      </a:r>
                      <a:endParaRPr lang="en-US" sz="1800" dirty="0"/>
                    </a:p>
                  </a:txBody>
                  <a:tcPr marL="7620" marR="7620" marT="7622" marB="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Част за адресна мрежата</a:t>
                      </a:r>
                      <a:endParaRPr lang="bg-BG" sz="1800" dirty="0"/>
                    </a:p>
                  </a:txBody>
                  <a:tcPr marL="7620" marR="7620" marT="7622" marB="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Част за адресна хост</a:t>
                      </a:r>
                      <a:endParaRPr lang="bg-BG" sz="1800" dirty="0"/>
                    </a:p>
                  </a:txBody>
                  <a:tcPr marL="7620" marR="7620" marT="7622" marB="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Брой  мрежи</a:t>
                      </a:r>
                      <a:endParaRPr lang="bg-BG" sz="1800" dirty="0"/>
                    </a:p>
                  </a:txBody>
                  <a:tcPr marL="7620" marR="7620" marT="7622" marB="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Брой хостове в</a:t>
                      </a:r>
                      <a:r>
                        <a:rPr lang="en-US" sz="1800" b="1" dirty="0"/>
                        <a:t> </a:t>
                      </a:r>
                      <a:r>
                        <a:rPr lang="bg-BG" sz="1800" b="1" dirty="0"/>
                        <a:t>една мрежа</a:t>
                      </a:r>
                      <a:endParaRPr lang="bg-BG" sz="1800" dirty="0"/>
                    </a:p>
                  </a:txBody>
                  <a:tcPr marL="7620" marR="7620" marT="7622" marB="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7620" marR="7620" marT="7622" marB="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/>
                        <a:t>1-126</a:t>
                      </a:r>
                    </a:p>
                  </a:txBody>
                  <a:tcPr marL="7620" marR="7620" marT="7622" marB="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n.</a:t>
                      </a:r>
                    </a:p>
                  </a:txBody>
                  <a:tcPr marL="7620" marR="7620" marT="7622" marB="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x.y.z</a:t>
                      </a:r>
                    </a:p>
                  </a:txBody>
                  <a:tcPr marL="7620" marR="7620" marT="7622" marB="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 sz="1800" dirty="0"/>
                        <a:t>126</a:t>
                      </a:r>
                    </a:p>
                  </a:txBody>
                  <a:tcPr marL="7620" marR="7620" marT="7622" marB="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 sz="1800" dirty="0"/>
                        <a:t>16 277 214</a:t>
                      </a:r>
                    </a:p>
                  </a:txBody>
                  <a:tcPr marL="7620" marR="7620" marT="7622" marB="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marL="7620" marR="7620" marT="7622" marB="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/>
                        <a:t>128-191</a:t>
                      </a:r>
                    </a:p>
                  </a:txBody>
                  <a:tcPr marL="7620" marR="7620" marT="7622" marB="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n.x.</a:t>
                      </a:r>
                    </a:p>
                  </a:txBody>
                  <a:tcPr marL="7620" marR="7620" marT="7622" marB="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y.z</a:t>
                      </a:r>
                    </a:p>
                  </a:txBody>
                  <a:tcPr marL="7620" marR="7620" marT="7622" marB="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 sz="1800" dirty="0"/>
                        <a:t>16 384</a:t>
                      </a:r>
                    </a:p>
                  </a:txBody>
                  <a:tcPr marL="7620" marR="7620" marT="7622" marB="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 sz="1800" dirty="0"/>
                        <a:t>65 534</a:t>
                      </a:r>
                    </a:p>
                  </a:txBody>
                  <a:tcPr marL="7620" marR="7620" marT="7622" marB="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L="7620" marR="7620" marT="7622" marB="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/>
                        <a:t>192-223</a:t>
                      </a:r>
                    </a:p>
                  </a:txBody>
                  <a:tcPr marL="7620" marR="7620" marT="7622" marB="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n.x.y.</a:t>
                      </a:r>
                    </a:p>
                  </a:txBody>
                  <a:tcPr marL="7620" marR="7620" marT="7622" marB="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z</a:t>
                      </a:r>
                    </a:p>
                  </a:txBody>
                  <a:tcPr marL="7620" marR="7620" marT="7622" marB="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 sz="1800" dirty="0"/>
                        <a:t>2 097 152</a:t>
                      </a:r>
                    </a:p>
                  </a:txBody>
                  <a:tcPr marL="7620" marR="7620" marT="7622" marB="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 sz="1800" dirty="0"/>
                        <a:t>254</a:t>
                      </a:r>
                    </a:p>
                  </a:txBody>
                  <a:tcPr marL="7620" marR="7620" marT="7622" marB="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/>
              <a:t>Управление на </a:t>
            </a:r>
            <a:r>
              <a:rPr lang="en-US" altLang="bg-BG"/>
              <a:t>IP </a:t>
            </a:r>
            <a:r>
              <a:rPr lang="bg-BG" altLang="bg-BG"/>
              <a:t>мрежи. Класове мрежи, подмрежи и подмрежови маски	</a:t>
            </a:r>
            <a:endParaRPr lang="bg-BG" altLang="en-US"/>
          </a:p>
        </p:txBody>
      </p:sp>
      <p:sp>
        <p:nvSpPr>
          <p:cNvPr id="634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ru-RU" altLang="en-US" b="1" dirty="0"/>
              <a:t>ПРИМЕР:</a:t>
            </a:r>
            <a:r>
              <a:rPr lang="ru-RU" altLang="en-US" dirty="0"/>
              <a:t> IP </a:t>
            </a:r>
            <a:r>
              <a:rPr lang="ru-RU" altLang="en-US" dirty="0" err="1"/>
              <a:t>адресът</a:t>
            </a:r>
            <a:r>
              <a:rPr lang="ru-RU" altLang="en-US" dirty="0"/>
              <a:t> на </a:t>
            </a:r>
            <a:r>
              <a:rPr lang="ru-RU" altLang="en-US" dirty="0" err="1"/>
              <a:t>изпращащия</a:t>
            </a:r>
            <a:r>
              <a:rPr lang="ru-RU" altLang="en-US" dirty="0"/>
              <a:t> </a:t>
            </a:r>
            <a:r>
              <a:rPr lang="ru-RU" altLang="en-US" dirty="0" err="1"/>
              <a:t>компютър</a:t>
            </a:r>
            <a:r>
              <a:rPr lang="ru-RU" altLang="en-US" dirty="0"/>
              <a:t> е 192.168.1.1, а </a:t>
            </a:r>
            <a:r>
              <a:rPr lang="ru-RU" altLang="en-US" dirty="0" err="1"/>
              <a:t>подмрежовата</a:t>
            </a:r>
            <a:r>
              <a:rPr lang="ru-RU" altLang="en-US" dirty="0"/>
              <a:t> маска е 255.255.255.0. IP </a:t>
            </a:r>
            <a:r>
              <a:rPr lang="ru-RU" altLang="en-US" dirty="0" err="1"/>
              <a:t>адресът</a:t>
            </a:r>
            <a:r>
              <a:rPr lang="ru-RU" altLang="en-US" dirty="0"/>
              <a:t> на </a:t>
            </a:r>
            <a:r>
              <a:rPr lang="ru-RU" altLang="en-US" dirty="0" err="1"/>
              <a:t>компютъра</a:t>
            </a:r>
            <a:r>
              <a:rPr lang="ru-RU" altLang="en-US" dirty="0"/>
              <a:t> </a:t>
            </a:r>
            <a:r>
              <a:rPr lang="ru-RU" altLang="en-US" dirty="0" err="1"/>
              <a:t>местоназначение</a:t>
            </a:r>
            <a:r>
              <a:rPr lang="ru-RU" altLang="en-US" dirty="0"/>
              <a:t> е 192.168.3.1. </a:t>
            </a:r>
          </a:p>
          <a:p>
            <a:r>
              <a:rPr lang="ru-RU" altLang="en-US" dirty="0"/>
              <a:t>Най </a:t>
            </a:r>
            <a:r>
              <a:rPr lang="ru-RU" altLang="en-US" dirty="0" err="1"/>
              <a:t>напред</a:t>
            </a:r>
            <a:r>
              <a:rPr lang="ru-RU" altLang="en-US" dirty="0"/>
              <a:t> </a:t>
            </a:r>
            <a:r>
              <a:rPr lang="ru-RU" altLang="en-US" dirty="0" err="1"/>
              <a:t>изпълняваме</a:t>
            </a:r>
            <a:r>
              <a:rPr lang="ru-RU" altLang="en-US" dirty="0"/>
              <a:t> </a:t>
            </a:r>
            <a:r>
              <a:rPr lang="ru-RU" altLang="en-US" dirty="0" err="1"/>
              <a:t>логическо</a:t>
            </a:r>
            <a:r>
              <a:rPr lang="ru-RU" altLang="en-US" dirty="0"/>
              <a:t> И между IP адреса и </a:t>
            </a:r>
            <a:r>
              <a:rPr lang="ru-RU" altLang="en-US" dirty="0" err="1"/>
              <a:t>подмрежовата</a:t>
            </a:r>
            <a:r>
              <a:rPr lang="ru-RU" altLang="en-US" dirty="0"/>
              <a:t> маска на </a:t>
            </a:r>
            <a:r>
              <a:rPr lang="ru-RU" altLang="en-US" dirty="0" err="1"/>
              <a:t>изпращащия</a:t>
            </a:r>
            <a:r>
              <a:rPr lang="ru-RU" altLang="en-US" dirty="0"/>
              <a:t> </a:t>
            </a:r>
            <a:r>
              <a:rPr lang="ru-RU" altLang="en-US" dirty="0" err="1"/>
              <a:t>компютър</a:t>
            </a:r>
            <a:r>
              <a:rPr lang="ru-RU" altLang="en-US" dirty="0"/>
              <a:t>: </a:t>
            </a:r>
          </a:p>
          <a:p>
            <a:r>
              <a:rPr lang="ru-RU" altLang="en-US" dirty="0"/>
              <a:t>192.168.1.1 = </a:t>
            </a:r>
            <a:endParaRPr lang="en-US" altLang="en-US" dirty="0"/>
          </a:p>
          <a:p>
            <a:r>
              <a:rPr lang="ru-RU" altLang="en-US" dirty="0"/>
              <a:t>11000000.10101000.00000001.00000001</a:t>
            </a:r>
            <a:br>
              <a:rPr lang="ru-RU" altLang="en-US" dirty="0"/>
            </a:br>
            <a:r>
              <a:rPr lang="ru-RU" altLang="en-US" dirty="0"/>
              <a:t>255.255.255.0 = 11111111.11111111.11111111.00000000</a:t>
            </a:r>
            <a:br>
              <a:rPr lang="ru-RU" altLang="en-US" dirty="0"/>
            </a:br>
            <a:r>
              <a:rPr lang="ru-RU" altLang="en-US" dirty="0"/>
              <a:t>След </a:t>
            </a:r>
            <a:r>
              <a:rPr lang="ru-RU" altLang="en-US" dirty="0" err="1"/>
              <a:t>операцията</a:t>
            </a:r>
            <a:r>
              <a:rPr lang="ru-RU" altLang="en-US" dirty="0"/>
              <a:t> И = 11000000.10101000.00000001.00000000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/>
              <a:t>Управление на </a:t>
            </a:r>
            <a:r>
              <a:rPr lang="en-US" altLang="bg-BG"/>
              <a:t>IP </a:t>
            </a:r>
            <a:r>
              <a:rPr lang="bg-BG" altLang="bg-BG"/>
              <a:t>мрежи. Класове мрежи, подмрежи и подмрежови маски	</a:t>
            </a:r>
            <a:endParaRPr lang="bg-BG" altLang="en-US"/>
          </a:p>
        </p:txBody>
      </p:sp>
      <p:sp>
        <p:nvSpPr>
          <p:cNvPr id="645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ru-RU" altLang="en-US" dirty="0"/>
              <a:t>След </a:t>
            </a:r>
            <a:r>
              <a:rPr lang="ru-RU" altLang="en-US" dirty="0" err="1"/>
              <a:t>това</a:t>
            </a:r>
            <a:r>
              <a:rPr lang="ru-RU" altLang="en-US" dirty="0"/>
              <a:t> </a:t>
            </a:r>
            <a:r>
              <a:rPr lang="ru-RU" altLang="en-US" dirty="0" err="1"/>
              <a:t>извършваме</a:t>
            </a:r>
            <a:r>
              <a:rPr lang="ru-RU" altLang="en-US" dirty="0"/>
              <a:t> </a:t>
            </a:r>
            <a:r>
              <a:rPr lang="ru-RU" altLang="en-US" dirty="0" err="1"/>
              <a:t>същите</a:t>
            </a:r>
            <a:r>
              <a:rPr lang="ru-RU" altLang="en-US" dirty="0"/>
              <a:t> </a:t>
            </a:r>
            <a:r>
              <a:rPr lang="ru-RU" altLang="en-US" dirty="0" err="1"/>
              <a:t>изчисления</a:t>
            </a:r>
            <a:r>
              <a:rPr lang="ru-RU" altLang="en-US" dirty="0"/>
              <a:t> за </a:t>
            </a:r>
            <a:r>
              <a:rPr lang="ru-RU" altLang="en-US" dirty="0" err="1"/>
              <a:t>компютъра</a:t>
            </a:r>
            <a:r>
              <a:rPr lang="ru-RU" altLang="en-US" dirty="0"/>
              <a:t> </a:t>
            </a:r>
            <a:r>
              <a:rPr lang="ru-RU" altLang="en-US" dirty="0" err="1"/>
              <a:t>местоназначение</a:t>
            </a:r>
            <a:r>
              <a:rPr lang="ru-RU" altLang="en-US" dirty="0"/>
              <a:t> и </a:t>
            </a:r>
            <a:r>
              <a:rPr lang="ru-RU" altLang="en-US" dirty="0" err="1"/>
              <a:t>неговата</a:t>
            </a:r>
            <a:r>
              <a:rPr lang="ru-RU" altLang="en-US" dirty="0"/>
              <a:t> </a:t>
            </a:r>
            <a:r>
              <a:rPr lang="ru-RU" altLang="en-US" dirty="0" err="1"/>
              <a:t>подмрежова</a:t>
            </a:r>
            <a:r>
              <a:rPr lang="ru-RU" altLang="en-US" dirty="0"/>
              <a:t> маска:</a:t>
            </a:r>
          </a:p>
          <a:p>
            <a:r>
              <a:rPr lang="ru-RU" altLang="en-US" dirty="0"/>
              <a:t>192.168.3.1 = </a:t>
            </a:r>
            <a:endParaRPr lang="en-US" altLang="en-US" dirty="0"/>
          </a:p>
          <a:p>
            <a:r>
              <a:rPr lang="ru-RU" altLang="en-US" dirty="0"/>
              <a:t>11000000.10101000.00000011.00000001</a:t>
            </a:r>
            <a:br>
              <a:rPr lang="ru-RU" altLang="en-US" dirty="0"/>
            </a:br>
            <a:r>
              <a:rPr lang="ru-RU" altLang="en-US" dirty="0"/>
              <a:t>255.255.255.0 = 11111111.11111111.11111111.00000000</a:t>
            </a:r>
            <a:br>
              <a:rPr lang="ru-RU" altLang="en-US" dirty="0"/>
            </a:br>
            <a:r>
              <a:rPr lang="ru-RU" altLang="en-US" dirty="0"/>
              <a:t>След </a:t>
            </a:r>
            <a:r>
              <a:rPr lang="ru-RU" altLang="en-US" dirty="0" err="1"/>
              <a:t>операцията</a:t>
            </a:r>
            <a:r>
              <a:rPr lang="ru-RU" altLang="en-US" dirty="0"/>
              <a:t> И = 11000000.10101000.00000011.00000000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703262"/>
          </a:xfrm>
        </p:spPr>
        <p:txBody>
          <a:bodyPr/>
          <a:lstStyle/>
          <a:p>
            <a:pPr eaLnBrk="1" hangingPunct="1"/>
            <a:r>
              <a:rPr lang="bg-BG" altLang="bg-BG"/>
              <a:t>Публични и частни мрежи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908050"/>
            <a:ext cx="8229600" cy="5473700"/>
          </a:xfrm>
        </p:spPr>
        <p:txBody>
          <a:bodyPr/>
          <a:lstStyle/>
          <a:p>
            <a:pPr eaLnBrk="1" hangingPunct="1"/>
            <a:r>
              <a:rPr lang="bg-BG" altLang="bg-BG" b="1" dirty="0"/>
              <a:t>Публични мрежови адреси:</a:t>
            </a:r>
          </a:p>
          <a:p>
            <a:pPr eaLnBrk="1" hangingPunct="1">
              <a:buFontTx/>
              <a:buChar char="-"/>
            </a:pPr>
            <a:r>
              <a:rPr lang="bg-BG" altLang="bg-BG" dirty="0"/>
              <a:t>могат да се </a:t>
            </a:r>
            <a:r>
              <a:rPr lang="bg-BG" altLang="bg-BG" dirty="0" err="1"/>
              <a:t>маршрутизират</a:t>
            </a:r>
            <a:r>
              <a:rPr lang="bg-BG" altLang="bg-BG" dirty="0"/>
              <a:t> в Интернет;</a:t>
            </a:r>
          </a:p>
          <a:p>
            <a:pPr eaLnBrk="1" hangingPunct="1">
              <a:buFontTx/>
              <a:buChar char="-"/>
            </a:pPr>
            <a:r>
              <a:rPr lang="bg-BG" altLang="bg-BG" dirty="0"/>
              <a:t>директен достъп до Интернет;</a:t>
            </a:r>
          </a:p>
          <a:p>
            <a:pPr eaLnBrk="1" hangingPunct="1">
              <a:buFontTx/>
              <a:buChar char="-"/>
            </a:pPr>
            <a:r>
              <a:rPr lang="bg-BG" altLang="bg-BG" dirty="0"/>
              <a:t>Всеки един адрес е уникален;</a:t>
            </a:r>
          </a:p>
          <a:p>
            <a:pPr eaLnBrk="1" hangingPunct="1"/>
            <a:r>
              <a:rPr lang="bg-BG" altLang="bg-BG" b="1" dirty="0"/>
              <a:t>Частни мрежови адреси:</a:t>
            </a:r>
          </a:p>
          <a:p>
            <a:pPr eaLnBrk="1" hangingPunct="1">
              <a:buFontTx/>
              <a:buChar char="-"/>
            </a:pPr>
            <a:r>
              <a:rPr lang="bg-BG" altLang="bg-BG" dirty="0"/>
              <a:t>не могат да се </a:t>
            </a:r>
            <a:r>
              <a:rPr lang="bg-BG" altLang="bg-BG" dirty="0" err="1"/>
              <a:t>маршрутизират</a:t>
            </a:r>
            <a:r>
              <a:rPr lang="bg-BG" altLang="bg-BG" dirty="0"/>
              <a:t> в Интернет;</a:t>
            </a:r>
          </a:p>
          <a:p>
            <a:pPr eaLnBrk="1" hangingPunct="1">
              <a:buFontTx/>
              <a:buChar char="-"/>
            </a:pPr>
            <a:r>
              <a:rPr lang="bg-BG" altLang="bg-BG" dirty="0"/>
              <a:t>могат да се </a:t>
            </a:r>
            <a:r>
              <a:rPr lang="bg-BG" altLang="bg-BG" dirty="0" err="1"/>
              <a:t>маршрутизират</a:t>
            </a:r>
            <a:r>
              <a:rPr lang="bg-BG" altLang="bg-BG" dirty="0"/>
              <a:t> в локалната частна мрежа;</a:t>
            </a:r>
          </a:p>
          <a:p>
            <a:pPr eaLnBrk="1" hangingPunct="1">
              <a:buFontTx/>
              <a:buChar char="-"/>
            </a:pPr>
            <a:r>
              <a:rPr lang="bg-BG" altLang="bg-BG" dirty="0"/>
              <a:t>без директен достъп до Интернет – достъпа до Интернет става само чрез </a:t>
            </a:r>
            <a:r>
              <a:rPr lang="en-US" altLang="bg-BG" dirty="0"/>
              <a:t>NAT (Network Address Translation) </a:t>
            </a:r>
            <a:r>
              <a:rPr lang="bg-BG" altLang="bg-BG" dirty="0"/>
              <a:t>или </a:t>
            </a:r>
            <a:r>
              <a:rPr lang="en-US" altLang="bg-BG" dirty="0"/>
              <a:t>Proxy;</a:t>
            </a:r>
            <a:endParaRPr lang="bg-BG" altLang="bg-BG" dirty="0"/>
          </a:p>
          <a:p>
            <a:pPr eaLnBrk="1" hangingPunct="1">
              <a:buFontTx/>
              <a:buChar char="-"/>
            </a:pPr>
            <a:r>
              <a:rPr lang="bg-BG" altLang="bg-BG" dirty="0"/>
              <a:t>всеки един адрес е уникален само в рамките на</a:t>
            </a:r>
            <a:r>
              <a:rPr lang="en-US" altLang="bg-BG" dirty="0"/>
              <a:t> </a:t>
            </a:r>
            <a:r>
              <a:rPr lang="bg-BG" altLang="bg-BG" dirty="0"/>
              <a:t>локалната частна мрежа;</a:t>
            </a:r>
            <a:r>
              <a:rPr lang="en-US" altLang="bg-BG" dirty="0"/>
              <a:t> </a:t>
            </a:r>
            <a:endParaRPr lang="bg-BG" altLang="bg-BG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/>
              <a:t>Частни адресни пространства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bg-BG" b="1" dirty="0"/>
              <a:t>От клас </a:t>
            </a:r>
            <a:r>
              <a:rPr lang="en-US" b="1" dirty="0"/>
              <a:t>A</a:t>
            </a:r>
            <a:r>
              <a:rPr lang="en-US" dirty="0"/>
              <a:t> – 10.0.0.0. </a:t>
            </a:r>
            <a:r>
              <a:rPr lang="bg-BG" dirty="0"/>
              <a:t>Интервал на адресите</a:t>
            </a:r>
            <a:r>
              <a:rPr lang="en-US" dirty="0"/>
              <a:t>: 10.0.0.1 – 10.255.255.255 </a:t>
            </a:r>
            <a:r>
              <a:rPr lang="bg-BG" dirty="0"/>
              <a:t>при мрежова маска 255.0.0.0.</a:t>
            </a:r>
          </a:p>
          <a:p>
            <a:pPr eaLnBrk="1" hangingPunct="1">
              <a:defRPr/>
            </a:pPr>
            <a:r>
              <a:rPr lang="bg-BG" b="1" dirty="0"/>
              <a:t>От клас </a:t>
            </a:r>
            <a:r>
              <a:rPr lang="en-US" b="1" dirty="0"/>
              <a:t>B </a:t>
            </a:r>
            <a:r>
              <a:rPr lang="en-US" dirty="0"/>
              <a:t>– 172.16.0.0. </a:t>
            </a:r>
            <a:r>
              <a:rPr lang="bg-BG" dirty="0"/>
              <a:t>Интервал на адресите</a:t>
            </a:r>
            <a:r>
              <a:rPr lang="en-US" dirty="0"/>
              <a:t>: 172.16.0.1 – 172.31.255.255 </a:t>
            </a:r>
            <a:r>
              <a:rPr lang="bg-BG" dirty="0"/>
              <a:t>при мрежова маска 255.</a:t>
            </a:r>
            <a:r>
              <a:rPr lang="en-US" dirty="0"/>
              <a:t>240</a:t>
            </a:r>
            <a:r>
              <a:rPr lang="bg-BG" dirty="0"/>
              <a:t>.0.0.</a:t>
            </a:r>
            <a:endParaRPr lang="en-US" dirty="0"/>
          </a:p>
          <a:p>
            <a:pPr eaLnBrk="1" hangingPunct="1">
              <a:defRPr/>
            </a:pPr>
            <a:r>
              <a:rPr lang="bg-BG" b="1" dirty="0"/>
              <a:t>От клас </a:t>
            </a:r>
            <a:r>
              <a:rPr lang="en-US" b="1" dirty="0"/>
              <a:t>C </a:t>
            </a:r>
            <a:r>
              <a:rPr lang="en-US" dirty="0"/>
              <a:t>– 192.168.0.0. </a:t>
            </a:r>
            <a:r>
              <a:rPr lang="bg-BG" dirty="0"/>
              <a:t>Интервал на адресите</a:t>
            </a:r>
            <a:r>
              <a:rPr lang="en-US" dirty="0"/>
              <a:t>: 192.168.0.1 – 192.168.0.255 </a:t>
            </a:r>
            <a:r>
              <a:rPr lang="bg-BG" dirty="0"/>
              <a:t>при мрежова маска 255.</a:t>
            </a:r>
            <a:r>
              <a:rPr lang="en-US" dirty="0"/>
              <a:t>255.255</a:t>
            </a:r>
            <a:r>
              <a:rPr lang="bg-BG" dirty="0"/>
              <a:t>.0.</a:t>
            </a:r>
            <a:endParaRPr lang="en-US" dirty="0"/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bg-BG" dirty="0"/>
          </a:p>
          <a:p>
            <a:pPr eaLnBrk="1" hangingPunct="1">
              <a:defRPr/>
            </a:pPr>
            <a:endParaRPr lang="bg-BG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</a:t>
            </a:r>
            <a:r>
              <a:rPr lang="bg-BG" dirty="0"/>
              <a:t>портове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z="3600" dirty="0"/>
              <a:t>Портове – 0..65535;</a:t>
            </a:r>
          </a:p>
          <a:p>
            <a:r>
              <a:rPr lang="bg-BG" sz="3600" dirty="0"/>
              <a:t>Възможни състояния на </a:t>
            </a:r>
            <a:r>
              <a:rPr lang="en-US" sz="3600" dirty="0"/>
              <a:t>IP </a:t>
            </a:r>
            <a:r>
              <a:rPr lang="bg-BG" sz="3600" dirty="0"/>
              <a:t>портовете; </a:t>
            </a:r>
          </a:p>
          <a:p>
            <a:r>
              <a:rPr lang="bg-BG" sz="3600" dirty="0"/>
              <a:t>Адресиране по адрес и порт;</a:t>
            </a:r>
          </a:p>
          <a:p>
            <a:r>
              <a:rPr lang="bg-BG" sz="3600" dirty="0"/>
              <a:t>Анализ на </a:t>
            </a:r>
            <a:r>
              <a:rPr lang="en-US" sz="3600" dirty="0"/>
              <a:t>IP </a:t>
            </a:r>
            <a:r>
              <a:rPr lang="bg-BG" sz="3600" dirty="0"/>
              <a:t>портове по вид, трафик и състояние</a:t>
            </a:r>
            <a:r>
              <a:rPr lang="en-US" sz="3600" dirty="0"/>
              <a:t>;</a:t>
            </a:r>
          </a:p>
          <a:p>
            <a:r>
              <a:rPr lang="en-US" sz="3600" dirty="0"/>
              <a:t>WHO.IS</a:t>
            </a:r>
            <a:r>
              <a:rPr lang="bg-BG" sz="3600" dirty="0"/>
              <a:t>, </a:t>
            </a:r>
            <a:r>
              <a:rPr lang="en-US" sz="3600" dirty="0"/>
              <a:t>RIPE.NET;</a:t>
            </a:r>
          </a:p>
          <a:p>
            <a:r>
              <a:rPr lang="en-US" sz="3600" dirty="0"/>
              <a:t>GRC.COM.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1269763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bg-BG"/>
              <a:t>IP</a:t>
            </a:r>
            <a:r>
              <a:rPr lang="bg-BG" altLang="bg-BG"/>
              <a:t> Адреси	 (</a:t>
            </a:r>
            <a:r>
              <a:rPr lang="en-US" altLang="bg-BG"/>
              <a:t>IP v6)</a:t>
            </a:r>
            <a:endParaRPr lang="bg-BG" altLang="bg-BG"/>
          </a:p>
        </p:txBody>
      </p:sp>
      <p:sp>
        <p:nvSpPr>
          <p:cNvPr id="675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ru-RU" altLang="bg-BG" dirty="0"/>
              <a:t>IPv6 </a:t>
            </a:r>
            <a:r>
              <a:rPr lang="ru-RU" altLang="bg-BG" dirty="0" err="1"/>
              <a:t>поддържа</a:t>
            </a:r>
            <a:r>
              <a:rPr lang="ru-RU" altLang="bg-BG" dirty="0"/>
              <a:t> </a:t>
            </a:r>
            <a:r>
              <a:rPr lang="ru-RU" altLang="bg-BG" dirty="0" err="1"/>
              <a:t>по-голямо</a:t>
            </a:r>
            <a:r>
              <a:rPr lang="ru-RU" altLang="bg-BG" dirty="0"/>
              <a:t> адресно пространство. </a:t>
            </a:r>
            <a:r>
              <a:rPr lang="ru-RU" altLang="bg-BG" dirty="0" err="1"/>
              <a:t>Дължината</a:t>
            </a:r>
            <a:r>
              <a:rPr lang="ru-RU" altLang="bg-BG" dirty="0"/>
              <a:t> на един IPv6 адрес е 128 бита в сравнение </a:t>
            </a:r>
            <a:r>
              <a:rPr lang="ru-RU" altLang="bg-BG" dirty="0" err="1"/>
              <a:t>тази</a:t>
            </a:r>
            <a:r>
              <a:rPr lang="ru-RU" altLang="bg-BG" dirty="0"/>
              <a:t> при IPv4, </a:t>
            </a:r>
            <a:r>
              <a:rPr lang="ru-RU" altLang="bg-BG" dirty="0" err="1"/>
              <a:t>която</a:t>
            </a:r>
            <a:r>
              <a:rPr lang="ru-RU" altLang="bg-BG" dirty="0"/>
              <a:t> е едва 32 бита.</a:t>
            </a:r>
            <a:endParaRPr lang="en-US" altLang="bg-BG" dirty="0"/>
          </a:p>
          <a:p>
            <a:pPr eaLnBrk="1" hangingPunct="1"/>
            <a:r>
              <a:rPr lang="bg-BG" altLang="bg-BG" dirty="0"/>
              <a:t>Пример: </a:t>
            </a:r>
            <a:r>
              <a:rPr lang="en-US" altLang="bg-BG" dirty="0"/>
              <a:t>2001:0:9d38:6abd:3c16:d0d:f5fe:cdf4</a:t>
            </a:r>
            <a:endParaRPr lang="bg-BG" alt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982663" y="476250"/>
            <a:ext cx="39909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bg-BG" sz="3200"/>
              <a:t>Мрежови протоколи</a:t>
            </a:r>
          </a:p>
        </p:txBody>
      </p:sp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1116013" y="1525588"/>
            <a:ext cx="6956425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bg-BG" altLang="bg-BG" sz="2400" b="1" dirty="0"/>
              <a:t>Протокол</a:t>
            </a:r>
            <a:r>
              <a:rPr lang="bg-BG" altLang="bg-BG" sz="2400" dirty="0"/>
              <a:t> – набор от правила, определящи как устройствата (компютри и др.) обменят информация посредством мрежи;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bg-BG" altLang="bg-BG" sz="2400" dirty="0"/>
              <a:t>Протоколът по същество описва структурата на съобщенията и начина, по който се обменят тези съобщения;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bg-BG" altLang="bg-BG" sz="2400" dirty="0"/>
              <a:t>За различните функции, свързани с обмена на данни между </a:t>
            </a:r>
            <a:r>
              <a:rPr lang="bg-BG" altLang="bg-BG" sz="2400" dirty="0">
                <a:solidFill>
                  <a:srgbClr val="FF0000"/>
                </a:solidFill>
              </a:rPr>
              <a:t>устройства</a:t>
            </a:r>
            <a:r>
              <a:rPr lang="bg-BG" altLang="bg-BG" sz="2400" dirty="0"/>
              <a:t> и </a:t>
            </a:r>
            <a:r>
              <a:rPr lang="bg-BG" altLang="bg-BG" sz="2400" dirty="0">
                <a:solidFill>
                  <a:srgbClr val="FF0000"/>
                </a:solidFill>
              </a:rPr>
              <a:t>приложения</a:t>
            </a:r>
            <a:r>
              <a:rPr lang="bg-BG" altLang="bg-BG" sz="2400" dirty="0"/>
              <a:t> съществуват отделни протоколи, организирани в слоевете</a:t>
            </a:r>
            <a:r>
              <a:rPr lang="en-US" altLang="bg-BG" sz="2400" dirty="0"/>
              <a:t> (layers)</a:t>
            </a:r>
            <a:r>
              <a:rPr lang="bg-BG" altLang="bg-BG" sz="2400" dirty="0"/>
              <a:t> на мрежовите модели </a:t>
            </a:r>
            <a:r>
              <a:rPr lang="en-US" altLang="bg-BG" sz="2400" dirty="0"/>
              <a:t>OSI </a:t>
            </a:r>
            <a:r>
              <a:rPr lang="bg-BG" altLang="bg-BG" sz="2400" dirty="0"/>
              <a:t>и </a:t>
            </a:r>
            <a:r>
              <a:rPr lang="en-US" altLang="bg-BG" sz="2400" dirty="0"/>
              <a:t>TCP.</a:t>
            </a:r>
            <a:endParaRPr lang="bg-BG" altLang="bg-BG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00336"/>
          </a:xfrm>
        </p:spPr>
        <p:txBody>
          <a:bodyPr/>
          <a:lstStyle/>
          <a:p>
            <a:r>
              <a:rPr lang="bg-BG" altLang="bg-BG" dirty="0"/>
              <a:t>Конфигурация на </a:t>
            </a:r>
            <a:r>
              <a:rPr lang="en-US" altLang="bg-BG" dirty="0"/>
              <a:t>TCP/IP</a:t>
            </a:r>
            <a:br>
              <a:rPr lang="en-US" altLang="bg-BG" dirty="0"/>
            </a:br>
            <a:r>
              <a:rPr lang="bg-BG" altLang="bg-BG" dirty="0"/>
              <a:t>Статични и динамични </a:t>
            </a:r>
            <a:r>
              <a:rPr lang="en-US" altLang="bg-BG" dirty="0"/>
              <a:t>IP </a:t>
            </a:r>
            <a:r>
              <a:rPr lang="bg-BG" altLang="bg-BG" dirty="0"/>
              <a:t>адреси. </a:t>
            </a:r>
            <a:r>
              <a:rPr lang="en-US" altLang="bg-BG" dirty="0"/>
              <a:t>DHCP.</a:t>
            </a:r>
            <a:endParaRPr lang="bg-BG" altLang="bg-BG" dirty="0"/>
          </a:p>
        </p:txBody>
      </p:sp>
      <p:sp>
        <p:nvSpPr>
          <p:cNvPr id="68611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8640959" cy="4938713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bg-BG" altLang="bg-BG" sz="2400" b="1" dirty="0"/>
              <a:t>Статични </a:t>
            </a:r>
            <a:r>
              <a:rPr lang="en-US" altLang="bg-BG" sz="2400" b="1" dirty="0"/>
              <a:t>IP </a:t>
            </a:r>
            <a:r>
              <a:rPr lang="bg-BG" altLang="bg-BG" sz="2400" b="1" dirty="0"/>
              <a:t>адреси </a:t>
            </a:r>
            <a:r>
              <a:rPr lang="bg-BG" altLang="bg-BG" sz="2400" dirty="0"/>
              <a:t>– конфигурират се ръчно или автоматично (по </a:t>
            </a:r>
            <a:r>
              <a:rPr lang="en-US" altLang="bg-BG" sz="2400" dirty="0"/>
              <a:t>MAC </a:t>
            </a:r>
            <a:r>
              <a:rPr lang="bg-BG" altLang="bg-BG" sz="2400" dirty="0"/>
              <a:t>адрес). Използват се основно на компютри и устройства, които предоставят услуги на останалите потребители в мрежата и Интернет.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bg-BG" altLang="bg-BG" sz="2400" b="1" dirty="0"/>
              <a:t>Динамични </a:t>
            </a:r>
            <a:r>
              <a:rPr lang="en-US" altLang="bg-BG" sz="2400" b="1" dirty="0"/>
              <a:t>IP </a:t>
            </a:r>
            <a:r>
              <a:rPr lang="bg-BG" altLang="bg-BG" sz="2400" b="1" dirty="0"/>
              <a:t>адреси </a:t>
            </a:r>
            <a:r>
              <a:rPr lang="bg-BG" altLang="bg-BG" sz="2400" dirty="0"/>
              <a:t>– адреси, които се предоставят автоматично и са валидни само в рамките на периода на ползване, Като при всяко свързване, адресът, който се получава може да бъде различен.</a:t>
            </a:r>
            <a:endParaRPr lang="en-US" altLang="bg-BG" sz="2400" dirty="0"/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altLang="bg-BG" sz="2400" b="1" dirty="0"/>
              <a:t>DHCP ( Dynamic Host Configuration Protocol) </a:t>
            </a:r>
            <a:r>
              <a:rPr lang="ru-RU" altLang="bg-BG" sz="2400" dirty="0"/>
              <a:t>е протокол, който дава възможност да се автоматизира получаването на валиден IP адрес. Използването му позволява да се </a:t>
            </a:r>
            <a:r>
              <a:rPr lang="ru-RU" altLang="bg-BG" sz="2400" dirty="0" err="1"/>
              <a:t>обле</a:t>
            </a:r>
            <a:r>
              <a:rPr lang="bg-BG" altLang="bg-BG" sz="2400" dirty="0"/>
              <a:t>к</a:t>
            </a:r>
            <a:r>
              <a:rPr lang="ru-RU" altLang="bg-BG" sz="2400" dirty="0" err="1"/>
              <a:t>чи</a:t>
            </a:r>
            <a:r>
              <a:rPr lang="ru-RU" altLang="bg-BG" sz="2400" dirty="0"/>
              <a:t> администрирането на мрежата, като се избегне необходимостта от ръчно настройване на</a:t>
            </a:r>
            <a:r>
              <a:rPr lang="en-US" altLang="bg-BG" sz="2400" dirty="0"/>
              <a:t> </a:t>
            </a:r>
            <a:r>
              <a:rPr lang="ru-RU" altLang="bg-BG" sz="2400" dirty="0"/>
              <a:t>всеки включен в нея компютър. </a:t>
            </a:r>
            <a:endParaRPr lang="bg-BG" altLang="bg-BG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bg-BG"/>
              <a:t>DHCP мрежа </a:t>
            </a:r>
            <a:r>
              <a:rPr lang="en-US" altLang="bg-BG"/>
              <a:t>- </a:t>
            </a:r>
            <a:r>
              <a:rPr lang="ru-RU" altLang="bg-BG"/>
              <a:t>основни елементи:</a:t>
            </a:r>
            <a:br>
              <a:rPr lang="ru-RU" altLang="bg-BG"/>
            </a:br>
            <a:endParaRPr lang="bg-BG" altLang="bg-BG"/>
          </a:p>
        </p:txBody>
      </p:sp>
      <p:sp>
        <p:nvSpPr>
          <p:cNvPr id="696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ru-RU" altLang="bg-BG" dirty="0"/>
              <a:t>    </a:t>
            </a:r>
            <a:r>
              <a:rPr lang="ru-RU" altLang="bg-BG" b="1" dirty="0"/>
              <a:t>DHCP </a:t>
            </a:r>
            <a:r>
              <a:rPr lang="ru-RU" altLang="bg-BG" b="1" dirty="0" err="1"/>
              <a:t>сървъри</a:t>
            </a:r>
            <a:r>
              <a:rPr lang="ru-RU" altLang="bg-BG" b="1" dirty="0"/>
              <a:t> </a:t>
            </a:r>
            <a:r>
              <a:rPr lang="ru-RU" altLang="bg-BG" dirty="0"/>
              <a:t>- </a:t>
            </a:r>
            <a:r>
              <a:rPr lang="ru-RU" altLang="bg-BG" dirty="0" err="1"/>
              <a:t>компютри</a:t>
            </a:r>
            <a:r>
              <a:rPr lang="ru-RU" altLang="bg-BG" dirty="0"/>
              <a:t>, </a:t>
            </a:r>
            <a:r>
              <a:rPr lang="ru-RU" altLang="bg-BG" dirty="0" err="1"/>
              <a:t>които</a:t>
            </a:r>
            <a:r>
              <a:rPr lang="ru-RU" altLang="bg-BG" dirty="0"/>
              <a:t> предоставят на DHCP </a:t>
            </a:r>
            <a:r>
              <a:rPr lang="ru-RU" altLang="bg-BG" dirty="0" err="1"/>
              <a:t>клиентите</a:t>
            </a:r>
            <a:r>
              <a:rPr lang="ru-RU" altLang="bg-BG" dirty="0"/>
              <a:t> </a:t>
            </a:r>
            <a:r>
              <a:rPr lang="ru-RU" altLang="bg-BG" dirty="0" err="1"/>
              <a:t>услугата</a:t>
            </a:r>
            <a:r>
              <a:rPr lang="ru-RU" altLang="bg-BG" dirty="0"/>
              <a:t> за динамично </a:t>
            </a:r>
            <a:r>
              <a:rPr lang="ru-RU" altLang="bg-BG" dirty="0" err="1"/>
              <a:t>конфигуриране</a:t>
            </a:r>
            <a:r>
              <a:rPr lang="ru-RU" altLang="bg-BG" dirty="0"/>
              <a:t> на IP адрес</a:t>
            </a:r>
            <a:r>
              <a:rPr lang="en-US" altLang="bg-BG" dirty="0"/>
              <a:t> </a:t>
            </a:r>
            <a:r>
              <a:rPr lang="ru-RU" altLang="bg-BG" dirty="0"/>
              <a:t>и </a:t>
            </a:r>
            <a:r>
              <a:rPr lang="ru-RU" altLang="bg-BG" dirty="0" err="1"/>
              <a:t>свързаните</a:t>
            </a:r>
            <a:r>
              <a:rPr lang="ru-RU" altLang="bg-BG" dirty="0"/>
              <a:t> с него </a:t>
            </a:r>
            <a:r>
              <a:rPr lang="ru-RU" altLang="bg-BG" dirty="0" err="1"/>
              <a:t>параметри</a:t>
            </a:r>
            <a:r>
              <a:rPr lang="ru-RU" altLang="bg-BG" dirty="0"/>
              <a:t>..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altLang="bg-BG" b="1" dirty="0"/>
              <a:t>    DHCP </a:t>
            </a:r>
            <a:r>
              <a:rPr lang="ru-RU" altLang="bg-BG" b="1" dirty="0" err="1"/>
              <a:t>клиенти</a:t>
            </a:r>
            <a:r>
              <a:rPr lang="ru-RU" altLang="bg-BG" b="1" dirty="0"/>
              <a:t> </a:t>
            </a:r>
            <a:r>
              <a:rPr lang="ru-RU" altLang="bg-BG" dirty="0"/>
              <a:t>- </a:t>
            </a:r>
            <a:r>
              <a:rPr lang="ru-RU" altLang="bg-BG" dirty="0" err="1"/>
              <a:t>мрежови</a:t>
            </a:r>
            <a:r>
              <a:rPr lang="ru-RU" altLang="bg-BG" dirty="0"/>
              <a:t> устройства, </a:t>
            </a:r>
            <a:r>
              <a:rPr lang="ru-RU" altLang="bg-BG" dirty="0" err="1"/>
              <a:t>които</a:t>
            </a:r>
            <a:r>
              <a:rPr lang="ru-RU" altLang="bg-BG" dirty="0"/>
              <a:t> </a:t>
            </a:r>
            <a:r>
              <a:rPr lang="ru-RU" altLang="bg-BG" dirty="0" err="1"/>
              <a:t>могат</a:t>
            </a:r>
            <a:r>
              <a:rPr lang="ru-RU" altLang="bg-BG" dirty="0"/>
              <a:t> да </a:t>
            </a:r>
            <a:r>
              <a:rPr lang="ru-RU" altLang="bg-BG" dirty="0" err="1"/>
              <a:t>комуникират</a:t>
            </a:r>
            <a:r>
              <a:rPr lang="ru-RU" altLang="bg-BG" dirty="0"/>
              <a:t> с DHCP </a:t>
            </a:r>
            <a:r>
              <a:rPr lang="ru-RU" altLang="bg-BG" dirty="0" err="1"/>
              <a:t>сървъри</a:t>
            </a:r>
            <a:r>
              <a:rPr lang="ru-RU" altLang="bg-BG" dirty="0"/>
              <a:t> с цел да получат динамично </a:t>
            </a:r>
            <a:r>
              <a:rPr lang="ru-RU" altLang="bg-BG" dirty="0" err="1"/>
              <a:t>генериран</a:t>
            </a:r>
            <a:r>
              <a:rPr lang="ru-RU" altLang="bg-BG" dirty="0"/>
              <a:t> IP адрес и </a:t>
            </a:r>
            <a:r>
              <a:rPr lang="ru-RU" altLang="bg-BG" dirty="0" err="1"/>
              <a:t>свързаните</a:t>
            </a:r>
            <a:r>
              <a:rPr lang="ru-RU" altLang="bg-BG" dirty="0"/>
              <a:t> с него </a:t>
            </a:r>
            <a:r>
              <a:rPr lang="ru-RU" altLang="bg-BG" dirty="0" err="1"/>
              <a:t>параметри</a:t>
            </a:r>
            <a:r>
              <a:rPr lang="ru-RU" altLang="bg-BG" dirty="0"/>
              <a:t>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altLang="bg-BG" dirty="0"/>
              <a:t>    </a:t>
            </a:r>
            <a:r>
              <a:rPr lang="ru-RU" altLang="bg-BG" b="1" dirty="0"/>
              <a:t>DHCP </a:t>
            </a:r>
            <a:r>
              <a:rPr lang="ru-RU" altLang="bg-BG" b="1" dirty="0" err="1"/>
              <a:t>препредаватели</a:t>
            </a:r>
            <a:r>
              <a:rPr lang="ru-RU" altLang="bg-BG" b="1" dirty="0"/>
              <a:t> (</a:t>
            </a:r>
            <a:r>
              <a:rPr lang="ru-RU" altLang="bg-BG" b="1" dirty="0" err="1"/>
              <a:t>relay</a:t>
            </a:r>
            <a:r>
              <a:rPr lang="ru-RU" altLang="bg-BG" b="1" dirty="0"/>
              <a:t> </a:t>
            </a:r>
            <a:r>
              <a:rPr lang="ru-RU" altLang="bg-BG" b="1" dirty="0" err="1"/>
              <a:t>agents</a:t>
            </a:r>
            <a:r>
              <a:rPr lang="ru-RU" altLang="bg-BG" b="1" dirty="0"/>
              <a:t>) </a:t>
            </a:r>
            <a:r>
              <a:rPr lang="ru-RU" altLang="bg-BG" dirty="0"/>
              <a:t>- </a:t>
            </a:r>
            <a:r>
              <a:rPr lang="ru-RU" altLang="bg-BG" dirty="0" err="1"/>
              <a:t>мрежови</a:t>
            </a:r>
            <a:r>
              <a:rPr lang="ru-RU" altLang="bg-BG" dirty="0"/>
              <a:t> </a:t>
            </a:r>
            <a:r>
              <a:rPr lang="ru-RU" altLang="bg-BG" dirty="0" err="1"/>
              <a:t>възли</a:t>
            </a:r>
            <a:r>
              <a:rPr lang="ru-RU" altLang="bg-BG" dirty="0"/>
              <a:t>(най </a:t>
            </a:r>
            <a:r>
              <a:rPr lang="ru-RU" altLang="bg-BG" dirty="0" err="1"/>
              <a:t>често</a:t>
            </a:r>
            <a:r>
              <a:rPr lang="ru-RU" altLang="bg-BG" dirty="0"/>
              <a:t> </a:t>
            </a:r>
            <a:r>
              <a:rPr lang="ru-RU" altLang="bg-BG" dirty="0" err="1"/>
              <a:t>това</a:t>
            </a:r>
            <a:r>
              <a:rPr lang="ru-RU" altLang="bg-BG" dirty="0"/>
              <a:t> </a:t>
            </a:r>
            <a:r>
              <a:rPr lang="ru-RU" altLang="bg-BG" dirty="0" err="1"/>
              <a:t>са</a:t>
            </a:r>
            <a:r>
              <a:rPr lang="ru-RU" altLang="bg-BG" dirty="0"/>
              <a:t> </a:t>
            </a:r>
            <a:r>
              <a:rPr lang="ru-RU" altLang="bg-BG" dirty="0" err="1"/>
              <a:t>маршрутизатори</a:t>
            </a:r>
            <a:r>
              <a:rPr lang="ru-RU" altLang="bg-BG" dirty="0"/>
              <a:t>), </a:t>
            </a:r>
            <a:r>
              <a:rPr lang="ru-RU" altLang="bg-BG" dirty="0" err="1"/>
              <a:t>които</a:t>
            </a:r>
            <a:r>
              <a:rPr lang="ru-RU" altLang="bg-BG" dirty="0"/>
              <a:t> </a:t>
            </a:r>
            <a:r>
              <a:rPr lang="ru-RU" altLang="bg-BG" dirty="0" err="1"/>
              <a:t>разпознават</a:t>
            </a:r>
            <a:r>
              <a:rPr lang="ru-RU" altLang="bg-BG" dirty="0"/>
              <a:t> и "</a:t>
            </a:r>
            <a:r>
              <a:rPr lang="ru-RU" altLang="bg-BG" dirty="0" err="1"/>
              <a:t>пропускат</a:t>
            </a:r>
            <a:r>
              <a:rPr lang="ru-RU" altLang="bg-BG" dirty="0"/>
              <a:t>" DHCP </a:t>
            </a:r>
            <a:r>
              <a:rPr lang="ru-RU" altLang="bg-BG" dirty="0" err="1"/>
              <a:t>съобщенията</a:t>
            </a:r>
            <a:r>
              <a:rPr lang="ru-RU" altLang="bg-BG" dirty="0"/>
              <a:t> в </a:t>
            </a:r>
            <a:r>
              <a:rPr lang="ru-RU" altLang="bg-BG" dirty="0" err="1"/>
              <a:t>мрежата</a:t>
            </a:r>
            <a:r>
              <a:rPr lang="ru-RU" altLang="bg-BG" dirty="0"/>
              <a:t> между DHCP </a:t>
            </a:r>
            <a:r>
              <a:rPr lang="ru-RU" altLang="bg-BG" dirty="0" err="1"/>
              <a:t>сървърите</a:t>
            </a:r>
            <a:r>
              <a:rPr lang="ru-RU" altLang="bg-BG" dirty="0"/>
              <a:t> и DHCP </a:t>
            </a:r>
            <a:r>
              <a:rPr lang="ru-RU" altLang="bg-BG" dirty="0" err="1"/>
              <a:t>клиентите</a:t>
            </a:r>
            <a:r>
              <a:rPr lang="ru-RU" altLang="bg-BG" dirty="0"/>
              <a:t>. </a:t>
            </a:r>
            <a:endParaRPr lang="bg-BG" altLang="bg-BG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sz="2800" b="1"/>
              <a:t>ПРИМЕРИ НА ПРОТОКОЛИ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bg-BG" b="1" dirty="0"/>
              <a:t>telnet</a:t>
            </a:r>
            <a:r>
              <a:rPr lang="bg-BG" altLang="bg-BG" dirty="0"/>
              <a:t>-терминален достъп</a:t>
            </a:r>
            <a:endParaRPr lang="en-US" altLang="bg-BG" dirty="0"/>
          </a:p>
          <a:p>
            <a:pPr eaLnBrk="1" hangingPunct="1"/>
            <a:r>
              <a:rPr lang="en-US" altLang="bg-BG" b="1" dirty="0"/>
              <a:t>ftp</a:t>
            </a:r>
            <a:r>
              <a:rPr lang="bg-BG" altLang="bg-BG" dirty="0"/>
              <a:t>-пренасяне на файлове</a:t>
            </a:r>
            <a:endParaRPr lang="en-US" altLang="bg-BG" dirty="0"/>
          </a:p>
          <a:p>
            <a:pPr eaLnBrk="1" hangingPunct="1"/>
            <a:r>
              <a:rPr lang="en-US" altLang="bg-BG" b="1" dirty="0"/>
              <a:t>smtp</a:t>
            </a:r>
            <a:r>
              <a:rPr lang="bg-BG" altLang="bg-BG" dirty="0"/>
              <a:t>-електронна поща</a:t>
            </a:r>
            <a:endParaRPr lang="en-US" altLang="bg-BG" dirty="0"/>
          </a:p>
          <a:p>
            <a:pPr eaLnBrk="1" hangingPunct="1"/>
            <a:r>
              <a:rPr lang="en-US" altLang="bg-BG" b="1" dirty="0"/>
              <a:t>http</a:t>
            </a:r>
            <a:r>
              <a:rPr lang="bg-BG" altLang="bg-BG" b="1" dirty="0"/>
              <a:t>, </a:t>
            </a:r>
            <a:r>
              <a:rPr lang="en-US" altLang="bg-BG" b="1" dirty="0"/>
              <a:t>https</a:t>
            </a:r>
            <a:r>
              <a:rPr lang="bg-BG" altLang="bg-BG" dirty="0"/>
              <a:t>-</a:t>
            </a:r>
            <a:r>
              <a:rPr lang="en-US" altLang="bg-BG" dirty="0"/>
              <a:t>World Wide Web</a:t>
            </a:r>
            <a:endParaRPr lang="bg-BG" altLang="bg-BG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908720"/>
            <a:ext cx="6769100" cy="4762500"/>
          </a:xfr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en-US" altLang="bg-BG" sz="2800"/>
              <a:t>DNS </a:t>
            </a:r>
            <a:r>
              <a:rPr lang="bg-BG" altLang="bg-BG" sz="2800"/>
              <a:t>йерархия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bg-BG" altLang="bg-BG"/>
          </a:p>
        </p:txBody>
      </p:sp>
      <p:pic>
        <p:nvPicPr>
          <p:cNvPr id="72708" name="Picture 4" descr="Scan0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00213"/>
            <a:ext cx="8135938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sz="2800"/>
              <a:t>Видове </a:t>
            </a:r>
            <a:r>
              <a:rPr lang="en-US" altLang="bg-BG" sz="2800"/>
              <a:t>DNS </a:t>
            </a:r>
            <a:r>
              <a:rPr lang="bg-BG" altLang="bg-BG" sz="2800"/>
              <a:t>домейни</a:t>
            </a:r>
          </a:p>
        </p:txBody>
      </p:sp>
      <p:pic>
        <p:nvPicPr>
          <p:cNvPr id="73731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2149475"/>
            <a:ext cx="7559675" cy="3427413"/>
          </a:xfr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633413"/>
          </a:xfrm>
        </p:spPr>
        <p:txBody>
          <a:bodyPr/>
          <a:lstStyle/>
          <a:p>
            <a:pPr eaLnBrk="1" hangingPunct="1"/>
            <a:r>
              <a:rPr lang="bg-BG" altLang="bg-BG" sz="2800"/>
              <a:t>Имена на домейни от първо ниво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bg-BG" sz="2000"/>
              <a:t>com</a:t>
            </a:r>
            <a:r>
              <a:rPr lang="bg-BG" altLang="bg-BG" sz="2000"/>
              <a:t> – бизнес организации</a:t>
            </a:r>
            <a:endParaRPr lang="en-US" altLang="bg-BG" sz="2000"/>
          </a:p>
          <a:p>
            <a:pPr eaLnBrk="1" hangingPunct="1">
              <a:lnSpc>
                <a:spcPct val="80000"/>
              </a:lnSpc>
            </a:pPr>
            <a:r>
              <a:rPr lang="en-US" altLang="bg-BG" sz="2000"/>
              <a:t>edu – </a:t>
            </a:r>
            <a:r>
              <a:rPr lang="bg-BG" altLang="bg-BG" sz="2000"/>
              <a:t>образование</a:t>
            </a:r>
            <a:endParaRPr lang="en-US" altLang="bg-BG" sz="2000"/>
          </a:p>
          <a:p>
            <a:pPr eaLnBrk="1" hangingPunct="1">
              <a:lnSpc>
                <a:spcPct val="80000"/>
              </a:lnSpc>
            </a:pPr>
            <a:r>
              <a:rPr lang="en-US" altLang="bg-BG" sz="2000"/>
              <a:t>org –</a:t>
            </a:r>
            <a:r>
              <a:rPr lang="bg-BG" altLang="bg-BG" sz="2000"/>
              <a:t> организации с идеална цел</a:t>
            </a:r>
            <a:endParaRPr lang="en-US" altLang="bg-BG" sz="2000"/>
          </a:p>
          <a:p>
            <a:pPr eaLnBrk="1" hangingPunct="1">
              <a:lnSpc>
                <a:spcPct val="80000"/>
              </a:lnSpc>
            </a:pPr>
            <a:r>
              <a:rPr lang="en-US" altLang="bg-BG" sz="2000"/>
              <a:t>net – </a:t>
            </a:r>
            <a:r>
              <a:rPr lang="bg-BG" altLang="bg-BG" sz="2000"/>
              <a:t>мрежови услуги</a:t>
            </a:r>
            <a:endParaRPr lang="en-US" altLang="bg-BG" sz="2000"/>
          </a:p>
          <a:p>
            <a:pPr eaLnBrk="1" hangingPunct="1">
              <a:lnSpc>
                <a:spcPct val="80000"/>
              </a:lnSpc>
            </a:pPr>
            <a:r>
              <a:rPr lang="en-US" altLang="bg-BG" sz="2000"/>
              <a:t>gov – </a:t>
            </a:r>
            <a:r>
              <a:rPr lang="bg-BG" altLang="bg-BG" sz="2000"/>
              <a:t>цивилни правителствени организации</a:t>
            </a:r>
            <a:endParaRPr lang="en-US" altLang="bg-BG" sz="2000"/>
          </a:p>
          <a:p>
            <a:pPr eaLnBrk="1" hangingPunct="1">
              <a:lnSpc>
                <a:spcPct val="80000"/>
              </a:lnSpc>
            </a:pPr>
            <a:r>
              <a:rPr lang="en-US" altLang="bg-BG" sz="2000"/>
              <a:t>mil – </a:t>
            </a:r>
            <a:r>
              <a:rPr lang="bg-BG" altLang="bg-BG" sz="2000"/>
              <a:t>военни правителствени организации</a:t>
            </a:r>
            <a:endParaRPr lang="en-US" altLang="bg-BG" sz="2000"/>
          </a:p>
          <a:p>
            <a:pPr eaLnBrk="1" hangingPunct="1">
              <a:lnSpc>
                <a:spcPct val="80000"/>
              </a:lnSpc>
            </a:pPr>
            <a:r>
              <a:rPr lang="en-US" altLang="bg-BG" sz="2000"/>
              <a:t>num –</a:t>
            </a:r>
            <a:r>
              <a:rPr lang="bg-BG" altLang="bg-BG" sz="2000"/>
              <a:t> телефонни номера</a:t>
            </a:r>
            <a:endParaRPr lang="en-US" altLang="bg-BG" sz="2000"/>
          </a:p>
          <a:p>
            <a:pPr eaLnBrk="1" hangingPunct="1">
              <a:lnSpc>
                <a:spcPct val="80000"/>
              </a:lnSpc>
            </a:pPr>
            <a:r>
              <a:rPr lang="en-US" altLang="bg-BG" sz="2000"/>
              <a:t>arpa – </a:t>
            </a:r>
            <a:r>
              <a:rPr lang="bg-BG" altLang="bg-BG" sz="2000"/>
              <a:t>домейни за обратно преобразуване</a:t>
            </a:r>
            <a:endParaRPr lang="en-US" altLang="bg-BG" sz="2000"/>
          </a:p>
          <a:p>
            <a:pPr eaLnBrk="1" hangingPunct="1">
              <a:lnSpc>
                <a:spcPct val="80000"/>
              </a:lnSpc>
            </a:pPr>
            <a:r>
              <a:rPr lang="en-US" altLang="bg-BG" sz="2000"/>
              <a:t>XX – </a:t>
            </a:r>
            <a:r>
              <a:rPr lang="bg-BG" altLang="bg-BG" sz="2000"/>
              <a:t>държави</a:t>
            </a:r>
            <a:endParaRPr lang="en-US" altLang="bg-BG" sz="2000"/>
          </a:p>
          <a:p>
            <a:pPr eaLnBrk="1" hangingPunct="1">
              <a:lnSpc>
                <a:spcPct val="80000"/>
              </a:lnSpc>
            </a:pPr>
            <a:r>
              <a:rPr lang="en-US" altLang="bg-BG" sz="2000"/>
              <a:t>firm – </a:t>
            </a:r>
            <a:r>
              <a:rPr lang="bg-BG" altLang="bg-BG" sz="2000"/>
              <a:t>бизнес компании и фирми</a:t>
            </a:r>
            <a:endParaRPr lang="en-US" altLang="bg-BG" sz="2000"/>
          </a:p>
          <a:p>
            <a:pPr eaLnBrk="1" hangingPunct="1">
              <a:lnSpc>
                <a:spcPct val="80000"/>
              </a:lnSpc>
            </a:pPr>
            <a:r>
              <a:rPr lang="en-US" altLang="bg-BG" sz="2000"/>
              <a:t>shop – </a:t>
            </a:r>
            <a:r>
              <a:rPr lang="bg-BG" altLang="bg-BG" sz="2000"/>
              <a:t>фирми, предлагащи стоки</a:t>
            </a:r>
            <a:endParaRPr lang="en-US" altLang="bg-BG" sz="2000"/>
          </a:p>
          <a:p>
            <a:pPr eaLnBrk="1" hangingPunct="1">
              <a:lnSpc>
                <a:spcPct val="80000"/>
              </a:lnSpc>
            </a:pPr>
            <a:r>
              <a:rPr lang="en-US" altLang="bg-BG" sz="2000"/>
              <a:t>web – </a:t>
            </a:r>
            <a:r>
              <a:rPr lang="bg-BG" altLang="bg-BG" sz="2000"/>
              <a:t>дейности, свързани с </a:t>
            </a:r>
            <a:r>
              <a:rPr lang="en-US" altLang="bg-BG" sz="2000"/>
              <a:t>WWW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bg-BG" sz="2000"/>
              <a:t>arts – </a:t>
            </a:r>
            <a:r>
              <a:rPr lang="bg-BG" altLang="bg-BG" sz="2000"/>
              <a:t>културни и забавни дейности</a:t>
            </a:r>
            <a:endParaRPr lang="en-US" altLang="bg-BG" sz="2000"/>
          </a:p>
          <a:p>
            <a:pPr eaLnBrk="1" hangingPunct="1">
              <a:lnSpc>
                <a:spcPct val="80000"/>
              </a:lnSpc>
            </a:pPr>
            <a:r>
              <a:rPr lang="en-US" altLang="bg-BG" sz="2000"/>
              <a:t>rec – </a:t>
            </a:r>
            <a:r>
              <a:rPr lang="bg-BG" altLang="bg-BG" sz="2000"/>
              <a:t>забавления</a:t>
            </a:r>
            <a:endParaRPr lang="en-US" altLang="bg-BG" sz="2000"/>
          </a:p>
          <a:p>
            <a:pPr eaLnBrk="1" hangingPunct="1">
              <a:lnSpc>
                <a:spcPct val="80000"/>
              </a:lnSpc>
            </a:pPr>
            <a:r>
              <a:rPr lang="en-US" altLang="bg-BG" sz="2000"/>
              <a:t>info – </a:t>
            </a:r>
            <a:r>
              <a:rPr lang="bg-BG" altLang="bg-BG" sz="2000"/>
              <a:t>информационни услуги</a:t>
            </a:r>
            <a:endParaRPr lang="en-US" altLang="bg-BG" sz="2000"/>
          </a:p>
          <a:p>
            <a:pPr eaLnBrk="1" hangingPunct="1">
              <a:lnSpc>
                <a:spcPct val="80000"/>
              </a:lnSpc>
            </a:pPr>
            <a:r>
              <a:rPr lang="en-US" altLang="bg-BG" sz="2000"/>
              <a:t>nom – </a:t>
            </a:r>
            <a:r>
              <a:rPr lang="bg-BG" altLang="bg-BG" sz="2000"/>
              <a:t>номенклатура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bg-BG" sz="2000"/>
          </a:p>
          <a:p>
            <a:pPr eaLnBrk="1" hangingPunct="1">
              <a:lnSpc>
                <a:spcPct val="80000"/>
              </a:lnSpc>
            </a:pPr>
            <a:endParaRPr lang="en-US" altLang="bg-BG" sz="2000"/>
          </a:p>
          <a:p>
            <a:pPr eaLnBrk="1" hangingPunct="1">
              <a:lnSpc>
                <a:spcPct val="80000"/>
              </a:lnSpc>
            </a:pPr>
            <a:endParaRPr lang="bg-BG" altLang="bg-BG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/>
          <p:nvPr/>
        </p:nvSpPr>
        <p:spPr>
          <a:xfrm>
            <a:off x="395288" y="1268413"/>
            <a:ext cx="8305800" cy="535146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4" tIns="44997" rIns="90004" bIns="44997" compatLnSpc="0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 </a:t>
            </a:r>
            <a:r>
              <a:rPr lang="bg-BG" sz="24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Някои от т.нар. модерни функции на мрежовите протоколи са: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24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- сигурно и надеждно осъществяване на връзка между комуникационните партньори;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24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- надеждно доставяне на пакетите на желаните получатели;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24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- повторно пращане на неполучени пакети;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24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- събирането на п</a:t>
            </a:r>
            <a:r>
              <a:rPr lang="en-US" sz="24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a</a:t>
            </a:r>
            <a:r>
              <a:rPr lang="bg-BG" sz="24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к</a:t>
            </a:r>
            <a:r>
              <a:rPr lang="en-US" sz="24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e</a:t>
            </a:r>
            <a:r>
              <a:rPr lang="bg-BG" sz="2400" kern="0" dirty="0" err="1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тите</a:t>
            </a:r>
            <a:r>
              <a:rPr lang="bg-BG" sz="24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 в правилната поредица за изграждането на цялостната информация (имайки в предвид споменатото по-горе, че не е задължително пакетите да са подредени);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24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- ползване на сумата за проверка на целостта на пакета;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24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- възпрепятстване на нежелан достъп и промяна на информацията (кодиране).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2400" kern="0" dirty="0">
              <a:solidFill>
                <a:srgbClr val="000000"/>
              </a:solidFill>
              <a:latin typeface="Calibri" pitchFamily="18"/>
              <a:ea typeface="Lucida Sans Unicode" pitchFamily="2"/>
              <a:cs typeface="Mangal" pitchFamily="2"/>
            </a:endParaRPr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468313" y="260350"/>
            <a:ext cx="66389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g-BG" altLang="bg-BG" sz="3200"/>
              <a:t>Функции на мрежовите протоколи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sz="2800"/>
              <a:t>Пакетно комутируема мрежа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6013" y="1557338"/>
            <a:ext cx="7488237" cy="456882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bg-BG" altLang="bg-BG"/>
          </a:p>
        </p:txBody>
      </p:sp>
      <p:pic>
        <p:nvPicPr>
          <p:cNvPr id="28676" name="Picture 4" descr="Scan0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76475"/>
            <a:ext cx="5386388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bg-BG"/>
              <a:t>1.4. Видове мрежови протоколи</a:t>
            </a:r>
          </a:p>
        </p:txBody>
      </p:sp>
      <p:sp>
        <p:nvSpPr>
          <p:cNvPr id="3" name="TextBox 3"/>
          <p:cNvSpPr/>
          <p:nvPr/>
        </p:nvSpPr>
        <p:spPr>
          <a:xfrm>
            <a:off x="609600" y="1995488"/>
            <a:ext cx="8153400" cy="9144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4" tIns="44997" rIns="90004" bIns="44997" compatLnSpc="0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kern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- немаршрутизируеми протоколи         - маршрутизируеми протоколи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kern="0">
              <a:solidFill>
                <a:srgbClr val="000000"/>
              </a:solidFill>
              <a:latin typeface="Calibri" pitchFamily="18"/>
              <a:ea typeface="Lucida Sans Unicode" pitchFamily="2"/>
              <a:cs typeface="Mangal" pitchFamily="2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kern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	</a:t>
            </a:r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2663825"/>
            <a:ext cx="827088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998913"/>
            <a:ext cx="827087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887788"/>
            <a:ext cx="82550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4392613"/>
            <a:ext cx="2178050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2519363"/>
            <a:ext cx="2178050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traight Connector 8"/>
          <p:cNvSpPr/>
          <p:nvPr/>
        </p:nvSpPr>
        <p:spPr>
          <a:xfrm flipV="1">
            <a:off x="6408738" y="3959225"/>
            <a:ext cx="503237" cy="50482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29160">
            <a:solidFill>
              <a:srgbClr val="0066FF"/>
            </a:solidFill>
            <a:prstDash val="solid"/>
            <a:miter/>
            <a:tailEnd type="arrow"/>
          </a:ln>
        </p:spPr>
        <p:txBody>
          <a:bodyPr wrap="none" lIns="104397" tIns="59399" rIns="104397" bIns="59399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kern="0">
              <a:solidFill>
                <a:srgbClr val="000000"/>
              </a:solidFill>
              <a:latin typeface="Arial" pitchFamily="18"/>
              <a:ea typeface="Lucida Sans Unicode" pitchFamily="2"/>
              <a:cs typeface="Mangal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 flipH="1">
            <a:off x="6551613" y="4176713"/>
            <a:ext cx="647700" cy="6477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29160">
            <a:solidFill>
              <a:srgbClr val="0066FF"/>
            </a:solidFill>
            <a:prstDash val="solid"/>
            <a:miter/>
            <a:tailEnd type="arrow"/>
          </a:ln>
        </p:spPr>
        <p:txBody>
          <a:bodyPr wrap="none" lIns="104397" tIns="59399" rIns="104397" bIns="59399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kern="0">
              <a:solidFill>
                <a:srgbClr val="000000"/>
              </a:solidFill>
              <a:latin typeface="Arial" pitchFamily="18"/>
              <a:ea typeface="Lucida Sans Unicode" pitchFamily="2"/>
              <a:cs typeface="Mangal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5763" y="4103688"/>
            <a:ext cx="863600" cy="431800"/>
          </a:xfrm>
          <a:prstGeom prst="rect">
            <a:avLst/>
          </a:prstGeom>
          <a:noFill/>
          <a:ln>
            <a:noFill/>
          </a:ln>
        </p:spPr>
        <p:txBody>
          <a:bodyPr wrap="none" lIns="90004" tIns="44997" rIns="90004" bIns="44997" anchorCtr="1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1200" kern="0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Локална мрежа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7650" y="5040313"/>
            <a:ext cx="1008063" cy="638175"/>
          </a:xfrm>
          <a:prstGeom prst="rect">
            <a:avLst/>
          </a:prstGeom>
          <a:noFill/>
          <a:ln>
            <a:noFill/>
          </a:ln>
        </p:spPr>
        <p:txBody>
          <a:bodyPr wrap="none" lIns="90004" tIns="44997" rIns="90004" bIns="44997" anchorCtr="1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1300" kern="0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Локална мрежа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72338" y="3168650"/>
            <a:ext cx="1008062" cy="638175"/>
          </a:xfrm>
          <a:prstGeom prst="rect">
            <a:avLst/>
          </a:prstGeom>
          <a:noFill/>
          <a:ln>
            <a:noFill/>
          </a:ln>
        </p:spPr>
        <p:txBody>
          <a:bodyPr wrap="none" lIns="90004" tIns="44997" rIns="90004" bIns="44997" anchorCtr="1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1300" kern="0">
                <a:solidFill>
                  <a:srgbClr val="000000"/>
                </a:solidFill>
                <a:latin typeface="Arial" pitchFamily="18"/>
                <a:ea typeface="Lucida Sans Unicode" pitchFamily="2"/>
                <a:cs typeface="Mangal" pitchFamily="2"/>
              </a:rPr>
              <a:t>Локална мрежа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89038"/>
          </a:xfrm>
        </p:spPr>
        <p:txBody>
          <a:bodyPr/>
          <a:lstStyle/>
          <a:p>
            <a:r>
              <a:rPr lang="bg-BG" altLang="bg-BG"/>
              <a:t>Термини, свързани с характеристиките на</a:t>
            </a:r>
            <a:r>
              <a:rPr lang="en-US" altLang="bg-BG"/>
              <a:t> мрежов</a:t>
            </a:r>
            <a:r>
              <a:rPr lang="bg-BG" altLang="bg-BG"/>
              <a:t>ите</a:t>
            </a:r>
            <a:r>
              <a:rPr lang="en-US" altLang="bg-BG"/>
              <a:t> протокол</a:t>
            </a:r>
            <a:r>
              <a:rPr lang="bg-BG" altLang="bg-BG"/>
              <a:t>и</a:t>
            </a:r>
            <a:endParaRPr lang="en-US" altLang="bg-BG"/>
          </a:p>
        </p:txBody>
      </p:sp>
      <p:sp>
        <p:nvSpPr>
          <p:cNvPr id="3" name="TextBox 3"/>
          <p:cNvSpPr/>
          <p:nvPr/>
        </p:nvSpPr>
        <p:spPr>
          <a:xfrm>
            <a:off x="533400" y="1484313"/>
            <a:ext cx="8153400" cy="472598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4" tIns="44997" rIns="90004" bIns="44997" compatLnSpc="0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SzPct val="45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20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Брой на комуникационните партньори: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20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 </a:t>
            </a:r>
            <a:r>
              <a:rPr lang="bg-BG" sz="2000" kern="0" dirty="0" err="1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уникаст</a:t>
            </a:r>
            <a:r>
              <a:rPr lang="bg-BG" sz="20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;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20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 </a:t>
            </a:r>
            <a:r>
              <a:rPr lang="bg-BG" sz="2000" kern="0" dirty="0" err="1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мултикаст</a:t>
            </a:r>
            <a:r>
              <a:rPr lang="bg-BG" sz="20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;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20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anycast</a:t>
            </a:r>
            <a:r>
              <a:rPr lang="bg-BG" sz="20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 (</a:t>
            </a:r>
            <a:r>
              <a:rPr lang="en-US" sz="20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TCP/IP</a:t>
            </a:r>
            <a:r>
              <a:rPr lang="bg-BG" sz="20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v.6).</a:t>
            </a:r>
            <a:endParaRPr lang="bg-BG" sz="2000" kern="0" dirty="0">
              <a:solidFill>
                <a:srgbClr val="000000"/>
              </a:solidFill>
              <a:latin typeface="Calibri" pitchFamily="18"/>
              <a:ea typeface="Lucida Sans Unicode" pitchFamily="2"/>
              <a:cs typeface="Mangal" pitchFamily="2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SzPct val="45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2000" kern="0" dirty="0">
              <a:solidFill>
                <a:srgbClr val="000000"/>
              </a:solidFill>
              <a:latin typeface="Calibri" pitchFamily="18"/>
              <a:ea typeface="Lucida Sans Unicode" pitchFamily="2"/>
              <a:cs typeface="Mangal" pitchFamily="2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SzPct val="45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20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Посока на информацията: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20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симплекс;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20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пълен дуплекс;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2000" kern="0" dirty="0" err="1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полудуплекс</a:t>
            </a:r>
            <a:r>
              <a:rPr lang="bg-BG" sz="20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 (симплекс, но по различни носещи),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2000" kern="0" dirty="0">
              <a:solidFill>
                <a:srgbClr val="000000"/>
              </a:solidFill>
              <a:latin typeface="Calibri" pitchFamily="18"/>
              <a:ea typeface="Lucida Sans Unicode" pitchFamily="2"/>
              <a:cs typeface="Mangal" pitchFamily="2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SzPct val="45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20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Роля на партньорите: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20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симетрична;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2000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асиметрична.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kern="0" dirty="0">
              <a:solidFill>
                <a:srgbClr val="000000"/>
              </a:solidFill>
              <a:latin typeface="Calibri" pitchFamily="18"/>
              <a:ea typeface="Lucida Sans Unicode" pitchFamily="2"/>
              <a:cs typeface="Mangal" pitchFamily="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kern="0" dirty="0">
                <a:solidFill>
                  <a:srgbClr val="000000"/>
                </a:solidFill>
                <a:latin typeface="Calibri" pitchFamily="18"/>
                <a:ea typeface="Lucida Sans Unicode" pitchFamily="2"/>
                <a:cs typeface="Mangal" pitchFamily="2"/>
              </a:rPr>
              <a:t>Транспортни и логически протоколи.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666750"/>
          </a:xfrm>
        </p:spPr>
        <p:txBody>
          <a:bodyPr/>
          <a:lstStyle/>
          <a:p>
            <a:pPr eaLnBrk="1" hangingPunct="1"/>
            <a:r>
              <a:rPr lang="bg-BG" altLang="bg-BG"/>
              <a:t>Отворени мрежови системи и модели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1638" y="981075"/>
            <a:ext cx="8229600" cy="4937125"/>
          </a:xfrm>
        </p:spPr>
        <p:txBody>
          <a:bodyPr/>
          <a:lstStyle/>
          <a:p>
            <a:pPr eaLnBrk="1" hangingPunct="1"/>
            <a:r>
              <a:rPr lang="bg-BG" altLang="bg-BG" sz="2800" dirty="0"/>
              <a:t>Цел-осигуряване на свързаност на хетерогенни мрежови системи;</a:t>
            </a:r>
          </a:p>
          <a:p>
            <a:pPr eaLnBrk="1" hangingPunct="1"/>
            <a:r>
              <a:rPr lang="bg-BG" altLang="bg-BG" sz="2800" dirty="0"/>
              <a:t>Моделите осигуряват декомпозиция на мрежовите функции и протоколи по нива и слоеве;</a:t>
            </a:r>
          </a:p>
          <a:p>
            <a:pPr eaLnBrk="1" hangingPunct="1"/>
            <a:r>
              <a:rPr lang="bg-BG" altLang="bg-BG" sz="2800" dirty="0"/>
              <a:t>Постига се: разделяне на по-прости и лесно изпълними елементи, независимост от промените в останалите нива (всяко ниво има връзка само с</a:t>
            </a:r>
            <a:r>
              <a:rPr lang="bg-BG" altLang="bg-BG" dirty="0"/>
              <a:t> </a:t>
            </a:r>
            <a:r>
              <a:rPr lang="bg-BG" altLang="bg-BG" sz="2800" dirty="0"/>
              <a:t>едно ниво под и едно ниво над него);</a:t>
            </a:r>
            <a:endParaRPr lang="en-US" altLang="bg-BG" sz="2800" dirty="0"/>
          </a:p>
          <a:p>
            <a:pPr eaLnBrk="1" hangingPunct="1"/>
            <a:r>
              <a:rPr lang="bg-BG" altLang="bg-BG" sz="2800" dirty="0"/>
              <a:t>На практика се преследва и постига отделяне и независимост на логическото (софтуерното) адресиране от хардуерното (физическото).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656</TotalTime>
  <Words>2602</Words>
  <Application>Microsoft Office PowerPoint</Application>
  <PresentationFormat>On-screen Show (4:3)</PresentationFormat>
  <Paragraphs>308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60" baseType="lpstr">
      <vt:lpstr>Arial</vt:lpstr>
      <vt:lpstr>Bookman Old Style</vt:lpstr>
      <vt:lpstr>Calibri</vt:lpstr>
      <vt:lpstr>Cambria</vt:lpstr>
      <vt:lpstr>Franklin Gothic Book</vt:lpstr>
      <vt:lpstr>Gill Sans MT</vt:lpstr>
      <vt:lpstr>Perpetua</vt:lpstr>
      <vt:lpstr>StarSymbol</vt:lpstr>
      <vt:lpstr>Times New Roman</vt:lpstr>
      <vt:lpstr>Wingdings</vt:lpstr>
      <vt:lpstr>Wingdings 2</vt:lpstr>
      <vt:lpstr>Wingdings 3</vt:lpstr>
      <vt:lpstr>Origin</vt:lpstr>
      <vt:lpstr>Equity</vt:lpstr>
      <vt:lpstr>ИСТОРИЧЕСКИ ДАННИ, ПРОТОКОЛИ И АДРЕСИРАНЕ В ИНТЕРНЕТ</vt:lpstr>
      <vt:lpstr>Исторически данни</vt:lpstr>
      <vt:lpstr>1. Какво представлява мрежовия протокол?</vt:lpstr>
      <vt:lpstr>PowerPoint Presentation</vt:lpstr>
      <vt:lpstr>PowerPoint Presentation</vt:lpstr>
      <vt:lpstr>Пакетно комутируема мрежа</vt:lpstr>
      <vt:lpstr>1.4. Видове мрежови протоколи</vt:lpstr>
      <vt:lpstr>Термини, свързани с характеристиките на мрежовите протоколи</vt:lpstr>
      <vt:lpstr>Отворени мрежови системи и модели</vt:lpstr>
      <vt:lpstr>Транспортни протоколи, осигуряващи пренос на данни между устройства</vt:lpstr>
      <vt:lpstr>Дефиниция за OSI модел</vt:lpstr>
      <vt:lpstr>Слоеве на модела OSI</vt:lpstr>
      <vt:lpstr>PowerPoint Presentation</vt:lpstr>
      <vt:lpstr>Дефиниция на модела TCP</vt:lpstr>
      <vt:lpstr>Слоеве и сравнение с модел OSI</vt:lpstr>
      <vt:lpstr>Функции на нивата на OSI/TCP моделите</vt:lpstr>
      <vt:lpstr>PowerPoint Presentation</vt:lpstr>
      <vt:lpstr>Сравнителен анализ на логически протоколи – TCP/IP, IPX/SPX и NetBEUI – </vt:lpstr>
      <vt:lpstr>2. TCP/IP протокол</vt:lpstr>
      <vt:lpstr>Кой е отговорен за развитието на IP протоколите?</vt:lpstr>
      <vt:lpstr>Request for Comment (RFCs) – публикуване на стандартите на протоколите </vt:lpstr>
      <vt:lpstr>Free RFC-Editor</vt:lpstr>
      <vt:lpstr>PowerPoint Presentation</vt:lpstr>
      <vt:lpstr>IP(Internet  Protocol) – протокол, независим от преносните среди</vt:lpstr>
      <vt:lpstr>TCP и UDP протоколи</vt:lpstr>
      <vt:lpstr>UDP и TCP протоколи</vt:lpstr>
      <vt:lpstr>АДРЕСИРАНЕ В Интернет</vt:lpstr>
      <vt:lpstr>MAC адрес</vt:lpstr>
      <vt:lpstr>PowerPoint Presentation</vt:lpstr>
      <vt:lpstr>Примери за IP адреси</vt:lpstr>
      <vt:lpstr>IP адреси - продължение</vt:lpstr>
      <vt:lpstr>Управление на IP мрежи. Класове мрежи и маски </vt:lpstr>
      <vt:lpstr>Управление на IP мрежи. Класове мрежи, подмрежи и подмрежови маски </vt:lpstr>
      <vt:lpstr>Управление на IP мрежи. Класове мрежи, подмрежи и подмрежови маски </vt:lpstr>
      <vt:lpstr>Управление на IP мрежи. Класове мрежи, подмрежи и подмрежови маски </vt:lpstr>
      <vt:lpstr>Публични и частни мрежи</vt:lpstr>
      <vt:lpstr>Частни адресни пространства</vt:lpstr>
      <vt:lpstr>IP портове</vt:lpstr>
      <vt:lpstr>IP Адреси  (IP v6)</vt:lpstr>
      <vt:lpstr>Конфигурация на TCP/IP Статични и динамични IP адреси. DHCP.</vt:lpstr>
      <vt:lpstr>DHCP мрежа - основни елементи: </vt:lpstr>
      <vt:lpstr>ПРИМЕРИ НА ПРОТОКОЛИ</vt:lpstr>
      <vt:lpstr>PowerPoint Presentation</vt:lpstr>
      <vt:lpstr>DNS йерархия</vt:lpstr>
      <vt:lpstr>Видове DNS домейни</vt:lpstr>
      <vt:lpstr>Имена на домейни от първо ниво</vt:lpstr>
    </vt:vector>
  </TitlesOfParts>
  <Company>Technical University - Sofia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ПРОТОКОЛИ И АДРЕСИРАНЕ В ИНТЕРНЕТ</dc:title>
  <dc:creator>Administrator</dc:creator>
  <cp:lastModifiedBy>Орлин Маринов</cp:lastModifiedBy>
  <cp:revision>62</cp:revision>
  <dcterms:created xsi:type="dcterms:W3CDTF">2007-10-17T13:56:42Z</dcterms:created>
  <dcterms:modified xsi:type="dcterms:W3CDTF">2021-11-08T06:33:15Z</dcterms:modified>
</cp:coreProperties>
</file>