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57" r:id="rId3"/>
    <p:sldId id="258" r:id="rId4"/>
    <p:sldId id="259" r:id="rId5"/>
    <p:sldId id="260" r:id="rId6"/>
    <p:sldId id="263" r:id="rId7"/>
    <p:sldId id="264" r:id="rId8"/>
    <p:sldId id="266" r:id="rId9"/>
    <p:sldId id="267" r:id="rId10"/>
    <p:sldId id="269" r:id="rId11"/>
    <p:sldId id="270" r:id="rId12"/>
    <p:sldId id="271" r:id="rId13"/>
    <p:sldId id="272" r:id="rId14"/>
    <p:sldId id="273" r:id="rId15"/>
    <p:sldId id="275" r:id="rId16"/>
    <p:sldId id="276" r:id="rId17"/>
    <p:sldId id="277" r:id="rId18"/>
    <p:sldId id="279" r:id="rId19"/>
    <p:sldId id="278"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A8062-8366-4EED-AF38-F0E4E9B8A6C7}" v="2" dt="2020-11-24T17:10:09.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рлин" userId="b17d8b2b-f52a-4117-a771-7613bbf6edfe" providerId="ADAL" clId="{4F6A8062-8366-4EED-AF38-F0E4E9B8A6C7}"/>
    <pc:docChg chg="modSld">
      <pc:chgData name="Орлин" userId="b17d8b2b-f52a-4117-a771-7613bbf6edfe" providerId="ADAL" clId="{4F6A8062-8366-4EED-AF38-F0E4E9B8A6C7}" dt="2020-11-26T07:53:43.954" v="41" actId="20577"/>
      <pc:docMkLst>
        <pc:docMk/>
      </pc:docMkLst>
      <pc:sldChg chg="modSp mod">
        <pc:chgData name="Орлин" userId="b17d8b2b-f52a-4117-a771-7613bbf6edfe" providerId="ADAL" clId="{4F6A8062-8366-4EED-AF38-F0E4E9B8A6C7}" dt="2020-11-19T07:56:51.128" v="0" actId="1076"/>
        <pc:sldMkLst>
          <pc:docMk/>
          <pc:sldMk cId="2504424863" sldId="258"/>
        </pc:sldMkLst>
        <pc:spChg chg="mod">
          <ac:chgData name="Орлин" userId="b17d8b2b-f52a-4117-a771-7613bbf6edfe" providerId="ADAL" clId="{4F6A8062-8366-4EED-AF38-F0E4E9B8A6C7}" dt="2020-11-19T07:56:51.128" v="0" actId="1076"/>
          <ac:spMkLst>
            <pc:docMk/>
            <pc:sldMk cId="2504424863" sldId="258"/>
            <ac:spMk id="3" creationId="{00000000-0000-0000-0000-000000000000}"/>
          </ac:spMkLst>
        </pc:spChg>
      </pc:sldChg>
      <pc:sldChg chg="modSp mod">
        <pc:chgData name="Орлин" userId="b17d8b2b-f52a-4117-a771-7613bbf6edfe" providerId="ADAL" clId="{4F6A8062-8366-4EED-AF38-F0E4E9B8A6C7}" dt="2020-11-19T08:27:46.599" v="1" actId="1076"/>
        <pc:sldMkLst>
          <pc:docMk/>
          <pc:sldMk cId="2504424863" sldId="259"/>
        </pc:sldMkLst>
        <pc:spChg chg="mod">
          <ac:chgData name="Орлин" userId="b17d8b2b-f52a-4117-a771-7613bbf6edfe" providerId="ADAL" clId="{4F6A8062-8366-4EED-AF38-F0E4E9B8A6C7}" dt="2020-11-19T08:27:46.599" v="1" actId="1076"/>
          <ac:spMkLst>
            <pc:docMk/>
            <pc:sldMk cId="2504424863" sldId="259"/>
            <ac:spMk id="3" creationId="{00000000-0000-0000-0000-000000000000}"/>
          </ac:spMkLst>
        </pc:spChg>
      </pc:sldChg>
      <pc:sldChg chg="modSp mod">
        <pc:chgData name="Орлин" userId="b17d8b2b-f52a-4117-a771-7613bbf6edfe" providerId="ADAL" clId="{4F6A8062-8366-4EED-AF38-F0E4E9B8A6C7}" dt="2020-11-19T08:40:04.879" v="36" actId="20577"/>
        <pc:sldMkLst>
          <pc:docMk/>
          <pc:sldMk cId="622596023" sldId="263"/>
        </pc:sldMkLst>
        <pc:spChg chg="mod">
          <ac:chgData name="Орлин" userId="b17d8b2b-f52a-4117-a771-7613bbf6edfe" providerId="ADAL" clId="{4F6A8062-8366-4EED-AF38-F0E4E9B8A6C7}" dt="2020-11-19T08:40:04.879" v="36" actId="20577"/>
          <ac:spMkLst>
            <pc:docMk/>
            <pc:sldMk cId="622596023" sldId="263"/>
            <ac:spMk id="3" creationId="{00000000-0000-0000-0000-000000000000}"/>
          </ac:spMkLst>
        </pc:spChg>
      </pc:sldChg>
      <pc:sldChg chg="modSp mod">
        <pc:chgData name="Орлин" userId="b17d8b2b-f52a-4117-a771-7613bbf6edfe" providerId="ADAL" clId="{4F6A8062-8366-4EED-AF38-F0E4E9B8A6C7}" dt="2020-11-26T07:53:43.954" v="41" actId="20577"/>
        <pc:sldMkLst>
          <pc:docMk/>
          <pc:sldMk cId="1958623594" sldId="271"/>
        </pc:sldMkLst>
        <pc:spChg chg="mod">
          <ac:chgData name="Орлин" userId="b17d8b2b-f52a-4117-a771-7613bbf6edfe" providerId="ADAL" clId="{4F6A8062-8366-4EED-AF38-F0E4E9B8A6C7}" dt="2020-11-26T07:53:43.954" v="41" actId="20577"/>
          <ac:spMkLst>
            <pc:docMk/>
            <pc:sldMk cId="1958623594" sldId="27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A7BBC-57D4-4724-9FE5-418144BC196A}" type="datetimeFigureOut">
              <a:rPr lang="bg-BG" smtClean="0"/>
              <a:t>26.11.2020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39875-F1F1-42AC-B509-4B29B23446B0}" type="slidenum">
              <a:rPr lang="bg-BG" smtClean="0"/>
              <a:t>‹#›</a:t>
            </a:fld>
            <a:endParaRPr lang="bg-BG"/>
          </a:p>
        </p:txBody>
      </p:sp>
    </p:spTree>
    <p:extLst>
      <p:ext uri="{BB962C8B-B14F-4D97-AF65-F5344CB8AC3E}">
        <p14:creationId xmlns:p14="http://schemas.microsoft.com/office/powerpoint/2010/main" val="1793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B2539875-F1F1-42AC-B509-4B29B23446B0}" type="slidenum">
              <a:rPr lang="bg-BG" smtClean="0"/>
              <a:t>3</a:t>
            </a:fld>
            <a:endParaRPr lang="bg-BG"/>
          </a:p>
        </p:txBody>
      </p:sp>
    </p:spTree>
    <p:extLst>
      <p:ext uri="{BB962C8B-B14F-4D97-AF65-F5344CB8AC3E}">
        <p14:creationId xmlns:p14="http://schemas.microsoft.com/office/powerpoint/2010/main" val="283309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B2539875-F1F1-42AC-B509-4B29B23446B0}" type="slidenum">
              <a:rPr lang="bg-BG" smtClean="0"/>
              <a:t>7</a:t>
            </a:fld>
            <a:endParaRPr lang="bg-BG"/>
          </a:p>
        </p:txBody>
      </p:sp>
    </p:spTree>
    <p:extLst>
      <p:ext uri="{BB962C8B-B14F-4D97-AF65-F5344CB8AC3E}">
        <p14:creationId xmlns:p14="http://schemas.microsoft.com/office/powerpoint/2010/main" val="30774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1638B-A726-45C6-8B05-05067C4CFB55}" type="datetimeFigureOut">
              <a:rPr lang="en-GB" smtClean="0"/>
              <a:t>26/11/2020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1638B-A726-45C6-8B05-05067C4CFB55}" type="datetimeFigureOut">
              <a:rPr lang="en-GB" smtClean="0"/>
              <a:t>26/11/2020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1638B-A726-45C6-8B05-05067C4CFB55}" type="datetimeFigureOut">
              <a:rPr lang="en-GB" smtClean="0"/>
              <a:t>26/11/2020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1638B-A726-45C6-8B05-05067C4CFB55}" type="datetimeFigureOut">
              <a:rPr lang="en-GB" smtClean="0"/>
              <a:t>26/11/2020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1638B-A726-45C6-8B05-05067C4CFB55}" type="datetimeFigureOut">
              <a:rPr lang="en-GB" smtClean="0"/>
              <a:t>26/11/2020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91638B-A726-45C6-8B05-05067C4CFB55}" type="datetimeFigureOut">
              <a:rPr lang="en-GB" smtClean="0"/>
              <a:t>26/11/2020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91638B-A726-45C6-8B05-05067C4CFB55}" type="datetimeFigureOut">
              <a:rPr lang="en-GB" smtClean="0"/>
              <a:t>26/11/2020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91638B-A726-45C6-8B05-05067C4CFB55}" type="datetimeFigureOut">
              <a:rPr lang="en-GB" smtClean="0"/>
              <a:t>26/11/2020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1638B-A726-45C6-8B05-05067C4CFB55}" type="datetimeFigureOut">
              <a:rPr lang="en-GB" smtClean="0"/>
              <a:t>26/11/2020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5F941C9-8B32-4E48-A681-8CA8ADFCAC0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1638B-A726-45C6-8B05-05067C4CFB55}" type="datetimeFigureOut">
              <a:rPr lang="en-GB" smtClean="0"/>
              <a:t>26/11/2020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941C9-8B32-4E48-A681-8CA8ADFCAC0A}"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F91638B-A726-45C6-8B05-05067C4CFB55}" type="datetimeFigureOut">
              <a:rPr lang="en-GB" smtClean="0"/>
              <a:t>26/11/2020</a:t>
            </a:fld>
            <a:endParaRPr lang="en-GB"/>
          </a:p>
        </p:txBody>
      </p:sp>
      <p:sp>
        <p:nvSpPr>
          <p:cNvPr id="9" name="Slide Number Placeholder 8"/>
          <p:cNvSpPr>
            <a:spLocks noGrp="1"/>
          </p:cNvSpPr>
          <p:nvPr>
            <p:ph type="sldNum" sz="quarter" idx="11"/>
          </p:nvPr>
        </p:nvSpPr>
        <p:spPr/>
        <p:txBody>
          <a:bodyPr/>
          <a:lstStyle/>
          <a:p>
            <a:fld id="{95F941C9-8B32-4E48-A681-8CA8ADFCAC0A}"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5F941C9-8B32-4E48-A681-8CA8ADFCAC0A}"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F91638B-A726-45C6-8B05-05067C4CFB55}" type="datetimeFigureOut">
              <a:rPr lang="en-GB" smtClean="0"/>
              <a:t>26/11/2020</a:t>
            </a:fld>
            <a:endParaRPr lang="en-GB"/>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a:t>
            </a:r>
            <a:r>
              <a:rPr lang="bg-BG" dirty="0"/>
              <a:t>блачни технологии</a:t>
            </a:r>
            <a:endParaRPr lang="en-GB" dirty="0"/>
          </a:p>
        </p:txBody>
      </p:sp>
      <p:sp>
        <p:nvSpPr>
          <p:cNvPr id="3" name="Subtitle 2"/>
          <p:cNvSpPr>
            <a:spLocks noGrp="1"/>
          </p:cNvSpPr>
          <p:nvPr>
            <p:ph type="subTitle" idx="1"/>
          </p:nvPr>
        </p:nvSpPr>
        <p:spPr/>
        <p:txBody>
          <a:bodyPr>
            <a:normAutofit lnSpcReduction="10000"/>
          </a:bodyPr>
          <a:lstStyle/>
          <a:p>
            <a:endParaRPr lang="bg-BG" dirty="0"/>
          </a:p>
          <a:p>
            <a:endParaRPr lang="bg-BG" dirty="0"/>
          </a:p>
          <a:p>
            <a:pPr algn="r"/>
            <a:r>
              <a:rPr lang="bg-BG" dirty="0"/>
              <a:t>Изготвил: доц.</a:t>
            </a:r>
            <a:r>
              <a:rPr lang="en-US" dirty="0"/>
              <a:t> </a:t>
            </a:r>
            <a:r>
              <a:rPr lang="bg-BG" dirty="0"/>
              <a:t>д-р Орлин Маринов</a:t>
            </a:r>
            <a:endParaRPr lang="en-GB" dirty="0"/>
          </a:p>
        </p:txBody>
      </p:sp>
    </p:spTree>
    <p:extLst>
      <p:ext uri="{BB962C8B-B14F-4D97-AF65-F5344CB8AC3E}">
        <p14:creationId xmlns:p14="http://schemas.microsoft.com/office/powerpoint/2010/main" val="209617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br>
              <a:rPr lang="bg-BG" sz="2800" dirty="0">
                <a:effectLst>
                  <a:outerShdw blurRad="38100" dist="38100" dir="2700000" algn="tl">
                    <a:srgbClr val="000000">
                      <a:alpha val="43137"/>
                    </a:srgbClr>
                  </a:outerShdw>
                </a:effectLst>
                <a:latin typeface="+mj-lt"/>
              </a:rPr>
            </a:br>
            <a:r>
              <a:rPr lang="en-US" sz="2800" dirty="0" err="1">
                <a:effectLst>
                  <a:outerShdw blurRad="38100" dist="38100" dir="2700000" algn="tl">
                    <a:srgbClr val="000000">
                      <a:alpha val="43137"/>
                    </a:srgbClr>
                  </a:outerShdw>
                </a:effectLst>
                <a:latin typeface="+mj-lt"/>
              </a:rPr>
              <a:t>Средства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за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виртуализация</a:t>
            </a:r>
            <a:br>
              <a:rPr lang="en-GB" sz="2800" dirty="0">
                <a:effectLst>
                  <a:outerShdw blurRad="38100" dist="38100" dir="2700000" algn="tl">
                    <a:srgbClr val="000000">
                      <a:alpha val="43137"/>
                    </a:srgbClr>
                  </a:outerShdw>
                </a:effectLst>
                <a:latin typeface="+mj-lt"/>
              </a:rPr>
            </a:br>
            <a:endParaRPr lang="en-GB" sz="28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normAutofit/>
          </a:bodyPr>
          <a:lstStyle/>
          <a:p>
            <a:r>
              <a:rPr lang="ru-RU" b="1" dirty="0"/>
              <a:t>Паравиртуализация</a:t>
            </a:r>
            <a:r>
              <a:rPr lang="ru-RU" dirty="0"/>
              <a:t>. </a:t>
            </a:r>
          </a:p>
          <a:p>
            <a:pPr marL="114300" indent="0" algn="just">
              <a:buNone/>
            </a:pPr>
            <a:r>
              <a:rPr lang="ru-RU" dirty="0"/>
              <a:t>	При този подход отново се създават множество виртуални машини със собствена ОС, които работят едновременно върху един физически сървър. За разлика от пълната виртуализация обаче, се създава </a:t>
            </a:r>
            <a:r>
              <a:rPr lang="ru-RU" dirty="0" err="1"/>
              <a:t>допълнителна</a:t>
            </a:r>
            <a:r>
              <a:rPr lang="ru-RU" dirty="0"/>
              <a:t> ОС</a:t>
            </a:r>
            <a:r>
              <a:rPr lang="en-US" dirty="0"/>
              <a:t>, </a:t>
            </a:r>
            <a:r>
              <a:rPr lang="ru-RU" dirty="0" err="1"/>
              <a:t>чиито</a:t>
            </a:r>
            <a:r>
              <a:rPr lang="ru-RU" dirty="0"/>
              <a:t> хардуерни драйвери комуникират директно с хардуерните устройства, без да използват виртуализиращ слой.</a:t>
            </a:r>
            <a:endParaRPr lang="en-GB" dirty="0"/>
          </a:p>
          <a:p>
            <a:pPr marL="114300" indent="0" algn="just">
              <a:buNone/>
            </a:pPr>
            <a:r>
              <a:rPr lang="ru-RU" dirty="0"/>
              <a:t>За момента това решение е достъпно само за </a:t>
            </a:r>
            <a:r>
              <a:rPr lang="en-US" dirty="0"/>
              <a:t>Linux</a:t>
            </a:r>
            <a:r>
              <a:rPr lang="ru-RU" dirty="0"/>
              <a:t>.</a:t>
            </a:r>
            <a:endParaRPr lang="en-GB" dirty="0"/>
          </a:p>
        </p:txBody>
      </p:sp>
    </p:spTree>
    <p:extLst>
      <p:ext uri="{BB962C8B-B14F-4D97-AF65-F5344CB8AC3E}">
        <p14:creationId xmlns:p14="http://schemas.microsoft.com/office/powerpoint/2010/main" val="180322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br>
              <a:rPr lang="bg-BG" sz="2800" dirty="0">
                <a:effectLst>
                  <a:outerShdw blurRad="38100" dist="38100" dir="2700000" algn="tl">
                    <a:srgbClr val="000000">
                      <a:alpha val="43137"/>
                    </a:srgbClr>
                  </a:outerShdw>
                </a:effectLst>
                <a:latin typeface="+mj-lt"/>
              </a:rPr>
            </a:br>
            <a:r>
              <a:rPr lang="en-US" sz="2800" dirty="0" err="1">
                <a:effectLst>
                  <a:outerShdw blurRad="38100" dist="38100" dir="2700000" algn="tl">
                    <a:srgbClr val="000000">
                      <a:alpha val="43137"/>
                    </a:srgbClr>
                  </a:outerShdw>
                </a:effectLst>
                <a:latin typeface="+mj-lt"/>
              </a:rPr>
              <a:t>Средства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за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виртуализация</a:t>
            </a:r>
            <a:br>
              <a:rPr lang="en-GB" sz="2800" dirty="0">
                <a:effectLst>
                  <a:outerShdw blurRad="38100" dist="38100" dir="2700000" algn="tl">
                    <a:srgbClr val="000000">
                      <a:alpha val="43137"/>
                    </a:srgbClr>
                  </a:outerShdw>
                </a:effectLst>
                <a:latin typeface="+mj-lt"/>
              </a:rPr>
            </a:br>
            <a:endParaRPr lang="en-GB" sz="28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normAutofit fontScale="85000" lnSpcReduction="10000"/>
          </a:bodyPr>
          <a:lstStyle/>
          <a:p>
            <a:r>
              <a:rPr lang="ru-RU" b="1" dirty="0"/>
              <a:t>ОС в потребителския дял.</a:t>
            </a:r>
            <a:r>
              <a:rPr lang="ru-RU" dirty="0"/>
              <a:t> </a:t>
            </a:r>
          </a:p>
          <a:p>
            <a:pPr marL="114300" indent="0" algn="just">
              <a:buNone/>
            </a:pPr>
            <a:r>
              <a:rPr lang="ru-RU" dirty="0"/>
              <a:t>	Алтернативен метод на виртуализация е стартирането на множество ОС в потребителския дял на една основна ОС, наречена хост ОС. При този метод физическият сървър общува с една ОС, в чиито потребителски дял работят множество “приложни ОС”, всяка със свои приложения. Такъв подход налага сериозни модификации в кода на приложните ОС. Това решение е достъпно само за </a:t>
            </a:r>
            <a:r>
              <a:rPr lang="en-US" dirty="0"/>
              <a:t>Linux</a:t>
            </a:r>
            <a:r>
              <a:rPr lang="ru-RU" dirty="0"/>
              <a:t>, поради това този метод на виртуализация е известен като </a:t>
            </a:r>
            <a:r>
              <a:rPr lang="en-US" dirty="0"/>
              <a:t>UML</a:t>
            </a:r>
            <a:r>
              <a:rPr lang="ru-RU" dirty="0"/>
              <a:t> (</a:t>
            </a:r>
            <a:r>
              <a:rPr lang="en-US" dirty="0"/>
              <a:t>User Mode Linux</a:t>
            </a:r>
            <a:r>
              <a:rPr lang="ru-RU" dirty="0"/>
              <a:t>) - (VMware, 2010), (CIO, 2008).</a:t>
            </a:r>
            <a:endParaRPr lang="en-GB" dirty="0"/>
          </a:p>
          <a:p>
            <a:pPr algn="just"/>
            <a:r>
              <a:rPr lang="ru-RU" b="1" dirty="0"/>
              <a:t>Виртуализация на потребителския дял.</a:t>
            </a:r>
            <a:r>
              <a:rPr lang="ru-RU" dirty="0"/>
              <a:t> </a:t>
            </a:r>
          </a:p>
          <a:p>
            <a:pPr marL="114300" indent="0" algn="just">
              <a:buNone/>
            </a:pPr>
            <a:r>
              <a:rPr lang="ru-RU" dirty="0"/>
              <a:t>	Това е най-лекият начин на прилагане на виртуализация. При този метод на физическия сървър се инсталира само една ОС. Нейният потребителски дял се разделя на множество части. Всяка от тези части служи за контейнер на едно или повече приложения. От гледна точка на приложенията всеки контейнер представлява отделен, виртуален сървър, наречен </a:t>
            </a:r>
            <a:r>
              <a:rPr lang="en-US" dirty="0"/>
              <a:t>Virtual Private Server</a:t>
            </a:r>
            <a:r>
              <a:rPr lang="ru-RU" dirty="0"/>
              <a:t> (</a:t>
            </a:r>
            <a:r>
              <a:rPr lang="en-US" dirty="0"/>
              <a:t>VPS</a:t>
            </a:r>
            <a:r>
              <a:rPr lang="ru-RU" dirty="0"/>
              <a:t>). Ядрото на операционната система се споделя между контейнерите - (VMware, 2010), (CIO, 2008).</a:t>
            </a:r>
            <a:endParaRPr lang="en-GB" dirty="0"/>
          </a:p>
        </p:txBody>
      </p:sp>
    </p:spTree>
    <p:extLst>
      <p:ext uri="{BB962C8B-B14F-4D97-AF65-F5344CB8AC3E}">
        <p14:creationId xmlns:p14="http://schemas.microsoft.com/office/powerpoint/2010/main" val="94612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br>
              <a:rPr lang="bg-BG" sz="2800" dirty="0">
                <a:effectLst>
                  <a:outerShdw blurRad="38100" dist="38100" dir="2700000" algn="tl">
                    <a:srgbClr val="000000">
                      <a:alpha val="43137"/>
                    </a:srgbClr>
                  </a:outerShdw>
                </a:effectLst>
                <a:latin typeface="+mj-lt"/>
              </a:rPr>
            </a:br>
            <a:r>
              <a:rPr lang="en-US" sz="2800" dirty="0" err="1">
                <a:effectLst>
                  <a:outerShdw blurRad="38100" dist="38100" dir="2700000" algn="tl">
                    <a:srgbClr val="000000">
                      <a:alpha val="43137"/>
                    </a:srgbClr>
                  </a:outerShdw>
                </a:effectLst>
                <a:latin typeface="+mj-lt"/>
              </a:rPr>
              <a:t>Средства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за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виртуализация</a:t>
            </a:r>
            <a:br>
              <a:rPr lang="en-GB" sz="2800" dirty="0">
                <a:effectLst>
                  <a:outerShdw blurRad="38100" dist="38100" dir="2700000" algn="tl">
                    <a:srgbClr val="000000">
                      <a:alpha val="43137"/>
                    </a:srgbClr>
                  </a:outerShdw>
                </a:effectLst>
                <a:latin typeface="+mj-lt"/>
              </a:rPr>
            </a:br>
            <a:endParaRPr lang="en-GB" sz="28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normAutofit fontScale="77500" lnSpcReduction="20000"/>
          </a:bodyPr>
          <a:lstStyle/>
          <a:p>
            <a:pPr marL="114300" indent="0" algn="just">
              <a:buNone/>
            </a:pPr>
            <a:r>
              <a:rPr lang="bg-BG" dirty="0"/>
              <a:t>	</a:t>
            </a:r>
            <a:r>
              <a:rPr lang="bg-BG" sz="2300" dirty="0"/>
              <a:t>При съвременните средства за виртуализация се използва технология за виртуализация на основата на хипервайзор, а не на базата на хоствана виртуализация. Това значи, че виртуализиращият софтуер не се инсталира върху съответната операционна система, а директно върху сървъра.</a:t>
            </a:r>
            <a:r>
              <a:rPr lang="en-US" sz="2300" dirty="0"/>
              <a:t>.</a:t>
            </a:r>
            <a:endParaRPr lang="en-GB" sz="2300" dirty="0"/>
          </a:p>
          <a:p>
            <a:pPr marL="114300" indent="0" algn="just">
              <a:buNone/>
            </a:pPr>
            <a:r>
              <a:rPr lang="bg-BG" sz="2300" dirty="0"/>
              <a:t>	Виртуализацията на базата на хипервайзор е съпроводена с по-малки разходи и осигурява значително по-висока производителност спрямо хостнатата виртуализация. </a:t>
            </a:r>
            <a:endParaRPr lang="en-US" sz="2300" dirty="0"/>
          </a:p>
          <a:p>
            <a:pPr algn="just"/>
            <a:r>
              <a:rPr lang="bg-BG" sz="2300" dirty="0"/>
              <a:t> VMware vSphere 4.1 (отскоро </a:t>
            </a:r>
            <a:r>
              <a:rPr lang="bg-BG" sz="2300" dirty="0" err="1"/>
              <a:t>vSphere</a:t>
            </a:r>
            <a:r>
              <a:rPr lang="bg-BG" sz="2300" dirty="0"/>
              <a:t> 5.1)</a:t>
            </a:r>
            <a:r>
              <a:rPr lang="en-US" sz="2300" dirty="0"/>
              <a:t>; </a:t>
            </a:r>
          </a:p>
          <a:p>
            <a:pPr algn="just"/>
            <a:r>
              <a:rPr lang="en-US" sz="2300" dirty="0"/>
              <a:t> </a:t>
            </a:r>
            <a:r>
              <a:rPr lang="bg-BG" sz="2300" dirty="0" err="1"/>
              <a:t>VMware</a:t>
            </a:r>
            <a:r>
              <a:rPr lang="bg-BG" sz="2300" dirty="0"/>
              <a:t> </a:t>
            </a:r>
            <a:r>
              <a:rPr lang="bg-BG" sz="2300" dirty="0" err="1"/>
              <a:t>vSphere</a:t>
            </a:r>
            <a:r>
              <a:rPr lang="bg-BG" sz="2300" dirty="0"/>
              <a:t> </a:t>
            </a:r>
            <a:r>
              <a:rPr lang="bg-BG" sz="2300" dirty="0" err="1"/>
              <a:t>Hypervisor</a:t>
            </a:r>
            <a:r>
              <a:rPr lang="en-US" sz="2300" dirty="0"/>
              <a:t>;</a:t>
            </a:r>
          </a:p>
          <a:p>
            <a:pPr algn="just"/>
            <a:r>
              <a:rPr lang="bg-BG" sz="2300" dirty="0"/>
              <a:t>Microsoft </a:t>
            </a:r>
            <a:r>
              <a:rPr lang="bg-BG" sz="2300" dirty="0" err="1"/>
              <a:t>Hyper-V</a:t>
            </a:r>
            <a:r>
              <a:rPr lang="en-US" sz="2300" dirty="0"/>
              <a:t>; </a:t>
            </a:r>
          </a:p>
          <a:p>
            <a:pPr algn="just"/>
            <a:r>
              <a:rPr lang="en-US" sz="2300" dirty="0"/>
              <a:t>O</a:t>
            </a:r>
            <a:r>
              <a:rPr lang="bg-BG" sz="2300" dirty="0" err="1"/>
              <a:t>racle</a:t>
            </a:r>
            <a:r>
              <a:rPr lang="bg-BG" sz="2300" dirty="0"/>
              <a:t> VM на </a:t>
            </a:r>
            <a:r>
              <a:rPr lang="bg-BG" sz="2300" dirty="0" err="1"/>
              <a:t>Oracle</a:t>
            </a:r>
            <a:r>
              <a:rPr lang="en-US" sz="2300" dirty="0"/>
              <a:t>; </a:t>
            </a:r>
          </a:p>
          <a:p>
            <a:pPr algn="just"/>
            <a:r>
              <a:rPr lang="bg-BG" sz="2300" dirty="0" err="1"/>
              <a:t>XenServer</a:t>
            </a:r>
            <a:r>
              <a:rPr lang="bg-BG" sz="2300" dirty="0"/>
              <a:t> на </a:t>
            </a:r>
            <a:r>
              <a:rPr lang="bg-BG" sz="2300" dirty="0" err="1"/>
              <a:t>Citrix</a:t>
            </a:r>
            <a:r>
              <a:rPr lang="en-US" sz="2300" dirty="0"/>
              <a:t>;</a:t>
            </a:r>
          </a:p>
          <a:p>
            <a:pPr algn="just"/>
            <a:r>
              <a:rPr lang="bg-BG" sz="2300" dirty="0" err="1"/>
              <a:t>Parallels</a:t>
            </a:r>
            <a:r>
              <a:rPr lang="bg-BG" sz="2300" dirty="0"/>
              <a:t> </a:t>
            </a:r>
            <a:r>
              <a:rPr lang="bg-BG" sz="2300" dirty="0" err="1"/>
              <a:t>Virtuozzo</a:t>
            </a:r>
            <a:r>
              <a:rPr lang="bg-BG" sz="2300" dirty="0"/>
              <a:t> </a:t>
            </a:r>
            <a:r>
              <a:rPr lang="bg-BG" sz="2300" dirty="0" err="1"/>
              <a:t>Containers</a:t>
            </a:r>
            <a:r>
              <a:rPr lang="en-US" sz="2300" dirty="0"/>
              <a:t>; </a:t>
            </a:r>
          </a:p>
          <a:p>
            <a:pPr algn="just"/>
            <a:r>
              <a:rPr lang="en-US" sz="2300" dirty="0"/>
              <a:t>Linux KVM</a:t>
            </a:r>
            <a:r>
              <a:rPr lang="bg-BG" sz="2300" dirty="0"/>
              <a:t> (</a:t>
            </a:r>
            <a:r>
              <a:rPr lang="en-US" sz="2300" dirty="0" err="1"/>
              <a:t>ProxMox</a:t>
            </a:r>
            <a:r>
              <a:rPr lang="en-US" sz="2300" dirty="0"/>
              <a:t> Linux</a:t>
            </a:r>
            <a:r>
              <a:rPr lang="bg-BG" sz="2300" dirty="0"/>
              <a:t>)</a:t>
            </a:r>
            <a:r>
              <a:rPr lang="en-US" sz="2300" dirty="0"/>
              <a:t>;</a:t>
            </a:r>
          </a:p>
          <a:p>
            <a:pPr algn="just"/>
            <a:r>
              <a:rPr lang="bg-BG" sz="2300" dirty="0" err="1"/>
              <a:t>Parallels</a:t>
            </a:r>
            <a:r>
              <a:rPr lang="bg-BG" sz="2300" dirty="0"/>
              <a:t> Server 4 </a:t>
            </a:r>
            <a:r>
              <a:rPr lang="bg-BG" sz="2300" dirty="0" err="1"/>
              <a:t>Bare</a:t>
            </a:r>
            <a:r>
              <a:rPr lang="bg-BG" sz="2300" dirty="0"/>
              <a:t> </a:t>
            </a:r>
            <a:r>
              <a:rPr lang="bg-BG" sz="2300" dirty="0" err="1"/>
              <a:t>Metal</a:t>
            </a:r>
            <a:r>
              <a:rPr lang="bg-BG" sz="2300" dirty="0"/>
              <a:t>;</a:t>
            </a:r>
            <a:endParaRPr lang="en-US" sz="2300" dirty="0"/>
          </a:p>
          <a:p>
            <a:pPr algn="just"/>
            <a:r>
              <a:rPr lang="bg-BG" sz="2300" dirty="0"/>
              <a:t>Microsoft Virtual Server </a:t>
            </a:r>
            <a:r>
              <a:rPr lang="bg-BG" sz="2300"/>
              <a:t>2005 R2;</a:t>
            </a:r>
            <a:endParaRPr lang="en-US" sz="2300" dirty="0"/>
          </a:p>
          <a:p>
            <a:pPr algn="just"/>
            <a:r>
              <a:rPr lang="bg-BG" sz="2300" dirty="0" err="1"/>
              <a:t>VMware</a:t>
            </a:r>
            <a:r>
              <a:rPr lang="bg-BG" sz="2300" dirty="0"/>
              <a:t> Virtual Server. </a:t>
            </a:r>
            <a:endParaRPr lang="en-GB" sz="2300" dirty="0"/>
          </a:p>
        </p:txBody>
      </p:sp>
    </p:spTree>
    <p:extLst>
      <p:ext uri="{BB962C8B-B14F-4D97-AF65-F5344CB8AC3E}">
        <p14:creationId xmlns:p14="http://schemas.microsoft.com/office/powerpoint/2010/main" val="195862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Windows Server 2012 </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114300" indent="0" algn="just">
              <a:buNone/>
            </a:pPr>
            <a:r>
              <a:rPr lang="bg-BG" dirty="0"/>
              <a:t>	През септември 2012 г. Microsoft обяви дебюта на Windows Server 2012. Това е първото издание на софтуера, което може да се контролира отдалечено, за да е по-подходящо за центрове за данни. Windows Server 2012 е проектиран основно</a:t>
            </a:r>
            <a:r>
              <a:rPr lang="en-US" dirty="0"/>
              <a:t> </a:t>
            </a:r>
            <a:r>
              <a:rPr lang="bg-BG" dirty="0"/>
              <a:t>за обезпечаване на работата на решения, базирани на модела на частния облак.</a:t>
            </a:r>
            <a:endParaRPr lang="en-GB" dirty="0"/>
          </a:p>
          <a:p>
            <a:pPr marL="114300" indent="0" algn="just">
              <a:buNone/>
            </a:pPr>
            <a:r>
              <a:rPr lang="bg-BG" dirty="0"/>
              <a:t>	Windows Server 2012 поддържа</a:t>
            </a:r>
            <a:r>
              <a:rPr lang="en-US" dirty="0"/>
              <a:t>:</a:t>
            </a:r>
            <a:r>
              <a:rPr lang="bg-BG" dirty="0"/>
              <a:t> </a:t>
            </a:r>
            <a:endParaRPr lang="en-US" dirty="0"/>
          </a:p>
          <a:p>
            <a:pPr algn="just"/>
            <a:r>
              <a:rPr lang="bg-BG" dirty="0"/>
              <a:t>64-точкови </a:t>
            </a:r>
            <a:r>
              <a:rPr lang="bg-BG" dirty="0" err="1"/>
              <a:t>Hyper-V</a:t>
            </a:r>
            <a:r>
              <a:rPr lang="bg-BG" dirty="0"/>
              <a:t> </a:t>
            </a:r>
            <a:r>
              <a:rPr lang="bg-BG" dirty="0" err="1"/>
              <a:t>клъстъри</a:t>
            </a:r>
            <a:r>
              <a:rPr lang="en-US" dirty="0"/>
              <a:t>; </a:t>
            </a:r>
          </a:p>
          <a:p>
            <a:pPr algn="just"/>
            <a:r>
              <a:rPr lang="bg-BG" dirty="0"/>
              <a:t>максимум 8000 виртуални машини (VM) на </a:t>
            </a:r>
            <a:r>
              <a:rPr lang="bg-BG" dirty="0" err="1"/>
              <a:t>клъстър</a:t>
            </a:r>
            <a:r>
              <a:rPr lang="bg-BG" dirty="0"/>
              <a:t>, </a:t>
            </a:r>
            <a:endParaRPr lang="en-US" dirty="0"/>
          </a:p>
          <a:p>
            <a:pPr algn="just"/>
            <a:r>
              <a:rPr lang="bg-BG" dirty="0"/>
              <a:t>до 64 виртуални процесора на VM и 1 TB памет на VM</a:t>
            </a:r>
            <a:r>
              <a:rPr lang="en-US" dirty="0"/>
              <a:t>;</a:t>
            </a:r>
          </a:p>
          <a:p>
            <a:pPr algn="just"/>
            <a:r>
              <a:rPr lang="bg-BG" dirty="0" err="1"/>
              <a:t>Non-Uniform</a:t>
            </a:r>
            <a:r>
              <a:rPr lang="bg-BG" dirty="0"/>
              <a:t> Memory Access (NUMA) </a:t>
            </a:r>
            <a:r>
              <a:rPr lang="en-US" dirty="0"/>
              <a:t>(</a:t>
            </a:r>
            <a:r>
              <a:rPr lang="bg-BG" dirty="0"/>
              <a:t>Finn, Lownds, Luescher </a:t>
            </a:r>
            <a:r>
              <a:rPr lang="en-US" dirty="0"/>
              <a:t>and</a:t>
            </a:r>
            <a:r>
              <a:rPr lang="bg-BG" dirty="0"/>
              <a:t> Flynn, 2013</a:t>
            </a:r>
            <a:r>
              <a:rPr lang="en-US" dirty="0"/>
              <a:t>)</a:t>
            </a:r>
            <a:r>
              <a:rPr lang="bg-BG" dirty="0"/>
              <a:t>. </a:t>
            </a:r>
            <a:endParaRPr lang="en-GB" dirty="0"/>
          </a:p>
          <a:p>
            <a:pPr marL="114300" indent="0" algn="just">
              <a:buNone/>
            </a:pPr>
            <a:r>
              <a:rPr lang="bg-BG" dirty="0"/>
              <a:t>	Едно от най-значимите подобрения е включването на PowerShell в Windows Server 2012 и така е първата версия на </a:t>
            </a:r>
            <a:r>
              <a:rPr lang="en-US" dirty="0"/>
              <a:t>Windows</a:t>
            </a:r>
            <a:r>
              <a:rPr lang="bg-BG" dirty="0"/>
              <a:t>, която може да бъде контролирана само от командния ред, т. е. може да се управлява отдалечено</a:t>
            </a:r>
            <a:r>
              <a:rPr lang="en-US" dirty="0"/>
              <a:t> </a:t>
            </a:r>
            <a:r>
              <a:rPr lang="bg-BG" dirty="0"/>
              <a:t>и през текстов терминал.</a:t>
            </a:r>
            <a:r>
              <a:rPr lang="en-US" dirty="0"/>
              <a:t> </a:t>
            </a:r>
            <a:endParaRPr lang="en-GB" dirty="0"/>
          </a:p>
        </p:txBody>
      </p:sp>
    </p:spTree>
    <p:extLst>
      <p:ext uri="{BB962C8B-B14F-4D97-AF65-F5344CB8AC3E}">
        <p14:creationId xmlns:p14="http://schemas.microsoft.com/office/powerpoint/2010/main" val="336272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VMware vSphere 4.1 и VMware vSphere Hypervisor (ESXi)</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114300" indent="0" algn="just">
              <a:buNone/>
            </a:pPr>
            <a:r>
              <a:rPr lang="bg-BG" dirty="0"/>
              <a:t>	</a:t>
            </a:r>
            <a:r>
              <a:rPr lang="bg-BG" sz="2600" dirty="0"/>
              <a:t>В момента VMware vSphere е водеща платформа за сървърна виртуализация. VMware пусна ESX Server през 2001 г. и този продукт бързо завоюва репутацията на лидер в категорията на средства за виртуализация на ниво организации. През 2010 г. </a:t>
            </a:r>
            <a:r>
              <a:rPr lang="bg-BG" sz="2600" dirty="0" err="1"/>
              <a:t>VMware</a:t>
            </a:r>
            <a:r>
              <a:rPr lang="bg-BG" sz="2600" dirty="0"/>
              <a:t> пуска два продукта на базата на сървърни </a:t>
            </a:r>
            <a:r>
              <a:rPr lang="bg-BG" sz="2600" dirty="0" err="1"/>
              <a:t>хипервайзори</a:t>
            </a:r>
            <a:r>
              <a:rPr lang="bg-BG" sz="2600" dirty="0"/>
              <a:t>: </a:t>
            </a:r>
            <a:r>
              <a:rPr lang="bg-BG" sz="2600" dirty="0" err="1"/>
              <a:t>VMware</a:t>
            </a:r>
            <a:r>
              <a:rPr lang="bg-BG" sz="2600" dirty="0"/>
              <a:t> </a:t>
            </a:r>
            <a:r>
              <a:rPr lang="bg-BG" sz="2600" dirty="0" err="1"/>
              <a:t>vSphere</a:t>
            </a:r>
            <a:r>
              <a:rPr lang="bg-BG" sz="2600" dirty="0"/>
              <a:t> 4.21 (ESX Server) и безплатно разпространената версия </a:t>
            </a:r>
            <a:r>
              <a:rPr lang="bg-BG" sz="2600" dirty="0" err="1"/>
              <a:t>VMware</a:t>
            </a:r>
            <a:r>
              <a:rPr lang="bg-BG" sz="2600" dirty="0"/>
              <a:t> </a:t>
            </a:r>
            <a:r>
              <a:rPr lang="bg-BG" sz="2600" dirty="0" err="1"/>
              <a:t>vSphere</a:t>
            </a:r>
            <a:r>
              <a:rPr lang="bg-BG" sz="2600" dirty="0"/>
              <a:t> </a:t>
            </a:r>
            <a:r>
              <a:rPr lang="bg-BG" sz="2600" dirty="0" err="1"/>
              <a:t>Hypervisor</a:t>
            </a:r>
            <a:r>
              <a:rPr lang="bg-BG" sz="2600" dirty="0"/>
              <a:t> (по-рано наричана </a:t>
            </a:r>
            <a:r>
              <a:rPr lang="bg-BG" sz="2600" dirty="0" err="1"/>
              <a:t>ESXi</a:t>
            </a:r>
            <a:r>
              <a:rPr lang="bg-BG" sz="2600" dirty="0"/>
              <a:t>). Две години по-късно компанията обявява и </a:t>
            </a:r>
            <a:r>
              <a:rPr lang="bg-BG" sz="2600" dirty="0" err="1"/>
              <a:t>vSphere</a:t>
            </a:r>
            <a:r>
              <a:rPr lang="bg-BG" sz="2600" dirty="0"/>
              <a:t> 5.1. В продукта </a:t>
            </a:r>
            <a:r>
              <a:rPr lang="bg-BG" sz="2600" dirty="0" err="1"/>
              <a:t>VMware</a:t>
            </a:r>
            <a:r>
              <a:rPr lang="bg-BG" sz="2600" dirty="0"/>
              <a:t> </a:t>
            </a:r>
            <a:r>
              <a:rPr lang="bg-BG" sz="2600" dirty="0" err="1"/>
              <a:t>vSphere</a:t>
            </a:r>
            <a:r>
              <a:rPr lang="bg-BG" sz="2600" dirty="0"/>
              <a:t> са реализирани редица възможности, ориентирани за работа на ниво организации</a:t>
            </a:r>
            <a:r>
              <a:rPr lang="en-US" sz="2600" dirty="0"/>
              <a:t>.</a:t>
            </a:r>
            <a:endParaRPr lang="en-GB" sz="2600" dirty="0"/>
          </a:p>
          <a:p>
            <a:pPr marL="114300" indent="0" algn="just">
              <a:buNone/>
            </a:pPr>
            <a:r>
              <a:rPr lang="bg-BG" sz="2600" dirty="0"/>
              <a:t>	В качеството на гостуваща операционна система в нея могат да се използват почти всички версии на Windows и </a:t>
            </a:r>
            <a:r>
              <a:rPr lang="bg-BG" sz="2600" dirty="0" err="1"/>
              <a:t>Linux</a:t>
            </a:r>
            <a:r>
              <a:rPr lang="bg-BG" sz="2600" dirty="0"/>
              <a:t>. Продуктът поддържа</a:t>
            </a:r>
            <a:r>
              <a:rPr lang="en-US" sz="2600" dirty="0"/>
              <a:t>:</a:t>
            </a:r>
          </a:p>
          <a:p>
            <a:pPr algn="just"/>
            <a:r>
              <a:rPr lang="en-US" sz="2600" dirty="0"/>
              <a:t>VM </a:t>
            </a:r>
            <a:r>
              <a:rPr lang="bg-BG" sz="2600" dirty="0"/>
              <a:t>с оперативна памет с обем до 255 GB </a:t>
            </a:r>
            <a:endParaRPr lang="en-US" sz="2600" dirty="0"/>
          </a:p>
          <a:p>
            <a:pPr algn="just"/>
            <a:r>
              <a:rPr lang="bg-BG" sz="2600" dirty="0"/>
              <a:t>виртуална 4-процесорна обработка</a:t>
            </a:r>
            <a:r>
              <a:rPr lang="en-US" sz="2600" dirty="0"/>
              <a:t>;</a:t>
            </a:r>
            <a:r>
              <a:rPr lang="bg-BG" sz="2600" dirty="0"/>
              <a:t> </a:t>
            </a:r>
            <a:endParaRPr lang="en-US" sz="2600" dirty="0"/>
          </a:p>
          <a:p>
            <a:pPr algn="just"/>
            <a:r>
              <a:rPr lang="bg-BG" sz="2600" dirty="0"/>
              <a:t>“горещо” инсталиране във виртуалните машини на процесори и оперативна памет. </a:t>
            </a:r>
            <a:endParaRPr lang="en-GB" sz="2600" dirty="0"/>
          </a:p>
        </p:txBody>
      </p:sp>
    </p:spTree>
    <p:extLst>
      <p:ext uri="{BB962C8B-B14F-4D97-AF65-F5344CB8AC3E}">
        <p14:creationId xmlns:p14="http://schemas.microsoft.com/office/powerpoint/2010/main" val="54068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effectLst>
                  <a:outerShdw blurRad="38100" dist="38100" dir="2700000" algn="tl">
                    <a:srgbClr val="000000">
                      <a:alpha val="43137"/>
                    </a:srgbClr>
                  </a:outerShdw>
                </a:effectLst>
              </a:rPr>
              <a:t>ProxMox</a:t>
            </a:r>
            <a:r>
              <a:rPr lang="en-US" sz="2800" dirty="0">
                <a:effectLst>
                  <a:outerShdw blurRad="38100" dist="38100" dir="2700000" algn="tl">
                    <a:srgbClr val="000000">
                      <a:alpha val="43137"/>
                    </a:srgbClr>
                  </a:outerShdw>
                </a:effectLst>
              </a:rPr>
              <a:t> Linux KVM </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marL="114300" indent="0" algn="just">
              <a:buNone/>
            </a:pPr>
            <a:r>
              <a:rPr lang="en-US" dirty="0" err="1"/>
              <a:t>ProxMox</a:t>
            </a:r>
            <a:r>
              <a:rPr lang="en-US" dirty="0"/>
              <a:t> Linux e</a:t>
            </a:r>
            <a:r>
              <a:rPr lang="bg-BG" dirty="0"/>
              <a:t> решение</a:t>
            </a:r>
            <a:r>
              <a:rPr lang="en-US" dirty="0"/>
              <a:t> :</a:t>
            </a:r>
          </a:p>
          <a:p>
            <a:pPr algn="just"/>
            <a:r>
              <a:rPr lang="bg-BG" dirty="0"/>
              <a:t>с отворен код, </a:t>
            </a:r>
            <a:endParaRPr lang="en-US" dirty="0"/>
          </a:p>
          <a:p>
            <a:pPr algn="just"/>
            <a:r>
              <a:rPr lang="bg-BG" dirty="0"/>
              <a:t>с просто на управление;</a:t>
            </a:r>
          </a:p>
          <a:p>
            <a:pPr algn="just"/>
            <a:r>
              <a:rPr lang="bg-BG" dirty="0"/>
              <a:t>Надеждност;</a:t>
            </a:r>
          </a:p>
          <a:p>
            <a:pPr algn="just"/>
            <a:r>
              <a:rPr lang="bg-BG" dirty="0"/>
              <a:t>ниска цена за внедряване; </a:t>
            </a:r>
          </a:p>
          <a:p>
            <a:pPr algn="just"/>
            <a:r>
              <a:rPr lang="bg-BG" dirty="0"/>
              <a:t>поддържащ до 16 физически сървъра в един </a:t>
            </a:r>
            <a:r>
              <a:rPr lang="en-US" dirty="0" err="1"/>
              <a:t>ProxMox</a:t>
            </a:r>
            <a:r>
              <a:rPr lang="en-US" dirty="0"/>
              <a:t> </a:t>
            </a:r>
            <a:r>
              <a:rPr lang="bg-BG" dirty="0"/>
              <a:t>клъстер.</a:t>
            </a:r>
          </a:p>
          <a:p>
            <a:pPr algn="just"/>
            <a:r>
              <a:rPr lang="bg-BG" dirty="0"/>
              <a:t>разполага с </a:t>
            </a:r>
            <a:r>
              <a:rPr lang="en-US" dirty="0"/>
              <a:t>KVM</a:t>
            </a:r>
            <a:r>
              <a:rPr lang="bg-BG" dirty="0"/>
              <a:t> </a:t>
            </a:r>
            <a:r>
              <a:rPr lang="bg-BG" dirty="0" err="1"/>
              <a:t>хипервайзор</a:t>
            </a:r>
            <a:r>
              <a:rPr lang="bg-BG" dirty="0"/>
              <a:t>, интегриран в ядрото на операционната система;</a:t>
            </a:r>
          </a:p>
          <a:p>
            <a:pPr algn="just"/>
            <a:r>
              <a:rPr lang="bg-BG" dirty="0" err="1"/>
              <a:t>Хипервайзорът</a:t>
            </a:r>
            <a:r>
              <a:rPr lang="bg-BG" dirty="0"/>
              <a:t> поддържа паравиртуализация, хардуерна виртуализация с паравиртуализирани драйвери, а също така и пълна хардуерна виртуализация. </a:t>
            </a:r>
          </a:p>
          <a:p>
            <a:pPr algn="just"/>
            <a:r>
              <a:rPr lang="bg-BG" dirty="0"/>
              <a:t>	</a:t>
            </a:r>
            <a:r>
              <a:rPr lang="bg-BG" dirty="0" err="1"/>
              <a:t>ProxMox</a:t>
            </a:r>
            <a:r>
              <a:rPr lang="bg-BG" dirty="0"/>
              <a:t> </a:t>
            </a:r>
            <a:r>
              <a:rPr lang="bg-BG" dirty="0" err="1"/>
              <a:t>клъстерна</a:t>
            </a:r>
            <a:r>
              <a:rPr lang="bg-BG" dirty="0"/>
              <a:t> организация на виртуалните машини. Както и при </a:t>
            </a:r>
            <a:r>
              <a:rPr lang="bg-BG" dirty="0" err="1"/>
              <a:t>Oracle</a:t>
            </a:r>
            <a:r>
              <a:rPr lang="bg-BG" dirty="0"/>
              <a:t> VM;</a:t>
            </a:r>
          </a:p>
          <a:p>
            <a:pPr algn="just"/>
            <a:r>
              <a:rPr lang="bg-BG" dirty="0"/>
              <a:t>Функцията за мигновено клониране на виртуални машини </a:t>
            </a:r>
            <a:r>
              <a:rPr lang="en-US" dirty="0"/>
              <a:t>(</a:t>
            </a:r>
            <a:r>
              <a:rPr lang="bg-BG" dirty="0"/>
              <a:t>Proxmox Server Solutions GmbH</a:t>
            </a:r>
            <a:r>
              <a:rPr lang="en-US" dirty="0"/>
              <a:t>, </a:t>
            </a:r>
            <a:r>
              <a:rPr lang="bg-BG" dirty="0"/>
              <a:t>2013</a:t>
            </a:r>
            <a:r>
              <a:rPr lang="en-US" dirty="0"/>
              <a:t>)</a:t>
            </a:r>
            <a:r>
              <a:rPr lang="bg-BG" dirty="0"/>
              <a:t>.</a:t>
            </a:r>
            <a:endParaRPr lang="en-GB" dirty="0"/>
          </a:p>
          <a:p>
            <a:pPr algn="just"/>
            <a:endParaRPr lang="en-GB" dirty="0"/>
          </a:p>
        </p:txBody>
      </p:sp>
    </p:spTree>
    <p:extLst>
      <p:ext uri="{BB962C8B-B14F-4D97-AF65-F5344CB8AC3E}">
        <p14:creationId xmlns:p14="http://schemas.microsoft.com/office/powerpoint/2010/main" val="415475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Oracle VM </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114300" indent="0" algn="just">
              <a:buNone/>
            </a:pPr>
            <a:r>
              <a:rPr lang="bg-BG" dirty="0"/>
              <a:t>	Към момента Oracle VM може да предоставя до 128 вирутални процесора на виртуална машина (за сравнение най-широко разпространеният VMware vSphere има доста по-нисък лимит – 32 виртуални процесора) и да адресира до 2 терабайта оперативна памет на хост.</a:t>
            </a:r>
            <a:endParaRPr lang="en-GB" dirty="0"/>
          </a:p>
          <a:p>
            <a:pPr marL="114300" indent="0" algn="just">
              <a:buNone/>
            </a:pPr>
            <a:r>
              <a:rPr lang="bg-BG" dirty="0"/>
              <a:t>	От архитектурна гледна точка Oracle VM разполага с bare metal хипервайзор, който се инсталира директно върху физическите машини и не изисква наличието на операционна система. Хипервайзорът поддържа паравиртуализация, хардуерна виртуализация с паравиртуализирани драйвери, а също така и пълна хардуерна виртуализация.</a:t>
            </a:r>
            <a:endParaRPr lang="en-GB" dirty="0"/>
          </a:p>
          <a:p>
            <a:pPr marL="114300" indent="0" algn="just">
              <a:buNone/>
            </a:pPr>
            <a:r>
              <a:rPr lang="bg-BG" dirty="0"/>
              <a:t>	 Част от сертифицираните гост операционни системи,  поддържани от Oracle VM, са Oracle Solaris, Linux (Oracle, RedHat), Microsoft Windows (XP, 2000,2003,2008, Vista, 7).</a:t>
            </a:r>
            <a:endParaRPr lang="en-GB" dirty="0"/>
          </a:p>
          <a:p>
            <a:pPr marL="114300" indent="0" algn="just">
              <a:buNone/>
            </a:pPr>
            <a:r>
              <a:rPr lang="bg-BG" dirty="0"/>
              <a:t>	Надеждността на виртуалната инфраструктура се гарантира от разработената и вградена в Oracle VM клъстерна файлова система OCFS2. Тя позволява много на брой физически сървъри да се групират, като при отпадането на някой от сървърите виртуалните машини автоматично се преместват върху останалите работещи хостове. </a:t>
            </a:r>
            <a:endParaRPr lang="en-GB" dirty="0"/>
          </a:p>
        </p:txBody>
      </p:sp>
    </p:spTree>
    <p:extLst>
      <p:ext uri="{BB962C8B-B14F-4D97-AF65-F5344CB8AC3E}">
        <p14:creationId xmlns:p14="http://schemas.microsoft.com/office/powerpoint/2010/main" val="37914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Oracle VM </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marL="114300" indent="0" algn="just">
              <a:buNone/>
            </a:pPr>
            <a:r>
              <a:rPr lang="bg-BG" dirty="0"/>
              <a:t>	През последната година приходите, генерирани в пазара на средства за виртуализация са нараснали с 68,5%, достигайки стойността $1,681 млрд., сочат данни от проучване на IDC, публикувано през ноември 2</a:t>
            </a:r>
            <a:r>
              <a:rPr lang="en-US" dirty="0"/>
              <a:t>012</a:t>
            </a:r>
            <a:r>
              <a:rPr lang="bg-BG" dirty="0"/>
              <a:t> г. Прогнозите на изследователската компания са, че ръстът на приходите от софтуер за виртуализация ще продължи да се увеличава.Аналитиците единодушно прогнозират блестящо бъдеще и растяща популярност на технологиите за виртуализация. Представителите на IDC ги определят като </a:t>
            </a:r>
            <a:r>
              <a:rPr lang="en-US" dirty="0" err="1"/>
              <a:t>predpostawak</a:t>
            </a:r>
            <a:r>
              <a:rPr lang="bg-BG" dirty="0"/>
              <a:t> за създаването на гъвкава и динамично реагираща на бизнес потребностите ИТ инфраструктура (</a:t>
            </a:r>
            <a:r>
              <a:rPr lang="en-US" dirty="0"/>
              <a:t>Donovan, 2010)</a:t>
            </a:r>
            <a:r>
              <a:rPr lang="bg-BG" dirty="0"/>
              <a:t>. </a:t>
            </a:r>
            <a:endParaRPr lang="en-GB" dirty="0"/>
          </a:p>
          <a:p>
            <a:pPr marL="114300" indent="0" algn="just">
              <a:buNone/>
            </a:pPr>
            <a:r>
              <a:rPr lang="bg-BG" dirty="0"/>
              <a:t>	По последни данни в Технически университет - София с виртуална инфраструктура разполагат СФ</a:t>
            </a:r>
            <a:r>
              <a:rPr lang="ru-RU" dirty="0"/>
              <a:t>, </a:t>
            </a:r>
            <a:r>
              <a:rPr lang="bg-BG" dirty="0"/>
              <a:t>ФЕТТ и ФКСУ. СФ и ФЕТТ използват като средство за виртуализация </a:t>
            </a:r>
            <a:r>
              <a:rPr lang="en-US" dirty="0" err="1"/>
              <a:t>ProxMox</a:t>
            </a:r>
            <a:r>
              <a:rPr lang="en-US" dirty="0"/>
              <a:t> Linux </a:t>
            </a:r>
            <a:r>
              <a:rPr lang="bg-BG" dirty="0"/>
              <a:t>и </a:t>
            </a:r>
            <a:r>
              <a:rPr lang="en-US" dirty="0"/>
              <a:t>Micros</a:t>
            </a:r>
            <a:r>
              <a:rPr lang="bg-BG" dirty="0"/>
              <a:t>о</a:t>
            </a:r>
            <a:r>
              <a:rPr lang="en-US" dirty="0" err="1"/>
              <a:t>ft</a:t>
            </a:r>
            <a:r>
              <a:rPr lang="en-US" dirty="0"/>
              <a:t> Windows Server</a:t>
            </a:r>
            <a:r>
              <a:rPr lang="bg-BG" dirty="0"/>
              <a:t> 2012 </a:t>
            </a:r>
            <a:r>
              <a:rPr lang="en-US" dirty="0" err="1"/>
              <a:t>HyperV</a:t>
            </a:r>
            <a:r>
              <a:rPr lang="bg-BG" dirty="0"/>
              <a:t>. </a:t>
            </a:r>
            <a:endParaRPr lang="en-GB" dirty="0"/>
          </a:p>
          <a:p>
            <a:pPr marL="114300" indent="0" algn="just">
              <a:buNone/>
            </a:pPr>
            <a:r>
              <a:rPr lang="bg-BG" dirty="0"/>
              <a:t>	В СФ при ТУ – София, в рамките на Центъра за научни изследвания и обучение по е-управление е разгърната виртуална инфраструктура,разположена физически на 16 процесорен сървър. Тя включва два видео конферентни сървъра - развоен и работен, уеб сървъра на центъра и сървър с инсталиран </a:t>
            </a:r>
            <a:r>
              <a:rPr lang="en-US" dirty="0"/>
              <a:t>MS SharePoint</a:t>
            </a:r>
            <a:r>
              <a:rPr lang="ru-RU" dirty="0"/>
              <a:t> 2010</a:t>
            </a:r>
            <a:r>
              <a:rPr lang="bg-BG" dirty="0"/>
              <a:t>, обслужващ обучението на студенти магистри и бакалаври </a:t>
            </a:r>
            <a:r>
              <a:rPr lang="ru-RU" dirty="0"/>
              <a:t>. </a:t>
            </a:r>
            <a:endParaRPr lang="en-GB" dirty="0"/>
          </a:p>
          <a:p>
            <a:pPr marL="114300" indent="0" algn="just">
              <a:buNone/>
            </a:pPr>
            <a:r>
              <a:rPr lang="bg-BG" dirty="0"/>
              <a:t>	Всички тези ресурси се предоставят на потребителите по облачните модели </a:t>
            </a:r>
            <a:r>
              <a:rPr lang="en-US" dirty="0" err="1"/>
              <a:t>SaaS</a:t>
            </a:r>
            <a:r>
              <a:rPr lang="en-US" dirty="0"/>
              <a:t> </a:t>
            </a:r>
            <a:r>
              <a:rPr lang="bg-BG" dirty="0"/>
              <a:t>и </a:t>
            </a:r>
            <a:r>
              <a:rPr lang="en-US" dirty="0" err="1"/>
              <a:t>IaaS</a:t>
            </a:r>
            <a:r>
              <a:rPr lang="bg-BG" dirty="0"/>
              <a:t> с възможности за работа в хетерогенна мрежа и избор и ползване на различни изчислителни ресурси</a:t>
            </a:r>
            <a:r>
              <a:rPr lang="ru-RU" dirty="0"/>
              <a:t>.</a:t>
            </a:r>
            <a:r>
              <a:rPr lang="bg-BG" dirty="0"/>
              <a:t> На фиг. 4.1 е показан моделза работа на потребителите във видеоконферентна система в условията на хетерогенна мрежа. Както инициирането, така и участието в дадена видеоконферентна сесия може да бъде направено от различни по вид мрежи (включително и мобилна).</a:t>
            </a:r>
            <a:endParaRPr lang="en-GB" dirty="0"/>
          </a:p>
          <a:p>
            <a:pPr algn="just"/>
            <a:endParaRPr lang="en-GB" dirty="0"/>
          </a:p>
        </p:txBody>
      </p:sp>
    </p:spTree>
    <p:extLst>
      <p:ext uri="{BB962C8B-B14F-4D97-AF65-F5344CB8AC3E}">
        <p14:creationId xmlns:p14="http://schemas.microsoft.com/office/powerpoint/2010/main" val="197842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Приложения</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114300" indent="0" algn="just">
              <a:buNone/>
            </a:pPr>
            <a:r>
              <a:rPr lang="bg-BG" dirty="0"/>
              <a:t>	</a:t>
            </a:r>
            <a:endParaRPr lang="en-GB" dirty="0"/>
          </a:p>
          <a:p>
            <a:pPr marL="114300" indent="0" algn="just">
              <a:buNone/>
            </a:pPr>
            <a:r>
              <a:rPr lang="bg-BG" dirty="0"/>
              <a:t>Приложението на виртуализацията и облачните технологии в обучението е изключително перспективно. Във ФЕТТ и в СФ, съвместно с ФА и ЕФ като част от проект за реализация на дистанционни форми на обучение тече проектиране и реализация на виртуална среда и облачни услуги</a:t>
            </a:r>
            <a:r>
              <a:rPr lang="ru-RU" dirty="0"/>
              <a:t>, </a:t>
            </a:r>
            <a:r>
              <a:rPr lang="bg-BG" dirty="0"/>
              <a:t>като се предлага нов облачен модел </a:t>
            </a:r>
            <a:r>
              <a:rPr lang="en-US" dirty="0" err="1"/>
              <a:t>KaaS</a:t>
            </a:r>
            <a:r>
              <a:rPr lang="bg-BG" dirty="0"/>
              <a:t> – </a:t>
            </a:r>
            <a:r>
              <a:rPr lang="en-US" dirty="0"/>
              <a:t>Knowledge as a Service</a:t>
            </a:r>
            <a:r>
              <a:rPr lang="ru-RU" dirty="0"/>
              <a:t> - </a:t>
            </a:r>
            <a:r>
              <a:rPr lang="bg-BG" dirty="0"/>
              <a:t>за нуждите на дистанционното обучение. Разработват се модели за отдалечено присъствие чрез видеоконферентни технологии и внедряване на системи за електронен подпис в дистанционното обучение, с перспективата да се привлекат повече на брой чуждестранни студенти.</a:t>
            </a:r>
            <a:endParaRPr lang="en-GB" dirty="0"/>
          </a:p>
          <a:p>
            <a:pPr algn="just"/>
            <a:r>
              <a:rPr lang="bg-BG" dirty="0"/>
              <a:t> </a:t>
            </a:r>
            <a:endParaRPr lang="en-US" dirty="0"/>
          </a:p>
        </p:txBody>
      </p:sp>
    </p:spTree>
    <p:extLst>
      <p:ext uri="{BB962C8B-B14F-4D97-AF65-F5344CB8AC3E}">
        <p14:creationId xmlns:p14="http://schemas.microsoft.com/office/powerpoint/2010/main" val="191075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Изграждане на инфраструктура за предоставяне на облачни услуги по модела частен облак за </a:t>
            </a:r>
            <a:r>
              <a:rPr lang="en-US" sz="2800" dirty="0">
                <a:effectLst>
                  <a:outerShdw blurRad="38100" dist="38100" dir="2700000" algn="tl">
                    <a:srgbClr val="000000">
                      <a:alpha val="43137"/>
                    </a:srgbClr>
                  </a:outerShdw>
                </a:effectLst>
              </a:rPr>
              <a:t>KAAS </a:t>
            </a:r>
            <a:r>
              <a:rPr lang="bg-BG" sz="2800" dirty="0">
                <a:effectLst>
                  <a:outerShdw blurRad="38100" dist="38100" dir="2700000" algn="tl">
                    <a:srgbClr val="000000">
                      <a:alpha val="43137"/>
                    </a:srgbClr>
                  </a:outerShdw>
                </a:effectLst>
              </a:rPr>
              <a:t>и </a:t>
            </a:r>
            <a:r>
              <a:rPr lang="en-US" sz="2800" dirty="0" err="1">
                <a:effectLst>
                  <a:outerShdw blurRad="38100" dist="38100" dir="2700000" algn="tl">
                    <a:srgbClr val="000000">
                      <a:alpha val="43137"/>
                    </a:srgbClr>
                  </a:outerShdw>
                </a:effectLst>
              </a:rPr>
              <a:t>EaaS</a:t>
            </a:r>
            <a:r>
              <a:rPr lang="en-US" sz="2800" dirty="0">
                <a:effectLst>
                  <a:outerShdw blurRad="38100" dist="38100" dir="2700000" algn="tl">
                    <a:srgbClr val="000000">
                      <a:alpha val="43137"/>
                    </a:srgbClr>
                  </a:outerShdw>
                </a:effectLst>
              </a:rPr>
              <a:t> </a:t>
            </a:r>
            <a:r>
              <a:rPr lang="bg-BG" sz="2800" dirty="0">
                <a:effectLst>
                  <a:outerShdw blurRad="38100" dist="38100" dir="2700000" algn="tl">
                    <a:srgbClr val="000000">
                      <a:alpha val="43137"/>
                    </a:srgbClr>
                  </a:outerShdw>
                </a:effectLst>
              </a:rPr>
              <a:t>в ТУ-София – подготвителен етап</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endParaRPr lang="en-US" dirty="0"/>
          </a:p>
          <a:p>
            <a:pPr marL="114300" indent="0">
              <a:buNone/>
            </a:pPr>
            <a:endParaRPr lang="bg-BG" dirty="0"/>
          </a:p>
          <a:p>
            <a:pPr marL="114300" indent="0">
              <a:buNone/>
            </a:pPr>
            <a:r>
              <a:rPr lang="bg-BG" dirty="0"/>
              <a:t>Съставяне на списък на услугите</a:t>
            </a:r>
          </a:p>
          <a:p>
            <a:r>
              <a:rPr lang="bg-BG" dirty="0"/>
              <a:t>Установяване на спецификата на услугите и техните софтуерни и хардуерни изисквания. Избор на база на тегловни коефициенти. Хостинг.</a:t>
            </a:r>
          </a:p>
          <a:p>
            <a:r>
              <a:rPr lang="bg-BG" dirty="0"/>
              <a:t>Идентифициране на потребителите на услугите като субекти в системата за облачни услуги и нейната база от данни.</a:t>
            </a:r>
          </a:p>
          <a:p>
            <a:pPr marL="114300" indent="0">
              <a:buNone/>
            </a:pPr>
            <a:endParaRPr lang="bg-BG"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pPr marL="114300" indent="0" algn="ctr">
              <a:buNone/>
            </a:pPr>
            <a:endParaRPr lang="bg-BG" sz="1400" dirty="0"/>
          </a:p>
          <a:p>
            <a:endParaRPr lang="en-GB" dirty="0"/>
          </a:p>
        </p:txBody>
      </p:sp>
    </p:spTree>
    <p:extLst>
      <p:ext uri="{BB962C8B-B14F-4D97-AF65-F5344CB8AC3E}">
        <p14:creationId xmlns:p14="http://schemas.microsoft.com/office/powerpoint/2010/main" val="312151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ru-RU" sz="2800" dirty="0">
                <a:effectLst>
                  <a:outerShdw blurRad="38100" dist="38100" dir="2700000" algn="tl">
                    <a:srgbClr val="000000">
                      <a:alpha val="43137"/>
                    </a:srgbClr>
                  </a:outerShdw>
                </a:effectLst>
                <a:latin typeface="+mj-lt"/>
              </a:rPr>
              <a:t>Облачни услуги – дефиниции, видове, етапи на развитие и характеристики</a:t>
            </a:r>
            <a:endParaRPr lang="en-GB" sz="2800" dirty="0">
              <a:latin typeface="+mj-lt"/>
            </a:endParaRPr>
          </a:p>
        </p:txBody>
      </p:sp>
      <p:sp>
        <p:nvSpPr>
          <p:cNvPr id="3" name="Content Placeholder 2"/>
          <p:cNvSpPr>
            <a:spLocks noGrp="1"/>
          </p:cNvSpPr>
          <p:nvPr>
            <p:ph idx="1"/>
          </p:nvPr>
        </p:nvSpPr>
        <p:spPr/>
        <p:txBody>
          <a:bodyPr/>
          <a:lstStyle/>
          <a:p>
            <a:pPr algn="just"/>
            <a:r>
              <a:rPr lang="bg-BG" dirty="0"/>
              <a:t>	Понятието </a:t>
            </a:r>
            <a:r>
              <a:rPr lang="bg-BG" b="1" dirty="0"/>
              <a:t>облачни технологии</a:t>
            </a:r>
            <a:r>
              <a:rPr lang="bg-BG" dirty="0"/>
              <a:t> </a:t>
            </a:r>
            <a:r>
              <a:rPr lang="en-US" dirty="0"/>
              <a:t>- </a:t>
            </a:r>
            <a:r>
              <a:rPr lang="bg-BG" dirty="0"/>
              <a:t>с този термин се описват различни концепции и подходи за компютърна изчислителна работа, в които се включват множество физически или виртуални машини, комуникиращи в реално време. </a:t>
            </a:r>
            <a:endParaRPr lang="en-US" dirty="0"/>
          </a:p>
          <a:p>
            <a:pPr algn="just"/>
            <a:r>
              <a:rPr lang="en-US" dirty="0"/>
              <a:t>	</a:t>
            </a:r>
            <a:r>
              <a:rPr lang="bg-BG" dirty="0"/>
              <a:t>В научните среди </a:t>
            </a:r>
            <a:r>
              <a:rPr lang="bg-BG" b="1" dirty="0"/>
              <a:t>облачните изчисления</a:t>
            </a:r>
            <a:r>
              <a:rPr lang="bg-BG" dirty="0"/>
              <a:t> се приемат за синоним на </a:t>
            </a:r>
            <a:r>
              <a:rPr lang="bg-BG" b="1" dirty="0"/>
              <a:t>разпределената компютърна обработка</a:t>
            </a:r>
            <a:r>
              <a:rPr lang="bg-BG" dirty="0"/>
              <a:t> (</a:t>
            </a:r>
            <a:r>
              <a:rPr lang="en-US" dirty="0"/>
              <a:t>distributed computing</a:t>
            </a:r>
            <a:r>
              <a:rPr lang="ru-RU" dirty="0"/>
              <a:t>) за </a:t>
            </a:r>
            <a:r>
              <a:rPr lang="ru-RU" dirty="0" err="1"/>
              <a:t>решаване</a:t>
            </a:r>
            <a:r>
              <a:rPr lang="ru-RU" dirty="0"/>
              <a:t> на даден проблем. </a:t>
            </a:r>
            <a:r>
              <a:rPr lang="bg-BG" dirty="0"/>
              <a:t>(</a:t>
            </a:r>
            <a:r>
              <a:rPr lang="en-US" dirty="0"/>
              <a:t>ANSIS Fluent</a:t>
            </a:r>
            <a:r>
              <a:rPr lang="ru-RU" dirty="0"/>
              <a:t> 3</a:t>
            </a:r>
            <a:r>
              <a:rPr lang="en-US" dirty="0"/>
              <a:t>D</a:t>
            </a:r>
            <a:r>
              <a:rPr lang="bg-BG" dirty="0"/>
              <a:t>, </a:t>
            </a:r>
            <a:r>
              <a:rPr lang="en-US" dirty="0" err="1"/>
              <a:t>Palsfit</a:t>
            </a:r>
            <a:r>
              <a:rPr lang="en-US" dirty="0"/>
              <a:t> </a:t>
            </a:r>
            <a:r>
              <a:rPr lang="bg-BG" dirty="0"/>
              <a:t>и др.)</a:t>
            </a:r>
            <a:endParaRPr lang="en-GB" dirty="0"/>
          </a:p>
          <a:p>
            <a:endParaRPr lang="en-GB" dirty="0"/>
          </a:p>
        </p:txBody>
      </p:sp>
    </p:spTree>
    <p:extLst>
      <p:ext uri="{BB962C8B-B14F-4D97-AF65-F5344CB8AC3E}">
        <p14:creationId xmlns:p14="http://schemas.microsoft.com/office/powerpoint/2010/main" val="1049807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Подготвителен етап</a:t>
            </a:r>
          </a:p>
        </p:txBody>
      </p:sp>
      <p:sp>
        <p:nvSpPr>
          <p:cNvPr id="3" name="Content Placeholder 2"/>
          <p:cNvSpPr>
            <a:spLocks noGrp="1"/>
          </p:cNvSpPr>
          <p:nvPr>
            <p:ph idx="1"/>
          </p:nvPr>
        </p:nvSpPr>
        <p:spPr/>
        <p:txBody>
          <a:bodyPr/>
          <a:lstStyle/>
          <a:p>
            <a:r>
              <a:rPr lang="bg-BG" dirty="0"/>
              <a:t>Избор на политика за сигурност на инфраструктурата за предоставяна на облачни услуги</a:t>
            </a:r>
          </a:p>
          <a:p>
            <a:pPr marL="114300" indent="0">
              <a:buNone/>
            </a:pPr>
            <a:r>
              <a:rPr lang="bg-BG" dirty="0"/>
              <a:t>-забранителна или разрешителна стратегия;</a:t>
            </a:r>
          </a:p>
          <a:p>
            <a:pPr marL="114300" indent="0">
              <a:buNone/>
            </a:pPr>
            <a:r>
              <a:rPr lang="bg-BG" dirty="0"/>
              <a:t>-установяване на нуждите от безжичен достъп;</a:t>
            </a:r>
          </a:p>
          <a:p>
            <a:pPr marL="114300" indent="0">
              <a:buNone/>
            </a:pPr>
            <a:r>
              <a:rPr lang="bg-BG" dirty="0"/>
              <a:t>-избор на </a:t>
            </a:r>
            <a:r>
              <a:rPr lang="en-US" dirty="0"/>
              <a:t>firewall </a:t>
            </a:r>
            <a:r>
              <a:rPr lang="bg-BG" dirty="0"/>
              <a:t>архитектура;</a:t>
            </a:r>
          </a:p>
          <a:p>
            <a:r>
              <a:rPr lang="bg-BG" dirty="0"/>
              <a:t>Формиране на правила и алгоритми за работа със системата</a:t>
            </a:r>
          </a:p>
          <a:p>
            <a:pPr marL="114300" indent="0">
              <a:buNone/>
            </a:pPr>
            <a:r>
              <a:rPr lang="bg-BG" dirty="0"/>
              <a:t>-от гледна точка на редовия потребител;</a:t>
            </a:r>
          </a:p>
          <a:p>
            <a:pPr marL="114300" indent="0">
              <a:buNone/>
            </a:pPr>
            <a:r>
              <a:rPr lang="bg-BG" dirty="0"/>
              <a:t>-от гледна точка на персонала.</a:t>
            </a:r>
          </a:p>
          <a:p>
            <a:pPr marL="114300" indent="0">
              <a:buNone/>
            </a:pPr>
            <a:endParaRPr lang="bg-BG" dirty="0"/>
          </a:p>
        </p:txBody>
      </p:sp>
    </p:spTree>
    <p:extLst>
      <p:ext uri="{BB962C8B-B14F-4D97-AF65-F5344CB8AC3E}">
        <p14:creationId xmlns:p14="http://schemas.microsoft.com/office/powerpoint/2010/main" val="254900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Подготвителен етап</a:t>
            </a:r>
          </a:p>
        </p:txBody>
      </p:sp>
      <p:sp>
        <p:nvSpPr>
          <p:cNvPr id="3" name="Content Placeholder 2"/>
          <p:cNvSpPr>
            <a:spLocks noGrp="1"/>
          </p:cNvSpPr>
          <p:nvPr>
            <p:ph idx="1"/>
          </p:nvPr>
        </p:nvSpPr>
        <p:spPr/>
        <p:txBody>
          <a:bodyPr/>
          <a:lstStyle/>
          <a:p>
            <a:r>
              <a:rPr lang="bg-BG" dirty="0" err="1"/>
              <a:t>Акаунтинг</a:t>
            </a:r>
            <a:endParaRPr lang="bg-BG" dirty="0"/>
          </a:p>
          <a:p>
            <a:pPr marL="114300" indent="0">
              <a:buNone/>
            </a:pPr>
            <a:r>
              <a:rPr lang="bg-BG" dirty="0"/>
              <a:t>-</a:t>
            </a:r>
            <a:r>
              <a:rPr lang="en-US" dirty="0"/>
              <a:t>RADIUS </a:t>
            </a:r>
            <a:r>
              <a:rPr lang="bg-BG" dirty="0" err="1"/>
              <a:t>акаунтинг</a:t>
            </a:r>
            <a:r>
              <a:rPr lang="bg-BG" dirty="0"/>
              <a:t> </a:t>
            </a:r>
            <a:r>
              <a:rPr lang="en-US" dirty="0"/>
              <a:t>(Remote Authentication Dial-In User Service)</a:t>
            </a:r>
          </a:p>
          <a:p>
            <a:pPr marL="114300" indent="0">
              <a:buNone/>
            </a:pPr>
            <a:r>
              <a:rPr lang="en-US" dirty="0"/>
              <a:t>-Active directory </a:t>
            </a:r>
            <a:r>
              <a:rPr lang="bg-BG" dirty="0" err="1"/>
              <a:t>акаунтинг</a:t>
            </a:r>
            <a:r>
              <a:rPr lang="bg-BG" dirty="0"/>
              <a:t>;</a:t>
            </a:r>
          </a:p>
          <a:p>
            <a:r>
              <a:rPr lang="bg-BG" dirty="0"/>
              <a:t>Проектиране на портала за достъп до услугите</a:t>
            </a:r>
          </a:p>
          <a:p>
            <a:r>
              <a:rPr lang="bg-BG" dirty="0"/>
              <a:t>Избор на концепция за хостинг</a:t>
            </a:r>
          </a:p>
          <a:p>
            <a:pPr>
              <a:buFontTx/>
              <a:buChar char="-"/>
            </a:pPr>
            <a:r>
              <a:rPr lang="bg-BG" dirty="0"/>
              <a:t>чрез реален хардуер – клъстери</a:t>
            </a:r>
          </a:p>
          <a:p>
            <a:pPr>
              <a:buFontTx/>
              <a:buChar char="-"/>
            </a:pPr>
            <a:r>
              <a:rPr lang="bg-BG" dirty="0"/>
              <a:t>чрез виртуален хардуер – среди за виртуализация </a:t>
            </a:r>
            <a:r>
              <a:rPr lang="en-US" dirty="0"/>
              <a:t>VMware </a:t>
            </a:r>
            <a:r>
              <a:rPr lang="en-US" dirty="0" err="1"/>
              <a:t>vSphere</a:t>
            </a:r>
            <a:r>
              <a:rPr lang="en-US" dirty="0"/>
              <a:t>, </a:t>
            </a:r>
            <a:r>
              <a:rPr lang="en-US" dirty="0" err="1"/>
              <a:t>ProxMox</a:t>
            </a:r>
            <a:r>
              <a:rPr lang="en-US" dirty="0"/>
              <a:t> Linux.</a:t>
            </a:r>
          </a:p>
          <a:p>
            <a:pPr>
              <a:buFontTx/>
              <a:buChar char="-"/>
            </a:pPr>
            <a:r>
              <a:rPr lang="en-US" dirty="0"/>
              <a:t> </a:t>
            </a:r>
            <a:endParaRPr lang="bg-BG" dirty="0"/>
          </a:p>
        </p:txBody>
      </p:sp>
    </p:spTree>
    <p:extLst>
      <p:ext uri="{BB962C8B-B14F-4D97-AF65-F5344CB8AC3E}">
        <p14:creationId xmlns:p14="http://schemas.microsoft.com/office/powerpoint/2010/main" val="74793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Тестване</a:t>
            </a:r>
          </a:p>
        </p:txBody>
      </p:sp>
      <p:sp>
        <p:nvSpPr>
          <p:cNvPr id="3" name="Content Placeholder 2"/>
          <p:cNvSpPr>
            <a:spLocks noGrp="1"/>
          </p:cNvSpPr>
          <p:nvPr>
            <p:ph idx="1"/>
          </p:nvPr>
        </p:nvSpPr>
        <p:spPr/>
        <p:txBody>
          <a:bodyPr/>
          <a:lstStyle/>
          <a:p>
            <a:r>
              <a:rPr lang="bg-BG" dirty="0"/>
              <a:t>Тестване чрез реална тестова постановка в умален мащаб</a:t>
            </a:r>
          </a:p>
          <a:p>
            <a:r>
              <a:rPr lang="bg-BG" dirty="0"/>
              <a:t>Тестване чрез виртуална тестова постановка – </a:t>
            </a:r>
            <a:r>
              <a:rPr lang="en-US" dirty="0"/>
              <a:t>V</a:t>
            </a:r>
            <a:r>
              <a:rPr lang="bg-BG" dirty="0"/>
              <a:t>м</a:t>
            </a:r>
            <a:r>
              <a:rPr lang="en-US" dirty="0"/>
              <a:t>ware</a:t>
            </a:r>
            <a:r>
              <a:rPr lang="bg-BG" dirty="0"/>
              <a:t> </a:t>
            </a:r>
            <a:r>
              <a:rPr lang="en-US" dirty="0"/>
              <a:t>Workstation, Oracle Virtual Box.</a:t>
            </a:r>
          </a:p>
          <a:p>
            <a:r>
              <a:rPr lang="bg-BG" dirty="0"/>
              <a:t>Комбинирано тестване - </a:t>
            </a:r>
            <a:r>
              <a:rPr lang="en-US" dirty="0"/>
              <a:t>V</a:t>
            </a:r>
            <a:r>
              <a:rPr lang="bg-BG" dirty="0"/>
              <a:t>м</a:t>
            </a:r>
            <a:r>
              <a:rPr lang="en-US" dirty="0"/>
              <a:t>ware</a:t>
            </a:r>
            <a:r>
              <a:rPr lang="bg-BG" dirty="0"/>
              <a:t> </a:t>
            </a:r>
            <a:r>
              <a:rPr lang="en-US" dirty="0"/>
              <a:t>Workstation</a:t>
            </a:r>
            <a:endParaRPr lang="bg-BG" dirty="0"/>
          </a:p>
          <a:p>
            <a:r>
              <a:rPr lang="bg-BG" dirty="0"/>
              <a:t>Отчитане на резултатите.</a:t>
            </a:r>
          </a:p>
          <a:p>
            <a:r>
              <a:rPr lang="bg-BG" dirty="0"/>
              <a:t>Коригиране;</a:t>
            </a:r>
          </a:p>
          <a:p>
            <a:endParaRPr lang="en-US" dirty="0"/>
          </a:p>
          <a:p>
            <a:endParaRPr lang="bg-BG" dirty="0"/>
          </a:p>
        </p:txBody>
      </p:sp>
    </p:spTree>
    <p:extLst>
      <p:ext uri="{BB962C8B-B14F-4D97-AF65-F5344CB8AC3E}">
        <p14:creationId xmlns:p14="http://schemas.microsoft.com/office/powerpoint/2010/main" val="3682251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Апробиране</a:t>
            </a:r>
          </a:p>
        </p:txBody>
      </p:sp>
      <p:sp>
        <p:nvSpPr>
          <p:cNvPr id="3" name="Content Placeholder 2"/>
          <p:cNvSpPr>
            <a:spLocks noGrp="1"/>
          </p:cNvSpPr>
          <p:nvPr>
            <p:ph idx="1"/>
          </p:nvPr>
        </p:nvSpPr>
        <p:spPr/>
        <p:txBody>
          <a:bodyPr/>
          <a:lstStyle/>
          <a:p>
            <a:r>
              <a:rPr lang="bg-BG" dirty="0"/>
              <a:t>при системи с приемственост – създаване на тестови работни места</a:t>
            </a:r>
          </a:p>
          <a:p>
            <a:r>
              <a:rPr lang="bg-BG" dirty="0"/>
              <a:t>При системи без приемственост – </a:t>
            </a:r>
            <a:r>
              <a:rPr lang="en-US" dirty="0"/>
              <a:t>MS Transaction Server</a:t>
            </a:r>
            <a:r>
              <a:rPr lang="bg-BG" dirty="0"/>
              <a:t>;</a:t>
            </a:r>
          </a:p>
          <a:p>
            <a:r>
              <a:rPr lang="bg-BG" dirty="0"/>
              <a:t>Отчитане на резултатите.</a:t>
            </a:r>
          </a:p>
          <a:p>
            <a:r>
              <a:rPr lang="bg-BG" dirty="0"/>
              <a:t>Коригиране;</a:t>
            </a:r>
          </a:p>
          <a:p>
            <a:endParaRPr lang="bg-BG" dirty="0"/>
          </a:p>
        </p:txBody>
      </p:sp>
    </p:spTree>
    <p:extLst>
      <p:ext uri="{BB962C8B-B14F-4D97-AF65-F5344CB8AC3E}">
        <p14:creationId xmlns:p14="http://schemas.microsoft.com/office/powerpoint/2010/main" val="363066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Внедряване</a:t>
            </a:r>
          </a:p>
        </p:txBody>
      </p:sp>
      <p:sp>
        <p:nvSpPr>
          <p:cNvPr id="3" name="Content Placeholder 2"/>
          <p:cNvSpPr>
            <a:spLocks noGrp="1"/>
          </p:cNvSpPr>
          <p:nvPr>
            <p:ph idx="1"/>
          </p:nvPr>
        </p:nvSpPr>
        <p:spPr/>
        <p:txBody>
          <a:bodyPr/>
          <a:lstStyle/>
          <a:p>
            <a:pPr marL="114300" indent="0">
              <a:buNone/>
            </a:pPr>
            <a:endParaRPr lang="bg-BG" dirty="0"/>
          </a:p>
          <a:p>
            <a:pPr marL="114300" indent="0">
              <a:buNone/>
            </a:pPr>
            <a:endParaRPr lang="bg-BG" dirty="0"/>
          </a:p>
          <a:p>
            <a:pPr marL="114300" indent="0" algn="ctr">
              <a:buNone/>
            </a:pPr>
            <a:endParaRPr lang="bg-BG" sz="3600" dirty="0"/>
          </a:p>
          <a:p>
            <a:pPr marL="114300" indent="0" algn="ctr">
              <a:buNone/>
            </a:pPr>
            <a:endParaRPr lang="bg-BG" sz="3600" dirty="0"/>
          </a:p>
          <a:p>
            <a:pPr marL="114300" indent="0" algn="ctr">
              <a:buNone/>
            </a:pPr>
            <a:r>
              <a:rPr lang="bg-BG" sz="3600" dirty="0"/>
              <a:t>Благодаря за вниманието!</a:t>
            </a:r>
          </a:p>
        </p:txBody>
      </p:sp>
    </p:spTree>
    <p:extLst>
      <p:ext uri="{BB962C8B-B14F-4D97-AF65-F5344CB8AC3E}">
        <p14:creationId xmlns:p14="http://schemas.microsoft.com/office/powerpoint/2010/main" val="268177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ru-RU" sz="2800" dirty="0">
                <a:effectLst>
                  <a:outerShdw blurRad="38100" dist="38100" dir="2700000" algn="tl">
                    <a:srgbClr val="000000">
                      <a:alpha val="43137"/>
                    </a:srgbClr>
                  </a:outerShdw>
                </a:effectLst>
                <a:latin typeface="+mj-lt"/>
              </a:rPr>
              <a:t>Облачни услуги – дефиниции, видове, етапи на развитие и характеристики</a:t>
            </a:r>
            <a:br>
              <a:rPr lang="en-GB" sz="2800" dirty="0">
                <a:latin typeface="+mj-lt"/>
              </a:rPr>
            </a:br>
            <a:endParaRPr lang="en-GB" sz="2800" dirty="0">
              <a:latin typeface="+mj-lt"/>
            </a:endParaRPr>
          </a:p>
        </p:txBody>
      </p:sp>
      <p:sp>
        <p:nvSpPr>
          <p:cNvPr id="3" name="Content Placeholder 2"/>
          <p:cNvSpPr>
            <a:spLocks noGrp="1"/>
          </p:cNvSpPr>
          <p:nvPr>
            <p:ph idx="1"/>
          </p:nvPr>
        </p:nvSpPr>
        <p:spPr>
          <a:xfrm>
            <a:off x="457200" y="1556792"/>
            <a:ext cx="7620000" cy="4800600"/>
          </a:xfrm>
        </p:spPr>
        <p:txBody>
          <a:bodyPr>
            <a:normAutofit/>
          </a:bodyPr>
          <a:lstStyle/>
          <a:p>
            <a:pPr algn="just"/>
            <a:r>
              <a:rPr lang="bg-BG" sz="2300" dirty="0"/>
              <a:t>	</a:t>
            </a:r>
            <a:r>
              <a:rPr lang="bg-BG" sz="2300" dirty="0" err="1"/>
              <a:t>Gartner</a:t>
            </a:r>
            <a:r>
              <a:rPr lang="ru-RU" sz="2300" dirty="0"/>
              <a:t> (2012) </a:t>
            </a:r>
            <a:r>
              <a:rPr lang="en-US" sz="2300" dirty="0"/>
              <a:t>o</a:t>
            </a:r>
            <a:r>
              <a:rPr lang="bg-BG" sz="2300" dirty="0"/>
              <a:t>бл</a:t>
            </a:r>
            <a:r>
              <a:rPr lang="en-US" sz="2300" dirty="0"/>
              <a:t>a</a:t>
            </a:r>
            <a:r>
              <a:rPr lang="bg-BG" sz="2300" dirty="0"/>
              <a:t>чните изчисления представляват метод за изчисления, при който мащабируеми </a:t>
            </a:r>
            <a:r>
              <a:rPr lang="en-US" sz="2300" dirty="0"/>
              <a:t>IT </a:t>
            </a:r>
            <a:r>
              <a:rPr lang="bg-BG" sz="2300" dirty="0"/>
              <a:t>хардуерни мощности се предоставят в качеството на услуги на клиентите с помощта на Интернет технологии.</a:t>
            </a:r>
            <a:endParaRPr lang="en-GB" sz="2300" dirty="0"/>
          </a:p>
          <a:p>
            <a:pPr algn="just"/>
            <a:r>
              <a:rPr lang="bg-BG" sz="2300" dirty="0"/>
              <a:t>	Според </a:t>
            </a:r>
            <a:r>
              <a:rPr lang="en-US" sz="2300" dirty="0"/>
              <a:t>National Institute of Standards and Technology</a:t>
            </a:r>
            <a:r>
              <a:rPr lang="bg-BG" sz="2300" dirty="0"/>
              <a:t>(NIST) облачните изчисления представляват модел за създаване на </a:t>
            </a:r>
            <a:r>
              <a:rPr lang="en-US" sz="2300" dirty="0"/>
              <a:t>IT</a:t>
            </a:r>
            <a:r>
              <a:rPr lang="bg-BG" sz="2300" dirty="0"/>
              <a:t> инфраструктури, които позволяват удобно и по заявка на клиента да се предоставя широк спектър от конфигурируеми изчислителни ресурси, които могат да бъдат усвоени бързо и с минимални усилия и средства от страна на потребителите или доставчика на облачни услуги. </a:t>
            </a:r>
            <a:endParaRPr lang="en-GB" dirty="0"/>
          </a:p>
        </p:txBody>
      </p:sp>
    </p:spTree>
    <p:extLst>
      <p:ext uri="{BB962C8B-B14F-4D97-AF65-F5344CB8AC3E}">
        <p14:creationId xmlns:p14="http://schemas.microsoft.com/office/powerpoint/2010/main" val="250442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ru-RU" sz="2800" dirty="0">
                <a:effectLst>
                  <a:outerShdw blurRad="38100" dist="38100" dir="2700000" algn="tl">
                    <a:srgbClr val="000000">
                      <a:alpha val="43137"/>
                    </a:srgbClr>
                  </a:outerShdw>
                </a:effectLst>
                <a:latin typeface="+mj-lt"/>
              </a:rPr>
              <a:t>Облачни услуги – дефиниции, видове, етапи на развитие и характеристики</a:t>
            </a:r>
            <a:br>
              <a:rPr lang="en-GB" sz="2800" dirty="0">
                <a:latin typeface="+mj-lt"/>
              </a:rPr>
            </a:br>
            <a:endParaRPr lang="en-GB" sz="2800" dirty="0">
              <a:latin typeface="+mj-lt"/>
            </a:endParaRPr>
          </a:p>
        </p:txBody>
      </p:sp>
      <p:sp>
        <p:nvSpPr>
          <p:cNvPr id="3" name="Content Placeholder 2"/>
          <p:cNvSpPr>
            <a:spLocks noGrp="1"/>
          </p:cNvSpPr>
          <p:nvPr>
            <p:ph idx="1"/>
          </p:nvPr>
        </p:nvSpPr>
        <p:spPr>
          <a:xfrm>
            <a:off x="454885" y="1628800"/>
            <a:ext cx="7620000" cy="4800600"/>
          </a:xfrm>
        </p:spPr>
        <p:txBody>
          <a:bodyPr>
            <a:normAutofit/>
          </a:bodyPr>
          <a:lstStyle/>
          <a:p>
            <a:pPr marL="114300" indent="0" algn="just">
              <a:buNone/>
            </a:pPr>
            <a:r>
              <a:rPr lang="bg-BG" sz="2800" dirty="0"/>
              <a:t>Използването на облачни изчисления значително: </a:t>
            </a:r>
          </a:p>
          <a:p>
            <a:pPr marL="114300" indent="0" algn="just">
              <a:buNone/>
            </a:pPr>
            <a:r>
              <a:rPr lang="bg-BG" sz="2800" dirty="0"/>
              <a:t>-намаляват разходите за инфраструктура; </a:t>
            </a:r>
          </a:p>
          <a:p>
            <a:pPr marL="114300" indent="0" algn="just">
              <a:buNone/>
            </a:pPr>
            <a:r>
              <a:rPr lang="bg-BG" sz="2800" dirty="0"/>
              <a:t>-увеличават гъвкавоста;</a:t>
            </a:r>
          </a:p>
          <a:p>
            <a:pPr marL="114300" indent="0" algn="just">
              <a:buNone/>
            </a:pPr>
            <a:r>
              <a:rPr lang="bg-BG" sz="2800" dirty="0"/>
              <a:t>-осигуряват повишена скорост на обработка;</a:t>
            </a:r>
          </a:p>
          <a:p>
            <a:pPr marL="114300" indent="0" algn="just">
              <a:buNone/>
            </a:pPr>
            <a:r>
              <a:rPr lang="bg-BG" sz="2800" dirty="0"/>
              <a:t>-подобряват надеждността;</a:t>
            </a:r>
          </a:p>
          <a:p>
            <a:pPr marL="114300" indent="0" algn="just">
              <a:buNone/>
            </a:pPr>
            <a:r>
              <a:rPr lang="bg-BG" sz="2800" dirty="0"/>
              <a:t>-намаляват или елиминират нуждата от съхранение на резервни копия.</a:t>
            </a:r>
          </a:p>
        </p:txBody>
      </p:sp>
    </p:spTree>
    <p:extLst>
      <p:ext uri="{BB962C8B-B14F-4D97-AF65-F5344CB8AC3E}">
        <p14:creationId xmlns:p14="http://schemas.microsoft.com/office/powerpoint/2010/main" val="250442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dirty="0">
                <a:effectLst>
                  <a:outerShdw blurRad="38100" dist="38100" dir="2700000" algn="tl">
                    <a:srgbClr val="000000">
                      <a:alpha val="43137"/>
                    </a:srgbClr>
                  </a:outerShdw>
                </a:effectLst>
                <a:latin typeface="+mj-lt"/>
              </a:rPr>
              <a:t>Характеристики на облачните изчисления </a:t>
            </a:r>
            <a:endParaRPr lang="en-GB" sz="28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normAutofit/>
          </a:bodyPr>
          <a:lstStyle/>
          <a:p>
            <a:pPr marL="114300" indent="0" algn="just">
              <a:buNone/>
            </a:pPr>
            <a:r>
              <a:rPr lang="bg-BG" dirty="0"/>
              <a:t>	От националния институт по стандарти и технологии на САЩ са определени следните задължителни характеристики на облачните изчисления:</a:t>
            </a:r>
            <a:endParaRPr lang="en-GB" dirty="0"/>
          </a:p>
          <a:p>
            <a:pPr algn="just"/>
            <a:r>
              <a:rPr lang="bg-BG" b="1" dirty="0"/>
              <a:t>Самообслужване по заявка (self service </a:t>
            </a:r>
            <a:r>
              <a:rPr lang="bg-BG" b="1" dirty="0" err="1"/>
              <a:t>on</a:t>
            </a:r>
            <a:r>
              <a:rPr lang="bg-BG" b="1" dirty="0"/>
              <a:t> </a:t>
            </a:r>
            <a:r>
              <a:rPr lang="bg-BG" b="1" dirty="0" err="1"/>
              <a:t>demand</a:t>
            </a:r>
            <a:r>
              <a:rPr lang="bg-BG" b="1" dirty="0"/>
              <a:t>)</a:t>
            </a:r>
            <a:endParaRPr lang="bg-BG" dirty="0"/>
          </a:p>
          <a:p>
            <a:pPr algn="just"/>
            <a:r>
              <a:rPr lang="bg-BG" b="1" dirty="0"/>
              <a:t>Универсален достъп по мрежата</a:t>
            </a:r>
            <a:endParaRPr lang="bg-BG" dirty="0"/>
          </a:p>
          <a:p>
            <a:pPr algn="just"/>
            <a:r>
              <a:rPr lang="bg-BG" b="1" dirty="0"/>
              <a:t>Обединяване на ресурите (resource </a:t>
            </a:r>
            <a:r>
              <a:rPr lang="bg-BG" b="1" dirty="0" err="1"/>
              <a:t>pooling</a:t>
            </a:r>
            <a:r>
              <a:rPr lang="bg-BG" b="1" dirty="0"/>
              <a:t>)</a:t>
            </a:r>
          </a:p>
          <a:p>
            <a:pPr algn="just"/>
            <a:r>
              <a:rPr lang="bg-BG" b="1" dirty="0" err="1"/>
              <a:t>Мащабируемост</a:t>
            </a:r>
            <a:r>
              <a:rPr lang="bg-BG" b="1" dirty="0"/>
              <a:t> на услугата</a:t>
            </a:r>
          </a:p>
          <a:p>
            <a:pPr algn="just"/>
            <a:r>
              <a:rPr lang="bg-BG" b="1" dirty="0"/>
              <a:t>Възможност за анализ и отчет на потреблението</a:t>
            </a:r>
            <a:endParaRPr lang="en-GB" dirty="0"/>
          </a:p>
          <a:p>
            <a:pPr algn="just"/>
            <a:endParaRPr lang="bg-BG" dirty="0"/>
          </a:p>
          <a:p>
            <a:pPr algn="just"/>
            <a:endParaRPr lang="en-GB" dirty="0"/>
          </a:p>
          <a:p>
            <a:pPr marL="114300" indent="0" algn="just">
              <a:buNone/>
            </a:pPr>
            <a:r>
              <a:rPr lang="bg-BG" dirty="0"/>
              <a:t>	</a:t>
            </a:r>
            <a:endParaRPr lang="en-GB" dirty="0"/>
          </a:p>
        </p:txBody>
      </p:sp>
    </p:spTree>
    <p:extLst>
      <p:ext uri="{BB962C8B-B14F-4D97-AF65-F5344CB8AC3E}">
        <p14:creationId xmlns:p14="http://schemas.microsoft.com/office/powerpoint/2010/main" val="250442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Модели</a:t>
            </a:r>
          </a:p>
        </p:txBody>
      </p:sp>
      <p:sp>
        <p:nvSpPr>
          <p:cNvPr id="3" name="Content Placeholder 2"/>
          <p:cNvSpPr>
            <a:spLocks noGrp="1"/>
          </p:cNvSpPr>
          <p:nvPr>
            <p:ph idx="1"/>
          </p:nvPr>
        </p:nvSpPr>
        <p:spPr/>
        <p:txBody>
          <a:bodyPr>
            <a:normAutofit fontScale="92500"/>
          </a:bodyPr>
          <a:lstStyle/>
          <a:p>
            <a:pPr algn="just"/>
            <a:r>
              <a:rPr lang="bg-BG" b="1" dirty="0"/>
              <a:t>Частен облак (private cloud)</a:t>
            </a:r>
            <a:endParaRPr lang="en-GB" dirty="0"/>
          </a:p>
          <a:p>
            <a:pPr marL="114300" indent="0" algn="just">
              <a:buNone/>
            </a:pPr>
            <a:r>
              <a:rPr lang="bg-BG" dirty="0"/>
              <a:t>	Инфраструктура, предназначена за използване от една организация, включваща няколко потребителя (например, подразделения на една организация) или при разшир</a:t>
            </a:r>
            <a:r>
              <a:rPr lang="en-US" dirty="0"/>
              <a:t>e</a:t>
            </a:r>
            <a:r>
              <a:rPr lang="bg-BG" dirty="0"/>
              <a:t>но предприятие – клиенти и доставчици на организацията.</a:t>
            </a:r>
            <a:r>
              <a:rPr lang="bg-BG" b="1" dirty="0"/>
              <a:t> </a:t>
            </a:r>
            <a:endParaRPr lang="en-GB" dirty="0"/>
          </a:p>
          <a:p>
            <a:pPr algn="just"/>
            <a:r>
              <a:rPr lang="bg-BG" b="1" dirty="0"/>
              <a:t>Публичен облак (public cloud)</a:t>
            </a:r>
            <a:endParaRPr lang="en-GB" dirty="0"/>
          </a:p>
          <a:p>
            <a:pPr marL="114300" indent="0" algn="just">
              <a:buNone/>
            </a:pPr>
            <a:r>
              <a:rPr lang="bg-BG" dirty="0"/>
              <a:t>	Инфраструктура,</a:t>
            </a:r>
            <a:r>
              <a:rPr lang="en-US" dirty="0"/>
              <a:t> </a:t>
            </a:r>
            <a:r>
              <a:rPr lang="bg-BG" dirty="0"/>
              <a:t>екосистема </a:t>
            </a:r>
            <a:r>
              <a:rPr lang="bg-BG"/>
              <a:t>от приложения </a:t>
            </a:r>
            <a:r>
              <a:rPr lang="bg-BG" dirty="0"/>
              <a:t>предназначена за свободно използване от широка аудитория. </a:t>
            </a:r>
            <a:endParaRPr lang="en-GB" dirty="0"/>
          </a:p>
          <a:p>
            <a:pPr algn="just"/>
            <a:r>
              <a:rPr lang="bg-BG" b="1" dirty="0"/>
              <a:t>Хибриден облак (hybrid cloud</a:t>
            </a:r>
            <a:r>
              <a:rPr lang="bg-BG" dirty="0"/>
              <a:t>) </a:t>
            </a:r>
            <a:endParaRPr lang="en-GB" dirty="0"/>
          </a:p>
          <a:p>
            <a:pPr marL="114300" indent="0" algn="just">
              <a:buNone/>
            </a:pPr>
            <a:r>
              <a:rPr lang="bg-BG" dirty="0"/>
              <a:t>	Комбинация от два или повече различни облаци, явяващи се  уникални обекти, но свързани помежду си.</a:t>
            </a:r>
            <a:endParaRPr lang="en-GB" dirty="0"/>
          </a:p>
          <a:p>
            <a:pPr algn="just"/>
            <a:r>
              <a:rPr lang="bg-BG" b="1" dirty="0"/>
              <a:t>Обществен облак (community cloud) </a:t>
            </a:r>
            <a:endParaRPr lang="en-GB" dirty="0"/>
          </a:p>
          <a:p>
            <a:pPr marL="114300" indent="0" algn="just">
              <a:buNone/>
            </a:pPr>
            <a:r>
              <a:rPr lang="bg-BG" dirty="0"/>
              <a:t>	Инфраструктура, предназначена за използване от конкретни съобщества от потребители имащи общи задачи.</a:t>
            </a:r>
            <a:endParaRPr lang="en-GB" dirty="0"/>
          </a:p>
          <a:p>
            <a:pPr algn="just"/>
            <a:endParaRPr lang="en-GB" dirty="0"/>
          </a:p>
        </p:txBody>
      </p:sp>
    </p:spTree>
    <p:extLst>
      <p:ext uri="{BB962C8B-B14F-4D97-AF65-F5344CB8AC3E}">
        <p14:creationId xmlns:p14="http://schemas.microsoft.com/office/powerpoint/2010/main" val="62259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effectLst>
                  <a:outerShdw blurRad="38100" dist="38100" dir="2700000" algn="tl">
                    <a:srgbClr val="000000">
                      <a:alpha val="43137"/>
                    </a:srgbClr>
                  </a:outerShdw>
                </a:effectLst>
              </a:rPr>
              <a:t>Видове облачни услуги </a:t>
            </a:r>
            <a:endParaRPr lang="en-GB"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114300" indent="0">
              <a:buNone/>
            </a:pPr>
            <a:r>
              <a:rPr lang="bg-BG" b="1" dirty="0"/>
              <a:t>Услугите</a:t>
            </a:r>
            <a:r>
              <a:rPr lang="bg-BG" dirty="0"/>
              <a:t>, предоставяни чрез облачни изчисления, биват:</a:t>
            </a:r>
          </a:p>
          <a:p>
            <a:pPr lvl="0"/>
            <a:r>
              <a:rPr lang="bg-BG" b="1" dirty="0"/>
              <a:t>Програмно осигуряване като услуга (SaaS, Software as a Service) </a:t>
            </a:r>
            <a:endParaRPr lang="en-GB" dirty="0"/>
          </a:p>
          <a:p>
            <a:pPr lvl="0"/>
            <a:r>
              <a:rPr lang="bg-BG" b="1" dirty="0"/>
              <a:t>Платформа като услуга (PaaS, Platform as a Service)</a:t>
            </a:r>
          </a:p>
          <a:p>
            <a:r>
              <a:rPr lang="bg-BG" b="1" dirty="0"/>
              <a:t>Инфраструктура като услуга (</a:t>
            </a:r>
            <a:r>
              <a:rPr lang="bg-BG" b="1" dirty="0" err="1"/>
              <a:t>IaaS</a:t>
            </a:r>
            <a:r>
              <a:rPr lang="bg-BG" b="1" dirty="0"/>
              <a:t>, </a:t>
            </a:r>
            <a:r>
              <a:rPr lang="bg-BG" b="1" dirty="0" err="1"/>
              <a:t>Infrastructure-as-a-Service</a:t>
            </a:r>
            <a:r>
              <a:rPr lang="bg-BG" b="1" dirty="0"/>
              <a:t>)</a:t>
            </a:r>
            <a:endParaRPr lang="en-GB" dirty="0"/>
          </a:p>
          <a:p>
            <a:pPr lvl="0"/>
            <a:r>
              <a:rPr lang="bg-BG" b="1" dirty="0"/>
              <a:t>Знание като услуга</a:t>
            </a:r>
            <a:r>
              <a:rPr lang="bg-BG" dirty="0"/>
              <a:t> (</a:t>
            </a:r>
            <a:r>
              <a:rPr lang="bg-BG" b="1" dirty="0" err="1"/>
              <a:t>Каа</a:t>
            </a:r>
            <a:r>
              <a:rPr lang="en-US" b="1" dirty="0"/>
              <a:t>S, </a:t>
            </a:r>
            <a:r>
              <a:rPr lang="en-US" dirty="0"/>
              <a:t>Knowledge as a Service)</a:t>
            </a:r>
          </a:p>
          <a:p>
            <a:pPr lvl="0"/>
            <a:r>
              <a:rPr lang="bg-BG" b="1" dirty="0"/>
              <a:t>Образование като услуга </a:t>
            </a:r>
            <a:r>
              <a:rPr lang="bg-BG" dirty="0"/>
              <a:t>(</a:t>
            </a:r>
            <a:r>
              <a:rPr lang="en-US" b="1" dirty="0" err="1"/>
              <a:t>EaaS</a:t>
            </a:r>
            <a:r>
              <a:rPr lang="en-US" b="1" dirty="0"/>
              <a:t>,</a:t>
            </a:r>
            <a:r>
              <a:rPr lang="en-US" dirty="0"/>
              <a:t> Education as a service)</a:t>
            </a:r>
            <a:endParaRPr lang="en-GB" dirty="0"/>
          </a:p>
          <a:p>
            <a:pPr marL="114300" indent="0">
              <a:buNone/>
            </a:pPr>
            <a:endParaRPr lang="en-US" dirty="0"/>
          </a:p>
          <a:p>
            <a:pPr marL="114300" indent="0">
              <a:buNone/>
            </a:pPr>
            <a:r>
              <a:rPr lang="ru-RU" dirty="0" err="1"/>
              <a:t>Всички</a:t>
            </a:r>
            <a:r>
              <a:rPr lang="ru-RU" dirty="0"/>
              <a:t> </a:t>
            </a:r>
            <a:r>
              <a:rPr lang="ru-RU" dirty="0" err="1"/>
              <a:t>тези</a:t>
            </a:r>
            <a:r>
              <a:rPr lang="ru-RU" dirty="0"/>
              <a:t> модели </a:t>
            </a:r>
            <a:r>
              <a:rPr lang="ru-RU" dirty="0" err="1"/>
              <a:t>претърпяха</a:t>
            </a:r>
            <a:r>
              <a:rPr lang="ru-RU" dirty="0"/>
              <a:t> </a:t>
            </a:r>
            <a:r>
              <a:rPr lang="ru-RU" dirty="0" err="1"/>
              <a:t>своето</a:t>
            </a:r>
            <a:r>
              <a:rPr lang="ru-RU" dirty="0"/>
              <a:t> </a:t>
            </a:r>
            <a:r>
              <a:rPr lang="ru-RU" dirty="0" err="1"/>
              <a:t>силно</a:t>
            </a:r>
            <a:r>
              <a:rPr lang="ru-RU" dirty="0"/>
              <a:t> развитие с </a:t>
            </a:r>
            <a:r>
              <a:rPr lang="ru-RU" dirty="0" err="1"/>
              <a:t>навлизането</a:t>
            </a:r>
            <a:r>
              <a:rPr lang="ru-RU" dirty="0"/>
              <a:t> на </a:t>
            </a:r>
            <a:r>
              <a:rPr lang="ru-RU" dirty="0" err="1"/>
              <a:t>хардуерната</a:t>
            </a:r>
            <a:r>
              <a:rPr lang="ru-RU" dirty="0"/>
              <a:t> виртуализация.</a:t>
            </a:r>
          </a:p>
          <a:p>
            <a:endParaRPr lang="ru-RU" dirty="0"/>
          </a:p>
          <a:p>
            <a:endParaRPr lang="en-GB" dirty="0"/>
          </a:p>
        </p:txBody>
      </p:sp>
    </p:spTree>
    <p:extLst>
      <p:ext uri="{BB962C8B-B14F-4D97-AF65-F5344CB8AC3E}">
        <p14:creationId xmlns:p14="http://schemas.microsoft.com/office/powerpoint/2010/main" val="373585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br>
              <a:rPr lang="bg-BG" sz="2800" dirty="0">
                <a:effectLst>
                  <a:outerShdw blurRad="38100" dist="38100" dir="2700000" algn="tl">
                    <a:srgbClr val="000000">
                      <a:alpha val="43137"/>
                    </a:srgbClr>
                  </a:outerShdw>
                </a:effectLst>
                <a:latin typeface="+mj-lt"/>
              </a:rPr>
            </a:br>
            <a:r>
              <a:rPr lang="en-US" sz="2800" dirty="0" err="1">
                <a:effectLst>
                  <a:outerShdw blurRad="38100" dist="38100" dir="2700000" algn="tl">
                    <a:srgbClr val="000000">
                      <a:alpha val="43137"/>
                    </a:srgbClr>
                  </a:outerShdw>
                </a:effectLst>
                <a:latin typeface="+mj-lt"/>
              </a:rPr>
              <a:t>Средства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за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виртуализация</a:t>
            </a:r>
            <a:br>
              <a:rPr lang="en-GB" sz="2800" dirty="0">
                <a:effectLst>
                  <a:outerShdw blurRad="38100" dist="38100" dir="2700000" algn="tl">
                    <a:srgbClr val="000000">
                      <a:alpha val="43137"/>
                    </a:srgbClr>
                  </a:outerShdw>
                </a:effectLst>
                <a:latin typeface="+mj-lt"/>
              </a:rPr>
            </a:br>
            <a:endParaRPr lang="en-GB" sz="28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normAutofit/>
          </a:bodyPr>
          <a:lstStyle/>
          <a:p>
            <a:pPr marL="114300" indent="0" algn="just">
              <a:buNone/>
            </a:pPr>
            <a:r>
              <a:rPr lang="bg-BG" dirty="0"/>
              <a:t>	В допълнение към всичко казано до сега през последните години виртуализацията се наложи като една от най-популярните технологии в сферата на информационните технологии. </a:t>
            </a:r>
            <a:endParaRPr lang="en-US" dirty="0"/>
          </a:p>
          <a:p>
            <a:pPr algn="just"/>
            <a:r>
              <a:rPr lang="bg-BG" dirty="0"/>
              <a:t>През 2011 г. над 40% от сървърния x86 капацитет е </a:t>
            </a:r>
            <a:r>
              <a:rPr lang="bg-BG" dirty="0" err="1"/>
              <a:t>виртуализиран</a:t>
            </a:r>
            <a:r>
              <a:rPr lang="bg-BG" dirty="0"/>
              <a:t>;</a:t>
            </a:r>
          </a:p>
          <a:p>
            <a:pPr algn="just"/>
            <a:r>
              <a:rPr lang="bg-BG" dirty="0"/>
              <a:t>Съществуват и активно се разработват над 50 платформи за хардуерна виртуализация.</a:t>
            </a:r>
            <a:endParaRPr lang="en-GB" dirty="0"/>
          </a:p>
        </p:txBody>
      </p:sp>
    </p:spTree>
    <p:extLst>
      <p:ext uri="{BB962C8B-B14F-4D97-AF65-F5344CB8AC3E}">
        <p14:creationId xmlns:p14="http://schemas.microsoft.com/office/powerpoint/2010/main" val="95816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br>
              <a:rPr lang="bg-BG" sz="2800" dirty="0">
                <a:effectLst>
                  <a:outerShdw blurRad="38100" dist="38100" dir="2700000" algn="tl">
                    <a:srgbClr val="000000">
                      <a:alpha val="43137"/>
                    </a:srgbClr>
                  </a:outerShdw>
                </a:effectLst>
                <a:latin typeface="+mj-lt"/>
              </a:rPr>
            </a:br>
            <a:r>
              <a:rPr lang="en-US" sz="2800" dirty="0" err="1">
                <a:effectLst>
                  <a:outerShdw blurRad="38100" dist="38100" dir="2700000" algn="tl">
                    <a:srgbClr val="000000">
                      <a:alpha val="43137"/>
                    </a:srgbClr>
                  </a:outerShdw>
                </a:effectLst>
                <a:latin typeface="+mj-lt"/>
              </a:rPr>
              <a:t>Средства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за</a:t>
            </a:r>
            <a:r>
              <a:rPr lang="en-US" sz="2800" dirty="0">
                <a:effectLst>
                  <a:outerShdw blurRad="38100" dist="38100" dir="2700000" algn="tl">
                    <a:srgbClr val="000000">
                      <a:alpha val="43137"/>
                    </a:srgbClr>
                  </a:outerShdw>
                </a:effectLst>
                <a:latin typeface="+mj-lt"/>
              </a:rPr>
              <a:t> </a:t>
            </a:r>
            <a:r>
              <a:rPr lang="en-US" sz="2800" dirty="0" err="1">
                <a:effectLst>
                  <a:outerShdw blurRad="38100" dist="38100" dir="2700000" algn="tl">
                    <a:srgbClr val="000000">
                      <a:alpha val="43137"/>
                    </a:srgbClr>
                  </a:outerShdw>
                </a:effectLst>
                <a:latin typeface="+mj-lt"/>
              </a:rPr>
              <a:t>виртуализация</a:t>
            </a:r>
            <a:br>
              <a:rPr lang="en-GB" sz="2800" dirty="0">
                <a:effectLst>
                  <a:outerShdw blurRad="38100" dist="38100" dir="2700000" algn="tl">
                    <a:srgbClr val="000000">
                      <a:alpha val="43137"/>
                    </a:srgbClr>
                  </a:outerShdw>
                </a:effectLst>
                <a:latin typeface="+mj-lt"/>
              </a:rPr>
            </a:br>
            <a:endParaRPr lang="en-GB" sz="28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normAutofit/>
          </a:bodyPr>
          <a:lstStyle/>
          <a:p>
            <a:r>
              <a:rPr lang="ru-RU" b="1" dirty="0"/>
              <a:t>Пълна виртуализация.</a:t>
            </a:r>
            <a:r>
              <a:rPr lang="ru-RU" dirty="0"/>
              <a:t> </a:t>
            </a:r>
          </a:p>
          <a:p>
            <a:pPr marL="114300" indent="0" algn="just">
              <a:buNone/>
            </a:pPr>
            <a:r>
              <a:rPr lang="ru-RU" dirty="0"/>
              <a:t>	</a:t>
            </a:r>
            <a:r>
              <a:rPr lang="bg-BG" sz="2800" dirty="0"/>
              <a:t>Според </a:t>
            </a:r>
            <a:r>
              <a:rPr lang="en-US" sz="2800" dirty="0"/>
              <a:t>VMWare (2010) </a:t>
            </a:r>
            <a:r>
              <a:rPr lang="bg-BG" sz="2800" dirty="0"/>
              <a:t>т</a:t>
            </a:r>
            <a:r>
              <a:rPr lang="ru-RU" sz="2800" dirty="0"/>
              <a:t>ози метод позволява множество операционни системи да работят едновременно върху един сървър без да си взаимодействат. Няма ограничение за типа, вида и версията на ОС, които могат да се </a:t>
            </a:r>
            <a:r>
              <a:rPr lang="ru-RU" sz="2800" dirty="0" err="1"/>
              <a:t>поддържат</a:t>
            </a:r>
            <a:r>
              <a:rPr lang="ru-RU" sz="2800" dirty="0"/>
              <a:t>. При пълната виртуализация се създава виртуализиращ слой между хардуера и </a:t>
            </a:r>
            <a:r>
              <a:rPr lang="ru-RU" sz="2800" dirty="0" err="1"/>
              <a:t>операционната</a:t>
            </a:r>
            <a:r>
              <a:rPr lang="ru-RU" sz="2800" dirty="0"/>
              <a:t> система. </a:t>
            </a:r>
            <a:r>
              <a:rPr lang="ru-RU" sz="2800" dirty="0" err="1"/>
              <a:t>Операционната</a:t>
            </a:r>
            <a:r>
              <a:rPr lang="ru-RU" sz="2800" dirty="0"/>
              <a:t> система, </a:t>
            </a:r>
            <a:r>
              <a:rPr lang="ru-RU" sz="2800" dirty="0" err="1"/>
              <a:t>инсталирана</a:t>
            </a:r>
            <a:r>
              <a:rPr lang="ru-RU" sz="2800" dirty="0"/>
              <a:t> на всяка </a:t>
            </a:r>
            <a:r>
              <a:rPr lang="ru-RU" sz="2800" dirty="0" err="1"/>
              <a:t>една</a:t>
            </a:r>
            <a:r>
              <a:rPr lang="ru-RU" sz="2800" dirty="0"/>
              <a:t> </a:t>
            </a:r>
            <a:r>
              <a:rPr lang="ru-RU" sz="2800" dirty="0" err="1"/>
              <a:t>виртуална</a:t>
            </a:r>
            <a:r>
              <a:rPr lang="ru-RU" sz="2800" dirty="0"/>
              <a:t> машина се </a:t>
            </a:r>
            <a:r>
              <a:rPr lang="ru-RU" sz="2800" dirty="0" err="1"/>
              <a:t>нарича</a:t>
            </a:r>
            <a:r>
              <a:rPr lang="ru-RU" sz="2800" dirty="0"/>
              <a:t> </a:t>
            </a:r>
            <a:r>
              <a:rPr lang="en-US" sz="2800" dirty="0"/>
              <a:t>guest OS.</a:t>
            </a:r>
            <a:r>
              <a:rPr lang="ru-RU" sz="2800" dirty="0"/>
              <a:t> </a:t>
            </a:r>
            <a:endParaRPr lang="en-GB" sz="2800" dirty="0"/>
          </a:p>
        </p:txBody>
      </p:sp>
    </p:spTree>
    <p:extLst>
      <p:ext uri="{BB962C8B-B14F-4D97-AF65-F5344CB8AC3E}">
        <p14:creationId xmlns:p14="http://schemas.microsoft.com/office/powerpoint/2010/main" val="4210129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341</TotalTime>
  <Words>2191</Words>
  <Application>Microsoft Office PowerPoint</Application>
  <PresentationFormat>On-screen Show (4:3)</PresentationFormat>
  <Paragraphs>166</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vt:lpstr>
      <vt:lpstr>Adjacency</vt:lpstr>
      <vt:lpstr>Oблачни технологии</vt:lpstr>
      <vt:lpstr>Облачни услуги – дефиниции, видове, етапи на развитие и характеристики</vt:lpstr>
      <vt:lpstr>Облачни услуги – дефиниции, видове, етапи на развитие и характеристики </vt:lpstr>
      <vt:lpstr>Облачни услуги – дефиниции, видове, етапи на развитие и характеристики </vt:lpstr>
      <vt:lpstr>Характеристики на облачните изчисления </vt:lpstr>
      <vt:lpstr>Модели</vt:lpstr>
      <vt:lpstr>Видове облачни услуги </vt:lpstr>
      <vt:lpstr> Средства за виртуализация </vt:lpstr>
      <vt:lpstr> Средства за виртуализация </vt:lpstr>
      <vt:lpstr> Средства за виртуализация </vt:lpstr>
      <vt:lpstr> Средства за виртуализация </vt:lpstr>
      <vt:lpstr> Средства за виртуализация </vt:lpstr>
      <vt:lpstr>Windows Server 2012 </vt:lpstr>
      <vt:lpstr>VMware vSphere 4.1 и VMware vSphere Hypervisor (ESXi)</vt:lpstr>
      <vt:lpstr>ProxMox Linux KVM </vt:lpstr>
      <vt:lpstr>Oracle VM </vt:lpstr>
      <vt:lpstr>Oracle VM </vt:lpstr>
      <vt:lpstr>Приложения</vt:lpstr>
      <vt:lpstr>Изграждане на инфраструктура за предоставяне на облачни услуги по модела частен облак за KAAS и EaaS в ТУ-София – подготвителен етап</vt:lpstr>
      <vt:lpstr>Подготвителен етап</vt:lpstr>
      <vt:lpstr>Подготвителен етап</vt:lpstr>
      <vt:lpstr>Тестване</vt:lpstr>
      <vt:lpstr>Апробиране</vt:lpstr>
      <vt:lpstr>Внедряване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Oблачни технологии</dc:title>
  <dc:creator>Mladenov</dc:creator>
  <cp:lastModifiedBy>Orlin Marinov</cp:lastModifiedBy>
  <cp:revision>22</cp:revision>
  <dcterms:created xsi:type="dcterms:W3CDTF">2013-11-25T01:19:56Z</dcterms:created>
  <dcterms:modified xsi:type="dcterms:W3CDTF">2020-11-26T07:54:06Z</dcterms:modified>
</cp:coreProperties>
</file>