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4" r:id="rId5"/>
    <p:sldId id="278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87" r:id="rId14"/>
    <p:sldId id="293" r:id="rId15"/>
    <p:sldId id="294" r:id="rId16"/>
    <p:sldId id="295" r:id="rId17"/>
    <p:sldId id="296" r:id="rId18"/>
    <p:sldId id="275" r:id="rId19"/>
    <p:sldId id="276" r:id="rId20"/>
    <p:sldId id="277" r:id="rId21"/>
    <p:sldId id="279" r:id="rId22"/>
    <p:sldId id="284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4" autoAdjust="0"/>
    <p:restoredTop sz="94660"/>
  </p:normalViewPr>
  <p:slideViewPr>
    <p:cSldViewPr>
      <p:cViewPr varScale="1">
        <p:scale>
          <a:sx n="104" d="100"/>
          <a:sy n="104" d="100"/>
        </p:scale>
        <p:origin x="1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ter.com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tmp"/><Relationship Id="rId4" Type="http://schemas.openxmlformats.org/officeDocument/2006/relationships/hyperlink" Target="http://crypto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websiteslinks.com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tmp"/><Relationship Id="rId4" Type="http://schemas.openxmlformats.org/officeDocument/2006/relationships/hyperlink" Target="https://www.torproject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youtube.com/watch?v=aThCr0PsyuA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067" y="2996952"/>
            <a:ext cx="8588322" cy="3563989"/>
          </a:xfrm>
          <a:prstGeom prst="roundRect">
            <a:avLst>
              <a:gd name="adj" fmla="val 11712"/>
            </a:avLst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ounded Rectangle 1"/>
          <p:cNvSpPr/>
          <p:nvPr/>
        </p:nvSpPr>
        <p:spPr>
          <a:xfrm>
            <a:off x="7901779" y="0"/>
            <a:ext cx="1225053" cy="9361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5026" y="5117507"/>
            <a:ext cx="759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Лекция на доцент д-р Орлин Маринов,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катедра ИИИМ, СФ при ТУ-София</a:t>
            </a:r>
            <a:endParaRPr kumimoji="0" lang="en-US" altLang="ko-K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0784" y="3169590"/>
            <a:ext cx="7992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</a:t>
            </a:r>
            <a:r>
              <a:rPr lang="bg-BG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риптовалути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95026" y="6594631"/>
            <a:ext cx="456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r>
              <a:rPr lang="bg-BG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6" y="127089"/>
            <a:ext cx="682717" cy="6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r>
              <a:rPr lang="bg-BG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771424" cy="29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68258" cy="1069514"/>
          </a:xfrm>
          <a:solidFill>
            <a:schemeClr val="tx1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Bitcoin </a:t>
            </a:r>
            <a:r>
              <a:rPr lang="bg-BG" sz="3600" dirty="0" smtClean="0">
                <a:solidFill>
                  <a:schemeClr val="bg1"/>
                </a:solidFill>
              </a:rPr>
              <a:t>добив (копаене,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mining)</a:t>
            </a:r>
            <a:r>
              <a:rPr lang="bg-BG" sz="3600" dirty="0" smtClean="0">
                <a:solidFill>
                  <a:schemeClr val="bg1"/>
                </a:solidFill>
              </a:rPr>
              <a:t> – Квантови компютри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12" y="1729408"/>
            <a:ext cx="7315162" cy="38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641706" y="2492896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Самостоятелен добив;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Добив в </a:t>
            </a:r>
            <a:r>
              <a:rPr lang="en-US" sz="4000" b="1" dirty="0" smtClean="0"/>
              <a:t>Pools (</a:t>
            </a:r>
            <a:r>
              <a:rPr lang="bg-BG" sz="4000" b="1" dirty="0" smtClean="0"/>
              <a:t>общности, клъстери).</a:t>
            </a:r>
          </a:p>
          <a:p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18909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641706" y="2492896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Самостоятелен добив;</a:t>
            </a:r>
          </a:p>
          <a:p>
            <a:endParaRPr lang="bg-BG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19683"/>
            <a:ext cx="497755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41277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Добив в </a:t>
            </a:r>
            <a:r>
              <a:rPr lang="en-US" sz="4000" b="1" dirty="0" smtClean="0"/>
              <a:t>Pools (</a:t>
            </a:r>
            <a:r>
              <a:rPr lang="bg-BG" sz="4000" b="1" dirty="0" smtClean="0"/>
              <a:t>общности, клъстери).</a:t>
            </a:r>
          </a:p>
          <a:p>
            <a:endParaRPr lang="bg-BG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4591465" cy="3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89989"/>
            <a:ext cx="6154781" cy="53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Bitomats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0768"/>
            <a:ext cx="2457143" cy="329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41599"/>
            <a:ext cx="2457143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bg-BG" altLang="ko-KR" dirty="0" smtClean="0">
                <a:solidFill>
                  <a:schemeClr val="bg1"/>
                </a:solidFill>
              </a:rPr>
              <a:t>Конвертируемост на </a:t>
            </a:r>
            <a:r>
              <a:rPr lang="en-US" altLang="ko-KR" dirty="0" smtClean="0">
                <a:solidFill>
                  <a:schemeClr val="bg1"/>
                </a:solidFill>
              </a:rPr>
              <a:t>bitcoin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4686" y="1871243"/>
            <a:ext cx="74222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-</a:t>
            </a:r>
            <a:r>
              <a:rPr lang="bg-BG" sz="3200" dirty="0" smtClean="0"/>
              <a:t>Международна - </a:t>
            </a:r>
            <a:r>
              <a:rPr lang="en-US" sz="3200" dirty="0" smtClean="0">
                <a:hlinkClick r:id="rId3"/>
              </a:rPr>
              <a:t>http://bter.com</a:t>
            </a:r>
            <a:endParaRPr lang="bg-BG" sz="3200" dirty="0" smtClean="0"/>
          </a:p>
          <a:p>
            <a:r>
              <a:rPr lang="bg-BG" sz="3200" dirty="0" smtClean="0"/>
              <a:t>-В България – </a:t>
            </a:r>
            <a:r>
              <a:rPr lang="en-US" sz="3200" smtClean="0">
                <a:hlinkClick r:id="rId4"/>
              </a:rPr>
              <a:t>http://crypto.bg</a:t>
            </a:r>
            <a:endParaRPr lang="en-US" sz="320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5833536" cy="30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Tor Network &amp; </a:t>
            </a:r>
            <a:r>
              <a:rPr lang="en-US" altLang="ko-KR" dirty="0" err="1" smtClean="0">
                <a:solidFill>
                  <a:schemeClr val="bg1"/>
                </a:solidFill>
              </a:rPr>
              <a:t>DeepWeb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197" y="1772816"/>
            <a:ext cx="7422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www.deepwebsiteslinks.com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www.torproject.org</a:t>
            </a:r>
            <a:endParaRPr lang="en-US" sz="24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9" y="3140968"/>
            <a:ext cx="7125006" cy="29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Ransomware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12" y="2245399"/>
            <a:ext cx="6286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bg-BG" altLang="ko-KR" dirty="0">
                <a:solidFill>
                  <a:schemeClr val="bg1"/>
                </a:solidFill>
              </a:rPr>
              <a:t>С</a:t>
            </a:r>
            <a:r>
              <a:rPr lang="bg-BG" altLang="ko-KR" dirty="0" smtClean="0">
                <a:solidFill>
                  <a:schemeClr val="bg1"/>
                </a:solidFill>
              </a:rPr>
              <a:t>ъдържание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196752"/>
            <a:ext cx="8229600" cy="54726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latin typeface="Arial" pitchFamily="34" charset="0"/>
                <a:cs typeface="Arial" pitchFamily="34" charset="0"/>
                <a:hlinkClick r:id="rId2" action="ppaction://hlinksldjump"/>
              </a:rPr>
              <a:t>Bitcoin</a:t>
            </a:r>
            <a:endParaRPr lang="bg-BG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Bitcoin </a:t>
            </a:r>
            <a:r>
              <a:rPr lang="bg-BG" altLang="ko-KR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характеристики</a:t>
            </a:r>
            <a:endParaRPr lang="bg-BG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altLang="ko-KR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Конвертируемост на 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bitcoin</a:t>
            </a:r>
            <a:endParaRPr lang="bg-BG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Tor Network &amp;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  <a:hlinkClick r:id="rId5" action="ppaction://hlinksldjump"/>
              </a:rPr>
              <a:t>DeepWeb</a:t>
            </a:r>
            <a:endParaRPr lang="bg-BG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  <a:hlinkClick r:id="rId6" action="ppaction://hlinksldjump"/>
              </a:rPr>
              <a:t>Ransomware</a:t>
            </a:r>
            <a:r>
              <a:rPr lang="en-US" altLang="ko-KR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  <a:endParaRPr lang="bg-BG" altLang="ko-KR" u="sng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  <a:hlinkClick r:id="rId7" action="ppaction://hlinksldjump"/>
              </a:rPr>
              <a:t>Ransomware</a:t>
            </a:r>
            <a:r>
              <a:rPr lang="en-US" altLang="ko-KR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-2</a:t>
            </a:r>
            <a:endParaRPr lang="bg-BG" altLang="ko-KR" u="sng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altLang="ko-KR" dirty="0" smtClean="0">
                <a:latin typeface="Arial" pitchFamily="34" charset="0"/>
                <a:cs typeface="Arial" pitchFamily="34" charset="0"/>
                <a:hlinkClick r:id="rId8" action="ppaction://hlinksldjump"/>
              </a:rPr>
              <a:t>Заключение</a:t>
            </a:r>
            <a:endParaRPr lang="bg-BG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altLang="ko-KR" dirty="0" smtClean="0">
                <a:latin typeface="Arial" pitchFamily="34" charset="0"/>
                <a:cs typeface="Arial" pitchFamily="34" charset="0"/>
                <a:hlinkClick r:id="rId9" action="ppaction://hlinksldjump"/>
              </a:rPr>
              <a:t>Препоръки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Ransomware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53" y="2216885"/>
            <a:ext cx="5674158" cy="36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268760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IoT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bg-BG" altLang="ko-KR" dirty="0" smtClean="0">
                <a:solidFill>
                  <a:schemeClr val="bg1"/>
                </a:solidFill>
              </a:rPr>
              <a:t>заплахи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42197" y="1268760"/>
            <a:ext cx="7601803" cy="4031873"/>
          </a:xfrm>
        </p:spPr>
        <p:txBody>
          <a:bodyPr wrap="square" r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IoT</a:t>
            </a:r>
            <a:r>
              <a:rPr lang="en-US" sz="3200" dirty="0" smtClean="0"/>
              <a:t> </a:t>
            </a:r>
            <a:r>
              <a:rPr lang="bg-BG" sz="3200" dirty="0" smtClean="0"/>
              <a:t>в автомобилостроенето</a:t>
            </a:r>
            <a:r>
              <a:rPr lang="en-US" sz="32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200" dirty="0" smtClean="0"/>
              <a:t>Устройства от вида </a:t>
            </a:r>
            <a:r>
              <a:rPr lang="en-US" sz="3200" dirty="0" smtClean="0"/>
              <a:t>What You See </a:t>
            </a:r>
          </a:p>
          <a:p>
            <a:r>
              <a:rPr lang="en-US" sz="3200" dirty="0" smtClean="0"/>
              <a:t>Is What It See (WYSIWIS)</a:t>
            </a:r>
            <a:r>
              <a:rPr lang="en-US" sz="3200" dirty="0"/>
              <a:t> </a:t>
            </a:r>
            <a:r>
              <a:rPr lang="en-US" sz="3200" dirty="0" smtClean="0"/>
              <a:t>– Google </a:t>
            </a:r>
          </a:p>
          <a:p>
            <a:r>
              <a:rPr lang="en-US" sz="3200" dirty="0" smtClean="0"/>
              <a:t>eyewear, Microsoft </a:t>
            </a:r>
            <a:r>
              <a:rPr lang="en-US" sz="3200" dirty="0" err="1" smtClean="0"/>
              <a:t>Hololens</a:t>
            </a:r>
            <a:r>
              <a:rPr lang="bg-BG" sz="3200" dirty="0"/>
              <a:t> </a:t>
            </a:r>
            <a:r>
              <a:rPr lang="bg-BG" sz="3200" dirty="0" smtClean="0"/>
              <a:t>-</a:t>
            </a:r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www.youtube.com/watch?v=aThCr0PsyuA</a:t>
            </a:r>
            <a:r>
              <a:rPr lang="bg-BG" sz="3200" smtClean="0"/>
              <a:t>;</a:t>
            </a:r>
            <a:endParaRPr lang="bg-BG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dirty="0" smtClean="0"/>
              <a:t>Други.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3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bg-BG" altLang="ko-KR" dirty="0" smtClean="0">
                <a:solidFill>
                  <a:schemeClr val="bg1"/>
                </a:solidFill>
              </a:rPr>
              <a:t>Заключение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196" y="1800466"/>
            <a:ext cx="7422291" cy="45243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bg-BG" sz="2400" dirty="0" smtClean="0"/>
              <a:t>Липсата на адекватно законодателство по        отношение на електронните разменни средства       (</a:t>
            </a:r>
            <a:r>
              <a:rPr lang="bg-BG" sz="2400" dirty="0" err="1" smtClean="0"/>
              <a:t>криптовалути</a:t>
            </a:r>
            <a:r>
              <a:rPr lang="bg-BG" sz="2400" dirty="0" smtClean="0"/>
              <a:t>) отваря широко поле за </a:t>
            </a:r>
            <a:r>
              <a:rPr lang="bg-BG" sz="2400" dirty="0" err="1" smtClean="0"/>
              <a:t>кибер</a:t>
            </a:r>
            <a:r>
              <a:rPr lang="bg-BG" sz="2400" dirty="0" smtClean="0"/>
              <a:t>    престъпления от  нова категория, с които         съществуващите политики за сигурност в бизнес и публичните организации се справят трудно   или  въобще не се справят;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bg-BG" sz="2400" dirty="0" smtClean="0"/>
              <a:t>Липсата на контрол върху </a:t>
            </a:r>
            <a:r>
              <a:rPr lang="bg-BG" sz="2400" dirty="0" err="1" smtClean="0"/>
              <a:t>криптовалутите</a:t>
            </a:r>
            <a:r>
              <a:rPr lang="bg-BG" sz="2400" dirty="0" smtClean="0"/>
              <a:t> </a:t>
            </a:r>
            <a:endParaRPr lang="en-US" sz="2400" dirty="0" smtClean="0"/>
          </a:p>
          <a:p>
            <a:pPr algn="ctr"/>
            <a:r>
              <a:rPr lang="bg-BG" sz="2400" dirty="0" smtClean="0"/>
              <a:t>спомага финансирането на тероризма и др. </a:t>
            </a:r>
          </a:p>
          <a:p>
            <a:pPr algn="ctr"/>
            <a:r>
              <a:rPr lang="bg-BG" sz="2400" dirty="0" smtClean="0"/>
              <a:t>незаконни дейности;</a:t>
            </a:r>
            <a:endParaRPr lang="en-US" sz="2400" dirty="0"/>
          </a:p>
          <a:p>
            <a:pPr algn="ctr"/>
            <a:r>
              <a:rPr lang="bg-BG" sz="2400" dirty="0" smtClean="0"/>
              <a:t>Липсата на регулация и бързото внедряването на </a:t>
            </a:r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bg-BG" sz="2400" dirty="0" smtClean="0"/>
              <a:t>може да изложи потребителите на риск.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15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Препоръки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08720"/>
            <a:ext cx="7416824" cy="5472608"/>
          </a:xfrm>
        </p:spPr>
        <p:txBody>
          <a:bodyPr lIns="0" tIns="0" rIns="0" bIns="0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bg-BG" sz="2400" dirty="0"/>
              <a:t>Единственият вариант за справяне с тези </a:t>
            </a:r>
          </a:p>
          <a:p>
            <a:pPr algn="ctr"/>
            <a:r>
              <a:rPr lang="bg-BG" sz="2400" dirty="0"/>
              <a:t>предизвикателства </a:t>
            </a:r>
            <a:r>
              <a:rPr lang="bg-BG" sz="2400" dirty="0" smtClean="0"/>
              <a:t>е</a:t>
            </a:r>
            <a:r>
              <a:rPr lang="en-US" sz="2400" dirty="0" smtClean="0"/>
              <a:t> </a:t>
            </a:r>
            <a:r>
              <a:rPr lang="bg-BG" sz="2400" dirty="0" smtClean="0"/>
              <a:t>дисциплинираното </a:t>
            </a:r>
            <a:r>
              <a:rPr lang="bg-BG" sz="2400" dirty="0"/>
              <a:t>използване на Интернет и </a:t>
            </a:r>
            <a:r>
              <a:rPr lang="bg-BG" sz="2400" dirty="0" smtClean="0"/>
              <a:t>прилагане </a:t>
            </a:r>
            <a:r>
              <a:rPr lang="bg-BG" sz="2400" dirty="0"/>
              <a:t>на техниката </a:t>
            </a:r>
            <a:endParaRPr lang="en-US" sz="2400" dirty="0" smtClean="0"/>
          </a:p>
          <a:p>
            <a:pPr algn="ctr"/>
            <a:r>
              <a:rPr lang="bg-BG" sz="2400" dirty="0" smtClean="0"/>
              <a:t>„пясъчна кутия“;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bg-BG" sz="2400" dirty="0" smtClean="0"/>
              <a:t>Очевидно е, че класическите екипи от </a:t>
            </a:r>
          </a:p>
          <a:p>
            <a:pPr algn="ctr"/>
            <a:r>
              <a:rPr lang="bg-BG" sz="2400" dirty="0" smtClean="0"/>
              <a:t>икономисти и юристи не  могат да се справят със законовата уредба, необходима за контрол на     щетите върху икономиката произтичащи от </a:t>
            </a:r>
          </a:p>
          <a:p>
            <a:pPr algn="ctr"/>
            <a:r>
              <a:rPr lang="bg-BG" sz="2400" dirty="0" smtClean="0"/>
              <a:t>описаните технологични иновации, без помощта на висококвалифицирани инженерни кадри.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bg-BG" sz="2400" dirty="0" smtClean="0"/>
              <a:t>Необходима е ревизия на </a:t>
            </a:r>
            <a:r>
              <a:rPr lang="en-US" sz="2400" dirty="0" smtClean="0"/>
              <a:t>RFC</a:t>
            </a:r>
            <a:r>
              <a:rPr lang="bg-BG" sz="2400" dirty="0" smtClean="0"/>
              <a:t> </a:t>
            </a:r>
            <a:r>
              <a:rPr lang="en-US" sz="2400" dirty="0" smtClean="0"/>
              <a:t>2197</a:t>
            </a:r>
            <a:r>
              <a:rPr lang="bg-BG" sz="2400" dirty="0" smtClean="0"/>
              <a:t> в </a:t>
            </a:r>
          </a:p>
          <a:p>
            <a:pPr algn="ctr"/>
            <a:r>
              <a:rPr lang="bg-BG" sz="2400" dirty="0" smtClean="0"/>
              <a:t>съответствие с масовото навлизане на </a:t>
            </a:r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smtClean="0"/>
              <a:t>IPv6</a:t>
            </a:r>
            <a:r>
              <a:rPr lang="bg-BG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1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 lIns="0" rIns="0"/>
          <a:lstStyle/>
          <a:p>
            <a:pPr algn="ctr"/>
            <a:r>
              <a:rPr lang="bg-BG" sz="6600" dirty="0" smtClean="0"/>
              <a:t>Благодаря за </a:t>
            </a:r>
          </a:p>
          <a:p>
            <a:pPr algn="ctr"/>
            <a:r>
              <a:rPr lang="bg-BG" sz="6600" dirty="0" smtClean="0"/>
              <a:t>вниманието!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6034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Bitcoin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197" y="2136339"/>
            <a:ext cx="7422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Биткойн (с главно </a:t>
            </a:r>
            <a:r>
              <a:rPr lang="ru-RU" sz="2400" dirty="0" smtClean="0"/>
              <a:t>буква) </a:t>
            </a:r>
            <a:r>
              <a:rPr lang="ru-RU" sz="2400" dirty="0"/>
              <a:t>е споделена в Интернет </a:t>
            </a:r>
            <a:endParaRPr lang="en-US" sz="2400" dirty="0" smtClean="0"/>
          </a:p>
          <a:p>
            <a:r>
              <a:rPr lang="ru-RU" sz="2400" dirty="0" smtClean="0"/>
              <a:t>счетоводна </a:t>
            </a:r>
            <a:r>
              <a:rPr lang="ru-RU" sz="2400" dirty="0"/>
              <a:t>система за поддръжка на </a:t>
            </a:r>
            <a:endParaRPr lang="ru-RU" sz="2400" dirty="0" smtClean="0"/>
          </a:p>
          <a:p>
            <a:r>
              <a:rPr lang="ru-RU" sz="2400" dirty="0" smtClean="0"/>
              <a:t>индивидуални </a:t>
            </a:r>
            <a:r>
              <a:rPr lang="ru-RU" sz="2400" dirty="0"/>
              <a:t>сметки. Тя работи на принципа на P2P </a:t>
            </a:r>
            <a:r>
              <a:rPr lang="ru-RU" sz="2400" dirty="0" smtClean="0"/>
              <a:t>мрежа </a:t>
            </a:r>
            <a:r>
              <a:rPr lang="ru-RU" sz="2400" dirty="0"/>
              <a:t>със софтуер </a:t>
            </a:r>
            <a:r>
              <a:rPr lang="bg-BG" sz="2400" dirty="0" smtClean="0"/>
              <a:t>с отворен код</a:t>
            </a:r>
            <a:r>
              <a:rPr lang="ru-RU" sz="2400" dirty="0" smtClean="0"/>
              <a:t>, </a:t>
            </a:r>
            <a:r>
              <a:rPr lang="ru-RU" sz="2400" dirty="0"/>
              <a:t>която е </a:t>
            </a:r>
            <a:endParaRPr lang="en-US" sz="2400" dirty="0" smtClean="0"/>
          </a:p>
          <a:p>
            <a:r>
              <a:rPr lang="ru-RU" sz="2400" dirty="0" smtClean="0"/>
              <a:t>напълно </a:t>
            </a:r>
            <a:r>
              <a:rPr lang="ru-RU" sz="2400" dirty="0"/>
              <a:t>децентрализирана, няма централен </a:t>
            </a:r>
            <a:endParaRPr lang="en-US" sz="2400" dirty="0" smtClean="0"/>
          </a:p>
          <a:p>
            <a:r>
              <a:rPr lang="ru-RU" sz="2400" dirty="0" smtClean="0"/>
              <a:t>администратор</a:t>
            </a:r>
            <a:r>
              <a:rPr lang="ru-RU" sz="2400" dirty="0"/>
              <a:t>, нито пък е контролирана от </a:t>
            </a:r>
            <a:endParaRPr lang="en-US" sz="2400" dirty="0" smtClean="0"/>
          </a:p>
          <a:p>
            <a:r>
              <a:rPr lang="ru-RU" sz="2400" dirty="0" smtClean="0"/>
              <a:t>някоя институция. (</a:t>
            </a:r>
            <a:r>
              <a:rPr lang="en-US" sz="2400" dirty="0" smtClean="0"/>
              <a:t>International </a:t>
            </a:r>
            <a:r>
              <a:rPr lang="en-US" sz="2400" dirty="0"/>
              <a:t>Business </a:t>
            </a:r>
            <a:r>
              <a:rPr lang="en-US" sz="2400" dirty="0" smtClean="0"/>
              <a:t>Times</a:t>
            </a:r>
            <a:r>
              <a:rPr lang="bg-BG" sz="2400" dirty="0" smtClean="0"/>
              <a:t>, </a:t>
            </a:r>
          </a:p>
          <a:p>
            <a:r>
              <a:rPr lang="bg-BG" sz="2400" dirty="0" smtClean="0"/>
              <a:t>2016). Работи чрез приложение „портфейл“, </a:t>
            </a:r>
          </a:p>
          <a:p>
            <a:r>
              <a:rPr lang="bg-BG" sz="2400" dirty="0" smtClean="0"/>
              <a:t>базирано на </a:t>
            </a:r>
            <a:r>
              <a:rPr lang="en-US" sz="2400" dirty="0" smtClean="0"/>
              <a:t>P2P </a:t>
            </a:r>
            <a:r>
              <a:rPr lang="bg-BG" sz="2400" dirty="0" smtClean="0"/>
              <a:t>мрежа и уникален (уникални) </a:t>
            </a:r>
          </a:p>
          <a:p>
            <a:r>
              <a:rPr lang="bg-BG" sz="2400" dirty="0" smtClean="0"/>
              <a:t>идентификатори.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2197" y="0"/>
            <a:ext cx="7607270" cy="1772816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Bitcoin</a:t>
            </a:r>
            <a:r>
              <a:rPr lang="bg-BG" altLang="ko-KR" dirty="0">
                <a:solidFill>
                  <a:schemeClr val="bg1"/>
                </a:solidFill>
              </a:rPr>
              <a:t> </a:t>
            </a:r>
            <a:r>
              <a:rPr lang="bg-BG" altLang="ko-KR" dirty="0" smtClean="0">
                <a:solidFill>
                  <a:schemeClr val="bg1"/>
                </a:solidFill>
              </a:rPr>
              <a:t>характеристики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630932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prstClr val="black"/>
                </a:solidFill>
                <a:hlinkClick r:id="rId2" action="ppaction://hlinksldjump"/>
              </a:rPr>
              <a:t>Обратно в съдържание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197" y="1785005"/>
            <a:ext cx="742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Децентрализираност - надеждност;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Лесно </a:t>
            </a:r>
            <a:r>
              <a:rPr lang="ru-RU" sz="2400" dirty="0"/>
              <a:t>управление </a:t>
            </a:r>
            <a:r>
              <a:rPr lang="ru-RU" sz="2400" dirty="0" smtClean="0"/>
              <a:t>– Биткойн </a:t>
            </a:r>
            <a:r>
              <a:rPr lang="ru-RU" sz="2400" dirty="0"/>
              <a:t>регистрация </a:t>
            </a:r>
            <a:endParaRPr lang="ru-RU" sz="2400" dirty="0" smtClean="0"/>
          </a:p>
          <a:p>
            <a:r>
              <a:rPr lang="ru-RU" sz="2400" dirty="0" smtClean="0"/>
              <a:t>може </a:t>
            </a:r>
            <a:r>
              <a:rPr lang="ru-RU" sz="2400" dirty="0"/>
              <a:t>да се създаде за </a:t>
            </a:r>
            <a:r>
              <a:rPr lang="ru-RU" sz="2400" dirty="0" smtClean="0"/>
              <a:t>секунди.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Анонимност;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Прозрачност;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Минимални такси;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Бързина;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Необратимост;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Невъзстановяемост на портфейла;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bitcoin </a:t>
            </a:r>
            <a:r>
              <a:rPr lang="bg-BG" sz="2400" dirty="0" smtClean="0"/>
              <a:t>може да се добиват чрез изчислителна работа;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bitcoin </a:t>
            </a:r>
            <a:r>
              <a:rPr lang="bg-BG" sz="2400" dirty="0" smtClean="0"/>
              <a:t>е конвертируем.</a:t>
            </a:r>
          </a:p>
        </p:txBody>
      </p:sp>
    </p:spTree>
    <p:extLst>
      <p:ext uri="{BB962C8B-B14F-4D97-AF65-F5344CB8AC3E}">
        <p14:creationId xmlns:p14="http://schemas.microsoft.com/office/powerpoint/2010/main" val="3177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портфейл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61" y="1556792"/>
            <a:ext cx="7372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портфейл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29408"/>
            <a:ext cx="5942857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641706" y="2492896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С дискретни устройства;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 smtClean="0"/>
              <a:t>С видеокарти</a:t>
            </a:r>
            <a:r>
              <a:rPr lang="en-US" sz="4000" b="1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4000" b="1" dirty="0"/>
              <a:t>С </a:t>
            </a:r>
            <a:r>
              <a:rPr lang="en-US" sz="4000" b="1" dirty="0"/>
              <a:t>PC </a:t>
            </a:r>
            <a:r>
              <a:rPr lang="bg-BG" sz="4000" b="1" dirty="0"/>
              <a:t>и мобилни </a:t>
            </a:r>
            <a:r>
              <a:rPr lang="en-US" sz="4000" b="1" dirty="0"/>
              <a:t>CPU</a:t>
            </a:r>
            <a:r>
              <a:rPr lang="bg-BG" sz="4000" b="1" dirty="0"/>
              <a:t> </a:t>
            </a:r>
          </a:p>
          <a:p>
            <a:r>
              <a:rPr lang="bg-BG" sz="4000" b="1" dirty="0"/>
              <a:t>(процесори</a:t>
            </a:r>
            <a:r>
              <a:rPr lang="bg-BG" sz="4000" b="1" dirty="0" smtClean="0"/>
              <a:t>);</a:t>
            </a:r>
          </a:p>
          <a:p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1804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Bitcoin </a:t>
            </a:r>
            <a:r>
              <a:rPr lang="bg-BG" dirty="0" smtClean="0">
                <a:solidFill>
                  <a:schemeClr val="bg1"/>
                </a:solidFill>
              </a:rPr>
              <a:t>добив (копаене,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mining)</a:t>
            </a:r>
            <a:r>
              <a:rPr lang="bg-BG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Ant miner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12634"/>
            <a:ext cx="3963105" cy="2634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05011"/>
            <a:ext cx="3848153" cy="216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18" y="1144171"/>
            <a:ext cx="5386236" cy="29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Bitcoin </a:t>
            </a:r>
            <a:r>
              <a:rPr lang="bg-BG" sz="2800" dirty="0" smtClean="0">
                <a:solidFill>
                  <a:schemeClr val="bg1"/>
                </a:solidFill>
              </a:rPr>
              <a:t>добив (копаене,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mining)</a:t>
            </a:r>
            <a:r>
              <a:rPr lang="bg-BG" sz="2800" dirty="0" smtClean="0">
                <a:solidFill>
                  <a:schemeClr val="bg1"/>
                </a:solidFill>
              </a:rPr>
              <a:t> – </a:t>
            </a:r>
            <a:r>
              <a:rPr lang="en-US" sz="2800" dirty="0" smtClean="0">
                <a:solidFill>
                  <a:schemeClr val="bg1"/>
                </a:solidFill>
              </a:rPr>
              <a:t>Graphics card via OpenCL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39590"/>
            <a:ext cx="3909815" cy="293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363139"/>
            <a:ext cx="3060577" cy="22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445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Custom Design</vt:lpstr>
      <vt:lpstr>PowerPoint Presentation</vt:lpstr>
      <vt:lpstr> Съдържание</vt:lpstr>
      <vt:lpstr>Bitcoin</vt:lpstr>
      <vt:lpstr>Bitcoin характеристики</vt:lpstr>
      <vt:lpstr>Bitcoin портфейл</vt:lpstr>
      <vt:lpstr>Bitcoin портфейл</vt:lpstr>
      <vt:lpstr>Bitcoin добив (копаене,  mining)</vt:lpstr>
      <vt:lpstr>Bitcoin добив (копаене,  mining) – Ant miner</vt:lpstr>
      <vt:lpstr>Bitcoin добив (копаене,  mining) – Graphics card via OpenCL</vt:lpstr>
      <vt:lpstr>Bitcoin добив (копаене,  mining) – CPU</vt:lpstr>
      <vt:lpstr>Bitcoin добив (копаене,  mining) – Квантови компютри</vt:lpstr>
      <vt:lpstr>Bitcoin добив (копаене,  mining)</vt:lpstr>
      <vt:lpstr>Bitcoin добив (копаене,  mining)</vt:lpstr>
      <vt:lpstr>Bitcoin добив (копаене,  mining)</vt:lpstr>
      <vt:lpstr>Ethereum</vt:lpstr>
      <vt:lpstr>Bitomats</vt:lpstr>
      <vt:lpstr>Конвертируемост на bitcoin</vt:lpstr>
      <vt:lpstr>Tor Network &amp; DeepWeb</vt:lpstr>
      <vt:lpstr>Ransomware</vt:lpstr>
      <vt:lpstr>Ransomware</vt:lpstr>
      <vt:lpstr>IoT заплахи</vt:lpstr>
      <vt:lpstr>Заключение</vt:lpstr>
      <vt:lpstr>Препоръки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Teacher</cp:lastModifiedBy>
  <cp:revision>134</cp:revision>
  <dcterms:created xsi:type="dcterms:W3CDTF">2014-04-01T16:35:38Z</dcterms:created>
  <dcterms:modified xsi:type="dcterms:W3CDTF">2018-03-26T07:19:22Z</dcterms:modified>
</cp:coreProperties>
</file>