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sldIdLst>
    <p:sldId id="264" r:id="rId2"/>
    <p:sldId id="276" r:id="rId3"/>
    <p:sldId id="265" r:id="rId4"/>
    <p:sldId id="271" r:id="rId5"/>
    <p:sldId id="260" r:id="rId6"/>
    <p:sldId id="272" r:id="rId7"/>
    <p:sldId id="273" r:id="rId8"/>
    <p:sldId id="274" r:id="rId9"/>
    <p:sldId id="275" r:id="rId10"/>
    <p:sldId id="262" r:id="rId11"/>
    <p:sldId id="263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лин" userId="b17d8b2b-f52a-4117-a771-7613bbf6edfe" providerId="ADAL" clId="{F4704F40-8360-439A-8F1C-092FF3B95258}"/>
    <pc:docChg chg="modSld">
      <pc:chgData name="Орлин" userId="b17d8b2b-f52a-4117-a771-7613bbf6edfe" providerId="ADAL" clId="{F4704F40-8360-439A-8F1C-092FF3B95258}" dt="2020-11-10T09:36:53.054" v="7" actId="20577"/>
      <pc:docMkLst>
        <pc:docMk/>
      </pc:docMkLst>
      <pc:sldChg chg="modSp mod">
        <pc:chgData name="Орлин" userId="b17d8b2b-f52a-4117-a771-7613bbf6edfe" providerId="ADAL" clId="{F4704F40-8360-439A-8F1C-092FF3B95258}" dt="2020-11-10T09:36:53.054" v="7" actId="20577"/>
        <pc:sldMkLst>
          <pc:docMk/>
          <pc:sldMk cId="0" sldId="264"/>
        </pc:sldMkLst>
        <pc:spChg chg="mod">
          <ac:chgData name="Орлин" userId="b17d8b2b-f52a-4117-a771-7613bbf6edfe" providerId="ADAL" clId="{F4704F40-8360-439A-8F1C-092FF3B95258}" dt="2020-11-10T09:36:53.054" v="7" actId="20577"/>
          <ac:spMkLst>
            <pc:docMk/>
            <pc:sldMk cId="0" sldId="264"/>
            <ac:spMk id="102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08954-EA66-45EE-BA5F-859EC6EAF893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6928-F7F6-4D12-88E3-FC84CC47EDFE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2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544402-C19D-4A8D-9AD1-D9EC9F65531E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8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67C5C-740A-4552-88CC-7F2C372B1B1A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11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B9F7B8-53AB-40B2-B722-BF0EAD516DD9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2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5149C-486D-4153-B912-483877AF10DA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63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4566F-F037-48C8-AADA-0F2477D8C49C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3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0C198-F8B9-475E-91B4-F1269DEA321E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60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A6AF6-3D7D-4FFC-A6D2-B3B77A9A44C4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F80D1-8814-4E16-A571-C82E19516C0F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1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05DAC-BE52-43D0-8072-2B6F78660A6B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4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9611342-0EA5-4502-A044-335790FA3CAF}" type="slidenum">
              <a:rPr lang="en-GB" altLang="bg-BG"/>
              <a:pPr/>
              <a:t>‹#›</a:t>
            </a:fld>
            <a:endParaRPr lang="en-GB" alt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tu-sofia.bg/index.htm" TargetMode="External"/><Relationship Id="rId5" Type="http://schemas.openxmlformats.org/officeDocument/2006/relationships/hyperlink" Target="http://www.dir.bg/home/index.html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916113"/>
            <a:ext cx="77724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b="1" dirty="0"/>
              <a:t>КЛИЕНТ - </a:t>
            </a:r>
            <a:r>
              <a:rPr lang="bg-BG" sz="3200" b="1"/>
              <a:t>СЪРВЪР АРХИТЕКТУРИ </a:t>
            </a:r>
            <a:r>
              <a:rPr lang="bg-BG" sz="3200" b="1" dirty="0"/>
              <a:t>И ПРИЛОЖЕНИЯ</a:t>
            </a:r>
            <a:endParaRPr lang="en-GB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800" b="1" dirty="0"/>
              <a:t>АРХИТЕКТУРА НА ЕЛЕКТРОННАТА ПОЩА</a:t>
            </a:r>
            <a:endParaRPr lang="en-GB" sz="2800" dirty="0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52600" y="1676400"/>
          <a:ext cx="63246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Bitmap Image" r:id="rId3" imgW="4753639" imgH="2876190" progId="Paint.Picture">
                  <p:embed/>
                </p:oleObj>
              </mc:Choice>
              <mc:Fallback>
                <p:oleObj name="Bitmap Image" r:id="rId3" imgW="4753639" imgH="2876190" progId="Paint.Picture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63246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SMTP - Simple Mail Transfer Protocol</a:t>
            </a:r>
          </a:p>
          <a:p>
            <a:pPr eaLnBrk="1" hangingPunct="1"/>
            <a:r>
              <a:rPr lang="en-US" altLang="en-US" sz="2400" dirty="0"/>
              <a:t>MTA - Mail Transfer Agent  </a:t>
            </a:r>
          </a:p>
          <a:p>
            <a:pPr eaLnBrk="1" hangingPunct="1"/>
            <a:r>
              <a:rPr lang="en-US" altLang="en-US" sz="2400" dirty="0"/>
              <a:t>POP3 - Post Office Protocol</a:t>
            </a:r>
            <a:r>
              <a:rPr lang="bg-BG" altLang="en-US" sz="2400" dirty="0"/>
              <a:t> - изисква легитимация чрез </a:t>
            </a:r>
            <a:r>
              <a:rPr lang="en-US" altLang="en-US" sz="2400" dirty="0"/>
              <a:t>name/password</a:t>
            </a:r>
          </a:p>
          <a:p>
            <a:pPr eaLnBrk="1" hangingPunct="1">
              <a:buFontTx/>
              <a:buNone/>
            </a:pPr>
            <a:r>
              <a:rPr lang="bg-BG" altLang="en-US" sz="2400" dirty="0"/>
              <a:t>	Операции на софтуера:</a:t>
            </a:r>
          </a:p>
          <a:p>
            <a:pPr eaLnBrk="1" hangingPunct="1">
              <a:buFontTx/>
              <a:buNone/>
            </a:pPr>
            <a:r>
              <a:rPr lang="bg-BG" altLang="en-US" sz="2000" dirty="0"/>
              <a:t>1. Композиране, изпращане и четене на съобщенията чрез клиентска програма</a:t>
            </a:r>
          </a:p>
          <a:p>
            <a:pPr eaLnBrk="1" hangingPunct="1">
              <a:buFontTx/>
              <a:buNone/>
            </a:pPr>
            <a:r>
              <a:rPr lang="bg-BG" altLang="en-US" sz="2000" dirty="0"/>
              <a:t>2. </a:t>
            </a:r>
            <a:r>
              <a:rPr lang="en-US" altLang="en-US" sz="2400" dirty="0"/>
              <a:t> </a:t>
            </a:r>
            <a:r>
              <a:rPr lang="en-US" altLang="en-US" sz="2000" dirty="0"/>
              <a:t>MTA</a:t>
            </a:r>
            <a:r>
              <a:rPr lang="bg-BG" altLang="en-US" sz="2000" dirty="0"/>
              <a:t> - сървър, който приема съобщенията от клиента чрез протокола</a:t>
            </a:r>
            <a:r>
              <a:rPr lang="en-US" altLang="en-US" sz="2000" dirty="0"/>
              <a:t> SMTP</a:t>
            </a:r>
            <a:r>
              <a:rPr lang="bg-BG" alt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bg-BG" altLang="en-US" sz="2400" dirty="0"/>
              <a:t>3. </a:t>
            </a:r>
            <a:r>
              <a:rPr lang="bg-BG" altLang="en-US" sz="2000" dirty="0"/>
              <a:t>МТА изпраща идващите съобщения в потребителски пощенски кутии</a:t>
            </a:r>
            <a:r>
              <a:rPr lang="en-US" altLang="en-US" sz="2000" dirty="0"/>
              <a:t> </a:t>
            </a:r>
            <a:r>
              <a:rPr lang="bg-BG" altLang="en-US" sz="2000" dirty="0"/>
              <a:t>чрез протокол </a:t>
            </a:r>
            <a:r>
              <a:rPr lang="en-US" altLang="en-US" sz="2000" dirty="0"/>
              <a:t>POP3</a:t>
            </a:r>
            <a:endParaRPr lang="bg-BG" altLang="en-US" sz="2000" dirty="0"/>
          </a:p>
          <a:p>
            <a:pPr eaLnBrk="1" hangingPunct="1">
              <a:buFontTx/>
              <a:buNone/>
            </a:pPr>
            <a:r>
              <a:rPr lang="bg-BG" altLang="en-US" sz="2000" dirty="0"/>
              <a:t>4. Съобщенията от пощенските кутии се изпращат на клиентите от изпращащ сървър чрез протокол </a:t>
            </a:r>
            <a:r>
              <a:rPr lang="en-US" altLang="en-US" sz="2000" dirty="0"/>
              <a:t>POP3</a:t>
            </a:r>
            <a:endParaRPr lang="bg-BG" altLang="en-US" sz="2000" dirty="0"/>
          </a:p>
          <a:p>
            <a:pPr eaLnBrk="1" hangingPunct="1"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400" b="1" dirty="0"/>
              <a:t>	</a:t>
            </a:r>
            <a:r>
              <a:rPr lang="bg-BG" sz="3200" b="1" dirty="0"/>
              <a:t>Потребителски функции:</a:t>
            </a:r>
            <a:endParaRPr lang="en-GB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altLang="en-US" sz="2400" dirty="0"/>
              <a:t>подготвяне и редактиране на писма;</a:t>
            </a:r>
          </a:p>
          <a:p>
            <a:pPr eaLnBrk="1" hangingPunct="1"/>
            <a:r>
              <a:rPr lang="bg-BG" altLang="en-US" sz="2400" dirty="0"/>
              <a:t>изпращане на писма;</a:t>
            </a:r>
          </a:p>
          <a:p>
            <a:pPr eaLnBrk="1" hangingPunct="1"/>
            <a:r>
              <a:rPr lang="bg-BG" altLang="en-US" sz="2400" dirty="0"/>
              <a:t>изпращане на присъединени файлове с различни видове информация;</a:t>
            </a:r>
          </a:p>
          <a:p>
            <a:pPr eaLnBrk="1" hangingPunct="1"/>
            <a:r>
              <a:rPr lang="bg-BG" altLang="en-US" sz="2400" dirty="0"/>
              <a:t>изпращане на копия от писма;</a:t>
            </a:r>
          </a:p>
          <a:p>
            <a:pPr eaLnBrk="1" hangingPunct="1"/>
            <a:r>
              <a:rPr lang="bg-BG" altLang="en-US" sz="2400" dirty="0"/>
              <a:t>изпращане на отговори до изпращач;</a:t>
            </a:r>
          </a:p>
          <a:p>
            <a:pPr eaLnBrk="1" hangingPunct="1"/>
            <a:r>
              <a:rPr lang="bg-BG" altLang="en-US" sz="2400" dirty="0"/>
              <a:t>визуализиране на получени писма;</a:t>
            </a:r>
          </a:p>
          <a:p>
            <a:pPr eaLnBrk="1" hangingPunct="1"/>
            <a:r>
              <a:rPr lang="bg-BG" altLang="en-US" sz="2400" dirty="0"/>
              <a:t>подписване на писма;</a:t>
            </a:r>
          </a:p>
          <a:p>
            <a:pPr eaLnBrk="1" hangingPunct="1"/>
            <a:r>
              <a:rPr lang="bg-BG" altLang="en-US" sz="2400" dirty="0"/>
              <a:t>сортиране и групиране на писма;</a:t>
            </a:r>
          </a:p>
          <a:p>
            <a:pPr eaLnBrk="1" hangingPunct="1"/>
            <a:r>
              <a:rPr lang="en-US" altLang="en-US" sz="2400" dirty="0"/>
              <a:t>Web</a:t>
            </a:r>
            <a:r>
              <a:rPr lang="bg-BG" altLang="en-US" sz="2400" dirty="0"/>
              <a:t> базиране.</a:t>
            </a:r>
          </a:p>
          <a:p>
            <a:pPr eaLnBrk="1" hangingPunct="1"/>
            <a:endParaRPr lang="bg-BG" altLang="en-US" sz="2400" dirty="0"/>
          </a:p>
          <a:p>
            <a:pPr eaLnBrk="1" hangingPunct="1"/>
            <a:endParaRPr lang="en-GB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b="1" dirty="0"/>
              <a:t>Запомняне на страници</a:t>
            </a:r>
            <a:r>
              <a:rPr lang="bg-BG" sz="3200" dirty="0"/>
              <a:t>:</a:t>
            </a:r>
            <a:endParaRPr lang="en-GB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altLang="en-US" sz="2400" dirty="0"/>
              <a:t>чрез браузър;</a:t>
            </a:r>
          </a:p>
          <a:p>
            <a:pPr eaLnBrk="1" hangingPunct="1"/>
            <a:r>
              <a:rPr lang="bg-BG" altLang="en-US" sz="2400" dirty="0"/>
              <a:t>чрез </a:t>
            </a:r>
            <a:r>
              <a:rPr lang="en-US" altLang="en-US" sz="2400" dirty="0"/>
              <a:t>Acrobat reader;</a:t>
            </a:r>
            <a:endParaRPr lang="bg-BG" altLang="en-US" sz="2400" dirty="0"/>
          </a:p>
          <a:p>
            <a:pPr eaLnBrk="1" hangingPunct="1"/>
            <a:r>
              <a:rPr lang="bg-BG" altLang="en-US" sz="2400" dirty="0"/>
              <a:t>чрез</a:t>
            </a:r>
            <a:r>
              <a:rPr lang="en-US" altLang="en-US" sz="2400" dirty="0"/>
              <a:t> download.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/>
              <a:t>Търсене и търсачки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altLang="en-US" sz="2400" dirty="0"/>
              <a:t>Търсене чрез йерархическо меню;</a:t>
            </a:r>
          </a:p>
          <a:p>
            <a:pPr eaLnBrk="1" hangingPunct="1"/>
            <a:r>
              <a:rPr lang="bg-BG" altLang="en-US" sz="2400" dirty="0"/>
              <a:t>Свободно търсене чрез търсещи машини по логически изрази от ключови думи;</a:t>
            </a:r>
          </a:p>
          <a:p>
            <a:pPr eaLnBrk="1" hangingPunct="1"/>
            <a:r>
              <a:rPr lang="bg-BG" altLang="en-US" sz="2400" dirty="0"/>
              <a:t>Регламентирано от  </a:t>
            </a:r>
            <a:r>
              <a:rPr lang="en-US" altLang="en-US" sz="2400" dirty="0"/>
              <a:t>password</a:t>
            </a:r>
            <a:r>
              <a:rPr lang="bg-BG" altLang="en-US" sz="2400" dirty="0"/>
              <a:t> търсене</a:t>
            </a:r>
            <a:r>
              <a:rPr lang="en-US" altLang="en-US" sz="2400" dirty="0"/>
              <a:t> </a:t>
            </a:r>
            <a:r>
              <a:rPr lang="bg-BG" altLang="en-US" sz="2400" dirty="0"/>
              <a:t>в индексирани документи</a:t>
            </a:r>
            <a:r>
              <a:rPr lang="en-US" altLang="en-US" sz="2400" dirty="0"/>
              <a:t>.</a:t>
            </a:r>
            <a:endParaRPr lang="bg-BG" altLang="en-US" sz="2400" dirty="0"/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/>
              <a:t>Търсене в</a:t>
            </a:r>
            <a:r>
              <a:rPr lang="en-US" sz="3200" dirty="0"/>
              <a:t> Google</a:t>
            </a:r>
            <a:r>
              <a:rPr lang="bg-BG" dirty="0"/>
              <a:t> 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altLang="en-US" sz="2400" dirty="0"/>
              <a:t>Логически израз (чрез логическите операции обединение, сечение, изваждане и чрез операции за сравнение);</a:t>
            </a:r>
          </a:p>
          <a:p>
            <a:pPr eaLnBrk="1" hangingPunct="1"/>
            <a:r>
              <a:rPr lang="bg-BG" altLang="en-US" sz="2400" dirty="0"/>
              <a:t>Кавички;</a:t>
            </a:r>
          </a:p>
          <a:p>
            <a:pPr eaLnBrk="1" hangingPunct="1"/>
            <a:r>
              <a:rPr lang="bg-BG" altLang="en-US" sz="2400" dirty="0"/>
              <a:t>Търсене само в заглавие; </a:t>
            </a:r>
          </a:p>
          <a:p>
            <a:pPr eaLnBrk="1" hangingPunct="1"/>
            <a:r>
              <a:rPr lang="bg-BG" altLang="en-US" sz="2400" dirty="0"/>
              <a:t>Търсене само в текст;</a:t>
            </a:r>
          </a:p>
          <a:p>
            <a:pPr eaLnBrk="1" hangingPunct="1"/>
            <a:r>
              <a:rPr lang="bg-BG" altLang="en-US" sz="2400" dirty="0"/>
              <a:t>Откриване на връзки</a:t>
            </a:r>
          </a:p>
          <a:p>
            <a:pPr eaLnBrk="1" hangingPunct="1"/>
            <a:endParaRPr lang="bg-BG" altLang="en-US" sz="2400" dirty="0"/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/>
              <a:t>Други функции на</a:t>
            </a:r>
            <a:r>
              <a:rPr lang="en-US" sz="3200" dirty="0"/>
              <a:t> Google</a:t>
            </a:r>
            <a:r>
              <a:rPr lang="bg-BG" sz="3200" dirty="0"/>
              <a:t> </a:t>
            </a:r>
            <a:endParaRPr lang="en-GB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bg-BG" altLang="en-US" sz="2400" dirty="0"/>
              <a:t>Калкулатор;</a:t>
            </a:r>
          </a:p>
          <a:p>
            <a:pPr eaLnBrk="1" hangingPunct="1"/>
            <a:r>
              <a:rPr lang="bg-BG" altLang="en-US" sz="2400" dirty="0"/>
              <a:t>Конвертор за мерки;</a:t>
            </a:r>
          </a:p>
          <a:p>
            <a:pPr eaLnBrk="1" hangingPunct="1"/>
            <a:r>
              <a:rPr lang="bg-BG" altLang="en-US" sz="2400" dirty="0"/>
              <a:t>Карта</a:t>
            </a:r>
            <a:r>
              <a:rPr lang="en-US" altLang="en-US" sz="2400" dirty="0"/>
              <a:t> - images.google.com - map</a:t>
            </a:r>
            <a:r>
              <a:rPr lang="bg-BG" altLang="en-US" sz="2400" dirty="0"/>
              <a:t>;</a:t>
            </a:r>
          </a:p>
          <a:p>
            <a:pPr eaLnBrk="1" hangingPunct="1"/>
            <a:r>
              <a:rPr lang="bg-BG" altLang="en-US" sz="2400" dirty="0"/>
              <a:t>Преводи</a:t>
            </a:r>
            <a:r>
              <a:rPr lang="en-US" altLang="en-US" sz="2400" dirty="0"/>
              <a:t> - free translation.com</a:t>
            </a:r>
            <a:r>
              <a:rPr lang="bg-BG" altLang="en-US" sz="2400" dirty="0"/>
              <a:t>;</a:t>
            </a:r>
          </a:p>
          <a:p>
            <a:pPr eaLnBrk="1" hangingPunct="1"/>
            <a:r>
              <a:rPr lang="bg-BG" altLang="en-US" sz="2400" dirty="0"/>
              <a:t>Правопис;</a:t>
            </a:r>
          </a:p>
          <a:p>
            <a:pPr eaLnBrk="1" hangingPunct="1"/>
            <a:r>
              <a:rPr lang="bg-BG" altLang="en-US" sz="2400" dirty="0"/>
              <a:t>Речник</a:t>
            </a:r>
            <a:r>
              <a:rPr lang="en-US" altLang="en-US" sz="2400" dirty="0"/>
              <a:t> - define</a:t>
            </a:r>
            <a:r>
              <a:rPr lang="bg-BG" altLang="en-US" sz="2400" dirty="0"/>
              <a:t>;</a:t>
            </a:r>
          </a:p>
          <a:p>
            <a:pPr eaLnBrk="1" hangingPunct="1"/>
            <a:r>
              <a:rPr lang="bg-BG" altLang="en-US" sz="2400" dirty="0"/>
              <a:t>Информационен бюлетин</a:t>
            </a:r>
            <a:r>
              <a:rPr lang="en-US" altLang="en-US" sz="2400" dirty="0"/>
              <a:t> - google.com/newsalerts</a:t>
            </a:r>
            <a:r>
              <a:rPr lang="bg-BG" altLang="en-US" sz="2400" dirty="0"/>
              <a:t>;</a:t>
            </a:r>
          </a:p>
          <a:p>
            <a:pPr eaLnBrk="1" hangingPunct="1"/>
            <a:r>
              <a:rPr lang="bg-BG" altLang="en-US" sz="2400" dirty="0"/>
              <a:t>Новинарска агенция</a:t>
            </a:r>
            <a:r>
              <a:rPr lang="en-US" altLang="en-US" sz="2400" dirty="0"/>
              <a:t> - news.google.com</a:t>
            </a:r>
            <a:r>
              <a:rPr lang="bg-BG" altLang="en-US" sz="2400" dirty="0"/>
              <a:t>;</a:t>
            </a:r>
            <a:endParaRPr lang="en-US" altLang="en-US" sz="2400" dirty="0"/>
          </a:p>
          <a:p>
            <a:pPr eaLnBrk="1" hangingPunct="1"/>
            <a:r>
              <a:rPr lang="bg-BG" altLang="en-US" sz="2400" dirty="0"/>
              <a:t>Преводач.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bg-BG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700213"/>
            <a:ext cx="7620000" cy="4700587"/>
          </a:xfrm>
        </p:spPr>
        <p:txBody>
          <a:bodyPr/>
          <a:lstStyle/>
          <a:p>
            <a:pPr marL="114300" indent="0">
              <a:buFont typeface="Arial" panose="020B0604020202020204" pitchFamily="34" charset="0"/>
              <a:buNone/>
            </a:pPr>
            <a:endParaRPr lang="bg-BG" altLang="bg-BG" dirty="0"/>
          </a:p>
        </p:txBody>
      </p:sp>
      <p:graphicFrame>
        <p:nvGraphicFramePr>
          <p:cNvPr id="3076" name="Object 3"/>
          <p:cNvGraphicFramePr>
            <a:graphicFrameLocks noGrp="1" noChangeAspect="1"/>
          </p:cNvGraphicFramePr>
          <p:nvPr/>
        </p:nvGraphicFramePr>
        <p:xfrm>
          <a:off x="1116013" y="2468563"/>
          <a:ext cx="60039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4600000" imgH="1343212" progId="PBrush">
                  <p:embed/>
                </p:oleObj>
              </mc:Choice>
              <mc:Fallback>
                <p:oleObj name="Bitmap Image" r:id="rId3" imgW="4600000" imgH="1343212" progId="PBrush">
                  <p:embed/>
                  <p:pic>
                    <p:nvPicPr>
                      <p:cNvPr id="3076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68563"/>
                        <a:ext cx="60039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827088" y="4437063"/>
            <a:ext cx="7058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Client </a:t>
            </a:r>
            <a:r>
              <a:rPr lang="bg-BG" altLang="en-US" sz="2400" dirty="0"/>
              <a:t>(клиент) - подготвя и обработва прости заявки</a:t>
            </a:r>
          </a:p>
          <a:p>
            <a:r>
              <a:rPr lang="en-US" altLang="en-US" sz="2400" dirty="0"/>
              <a:t>Server </a:t>
            </a:r>
            <a:r>
              <a:rPr lang="bg-BG" altLang="en-US" sz="2400" dirty="0"/>
              <a:t>(сървър) - обработва заявки</a:t>
            </a:r>
            <a:endParaRPr lang="en-GB" altLang="en-US" sz="2400" dirty="0"/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635375" y="3068638"/>
            <a:ext cx="12541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bg-BG" dirty="0"/>
              <a:t>/</a:t>
            </a:r>
            <a:r>
              <a:rPr lang="en-US" altLang="bg-BG" sz="2400" dirty="0"/>
              <a:t>Intranet</a:t>
            </a:r>
            <a:endParaRPr lang="bg-BG" altLang="bg-BG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/>
              <a:t>Двуслойна клиент-сървър</a:t>
            </a:r>
            <a:br>
              <a:rPr lang="bg-BG" sz="3200" dirty="0"/>
            </a:br>
            <a:r>
              <a:rPr lang="bg-BG" sz="3200" dirty="0"/>
              <a:t>архитектура</a:t>
            </a:r>
            <a:endParaRPr lang="en-GB" dirty="0"/>
          </a:p>
        </p:txBody>
      </p:sp>
      <p:graphicFrame>
        <p:nvGraphicFramePr>
          <p:cNvPr id="40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4425" y="2995613"/>
          <a:ext cx="63055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6304762" imgH="2010056" progId="Paint.Picture">
                  <p:embed/>
                </p:oleObj>
              </mc:Choice>
              <mc:Fallback>
                <p:oleObj name="Bitmap Image" r:id="rId3" imgW="6304762" imgH="2010056" progId="Paint.Picture">
                  <p:embed/>
                  <p:pic>
                    <p:nvPicPr>
                      <p:cNvPr id="409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995613"/>
                        <a:ext cx="63055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200" dirty="0"/>
              <a:t>Трислойна клиент-сървър архитектура</a:t>
            </a:r>
            <a:endParaRPr lang="en-GB" sz="2400" dirty="0"/>
          </a:p>
        </p:txBody>
      </p:sp>
      <p:graphicFrame>
        <p:nvGraphicFramePr>
          <p:cNvPr id="51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5800" y="2128838"/>
          <a:ext cx="777240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3" imgW="5601482" imgH="1324160" progId="Paint.Picture">
                  <p:embed/>
                </p:oleObj>
              </mc:Choice>
              <mc:Fallback>
                <p:oleObj name="Bitmap Image" r:id="rId3" imgW="5601482" imgH="1324160" progId="Paint.Picture">
                  <p:embed/>
                  <p:pic>
                    <p:nvPicPr>
                      <p:cNvPr id="512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28838"/>
                        <a:ext cx="7772400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19200" y="4572000"/>
            <a:ext cx="7239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bg-BG" altLang="en-US" sz="2000" dirty="0"/>
              <a:t>Обработването и запомнянето на данни са разделени. Появява се нов сървър за запомняне на данни. Може да има и четвърто равнище (напр. за  </a:t>
            </a:r>
            <a:r>
              <a:rPr lang="en-US" altLang="en-US" sz="2000" dirty="0"/>
              <a:t>Web).</a:t>
            </a:r>
            <a:r>
              <a:rPr lang="bg-BG" altLang="en-US" sz="2000" dirty="0"/>
              <a:t>   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14400" y="1143000"/>
          <a:ext cx="7467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3" imgW="6009524" imgH="3619048" progId="Paint.Picture">
                  <p:embed/>
                </p:oleObj>
              </mc:Choice>
              <mc:Fallback>
                <p:oleObj name="Bitmap Image" r:id="rId3" imgW="6009524" imgH="3619048" progId="Paint.Picture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4676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WWW </a:t>
            </a:r>
            <a:r>
              <a:rPr lang="bg-BG" sz="3200" dirty="0"/>
              <a:t>- продължение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124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WWW</a:t>
            </a:r>
            <a:r>
              <a:rPr lang="bg-BG" altLang="en-US" sz="2400" dirty="0"/>
              <a:t> се състои от свързани </a:t>
            </a:r>
            <a:r>
              <a:rPr lang="en-US" altLang="en-US" sz="2400" dirty="0"/>
              <a:t>Web </a:t>
            </a:r>
            <a:r>
              <a:rPr lang="bg-BG" altLang="en-US" sz="2400" dirty="0"/>
              <a:t>страници, управлявани от </a:t>
            </a:r>
            <a:r>
              <a:rPr lang="en-US" altLang="en-US" sz="2400" dirty="0"/>
              <a:t>Web </a:t>
            </a:r>
            <a:r>
              <a:rPr lang="bg-BG" altLang="en-US" sz="2400" dirty="0"/>
              <a:t>сървър. </a:t>
            </a:r>
            <a:r>
              <a:rPr lang="en-US" altLang="en-US" sz="2400" dirty="0"/>
              <a:t> </a:t>
            </a:r>
            <a:endParaRPr lang="bg-BG" altLang="en-US" sz="2400" dirty="0"/>
          </a:p>
          <a:p>
            <a:pPr eaLnBrk="1" hangingPunct="1"/>
            <a:r>
              <a:rPr lang="bg-BG" altLang="en-US" sz="2400" dirty="0"/>
              <a:t>Достъпът до </a:t>
            </a:r>
            <a:r>
              <a:rPr lang="en-US" altLang="en-US" sz="2400" dirty="0"/>
              <a:t>Web </a:t>
            </a:r>
            <a:r>
              <a:rPr lang="bg-BG" altLang="en-US" sz="2400" dirty="0"/>
              <a:t>страниците се осъществява от</a:t>
            </a:r>
            <a:r>
              <a:rPr lang="en-US" altLang="en-US" sz="2400" dirty="0"/>
              <a:t> Web</a:t>
            </a:r>
            <a:r>
              <a:rPr lang="bg-BG" altLang="en-US" sz="2400" dirty="0"/>
              <a:t> бр</a:t>
            </a:r>
            <a:r>
              <a:rPr lang="en-US" altLang="en-US" sz="2400" dirty="0"/>
              <a:t>a</a:t>
            </a:r>
            <a:r>
              <a:rPr lang="bg-BG" altLang="en-US" sz="2400" dirty="0"/>
              <a:t>узър.</a:t>
            </a:r>
          </a:p>
          <a:p>
            <a:pPr eaLnBrk="1" hangingPunct="1"/>
            <a:r>
              <a:rPr lang="bg-BG" altLang="en-US" sz="2400" dirty="0"/>
              <a:t>Браузърите и сървърите комуникират чрез </a:t>
            </a:r>
            <a:r>
              <a:rPr lang="en-US" altLang="en-US" sz="2400" dirty="0"/>
              <a:t>HTTP</a:t>
            </a:r>
            <a:r>
              <a:rPr lang="bg-BG" altLang="en-US" sz="2400" dirty="0"/>
              <a:t>     протоколи.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2262188" y="574675"/>
          <a:ext cx="4010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3" imgW="4009524" imgH="542857" progId="Paint.Picture">
                  <p:embed/>
                </p:oleObj>
              </mc:Choice>
              <mc:Fallback>
                <p:oleObj name="Bitmap Image" r:id="rId3" imgW="4009524" imgH="542857" progId="Paint.Picture">
                  <p:embed/>
                  <p:pic>
                    <p:nvPicPr>
                      <p:cNvPr id="8194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74675"/>
                        <a:ext cx="40100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077200" cy="4343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2400" dirty="0"/>
              <a:t>Ресурсите във </a:t>
            </a:r>
            <a:r>
              <a:rPr lang="en-US" sz="2400" dirty="0"/>
              <a:t>WWW</a:t>
            </a:r>
            <a:r>
              <a:rPr lang="bg-BG" sz="2400" dirty="0"/>
              <a:t> пространството се идентифицират чрез</a:t>
            </a:r>
            <a:r>
              <a:rPr lang="en-US" sz="2400" dirty="0"/>
              <a:t> URL.</a:t>
            </a:r>
            <a:endParaRPr lang="bg-BG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bg-BG" sz="2400" dirty="0"/>
              <a:t>Един   </a:t>
            </a:r>
            <a:r>
              <a:rPr lang="en-US" sz="2400" dirty="0"/>
              <a:t>Web URL</a:t>
            </a:r>
            <a:r>
              <a:rPr lang="bg-BG" sz="2400" dirty="0"/>
              <a:t>    има структурата:</a:t>
            </a:r>
            <a:endParaRPr lang="en-US" sz="24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		</a:t>
            </a:r>
            <a:r>
              <a:rPr lang="bg-BG" sz="2400" dirty="0"/>
              <a:t>име на протокол</a:t>
            </a:r>
            <a:r>
              <a:rPr lang="en-US" sz="2400" dirty="0"/>
              <a:t>:</a:t>
            </a:r>
            <a:r>
              <a:rPr lang="bg-BG" sz="2400" dirty="0"/>
              <a:t>//</a:t>
            </a:r>
            <a:r>
              <a:rPr lang="en-US" sz="2400" dirty="0"/>
              <a:t>host/path, </a:t>
            </a:r>
            <a:r>
              <a:rPr lang="bg-BG" sz="2400" dirty="0"/>
              <a:t>където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bg-BG" sz="2400" dirty="0"/>
              <a:t>	име на протокол - служи за комуникация (</a:t>
            </a:r>
            <a:r>
              <a:rPr lang="en-US" sz="2400" dirty="0"/>
              <a:t>http, https);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bg-BG" sz="2400" dirty="0"/>
              <a:t>	</a:t>
            </a:r>
            <a:r>
              <a:rPr lang="en-US" sz="2400" dirty="0"/>
              <a:t>host - </a:t>
            </a:r>
            <a:r>
              <a:rPr lang="bg-BG" sz="2400" dirty="0"/>
              <a:t>име на домейн;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bg-BG" sz="2400" dirty="0"/>
              <a:t>	 </a:t>
            </a:r>
            <a:r>
              <a:rPr lang="en-US" sz="2400" dirty="0"/>
              <a:t>path</a:t>
            </a:r>
            <a:r>
              <a:rPr lang="bg-BG" sz="2400" dirty="0"/>
              <a:t> - път върху  сървъра.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bg-BG" sz="2400" dirty="0"/>
              <a:t>Примери: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hlinkClick r:id="rId5"/>
              </a:rPr>
              <a:t>http://www.dir.bg/home/index.html</a:t>
            </a:r>
            <a:r>
              <a:rPr lang="en-US" sz="2400" dirty="0"/>
              <a:t>	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dirty="0">
                <a:hlinkClick r:id="rId6"/>
              </a:rPr>
              <a:t>http://www.tu-sofia.bg/index.htm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bg-BG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bg-BG" sz="2400" dirty="0"/>
              <a:t>	 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WWW </a:t>
            </a:r>
            <a:r>
              <a:rPr lang="bg-BG" sz="3200" dirty="0"/>
              <a:t>Сървъри</a:t>
            </a:r>
            <a:endParaRPr lang="en-GB" sz="32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bg-BG" altLang="en-US" dirty="0"/>
              <a:t>	Програми, които:</a:t>
            </a:r>
          </a:p>
          <a:p>
            <a:pPr lvl="1" eaLnBrk="1" hangingPunct="1"/>
            <a:r>
              <a:rPr lang="bg-BG" altLang="en-US" sz="2400" dirty="0"/>
              <a:t>получават     заявки;</a:t>
            </a:r>
          </a:p>
          <a:p>
            <a:pPr lvl="1" eaLnBrk="1" hangingPunct="1"/>
            <a:r>
              <a:rPr lang="bg-BG" altLang="en-US" sz="2400" dirty="0"/>
              <a:t>изпращат резултата на клиента.</a:t>
            </a:r>
          </a:p>
          <a:p>
            <a:pPr eaLnBrk="1" hangingPunct="1">
              <a:buFontTx/>
              <a:buNone/>
            </a:pPr>
            <a:r>
              <a:rPr lang="bg-BG" altLang="en-US" dirty="0"/>
              <a:t>	Избираеми изисквания:</a:t>
            </a:r>
          </a:p>
          <a:p>
            <a:pPr lvl="1" eaLnBrk="1" hangingPunct="1"/>
            <a:r>
              <a:rPr lang="bg-BG" altLang="en-US" sz="2400" dirty="0"/>
              <a:t>поддържат трислойна архитектура;</a:t>
            </a:r>
          </a:p>
          <a:p>
            <a:pPr lvl="1" eaLnBrk="1" hangingPunct="1"/>
            <a:r>
              <a:rPr lang="bg-BG" altLang="en-US" sz="2400" dirty="0"/>
              <a:t>балансират натоварването</a:t>
            </a:r>
            <a:r>
              <a:rPr lang="bg-BG" altLang="en-US" dirty="0"/>
              <a:t>.</a:t>
            </a:r>
          </a:p>
          <a:p>
            <a:pPr lvl="1" eaLnBrk="1" hangingPunct="1">
              <a:buFontTx/>
              <a:buNone/>
            </a:pPr>
            <a:r>
              <a:rPr lang="bg-BG" altLang="en-US" sz="3200" dirty="0"/>
              <a:t>Примери:</a:t>
            </a:r>
          </a:p>
          <a:p>
            <a:pPr eaLnBrk="1" hangingPunct="1"/>
            <a:r>
              <a:rPr lang="en-US" altLang="en-US" sz="2400" dirty="0"/>
              <a:t>Apache (www.apache.org)</a:t>
            </a:r>
          </a:p>
          <a:p>
            <a:pPr eaLnBrk="1" hangingPunct="1"/>
            <a:r>
              <a:rPr lang="en-US" altLang="en-US" sz="2400" dirty="0"/>
              <a:t>MS Internet Information Server</a:t>
            </a:r>
          </a:p>
          <a:p>
            <a:pPr eaLnBrk="1" hangingPunct="1"/>
            <a:r>
              <a:rPr lang="en-US" altLang="en-US" sz="2400" dirty="0"/>
              <a:t>NGINX</a:t>
            </a:r>
            <a:endParaRPr lang="en-GB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Web</a:t>
            </a:r>
            <a:r>
              <a:rPr lang="bg-BG" sz="3200" dirty="0"/>
              <a:t> браузъри</a:t>
            </a:r>
            <a:r>
              <a:rPr lang="en-US" sz="3200" dirty="0"/>
              <a:t> </a:t>
            </a:r>
            <a:endParaRPr lang="en-GB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dirty="0"/>
              <a:t>	Програми, които: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bg-BG" altLang="en-US" dirty="0"/>
              <a:t>		- </a:t>
            </a:r>
            <a:r>
              <a:rPr lang="bg-BG" altLang="en-US" sz="2400" dirty="0"/>
              <a:t>изпращат  заявки;</a:t>
            </a:r>
          </a:p>
          <a:p>
            <a:pPr eaLnBrk="1" hangingPunct="1">
              <a:buFontTx/>
              <a:buNone/>
            </a:pPr>
            <a:r>
              <a:rPr lang="bg-BG" altLang="en-US" sz="2400" dirty="0"/>
              <a:t>		- визуализират съдържанието на отговорите с различни видове информация.</a:t>
            </a:r>
          </a:p>
          <a:p>
            <a:pPr eaLnBrk="1" hangingPunct="1">
              <a:buFontTx/>
              <a:buNone/>
            </a:pPr>
            <a:r>
              <a:rPr lang="bg-BG" altLang="en-US" sz="2400" dirty="0"/>
              <a:t>	</a:t>
            </a:r>
            <a:r>
              <a:rPr lang="bg-BG" altLang="en-US" dirty="0"/>
              <a:t>Избираеми възможности:</a:t>
            </a:r>
          </a:p>
          <a:p>
            <a:pPr eaLnBrk="1" hangingPunct="1">
              <a:buFontTx/>
              <a:buNone/>
            </a:pPr>
            <a:r>
              <a:rPr lang="bg-BG" altLang="en-US" sz="2400" dirty="0"/>
              <a:t>		- различни графични формати в отделни заявки;</a:t>
            </a:r>
          </a:p>
          <a:p>
            <a:pPr eaLnBrk="1" hangingPunct="1">
              <a:buFontTx/>
              <a:buNone/>
            </a:pPr>
            <a:r>
              <a:rPr lang="bg-BG" altLang="en-US" sz="2400" dirty="0"/>
              <a:t>		- работа с разнообразни езикови средства. </a:t>
            </a:r>
            <a:endParaRPr lang="en-GB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611</TotalTime>
  <Words>542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Adjacency</vt:lpstr>
      <vt:lpstr>Bitmap Image</vt:lpstr>
      <vt:lpstr>КЛИЕНТ - СЪРВЪР АРХИТЕКТУРИ И ПРИЛОЖЕНИЯ</vt:lpstr>
      <vt:lpstr>PowerPoint Presentation</vt:lpstr>
      <vt:lpstr>Двуслойна клиент-сървър архитектура</vt:lpstr>
      <vt:lpstr>Трислойна клиент-сървър архитектура</vt:lpstr>
      <vt:lpstr>PowerPoint Presentation</vt:lpstr>
      <vt:lpstr>WWW - продължение</vt:lpstr>
      <vt:lpstr>PowerPoint Presentation</vt:lpstr>
      <vt:lpstr>WWW Сървъри</vt:lpstr>
      <vt:lpstr>Web браузъри </vt:lpstr>
      <vt:lpstr>АРХИТЕКТУРА НА ЕЛЕКТРОННАТА ПОЩА</vt:lpstr>
      <vt:lpstr>PowerPoint Presentation</vt:lpstr>
      <vt:lpstr> Потребителски функции:</vt:lpstr>
      <vt:lpstr>Запомняне на страници:</vt:lpstr>
      <vt:lpstr>Търсене и търсачки</vt:lpstr>
      <vt:lpstr>Търсене в Google </vt:lpstr>
      <vt:lpstr>Други функции на Google </vt:lpstr>
    </vt:vector>
  </TitlesOfParts>
  <Company>Technical University of Sofia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 - lecture</dc:title>
  <dc:creator>Roumiana Tsankova</dc:creator>
  <cp:lastModifiedBy>Orlin Marinov</cp:lastModifiedBy>
  <cp:revision>21</cp:revision>
  <dcterms:created xsi:type="dcterms:W3CDTF">2006-02-23T08:52:45Z</dcterms:created>
  <dcterms:modified xsi:type="dcterms:W3CDTF">2020-11-10T09:37:20Z</dcterms:modified>
</cp:coreProperties>
</file>