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crdownload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2A90-005F-4A07-BAAC-3C2F7F10A8B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2415-5D73-444F-A80C-B27E56064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6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2A90-005F-4A07-BAAC-3C2F7F10A8B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2415-5D73-444F-A80C-B27E56064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9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2A90-005F-4A07-BAAC-3C2F7F10A8B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2415-5D73-444F-A80C-B27E56064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48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2A90-005F-4A07-BAAC-3C2F7F10A8B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2415-5D73-444F-A80C-B27E560649C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939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2A90-005F-4A07-BAAC-3C2F7F10A8B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2415-5D73-444F-A80C-B27E56064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0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2A90-005F-4A07-BAAC-3C2F7F10A8B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2415-5D73-444F-A80C-B27E56064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5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2A90-005F-4A07-BAAC-3C2F7F10A8B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2415-5D73-444F-A80C-B27E56064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81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2A90-005F-4A07-BAAC-3C2F7F10A8B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2415-5D73-444F-A80C-B27E56064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22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2A90-005F-4A07-BAAC-3C2F7F10A8B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2415-5D73-444F-A80C-B27E56064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2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2A90-005F-4A07-BAAC-3C2F7F10A8B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2415-5D73-444F-A80C-B27E56064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0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2A90-005F-4A07-BAAC-3C2F7F10A8B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2415-5D73-444F-A80C-B27E56064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2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2A90-005F-4A07-BAAC-3C2F7F10A8B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2415-5D73-444F-A80C-B27E56064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1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2A90-005F-4A07-BAAC-3C2F7F10A8B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2415-5D73-444F-A80C-B27E56064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6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2A90-005F-4A07-BAAC-3C2F7F10A8B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2415-5D73-444F-A80C-B27E56064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0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2A90-005F-4A07-BAAC-3C2F7F10A8B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2415-5D73-444F-A80C-B27E56064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1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2A90-005F-4A07-BAAC-3C2F7F10A8B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2415-5D73-444F-A80C-B27E56064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2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2A90-005F-4A07-BAAC-3C2F7F10A8B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2415-5D73-444F-A80C-B27E56064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0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2C82A90-005F-4A07-BAAC-3C2F7F10A8B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9272415-5D73-444F-A80C-B27E56064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40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crdownload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SWOT </a:t>
            </a:r>
            <a:r>
              <a:rPr lang="bg-BG" dirty="0" smtClean="0"/>
              <a:t>-анализ на фирма „Билла“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74173"/>
          </a:xfrm>
        </p:spPr>
        <p:txBody>
          <a:bodyPr/>
          <a:lstStyle/>
          <a:p>
            <a:r>
              <a:rPr lang="bg-BG" dirty="0" smtClean="0"/>
              <a:t>Ту-София Стопански факултет</a:t>
            </a:r>
          </a:p>
          <a:p>
            <a:r>
              <a:rPr lang="bg-BG" dirty="0" smtClean="0"/>
              <a:t>Изготвили:</a:t>
            </a:r>
          </a:p>
          <a:p>
            <a:r>
              <a:rPr lang="bg-BG" dirty="0" smtClean="0"/>
              <a:t>Николай Синоров фн- 161219049</a:t>
            </a:r>
          </a:p>
          <a:p>
            <a:r>
              <a:rPr lang="bg-BG" dirty="0" smtClean="0"/>
              <a:t>Ивайло Бенчев фн -161219023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91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EFE </a:t>
            </a:r>
            <a:r>
              <a:rPr lang="bg-BG" dirty="0" smtClean="0"/>
              <a:t>матрица –оценка на външните фактори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73" y="1454678"/>
            <a:ext cx="6087325" cy="2610214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054" y="4177187"/>
            <a:ext cx="6058746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46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Възможности пред организацията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55" y="1498182"/>
            <a:ext cx="8507089" cy="4902617"/>
          </a:xfrm>
        </p:spPr>
      </p:pic>
    </p:spTree>
    <p:extLst>
      <p:ext uri="{BB962C8B-B14F-4D97-AF65-F5344CB8AC3E}">
        <p14:creationId xmlns:p14="http://schemas.microsoft.com/office/powerpoint/2010/main" val="1954451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Заплахи за организацията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43789"/>
            <a:ext cx="10515600" cy="4733174"/>
          </a:xfrm>
        </p:spPr>
        <p:txBody>
          <a:bodyPr/>
          <a:lstStyle/>
          <a:p>
            <a:r>
              <a:rPr lang="ru-RU" dirty="0" smtClean="0"/>
              <a:t>От получените резултати в таблицата се вижда, че обобщаващата оценка за ключовите за Billa, външни фактори е 1.34, което е под средното ниво.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47" y="2438400"/>
            <a:ext cx="7363327" cy="42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67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2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SWOT </a:t>
            </a:r>
            <a:r>
              <a:rPr lang="bg-BG" dirty="0" smtClean="0"/>
              <a:t>матрица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95" y="974415"/>
            <a:ext cx="7459578" cy="5715143"/>
          </a:xfrm>
        </p:spPr>
      </p:pic>
    </p:spTree>
    <p:extLst>
      <p:ext uri="{BB962C8B-B14F-4D97-AF65-F5344CB8AC3E}">
        <p14:creationId xmlns:p14="http://schemas.microsoft.com/office/powerpoint/2010/main" val="1677769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>
            <a:normAutofit/>
          </a:bodyPr>
          <a:lstStyle/>
          <a:p>
            <a:r>
              <a:rPr lang="bg-BG" dirty="0" smtClean="0"/>
              <a:t>Фирмени цели и стратегии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5452"/>
            <a:ext cx="10515600" cy="5101389"/>
          </a:xfrm>
        </p:spPr>
        <p:txBody>
          <a:bodyPr/>
          <a:lstStyle/>
          <a:p>
            <a:r>
              <a:rPr lang="ru-RU" dirty="0" smtClean="0"/>
              <a:t>Формулиране на фирмени цели. </a:t>
            </a:r>
          </a:p>
          <a:p>
            <a:r>
              <a:rPr lang="ru-RU" dirty="0" smtClean="0"/>
              <a:t>  Целта на Billa е да направи всеки ден по-добър за хората. </a:t>
            </a:r>
          </a:p>
          <a:p>
            <a:r>
              <a:rPr lang="ru-RU" dirty="0" smtClean="0"/>
              <a:t>Подходът на Billa е да максимизираме използването на суровини, за да отговори на нуждите и предпочитанията на хората, като предлага качествени продукти на достъпни цени.</a:t>
            </a:r>
          </a:p>
          <a:p>
            <a:endParaRPr lang="ru-RU" dirty="0" smtClean="0"/>
          </a:p>
          <a:p>
            <a:r>
              <a:rPr lang="ru-RU" dirty="0" smtClean="0"/>
              <a:t> Маркетингова стратегия. </a:t>
            </a:r>
          </a:p>
          <a:p>
            <a:r>
              <a:rPr lang="ru-RU" dirty="0" smtClean="0"/>
              <a:t>Billa се придържа към маркетингова стратегия основаваща се върху доминирането на пазара. Това е основната стратегия, към която се придържа тази огромна верига, превземаща голяма част от пазарите в Европа.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23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637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/>
            </a:r>
            <a:br>
              <a:rPr lang="bg-BG" dirty="0" smtClean="0"/>
            </a:br>
            <a:r>
              <a:rPr lang="bg-BG" dirty="0"/>
              <a:t/>
            </a:r>
            <a:br>
              <a:rPr lang="bg-BG" dirty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dirty="0"/>
              <a:t/>
            </a:r>
            <a:br>
              <a:rPr lang="bg-BG" dirty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dirty="0"/>
              <a:t/>
            </a:r>
            <a:br>
              <a:rPr lang="bg-BG" dirty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Благодарим за вниманието!</a:t>
            </a:r>
            <a:br>
              <a:rPr lang="bg-BG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6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bg-BG" dirty="0" smtClean="0"/>
              <a:t>История на компанията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Всичко започва през декември 1953-та година, когато тридесет и шест годишният пианист Карл Влашек открива във Виена своя първи парфюмериен магазин. Само на 40 кв. метра площ там се предлагат маркови продукти на ниски цени.</a:t>
            </a:r>
          </a:p>
          <a:p>
            <a:endParaRPr lang="ru-RU" dirty="0"/>
          </a:p>
          <a:p>
            <a:r>
              <a:rPr lang="ru-RU" dirty="0"/>
              <a:t>  През 1960-та година търговската верига на Карл Влашек обхваща вече 45 филиала, в които се предлагат и хранителни стоки. Една година по-късно предприятието получава името BILLA, съкращение от немското Billiger Laden (евтин магазин) и преминава към революционната за времето си система на самообслужване.</a:t>
            </a:r>
          </a:p>
          <a:p>
            <a:endParaRPr lang="ru-RU" dirty="0"/>
          </a:p>
          <a:p>
            <a:r>
              <a:rPr lang="ru-RU" dirty="0"/>
              <a:t>  В България BILLA за първи път стъпва през 2000 година и понастоящем има 141 магазина в 43 града в цялата страна, множество успешни партньорства и кампании.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871537" cy="158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7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Визия и мисия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Мисия и ценности: </a:t>
            </a:r>
          </a:p>
          <a:p>
            <a:r>
              <a:rPr lang="ru-RU" dirty="0" smtClean="0"/>
              <a:t>  Оформяме живота отвъд всички очаквания - това е нашата мисия като компания.</a:t>
            </a:r>
          </a:p>
          <a:p>
            <a:r>
              <a:rPr lang="bg-BG" dirty="0" smtClean="0"/>
              <a:t>Широка гама от хранителни продукти за всеки клиент на достъпни цени и висока качество, така че възможно най-много хора да си позволят истински и качествени продукти.</a:t>
            </a:r>
          </a:p>
          <a:p>
            <a:endParaRPr lang="bg-BG" dirty="0"/>
          </a:p>
          <a:p>
            <a:r>
              <a:rPr lang="en-US" dirty="0" smtClean="0"/>
              <a:t>„</a:t>
            </a:r>
            <a:r>
              <a:rPr lang="en-US" dirty="0" err="1" smtClean="0"/>
              <a:t>Billa</a:t>
            </a:r>
            <a:r>
              <a:rPr lang="en-US" dirty="0" smtClean="0"/>
              <a:t>, </a:t>
            </a:r>
            <a:r>
              <a:rPr lang="bg-BG" dirty="0" smtClean="0"/>
              <a:t>винаги до вас“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4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Продуктов микс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Хипермаркетите предлагат богат асортимент от всякакви видове хранителни стоки наред със:</a:t>
            </a:r>
          </a:p>
          <a:p>
            <a:r>
              <a:rPr lang="bg-BG" dirty="0" smtClean="0"/>
              <a:t>                                      </a:t>
            </a:r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r>
              <a:rPr lang="bg-BG" dirty="0" smtClean="0"/>
              <a:t>                 </a:t>
            </a:r>
          </a:p>
          <a:p>
            <a:r>
              <a:rPr lang="bg-BG" dirty="0" smtClean="0"/>
              <a:t> </a:t>
            </a:r>
          </a:p>
          <a:p>
            <a:r>
              <a:rPr lang="bg-BG" dirty="0" smtClean="0"/>
              <a:t>                     Зеленчуци                                                             Плодове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25" y="2550695"/>
            <a:ext cx="4016506" cy="23581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05" y="2531117"/>
            <a:ext cx="4251158" cy="237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5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03158"/>
            <a:ext cx="10515600" cy="5502442"/>
          </a:xfrm>
        </p:spPr>
        <p:txBody>
          <a:bodyPr>
            <a:normAutofit lnSpcReduction="10000"/>
          </a:bodyPr>
          <a:lstStyle/>
          <a:p>
            <a:endParaRPr lang="bg-BG" dirty="0" smtClean="0"/>
          </a:p>
          <a:p>
            <a:r>
              <a:rPr lang="en-US" dirty="0" smtClean="0"/>
              <a:t>                                                  </a:t>
            </a:r>
            <a:endParaRPr lang="bg-BG" dirty="0"/>
          </a:p>
          <a:p>
            <a:r>
              <a:rPr lang="bg-BG" dirty="0" smtClean="0"/>
              <a:t>                                           </a:t>
            </a:r>
          </a:p>
          <a:p>
            <a:endParaRPr lang="bg-BG" dirty="0" smtClean="0"/>
          </a:p>
          <a:p>
            <a:r>
              <a:rPr lang="bg-BG" dirty="0" smtClean="0"/>
              <a:t>   </a:t>
            </a:r>
          </a:p>
          <a:p>
            <a:r>
              <a:rPr lang="bg-BG" dirty="0" smtClean="0"/>
              <a:t>         Месни продукти</a:t>
            </a:r>
            <a:r>
              <a:rPr lang="en-US" dirty="0" smtClean="0"/>
              <a:t> </a:t>
            </a:r>
            <a:r>
              <a:rPr lang="bg-BG" dirty="0" smtClean="0"/>
              <a:t>                                                        </a:t>
            </a:r>
            <a:r>
              <a:rPr lang="bg-BG" dirty="0" smtClean="0"/>
              <a:t>Млечни продукти</a:t>
            </a:r>
            <a:endParaRPr lang="bg-BG" dirty="0" smtClean="0"/>
          </a:p>
          <a:p>
            <a:pPr marL="0" indent="0">
              <a:buNone/>
            </a:pPr>
            <a:r>
              <a:rPr lang="en-US" dirty="0" smtClean="0"/>
              <a:t>       </a:t>
            </a:r>
            <a:endParaRPr lang="bg-BG" dirty="0" smtClean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 smtClean="0"/>
              <a:t>       </a:t>
            </a:r>
          </a:p>
          <a:p>
            <a:pPr marL="0" indent="0">
              <a:buNone/>
            </a:pPr>
            <a:r>
              <a:rPr lang="bg-BG" dirty="0" smtClean="0"/>
              <a:t>                </a:t>
            </a:r>
            <a:r>
              <a:rPr lang="en-US" dirty="0" smtClean="0"/>
              <a:t> </a:t>
            </a:r>
            <a:r>
              <a:rPr lang="bg-BG" dirty="0" smtClean="0"/>
              <a:t>                                                     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 smtClean="0"/>
              <a:t>          </a:t>
            </a:r>
          </a:p>
          <a:p>
            <a:pPr marL="0" indent="0">
              <a:buNone/>
            </a:pPr>
            <a:r>
              <a:rPr lang="bg-BG" dirty="0" smtClean="0"/>
              <a:t>               Рибни продукти                                                                   Ядки                         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834189"/>
            <a:ext cx="4245105" cy="24403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34189"/>
            <a:ext cx="4483767" cy="244038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919274"/>
            <a:ext cx="4503823" cy="20293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168" y="3860106"/>
            <a:ext cx="4443663" cy="208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1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Силни страни на организацията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Репутация</a:t>
            </a:r>
          </a:p>
          <a:p>
            <a:r>
              <a:rPr lang="bg-BG" dirty="0" smtClean="0"/>
              <a:t>Компетентност</a:t>
            </a:r>
          </a:p>
          <a:p>
            <a:r>
              <a:rPr lang="bg-BG" dirty="0" smtClean="0"/>
              <a:t>Финансова ефективност</a:t>
            </a:r>
          </a:p>
          <a:p>
            <a:r>
              <a:rPr lang="bg-BG" dirty="0" smtClean="0"/>
              <a:t>Добър маркетинг</a:t>
            </a:r>
          </a:p>
          <a:p>
            <a:r>
              <a:rPr lang="bg-BG" dirty="0" smtClean="0"/>
              <a:t>Опит в дейността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6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Слаби страни в организацията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Стандартизирани продукти</a:t>
            </a:r>
          </a:p>
          <a:p>
            <a:r>
              <a:rPr lang="bg-BG" dirty="0" smtClean="0"/>
              <a:t>По-ниско качество ,за да бъде по-ниска цената</a:t>
            </a:r>
          </a:p>
          <a:p>
            <a:r>
              <a:rPr lang="bg-BG" dirty="0" smtClean="0"/>
              <a:t>Ниска доходност</a:t>
            </a:r>
          </a:p>
          <a:p>
            <a:r>
              <a:rPr lang="bg-BG" dirty="0" smtClean="0"/>
              <a:t>Силна зависимост от трети страни</a:t>
            </a:r>
          </a:p>
          <a:p>
            <a:r>
              <a:rPr lang="bg-BG" dirty="0" smtClean="0"/>
              <a:t>Затруднения за клиентите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9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56" y="481263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IFE </a:t>
            </a:r>
            <a:r>
              <a:rPr lang="bg-BG" dirty="0" smtClean="0"/>
              <a:t>матрица –оценка на вътршните фактори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908" y="1731963"/>
            <a:ext cx="4918659" cy="4059237"/>
          </a:xfrm>
        </p:spPr>
      </p:pic>
    </p:spTree>
    <p:extLst>
      <p:ext uri="{BB962C8B-B14F-4D97-AF65-F5344CB8AC3E}">
        <p14:creationId xmlns:p14="http://schemas.microsoft.com/office/powerpoint/2010/main" val="376506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 получените резултати в таблица 1.2. се вижда, че обобщаващата оценка за ключовите за Billa, вътрешни фактори е 1.42, което е под средното ниво. Въпреки, че компанията има доста добри страни, оценката е сравнително ниска, защото слабите страни са с висока тежест за пазарния й успех и са силно изразени.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19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48</TotalTime>
  <Words>469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Calisto MT</vt:lpstr>
      <vt:lpstr>Trebuchet MS</vt:lpstr>
      <vt:lpstr>Wingdings 2</vt:lpstr>
      <vt:lpstr>Slate</vt:lpstr>
      <vt:lpstr>SWOT -анализ на фирма „Билла“</vt:lpstr>
      <vt:lpstr>  История на компанията</vt:lpstr>
      <vt:lpstr>Визия и мисия</vt:lpstr>
      <vt:lpstr>Продуктов микс</vt:lpstr>
      <vt:lpstr>PowerPoint Presentation</vt:lpstr>
      <vt:lpstr>Силни страни на организацията</vt:lpstr>
      <vt:lpstr>Слаби страни в организацията</vt:lpstr>
      <vt:lpstr>IFE матрица –оценка на вътршните фактори</vt:lpstr>
      <vt:lpstr>PowerPoint Presentation</vt:lpstr>
      <vt:lpstr>EFE матрица –оценка на външните фактори</vt:lpstr>
      <vt:lpstr>Възможности пред организацията</vt:lpstr>
      <vt:lpstr>Заплахи за организацията</vt:lpstr>
      <vt:lpstr>SWOT матрица</vt:lpstr>
      <vt:lpstr>Фирмени цели и стратегии</vt:lpstr>
      <vt:lpstr>       Благодарим за вниманието!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SWOT -анализ на фирма „Билла“</dc:title>
  <dc:creator>Ivo Benchev</dc:creator>
  <cp:lastModifiedBy>Ivo Benchev</cp:lastModifiedBy>
  <cp:revision>7</cp:revision>
  <dcterms:created xsi:type="dcterms:W3CDTF">2022-05-16T22:28:55Z</dcterms:created>
  <dcterms:modified xsi:type="dcterms:W3CDTF">2022-05-16T23:17:00Z</dcterms:modified>
</cp:coreProperties>
</file>