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2" r:id="rId3"/>
    <p:sldId id="329" r:id="rId4"/>
    <p:sldId id="332" r:id="rId5"/>
    <p:sldId id="331" r:id="rId6"/>
    <p:sldId id="356" r:id="rId7"/>
    <p:sldId id="333" r:id="rId8"/>
    <p:sldId id="343" r:id="rId9"/>
    <p:sldId id="344" r:id="rId10"/>
    <p:sldId id="345" r:id="rId11"/>
    <p:sldId id="291" r:id="rId12"/>
    <p:sldId id="357" r:id="rId13"/>
    <p:sldId id="358" r:id="rId14"/>
    <p:sldId id="359" r:id="rId15"/>
    <p:sldId id="360" r:id="rId16"/>
    <p:sldId id="361" r:id="rId17"/>
    <p:sldId id="362" r:id="rId18"/>
    <p:sldId id="313" r:id="rId19"/>
    <p:sldId id="363" r:id="rId20"/>
    <p:sldId id="346" r:id="rId21"/>
    <p:sldId id="364" r:id="rId22"/>
    <p:sldId id="365" r:id="rId23"/>
    <p:sldId id="366" r:id="rId24"/>
    <p:sldId id="367" r:id="rId25"/>
    <p:sldId id="368" r:id="rId26"/>
    <p:sldId id="328" r:id="rId27"/>
    <p:sldId id="369" r:id="rId28"/>
    <p:sldId id="370" r:id="rId29"/>
    <p:sldId id="371" r:id="rId30"/>
    <p:sldId id="372" r:id="rId31"/>
    <p:sldId id="373" r:id="rId32"/>
    <p:sldId id="374" r:id="rId33"/>
    <p:sldId id="289" r:id="rId3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9467" autoAdjust="0"/>
  </p:normalViewPr>
  <p:slideViewPr>
    <p:cSldViewPr>
      <p:cViewPr>
        <p:scale>
          <a:sx n="77" d="100"/>
          <a:sy n="77" d="100"/>
        </p:scale>
        <p:origin x="-8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806187-5F27-48ED-934B-65D2369977B4}" type="datetime1">
              <a:rPr lang="en-US"/>
              <a:pPr/>
              <a:t>3/27/2020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8CB5E7-AB6D-4272-863E-FACEF8B9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79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C28917-7925-4300-A1C2-17714ACE04E9}" type="datetime1">
              <a:rPr lang="en-US"/>
              <a:pPr/>
              <a:t>3/27/2020</a:t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597DB05-5F72-4CD0-B0BF-C0456067B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2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9BC1D6-0E6B-4B67-8E2F-6F1FC8247D01}" type="slidenum">
              <a:rPr lang="en-US"/>
              <a:pPr/>
              <a:t>1</a:t>
            </a:fld>
            <a:endParaRPr lang="en-US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7DB05-5F72-4CD0-B0BF-C0456067BEE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7DB05-5F72-4CD0-B0BF-C0456067BEE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7DB05-5F72-4CD0-B0BF-C0456067BEE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7DB05-5F72-4CD0-B0BF-C0456067BEE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7DB05-5F72-4CD0-B0BF-C0456067BEE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7DB05-5F72-4CD0-B0BF-C0456067BEE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7DB05-5F72-4CD0-B0BF-C0456067BEE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1550" y="5589588"/>
            <a:ext cx="7056438" cy="1125537"/>
          </a:xfrm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1550" y="5589588"/>
            <a:ext cx="7056438" cy="11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Times New Roman" pitchFamily="18" charset="0"/>
              </a:defRPr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  <p:pic>
        <p:nvPicPr>
          <p:cNvPr id="1028" name="WordPictureWatermark1" descr="star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8438" y="1090613"/>
            <a:ext cx="5840412" cy="370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" descr="ESF_logo_smal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26225" y="5570538"/>
            <a:ext cx="1257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EU_logo_smal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258888" y="5661025"/>
            <a:ext cx="107632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Slide Number Placeholder 4"/>
          <p:cNvSpPr txBox="1">
            <a:spLocks noGrp="1"/>
          </p:cNvSpPr>
          <p:nvPr userDrawn="1"/>
        </p:nvSpPr>
        <p:spPr bwMode="auto">
          <a:xfrm>
            <a:off x="7885113" y="6337300"/>
            <a:ext cx="1184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bg-BG" sz="1400">
                <a:latin typeface="Times New Roman" pitchFamily="18" charset="0"/>
                <a:cs typeface="Times New Roman" pitchFamily="18" charset="0"/>
              </a:rPr>
              <a:t>стр. </a:t>
            </a:r>
            <a:fld id="{6E41C7F0-4E9B-4FDE-B8C1-A3F0BD84559B}" type="slidenum">
              <a:rPr lang="en-US" sz="1400"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r>
              <a:rPr lang="bg-BG" sz="1400">
                <a:latin typeface="Times New Roman" pitchFamily="18" charset="0"/>
                <a:cs typeface="Times New Roman" pitchFamily="18" charset="0"/>
              </a:rPr>
              <a:t> от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bg-BG" sz="14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newtrend.bg/business/startup-digital-company/7-vprosa-za-tsenoobrazuvane-koito-vseki-predpriemach-tryabva-da-si-zadade" TargetMode="External"/><Relationship Id="rId2" Type="http://schemas.openxmlformats.org/officeDocument/2006/relationships/hyperlink" Target="http://www.bg-ikonomika.com/2012/10/19_16.html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www.nbu.bg/PUBLIC/IMAGES/Lectsia%20za%20zakrila%20na%20Targovski%20marki.pdf" TargetMode="External"/><Relationship Id="rId4" Type="http://schemas.openxmlformats.org/officeDocument/2006/relationships/hyperlink" Target="http://klasikastil.com/files/Upravlenie_marketing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през </a:t>
            </a:r>
          </a:p>
          <a:p>
            <a:r>
              <a:rPr lang="bg-BG" b="1" i="1" dirty="0"/>
              <a:t>целия 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ТЕХНИЧЕСКИ УНИВЕРСИТЕТ – СОФИЯ</a:t>
            </a:r>
          </a:p>
          <a:p>
            <a:pPr algn="ctr"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СТОПАНСКИ ФАКУЛТЕТ</a:t>
            </a:r>
          </a:p>
          <a:p>
            <a:pPr algn="ctr"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Катедра “Икономика, индустриален инженеринг и мениджмънт”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-S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764704"/>
            <a:ext cx="688876" cy="504056"/>
          </a:xfrm>
          <a:prstGeom prst="rect">
            <a:avLst/>
          </a:prstGeom>
        </p:spPr>
      </p:pic>
      <p:pic>
        <p:nvPicPr>
          <p:cNvPr id="6" name="Picture 21" descr="Tu-sofia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32656"/>
            <a:ext cx="576065" cy="54923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339752" y="177281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ПРЕЗЕНТАЦИЯ  № 13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23528" y="2276872"/>
            <a:ext cx="8424936" cy="2126267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Мениджмънт на цените. Същност и маркетингово значение на цената. Определяне на цената – основни етапи. Адаптиране (модифициране) на цената. Планиране на ценови промени. Маркетингови ценови стратегии. 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4922004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Дисциплина “Мениджмънт на маркетинга”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772816"/>
            <a:ext cx="914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5517232"/>
            <a:ext cx="914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86409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Анализ на цените и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офертите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конкуренти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132856"/>
            <a:ext cx="7236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определянето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цената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своя продукт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фирмата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да е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наясно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това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какво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е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нивото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качеството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на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разходите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на цените на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конкурентните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както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каква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би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евентуалната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реакция на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конкурентите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въвеждането</a:t>
            </a:r>
            <a:r>
              <a:rPr lang="ru-RU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дадена цена.</a:t>
            </a:r>
            <a:endParaRPr lang="bg-BG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3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3.5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Избор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метод за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ценообразуване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9512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А/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Методи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ценообразуване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основаващи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се на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разходите</a:t>
            </a:r>
            <a:endParaRPr lang="ru-RU" sz="24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4334463" y="2862228"/>
            <a:ext cx="0" cy="3507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87524" y="1948770"/>
            <a:ext cx="8771752" cy="2272318"/>
            <a:chOff x="287524" y="1444714"/>
            <a:chExt cx="8771752" cy="2272318"/>
          </a:xfrm>
        </p:grpSpPr>
        <p:sp>
          <p:nvSpPr>
            <p:cNvPr id="3" name="TextBox 2"/>
            <p:cNvSpPr txBox="1"/>
            <p:nvPr/>
          </p:nvSpPr>
          <p:spPr>
            <a:xfrm>
              <a:off x="287524" y="1444714"/>
              <a:ext cx="8532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Метод “разходи +” (“</a:t>
              </a:r>
              <a:r>
                <a:rPr lang="bg-BG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разходи</a:t>
              </a:r>
              <a:r>
                <a:rPr lang="bg-BG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печалба”) (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cost - plus pricing)</a:t>
              </a:r>
              <a:endParaRPr lang="bg-BG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09769" y="1988840"/>
              <a:ext cx="384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Ц = </a:t>
              </a:r>
              <a:r>
                <a:rPr lang="ru-R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средни</a:t>
              </a:r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разходи</a:t>
              </a:r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за 1-ца + </a:t>
              </a:r>
              <a:r>
                <a:rPr lang="ru-R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печалба</a:t>
              </a:r>
              <a:endParaRPr lang="bg-B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7584" y="2516703"/>
              <a:ext cx="823169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</a:t>
              </a:r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Р  (</a:t>
              </a:r>
              <a:r>
                <a:rPr lang="ru-RU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рентабилност</a:t>
              </a:r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Ц = </a:t>
              </a:r>
              <a:r>
                <a:rPr lang="ru-R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средни</a:t>
              </a:r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разходи</a:t>
              </a:r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за 1-ца + </a:t>
              </a:r>
              <a:r>
                <a:rPr lang="ru-R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средни</a:t>
              </a:r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разходи</a:t>
              </a:r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за 1-ца . -------</a:t>
              </a:r>
            </a:p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</a:t>
              </a:r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100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ru-RU" dirty="0"/>
                <a:t>		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6802" y="422108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Основната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слабост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този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метод е, че той не </a:t>
            </a:r>
            <a:r>
              <a:rPr lang="ru-RU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отчита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пазарните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търсене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относително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възприемано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качество, цени на </a:t>
            </a:r>
            <a:r>
              <a:rPr lang="ru-RU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конкурентите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ит.н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.), а само интереса на </a:t>
            </a:r>
            <a:r>
              <a:rPr lang="ru-RU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3.5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Избор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метод за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ценообразуване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524" y="1155516"/>
            <a:ext cx="85329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Метод “разходи + надценка”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 pricing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Търговските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надценки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определят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процент от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могат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процент от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доставните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Следователно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1-ца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 = --------------------------------------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%Н/100)</a:t>
            </a:r>
          </a:p>
        </p:txBody>
      </p:sp>
    </p:spTree>
    <p:extLst>
      <p:ext uri="{BB962C8B-B14F-4D97-AF65-F5344CB8AC3E}">
        <p14:creationId xmlns:p14="http://schemas.microsoft.com/office/powerpoint/2010/main" val="39360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3.5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Избор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метод за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ценообразуване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524" y="1312307"/>
            <a:ext cx="87489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Метод за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база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възвращаемост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Желана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възвращаемост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Инвестирани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1-ца + ------------------------------------------------------------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Брой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продадени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</a:t>
            </a:r>
            <a:r>
              <a:rPr lang="ru-RU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  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цена,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която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осигури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предварително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 процент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възвращаемост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инвестициите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(ROI -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вложени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създаването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производството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дистрибуцията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</a:t>
            </a:r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3.5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Избор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метод за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ценообразуване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524" y="764704"/>
            <a:ext cx="87489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Метод за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база анализа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критичната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точка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bg-B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49" y="1340768"/>
            <a:ext cx="7020272" cy="391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529191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 на критичната </a:t>
            </a:r>
            <a:r>
              <a:rPr lang="bg-B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точка по графичен начин</a:t>
            </a:r>
            <a:endParaRPr lang="bg-B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3.5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Избор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метод за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ценообразуване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764704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критичната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натура;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ПР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------------------,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Ц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ПрР1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където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ПР - общи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Ц - цена;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ПрР1 -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единица продукция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критичната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точка в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стойност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ПР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Кс = ------------------,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ППч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където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ППч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е принос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печалбата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относителен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изчислява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Ц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ПрР1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ППч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-------------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4942909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 на критичната </a:t>
            </a:r>
            <a:r>
              <a:rPr lang="bg-BG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точка </a:t>
            </a:r>
          </a:p>
          <a:p>
            <a:pPr algn="ctr"/>
            <a:r>
              <a:rPr lang="bg-BG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аналитичен начин</a:t>
            </a:r>
            <a:endParaRPr lang="bg-BG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3.5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Избор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метод за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ценообразуване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76898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Метод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база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маржиналните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marginal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bg-B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556792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Методи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ценообразуване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основаващи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се на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оценката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търсенето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предлагането</a:t>
            </a:r>
            <a:endParaRPr lang="bg-BG" sz="24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2445856"/>
            <a:ext cx="84969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база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възприеманата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стойност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продукта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bg-BG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Особено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 при ценообразуването по този метод е правилно да се определи потребителната стойност на </a:t>
            </a: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продукта.</a:t>
            </a:r>
          </a:p>
          <a:p>
            <a:pPr algn="ctr"/>
            <a:endParaRPr lang="bg-BG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ценови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рейтинг;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рейтинг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възприетата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стойност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диагностичен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метод. </a:t>
            </a:r>
          </a:p>
          <a:p>
            <a:pPr algn="ctr"/>
            <a:endParaRPr lang="bg-B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59832" y="4030905"/>
            <a:ext cx="1440160" cy="2621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3.5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Избор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метод за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ценообразуване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869811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В/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Методи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ценообразуване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отчитащи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конкуренцията</a:t>
            </a:r>
            <a:r>
              <a:rPr lang="ru-RU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пазара</a:t>
            </a:r>
            <a:endParaRPr lang="bg-BG" sz="24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1803588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Метод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база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равнището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текущите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цени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конкурентите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bg-BG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продукта си,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изхожда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какви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продават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определи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същата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по-ниска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по-висока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цена от цените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bg-BG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Метод за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база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предполагаемите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цени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конкурентите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офертна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цена при участие в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закрити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sealed-bid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Фирмите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офертни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цени,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когато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участват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закрити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3.6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Определяне на крайна цена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980728"/>
            <a:ext cx="87129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Определената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някой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горните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се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доуточни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вземат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предвид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някой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допълнителни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съображения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5213" indent="-358775" algn="just"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5213" indent="-358775" algn="just">
              <a:buFont typeface="Wingdings" panose="05000000000000000000" pitchFamily="2" charset="2"/>
              <a:buChar char="ü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ценовата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на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335213" indent="-358775" algn="just">
              <a:buFont typeface="Wingdings" panose="05000000000000000000" pitchFamily="2" charset="2"/>
              <a:buChar char="ü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отражението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върху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контрагенти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335213" indent="-358775" algn="just">
              <a:buFont typeface="Wingdings" panose="05000000000000000000" pitchFamily="2" charset="2"/>
              <a:buChar char="ü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останалите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маркетинговия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85503" y="5074156"/>
            <a:ext cx="0" cy="50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1550" y="5805264"/>
            <a:ext cx="7056438" cy="909861"/>
          </a:xfrm>
        </p:spPr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5698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608004" y="0"/>
            <a:ext cx="0" cy="3326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СЪДЪРЖАНИЕ: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1550" y="5589588"/>
            <a:ext cx="7056438" cy="1125537"/>
          </a:xfrm>
        </p:spPr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</a:t>
            </a:r>
            <a:r>
              <a:rPr lang="bg-BG" b="1" i="1" dirty="0" err="1" smtClean="0"/>
              <a:t>презцелия</a:t>
            </a:r>
            <a:r>
              <a:rPr lang="bg-BG" b="1" i="1" dirty="0" smtClean="0"/>
              <a:t> </a:t>
            </a:r>
            <a:r>
              <a:rPr lang="bg-BG" b="1" i="1" dirty="0"/>
              <a:t>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sp>
        <p:nvSpPr>
          <p:cNvPr id="9" name="Rectangle 8"/>
          <p:cNvSpPr/>
          <p:nvPr/>
        </p:nvSpPr>
        <p:spPr>
          <a:xfrm>
            <a:off x="107504" y="1055633"/>
            <a:ext cx="89289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1213" indent="-457200" algn="just">
              <a:buAutoNum type="arabicPeriod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Същност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цената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11213" indent="-457200" algn="just">
              <a:buAutoNum type="arabicPeriod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Фактори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влияещи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върху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цената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11213" indent="-457200" algn="just">
              <a:buFont typeface="+mj-lt"/>
              <a:buAutoNum type="arabicPeriod"/>
            </a:pP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Определяне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цената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54013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3.1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Избор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ценова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цел </a:t>
            </a:r>
          </a:p>
          <a:p>
            <a:pPr marL="354013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3.2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Определяне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търсенето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54013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3.3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Оценка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разходите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54013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3.4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Анализ на цените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офертите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конкуренти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54013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3.5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Избор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метод за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ценообразуване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54013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3.6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Определяне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крайна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цена</a:t>
            </a:r>
          </a:p>
          <a:p>
            <a:pPr marL="811213" indent="-457200" algn="just">
              <a:buAutoNum type="arabicPeriod" startAt="4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Адаптиране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модифициране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цената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11213" indent="-457200" algn="just">
              <a:buAutoNum type="arabicPeriod" startAt="4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Иницииране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ценови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промени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11213" indent="-457200" algn="just">
              <a:buAutoNum type="arabicPeriod" startAt="4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Ценови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стратегии</a:t>
            </a:r>
          </a:p>
          <a:p>
            <a:pPr marL="354013"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64807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Адаптиране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модифициране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цената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836712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А/ </a:t>
            </a: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Адаптиране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условията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условия на доставка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поема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риск, 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налага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модефициране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следните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видове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цени: 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060848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СИФ (CIF -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insurance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fraught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стойността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превоза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навлото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митническите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застраховката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момента,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стоката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пресече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линията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кораба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товаренето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ФОБ (FOB -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стойността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транспорта само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кораба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товаренето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митническите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застраховката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момента,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стоката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пресече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линията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кораба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товаренето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ФРАНКО.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стойността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превоза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навлото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митническите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застраховката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определено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място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задължение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продавача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стоката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цени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този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вид: Франко завода, Франко вагон, Франко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Франко склад и т.н.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същото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Франко вагон.</a:t>
            </a:r>
          </a:p>
        </p:txBody>
      </p:sp>
    </p:spTree>
    <p:extLst>
      <p:ext uri="{BB962C8B-B14F-4D97-AF65-F5344CB8AC3E}">
        <p14:creationId xmlns:p14="http://schemas.microsoft.com/office/powerpoint/2010/main" val="1337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64807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Адаптиране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модифициране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цената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940658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Б/ </a:t>
            </a: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Адаптиране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географски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райони</a:t>
            </a:r>
            <a:endParaRPr lang="bg-BG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484784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еднакви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цени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различните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географски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райони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цена 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разпределителен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когато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централен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разпределителен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склад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своята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зонални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пазарите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географската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отдалеченост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за всяка зона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различна цена.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5606" y="3573016"/>
            <a:ext cx="81888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Адаптиране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чрез </a:t>
            </a: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отбиви</a:t>
            </a:r>
            <a:endParaRPr 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Отбиви за плащане в срок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цената се намалява за тези платят по-рано. Разработват се и графици за това със съответните им ценови отстъпки;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Отбиви за по-големи количества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цената се намалява за тези, които купят или поръчат по-големи количества;</a:t>
            </a:r>
          </a:p>
          <a:p>
            <a:endParaRPr lang="bg-BG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64807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Адаптиране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модифициране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цената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987693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намаления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намаление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връщане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стар продукт при покупка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нов;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сезонни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отбиви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отстъпки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купувачите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купуват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извън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сезона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продажби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функционални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отбиви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отбиви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производителят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участниците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реализация (на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посредници)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осъществяването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функции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дообработване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разфасоване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съхранение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продажба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рекламиране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отчитане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496" y="4017258"/>
            <a:ext cx="818884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 / </a:t>
            </a: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Адаптиране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промоция</a:t>
            </a:r>
          </a:p>
          <a:p>
            <a:endParaRPr 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даване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гаранции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предлагане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договори за услуги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обявява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че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купи продукта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получи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безплатна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гаранция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сервизен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договор. </a:t>
            </a: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64807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Адаптиране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модифициране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цената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980728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нисколихвено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финансиране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нисколихвен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кредит за покупка на продукта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отбиви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повод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фирмите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по-ниски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цени по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поводи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празници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годишнини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даване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отбиви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намаления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цел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продажбите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отбиви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чрез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добавяне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стойност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продажбите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увеличават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безплатно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добавяне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още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дребна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стока;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ценообразуване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принципа “загуби за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лидера”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магазините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намаляват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цените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най-търсените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стоки (с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лидерски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позиции) с цел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привличане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потребители,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увеличат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продажбите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останалите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стоки;</a:t>
            </a:r>
          </a:p>
        </p:txBody>
      </p:sp>
    </p:spTree>
    <p:extLst>
      <p:ext uri="{BB962C8B-B14F-4D97-AF65-F5344CB8AC3E}">
        <p14:creationId xmlns:p14="http://schemas.microsoft.com/office/powerpoint/2010/main" val="134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64807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Адаптиране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модифициране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цената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980728"/>
            <a:ext cx="828092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отбиви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чрез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купони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някои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фирми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купон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купи определена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психологически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отстъпки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отначало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продавачът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умишлено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продукта си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необосновано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цена, 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по-късно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намалява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нормалното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ниво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Д/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Адаптиране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чрез дискриминационно </a:t>
            </a: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ценообразуване</a:t>
            </a:r>
            <a:endParaRPr 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според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според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формата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според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имиджа;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според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местоположението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според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времето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64807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Адаптиране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модифициране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цената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106155"/>
            <a:ext cx="828092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Е/ </a:t>
            </a: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Адаптиране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ценообразуване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продуктов </a:t>
            </a: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асортимент</a:t>
            </a:r>
            <a:endParaRPr 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ценообразуване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линия (серия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ценообразуване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избираеми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ценообразуване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спомагателни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двустепенно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ценообразуване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ценообразуване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ценообразуване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пакет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6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Иницииране на ценови промени</a:t>
            </a: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7" y="974610"/>
            <a:ext cx="331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Предприемане на ценови намаления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08004" y="980728"/>
            <a:ext cx="0" cy="5544616"/>
          </a:xfrm>
          <a:prstGeom prst="line">
            <a:avLst/>
          </a:prstGeom>
          <a:ln w="222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500" y="1879664"/>
            <a:ext cx="4356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фирмата има свободни мощности и желае да увеличи продажбите си;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пазарния дял на фирмата е намалял и тя желае да го увеличи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89428" y="3552981"/>
            <a:ext cx="1120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Рискове</a:t>
            </a:r>
            <a:endParaRPr lang="bg-BG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8022" y="40640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капан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ниското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капан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крехкия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пазарен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капан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плитките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джобове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20072" y="980728"/>
            <a:ext cx="331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Предприемане на ценови </a:t>
            </a:r>
            <a:r>
              <a:rPr lang="bg-BG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увеличения</a:t>
            </a:r>
            <a:endParaRPr lang="bg-BG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88034" y="2168040"/>
            <a:ext cx="42764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 на цената на поръчката след окончателното изпълнение;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използване на клаузи за повишаване на цената;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отпадане на стоки и услуги;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намаляване на отбивите от цената. 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Ценови стратегии</a:t>
            </a: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239138"/>
            <a:ext cx="82809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гъвкавостта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единната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цена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потребители,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купуват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еднакви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 от продукта при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приблизително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същи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променливата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същи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 от продукта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цени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купувачи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билета за лифта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Витоша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различна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деца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възрастни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Стратегии в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позиционирането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продукта на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пазара</a:t>
            </a:r>
            <a:endParaRPr 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Ценови стратегии</a:t>
            </a: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588145"/>
            <a:ext cx="828092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Ценови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стратегии за нови </a:t>
            </a: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endParaRPr 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обиране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каймака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новият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въвежда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пазара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която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съответния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сегмент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приеме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която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заслужава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предвид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по-добрите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ползи,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продуктът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носи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спрямо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пазарното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проникване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 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достатъчно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ниска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че да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пазара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завоюва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пазарен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Ценови стратегии</a:t>
            </a: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217072"/>
            <a:ext cx="828092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Ценови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стратегии за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установени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съществуващи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запазване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досегашната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намаляване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повишаване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Конкурентни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ценови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стратегии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95736" y="4077072"/>
            <a:ext cx="180020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35696" y="490109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АГРЕСИВНИ</a:t>
            </a:r>
            <a:endParaRPr lang="bg-BG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494116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ПАСИВНИ</a:t>
            </a:r>
          </a:p>
        </p:txBody>
      </p:sp>
    </p:spTree>
    <p:extLst>
      <p:ext uri="{BB962C8B-B14F-4D97-AF65-F5344CB8AC3E}">
        <p14:creationId xmlns:p14="http://schemas.microsoft.com/office/powerpoint/2010/main" val="23385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86409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Същност на цената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1560" y="1196752"/>
            <a:ext cx="7920879" cy="3423284"/>
            <a:chOff x="762000" y="2247091"/>
            <a:chExt cx="7772400" cy="3772709"/>
          </a:xfrm>
        </p:grpSpPr>
        <p:sp>
          <p:nvSpPr>
            <p:cNvPr id="24" name="AutoShape 3"/>
            <p:cNvSpPr>
              <a:spLocks noChangeArrowheads="1"/>
            </p:cNvSpPr>
            <p:nvPr/>
          </p:nvSpPr>
          <p:spPr bwMode="gray">
            <a:xfrm>
              <a:off x="762000" y="2863850"/>
              <a:ext cx="2297113" cy="3155950"/>
            </a:xfrm>
            <a:prstGeom prst="roundRect">
              <a:avLst>
                <a:gd name="adj" fmla="val 4690"/>
              </a:avLst>
            </a:prstGeom>
            <a:solidFill>
              <a:srgbClr val="A9DC86"/>
            </a:solidFill>
            <a:ln w="254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A9DC86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5400" dir="10800000" sy="50000" kx="-2453608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bg-BG"/>
            </a:p>
          </p:txBody>
        </p:sp>
        <p:sp>
          <p:nvSpPr>
            <p:cNvPr id="25" name="AutoShape 4"/>
            <p:cNvSpPr>
              <a:spLocks noChangeArrowheads="1"/>
            </p:cNvSpPr>
            <p:nvPr/>
          </p:nvSpPr>
          <p:spPr bwMode="gray">
            <a:xfrm>
              <a:off x="762000" y="2286000"/>
              <a:ext cx="2438400" cy="4397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6B828"/>
                </a:gs>
                <a:gs pos="100000">
                  <a:srgbClr val="2F61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26" name="AutoShape 7"/>
            <p:cNvSpPr>
              <a:spLocks noChangeArrowheads="1"/>
            </p:cNvSpPr>
            <p:nvPr/>
          </p:nvSpPr>
          <p:spPr bwMode="gray">
            <a:xfrm>
              <a:off x="3424238" y="2863850"/>
              <a:ext cx="2295525" cy="3155950"/>
            </a:xfrm>
            <a:prstGeom prst="roundRect">
              <a:avLst>
                <a:gd name="adj" fmla="val 4690"/>
              </a:avLst>
            </a:prstGeom>
            <a:solidFill>
              <a:srgbClr val="F1D08F"/>
            </a:solidFill>
            <a:ln w="254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1D08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5400" dir="10800000" sy="50000" kx="-2453608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bg-BG"/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gray">
            <a:xfrm>
              <a:off x="6088063" y="2863850"/>
              <a:ext cx="2293937" cy="3155950"/>
            </a:xfrm>
            <a:prstGeom prst="roundRect">
              <a:avLst>
                <a:gd name="adj" fmla="val 4690"/>
              </a:avLst>
            </a:prstGeom>
            <a:solidFill>
              <a:srgbClr val="6FC5E3"/>
            </a:solidFill>
            <a:ln w="254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FC5E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5400" dir="10800000" sy="50000" kx="-2453608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bg-BG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gray">
            <a:xfrm>
              <a:off x="1435160" y="2256383"/>
              <a:ext cx="93968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bg-BG" altLang="bg-BG" sz="2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ЦЕНА</a:t>
              </a:r>
              <a:endParaRPr lang="en-US" altLang="bg-BG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gray">
            <a:xfrm>
              <a:off x="838200" y="3222104"/>
              <a:ext cx="2133600" cy="2000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ru-RU" altLang="bg-BG" sz="20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Паричната</a:t>
              </a:r>
              <a:r>
                <a:rPr lang="ru-RU" altLang="bg-BG" sz="20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сума,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която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купувачът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заплаща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за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придобиване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съответната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стока</a:t>
              </a:r>
              <a:r>
                <a:rPr lang="ru-RU" altLang="bg-BG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bg-BG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gray">
            <a:xfrm>
              <a:off x="3505200" y="3135575"/>
              <a:ext cx="2133600" cy="2246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Когато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предлаганата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от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продавача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цена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съвпадне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с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мнението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купувача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за разумна цена </a:t>
              </a:r>
              <a:r>
                <a:rPr lang="ru-RU" altLang="bg-BG" sz="20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се.</a:t>
              </a:r>
              <a:endParaRPr lang="en-US" altLang="bg-BG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gray">
            <a:xfrm>
              <a:off x="6061364" y="3162910"/>
              <a:ext cx="2391294" cy="2815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bg-BG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</a:t>
              </a:r>
              <a:r>
                <a:rPr lang="ru-RU" altLang="bg-BG" sz="2000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редство</a:t>
              </a:r>
              <a:r>
                <a:rPr lang="ru-RU" altLang="bg-BG" sz="2000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за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засилване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действието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останалите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елементи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маркетинговия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микс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</a:t>
              </a:r>
              <a:r>
                <a:rPr lang="ru-RU" altLang="bg-BG" sz="2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фирмата</a:t>
              </a:r>
              <a:r>
                <a:rPr lang="ru-RU" altLang="bg-BG" sz="2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endParaRPr lang="en-US" altLang="bg-BG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AutoShape 23"/>
            <p:cNvSpPr>
              <a:spLocks noChangeArrowheads="1"/>
            </p:cNvSpPr>
            <p:nvPr/>
          </p:nvSpPr>
          <p:spPr bwMode="gray">
            <a:xfrm>
              <a:off x="3429000" y="2303463"/>
              <a:ext cx="2438400" cy="43973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79133"/>
                </a:gs>
                <a:gs pos="100000">
                  <a:srgbClr val="D791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gray">
            <a:xfrm>
              <a:off x="3714328" y="2287741"/>
              <a:ext cx="201882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bg-BG" altLang="bg-BG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СПРАВЕДЛИВА </a:t>
              </a:r>
            </a:p>
            <a:p>
              <a:pPr algn="ctr"/>
              <a:r>
                <a:rPr lang="bg-BG" altLang="bg-BG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ЦЕНА</a:t>
              </a:r>
              <a:endParaRPr lang="en-US" altLang="bg-BG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AutoShape 24"/>
            <p:cNvSpPr>
              <a:spLocks noChangeArrowheads="1"/>
            </p:cNvSpPr>
            <p:nvPr/>
          </p:nvSpPr>
          <p:spPr bwMode="gray">
            <a:xfrm>
              <a:off x="6096000" y="2286000"/>
              <a:ext cx="2438400" cy="4397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B71DD"/>
                </a:gs>
                <a:gs pos="100000">
                  <a:srgbClr val="4B71DD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gray">
            <a:xfrm>
              <a:off x="6407150" y="2247091"/>
              <a:ext cx="191719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bg-BG" altLang="bg-BG" sz="16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ЦЕНАТА КАТО </a:t>
              </a:r>
            </a:p>
            <a:p>
              <a:pPr algn="ctr"/>
              <a:r>
                <a:rPr lang="bg-BG" altLang="bg-BG" sz="16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МАРКЕТИНГОВ  </a:t>
              </a:r>
            </a:p>
            <a:p>
              <a:pPr algn="ctr"/>
              <a:r>
                <a:rPr lang="bg-BG" altLang="bg-BG" sz="16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ИНСТРУМЕНТ</a:t>
              </a:r>
              <a:endParaRPr lang="en-US" altLang="bg-BG"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3528" y="4725144"/>
            <a:ext cx="90730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комуникационно</a:t>
            </a:r>
            <a:r>
              <a:rPr lang="ru-RU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и </a:t>
            </a:r>
            <a:r>
              <a:rPr lang="ru-RU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играе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ролята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сигнал за </a:t>
            </a:r>
            <a:r>
              <a:rPr lang="ru-RU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нивото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качеството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престижността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модерността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т.н. на </a:t>
            </a:r>
            <a:r>
              <a:rPr lang="ru-RU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предлаганата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стока. </a:t>
            </a:r>
          </a:p>
          <a:p>
            <a:r>
              <a:rPr lang="ru-RU" b="1" dirty="0">
                <a:solidFill>
                  <a:srgbClr val="C00000"/>
                </a:solidFill>
              </a:rPr>
              <a:t>.</a:t>
            </a:r>
            <a:endParaRPr lang="bg-BG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Ценови стратегии</a:t>
            </a: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937" y="1484784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АГРЕСИВНИ КОНКУРЕНТНИ ЦЕНОВИ СТРАТЕГИИ</a:t>
            </a:r>
            <a:endParaRPr lang="bg-BG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1459034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ПАСИВНИ</a:t>
            </a:r>
          </a:p>
          <a:p>
            <a:pPr algn="ctr"/>
            <a:r>
              <a:rPr lang="bg-BG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КОНКУРЕНТНИ ЦЕНОВИ СТРАТЕГИИ</a:t>
            </a:r>
            <a:endParaRPr lang="bg-BG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427984" y="1117193"/>
            <a:ext cx="0" cy="526413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1854" y="2970818"/>
            <a:ext cx="3726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по-ниска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цена на база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по-ниски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отбиви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0050" y="3068960"/>
            <a:ext cx="42104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плътно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следване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ценовия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водач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следване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водача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разстояние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избирателно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следване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лидера.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Ценови стратегии</a:t>
            </a: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556792"/>
            <a:ext cx="5958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конкурентното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поведение</a:t>
            </a:r>
            <a:endParaRPr lang="bg-BG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0514" y="2355845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ценовия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лидер;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предизвикателя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последователя;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изоставяне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лидера;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фокусирането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върху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ниша.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Ценови стратегии</a:t>
            </a: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836712"/>
            <a:ext cx="5958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Ценови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за продуктов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микс</a:t>
            </a:r>
            <a:endParaRPr lang="bg-BG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0514" y="1340768"/>
            <a:ext cx="842493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ценови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линия (серия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ценови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избираеми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ценови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спомагателни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ценови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двустепенно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ценообразуване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ценови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ценови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за пакет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4005064"/>
            <a:ext cx="84320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за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психологическо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ценообразуване</a:t>
            </a:r>
            <a:endParaRPr lang="ru-RU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Стратегии за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ценообразуване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условията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доставка</a:t>
            </a:r>
          </a:p>
          <a:p>
            <a:endParaRPr lang="ru-RU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Стратегии за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географско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ценообразуване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мн.др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86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Литература: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50630"/>
            <a:ext cx="9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Основна литература:</a:t>
            </a:r>
            <a:endParaRPr lang="bg-BG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Велев,М., “Управление на маркетинговия микс”, </a:t>
            </a: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Софтрейд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2003 г.</a:t>
            </a:r>
          </a:p>
          <a:p>
            <a:pPr marL="457200" indent="-457200">
              <a:buAutoNum type="arabicPeriod"/>
            </a:pP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Котлър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Ф. „Стратегически маркетинг“</a:t>
            </a:r>
          </a:p>
          <a:p>
            <a:pPr marL="457200" indent="-457200">
              <a:buAutoNum type="arabicPeriod"/>
            </a:pP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Котлър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Ф., „Управление на маркетинга“.</a:t>
            </a:r>
          </a:p>
          <a:p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bg-BG" sz="2000" b="1" u="sng" dirty="0" smtClean="0">
                <a:latin typeface="Times New Roman" pitchFamily="18" charset="0"/>
                <a:cs typeface="Times New Roman" pitchFamily="18" charset="0"/>
              </a:rPr>
              <a:t>Допълнителна литература:</a:t>
            </a:r>
          </a:p>
          <a:p>
            <a:pPr marL="457200" indent="-4572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Кръстева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Н., Петрова, И., „Стратегически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маркетинг’’</a:t>
            </a:r>
          </a:p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www.bg-ikonomika.com/2012/10/19_16.html</a:t>
            </a: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newtrend.bg/business/startup-digital-company/7-vprosa-za-tsenoobrazuvane-koito-vseki-predpriemach-tryabva-da-si-zadade</a:t>
            </a: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8.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klasikastil.com/files/Upravlenie_marketing.pdf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  <a:p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bg-BG" sz="2000" dirty="0">
              <a:latin typeface="Times New Roman" pitchFamily="18" charset="0"/>
              <a:cs typeface="Times New Roman" pitchFamily="18" charset="0"/>
              <a:hlinkClick r:id="rId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Фактори, влияещи върху цената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6" y="692696"/>
            <a:ext cx="7330576" cy="5231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5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Определяне на цената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787351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 algn="just"/>
            <a:r>
              <a:rPr lang="bg-BG" sz="22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200" b="1" dirty="0" err="1" smtClean="0">
                <a:latin typeface="Times New Roman" pitchFamily="18" charset="0"/>
                <a:cs typeface="Times New Roman" pitchFamily="18" charset="0"/>
              </a:rPr>
              <a:t>Позиционирае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на продукта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пазара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по параметрите качество и цена</a:t>
            </a:r>
            <a:r>
              <a:rPr lang="bg-BG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bg-BG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48883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521990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за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позициониране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продуктите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съотношението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цена - качество</a:t>
            </a:r>
            <a:endParaRPr lang="bg-BG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Определяне на цената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7873"/>
            <a:ext cx="8424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 algn="just"/>
            <a:r>
              <a:rPr lang="bg-BG" sz="22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200" b="1" dirty="0" err="1" smtClean="0">
                <a:latin typeface="Times New Roman" pitchFamily="18" charset="0"/>
                <a:cs typeface="Times New Roman" pitchFamily="18" charset="0"/>
              </a:rPr>
              <a:t>пределяне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200" b="1" dirty="0" err="1">
                <a:latin typeface="Times New Roman" pitchFamily="18" charset="0"/>
                <a:cs typeface="Times New Roman" pitchFamily="18" charset="0"/>
              </a:rPr>
              <a:t>равнището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200" b="1" dirty="0" err="1" smtClean="0">
                <a:latin typeface="Times New Roman" pitchFamily="18" charset="0"/>
                <a:cs typeface="Times New Roman" pitchFamily="18" charset="0"/>
              </a:rPr>
              <a:t>цената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на продукта. </a:t>
            </a:r>
            <a:endParaRPr lang="bg-BG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5536" y="1268760"/>
            <a:ext cx="7906845" cy="4104456"/>
            <a:chOff x="1143000" y="1981200"/>
            <a:chExt cx="6825832" cy="3833813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143000" y="1981200"/>
              <a:ext cx="3833813" cy="3833813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3CCCC">
                    <a:gamma/>
                    <a:shade val="66667"/>
                    <a:invGamma/>
                    <a:alpha val="12000"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66667"/>
                    <a:invGamma/>
                    <a:alpha val="1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gray">
            <a:xfrm>
              <a:off x="1447800" y="2286000"/>
              <a:ext cx="3200400" cy="3200400"/>
            </a:xfrm>
            <a:prstGeom prst="ellipse">
              <a:avLst/>
            </a:prstGeom>
            <a:gradFill rotWithShape="1">
              <a:gsLst>
                <a:gs pos="0">
                  <a:srgbClr val="41D592"/>
                </a:gs>
                <a:gs pos="100000">
                  <a:srgbClr val="41D592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9" name="AutoShape 13"/>
            <p:cNvSpPr>
              <a:spLocks noChangeArrowheads="1"/>
            </p:cNvSpPr>
            <p:nvPr/>
          </p:nvSpPr>
          <p:spPr bwMode="gray">
            <a:xfrm>
              <a:off x="4137360" y="2115720"/>
              <a:ext cx="3781425" cy="50006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tint val="5882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bg-BG" altLang="bg-BG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</a:t>
              </a:r>
              <a:r>
                <a:rPr lang="bg-BG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Избор на ценова цел</a:t>
              </a:r>
              <a:endParaRPr lang="en-US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AutoShape 14"/>
            <p:cNvSpPr>
              <a:spLocks noChangeArrowheads="1"/>
            </p:cNvSpPr>
            <p:nvPr/>
          </p:nvSpPr>
          <p:spPr bwMode="gray">
            <a:xfrm>
              <a:off x="4175269" y="2721059"/>
              <a:ext cx="3781425" cy="4984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BFEAE"/>
                </a:gs>
                <a:gs pos="100000">
                  <a:srgbClr val="CBFEAE">
                    <a:gamma/>
                    <a:tint val="5882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bg-BG" altLang="bg-BG" b="1" dirty="0" smtClean="0">
                  <a:solidFill>
                    <a:srgbClr val="000000"/>
                  </a:solidFill>
                </a:rPr>
                <a:t>2. </a:t>
              </a:r>
              <a:r>
                <a:rPr lang="bg-BG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Определяне </a:t>
              </a:r>
              <a:r>
                <a:rPr lang="bg-BG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 търсенето</a:t>
              </a:r>
              <a:endParaRPr lang="en-US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>
              <a:off x="4188995" y="3326398"/>
              <a:ext cx="3779837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tint val="5882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bg-BG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Оценка на разходите</a:t>
              </a:r>
              <a:endParaRPr lang="en-US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utoShape 16"/>
            <p:cNvSpPr>
              <a:spLocks noChangeArrowheads="1"/>
            </p:cNvSpPr>
            <p:nvPr/>
          </p:nvSpPr>
          <p:spPr bwMode="gray">
            <a:xfrm>
              <a:off x="4126832" y="3931736"/>
              <a:ext cx="3781425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BFEAE"/>
                </a:gs>
                <a:gs pos="100000">
                  <a:srgbClr val="CBFEAE">
                    <a:gamma/>
                    <a:tint val="5882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bg-BG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Анализ на цените и офертите на </a:t>
              </a:r>
            </a:p>
            <a:p>
              <a:pPr marL="358775" indent="-358775" algn="ctr"/>
              <a:r>
                <a:rPr lang="bg-BG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конкуренти</a:t>
              </a:r>
              <a:endParaRPr lang="en-US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AutoShape 17"/>
            <p:cNvSpPr>
              <a:spLocks noChangeArrowheads="1"/>
            </p:cNvSpPr>
            <p:nvPr/>
          </p:nvSpPr>
          <p:spPr bwMode="gray">
            <a:xfrm>
              <a:off x="4075196" y="4537075"/>
              <a:ext cx="3781425" cy="50006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tint val="5882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bg-BG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Избор на метод за ценообразуване</a:t>
              </a:r>
              <a:endParaRPr lang="en-US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gray">
            <a:xfrm>
              <a:off x="1844520" y="3048000"/>
              <a:ext cx="2343400" cy="169614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ru-RU" altLang="bg-BG" sz="28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Основни</a:t>
              </a:r>
              <a:r>
                <a:rPr lang="ru-RU" altLang="bg-BG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8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етапи</a:t>
              </a:r>
              <a:r>
                <a:rPr lang="ru-RU" altLang="bg-BG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altLang="bg-BG" sz="2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altLang="bg-BG" sz="28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 </a:t>
              </a:r>
              <a:r>
                <a:rPr lang="ru-RU" altLang="bg-BG" sz="28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процеса</a:t>
              </a:r>
              <a:r>
                <a:rPr lang="ru-RU" altLang="bg-BG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altLang="bg-BG" sz="2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altLang="bg-BG" sz="28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 </a:t>
              </a:r>
              <a:r>
                <a:rPr lang="ru-RU" altLang="bg-BG" sz="2800" b="1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определяне</a:t>
              </a:r>
              <a:endParaRPr lang="ru-RU" altLang="bg-BG" sz="2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altLang="bg-BG" sz="28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 </a:t>
              </a:r>
              <a:r>
                <a:rPr lang="ru-RU" altLang="bg-BG" sz="28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цената</a:t>
              </a:r>
              <a:r>
                <a:rPr lang="ru-RU" altLang="bg-BG" sz="28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bg-BG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AutoShape 17"/>
          <p:cNvSpPr>
            <a:spLocks noChangeArrowheads="1"/>
          </p:cNvSpPr>
          <p:nvPr/>
        </p:nvSpPr>
        <p:spPr bwMode="gray">
          <a:xfrm>
            <a:off x="3686963" y="4693836"/>
            <a:ext cx="4380293" cy="5353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bg-BG" altLang="bg-BG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Определяне на крайната цена</a:t>
            </a:r>
            <a:endParaRPr lang="en-US" altLang="bg-BG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3.1. Избор на ценова цел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573" y="673532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Ценовата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endParaRPr lang="bg-BG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>
            <a:off x="4579025" y="1196752"/>
            <a:ext cx="0" cy="34087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1474906"/>
            <a:ext cx="8424936" cy="397031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осигуряване на оцеляването на фирмата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краткосрочна ценова цел;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b="1" u="sng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максимизация</a:t>
            </a:r>
            <a:r>
              <a:rPr lang="bg-BG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текущата печалба</a:t>
            </a:r>
            <a:r>
              <a:rPr lang="bg-BG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краткосрочна ценова цел, защото дава приоритет на текущия финансов резултат пред дългосрочния;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максимален растеж на продажбите и пазарния дял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 постигането на тази цел се определят ниски цени;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обиране на каймака на пазара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 постигане на тази цел новия продукт се въвежда на пазара с висока цена и със силна подкрепа от маркетинговото стимулиране;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bg-BG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завоюване на лидерство в качеството на стоката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 постигането на тази цел се определят високи цени за висококачествените стоки.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Определяне на търсенето</a:t>
            </a:r>
          </a:p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5536" y="777478"/>
            <a:ext cx="8188434" cy="1571402"/>
            <a:chOff x="395536" y="836712"/>
            <a:chExt cx="8188434" cy="1571402"/>
          </a:xfrm>
        </p:grpSpPr>
        <p:sp>
          <p:nvSpPr>
            <p:cNvPr id="3" name="Rectangle 2"/>
            <p:cNvSpPr/>
            <p:nvPr/>
          </p:nvSpPr>
          <p:spPr>
            <a:xfrm>
              <a:off x="395536" y="836712"/>
              <a:ext cx="818843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000" u="sng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Ценовата</a:t>
              </a:r>
              <a:r>
                <a:rPr lang="ru-RU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еластичност</a:t>
              </a:r>
              <a:r>
                <a:rPr lang="ru-RU" sz="20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</a:t>
              </a:r>
              <a:r>
                <a:rPr lang="ru-RU" sz="2000" u="sng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търсенето</a:t>
              </a:r>
              <a:endParaRPr lang="bg-BG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119463" y="1484784"/>
              <a:ext cx="4572000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r>
                <a:rPr lang="bg-B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bg-B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промяна </a:t>
              </a:r>
              <a:r>
                <a:rPr lang="bg-B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 търсенето (%)</a:t>
              </a:r>
            </a:p>
            <a:p>
              <a:r>
                <a:rPr lang="bg-B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Е = ------------------------------------- </a:t>
              </a:r>
            </a:p>
            <a:p>
              <a:r>
                <a:rPr lang="bg-B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промяна на цената (%)</a:t>
              </a:r>
            </a:p>
          </p:txBody>
        </p:sp>
        <p:cxnSp>
          <p:nvCxnSpPr>
            <p:cNvPr id="7" name="Straight Arrow Connector 6"/>
            <p:cNvCxnSpPr>
              <a:endCxn id="2" idx="0"/>
            </p:cNvCxnSpPr>
            <p:nvPr/>
          </p:nvCxnSpPr>
          <p:spPr>
            <a:xfrm>
              <a:off x="4405463" y="1236822"/>
              <a:ext cx="0" cy="247962"/>
            </a:xfrm>
            <a:prstGeom prst="straightConnector1">
              <a:avLst/>
            </a:prstGeom>
            <a:ln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9113" y="2582902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значението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ценовата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 </a:t>
            </a:r>
            <a:r>
              <a:rPr lang="ru-RU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еластичност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стоките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могат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се обособят в три </a:t>
            </a:r>
            <a:r>
              <a:rPr lang="ru-RU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стоки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отсъстваща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еластичност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Е=0, т.е.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обемът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продажбите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запазва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независимо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промяната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стоки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нееластично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търсене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т.е.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цените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върху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търсенето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слабо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изразено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стоки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еластично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търсене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т.е.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цените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върху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търсенето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силно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изразено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30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43204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3. Оценка 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разходите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04" y="726370"/>
            <a:ext cx="885698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управленска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гледна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точка, </a:t>
            </a:r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както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за целите на </a:t>
            </a:r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определянето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цената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 </a:t>
            </a:r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голямо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значение е </a:t>
            </a:r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разграничаването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разходите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b="1" u="sng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Преки</a:t>
            </a:r>
            <a:r>
              <a:rPr lang="ru-RU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косвени</a:t>
            </a:r>
            <a:r>
              <a:rPr lang="ru-RU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Преките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правят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Такива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полуфабрикати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търгоовски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комисионни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др. 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Косвените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извършват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продажбата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едновременно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няколко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продукта -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поддръжка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ремонт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амортизация, за научно-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изследователска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работа,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офиси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др. те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разпределят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отделни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b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1" u="sng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остоянни</a:t>
            </a:r>
            <a:r>
              <a:rPr lang="ru-RU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</a:t>
            </a:r>
            <a:r>
              <a:rPr lang="ru-RU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Разпределението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става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 при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нарастването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производство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продажба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Постоянните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остават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неизменен размер при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промяна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изменят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пропорционално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Повечето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преките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по-голямата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косвените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разходи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6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</TotalTime>
  <Words>3746</Words>
  <Application>Microsoft Office PowerPoint</Application>
  <PresentationFormat>On-screen Show (4:3)</PresentationFormat>
  <Paragraphs>539</Paragraphs>
  <Slides>33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SAtanasova</cp:lastModifiedBy>
  <cp:revision>243</cp:revision>
  <dcterms:created xsi:type="dcterms:W3CDTF">2013-03-19T07:28:34Z</dcterms:created>
  <dcterms:modified xsi:type="dcterms:W3CDTF">2020-03-27T09:49:16Z</dcterms:modified>
</cp:coreProperties>
</file>