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72" r:id="rId6"/>
    <p:sldId id="275" r:id="rId7"/>
    <p:sldId id="273" r:id="rId8"/>
    <p:sldId id="274" r:id="rId9"/>
    <p:sldId id="276" r:id="rId10"/>
    <p:sldId id="280" r:id="rId11"/>
    <p:sldId id="281" r:id="rId12"/>
    <p:sldId id="282" r:id="rId13"/>
    <p:sldId id="283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3" autoAdjust="0"/>
    <p:restoredTop sz="94660"/>
  </p:normalViewPr>
  <p:slideViewPr>
    <p:cSldViewPr>
      <p:cViewPr>
        <p:scale>
          <a:sx n="76" d="100"/>
          <a:sy n="76" d="100"/>
        </p:scale>
        <p:origin x="-130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-54692" y="4494074"/>
            <a:ext cx="92748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bg-BG" sz="3000" b="1" dirty="0" smtClean="0">
              <a:solidFill>
                <a:schemeClr val="tx2"/>
              </a:solidFill>
              <a:latin typeface="Arno Pro Smbd" pitchFamily="18" charset="0"/>
              <a:cs typeface="Adobe Hebrew" pitchFamily="18" charset="-79"/>
            </a:endParaRPr>
          </a:p>
          <a:p>
            <a:r>
              <a:rPr lang="en-US" dirty="0" smtClean="0">
                <a:latin typeface="Calibri" pitchFamily="34" charset="0"/>
              </a:rPr>
              <a:t> </a:t>
            </a:r>
            <a:endParaRPr lang="bg-BG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4027" y="2578709"/>
            <a:ext cx="8610600" cy="19050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>
            <a:off x="334027" y="2673959"/>
            <a:ext cx="3045925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3"/>
          </p:cNvCxnSpPr>
          <p:nvPr/>
        </p:nvCxnSpPr>
        <p:spPr>
          <a:xfrm flipV="1">
            <a:off x="5633155" y="2673959"/>
            <a:ext cx="3311472" cy="11002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-11415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44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У</a:t>
            </a:r>
            <a:r>
              <a:rPr kumimoji="0" lang="bg-BG" sz="4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правление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4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на маркетинга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bg-BG" sz="2800" b="1" u="sng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Проф.д.</a:t>
            </a:r>
            <a:r>
              <a:rPr kumimoji="0" lang="bg-BG" sz="24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ик</a:t>
            </a:r>
            <a:r>
              <a:rPr kumimoji="0" lang="bg-BG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.н. Младен Велев</a:t>
            </a:r>
            <a:endParaRPr kumimoji="0" 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43000" y="4114800"/>
            <a:ext cx="708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8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Процес на управление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bg-BG" sz="2800" b="1" u="sng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на маркетинга</a:t>
            </a:r>
            <a:endParaRPr lang="bg-BG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18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Users\SAtanasova\Desktop\MK_Uslugi\New folder\Modul_1\7K-uslugi.p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454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382000" cy="505968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bg-BG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Хора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(People) </a:t>
            </a:r>
            <a:endParaRPr lang="bg-BG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взаимодействие между персонала и потребителите. </a:t>
            </a:r>
          </a:p>
          <a:p>
            <a:pPr marL="45720" indent="0" algn="just">
              <a:buNone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Персоналът е важен за постигане на качество на обслужването и услугата, за разясняване и отговаряне на въпроси, за поддържане на добри отношения с клиентите и т.н.</a:t>
            </a:r>
          </a:p>
          <a:p>
            <a:pPr marL="45720" indent="0" algn="just">
              <a:buNone/>
            </a:pP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Персоналът едновременно осъществява лични продажби и маркетингово стимулиране. 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9708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382000" cy="5059680"/>
          </a:xfrm>
        </p:spPr>
        <p:txBody>
          <a:bodyPr>
            <a:normAutofit fontScale="92500" lnSpcReduction="10000"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bg-BG" sz="2800" b="1" u="sng" dirty="0">
                <a:solidFill>
                  <a:prstClr val="black"/>
                </a:solidFill>
              </a:rPr>
              <a:t>Физически доказателства </a:t>
            </a:r>
            <a:r>
              <a:rPr lang="en-US" sz="2800" b="1" u="sng" dirty="0">
                <a:solidFill>
                  <a:prstClr val="black"/>
                </a:solidFill>
              </a:rPr>
              <a:t>(Physical evidence)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bg-BG" sz="2800" dirty="0">
              <a:solidFill>
                <a:prstClr val="black"/>
              </a:solidFill>
            </a:endParaRP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bg-BG" sz="2800" dirty="0">
                <a:solidFill>
                  <a:prstClr val="black"/>
                </a:solidFill>
              </a:rPr>
              <a:t>Услугите нямат материална субстанция и не могат да бъдат видени, докоснати, демонстрирани.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bg-BG" sz="2800" dirty="0">
                <a:solidFill>
                  <a:prstClr val="black"/>
                </a:solidFill>
              </a:rPr>
              <a:t> 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bg-BG" sz="2800" dirty="0">
                <a:solidFill>
                  <a:prstClr val="black"/>
                </a:solidFill>
              </a:rPr>
              <a:t>Необходимо е на клиентът да се предоставят допълнителни  физически доказателства, че ще получи обещания резултат и качество.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bg-BG" sz="2800" dirty="0">
              <a:solidFill>
                <a:prstClr val="black"/>
              </a:solidFill>
            </a:endParaRP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bg-BG" sz="2800" dirty="0">
                <a:solidFill>
                  <a:prstClr val="black"/>
                </a:solidFill>
              </a:rPr>
              <a:t>Такива са: оформлението на офисите, наличието на модерна техника и технологии, сертификати, референции от предишни клиенти, компютърни симулации, рекламни материали 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5733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382000" cy="5059680"/>
          </a:xfrm>
        </p:spPr>
        <p:txBody>
          <a:bodyPr>
            <a:normAutofit fontScale="92500" lnSpcReduction="1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bg-BG" sz="2800" dirty="0">
                <a:solidFill>
                  <a:prstClr val="black"/>
                </a:solidFill>
              </a:rPr>
              <a:t> </a:t>
            </a:r>
            <a:r>
              <a:rPr lang="bg-BG" sz="3200" b="1" u="sng" dirty="0">
                <a:solidFill>
                  <a:prstClr val="black"/>
                </a:solidFill>
              </a:rPr>
              <a:t>Процеси </a:t>
            </a:r>
            <a:r>
              <a:rPr lang="en-US" sz="3200" b="1" u="sng" dirty="0">
                <a:solidFill>
                  <a:prstClr val="black"/>
                </a:solidFill>
              </a:rPr>
              <a:t>(Process)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Използвани процедури;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Механизация;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Добро отношение на персонала;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Ниво на обслужване;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Време за обслужване;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Постигано качество;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Възможност за участие на потребителите;</a:t>
            </a:r>
          </a:p>
          <a:p>
            <a:pPr marL="0" lvl="0" indent="0" algn="just" eaLnBrk="0" fontAlgn="base" hangingPunct="0">
              <a:spcBef>
                <a:spcPts val="0"/>
              </a:spcBef>
              <a:spcAft>
                <a:spcPts val="1200"/>
              </a:spcAft>
              <a:buClrTx/>
              <a:buSzTx/>
              <a:buNone/>
            </a:pPr>
            <a:r>
              <a:rPr lang="bg-BG" sz="3200" dirty="0">
                <a:solidFill>
                  <a:prstClr val="black"/>
                </a:solidFill>
              </a:rPr>
              <a:t>Други.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4967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b="1" dirty="0" smtClean="0"/>
              <a:t>Нива на качество</a:t>
            </a:r>
            <a:endParaRPr lang="bg-BG" sz="40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2769" name="Object 1"/>
          <p:cNvGraphicFramePr>
            <a:graphicFrameLocks noChangeAspect="1"/>
          </p:cNvGraphicFramePr>
          <p:nvPr/>
        </p:nvGraphicFramePr>
        <p:xfrm>
          <a:off x="381000" y="1219200"/>
          <a:ext cx="83820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r:id="rId3" imgW="9224492" imgH="6527032" progId="Visio.Drawing.11">
                  <p:embed/>
                </p:oleObj>
              </mc:Choice>
              <mc:Fallback>
                <p:oleObj r:id="rId3" imgW="9224492" imgH="652703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3820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"/>
            <a:ext cx="6647698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066800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52400" y="0"/>
            <a:ext cx="8839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/>
              <a:t>Карта</a:t>
            </a:r>
            <a:r>
              <a:rPr lang="en-US" sz="3200" dirty="0" smtClean="0"/>
              <a:t> </a:t>
            </a:r>
            <a:r>
              <a:rPr lang="en-US" sz="3200" dirty="0" err="1" smtClean="0"/>
              <a:t>на</a:t>
            </a:r>
            <a:r>
              <a:rPr lang="en-US" sz="3200" dirty="0" smtClean="0"/>
              <a:t> </a:t>
            </a:r>
            <a:r>
              <a:rPr lang="en-US" sz="3200" dirty="0" err="1" smtClean="0"/>
              <a:t>пазарното</a:t>
            </a:r>
            <a:r>
              <a:rPr lang="en-US" sz="3200" dirty="0" smtClean="0"/>
              <a:t> </a:t>
            </a:r>
            <a:r>
              <a:rPr lang="en-US" sz="3200" dirty="0" err="1" smtClean="0"/>
              <a:t>диференциране</a:t>
            </a:r>
            <a:r>
              <a:rPr lang="en-US" sz="3200" dirty="0" smtClean="0"/>
              <a:t> и </a:t>
            </a:r>
            <a:r>
              <a:rPr lang="en-US" sz="3200" dirty="0" err="1" smtClean="0"/>
              <a:t>позициониране</a:t>
            </a:r>
            <a:endParaRPr lang="bg-BG" sz="3200" dirty="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graphicFrame>
        <p:nvGraphicFramePr>
          <p:cNvPr id="34817" name="Object 1"/>
          <p:cNvGraphicFramePr>
            <a:graphicFrameLocks noChangeAspect="1"/>
          </p:cNvGraphicFramePr>
          <p:nvPr/>
        </p:nvGraphicFramePr>
        <p:xfrm>
          <a:off x="381000" y="1447800"/>
          <a:ext cx="8077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r:id="rId3" imgW="8556887" imgH="6545142" progId="Visio.Drawing.11">
                  <p:embed/>
                </p:oleObj>
              </mc:Choice>
              <mc:Fallback>
                <p:oleObj r:id="rId3" imgW="8556887" imgH="654514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077200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858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Маркетингът - управленска функция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3716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g-BG" sz="3200" dirty="0" smtClean="0"/>
              <a:t>Включва </a:t>
            </a:r>
            <a:r>
              <a:rPr lang="bg-BG" sz="3200" u="sng" dirty="0" smtClean="0"/>
              <a:t>комплекс от дейности</a:t>
            </a:r>
            <a:r>
              <a:rPr lang="bg-BG" sz="3200" dirty="0" smtClean="0"/>
              <a:t>: </a:t>
            </a:r>
          </a:p>
          <a:p>
            <a:pPr algn="just"/>
            <a:endParaRPr lang="bg-BG" sz="3200" dirty="0" smtClean="0"/>
          </a:p>
          <a:p>
            <a:pPr algn="just"/>
            <a:r>
              <a:rPr lang="bg-BG" sz="3200" dirty="0" smtClean="0"/>
              <a:t>от изучаването на потребностите и желанията на пазара до задоволяването им с качествени стоки и услуги на конкурентни цени </a:t>
            </a:r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828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200" b="1" dirty="0" smtClean="0"/>
              <a:t>Маркетингът - управленска концепция</a:t>
            </a:r>
            <a:endParaRPr lang="bg-BG" sz="32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371600"/>
            <a:ext cx="80772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bg-BG" sz="2400" u="sng" dirty="0" smtClean="0"/>
              <a:t>Управленска философия</a:t>
            </a:r>
            <a:r>
              <a:rPr lang="bg-BG" sz="2400" dirty="0" smtClean="0"/>
              <a:t>, която изисква ориентация към потребителите и води до достигане на стопанските цели на фирмата чрез задоволяване на целеви групи потребители по-добре от конкурентите, при съблюдаване на обществено-политическото обкръжение. </a:t>
            </a:r>
          </a:p>
          <a:p>
            <a:pPr algn="just"/>
            <a:endParaRPr lang="bg-BG" sz="2400" dirty="0" smtClean="0"/>
          </a:p>
          <a:p>
            <a:pPr algn="just">
              <a:spcAft>
                <a:spcPts val="600"/>
              </a:spcAft>
            </a:pPr>
            <a:r>
              <a:rPr lang="bg-BG" sz="2400" dirty="0" smtClean="0"/>
              <a:t>1.Ориентация към потребителите. </a:t>
            </a:r>
          </a:p>
          <a:p>
            <a:pPr algn="just">
              <a:spcAft>
                <a:spcPts val="600"/>
              </a:spcAft>
            </a:pPr>
            <a:r>
              <a:rPr lang="bg-BG" sz="2400" dirty="0" smtClean="0"/>
              <a:t>2.Обучение и възпитание на сътрудниците от всички отдели да са в услуга на потребителите. </a:t>
            </a:r>
          </a:p>
          <a:p>
            <a:pPr algn="just">
              <a:spcAft>
                <a:spcPts val="600"/>
              </a:spcAft>
            </a:pPr>
            <a:r>
              <a:rPr lang="bg-BG" sz="2400" dirty="0" smtClean="0"/>
              <a:t>3.Ориентация към печалба. </a:t>
            </a:r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 smtClean="0"/>
          </a:p>
          <a:p>
            <a:pPr algn="just"/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40996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Управление на маркетинга</a:t>
            </a:r>
            <a:endParaRPr lang="bg-BG" sz="40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82804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bg-BG" sz="2800" b="1" u="sng" dirty="0" smtClean="0"/>
              <a:t>Определение 1</a:t>
            </a:r>
            <a:endParaRPr lang="bg-BG" sz="2800" u="sng" dirty="0" smtClean="0"/>
          </a:p>
          <a:p>
            <a:pPr algn="just"/>
            <a:r>
              <a:rPr lang="bg-BG" sz="2800" dirty="0" smtClean="0"/>
              <a:t>Управлението на маркетинга е анализ, планиране, прилагане и контрол на програми за създаване и поддържане на ефективна размяна с целевите купувачи с оглед достигане на целите на организацията </a:t>
            </a:r>
          </a:p>
          <a:p>
            <a:pPr algn="just"/>
            <a:r>
              <a:rPr lang="bg-BG" sz="2800" dirty="0" smtClean="0"/>
              <a:t> </a:t>
            </a:r>
          </a:p>
          <a:p>
            <a:pPr algn="just"/>
            <a:r>
              <a:rPr lang="bg-BG" sz="2800" dirty="0" smtClean="0"/>
              <a:t>Има задачата да въздейства на равнището, времето и състава на търсенето по начин, който ще улесни организацията в постигането на целите си.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dirty="0" smtClean="0"/>
              <a:t>Управление на маркетинга</a:t>
            </a:r>
            <a:endParaRPr lang="bg-BG" sz="40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81000" y="1143000"/>
            <a:ext cx="8280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bg-BG" sz="2800" b="1" u="sng" dirty="0" smtClean="0"/>
              <a:t>Определение </a:t>
            </a:r>
            <a:r>
              <a:rPr lang="bg-BG" sz="2800" b="1" u="sng" dirty="0" smtClean="0"/>
              <a:t>2</a:t>
            </a:r>
            <a:r>
              <a:rPr lang="en-US" sz="2800" b="1" u="sng" dirty="0" smtClean="0"/>
              <a:t> </a:t>
            </a:r>
            <a:r>
              <a:rPr lang="bg-BG" sz="2800" b="1" smtClean="0"/>
              <a:t>(</a:t>
            </a:r>
            <a:r>
              <a:rPr lang="bg-BG" sz="2800" b="1" dirty="0" smtClean="0"/>
              <a:t>управлението на маркетинга</a:t>
            </a:r>
            <a:r>
              <a:rPr lang="bg-BG" sz="2800" dirty="0" smtClean="0"/>
              <a:t> </a:t>
            </a:r>
            <a:r>
              <a:rPr lang="bg-BG" sz="2800" b="1" dirty="0" smtClean="0"/>
              <a:t>като процес):</a:t>
            </a:r>
            <a:endParaRPr lang="bg-BG" sz="2800" dirty="0" smtClean="0"/>
          </a:p>
          <a:p>
            <a:pPr algn="just"/>
            <a:r>
              <a:rPr lang="bg-BG" sz="2800" b="1" dirty="0" smtClean="0"/>
              <a:t> </a:t>
            </a:r>
            <a:endParaRPr lang="bg-BG" sz="2800" dirty="0" smtClean="0"/>
          </a:p>
          <a:p>
            <a:pPr algn="just"/>
            <a:r>
              <a:rPr lang="bg-BG" sz="2800" dirty="0" smtClean="0"/>
              <a:t>Управлението на маркетинга е процес на анализиране на маркетинговите възможности, проучване и избор на целеви пазари, формулираме на маркетингови стратегии, планиране на маркетингови програми и организиране, изпълнение и контрол на маркетинговите дейности (усилия). 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b="1" dirty="0" smtClean="0"/>
              <a:t>Маркетингови мениджъри</a:t>
            </a:r>
            <a:endParaRPr lang="bg-BG" sz="40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457200" y="1905000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bg-BG" sz="3200" dirty="0" smtClean="0"/>
              <a:t>маркетингови мениджъри, които управляват маркетинговите програми;</a:t>
            </a:r>
          </a:p>
          <a:p>
            <a:pPr lvl="0" algn="just">
              <a:buFont typeface="Wingdings" pitchFamily="2" charset="2"/>
              <a:buChar char="Ø"/>
            </a:pPr>
            <a:endParaRPr lang="bg-BG" sz="3200" dirty="0" smtClean="0"/>
          </a:p>
          <a:p>
            <a:pPr lvl="0" algn="just">
              <a:buFont typeface="Wingdings" pitchFamily="2" charset="2"/>
              <a:buChar char="Ø"/>
            </a:pPr>
            <a:r>
              <a:rPr lang="en-US" sz="3200" dirty="0" smtClean="0"/>
              <a:t> </a:t>
            </a:r>
            <a:r>
              <a:rPr lang="bg-BG" sz="3200" dirty="0" smtClean="0"/>
              <a:t>маркетингови мениджъри, които управляват отделни маркетингови средства или ресурси.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3600" dirty="0" smtClean="0"/>
              <a:t>Процес на управление на маркетинга</a:t>
            </a:r>
            <a:endParaRPr lang="bg-BG" sz="36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798731"/>
            <a:ext cx="5334000" cy="5791200"/>
          </a:xfrm>
          <a:prstGeom prst="rect">
            <a:avLst/>
          </a:prstGeom>
          <a:noFill/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0" y="152401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bg-BG" sz="2400" b="1" dirty="0" smtClean="0"/>
              <a:t>Основни компоненти и принципи на управлението на маркетинга</a:t>
            </a:r>
            <a:endParaRPr lang="bg-BG" sz="24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391400" cy="5867400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936625"/>
            <a:ext cx="8763000" cy="95250"/>
          </a:xfrm>
          <a:prstGeom prst="rect">
            <a:avLst/>
          </a:prstGeom>
          <a:gradFill>
            <a:gsLst>
              <a:gs pos="43000">
                <a:srgbClr val="FF0000"/>
              </a:gs>
              <a:gs pos="25000">
                <a:srgbClr val="987CC9"/>
              </a:gs>
              <a:gs pos="0">
                <a:srgbClr val="7030A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54000" y="152400"/>
            <a:ext cx="828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bg-BG" sz="4000" b="1" dirty="0" smtClean="0"/>
              <a:t>Маркетингов микс</a:t>
            </a:r>
            <a:endParaRPr lang="bg-BG" sz="4000" b="1" dirty="0">
              <a:solidFill>
                <a:schemeClr val="tx2"/>
              </a:solidFill>
              <a:latin typeface="Cambria" panose="02040503050406030204" pitchFamily="18" charset="0"/>
              <a:cs typeface="Adobe Hebrew" pitchFamily="18" charset="-79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7924800" cy="518160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13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311</TotalTime>
  <Words>316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Slipstream</vt:lpstr>
      <vt:lpstr>Microsoft Office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 Veleva</dc:creator>
  <cp:lastModifiedBy>SAtanasova</cp:lastModifiedBy>
  <cp:revision>42</cp:revision>
  <dcterms:created xsi:type="dcterms:W3CDTF">2006-08-16T00:00:00Z</dcterms:created>
  <dcterms:modified xsi:type="dcterms:W3CDTF">2020-02-11T15:26:26Z</dcterms:modified>
</cp:coreProperties>
</file>