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5" r:id="rId15"/>
    <p:sldId id="284" r:id="rId16"/>
    <p:sldId id="286" r:id="rId17"/>
    <p:sldId id="288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3" autoAdjust="0"/>
    <p:restoredTop sz="94660"/>
  </p:normalViewPr>
  <p:slideViewPr>
    <p:cSldViewPr>
      <p:cViewPr>
        <p:scale>
          <a:sx n="76" d="100"/>
          <a:sy n="76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145A7-4446-4B13-AD87-30D867C888B8}" type="datetimeFigureOut">
              <a:rPr lang="bg-BG" smtClean="0"/>
              <a:pPr/>
              <a:t>27.3.2020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C9AD4-EA95-4368-91D4-67B8CBE1695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058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7</a:t>
            </a:fld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16</a:t>
            </a:fld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17</a:t>
            </a:fld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18</a:t>
            </a:fld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8</a:t>
            </a:fld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9</a:t>
            </a:fld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10</a:t>
            </a:fld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11</a:t>
            </a:fld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12</a:t>
            </a:fld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13</a:t>
            </a:fld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14</a:t>
            </a:fld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9AD4-EA95-4368-91D4-67B8CBE16956}" type="slidenum">
              <a:rPr lang="bg-BG" smtClean="0"/>
              <a:pPr/>
              <a:t>15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334026" y="4659227"/>
            <a:ext cx="850517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endParaRPr lang="en-US" dirty="0" smtClean="0">
              <a:latin typeface="Calibri" pitchFamily="34" charset="0"/>
            </a:endParaRPr>
          </a:p>
          <a:p>
            <a:pPr lvl="0" algn="ctr"/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Същност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процес.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Видове маркетингови изследвания.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Разработване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програма за маркетингово изследване.</a:t>
            </a:r>
          </a:p>
          <a:p>
            <a:endParaRPr lang="bg-BG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027" y="2578709"/>
            <a:ext cx="8610600" cy="19050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>
            <a:off x="334027" y="2673959"/>
            <a:ext cx="3045925" cy="11002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3"/>
          </p:cNvCxnSpPr>
          <p:nvPr/>
        </p:nvCxnSpPr>
        <p:spPr>
          <a:xfrm flipV="1">
            <a:off x="5633155" y="2673959"/>
            <a:ext cx="3311472" cy="11002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727249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4400" b="1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Мениджмънт на маркетинга</a:t>
            </a:r>
            <a:endParaRPr lang="bg-BG" sz="4400" b="1" u="sng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4114800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200" b="1" dirty="0" smtClean="0"/>
              <a:t>МАРКЕТИНГОВИ ИЗСЛЕДВАНИЯ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440818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382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8600" y="152400"/>
            <a:ext cx="873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sz="3200" b="1" dirty="0" smtClean="0"/>
              <a:t>Видове маркетингови изследвания</a:t>
            </a:r>
            <a:endParaRPr lang="bg-BG" sz="3200" dirty="0"/>
          </a:p>
        </p:txBody>
      </p:sp>
      <p:sp>
        <p:nvSpPr>
          <p:cNvPr id="8" name="Rectangle 7"/>
          <p:cNvSpPr/>
          <p:nvPr/>
        </p:nvSpPr>
        <p:spPr>
          <a:xfrm>
            <a:off x="0" y="1143000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/>
              <a:t>VI. </a:t>
            </a:r>
            <a:r>
              <a:rPr lang="bg-BG" sz="2400" b="1" dirty="0" smtClean="0"/>
              <a:t>Според режима на ползване на информацията, инструментите и процедурите</a:t>
            </a:r>
            <a:endParaRPr lang="bg-BG" sz="2400" dirty="0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" y="1981200"/>
            <a:ext cx="87630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Изследвания със свободен режим (академични изследвания) -  резултатите, инструментите и процедурите им могат да бъдат свободно публикувани и дискутирани;</a:t>
            </a:r>
          </a:p>
          <a:p>
            <a:pPr marL="514350" lvl="0" indent="-514350" algn="just">
              <a:buFont typeface="+mj-lt"/>
              <a:buAutoNum type="arabicPeriod"/>
            </a:pPr>
            <a:endParaRPr lang="bg-BG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/>
            <a:endParaRPr lang="bg-BG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/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2. Закрити (комерсиални изследвания) - те са в режим на търговска тайна.</a:t>
            </a:r>
          </a:p>
          <a:p>
            <a:pPr algn="just"/>
            <a:r>
              <a:rPr lang="bg-BG" sz="2400" dirty="0" smtClean="0"/>
              <a:t> 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382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8600" y="152400"/>
            <a:ext cx="873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sz="3200" b="1" dirty="0" smtClean="0"/>
              <a:t>Видове маркетингови изследвания</a:t>
            </a:r>
            <a:endParaRPr lang="bg-BG" sz="3200" dirty="0"/>
          </a:p>
        </p:txBody>
      </p:sp>
      <p:sp>
        <p:nvSpPr>
          <p:cNvPr id="8" name="Rectangle 7"/>
          <p:cNvSpPr/>
          <p:nvPr/>
        </p:nvSpPr>
        <p:spPr>
          <a:xfrm>
            <a:off x="0" y="1143000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VI</a:t>
            </a:r>
            <a:r>
              <a:rPr lang="bg-BG" sz="2400" b="1" dirty="0" smtClean="0"/>
              <a:t>. Според използваната изследователска стратегия и метод за набиране на данните</a:t>
            </a:r>
            <a:endParaRPr lang="bg-BG" sz="2400" dirty="0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228600" y="2104073"/>
            <a:ext cx="868680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формулативни</a:t>
            </a:r>
            <a:r>
              <a:rPr kumimoji="0" lang="bg-BG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endParaRPr kumimoji="0" lang="bg-BG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дескриптивни,</a:t>
            </a:r>
            <a:endParaRPr kumimoji="0" lang="bg-BG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експериментални </a:t>
            </a:r>
            <a:endParaRPr kumimoji="0" lang="bg-BG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 много разновидности в зависимост от използвания метод за набиране на данните. </a:t>
            </a:r>
            <a:endParaRPr kumimoji="0" lang="bg-BG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8600" y="152400"/>
            <a:ext cx="873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bg-BG" sz="2800" b="1" dirty="0" smtClean="0"/>
              <a:t>Съставяне на програма за МИ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762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sz="2000" b="1" u="sng" dirty="0" smtClean="0"/>
              <a:t>А/ Първа част - теоретична</a:t>
            </a:r>
            <a:endParaRPr lang="bg-BG" sz="2000" u="sng" dirty="0" smtClean="0"/>
          </a:p>
          <a:p>
            <a:pPr lvl="0" algn="just"/>
            <a:r>
              <a:rPr lang="bg-BG" sz="2000" b="1" dirty="0" smtClean="0"/>
              <a:t>1. Формулиране на проблема, обекта и предмета на изследването. </a:t>
            </a:r>
            <a:endParaRPr lang="bg-BG" sz="2000" dirty="0" smtClean="0"/>
          </a:p>
          <a:p>
            <a:pPr algn="just"/>
            <a:r>
              <a:rPr lang="bg-BG" sz="2000" b="1" dirty="0" smtClean="0"/>
              <a:t> </a:t>
            </a:r>
            <a:endParaRPr lang="bg-BG" sz="2000" dirty="0" smtClean="0"/>
          </a:p>
          <a:p>
            <a:pPr algn="just"/>
            <a:r>
              <a:rPr lang="bg-BG" sz="2000" b="1" dirty="0" smtClean="0"/>
              <a:t>Проблемът на изследването (темата на изследването) </a:t>
            </a:r>
            <a:r>
              <a:rPr lang="bg-BG" sz="2000" dirty="0" smtClean="0"/>
              <a:t>е някакво маркетингово противоречие, появило се в дейността на фирмата. </a:t>
            </a:r>
          </a:p>
          <a:p>
            <a:pPr algn="just"/>
            <a:r>
              <a:rPr lang="bg-BG" sz="2000" dirty="0" smtClean="0"/>
              <a:t> </a:t>
            </a:r>
          </a:p>
          <a:p>
            <a:pPr algn="just"/>
            <a:r>
              <a:rPr lang="bg-BG" sz="2000" b="1" dirty="0" smtClean="0"/>
              <a:t>Обектът на изследването</a:t>
            </a:r>
            <a:r>
              <a:rPr lang="bg-BG" sz="2000" dirty="0" smtClean="0"/>
              <a:t> е носителят на противоречието. Той е процес, явление, област и др., в които се съдържа изследователския проблем. </a:t>
            </a:r>
          </a:p>
          <a:p>
            <a:pPr algn="just"/>
            <a:r>
              <a:rPr lang="bg-BG" sz="2000" b="1" dirty="0" smtClean="0"/>
              <a:t> </a:t>
            </a:r>
            <a:endParaRPr lang="bg-BG" sz="2000" dirty="0" smtClean="0"/>
          </a:p>
          <a:p>
            <a:pPr algn="just"/>
            <a:r>
              <a:rPr lang="bg-BG" sz="2000" b="1" dirty="0" smtClean="0"/>
              <a:t>Предмет на изследването -</a:t>
            </a:r>
            <a:r>
              <a:rPr lang="bg-BG" sz="2000" dirty="0" smtClean="0"/>
              <a:t> тази част от обекта, която съдържа или характеризира изследователския проблем и върху която се фокусира вниманието при изследването.</a:t>
            </a:r>
          </a:p>
          <a:p>
            <a:pPr algn="just"/>
            <a:r>
              <a:rPr lang="bg-BG" sz="2000" dirty="0" smtClean="0"/>
              <a:t> </a:t>
            </a:r>
          </a:p>
          <a:p>
            <a:pPr algn="just"/>
            <a:r>
              <a:rPr lang="bg-BG" sz="2000" b="1" dirty="0" smtClean="0"/>
              <a:t>Пример:</a:t>
            </a:r>
            <a:endParaRPr lang="bg-BG" sz="2000" dirty="0" smtClean="0"/>
          </a:p>
          <a:p>
            <a:pPr algn="just"/>
            <a:r>
              <a:rPr lang="bg-BG" sz="2000" dirty="0" smtClean="0"/>
              <a:t>Проблем на изследването - Оценка на ефективността на рекламната кампания;</a:t>
            </a:r>
          </a:p>
          <a:p>
            <a:pPr algn="just"/>
            <a:r>
              <a:rPr lang="bg-BG" sz="2000" dirty="0" smtClean="0"/>
              <a:t>Обект е целевата аудитория на кампанията;</a:t>
            </a:r>
          </a:p>
          <a:p>
            <a:pPr algn="just"/>
            <a:r>
              <a:rPr lang="bg-BG" sz="2000" dirty="0" smtClean="0"/>
              <a:t>Предмет - степента на информираност, на харесване, предпочитане на продукта.</a:t>
            </a:r>
            <a:endParaRPr lang="bg-BG" sz="2000" dirty="0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8600" y="152400"/>
            <a:ext cx="873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bg-BG" sz="2800" b="1" dirty="0" smtClean="0"/>
              <a:t>Съставяне на програма за МИ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762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/>
              <a:t>2. </a:t>
            </a:r>
            <a:r>
              <a:rPr lang="bg-BG" sz="2400" b="1" dirty="0" smtClean="0"/>
              <a:t>Дефиниране на целите и основните изследователски въпроси. </a:t>
            </a:r>
            <a:endParaRPr lang="bg-BG" sz="2400" dirty="0" smtClean="0"/>
          </a:p>
          <a:p>
            <a:r>
              <a:rPr lang="bg-BG" sz="2400" dirty="0" smtClean="0"/>
              <a:t> Целите може да са свързани с:</a:t>
            </a:r>
          </a:p>
          <a:p>
            <a:r>
              <a:rPr lang="bg-BG" sz="2400" dirty="0" smtClean="0"/>
              <a:t>	а/ описание на маркетингови явления;</a:t>
            </a:r>
          </a:p>
          <a:p>
            <a:r>
              <a:rPr lang="bg-BG" sz="2400" dirty="0" smtClean="0"/>
              <a:t>	б/ обяснения на маркетингови явления;</a:t>
            </a:r>
          </a:p>
          <a:p>
            <a:r>
              <a:rPr lang="bg-BG" sz="2400" dirty="0" smtClean="0"/>
              <a:t>	в/ прогнозиране на маркетингови тенденции;</a:t>
            </a:r>
          </a:p>
          <a:p>
            <a:r>
              <a:rPr lang="bg-BG" sz="2400" dirty="0" smtClean="0"/>
              <a:t>	г/ предписване на маркетингови действия;</a:t>
            </a:r>
          </a:p>
          <a:p>
            <a:r>
              <a:rPr lang="bg-BG" sz="2400" dirty="0" smtClean="0"/>
              <a:t>	д/ оценяване на минали маркетингови действия и постижения.</a:t>
            </a:r>
          </a:p>
          <a:p>
            <a:r>
              <a:rPr lang="bg-BG" sz="2400" dirty="0" smtClean="0"/>
              <a:t> </a:t>
            </a:r>
          </a:p>
          <a:p>
            <a:r>
              <a:rPr lang="bg-BG" sz="2400" dirty="0" smtClean="0"/>
              <a:t>За постигне на целите, изследването трябва да отговори на редица </a:t>
            </a:r>
            <a:r>
              <a:rPr lang="bg-BG" sz="2400" b="1" dirty="0" smtClean="0"/>
              <a:t>изследователски въпроси</a:t>
            </a:r>
            <a:r>
              <a:rPr lang="bg-BG" sz="2400" dirty="0" smtClean="0"/>
              <a:t>. </a:t>
            </a:r>
          </a:p>
          <a:p>
            <a:r>
              <a:rPr lang="bg-BG" sz="2400" dirty="0" smtClean="0"/>
              <a:t>Техният отговор изгражда част по част крайния резултат от изследването. </a:t>
            </a:r>
          </a:p>
          <a:p>
            <a:pPr algn="just"/>
            <a:endParaRPr lang="bg-BG" sz="2400" dirty="0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8600" y="152400"/>
            <a:ext cx="873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bg-BG" sz="2800" b="1" dirty="0" smtClean="0"/>
              <a:t>Съставяне на програма за МИ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762000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bg-BG" sz="2400" b="1" dirty="0" smtClean="0"/>
              <a:t>3. Разработване на концептуален модел на обекта на маркетинговото изследване и </a:t>
            </a:r>
            <a:r>
              <a:rPr lang="bg-BG" sz="2400" b="1" dirty="0" err="1" smtClean="0"/>
              <a:t>операционализация</a:t>
            </a:r>
            <a:r>
              <a:rPr lang="bg-BG" sz="2400" b="1" dirty="0" smtClean="0"/>
              <a:t> на понятията. </a:t>
            </a:r>
            <a:endParaRPr lang="bg-BG" sz="2400" dirty="0" smtClean="0"/>
          </a:p>
          <a:p>
            <a:pPr algn="just"/>
            <a:r>
              <a:rPr lang="bg-BG" sz="2400" dirty="0" smtClean="0"/>
              <a:t> </a:t>
            </a:r>
          </a:p>
          <a:p>
            <a:pPr algn="just"/>
            <a:endParaRPr lang="bg-BG" sz="2400" dirty="0" smtClean="0"/>
          </a:p>
          <a:p>
            <a:pPr algn="just"/>
            <a:r>
              <a:rPr lang="bg-BG" sz="2400" dirty="0" smtClean="0"/>
              <a:t>Моделът е система от обвързани абстрактни понятия, за които трябва да се разработят </a:t>
            </a:r>
            <a:r>
              <a:rPr lang="bg-BG" sz="2400" b="1" dirty="0" smtClean="0"/>
              <a:t>операционни дефиниции</a:t>
            </a:r>
            <a:r>
              <a:rPr lang="bg-BG" sz="2400" dirty="0" smtClean="0"/>
              <a:t> (т.е. работни дефиниции) и да се </a:t>
            </a:r>
            <a:r>
              <a:rPr lang="bg-BG" sz="2400" b="1" dirty="0" err="1" smtClean="0"/>
              <a:t>операционализират</a:t>
            </a:r>
            <a:r>
              <a:rPr lang="bg-BG" sz="2400" b="1" dirty="0" smtClean="0"/>
              <a:t>.</a:t>
            </a:r>
          </a:p>
          <a:p>
            <a:pPr algn="just"/>
            <a:endParaRPr lang="bg-BG" sz="2400" dirty="0" smtClean="0"/>
          </a:p>
          <a:p>
            <a:pPr algn="just"/>
            <a:r>
              <a:rPr lang="bg-BG" sz="2400" dirty="0" err="1" smtClean="0"/>
              <a:t>Операционализацията</a:t>
            </a:r>
            <a:r>
              <a:rPr lang="bg-BG" sz="2400" dirty="0" smtClean="0"/>
              <a:t> е процес на декомпозиране на сложните понятия до по-конкретни такива, които могат да бъдат измерени.</a:t>
            </a:r>
          </a:p>
          <a:p>
            <a:pPr algn="just"/>
            <a:endParaRPr lang="bg-BG" sz="2400" dirty="0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8600" y="152400"/>
            <a:ext cx="873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bg-BG" sz="2800" b="1" dirty="0" smtClean="0"/>
              <a:t>Съставяне на програма за МИ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762000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bg-BG" sz="2000" b="1" dirty="0" smtClean="0"/>
          </a:p>
          <a:p>
            <a:pPr lvl="0"/>
            <a:r>
              <a:rPr lang="bg-BG" sz="2400" b="1" dirty="0" smtClean="0"/>
              <a:t>4</a:t>
            </a:r>
            <a:r>
              <a:rPr lang="en-US" sz="2400" b="1" dirty="0" smtClean="0"/>
              <a:t>. </a:t>
            </a:r>
            <a:r>
              <a:rPr lang="bg-BG" sz="2400" b="1" dirty="0" smtClean="0"/>
              <a:t>Формулиране на изследователски хипотези.</a:t>
            </a:r>
            <a:r>
              <a:rPr lang="bg-BG" sz="2000" b="1" dirty="0" smtClean="0"/>
              <a:t> </a:t>
            </a:r>
            <a:endParaRPr lang="bg-BG" sz="2000" dirty="0" smtClean="0"/>
          </a:p>
          <a:p>
            <a:r>
              <a:rPr lang="bg-BG" sz="2000" b="1" dirty="0" smtClean="0"/>
              <a:t> </a:t>
            </a:r>
            <a:endParaRPr lang="bg-BG" sz="2000" dirty="0" smtClean="0"/>
          </a:p>
          <a:p>
            <a:pPr algn="just"/>
            <a:r>
              <a:rPr lang="bg-BG" sz="2400" dirty="0" smtClean="0"/>
              <a:t>Хипотезите са обосновани предположения за естеството, състоянието и връзките на и между изучаваните явления, изказани като твърдения по начин, който позволява тяхната проверка върху основата на събраните данни.  </a:t>
            </a:r>
          </a:p>
          <a:p>
            <a:pPr algn="just"/>
            <a:r>
              <a:rPr lang="bg-BG" sz="2400" b="1" dirty="0" smtClean="0"/>
              <a:t> </a:t>
            </a:r>
            <a:endParaRPr lang="bg-BG" sz="2400" dirty="0" smtClean="0"/>
          </a:p>
          <a:p>
            <a:pPr algn="just"/>
            <a:r>
              <a:rPr lang="bg-BG" sz="2400" dirty="0" smtClean="0"/>
              <a:t>Те са един предварителен отговор на основните изследователски въпроси и тяхното потвърждаване или отхвърляне е от голямо значение за достигане до крайните резултати от изследването.</a:t>
            </a:r>
          </a:p>
          <a:p>
            <a:pPr algn="just"/>
            <a:r>
              <a:rPr lang="bg-BG" sz="2400" dirty="0" smtClean="0"/>
              <a:t> </a:t>
            </a:r>
            <a:endParaRPr lang="bg-BG" sz="2400" dirty="0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8600" y="152400"/>
            <a:ext cx="873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bg-BG" sz="2800" b="1" dirty="0" smtClean="0"/>
              <a:t>Съставяне на програма за МИ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76200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b="1" u="sng" dirty="0" smtClean="0"/>
              <a:t>Видове хипотези</a:t>
            </a:r>
            <a:endParaRPr lang="bg-BG" sz="2400" u="sng" dirty="0" smtClean="0"/>
          </a:p>
          <a:p>
            <a:pPr algn="just">
              <a:buFont typeface="Wingdings" pitchFamily="2" charset="2"/>
              <a:buChar char="Ø"/>
            </a:pPr>
            <a:r>
              <a:rPr lang="bg-BG" sz="2400" b="1" dirty="0" smtClean="0"/>
              <a:t> </a:t>
            </a:r>
            <a:r>
              <a:rPr lang="bg-BG" sz="2400" u="sng" dirty="0" smtClean="0"/>
              <a:t>Основни</a:t>
            </a:r>
            <a:r>
              <a:rPr lang="bg-BG" sz="2400" dirty="0" smtClean="0"/>
              <a:t> - включват най-важните за изследването предположения;</a:t>
            </a:r>
          </a:p>
          <a:p>
            <a:pPr lvl="0" algn="just">
              <a:buFont typeface="Wingdings" pitchFamily="2" charset="2"/>
              <a:buChar char="Ø"/>
            </a:pPr>
            <a:r>
              <a:rPr lang="bg-BG" sz="2400" u="sng" dirty="0" smtClean="0"/>
              <a:t>  Второстепенни</a:t>
            </a:r>
            <a:r>
              <a:rPr lang="bg-BG" sz="2400" dirty="0" smtClean="0"/>
              <a:t> - те са свързани с по-частни въпроси. </a:t>
            </a:r>
          </a:p>
          <a:p>
            <a:pPr algn="just"/>
            <a:r>
              <a:rPr lang="bg-BG" sz="2400" dirty="0" smtClean="0"/>
              <a:t> </a:t>
            </a:r>
          </a:p>
          <a:p>
            <a:pPr algn="just">
              <a:buFont typeface="Wingdings" pitchFamily="2" charset="2"/>
              <a:buChar char="q"/>
            </a:pPr>
            <a:r>
              <a:rPr lang="bg-BG" sz="2400" dirty="0" smtClean="0"/>
              <a:t> </a:t>
            </a:r>
            <a:r>
              <a:rPr lang="bg-BG" sz="2400" u="sng" dirty="0" smtClean="0"/>
              <a:t>Описателни </a:t>
            </a:r>
            <a:r>
              <a:rPr lang="bg-BG" sz="2400" dirty="0" smtClean="0"/>
              <a:t>- включват предположения за състава, свойствата, състоянието и др. на изучаваното явление. </a:t>
            </a:r>
          </a:p>
          <a:p>
            <a:pPr algn="just"/>
            <a:r>
              <a:rPr lang="bg-BG" sz="2400" dirty="0" smtClean="0"/>
              <a:t>Например: “Не повече от 20% от възрастните хора четат списания”. </a:t>
            </a:r>
          </a:p>
          <a:p>
            <a:pPr lvl="0" algn="just">
              <a:buFont typeface="Wingdings" pitchFamily="2" charset="2"/>
              <a:buChar char="q"/>
            </a:pPr>
            <a:r>
              <a:rPr lang="bg-BG" sz="2400" u="sng" dirty="0" smtClean="0"/>
              <a:t> Обяснителни</a:t>
            </a:r>
            <a:r>
              <a:rPr lang="bg-BG" sz="2400" dirty="0" smtClean="0"/>
              <a:t> - те са предположения за функционални и причинно-следствени зависимости между явленията. Например: “Четенето на списания се увеличава с повишаването на образованието на лицата”.</a:t>
            </a:r>
          </a:p>
          <a:p>
            <a:pPr algn="just"/>
            <a:endParaRPr lang="bg-BG" sz="2400" dirty="0" smtClean="0"/>
          </a:p>
          <a:p>
            <a:pPr algn="just">
              <a:buFont typeface="Wingdings" pitchFamily="2" charset="2"/>
              <a:buChar char="v"/>
            </a:pPr>
            <a:r>
              <a:rPr lang="bg-BG" sz="2400" dirty="0" smtClean="0"/>
              <a:t> начални – с тях се започва изследването;</a:t>
            </a:r>
          </a:p>
          <a:p>
            <a:pPr algn="just">
              <a:buFont typeface="Wingdings" pitchFamily="2" charset="2"/>
              <a:buChar char="v"/>
            </a:pPr>
            <a:r>
              <a:rPr lang="bg-BG" sz="2400" dirty="0" smtClean="0"/>
              <a:t> </a:t>
            </a:r>
            <a:r>
              <a:rPr lang="bg-BG" sz="2400" dirty="0" err="1" smtClean="0"/>
              <a:t>последващи</a:t>
            </a:r>
            <a:r>
              <a:rPr lang="bg-BG" sz="2400" dirty="0" smtClean="0"/>
              <a:t>.</a:t>
            </a:r>
            <a:endParaRPr lang="bg-BG" sz="2400" dirty="0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8600" y="152400"/>
            <a:ext cx="873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bg-BG" sz="2800" b="1" dirty="0" smtClean="0"/>
              <a:t>Съставяне на програма за МИ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7620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sz="2400" b="1" u="sng" dirty="0" smtClean="0"/>
              <a:t>Б/ Втора част - </a:t>
            </a:r>
            <a:r>
              <a:rPr lang="bg-BG" sz="2400" b="1" u="sng" dirty="0" err="1" smtClean="0"/>
              <a:t>методологическа</a:t>
            </a:r>
            <a:endParaRPr lang="bg-BG" sz="2400" u="sng" dirty="0" smtClean="0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410355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7938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bg-BG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 Избор на стратегия и методи за събиране на емпирични данни.</a:t>
            </a:r>
            <a:endParaRPr kumimoji="0" lang="bg-B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1793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Стратегия - генералната ориентация на процеса на събиране на данни.  </a:t>
            </a:r>
            <a:endParaRPr kumimoji="0" lang="bg-B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1793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bg-BG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Основни изследователски стратегии: </a:t>
            </a:r>
            <a:r>
              <a:rPr kumimoji="0" lang="bg-BG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Формулативна</a:t>
            </a:r>
            <a:r>
              <a:rPr kumimoji="0" 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 Дескриптивната, Експерименталната.</a:t>
            </a:r>
            <a:endParaRPr kumimoji="0" lang="bg-B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1793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bg-BG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1793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bg-BG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 Избор на модел на извадката.</a:t>
            </a:r>
            <a:endParaRPr kumimoji="0" lang="bg-B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1793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bg-BG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Извадковият</a:t>
            </a:r>
            <a:r>
              <a:rPr kumimoji="0" 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подход се изразява в придобиване на определена представа за цялата изследвана съвкупност чрез проучване на отделни нейни представители. </a:t>
            </a:r>
            <a:endParaRPr kumimoji="0" lang="bg-B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bg-BG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3. Разработване на проект за обработка на данните.</a:t>
            </a:r>
            <a:endParaRPr lang="bg-BG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8600" y="152400"/>
            <a:ext cx="873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bg-BG" sz="2800" b="1" dirty="0" smtClean="0"/>
              <a:t>Съставяне на програма за МИ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7620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sz="2400" b="1" dirty="0" smtClean="0"/>
              <a:t>В</a:t>
            </a:r>
            <a:r>
              <a:rPr lang="bg-BG" sz="2400" b="1" u="sng" dirty="0" smtClean="0"/>
              <a:t>/ Трета част - Организационна</a:t>
            </a:r>
            <a:endParaRPr lang="bg-BG" sz="2400" u="sng" dirty="0" smtClean="0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49173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bg-BG" sz="2400" b="1" dirty="0" smtClean="0"/>
              <a:t>1. Разработване на организационен план (план-график) на изследването.</a:t>
            </a:r>
            <a:endParaRPr lang="bg-BG" sz="2400" dirty="0" smtClean="0"/>
          </a:p>
          <a:p>
            <a:pPr algn="just"/>
            <a:r>
              <a:rPr lang="bg-BG" sz="2400" dirty="0" smtClean="0"/>
              <a:t>Включва:</a:t>
            </a:r>
          </a:p>
          <a:p>
            <a:pPr algn="just"/>
            <a:r>
              <a:rPr lang="bg-BG" sz="2400" dirty="0" smtClean="0"/>
              <a:t>- дейностите, които ще се извършват;</a:t>
            </a:r>
          </a:p>
          <a:p>
            <a:pPr algn="just"/>
            <a:r>
              <a:rPr lang="bg-BG" sz="2400" dirty="0" smtClean="0"/>
              <a:t>-  разпределението им във времето; </a:t>
            </a:r>
          </a:p>
          <a:p>
            <a:pPr algn="just"/>
            <a:r>
              <a:rPr lang="bg-BG" sz="2400" dirty="0" smtClean="0"/>
              <a:t>- местата за извършването на всяка от тях;</a:t>
            </a:r>
          </a:p>
          <a:p>
            <a:pPr algn="just"/>
            <a:r>
              <a:rPr lang="bg-BG" sz="2400" dirty="0" smtClean="0"/>
              <a:t>- отговорниците.</a:t>
            </a:r>
          </a:p>
          <a:p>
            <a:pPr algn="just"/>
            <a:r>
              <a:rPr lang="bg-BG" sz="2400" dirty="0" smtClean="0"/>
              <a:t> </a:t>
            </a:r>
          </a:p>
          <a:p>
            <a:pPr lvl="0" algn="just"/>
            <a:r>
              <a:rPr lang="bg-BG" sz="2400" b="1" dirty="0" smtClean="0"/>
              <a:t>2. Определяне и разпределяне на бюджета на изследването.</a:t>
            </a:r>
            <a:endParaRPr lang="bg-BG" sz="2400" dirty="0" smtClean="0"/>
          </a:p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906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685800" y="152400"/>
            <a:ext cx="828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2800" b="1" dirty="0" smtClean="0"/>
              <a:t>Същност на маркетинговите изследвания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1143000"/>
            <a:ext cx="80772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3200" dirty="0" smtClean="0"/>
              <a:t> </a:t>
            </a:r>
          </a:p>
          <a:p>
            <a:pPr algn="just"/>
            <a:r>
              <a:rPr lang="en-US" sz="3200" b="1" dirty="0" smtClean="0"/>
              <a:t>M</a:t>
            </a:r>
            <a:r>
              <a:rPr lang="bg-BG" sz="3200" b="1" dirty="0" err="1" smtClean="0"/>
              <a:t>аркетинговото</a:t>
            </a:r>
            <a:r>
              <a:rPr lang="bg-BG" sz="3200" b="1" dirty="0" smtClean="0"/>
              <a:t> изследване е система от </a:t>
            </a:r>
            <a:r>
              <a:rPr lang="bg-BG" sz="3200" b="1" dirty="0" err="1" smtClean="0"/>
              <a:t>методологически</a:t>
            </a:r>
            <a:r>
              <a:rPr lang="bg-BG" sz="3200" b="1" dirty="0" smtClean="0"/>
              <a:t> инструменти за събиране, обработка и интерпретация на маркетингови данни, имаща за задача да подпомага изработването на управленски решения за разрешаване на възникнали маркетингови проблеми и откриване на нови перспективи</a:t>
            </a:r>
            <a:endParaRPr lang="bg-BG" sz="2400" dirty="0" smtClean="0"/>
          </a:p>
          <a:p>
            <a:pPr algn="just"/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685800" y="152400"/>
            <a:ext cx="828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3200" dirty="0" smtClean="0"/>
              <a:t>Основни характеристики на маркетинговото изследване</a:t>
            </a:r>
            <a:endParaRPr lang="bg-BG" sz="32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143000"/>
            <a:ext cx="88392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bg-BG" sz="3200" dirty="0" smtClean="0"/>
              <a:t> </a:t>
            </a:r>
            <a:r>
              <a:rPr lang="bg-BG" sz="2400" u="sng" dirty="0" smtClean="0"/>
              <a:t>Систематичност</a:t>
            </a:r>
            <a:r>
              <a:rPr lang="bg-BG" sz="2400" dirty="0" smtClean="0"/>
              <a:t> - неговите елементи (методи, техники, процедури и др.) са в тясна връзка помежду си и са алгоритмично свързани в единен изследователски процес.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u="sng" dirty="0" smtClean="0"/>
              <a:t> </a:t>
            </a:r>
            <a:r>
              <a:rPr lang="bg-BG" sz="2400" u="sng" dirty="0" smtClean="0"/>
              <a:t>То е управленски инструмент</a:t>
            </a:r>
            <a:r>
              <a:rPr lang="bg-BG" sz="2400" dirty="0" smtClean="0"/>
              <a:t> – набавя маркетингова информация за вземане на управленски решения.</a:t>
            </a:r>
          </a:p>
          <a:p>
            <a:pPr lvl="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u="sng" dirty="0" smtClean="0"/>
              <a:t> </a:t>
            </a:r>
            <a:r>
              <a:rPr lang="bg-BG" sz="2400" u="sng" dirty="0" smtClean="0"/>
              <a:t>То подпомага разрешаването на възникнали маркетингови проблеми</a:t>
            </a:r>
            <a:r>
              <a:rPr lang="bg-BG" sz="2400" dirty="0" smtClean="0"/>
              <a:t> и открива нови перспективи пред фирмата. Т.е. неговите цели са: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bg-BG" sz="2400" dirty="0" smtClean="0"/>
              <a:t>оценка и оползотворяване на съществуващите възможности;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bg-BG" sz="2400" dirty="0" smtClean="0"/>
              <a:t>подпомагане разрешаването на възникнали маркетингови проблеми;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bg-BG" sz="2400" dirty="0" smtClean="0"/>
              <a:t>откриване на нови възможности.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04800" y="152400"/>
            <a:ext cx="873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sz="3200" dirty="0" smtClean="0"/>
              <a:t>Процес на маркетинговите изследвания</a:t>
            </a:r>
            <a:endParaRPr lang="bg-BG" sz="32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bg-B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bg-B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18288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bg-B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5846802" y="157118"/>
            <a:ext cx="1107996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bg-BG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2925763" y="1247775"/>
            <a:ext cx="2941637" cy="63976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bg-BG" dirty="0" smtClean="0"/>
              <a:t>1</a:t>
            </a:r>
            <a:r>
              <a:rPr lang="bg-BG" sz="1600" dirty="0" smtClean="0"/>
              <a:t>. Подготовка на изследването</a:t>
            </a:r>
            <a:endParaRPr lang="bg-BG" sz="1600" dirty="0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2925763" y="2173288"/>
            <a:ext cx="2941637" cy="64135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bg-BG" sz="1600" dirty="0" smtClean="0"/>
              <a:t>2. Събиране на данните</a:t>
            </a:r>
            <a:endParaRPr lang="bg-BG" sz="1600" dirty="0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2895600" y="3124200"/>
            <a:ext cx="2971800" cy="64135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bg-BG" dirty="0" smtClean="0"/>
              <a:t>3.  </a:t>
            </a:r>
            <a:r>
              <a:rPr lang="bg-BG" sz="1600" dirty="0" smtClean="0"/>
              <a:t>Обработка и анализ на данните</a:t>
            </a:r>
          </a:p>
          <a:p>
            <a:endParaRPr lang="bg-BG" dirty="0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971800" y="4038600"/>
            <a:ext cx="2895600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1600" dirty="0" smtClean="0"/>
              <a:t>4.Интерпретация и представяне на резултатите </a:t>
            </a:r>
          </a:p>
          <a:p>
            <a:endParaRPr lang="bg-BG" dirty="0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3932238" y="1895475"/>
            <a:ext cx="0" cy="274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3932238" y="2819400"/>
            <a:ext cx="0" cy="274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3886200" y="3733800"/>
            <a:ext cx="0" cy="274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8600" y="152400"/>
            <a:ext cx="873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sz="3200" b="1" dirty="0" smtClean="0"/>
              <a:t>Видове маркетингови изследвания</a:t>
            </a:r>
            <a:endParaRPr lang="bg-BG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40481"/>
              </p:ext>
            </p:extLst>
          </p:nvPr>
        </p:nvGraphicFramePr>
        <p:xfrm>
          <a:off x="457197" y="1508760"/>
          <a:ext cx="8382002" cy="5196841"/>
        </p:xfrm>
        <a:graphic>
          <a:graphicData uri="http://schemas.openxmlformats.org/drawingml/2006/table">
            <a:tbl>
              <a:tblPr/>
              <a:tblGrid>
                <a:gridCol w="4191001"/>
                <a:gridCol w="4191001"/>
              </a:tblGrid>
              <a:tr h="7995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 dirty="0">
                          <a:latin typeface="Times New Roman"/>
                          <a:ea typeface="Times New Roman"/>
                        </a:rPr>
                        <a:t>Маркетингови изследвания за откриване на нови пазарни възможности</a:t>
                      </a:r>
                      <a:endParaRPr lang="bg-BG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600" b="1">
                          <a:latin typeface="Times New Roman"/>
                          <a:ea typeface="Times New Roman"/>
                        </a:rPr>
                        <a:t>Маркетингови изследвания за оползотворяване на възможностите</a:t>
                      </a:r>
                      <a:endParaRPr lang="bg-BG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542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bg-BG" sz="1600" b="1" dirty="0">
                          <a:latin typeface="Times New Roman"/>
                          <a:ea typeface="Times New Roman"/>
                        </a:rPr>
                        <a:t>Продуктови изследвания</a:t>
                      </a:r>
                      <a:endParaRPr lang="bg-BG" sz="16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SzPts val="1200"/>
                        <a:buFont typeface="Wingdings" pitchFamily="2" charset="2"/>
                        <a:buChar char="ü"/>
                      </a:pPr>
                      <a:r>
                        <a:rPr lang="bg-BG" sz="1600" dirty="0">
                          <a:latin typeface="Times New Roman"/>
                          <a:ea typeface="Times New Roman"/>
                        </a:rPr>
                        <a:t>изследвания на потребителските предпочитания</a:t>
                      </a:r>
                    </a:p>
                    <a:p>
                      <a:pPr marL="179705" indent="-179705" algn="just"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bg-BG" sz="1600" dirty="0">
                          <a:latin typeface="Times New Roman"/>
                          <a:ea typeface="Times New Roman"/>
                        </a:rPr>
                        <a:t>изследвания на продуктовите линии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SzPts val="1200"/>
                        <a:buFont typeface="Wingdings" pitchFamily="2" charset="2"/>
                        <a:buChar char="ü"/>
                      </a:pPr>
                      <a:r>
                        <a:rPr lang="bg-BG" sz="1600" dirty="0">
                          <a:latin typeface="Times New Roman"/>
                          <a:ea typeface="Times New Roman"/>
                        </a:rPr>
                        <a:t>изследвания за качеството на продуктите</a:t>
                      </a:r>
                    </a:p>
                    <a:p>
                      <a:pPr marL="179705" indent="-179705" algn="just"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bg-BG" sz="1600" dirty="0">
                          <a:latin typeface="Times New Roman"/>
                          <a:ea typeface="Times New Roman"/>
                        </a:rPr>
                        <a:t>изследвания на “аксесоарите” на продуктите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SzPts val="1200"/>
                        <a:buFont typeface="Wingdings" pitchFamily="2" charset="2"/>
                        <a:buChar char="ü"/>
                      </a:pPr>
                      <a:r>
                        <a:rPr lang="bg-BG" sz="1600" dirty="0">
                          <a:latin typeface="Times New Roman"/>
                          <a:ea typeface="Times New Roman"/>
                        </a:rPr>
                        <a:t>изследвания на имиджа на продуктите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r>
                        <a:rPr lang="bg-BG" sz="1600" b="1" dirty="0">
                          <a:latin typeface="Times New Roman"/>
                          <a:ea typeface="Times New Roman"/>
                        </a:rPr>
                        <a:t>Изследвания върху организацията на </a:t>
                      </a:r>
                      <a:r>
                        <a:rPr lang="bg-BG" sz="1600" b="1" dirty="0" smtClean="0">
                          <a:latin typeface="Times New Roman"/>
                          <a:ea typeface="Times New Roman"/>
                        </a:rPr>
                        <a:t>продажбите</a:t>
                      </a:r>
                      <a:endParaRPr lang="en-US" sz="1600" b="1" dirty="0" smtClean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SzPts val="1200"/>
                        <a:buFont typeface="+mj-lt"/>
                        <a:buAutoNum type="arabicPeriod"/>
                      </a:pPr>
                      <a:endParaRPr lang="bg-BG" sz="1600" dirty="0">
                        <a:latin typeface="Times New Roman"/>
                        <a:ea typeface="Times New Roman"/>
                      </a:endParaRPr>
                    </a:p>
                    <a:p>
                      <a:pPr marL="179705" indent="-179705" algn="just">
                        <a:spcAft>
                          <a:spcPts val="0"/>
                        </a:spcAft>
                      </a:pPr>
                      <a:r>
                        <a:rPr lang="bg-BG" sz="1600" b="1" dirty="0" smtClean="0">
                          <a:latin typeface="Times New Roman"/>
                          <a:ea typeface="Times New Roman"/>
                        </a:rPr>
                        <a:t>2. Изследване </a:t>
                      </a:r>
                      <a:r>
                        <a:rPr lang="bg-BG" sz="1600" b="1" dirty="0">
                          <a:latin typeface="Times New Roman"/>
                          <a:ea typeface="Times New Roman"/>
                        </a:rPr>
                        <a:t>на каналите на дистрибуция</a:t>
                      </a:r>
                      <a:endParaRPr lang="bg-BG" sz="16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SzPts val="1200"/>
                        <a:buFont typeface="Wingdings" pitchFamily="2" charset="2"/>
                        <a:buChar char="ü"/>
                      </a:pPr>
                      <a:r>
                        <a:rPr lang="bg-BG" sz="1600" dirty="0">
                          <a:latin typeface="Times New Roman"/>
                          <a:ea typeface="Times New Roman"/>
                        </a:rPr>
                        <a:t>изследване на съдействието на </a:t>
                      </a:r>
                      <a:r>
                        <a:rPr lang="bg-BG" sz="1600" dirty="0" smtClean="0">
                          <a:latin typeface="Times New Roman"/>
                          <a:ea typeface="Times New Roman"/>
                        </a:rPr>
                        <a:t>дилърите</a:t>
                      </a:r>
                    </a:p>
                    <a:p>
                      <a:pPr marL="179705" indent="-179705" algn="just"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bg-BG" sz="1600" dirty="0" smtClean="0">
                          <a:latin typeface="Times New Roman"/>
                          <a:ea typeface="Times New Roman"/>
                        </a:rPr>
                        <a:t>изследване </a:t>
                      </a:r>
                      <a:r>
                        <a:rPr lang="bg-BG" sz="1600" dirty="0">
                          <a:latin typeface="Times New Roman"/>
                          <a:ea typeface="Times New Roman"/>
                        </a:rPr>
                        <a:t>на ефективността на дилърите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98785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bg-BG" sz="1600" b="1" dirty="0" smtClean="0">
                          <a:latin typeface="Times New Roman"/>
                          <a:ea typeface="Times New Roman"/>
                        </a:rPr>
                        <a:t>2. Пазарни изследвания</a:t>
                      </a:r>
                      <a:endParaRPr lang="bg-BG" sz="1600" dirty="0" smtClean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 algn="just" defTabSz="914400" rtl="0" eaLnBrk="1" latinLnBrk="0" hangingPunct="1">
                        <a:spcAft>
                          <a:spcPts val="0"/>
                        </a:spcAft>
                        <a:buSzPts val="1200"/>
                        <a:buFont typeface="Wingdings" pitchFamily="2" charset="2"/>
                        <a:buChar char="ü"/>
                      </a:pPr>
                      <a:r>
                        <a:rPr lang="bg-BG" sz="16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изследвания за определяне на пазара</a:t>
                      </a:r>
                    </a:p>
                    <a:p>
                      <a:pPr marL="179705" indent="-179705" algn="just" defTabSz="914400" rtl="0" eaLnBrk="1" latinLnBrk="0" hangingPunct="1"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bg-BG" sz="16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</a:t>
                      </a:r>
                      <a:r>
                        <a:rPr lang="bg-BG" sz="16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изследвания на </a:t>
                      </a:r>
                      <a:r>
                        <a:rPr lang="bg-BG" sz="16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продажбите</a:t>
                      </a:r>
                    </a:p>
                    <a:p>
                      <a:pPr marL="179705" indent="-179705" algn="just" defTabSz="914400" rtl="0" eaLnBrk="1" latinLnBrk="0" hangingPunct="1"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bg-BG" sz="16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изследвания </a:t>
                      </a:r>
                      <a:r>
                        <a:rPr lang="bg-BG" sz="16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на покупателната мотивация</a:t>
                      </a:r>
                    </a:p>
                    <a:p>
                      <a:pPr marL="179705" indent="-179705" algn="just" defTabSz="914400" rtl="0" eaLnBrk="1" latinLnBrk="0" hangingPunct="1"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bg-BG" sz="16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изследвания на потребителските навици.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9705" indent="-179705" algn="just">
                        <a:spcAft>
                          <a:spcPts val="0"/>
                        </a:spcAft>
                      </a:pPr>
                      <a:r>
                        <a:rPr lang="bg-BG" sz="1600" b="1" dirty="0" smtClean="0">
                          <a:latin typeface="Times New Roman"/>
                          <a:ea typeface="Times New Roman"/>
                        </a:rPr>
                        <a:t>3. Изследване </a:t>
                      </a:r>
                      <a:r>
                        <a:rPr lang="bg-BG" sz="1600" b="1" dirty="0">
                          <a:latin typeface="Times New Roman"/>
                          <a:ea typeface="Times New Roman"/>
                        </a:rPr>
                        <a:t>на рекламата</a:t>
                      </a:r>
                      <a:endParaRPr lang="bg-BG" sz="16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SzPts val="1200"/>
                        <a:buFont typeface="Wingdings" pitchFamily="2" charset="2"/>
                        <a:buChar char="ü"/>
                      </a:pPr>
                      <a:r>
                        <a:rPr lang="bg-BG" sz="1600" dirty="0" smtClean="0">
                          <a:latin typeface="Times New Roman"/>
                          <a:ea typeface="Times New Roman"/>
                        </a:rPr>
                        <a:t>изследване </a:t>
                      </a:r>
                      <a:r>
                        <a:rPr lang="bg-BG" sz="1600" dirty="0">
                          <a:latin typeface="Times New Roman"/>
                          <a:ea typeface="Times New Roman"/>
                        </a:rPr>
                        <a:t>на рекламната стратегия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SzPts val="1200"/>
                        <a:buFont typeface="Wingdings" pitchFamily="2" charset="2"/>
                        <a:buChar char="ü"/>
                      </a:pPr>
                      <a:r>
                        <a:rPr lang="bg-BG" sz="1600" dirty="0" err="1">
                          <a:latin typeface="Times New Roman"/>
                          <a:ea typeface="Times New Roman"/>
                        </a:rPr>
                        <a:t>копитестове</a:t>
                      </a:r>
                      <a:endParaRPr lang="bg-BG" sz="1600" dirty="0">
                        <a:latin typeface="Times New Roman"/>
                        <a:ea typeface="Times New Roman"/>
                      </a:endParaRPr>
                    </a:p>
                    <a:p>
                      <a:pPr marL="179705" indent="-179705" algn="just"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  </a:t>
                      </a:r>
                      <a:r>
                        <a:rPr lang="bg-BG" sz="1600" dirty="0" smtClean="0">
                          <a:latin typeface="Times New Roman"/>
                          <a:ea typeface="Times New Roman"/>
                        </a:rPr>
                        <a:t>изследване </a:t>
                      </a:r>
                      <a:r>
                        <a:rPr lang="bg-BG" sz="1600" dirty="0">
                          <a:latin typeface="Times New Roman"/>
                          <a:ea typeface="Times New Roman"/>
                        </a:rPr>
                        <a:t>на рекламните медии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SzPts val="1200"/>
                        <a:buFont typeface="Wingdings" pitchFamily="2" charset="2"/>
                        <a:buChar char="ü"/>
                      </a:pPr>
                      <a:r>
                        <a:rPr lang="bg-BG" sz="1600" dirty="0">
                          <a:latin typeface="Times New Roman"/>
                          <a:ea typeface="Times New Roman"/>
                        </a:rPr>
                        <a:t>изследване на ефективността на рекламата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830689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lang="bg-BG" sz="24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 Според стратегическото им предназначение</a:t>
            </a:r>
            <a:endParaRPr lang="bg-BG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96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8600" y="152400"/>
            <a:ext cx="873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sz="3200" b="1" dirty="0" smtClean="0"/>
              <a:t>Видове маркетингови изследвания</a:t>
            </a:r>
            <a:endParaRPr lang="bg-BG" sz="3200" dirty="0"/>
          </a:p>
        </p:txBody>
      </p:sp>
      <p:sp>
        <p:nvSpPr>
          <p:cNvPr id="8" name="Rectangle 7"/>
          <p:cNvSpPr/>
          <p:nvPr/>
        </p:nvSpPr>
        <p:spPr>
          <a:xfrm>
            <a:off x="0" y="6858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/>
              <a:t>II. </a:t>
            </a:r>
            <a:r>
              <a:rPr lang="bg-BG" sz="2400" b="1" dirty="0" smtClean="0"/>
              <a:t>Според жизнения цикъл на продукта</a:t>
            </a:r>
            <a:endParaRPr lang="bg-BG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16973"/>
              </p:ext>
            </p:extLst>
          </p:nvPr>
        </p:nvGraphicFramePr>
        <p:xfrm>
          <a:off x="228600" y="1155896"/>
          <a:ext cx="8686800" cy="5702104"/>
        </p:xfrm>
        <a:graphic>
          <a:graphicData uri="http://schemas.openxmlformats.org/drawingml/2006/table">
            <a:tbl>
              <a:tblPr/>
              <a:tblGrid>
                <a:gridCol w="2856186"/>
                <a:gridCol w="5830614"/>
              </a:tblGrid>
              <a:tr h="439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b="1" dirty="0">
                          <a:latin typeface="Times New Roman"/>
                          <a:ea typeface="Times New Roman"/>
                        </a:rPr>
                        <a:t>Стадий на жизнения цикъл на продукта</a:t>
                      </a:r>
                      <a:endParaRPr lang="bg-BG" sz="1400" dirty="0">
                        <a:latin typeface="Times New Roman"/>
                        <a:ea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b="1">
                          <a:latin typeface="Times New Roman"/>
                          <a:ea typeface="Times New Roman"/>
                        </a:rPr>
                        <a:t>Маркетингови изследвания</a:t>
                      </a:r>
                      <a:endParaRPr lang="bg-BG" sz="1400">
                        <a:latin typeface="Times New Roman"/>
                        <a:ea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1. Преди въвеждането на продукта</a:t>
                      </a: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9705" indent="-179705" algn="just"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тестове на концепции;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SzPts val="1200"/>
                        <a:buFont typeface="Wingdings" pitchFamily="2" charset="2"/>
                        <a:buChar char="ü"/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лабораторни тестове на продукта;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SzPts val="1200"/>
                        <a:buFont typeface="Wingdings" pitchFamily="2" charset="2"/>
                        <a:buChar char="ü"/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изследвания за позициониране;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SzPts val="1200"/>
                        <a:buFont typeface="Wingdings" pitchFamily="2" charset="2"/>
                        <a:buChar char="ü"/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тестове за марковото име;</a:t>
                      </a:r>
                    </a:p>
                    <a:p>
                      <a:pPr marL="179705" indent="-179705" algn="just"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bg-BG" sz="1400" dirty="0" smtClean="0">
                          <a:latin typeface="Times New Roman"/>
                          <a:ea typeface="Times New Roman"/>
                        </a:rPr>
                        <a:t> тестове </a:t>
                      </a: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на опаковката;</a:t>
                      </a:r>
                    </a:p>
                    <a:p>
                      <a:pPr marL="179705" indent="-179705" algn="just"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bg-BG" sz="1400" dirty="0" smtClean="0">
                          <a:latin typeface="Times New Roman"/>
                          <a:ea typeface="Times New Roman"/>
                        </a:rPr>
                        <a:t> тестове на </a:t>
                      </a: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рекламните концепции и макети;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SzPts val="1200"/>
                        <a:buFont typeface="Wingdings" pitchFamily="2" charset="2"/>
                        <a:buChar char="ü"/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реални пазарни тестове. </a:t>
                      </a: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latin typeface="Times New Roman"/>
                          <a:ea typeface="Times New Roman"/>
                        </a:rPr>
                        <a:t>2. Въвеждане</a:t>
                      </a: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SzPts val="1200"/>
                        <a:buFont typeface="Wingdings" pitchFamily="2" charset="2"/>
                        <a:buChar char="ü"/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изследване на пазарния дял;</a:t>
                      </a:r>
                    </a:p>
                    <a:p>
                      <a:pPr marL="179705" indent="-179705" algn="just"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изследвания на наличието на продукта;</a:t>
                      </a:r>
                    </a:p>
                    <a:p>
                      <a:pPr marL="179705" indent="-179705" algn="just"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изследвания на цените;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SzPts val="1200"/>
                        <a:buFont typeface="Wingdings" pitchFamily="2" charset="2"/>
                        <a:buChar char="ü"/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изследвания на потребителските реакции;</a:t>
                      </a:r>
                    </a:p>
                    <a:p>
                      <a:pPr marL="179705" indent="-179705" algn="just"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изследване на познатостта на продукта;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SzPts val="1200"/>
                        <a:buFont typeface="Wingdings" pitchFamily="2" charset="2"/>
                        <a:buChar char="ü"/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изследвания за опитване;</a:t>
                      </a:r>
                    </a:p>
                    <a:p>
                      <a:pPr marL="179705" indent="-179705" algn="just"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изследвания на </a:t>
                      </a:r>
                      <a:r>
                        <a:rPr lang="bg-BG" sz="1400" dirty="0" err="1">
                          <a:latin typeface="Times New Roman"/>
                          <a:ea typeface="Times New Roman"/>
                        </a:rPr>
                        <a:t>повтторното</a:t>
                      </a: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 потребление.</a:t>
                      </a: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4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latin typeface="Times New Roman"/>
                          <a:ea typeface="Times New Roman"/>
                        </a:rPr>
                        <a:t>3. Растеж</a:t>
                      </a: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9705" indent="-179705" algn="just"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изследвания за поведението на продукта;</a:t>
                      </a:r>
                    </a:p>
                    <a:p>
                      <a:pPr marL="179705" indent="-179705" algn="just"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bg-BG" sz="1400" dirty="0" err="1">
                          <a:latin typeface="Times New Roman"/>
                          <a:ea typeface="Times New Roman"/>
                        </a:rPr>
                        <a:t>сегментационни</a:t>
                      </a: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 изследвания;</a:t>
                      </a:r>
                    </a:p>
                    <a:p>
                      <a:pPr marL="179705" indent="-179705" algn="just"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прогнози на продажбите</a:t>
                      </a: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90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latin typeface="Times New Roman"/>
                          <a:ea typeface="Times New Roman"/>
                        </a:rPr>
                        <a:t>4. Зрялост</a:t>
                      </a: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9705" indent="-179705" algn="just"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изследвания за нови потребители и приложения;</a:t>
                      </a:r>
                    </a:p>
                    <a:p>
                      <a:pPr marL="179705" indent="-179705" algn="just"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bg-BG" sz="1400" dirty="0" err="1">
                          <a:latin typeface="Times New Roman"/>
                          <a:ea typeface="Times New Roman"/>
                        </a:rPr>
                        <a:t>диверсификационни</a:t>
                      </a: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 изследвания;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SzPts val="1200"/>
                        <a:buFont typeface="Wingdings" pitchFamily="2" charset="2"/>
                        <a:buChar char="ü"/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изследвания на конкурентите;</a:t>
                      </a:r>
                    </a:p>
                    <a:p>
                      <a:pPr marL="179705" indent="-179705" algn="just"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изследване на наличността на продукта;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SzPts val="1200"/>
                        <a:buFont typeface="Wingdings" pitchFamily="2" charset="2"/>
                        <a:buChar char="ü"/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изследвания на ефективността на рекламата.</a:t>
                      </a: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5. Спад</a:t>
                      </a: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SzPts val="1200"/>
                        <a:buFont typeface="Wingdings" pitchFamily="2" charset="2"/>
                        <a:buChar char="ü"/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изследвания на ценовата еластичност;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SzPts val="1200"/>
                        <a:buFont typeface="Wingdings" pitchFamily="2" charset="2"/>
                        <a:buChar char="ü"/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изследвания върху снижаването на разходите.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96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8600" y="152400"/>
            <a:ext cx="873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sz="3200" b="1" dirty="0" smtClean="0"/>
              <a:t>Видове маркетингови изследвания</a:t>
            </a:r>
            <a:endParaRPr lang="bg-BG" sz="3200" dirty="0"/>
          </a:p>
        </p:txBody>
      </p:sp>
      <p:sp>
        <p:nvSpPr>
          <p:cNvPr id="8" name="Rectangle 7"/>
          <p:cNvSpPr/>
          <p:nvPr/>
        </p:nvSpPr>
        <p:spPr>
          <a:xfrm>
            <a:off x="0" y="68580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III</a:t>
            </a:r>
            <a:r>
              <a:rPr lang="bg-BG" sz="2000" b="1" dirty="0" smtClean="0"/>
              <a:t>. Според това как обслужват процеса на изработване на решения</a:t>
            </a:r>
            <a:endParaRPr lang="bg-BG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295400"/>
          <a:ext cx="8686800" cy="5494842"/>
        </p:xfrm>
        <a:graphic>
          <a:graphicData uri="http://schemas.openxmlformats.org/drawingml/2006/table">
            <a:tbl>
              <a:tblPr/>
              <a:tblGrid>
                <a:gridCol w="3578297"/>
                <a:gridCol w="1914542"/>
                <a:gridCol w="3193961"/>
              </a:tblGrid>
              <a:tr h="419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800" b="1" dirty="0">
                          <a:latin typeface="Times New Roman"/>
                          <a:ea typeface="Times New Roman"/>
                        </a:rPr>
                        <a:t>Фази на вземане на управленско решение</a:t>
                      </a:r>
                      <a:endParaRPr lang="bg-BG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800" b="1" dirty="0">
                          <a:latin typeface="Times New Roman"/>
                          <a:ea typeface="Times New Roman"/>
                        </a:rPr>
                        <a:t>Съответни маркетингови изследвания </a:t>
                      </a:r>
                      <a:endParaRPr lang="bg-BG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56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latin typeface="Times New Roman"/>
                          <a:ea typeface="Times New Roman"/>
                        </a:rPr>
                        <a:t>1. Идентифициране и дефиниране на проблема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bg-BG" sz="11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latin typeface="Times New Roman"/>
                          <a:ea typeface="Times New Roman"/>
                        </a:rPr>
                        <a:t>Предварителни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latin typeface="Times New Roman"/>
                          <a:ea typeface="Times New Roman"/>
                        </a:rPr>
                        <a:t> изследвания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latin typeface="Times New Roman"/>
                          <a:ea typeface="Times New Roman"/>
                        </a:rPr>
                        <a:t>2. Формулиране на алтернативни решения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9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Проучвателни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изследвания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latin typeface="Times New Roman"/>
                          <a:ea typeface="Times New Roman"/>
                        </a:rPr>
                        <a:t>3. Оценяване на алтернативните решения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0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latin typeface="Times New Roman"/>
                          <a:ea typeface="Times New Roman"/>
                        </a:rPr>
                        <a:t>4. Избор на алтернатива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latin typeface="Times New Roman"/>
                          <a:ea typeface="Times New Roman"/>
                        </a:rPr>
                        <a:t>Заключителни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latin typeface="Times New Roman"/>
                          <a:ea typeface="Times New Roman"/>
                        </a:rPr>
                        <a:t>изследвания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0658"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SzPts val="1200"/>
                        <a:buFont typeface="+mj-lt"/>
                        <a:buAutoNum type="arabicPeriod" startAt="5"/>
                      </a:pPr>
                      <a:r>
                        <a:rPr lang="bg-BG" sz="1400">
                          <a:latin typeface="Times New Roman"/>
                          <a:ea typeface="Times New Roman"/>
                        </a:rPr>
                        <a:t>Приложение на решението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bg-BG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latin typeface="Times New Roman"/>
                          <a:ea typeface="Times New Roman"/>
                        </a:rPr>
                        <a:t>6. Обратна връзка, оценка и контрол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bg-BG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Следящи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latin typeface="Times New Roman"/>
                          <a:ea typeface="Times New Roman"/>
                        </a:rPr>
                        <a:t>изследвания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733800" y="2209800"/>
            <a:ext cx="1905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733800" y="3276600"/>
            <a:ext cx="1905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733800" y="4267200"/>
            <a:ext cx="1905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733800" y="5715000"/>
            <a:ext cx="1905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733800" y="64008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733800" y="48768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733800" y="2819400"/>
            <a:ext cx="1905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33800" y="3810000"/>
            <a:ext cx="1905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733800" y="4876800"/>
            <a:ext cx="1905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96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8600" y="152400"/>
            <a:ext cx="873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sz="3200" b="1" dirty="0" smtClean="0"/>
              <a:t>Видове маркетингови изследвания</a:t>
            </a:r>
            <a:endParaRPr lang="bg-BG" sz="3200" dirty="0"/>
          </a:p>
        </p:txBody>
      </p:sp>
      <p:sp>
        <p:nvSpPr>
          <p:cNvPr id="8" name="Rectangle 7"/>
          <p:cNvSpPr/>
          <p:nvPr/>
        </p:nvSpPr>
        <p:spPr>
          <a:xfrm>
            <a:off x="0" y="685800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IV</a:t>
            </a:r>
            <a:r>
              <a:rPr lang="bg-BG" sz="2400" b="1" dirty="0" smtClean="0"/>
              <a:t>. Според типа на получаваната информация</a:t>
            </a:r>
            <a:endParaRPr lang="bg-BG" sz="2400" dirty="0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300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</a:pPr>
            <a:r>
              <a:rPr lang="bg-BG" sz="2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 Количествени маркетингови изследвания.</a:t>
            </a:r>
            <a:endParaRPr lang="bg-BG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sz="2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Набираните данни отразяват някакви количествени измерения на анализираните променливи - бройки,  тонове, левове, проценти и др. </a:t>
            </a:r>
            <a:endParaRPr lang="bg-BG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sz="2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Базират се на големи извадки от </a:t>
            </a:r>
            <a:r>
              <a:rPr lang="bg-BG" sz="2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респонденти</a:t>
            </a:r>
            <a:r>
              <a:rPr lang="bg-BG" sz="2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на основата на репрезентативността. </a:t>
            </a: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bg-BG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sz="2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 Качествени маркетингови изследвания.</a:t>
            </a:r>
            <a:endParaRPr lang="bg-BG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sz="2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Набираните данни са от качествено естество - какво харесват потребителите, какво е отношението им към определен продукт, каква е привързаността им към марката и др. Те не могат да бъдат количествено описани или анализирани по статистически път. </a:t>
            </a:r>
            <a:endParaRPr lang="bg-BG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sz="2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Базират се на ограничен контингент </a:t>
            </a:r>
            <a:r>
              <a:rPr lang="bg-BG" sz="2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респонденти</a:t>
            </a:r>
            <a:r>
              <a:rPr lang="bg-BG" sz="2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(обикновено до 100 души).</a:t>
            </a: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sz="2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Характеризират се с директен контакт между изследователя и изследваните лица. </a:t>
            </a:r>
            <a:endParaRPr lang="bg-BG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382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8600" y="152400"/>
            <a:ext cx="873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sz="3200" b="1" dirty="0" smtClean="0"/>
              <a:t>Видове маркетингови изследвания</a:t>
            </a:r>
            <a:endParaRPr lang="bg-BG" sz="3200" dirty="0"/>
          </a:p>
        </p:txBody>
      </p:sp>
      <p:sp>
        <p:nvSpPr>
          <p:cNvPr id="8" name="Rectangle 7"/>
          <p:cNvSpPr/>
          <p:nvPr/>
        </p:nvSpPr>
        <p:spPr>
          <a:xfrm>
            <a:off x="0" y="1143000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V</a:t>
            </a:r>
            <a:r>
              <a:rPr lang="bg-BG" sz="2400" b="1" dirty="0" smtClean="0"/>
              <a:t>. Според типа на източниците на информация</a:t>
            </a:r>
            <a:endParaRPr lang="bg-BG" sz="2400" dirty="0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981200"/>
            <a:ext cx="9144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1.Маркетингови изследвания основаващи се на вторични данни (изследвания от място)</a:t>
            </a:r>
          </a:p>
          <a:p>
            <a:pPr algn="just"/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2. Маркетингови изследвания основаващи се на първични данни (изследвания на място).</a:t>
            </a:r>
          </a:p>
          <a:p>
            <a:r>
              <a:rPr lang="bg-BG" sz="2400" dirty="0" smtClean="0"/>
              <a:t> 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540</TotalTime>
  <Words>844</Words>
  <Application>Microsoft Office PowerPoint</Application>
  <PresentationFormat>On-screen Show (4:3)</PresentationFormat>
  <Paragraphs>217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Siya Veleva</dc:creator>
  <cp:lastModifiedBy>SAtanasova</cp:lastModifiedBy>
  <cp:revision>145</cp:revision>
  <dcterms:created xsi:type="dcterms:W3CDTF">2006-08-16T00:00:00Z</dcterms:created>
  <dcterms:modified xsi:type="dcterms:W3CDTF">2020-03-27T09:21:02Z</dcterms:modified>
</cp:coreProperties>
</file>