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660"/>
  </p:normalViewPr>
  <p:slideViewPr>
    <p:cSldViewPr>
      <p:cViewPr>
        <p:scale>
          <a:sx n="76" d="100"/>
          <a:sy n="76" d="100"/>
        </p:scale>
        <p:origin x="-130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45A7-4446-4B13-AD87-30D867C888B8}" type="datetimeFigureOut">
              <a:rPr lang="bg-BG" smtClean="0"/>
              <a:pPr/>
              <a:t>27.3.2020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9AD4-EA95-4368-91D4-67B8CBE1695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58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11</a:t>
            </a:fld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12</a:t>
            </a:fld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13</a:t>
            </a:fld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14</a:t>
            </a:fld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15</a:t>
            </a:fld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16</a:t>
            </a:fld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17</a:t>
            </a:fld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18</a:t>
            </a:fld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19</a:t>
            </a:fld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20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21</a:t>
            </a:fld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22</a:t>
            </a:fld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23</a:t>
            </a:fld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24</a:t>
            </a:fld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25</a:t>
            </a:fld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26</a:t>
            </a:fld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27</a:t>
            </a:fld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28</a:t>
            </a:fld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29</a:t>
            </a:fld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30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4</a:t>
            </a:fld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31</a:t>
            </a:fld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32</a:t>
            </a:fld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33</a:t>
            </a:fld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34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5</a:t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6</a:t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8</a:t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9</a:t>
            </a:fld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10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334026" y="4953000"/>
            <a:ext cx="8610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latin typeface="Calibri" pitchFamily="34" charset="0"/>
              </a:rPr>
              <a:t> </a:t>
            </a:r>
            <a:r>
              <a:rPr lang="bg-BG" sz="2400" dirty="0"/>
              <a:t>Стратегии и методи за събиране на маркетингови </a:t>
            </a:r>
            <a:r>
              <a:rPr lang="bg-BG" sz="2400" dirty="0" smtClean="0"/>
              <a:t>данни </a:t>
            </a:r>
            <a:endParaRPr lang="bg-BG" sz="24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027" y="2578709"/>
            <a:ext cx="8610600" cy="19050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334027" y="2673959"/>
            <a:ext cx="3045925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5633155" y="2673959"/>
            <a:ext cx="3311472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72724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44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Мениджмънт на маркетинга</a:t>
            </a:r>
            <a:endParaRPr lang="bg-BG" sz="4400" b="1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41148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/>
              <a:t>МАРКЕТИНГОВИ ИЗСЛЕДВАНИЯ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44081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I</a:t>
            </a:r>
            <a:r>
              <a:rPr lang="bg-BG" sz="2400" b="1" dirty="0" smtClean="0">
                <a:solidFill>
                  <a:prstClr val="black"/>
                </a:solidFill>
              </a:rPr>
              <a:t>.  Качествени методи за събиране на маркетингови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958335"/>
            <a:ext cx="899159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 smtClean="0"/>
              <a:t>В/ </a:t>
            </a:r>
            <a:r>
              <a:rPr lang="bg-BG" sz="2400" b="1" dirty="0" err="1" smtClean="0"/>
              <a:t>Проективни</a:t>
            </a:r>
            <a:r>
              <a:rPr lang="bg-BG" sz="2400" b="1" dirty="0" smtClean="0"/>
              <a:t> методи</a:t>
            </a:r>
            <a:endParaRPr lang="bg-BG" sz="2400" dirty="0" smtClean="0"/>
          </a:p>
          <a:p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Използват се когато се предполага, че </a:t>
            </a:r>
            <a:r>
              <a:rPr lang="bg-BG" sz="2400" dirty="0" err="1" smtClean="0"/>
              <a:t>респондентите</a:t>
            </a:r>
            <a:r>
              <a:rPr lang="bg-BG" sz="2400" dirty="0" smtClean="0"/>
              <a:t> няма да дадат точен и смислен отговор на директно зададените им въпроси.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На </a:t>
            </a:r>
            <a:r>
              <a:rPr lang="bg-BG" sz="2400" dirty="0" err="1" smtClean="0"/>
              <a:t>респондента</a:t>
            </a:r>
            <a:r>
              <a:rPr lang="bg-BG" sz="2400" dirty="0" smtClean="0"/>
              <a:t> се представя неопределен обект, дейност, ситуация или хора, които той трябва да интерпретира или обясни свободно. 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Така той проектира себе си и дава индиректна представа за своите мотиви, </a:t>
            </a:r>
            <a:r>
              <a:rPr lang="bg-BG" sz="2400" dirty="0" err="1" smtClean="0"/>
              <a:t>предрасъдъци</a:t>
            </a:r>
            <a:r>
              <a:rPr lang="bg-BG" sz="2400" dirty="0" smtClean="0"/>
              <a:t>, нагласи, чувства и т.н.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I</a:t>
            </a:r>
            <a:r>
              <a:rPr lang="bg-BG" sz="2400" b="1" dirty="0" smtClean="0">
                <a:solidFill>
                  <a:prstClr val="black"/>
                </a:solidFill>
              </a:rPr>
              <a:t>.  Качествени методи за събиране на маркетингови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685800"/>
            <a:ext cx="899159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b="1" u="sng" dirty="0" err="1" smtClean="0">
                <a:latin typeface="Times New Roman" pitchFamily="18" charset="0"/>
                <a:cs typeface="Times New Roman" pitchFamily="18" charset="0"/>
              </a:rPr>
              <a:t>Поективни</a:t>
            </a:r>
            <a:r>
              <a:rPr lang="bg-BG" sz="2400" b="1" u="sng" dirty="0" smtClean="0">
                <a:latin typeface="Times New Roman" pitchFamily="18" charset="0"/>
                <a:cs typeface="Times New Roman" pitchFamily="18" charset="0"/>
              </a:rPr>
              <a:t> техники:</a:t>
            </a:r>
          </a:p>
          <a:p>
            <a:pPr algn="just"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асоциативни техники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- изследователят предлага различни думи и фрази, а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респондентът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трябва да каже първата дума или фраза, която му хрумне.</a:t>
            </a:r>
          </a:p>
          <a:p>
            <a:pPr lvl="0" algn="just"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тестове за допълване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На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респондента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се предлагат недовършени или неясни изречения (или истории), които той трябва да допълни по негово виждане.  </a:t>
            </a:r>
          </a:p>
          <a:p>
            <a:pPr lvl="0" algn="just"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интерпретация на образи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На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респондента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се показват неясни или двусмислени рисунки, илюстрации, фотографии и др., които той трябва да опише или разтълкува.</a:t>
            </a:r>
          </a:p>
          <a:p>
            <a:pPr lvl="0" algn="just"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косвени въпроси за трети лица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респондентите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описват или оценяват дадена ситуация или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лице 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така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проектират своето мислене и собствено отношение.</a:t>
            </a:r>
          </a:p>
          <a:p>
            <a:pPr lvl="0" algn="just"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ролеви игри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- на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респондента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се предлага да изиграе ролята или да се постави на мястото на друг човек. Докато играе ролята той разкрива, своето мислене, отношения и др. е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I</a:t>
            </a:r>
            <a:r>
              <a:rPr lang="bg-BG" sz="2400" b="1" dirty="0" smtClean="0">
                <a:solidFill>
                  <a:prstClr val="black"/>
                </a:solidFill>
              </a:rPr>
              <a:t>.  Качествени методи за събиране на маркетингови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1371600"/>
            <a:ext cx="899159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 smtClean="0"/>
              <a:t>Г/ Изследване на отделни случаи</a:t>
            </a:r>
            <a:endParaRPr lang="bg-BG" sz="2400" dirty="0" smtClean="0"/>
          </a:p>
          <a:p>
            <a:r>
              <a:rPr lang="bg-BG" sz="2400" dirty="0" smtClean="0"/>
              <a:t> </a:t>
            </a:r>
          </a:p>
          <a:p>
            <a:r>
              <a:rPr lang="bg-BG" sz="2400" dirty="0" smtClean="0"/>
              <a:t>Този метод е насочен към подробно описание и задълбочен анализ на една отделна проблемна ситуация. </a:t>
            </a:r>
          </a:p>
          <a:p>
            <a:r>
              <a:rPr lang="bg-BG" sz="2400" dirty="0" smtClean="0"/>
              <a:t> </a:t>
            </a:r>
          </a:p>
          <a:p>
            <a:r>
              <a:rPr lang="bg-BG" sz="2400" dirty="0" smtClean="0"/>
              <a:t>Използва се главно за формулиране на изследователски хипотези.</a:t>
            </a:r>
          </a:p>
          <a:p>
            <a:pPr lvl="0" algn="just">
              <a:buFont typeface="Wingdings" pitchFamily="2" charset="2"/>
              <a:buChar char="Ø"/>
            </a:pP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1002270"/>
            <a:ext cx="899159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b="1" dirty="0" smtClean="0"/>
              <a:t>А/ Наблюдения</a:t>
            </a:r>
            <a:endParaRPr lang="bg-BG" sz="2400" dirty="0" smtClean="0"/>
          </a:p>
          <a:p>
            <a:pPr algn="just"/>
            <a:r>
              <a:rPr lang="bg-BG" sz="2400" b="1" dirty="0" smtClean="0"/>
              <a:t>	</a:t>
            </a:r>
            <a:endParaRPr lang="bg-BG" sz="2400" dirty="0" smtClean="0"/>
          </a:p>
          <a:p>
            <a:pPr algn="just"/>
            <a:r>
              <a:rPr lang="bg-BG" sz="2400" dirty="0" smtClean="0"/>
              <a:t>За събиране на първични данни за поведението на хората - сегашно или минало. 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За сегашното поведение на хората се набират данни чрез директно наблюдение, а за миналото по следствията и резултатите от него.  </a:t>
            </a:r>
          </a:p>
          <a:p>
            <a:pPr algn="just"/>
            <a:r>
              <a:rPr lang="bg-BG" sz="2400" dirty="0" smtClean="0"/>
              <a:t>	</a:t>
            </a:r>
          </a:p>
          <a:p>
            <a:pPr lvl="0" algn="just">
              <a:buFont typeface="Wingdings" pitchFamily="2" charset="2"/>
              <a:buChar char="Ø"/>
            </a:pP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914400"/>
            <a:ext cx="899159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bg-BG" sz="2400" b="1" dirty="0" smtClean="0"/>
              <a:t>1. Неструктурирано наблюдение.</a:t>
            </a:r>
            <a:endParaRPr lang="bg-BG" sz="2400" dirty="0" smtClean="0"/>
          </a:p>
          <a:p>
            <a:pPr algn="just"/>
            <a:r>
              <a:rPr lang="bg-BG" sz="2400" dirty="0" smtClean="0"/>
              <a:t> </a:t>
            </a:r>
          </a:p>
          <a:p>
            <a:pPr lvl="0" algn="just">
              <a:buFont typeface="Wingdings" pitchFamily="2" charset="2"/>
              <a:buChar char="v"/>
            </a:pPr>
            <a:r>
              <a:rPr lang="bg-BG" sz="2400" dirty="0" smtClean="0"/>
              <a:t> Предварително не се фиксира кои елементи на изучавания процес или обект ще бъдат наблюдавани, но се </a:t>
            </a:r>
            <a:r>
              <a:rPr lang="bg-BG" sz="2400" u="sng" dirty="0" smtClean="0"/>
              <a:t>подготвя списък от въпроси</a:t>
            </a:r>
            <a:r>
              <a:rPr lang="bg-BG" sz="2400" dirty="0" smtClean="0"/>
              <a:t>, на които изследователят се стреми да отговори.</a:t>
            </a:r>
          </a:p>
          <a:p>
            <a:pPr algn="just"/>
            <a:endParaRPr lang="bg-BG" sz="2400" dirty="0" smtClean="0"/>
          </a:p>
          <a:p>
            <a:pPr lvl="0" algn="just">
              <a:buFont typeface="Wingdings" pitchFamily="2" charset="2"/>
              <a:buChar char="v"/>
            </a:pPr>
            <a:r>
              <a:rPr lang="bg-BG" sz="2400" dirty="0" smtClean="0"/>
              <a:t> Цели </a:t>
            </a:r>
            <a:r>
              <a:rPr lang="bg-BG" sz="2400" u="sng" dirty="0" smtClean="0"/>
              <a:t>да се добие обща представа за наблюдавания обект </a:t>
            </a:r>
            <a:r>
              <a:rPr lang="bg-BG" sz="2400" dirty="0" smtClean="0"/>
              <a:t>- за външния му вид, за структурата му, за поведението му и т.н. </a:t>
            </a:r>
          </a:p>
          <a:p>
            <a:pPr algn="just"/>
            <a:endParaRPr lang="bg-BG" sz="2400" dirty="0" smtClean="0"/>
          </a:p>
          <a:p>
            <a:pPr lvl="0" algn="just">
              <a:buFont typeface="Wingdings" pitchFamily="2" charset="2"/>
              <a:buChar char="v"/>
            </a:pPr>
            <a:r>
              <a:rPr lang="bg-BG" sz="2400" dirty="0" smtClean="0"/>
              <a:t> Използва се във </a:t>
            </a:r>
            <a:r>
              <a:rPr lang="bg-BG" sz="2400" dirty="0" err="1" smtClean="0"/>
              <a:t>формулативните</a:t>
            </a:r>
            <a:r>
              <a:rPr lang="bg-BG" sz="2400" dirty="0" smtClean="0"/>
              <a:t> и в началните стадии на дескриптивните и експерименталните изследвания за предварително запознаване с изследвания обект. </a:t>
            </a: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838200"/>
            <a:ext cx="8991599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bg-BG" sz="2400" b="1" dirty="0" smtClean="0"/>
              <a:t>2. Структурирано наблюдение.</a:t>
            </a:r>
            <a:endParaRPr lang="bg-BG" sz="2400" dirty="0" smtClean="0"/>
          </a:p>
          <a:p>
            <a:pPr algn="just"/>
            <a:r>
              <a:rPr lang="bg-BG" sz="2400" dirty="0" smtClean="0"/>
              <a:t> 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bg-BG" sz="2400" dirty="0" smtClean="0"/>
              <a:t> Предварително </a:t>
            </a:r>
            <a:r>
              <a:rPr lang="bg-BG" sz="2400" u="sng" dirty="0" smtClean="0"/>
              <a:t>точно и ясно са определени задачите</a:t>
            </a:r>
            <a:r>
              <a:rPr lang="bg-BG" sz="2400" dirty="0" smtClean="0"/>
              <a:t> на изследването; 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bg-BG" sz="2400" dirty="0" smtClean="0"/>
              <a:t> Дефинирани са елементите на обекта, върху които трябва да се съсредоточи вниманието;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bg-BG" sz="2400" dirty="0" smtClean="0"/>
              <a:t> Съставен е </a:t>
            </a:r>
            <a:r>
              <a:rPr lang="bg-BG" sz="2400" u="sng" dirty="0" smtClean="0"/>
              <a:t>сценарий (план) за протичане на наблюдението; 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bg-BG" sz="2400" dirty="0" smtClean="0"/>
              <a:t> Разработена е методика за регистриране на резултатите.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bg-BG" sz="2400" dirty="0" smtClean="0"/>
              <a:t> Използва се за проверка на хипотези при дескриптивните изследвания, когато изследвания обект не е голям и е локализиран в ограничен район.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591981"/>
            <a:ext cx="89915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bg-BG" sz="2400" b="1" dirty="0" smtClean="0"/>
              <a:t>3. Включено наблюдение</a:t>
            </a:r>
            <a:endParaRPr lang="bg-BG" sz="2400" dirty="0" smtClean="0"/>
          </a:p>
          <a:p>
            <a:pPr algn="just"/>
            <a:r>
              <a:rPr lang="bg-BG" sz="2400" dirty="0" smtClean="0"/>
              <a:t> </a:t>
            </a:r>
          </a:p>
          <a:p>
            <a:pPr algn="just">
              <a:buFont typeface="Wingdings" pitchFamily="2" charset="2"/>
              <a:buChar char="v"/>
            </a:pPr>
            <a:r>
              <a:rPr lang="bg-BG" sz="2400" dirty="0" smtClean="0"/>
              <a:t> </a:t>
            </a:r>
            <a:r>
              <a:rPr lang="bg-BG" sz="2400" u="sng" dirty="0" smtClean="0"/>
              <a:t>Наблюдателят е включен в изучавания процес</a:t>
            </a:r>
            <a:r>
              <a:rPr lang="bg-BG" sz="2400" dirty="0" smtClean="0"/>
              <a:t>. Той участва в него заедно с изучаваните лица. </a:t>
            </a:r>
          </a:p>
          <a:p>
            <a:pPr algn="just"/>
            <a:endParaRPr lang="bg-BG" sz="2400" dirty="0" smtClean="0"/>
          </a:p>
          <a:p>
            <a:pPr algn="just">
              <a:buFont typeface="Wingdings" pitchFamily="2" charset="2"/>
              <a:buChar char="v"/>
            </a:pPr>
            <a:r>
              <a:rPr lang="bg-BG" sz="2400" dirty="0" smtClean="0"/>
              <a:t> Наблюдателят може да е кореспондент, т.е. да е действителен член на изучаваната група от лица. </a:t>
            </a:r>
          </a:p>
          <a:p>
            <a:pPr algn="just"/>
            <a:endParaRPr lang="bg-BG" sz="2400" dirty="0" smtClean="0"/>
          </a:p>
          <a:p>
            <a:pPr lvl="0" algn="just">
              <a:buFont typeface="Wingdings" pitchFamily="2" charset="2"/>
              <a:buChar char="v"/>
            </a:pPr>
            <a:r>
              <a:rPr lang="bg-BG" sz="2400" dirty="0" smtClean="0"/>
              <a:t> Наблюдението може да се осъществява тайно. Може да се създаде невярна представа за целта на изследването.</a:t>
            </a:r>
          </a:p>
          <a:p>
            <a:pPr lvl="0" algn="just"/>
            <a:endParaRPr lang="bg-BG" sz="2400" dirty="0" smtClean="0"/>
          </a:p>
          <a:p>
            <a:pPr lvl="0" algn="just">
              <a:buFont typeface="Wingdings" pitchFamily="2" charset="2"/>
              <a:buChar char="v"/>
            </a:pPr>
            <a:r>
              <a:rPr lang="bg-BG" sz="2400" dirty="0" smtClean="0"/>
              <a:t> Изследователят може да не скрива своята роля.</a:t>
            </a:r>
          </a:p>
          <a:p>
            <a:pPr lvl="0" algn="just"/>
            <a:r>
              <a:rPr lang="bg-BG" sz="2400" dirty="0" smtClean="0"/>
              <a:t> </a:t>
            </a:r>
          </a:p>
          <a:p>
            <a:pPr lvl="0" algn="just">
              <a:buFont typeface="Wingdings" pitchFamily="2" charset="2"/>
              <a:buChar char="v"/>
            </a:pPr>
            <a:r>
              <a:rPr lang="bg-BG" sz="2400" dirty="0" smtClean="0"/>
              <a:t> Проблем е влиянието, което изследователят оказва на изучаваните лица и моралността му.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946666"/>
            <a:ext cx="89915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n-US" sz="2400" b="1" dirty="0" smtClean="0"/>
              <a:t>4. </a:t>
            </a:r>
            <a:r>
              <a:rPr lang="bg-BG" sz="2400" b="1" dirty="0" smtClean="0"/>
              <a:t>Наблюдения “по записи”</a:t>
            </a:r>
            <a:endParaRPr lang="bg-BG" sz="2400" dirty="0" smtClean="0"/>
          </a:p>
          <a:p>
            <a:pPr algn="just"/>
            <a:r>
              <a:rPr lang="bg-BG" sz="2400" dirty="0" smtClean="0"/>
              <a:t>Събират данни за миналото поведение на интересуващите ни лица на основата на някакъв запис (писмен или електронен).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b="1" dirty="0" smtClean="0"/>
              <a:t>Разновидности</a:t>
            </a:r>
            <a:r>
              <a:rPr lang="bg-BG" sz="2400" dirty="0" smtClean="0"/>
              <a:t> на този метод:</a:t>
            </a:r>
          </a:p>
          <a:p>
            <a:pPr algn="just"/>
            <a:r>
              <a:rPr lang="bg-BG" sz="2400" dirty="0" smtClean="0"/>
              <a:t> </a:t>
            </a:r>
            <a:r>
              <a:rPr lang="bg-BG" sz="2400" b="1" dirty="0" smtClean="0"/>
              <a:t>а. наблюдение върху потреблението на домакинствата (изучаване на домакинските бюджети). </a:t>
            </a:r>
            <a:endParaRPr lang="bg-BG" sz="2400" dirty="0" smtClean="0"/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На извадка от домакинствата се предоставят специални дневници, в които те отбелязват направените покупки по точно определени пунктове - вид продукт, марка, количество, отделена сума.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Обикновено на </a:t>
            </a:r>
            <a:r>
              <a:rPr lang="bg-BG" sz="2400" dirty="0" err="1" smtClean="0"/>
              <a:t>респондентите</a:t>
            </a:r>
            <a:r>
              <a:rPr lang="bg-BG" sz="2400" dirty="0" smtClean="0"/>
              <a:t> се заплаща за това съдействие.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914400"/>
            <a:ext cx="899159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b="1" dirty="0" smtClean="0"/>
              <a:t>б.  наблюдение върху аудиторията</a:t>
            </a:r>
            <a:endParaRPr lang="bg-BG" sz="2400" dirty="0" smtClean="0"/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Практикува се </a:t>
            </a:r>
            <a:r>
              <a:rPr lang="bg-BG" sz="2400" u="sng" dirty="0" smtClean="0"/>
              <a:t>за определяне на рейтинга на електронните медии.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lvl="0" algn="just"/>
            <a:r>
              <a:rPr lang="bg-BG" sz="2400" dirty="0" smtClean="0"/>
              <a:t>Чрез попълване на </a:t>
            </a:r>
            <a:r>
              <a:rPr lang="bg-BG" sz="2400" u="sng" dirty="0" smtClean="0"/>
              <a:t>дневници</a:t>
            </a:r>
            <a:r>
              <a:rPr lang="bg-BG" sz="2400" dirty="0" smtClean="0"/>
              <a:t>, по описания по-горе начин.</a:t>
            </a:r>
          </a:p>
          <a:p>
            <a:pPr algn="just"/>
            <a:r>
              <a:rPr lang="bg-BG" sz="2400" dirty="0" smtClean="0"/>
              <a:t> </a:t>
            </a:r>
          </a:p>
          <a:p>
            <a:pPr lvl="0" algn="just"/>
            <a:r>
              <a:rPr lang="bg-BG" sz="2400" dirty="0" smtClean="0"/>
              <a:t>Чрез инсталиране на </a:t>
            </a:r>
            <a:r>
              <a:rPr lang="bg-BG" sz="2400" u="sng" dirty="0" err="1" smtClean="0"/>
              <a:t>аудиометри</a:t>
            </a:r>
            <a:r>
              <a:rPr lang="bg-BG" sz="2400" dirty="0" smtClean="0"/>
              <a:t> към телевизионните апарати. Те отчитат включването и изключването на апарата, каналите, на които работи и времето на работа.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lvl="0" algn="just"/>
            <a:r>
              <a:rPr lang="bg-BG" sz="2400" dirty="0" smtClean="0"/>
              <a:t>Чрез телефонно интервю за проучване поведението на аудиторията.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1099070"/>
            <a:ext cx="899159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b="1" dirty="0" smtClean="0"/>
              <a:t>в.  наблюдение върху продажбите</a:t>
            </a:r>
            <a:endParaRPr lang="bg-BG" sz="2400" dirty="0" smtClean="0"/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Събира данни за продажбите на определен продукт или търговска марка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Две </a:t>
            </a:r>
            <a:r>
              <a:rPr lang="bg-BG" sz="2400" b="1" dirty="0" smtClean="0"/>
              <a:t>разновидности</a:t>
            </a:r>
            <a:r>
              <a:rPr lang="bg-BG" sz="2400" dirty="0" smtClean="0"/>
              <a:t>: </a:t>
            </a:r>
          </a:p>
          <a:p>
            <a:pPr algn="just"/>
            <a:endParaRPr lang="bg-BG" sz="2400" dirty="0" smtClean="0"/>
          </a:p>
          <a:p>
            <a:pPr lvl="0" algn="just">
              <a:buFont typeface="Wingdings" pitchFamily="2" charset="2"/>
              <a:buChar char="§"/>
            </a:pPr>
            <a:r>
              <a:rPr lang="bg-BG" sz="2400" dirty="0" smtClean="0"/>
              <a:t> попълване на дневници за продажбите от търговския персонал;</a:t>
            </a:r>
          </a:p>
          <a:p>
            <a:pPr lvl="0" algn="just">
              <a:buFont typeface="Wingdings" pitchFamily="2" charset="2"/>
              <a:buChar char="§"/>
            </a:pPr>
            <a:r>
              <a:rPr lang="bg-BG" sz="2400" dirty="0" smtClean="0"/>
              <a:t> преглед на счетоводната документация относно продажбите. </a:t>
            </a:r>
          </a:p>
          <a:p>
            <a:pPr lvl="0"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 smtClean="0"/>
              <a:t>	</a:t>
            </a:r>
            <a:r>
              <a:rPr lang="bg-BG" sz="2400" b="1" dirty="0" smtClean="0"/>
              <a:t>Стратегия</a:t>
            </a:r>
            <a:r>
              <a:rPr lang="bg-BG" sz="2400" dirty="0" smtClean="0"/>
              <a:t> </a:t>
            </a:r>
            <a:r>
              <a:rPr lang="bg-BG" sz="2400" b="1" dirty="0" smtClean="0"/>
              <a:t>за</a:t>
            </a:r>
            <a:r>
              <a:rPr lang="bg-BG" sz="2400" dirty="0" smtClean="0"/>
              <a:t> </a:t>
            </a:r>
            <a:r>
              <a:rPr lang="bg-BG" sz="2400" b="1" dirty="0" smtClean="0"/>
              <a:t>МИ</a:t>
            </a:r>
            <a:r>
              <a:rPr lang="en-US" sz="2400" b="1" dirty="0" smtClean="0"/>
              <a:t> </a:t>
            </a:r>
            <a:r>
              <a:rPr lang="bg-BG" sz="2400" b="1" dirty="0" smtClean="0"/>
              <a:t>- </a:t>
            </a:r>
            <a:r>
              <a:rPr lang="bg-BG" sz="2400" b="1" dirty="0" smtClean="0"/>
              <a:t>генералната ориентация и специфичните методи, техники и процедури за събиране на данни.</a:t>
            </a:r>
            <a:r>
              <a:rPr lang="bg-BG" sz="2400" dirty="0" smtClean="0"/>
              <a:t> </a:t>
            </a:r>
          </a:p>
          <a:p>
            <a:pPr algn="just"/>
            <a:r>
              <a:rPr lang="bg-BG" sz="2400" dirty="0" smtClean="0"/>
              <a:t> </a:t>
            </a:r>
          </a:p>
          <a:p>
            <a:pPr algn="just"/>
            <a:r>
              <a:rPr lang="bg-BG" sz="2400" dirty="0" smtClean="0"/>
              <a:t> </a:t>
            </a:r>
          </a:p>
          <a:p>
            <a:pPr lvl="0" algn="just"/>
            <a:r>
              <a:rPr lang="bg-BG" sz="2400" b="1" dirty="0" smtClean="0"/>
              <a:t>1. </a:t>
            </a:r>
            <a:r>
              <a:rPr lang="bg-BG" sz="2400" b="1" dirty="0" err="1" smtClean="0"/>
              <a:t>Формулативна</a:t>
            </a:r>
            <a:r>
              <a:rPr lang="bg-BG" sz="2400" b="1" dirty="0" smtClean="0"/>
              <a:t> стратегия. </a:t>
            </a:r>
          </a:p>
          <a:p>
            <a:pPr algn="just"/>
            <a:r>
              <a:rPr lang="bg-BG" sz="2400" dirty="0" smtClean="0"/>
              <a:t>Използва се, когато липсва достатъчно информация за изследователските проблеми.  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Целта й е да се “разузнае” обектът на изследването и на тази основа да се прецизират целите, да се формулират изследователските въпроси и хипотези, да се идентифицират основните фактори и променливи. </a:t>
            </a:r>
            <a:endParaRPr lang="bg-BG" sz="2400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00840" y="-63787"/>
            <a:ext cx="8942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Стратегии за събиране на маркетингови данни</a:t>
            </a:r>
            <a:endParaRPr kumimoji="0" lang="bg-BG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545073"/>
            <a:ext cx="89915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bg-BG" sz="2400" b="1" dirty="0" smtClean="0"/>
              <a:t>5. </a:t>
            </a:r>
            <a:r>
              <a:rPr lang="bg-BG" sz="2400" b="1" dirty="0" err="1" smtClean="0"/>
              <a:t>Симулационен</a:t>
            </a:r>
            <a:r>
              <a:rPr lang="bg-BG" sz="2400" b="1" dirty="0" smtClean="0"/>
              <a:t> метод на наблюдение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Използва се, когато изследователят може да моделира в известна степен наблюдаваната ситуация като променя някои влияещи й фактори и нейни параметри. 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Той </a:t>
            </a:r>
            <a:r>
              <a:rPr lang="bg-BG" sz="2400" u="sng" dirty="0" smtClean="0"/>
              <a:t>наблюдава реакцията на наблюдаваните лица при моделираната ситуация </a:t>
            </a:r>
            <a:r>
              <a:rPr lang="bg-BG" sz="2400" dirty="0" smtClean="0"/>
              <a:t>(при която вече са променени някои параметри и фактори) и така разкрива определени страни на тяхното мислене, мотиви, навици и стереотипи на поведение. </a:t>
            </a:r>
          </a:p>
          <a:p>
            <a:pPr algn="just"/>
            <a:r>
              <a:rPr lang="bg-BG" sz="2400" dirty="0" smtClean="0"/>
              <a:t>Този метод се доближава до експерименталните изследвания. </a:t>
            </a:r>
            <a:endParaRPr lang="en-US" sz="2400" dirty="0" smtClean="0"/>
          </a:p>
          <a:p>
            <a:pPr algn="just"/>
            <a:r>
              <a:rPr lang="bg-BG" sz="2400" dirty="0" smtClean="0"/>
              <a:t>Използва се за проверка на някои хипотези.</a:t>
            </a:r>
          </a:p>
          <a:p>
            <a:pPr lvl="0"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838200"/>
            <a:ext cx="899159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b="1" dirty="0" smtClean="0"/>
              <a:t>Б/ Методи на допитване</a:t>
            </a:r>
            <a:endParaRPr lang="bg-BG" sz="2400" dirty="0" smtClean="0"/>
          </a:p>
          <a:p>
            <a:pPr algn="just"/>
            <a:r>
              <a:rPr lang="bg-BG" sz="2400" dirty="0" smtClean="0"/>
              <a:t>Втората голяма група количествени методи за събиране на първични данни.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Използват се при реализацията на дескриптивната стратегия главно при мащабни представителни проучвания.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Събират информация за мненията, предпочитанията, оценките, намеренията, опасенията и т.н. на хората.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Събраната с тях информация е количествена и може да се подложи на различна статистическа обработка.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Проблем са големите разходи за провеждането им.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621269"/>
            <a:ext cx="899159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dirty="0" smtClean="0"/>
              <a:t>Д</a:t>
            </a:r>
            <a:r>
              <a:rPr lang="bg-BG" sz="2400" b="1" dirty="0" smtClean="0"/>
              <a:t>ва големи класа допитвания</a:t>
            </a:r>
            <a:r>
              <a:rPr lang="bg-BG" sz="2400" dirty="0" smtClean="0"/>
              <a:t>: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	</a:t>
            </a:r>
            <a:r>
              <a:rPr lang="en-US" sz="2400" b="1" u="sng" dirty="0" smtClean="0"/>
              <a:t>I</a:t>
            </a:r>
            <a:r>
              <a:rPr lang="bg-BG" sz="2400" b="1" u="sng" dirty="0" smtClean="0"/>
              <a:t>. Анкета </a:t>
            </a:r>
            <a:endParaRPr lang="bg-BG" sz="2400" u="sng" dirty="0" smtClean="0"/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Анкетата е </a:t>
            </a:r>
            <a:r>
              <a:rPr lang="bg-BG" sz="2400" u="sng" dirty="0" smtClean="0"/>
              <a:t>писмено допитване</a:t>
            </a:r>
            <a:r>
              <a:rPr lang="bg-BG" sz="2400" dirty="0" smtClean="0"/>
              <a:t>, при което задаването на въпросите и получаването на отговорите става в писмена форма. 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Въпросите се попълват самостоятелно от </a:t>
            </a:r>
            <a:r>
              <a:rPr lang="bg-BG" sz="2400" dirty="0" err="1" smtClean="0"/>
              <a:t>респондентите</a:t>
            </a:r>
            <a:r>
              <a:rPr lang="bg-BG" sz="2400" dirty="0" smtClean="0"/>
              <a:t>.</a:t>
            </a:r>
          </a:p>
          <a:p>
            <a:pPr algn="just"/>
            <a:r>
              <a:rPr lang="bg-BG" sz="2400" dirty="0" smtClean="0"/>
              <a:t> </a:t>
            </a:r>
          </a:p>
          <a:p>
            <a:pPr algn="just"/>
            <a:r>
              <a:rPr lang="bg-BG" sz="2400" dirty="0" smtClean="0"/>
              <a:t>Основен инструмент е въпросникът. Той е списък от въпроси, на които изследваните лица трябва да отговорят, и формата, в която се регистрират техните отговори.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685800"/>
            <a:ext cx="899159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u="sng" dirty="0" smtClean="0"/>
              <a:t>В</a:t>
            </a:r>
            <a:r>
              <a:rPr lang="bg-BG" sz="2400" b="1" u="sng" dirty="0" smtClean="0"/>
              <a:t>идове въпроси </a:t>
            </a:r>
            <a:r>
              <a:rPr lang="bg-BG" sz="2400" dirty="0" smtClean="0"/>
              <a:t>в зависимост от начина на формулиране на отговорите:</a:t>
            </a:r>
          </a:p>
          <a:p>
            <a:pPr algn="just">
              <a:spcAft>
                <a:spcPts val="1200"/>
              </a:spcAft>
            </a:pPr>
            <a:r>
              <a:rPr lang="bg-BG" sz="2200" b="1" dirty="0" smtClean="0"/>
              <a:t>а. открити (отворени, свободни) въпроси</a:t>
            </a:r>
            <a:r>
              <a:rPr lang="bg-BG" sz="2200" dirty="0" smtClean="0"/>
              <a:t>. Отговорите им се формулират от </a:t>
            </a:r>
            <a:r>
              <a:rPr lang="bg-BG" sz="2200" dirty="0" err="1" smtClean="0"/>
              <a:t>респондента</a:t>
            </a:r>
            <a:r>
              <a:rPr lang="bg-BG" sz="2200" dirty="0" smtClean="0"/>
              <a:t> в свободна форма.</a:t>
            </a:r>
          </a:p>
          <a:p>
            <a:pPr algn="just">
              <a:spcAft>
                <a:spcPts val="1200"/>
              </a:spcAft>
            </a:pPr>
            <a:r>
              <a:rPr lang="bg-BG" sz="2200" b="1" dirty="0" smtClean="0"/>
              <a:t>б. закрити (затворени) въпроси.</a:t>
            </a:r>
            <a:r>
              <a:rPr lang="bg-BG" sz="2200" dirty="0" smtClean="0"/>
              <a:t> Всеки от тях има предварително формулирани варианти на отговори и </a:t>
            </a:r>
            <a:r>
              <a:rPr lang="bg-BG" sz="2200" dirty="0" err="1" smtClean="0"/>
              <a:t>респондента</a:t>
            </a:r>
            <a:r>
              <a:rPr lang="bg-BG" sz="2200" dirty="0" smtClean="0"/>
              <a:t> трябва да избере един или повече от тях. Те от своя страна са: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bg-BG" sz="2200" dirty="0" smtClean="0"/>
              <a:t> дихотомни закрити въпроси. Отговорите им представляват две взаимно изключващи се алтернативи (да и не);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bg-BG" sz="2200" dirty="0" smtClean="0"/>
              <a:t> прости закрити въпроси - при тях се посочва само един отговор;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bg-BG" sz="2200" dirty="0" smtClean="0"/>
              <a:t> множествени закрити въпроси. При тях има възможност да се посочат повече от един отговори.</a:t>
            </a:r>
          </a:p>
          <a:p>
            <a:pPr algn="just">
              <a:spcAft>
                <a:spcPts val="1200"/>
              </a:spcAft>
            </a:pPr>
            <a:r>
              <a:rPr lang="bg-BG" sz="2200" b="1" dirty="0" smtClean="0"/>
              <a:t>в. полузакрити въпроси. </a:t>
            </a:r>
            <a:r>
              <a:rPr lang="bg-BG" sz="2200" dirty="0" smtClean="0"/>
              <a:t>При тях наред с предварително посочените въпроси се дава възможност и за формулиране на друг отговор.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944434"/>
            <a:ext cx="8991599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bg-BG" sz="2400" dirty="0" smtClean="0"/>
              <a:t>В</a:t>
            </a:r>
            <a:r>
              <a:rPr lang="bg-BG" sz="2400" b="1" dirty="0" smtClean="0"/>
              <a:t>идове въпроси </a:t>
            </a:r>
            <a:r>
              <a:rPr lang="bg-BG" sz="2400" dirty="0" smtClean="0"/>
              <a:t>в зависимост от предназначението им: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</a:t>
            </a:r>
            <a:r>
              <a:rPr lang="bg-BG" sz="2400" dirty="0" err="1" smtClean="0"/>
              <a:t>фактологични</a:t>
            </a:r>
            <a:r>
              <a:rPr lang="bg-BG" sz="2400" dirty="0" smtClean="0"/>
              <a:t> въпроси. С тях се установяват определени факти;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оценъчни въпроси. Чрез отговора им се изразява определено мнение по зададения въпрос;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контролни въпроси. Чрез тях се проверява достоверността на отговорите на други въпроси;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филтриращи (отсяващи) въпроси. Чрез тях отговарящите се разделят по определени признаци.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1251466"/>
            <a:ext cx="8991599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bg-BG" sz="2400" b="1" dirty="0" smtClean="0"/>
              <a:t>Изисквания към въпросниците: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да се отчита културното и образователно равнище на </a:t>
            </a:r>
            <a:r>
              <a:rPr lang="bg-BG" sz="2400" dirty="0" err="1" smtClean="0"/>
              <a:t>респондентите</a:t>
            </a:r>
            <a:r>
              <a:rPr lang="bg-BG" sz="2400" dirty="0" smtClean="0"/>
              <a:t>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да се дават ясни указания за попълване на въпросника;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да се разграничат въпросите на </a:t>
            </a:r>
            <a:r>
              <a:rPr lang="bg-BG" sz="2400" dirty="0" err="1" smtClean="0"/>
              <a:t>фактологични</a:t>
            </a:r>
            <a:r>
              <a:rPr lang="bg-BG" sz="2400" dirty="0" smtClean="0"/>
              <a:t> (за посочване на отделни факти) и на оценъчни (за даване на оценки).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въпросникът да е логически правилно подреден. </a:t>
            </a:r>
            <a:endParaRPr lang="bg-BG" sz="2400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5089267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bg-BG" sz="2400" dirty="0" smtClean="0"/>
              <a:t>  анкетните карти да са предварително тествани.</a:t>
            </a: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776645"/>
            <a:ext cx="8991599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dirty="0" smtClean="0"/>
              <a:t> </a:t>
            </a:r>
            <a:r>
              <a:rPr lang="bg-BG" sz="2200" b="1" dirty="0" smtClean="0"/>
              <a:t>Анкетните карти трябва да съдържат: </a:t>
            </a:r>
          </a:p>
          <a:p>
            <a:pPr algn="ctr"/>
            <a:endParaRPr lang="bg-BG" sz="2200" b="1" dirty="0" smtClean="0"/>
          </a:p>
          <a:p>
            <a:pPr algn="just">
              <a:spcAft>
                <a:spcPts val="1200"/>
              </a:spcAft>
            </a:pPr>
            <a:r>
              <a:rPr lang="bg-BG" sz="2200" b="1" dirty="0" smtClean="0"/>
              <a:t>1.Въведение</a:t>
            </a:r>
            <a:r>
              <a:rPr lang="bg-BG" sz="2200" dirty="0" smtClean="0"/>
              <a:t> – накратко посочва кой и защо провежда изследването, за какво ще се използват резултатите, дава указания за попълване и гарантира анонимността. </a:t>
            </a:r>
          </a:p>
          <a:p>
            <a:pPr algn="just">
              <a:spcAft>
                <a:spcPts val="1200"/>
              </a:spcAft>
            </a:pPr>
            <a:r>
              <a:rPr lang="bg-BG" sz="2200" b="1" dirty="0" smtClean="0"/>
              <a:t>2. Встъпителни въпроси </a:t>
            </a:r>
            <a:r>
              <a:rPr lang="bg-BG" sz="2200" dirty="0" smtClean="0"/>
              <a:t>- те трябва да заинтересуват </a:t>
            </a:r>
            <a:r>
              <a:rPr lang="bg-BG" sz="2200" dirty="0" err="1" smtClean="0"/>
              <a:t>респондентите</a:t>
            </a:r>
            <a:r>
              <a:rPr lang="bg-BG" sz="2200" dirty="0" smtClean="0"/>
              <a:t> и да предизвикат добронамереното и активното им участие. Те са по-общи и </a:t>
            </a:r>
            <a:r>
              <a:rPr lang="bg-BG" sz="2200" dirty="0" err="1" smtClean="0"/>
              <a:t>фактологически</a:t>
            </a:r>
            <a:r>
              <a:rPr lang="bg-BG" sz="2200" dirty="0" smtClean="0"/>
              <a:t> въпроси. Не трябва да се започва с трудни, деликатни и неудобни въпроси. </a:t>
            </a:r>
          </a:p>
          <a:p>
            <a:pPr algn="just">
              <a:spcAft>
                <a:spcPts val="1200"/>
              </a:spcAft>
            </a:pPr>
            <a:r>
              <a:rPr lang="bg-BG" sz="2200" b="1" dirty="0" smtClean="0"/>
              <a:t>3. Основни въпроси - </a:t>
            </a:r>
            <a:r>
              <a:rPr lang="bg-BG" sz="2200" dirty="0" smtClean="0"/>
              <a:t>те трябва да набавят необходимите данни. Обикновено се групират в няколко смислови или тематични блока. </a:t>
            </a:r>
          </a:p>
          <a:p>
            <a:pPr algn="just">
              <a:spcAft>
                <a:spcPts val="1200"/>
              </a:spcAft>
            </a:pPr>
            <a:r>
              <a:rPr lang="bg-BG" sz="2200" b="1" dirty="0" smtClean="0"/>
              <a:t>4. Заключителни въпроси - </a:t>
            </a:r>
            <a:r>
              <a:rPr lang="bg-BG" sz="2200" dirty="0" smtClean="0"/>
              <a:t>трябва да са лесни, предвид настъпилите умора и отегчение. Обикновено те са за пол. възраст, образование, професия, семейно положение и др.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992092"/>
            <a:ext cx="899159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dirty="0" smtClean="0"/>
              <a:t> </a:t>
            </a:r>
            <a:r>
              <a:rPr lang="bg-BG" sz="2400" b="1" u="sng" dirty="0" smtClean="0"/>
              <a:t>Най-често използваните анкети</a:t>
            </a:r>
            <a:r>
              <a:rPr lang="bg-BG" sz="2400" dirty="0" smtClean="0"/>
              <a:t>:</a:t>
            </a:r>
          </a:p>
          <a:p>
            <a:endParaRPr lang="bg-BG" sz="2400" dirty="0" smtClean="0"/>
          </a:p>
          <a:p>
            <a:pPr algn="just"/>
            <a:r>
              <a:rPr lang="bg-BG" sz="2400" dirty="0" smtClean="0"/>
              <a:t>а. </a:t>
            </a:r>
            <a:r>
              <a:rPr lang="bg-BG" sz="2400" b="1" dirty="0" smtClean="0"/>
              <a:t>Анкета в жилището или работното място на </a:t>
            </a:r>
            <a:r>
              <a:rPr lang="bg-BG" sz="2400" b="1" dirty="0" err="1" smtClean="0"/>
              <a:t>респондента</a:t>
            </a:r>
            <a:endParaRPr lang="bg-BG" sz="2400" dirty="0" smtClean="0"/>
          </a:p>
          <a:p>
            <a:pPr algn="just"/>
            <a:r>
              <a:rPr lang="bg-BG" sz="2400" dirty="0" smtClean="0"/>
              <a:t>	</a:t>
            </a:r>
          </a:p>
          <a:p>
            <a:pPr algn="just"/>
            <a:r>
              <a:rPr lang="bg-BG" sz="2400" dirty="0" smtClean="0"/>
              <a:t>	Две разновидности: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 - въпросникът се оставя за спокойно попълване, а след това се прибира;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 - въпросникът се попълва при самото посещение на анкетиращия.  </a:t>
            </a:r>
          </a:p>
          <a:p>
            <a:pPr algn="just"/>
            <a:r>
              <a:rPr lang="bg-BG" sz="2400" dirty="0" smtClean="0"/>
              <a:t>	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685800"/>
            <a:ext cx="899159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б. Пощенска анкета</a:t>
            </a: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При нея въпросниците се изпращат по пощата. </a:t>
            </a:r>
          </a:p>
          <a:p>
            <a:pPr algn="just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Проблеми: </a:t>
            </a:r>
          </a:p>
          <a:p>
            <a:pPr algn="just">
              <a:buFont typeface="Wingdings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невисока степен на възвращаемост на анкетните карти (средно около 50 - 60%); </a:t>
            </a:r>
          </a:p>
          <a:p>
            <a:pPr algn="just">
              <a:buFont typeface="Wingdings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не е ясно кой фактически е попълнил анкетната карта; </a:t>
            </a:r>
          </a:p>
          <a:p>
            <a:pPr algn="just">
              <a:buFont typeface="Wingdings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липса на самостоятелност при попълване; </a:t>
            </a:r>
          </a:p>
          <a:p>
            <a:pPr algn="just">
              <a:buFont typeface="Wingdings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не могат да се дадат допълнителни указания; </a:t>
            </a:r>
          </a:p>
          <a:p>
            <a:pPr algn="just">
              <a:buFont typeface="Wingdings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последователността при отговаряне на въпросите може да е нарушена; </a:t>
            </a:r>
          </a:p>
          <a:p>
            <a:pPr algn="just">
              <a:buFont typeface="Wingdings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наличие на съществен времеви лаг между моментите на получаване и попълване на картите и др.</a:t>
            </a:r>
          </a:p>
          <a:p>
            <a:pPr algn="just">
              <a:buFont typeface="Wingdings" pitchFamily="2" charset="2"/>
              <a:buChar char="ü"/>
            </a:pP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Разновидност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на този метод: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анкета на отзовалите се -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въпросниците се публикуват в някое печатно издание, а желаещите ги откъсват, попълват и изпращат на указания адрес. 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762000"/>
            <a:ext cx="899159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b="1" dirty="0" smtClean="0"/>
              <a:t>в. Анкета на улицата</a:t>
            </a:r>
            <a:endParaRPr lang="bg-BG" sz="2400" dirty="0" smtClean="0"/>
          </a:p>
          <a:p>
            <a:pPr algn="just"/>
            <a:r>
              <a:rPr lang="bg-BG" sz="2400" b="1" dirty="0" smtClean="0"/>
              <a:t>	</a:t>
            </a:r>
            <a:endParaRPr lang="bg-BG" sz="2400" dirty="0" smtClean="0"/>
          </a:p>
          <a:p>
            <a:pPr algn="just"/>
            <a:r>
              <a:rPr lang="bg-BG" sz="2400" dirty="0" smtClean="0"/>
              <a:t>Провежда се на обществени места - улици, магазини, транспортни спирки, културни заведения и др. </a:t>
            </a:r>
          </a:p>
          <a:p>
            <a:pPr algn="just"/>
            <a:r>
              <a:rPr lang="bg-BG" sz="2400" dirty="0" smtClean="0"/>
              <a:t>	</a:t>
            </a:r>
          </a:p>
          <a:p>
            <a:pPr algn="just"/>
            <a:r>
              <a:rPr lang="bg-BG" sz="2400" dirty="0" smtClean="0"/>
              <a:t>	</a:t>
            </a:r>
            <a:r>
              <a:rPr lang="bg-BG" sz="2400" b="1" dirty="0" smtClean="0"/>
              <a:t>Ограничения: </a:t>
            </a:r>
          </a:p>
          <a:p>
            <a:pPr algn="just"/>
            <a:endParaRPr lang="bg-BG" sz="2400" b="1" dirty="0" smtClean="0"/>
          </a:p>
          <a:p>
            <a:pPr marL="457200" indent="-457200" algn="just">
              <a:buAutoNum type="arabicPeriod"/>
            </a:pPr>
            <a:r>
              <a:rPr lang="bg-BG" sz="2400" dirty="0" smtClean="0"/>
              <a:t>Въпросникът не трябва да е голям и попълването му не трябва да отнема повече от 10 минути. </a:t>
            </a:r>
          </a:p>
          <a:p>
            <a:pPr marL="457200" indent="-457200" algn="just"/>
            <a:endParaRPr lang="bg-BG" sz="2400" dirty="0" smtClean="0"/>
          </a:p>
          <a:p>
            <a:pPr algn="just"/>
            <a:r>
              <a:rPr lang="bg-BG" sz="2400" dirty="0" smtClean="0"/>
              <a:t>2. Трудно се осигурява представителност на информацията.</a:t>
            </a:r>
          </a:p>
          <a:p>
            <a:pPr algn="just"/>
            <a:r>
              <a:rPr lang="bg-BG" sz="2400" dirty="0" smtClean="0"/>
              <a:t> </a:t>
            </a:r>
          </a:p>
          <a:p>
            <a:pPr algn="just"/>
            <a:r>
              <a:rPr lang="bg-BG" sz="2400" dirty="0" smtClean="0"/>
              <a:t>3. Хората трудно се съгласяват да бъдат анкетирани.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9426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bg-BG" sz="2400" b="1" dirty="0" smtClean="0"/>
              <a:t>2. Дескриптивната стратегия;</a:t>
            </a:r>
          </a:p>
          <a:p>
            <a:pPr algn="just"/>
            <a:r>
              <a:rPr lang="bg-BG" sz="2400" dirty="0" smtClean="0"/>
              <a:t>За количественото описание на отделни аспекти на изследвания предмет - параметри на потребителското поведение, действията на конкурентите и др. </a:t>
            </a:r>
          </a:p>
          <a:p>
            <a:pPr algn="just"/>
            <a:r>
              <a:rPr lang="bg-BG" sz="2400" dirty="0" smtClean="0"/>
              <a:t>Установява функционалните зависимости </a:t>
            </a:r>
            <a:r>
              <a:rPr lang="en-US" sz="2400" dirty="0" smtClean="0"/>
              <a:t>(</a:t>
            </a:r>
            <a:r>
              <a:rPr lang="bg-BG" sz="2400" dirty="0" smtClean="0"/>
              <a:t>за </a:t>
            </a:r>
            <a:r>
              <a:rPr lang="bg-BG" sz="2400" dirty="0"/>
              <a:t>взаимна връзка) между </a:t>
            </a:r>
            <a:r>
              <a:rPr lang="bg-BG" sz="2400" dirty="0" smtClean="0"/>
              <a:t>два или повече фактора.</a:t>
            </a:r>
          </a:p>
          <a:p>
            <a:pPr algn="just"/>
            <a:r>
              <a:rPr lang="bg-BG" sz="2400" dirty="0" smtClean="0"/>
              <a:t> </a:t>
            </a:r>
            <a:r>
              <a:rPr lang="bg-BG" sz="2400" b="1" dirty="0" smtClean="0"/>
              <a:t>3. Експериментална стратегия.</a:t>
            </a:r>
          </a:p>
          <a:p>
            <a:pPr algn="just"/>
            <a:r>
              <a:rPr lang="bg-BG" sz="2400" dirty="0" smtClean="0"/>
              <a:t> Установява причинно-следствените връзки (а не само функционалните) между интересуващи ни явления. </a:t>
            </a:r>
          </a:p>
          <a:p>
            <a:pPr algn="just"/>
            <a:r>
              <a:rPr lang="bg-BG" sz="2400" dirty="0" smtClean="0"/>
              <a:t>Използва се за проверка дали, как и до колко една или повече променливи влияят върху поведението на други променливи. </a:t>
            </a:r>
          </a:p>
          <a:p>
            <a:r>
              <a:rPr lang="bg-BG" sz="2400" dirty="0" smtClean="0"/>
              <a:t> </a:t>
            </a:r>
          </a:p>
          <a:p>
            <a:r>
              <a:rPr lang="bg-BG" sz="2400" dirty="0" smtClean="0"/>
              <a:t>Трите стратегии не са алтернативни и могат да се използват съвместно или в някаква последователност.</a:t>
            </a:r>
            <a:endParaRPr lang="bg-BG" sz="2400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00840" y="-63787"/>
            <a:ext cx="8942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Стратегии за събиране на маркетингови данни</a:t>
            </a:r>
            <a:endParaRPr kumimoji="0" lang="bg-BG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1500665"/>
            <a:ext cx="899159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/>
              <a:t>II</a:t>
            </a:r>
            <a:r>
              <a:rPr lang="bg-BG" sz="2400" b="1" dirty="0" smtClean="0"/>
              <a:t>.  Интервю </a:t>
            </a:r>
            <a:endParaRPr lang="bg-BG" sz="2400" dirty="0" smtClean="0"/>
          </a:p>
          <a:p>
            <a:pPr algn="just"/>
            <a:r>
              <a:rPr lang="bg-BG" sz="2400" b="1" dirty="0" smtClean="0"/>
              <a:t>	</a:t>
            </a:r>
            <a:endParaRPr lang="bg-BG" sz="2400" dirty="0" smtClean="0"/>
          </a:p>
          <a:p>
            <a:pPr algn="just"/>
            <a:r>
              <a:rPr lang="bg-BG" sz="2400" dirty="0" smtClean="0"/>
              <a:t>Интервюто е </a:t>
            </a:r>
            <a:r>
              <a:rPr lang="bg-BG" sz="2400" u="sng" dirty="0" smtClean="0"/>
              <a:t>допитване чрез провеждане на разговор </a:t>
            </a:r>
            <a:r>
              <a:rPr lang="bg-BG" sz="2400" dirty="0" smtClean="0"/>
              <a:t>между </a:t>
            </a:r>
            <a:r>
              <a:rPr lang="bg-BG" sz="2400" dirty="0" err="1" smtClean="0"/>
              <a:t>интервюера</a:t>
            </a:r>
            <a:r>
              <a:rPr lang="bg-BG" sz="2400" dirty="0" smtClean="0"/>
              <a:t> и </a:t>
            </a:r>
            <a:r>
              <a:rPr lang="bg-BG" sz="2400" dirty="0" err="1" smtClean="0"/>
              <a:t>респондента</a:t>
            </a:r>
            <a:r>
              <a:rPr lang="bg-BG" sz="2400" dirty="0" smtClean="0"/>
              <a:t> </a:t>
            </a:r>
            <a:r>
              <a:rPr lang="bg-BG" sz="2400" u="sng" dirty="0" smtClean="0"/>
              <a:t>по твърдо определен сценарий</a:t>
            </a:r>
            <a:r>
              <a:rPr lang="bg-BG" sz="2400" dirty="0" smtClean="0"/>
              <a:t>, осигуряващ необходимата за изследването информация.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Получената информация се записва на </a:t>
            </a:r>
            <a:r>
              <a:rPr lang="bg-BG" sz="2400" dirty="0" err="1" smtClean="0"/>
              <a:t>магнитофон</a:t>
            </a:r>
            <a:r>
              <a:rPr lang="bg-BG" sz="2400" dirty="0" smtClean="0"/>
              <a:t>, стенографира се, записва се в протокол или в самия въпросник.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685800"/>
            <a:ext cx="8991599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smtClean="0"/>
              <a:t>Две основни </a:t>
            </a:r>
            <a:r>
              <a:rPr lang="bg-BG" sz="2400" b="1" dirty="0" smtClean="0"/>
              <a:t>разновидности</a:t>
            </a:r>
            <a:r>
              <a:rPr lang="bg-BG" sz="2400" dirty="0" smtClean="0"/>
              <a:t> на интервюто:</a:t>
            </a:r>
          </a:p>
          <a:p>
            <a:pPr lvl="0">
              <a:spcAft>
                <a:spcPts val="1200"/>
              </a:spcAft>
            </a:pPr>
            <a:r>
              <a:rPr lang="bg-BG" sz="2400" dirty="0" smtClean="0"/>
              <a:t>	</a:t>
            </a:r>
            <a:r>
              <a:rPr lang="bg-BG" sz="2400" b="1" dirty="0" smtClean="0"/>
              <a:t>1. </a:t>
            </a:r>
            <a:r>
              <a:rPr lang="bg-BG" sz="2400" b="1" dirty="0" err="1" smtClean="0"/>
              <a:t>Полуструктурирано</a:t>
            </a:r>
            <a:r>
              <a:rPr lang="bg-BG" sz="2400" b="1" dirty="0" smtClean="0"/>
              <a:t> интервю. </a:t>
            </a:r>
          </a:p>
          <a:p>
            <a:pPr lvl="1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</a:t>
            </a:r>
            <a:r>
              <a:rPr lang="bg-BG" sz="2400" u="sng" dirty="0" smtClean="0"/>
              <a:t>Формулираните въпроси и редът на задаването им са строго фиксирани. </a:t>
            </a:r>
          </a:p>
          <a:p>
            <a:pPr lvl="1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Голямата част от въпросите са отворени.</a:t>
            </a:r>
          </a:p>
          <a:p>
            <a:pPr lvl="1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</a:t>
            </a:r>
            <a:r>
              <a:rPr lang="bg-BG" sz="2400" dirty="0" err="1" smtClean="0"/>
              <a:t>Интервюерът</a:t>
            </a:r>
            <a:r>
              <a:rPr lang="bg-BG" sz="2400" dirty="0" smtClean="0"/>
              <a:t> има свободата само</a:t>
            </a:r>
            <a:r>
              <a:rPr lang="en-US" sz="2400" dirty="0" smtClean="0"/>
              <a:t> </a:t>
            </a:r>
            <a:r>
              <a:rPr lang="bg-BG" sz="2400" dirty="0" smtClean="0"/>
              <a:t>да тълкува и записва отговорите.</a:t>
            </a:r>
          </a:p>
          <a:p>
            <a:pPr lvl="1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Набраните данни се подлагат на </a:t>
            </a:r>
            <a:r>
              <a:rPr lang="bg-BG" sz="2400" dirty="0" err="1" smtClean="0"/>
              <a:t>контентанализ</a:t>
            </a:r>
            <a:r>
              <a:rPr lang="bg-BG" sz="2400" dirty="0" smtClean="0"/>
              <a:t> (анализ на съдържанието им), с помощта на който се определят типичните категории отговори. </a:t>
            </a:r>
          </a:p>
          <a:p>
            <a:pPr lvl="1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/>
              <a:t>  На данните се дава цифров код (кодират се). Така се превръщат от качествени в количествени, което позволява статистическата им обработка.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778136"/>
            <a:ext cx="89915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 2. С</a:t>
            </a:r>
            <a:r>
              <a:rPr lang="bg-BG" sz="2400" b="1" dirty="0" smtClean="0"/>
              <a:t>труктурирано интервю.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То е </a:t>
            </a:r>
            <a:r>
              <a:rPr lang="bg-BG" sz="2400" u="sng" dirty="0" smtClean="0"/>
              <a:t>максимално формализирано - голямата част от въпросите са закрити, а подредбата им строго фиксирана</a:t>
            </a:r>
            <a:r>
              <a:rPr lang="bg-BG" sz="2400" dirty="0" smtClean="0"/>
              <a:t>. 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Разработени са </a:t>
            </a:r>
            <a:r>
              <a:rPr lang="bg-BG" sz="2400" u="sng" dirty="0" smtClean="0"/>
              <a:t>инструкции</a:t>
            </a:r>
            <a:r>
              <a:rPr lang="bg-BG" sz="2400" dirty="0" smtClean="0"/>
              <a:t>, които </a:t>
            </a:r>
            <a:r>
              <a:rPr lang="bg-BG" sz="2400" dirty="0" err="1" smtClean="0"/>
              <a:t>интервюерът</a:t>
            </a:r>
            <a:r>
              <a:rPr lang="bg-BG" sz="2400" dirty="0" smtClean="0"/>
              <a:t> трябва стриктно да спазва. Той записва отговорите в самите въпросници или в специално изготвен формуляр.</a:t>
            </a:r>
          </a:p>
          <a:p>
            <a:pPr algn="just"/>
            <a:r>
              <a:rPr lang="bg-BG" sz="2400" dirty="0" smtClean="0"/>
              <a:t>   </a:t>
            </a:r>
          </a:p>
          <a:p>
            <a:pPr algn="just"/>
            <a:r>
              <a:rPr lang="bg-BG" sz="2400" dirty="0" smtClean="0"/>
              <a:t> Три разновидности: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1. Персонално интервю - с индивидуален контакт; </a:t>
            </a:r>
          </a:p>
          <a:p>
            <a:pPr algn="just"/>
            <a:r>
              <a:rPr lang="bg-BG" sz="2400" dirty="0" smtClean="0"/>
              <a:t>2. Групово интервю - </a:t>
            </a:r>
            <a:r>
              <a:rPr lang="bg-BG" sz="2400" dirty="0" err="1" smtClean="0"/>
              <a:t>респондентите</a:t>
            </a:r>
            <a:r>
              <a:rPr lang="bg-BG" sz="2400" dirty="0" smtClean="0"/>
              <a:t> са няколко и всеки от тях трябва да посочи своите отговори на въпросите. </a:t>
            </a:r>
          </a:p>
          <a:p>
            <a:pPr algn="just"/>
            <a:r>
              <a:rPr lang="bg-BG" sz="2400" dirty="0" smtClean="0"/>
              <a:t>3. Телефонно интервю.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871746"/>
            <a:ext cx="914400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b="1" dirty="0" smtClean="0"/>
              <a:t>В/ Експериментални методи	</a:t>
            </a:r>
            <a:endParaRPr lang="bg-BG" sz="2400" dirty="0" smtClean="0"/>
          </a:p>
          <a:p>
            <a:pPr algn="just"/>
            <a:r>
              <a:rPr lang="bg-BG" sz="2400" b="1" dirty="0" smtClean="0"/>
              <a:t> </a:t>
            </a:r>
          </a:p>
          <a:p>
            <a:pPr algn="just"/>
            <a:r>
              <a:rPr lang="bg-BG" sz="2200" dirty="0" smtClean="0"/>
              <a:t>Чрез тях се </a:t>
            </a:r>
            <a:r>
              <a:rPr lang="bg-BG" sz="2200" u="sng" dirty="0" smtClean="0"/>
              <a:t>търсят причинно-следствените връзки между две или повече маркетингови променливи</a:t>
            </a:r>
            <a:r>
              <a:rPr lang="bg-BG" sz="2200" dirty="0" smtClean="0"/>
              <a:t>. Стремежът е тези зависимости да се измерят количествено. </a:t>
            </a:r>
          </a:p>
          <a:p>
            <a:pPr algn="just"/>
            <a:r>
              <a:rPr lang="bg-BG" sz="2200" dirty="0" smtClean="0"/>
              <a:t> </a:t>
            </a:r>
          </a:p>
          <a:p>
            <a:pPr algn="just"/>
            <a:r>
              <a:rPr lang="bg-BG" sz="2200" dirty="0" smtClean="0"/>
              <a:t> </a:t>
            </a:r>
            <a:r>
              <a:rPr lang="bg-BG" sz="2200" b="1" dirty="0" smtClean="0"/>
              <a:t>Прилагат се главно при:</a:t>
            </a:r>
          </a:p>
          <a:p>
            <a:pPr algn="just"/>
            <a:endParaRPr lang="bg-BG" sz="2200" dirty="0" smtClean="0"/>
          </a:p>
          <a:p>
            <a:pPr lvl="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bg-BG" sz="2200" dirty="0" smtClean="0"/>
              <a:t> анализ на конкретни пазари. Например: как ще повлияе повишаването на цената на цигарите върху обема на продажбите;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bg-BG" sz="2200" dirty="0" smtClean="0"/>
              <a:t>  разработване на маркетингови програми. Например: как ще се увеличат продажбите, ако се осъществи триседмична кампания за стимулирането им;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bg-BG" sz="2200" dirty="0" smtClean="0"/>
              <a:t> оценка на ефективността на маркетинговите действия. Например: какъв ще е ефекта от обучението на персонала на магазина върху качеството на обслужване на клиентите.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II</a:t>
            </a:r>
            <a:r>
              <a:rPr lang="bg-BG" sz="2400" b="1" dirty="0" smtClean="0">
                <a:solidFill>
                  <a:prstClr val="black"/>
                </a:solidFill>
              </a:rPr>
              <a:t>.  Количествени методи за събиране на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545068"/>
            <a:ext cx="8991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b="1" dirty="0" smtClean="0"/>
              <a:t>Два вида експерименти:</a:t>
            </a:r>
          </a:p>
          <a:p>
            <a:endParaRPr lang="bg-BG" sz="2400" dirty="0" smtClean="0"/>
          </a:p>
          <a:p>
            <a:pPr algn="just"/>
            <a:r>
              <a:rPr lang="bg-BG" sz="2400" dirty="0" smtClean="0"/>
              <a:t>1. Лабораторни експерименти 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Изследователят създава </a:t>
            </a:r>
            <a:r>
              <a:rPr lang="bg-BG" sz="2400" u="sng" dirty="0" smtClean="0"/>
              <a:t>изкуствена ситуация</a:t>
            </a:r>
            <a:r>
              <a:rPr lang="bg-BG" sz="2400" dirty="0" smtClean="0"/>
              <a:t>, при която наблюдава въздействието на определени </a:t>
            </a:r>
            <a:r>
              <a:rPr lang="bg-BG" sz="2400" dirty="0" err="1" smtClean="0"/>
              <a:t>факторни</a:t>
            </a:r>
            <a:r>
              <a:rPr lang="bg-BG" sz="2400" dirty="0" smtClean="0"/>
              <a:t> променливите върху променливите - следствие. При това страничните фактори се елиминират или се поставят под контрол.</a:t>
            </a:r>
          </a:p>
          <a:p>
            <a:pPr algn="just"/>
            <a:r>
              <a:rPr lang="bg-BG" sz="2400" dirty="0" smtClean="0"/>
              <a:t>	</a:t>
            </a:r>
          </a:p>
          <a:p>
            <a:pPr lvl="0" algn="just"/>
            <a:r>
              <a:rPr lang="bg-BG" sz="2400" dirty="0" smtClean="0"/>
              <a:t>2. Полеви експерименти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Те се провеждат </a:t>
            </a:r>
            <a:r>
              <a:rPr lang="bg-BG" sz="2400" u="sng" dirty="0" smtClean="0"/>
              <a:t>в реална (полева) обстановка </a:t>
            </a:r>
            <a:r>
              <a:rPr lang="bg-BG" sz="2400" dirty="0" smtClean="0"/>
              <a:t>и това е основното им достойнство.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dirty="0" smtClean="0"/>
              <a:t>Те са конкретните начини за събиране на необходимите данни.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b="1" dirty="0" smtClean="0"/>
              <a:t>1. Методи за събиране на вторични данни. </a:t>
            </a:r>
            <a:endParaRPr lang="bg-BG" sz="24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2400" dirty="0" smtClean="0"/>
              <a:t>  събиране на данни от маркетинговата информационна система (МИС) на фирмата;</a:t>
            </a:r>
          </a:p>
          <a:p>
            <a:pPr lvl="0" algn="just">
              <a:buFont typeface="Wingdings" pitchFamily="2" charset="2"/>
              <a:buChar char="Ø"/>
            </a:pPr>
            <a:r>
              <a:rPr lang="bg-BG" sz="2400" dirty="0" smtClean="0"/>
              <a:t>  събиране на данни от други организации;</a:t>
            </a:r>
          </a:p>
          <a:p>
            <a:pPr lvl="0" algn="just">
              <a:buFont typeface="Wingdings" pitchFamily="2" charset="2"/>
              <a:buChar char="Ø"/>
            </a:pPr>
            <a:r>
              <a:rPr lang="bg-BG" sz="2400" dirty="0" smtClean="0"/>
              <a:t>  събиране на данни от маркетингови агенции.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b="1" dirty="0" smtClean="0"/>
              <a:t>2. Методи за събиране на първични данни. </a:t>
            </a:r>
            <a:endParaRPr lang="bg-BG" sz="24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2400" dirty="0" smtClean="0"/>
              <a:t>  Качествени методи;</a:t>
            </a:r>
          </a:p>
          <a:p>
            <a:pPr lvl="0" algn="just">
              <a:buFont typeface="Wingdings" pitchFamily="2" charset="2"/>
              <a:buChar char="Ø"/>
            </a:pPr>
            <a:r>
              <a:rPr lang="bg-BG" sz="2400" dirty="0" smtClean="0"/>
              <a:t>  Количествени методи с три подгрупи - наблюдения; допитвания; експерименти.</a:t>
            </a:r>
            <a:endParaRPr lang="bg-BG" sz="2400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-37595" y="-63787"/>
            <a:ext cx="92191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3200" b="1" u="sng" dirty="0" smtClean="0"/>
              <a:t>Методи</a:t>
            </a:r>
            <a:r>
              <a:rPr lang="bg-BG" sz="3200" u="sng" dirty="0" smtClean="0"/>
              <a:t> </a:t>
            </a:r>
            <a:r>
              <a:rPr lang="bg-BG" sz="3200" b="1" u="sng" dirty="0" smtClean="0"/>
              <a:t>за събиране на маркетингови данни </a:t>
            </a:r>
            <a:endParaRPr kumimoji="0" lang="bg-BG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68399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dirty="0" smtClean="0"/>
              <a:t>Изборът на метод за събиране на маркетингови данни зависи от избраната стратегия</a:t>
            </a:r>
          </a:p>
          <a:p>
            <a:pPr algn="just"/>
            <a:endParaRPr lang="bg-BG" sz="24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2400" dirty="0" smtClean="0"/>
              <a:t>  за </a:t>
            </a:r>
            <a:r>
              <a:rPr lang="bg-BG" sz="2400" dirty="0" err="1" smtClean="0"/>
              <a:t>формулативната</a:t>
            </a:r>
            <a:r>
              <a:rPr lang="bg-BG" sz="2400" dirty="0" smtClean="0"/>
              <a:t> стратегия най-подходящи са качествените методи, </a:t>
            </a:r>
          </a:p>
          <a:p>
            <a:pPr algn="just">
              <a:buFont typeface="Wingdings" pitchFamily="2" charset="2"/>
              <a:buChar char="Ø"/>
            </a:pPr>
            <a:endParaRPr lang="bg-BG" sz="24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2400" dirty="0" smtClean="0"/>
              <a:t>  за дескриптивната - количествените методи наблюдение и допитване,</a:t>
            </a:r>
          </a:p>
          <a:p>
            <a:pPr algn="just">
              <a:buFont typeface="Wingdings" pitchFamily="2" charset="2"/>
              <a:buChar char="Ø"/>
            </a:pPr>
            <a:endParaRPr lang="bg-BG" sz="24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2400" dirty="0" smtClean="0"/>
              <a:t>  за експерименталната - методите на експериментиране. </a:t>
            </a:r>
            <a:endParaRPr lang="bg-BG" sz="2400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-37595" y="-63787"/>
            <a:ext cx="92191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3200" b="1" u="sng" dirty="0" smtClean="0"/>
              <a:t>Методи</a:t>
            </a:r>
            <a:r>
              <a:rPr lang="bg-BG" sz="3200" u="sng" dirty="0" smtClean="0"/>
              <a:t> </a:t>
            </a:r>
            <a:r>
              <a:rPr lang="bg-BG" sz="3200" b="1" u="sng" dirty="0" smtClean="0"/>
              <a:t>за събиране на маркетингови данни </a:t>
            </a:r>
            <a:endParaRPr kumimoji="0" lang="bg-BG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55132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bg-BG" sz="2400" dirty="0" smtClean="0"/>
              <a:t>Набират данни с качествено естество - какво харесват потребителите, какво е отношението им към определен продукт, каква е привързаността им към марката и др.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Използват се за дефиниране на проблеми, формулиране на хипотези, генериране на идеи за нови продукти, определяне на предпочитанията на потребителите и др.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Базират се на продължителното  взаимодействие  с ограничен контингент </a:t>
            </a:r>
            <a:r>
              <a:rPr lang="bg-BG" sz="2400" dirty="0" err="1" smtClean="0"/>
              <a:t>респонденти</a:t>
            </a:r>
            <a:r>
              <a:rPr lang="bg-BG" sz="2400" dirty="0" smtClean="0"/>
              <a:t> (обикновено до 100 души). Набраната информация няма представителния характер.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r>
              <a:rPr lang="bg-BG" sz="2400" dirty="0" smtClean="0"/>
              <a:t>Характерен е директен контакт между изследователя и изследваните лица. </a:t>
            </a:r>
          </a:p>
          <a:p>
            <a:pPr algn="just">
              <a:buFont typeface="Wingdings" pitchFamily="2" charset="2"/>
              <a:buChar char="Ø"/>
            </a:pPr>
            <a:endParaRPr lang="bg-BG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I</a:t>
            </a:r>
            <a:r>
              <a:rPr lang="bg-BG" sz="2400" b="1" dirty="0" smtClean="0">
                <a:solidFill>
                  <a:prstClr val="black"/>
                </a:solidFill>
              </a:rPr>
              <a:t>.  Качествени методи за събиране на маркетингови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I</a:t>
            </a:r>
            <a:r>
              <a:rPr lang="bg-BG" sz="2400" b="1" dirty="0" smtClean="0">
                <a:solidFill>
                  <a:prstClr val="black"/>
                </a:solidFill>
              </a:rPr>
              <a:t>.  Качествени методи за събиране на маркетингови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762000"/>
            <a:ext cx="8991599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А/</a:t>
            </a:r>
            <a:r>
              <a:rPr kumimoji="0" lang="bg-BG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Неструктурирано (дълбочинно) интервю</a:t>
            </a:r>
            <a:endParaRPr kumimoji="0" lang="bg-BG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bg-BG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Ненасочено (свободно) интервю.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Подходящо е за реализация на </a:t>
            </a:r>
            <a:r>
              <a:rPr kumimoji="0" lang="bg-BG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формулативни</a:t>
            </a: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изследвания.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Провежда се </a:t>
            </a:r>
            <a:r>
              <a:rPr kumimoji="0" lang="bg-BG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без предварително подготвен сценарий или въпроси.</a:t>
            </a:r>
            <a:endParaRPr kumimoji="0" lang="bg-BG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Дава свобода на </a:t>
            </a:r>
            <a:r>
              <a:rPr kumimoji="0" lang="bg-BG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интервюерите</a:t>
            </a: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 </a:t>
            </a:r>
            <a:r>
              <a:rPr kumimoji="0" lang="bg-BG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респондента</a:t>
            </a: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да беседват в рамките на определена тема. 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Провежда се от експерти с висока квалификация..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Отговорите на </a:t>
            </a:r>
            <a:r>
              <a:rPr kumimoji="0" lang="bg-BG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респондента</a:t>
            </a: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се записват подробно и точно (понякога се използва и магнетофон). 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Получената информация не се нуждае от статистическа обработка, но се подлага на логически анализ.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I</a:t>
            </a:r>
            <a:r>
              <a:rPr lang="bg-BG" sz="2400" b="1" dirty="0" smtClean="0">
                <a:solidFill>
                  <a:prstClr val="black"/>
                </a:solidFill>
              </a:rPr>
              <a:t>.  Качествени методи за събиране на маркетингови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762000"/>
            <a:ext cx="8991599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bg-BG" sz="2400" b="1" u="sng" dirty="0" smtClean="0">
                <a:latin typeface="Times New Roman" pitchFamily="18" charset="0"/>
                <a:cs typeface="Times New Roman" pitchFamily="18" charset="0"/>
              </a:rPr>
              <a:t>2. Фокусирано (</a:t>
            </a:r>
            <a:r>
              <a:rPr lang="bg-BG" sz="2400" b="1" u="sng" dirty="0" err="1" smtClean="0">
                <a:latin typeface="Times New Roman" pitchFamily="18" charset="0"/>
                <a:cs typeface="Times New Roman" pitchFamily="18" charset="0"/>
              </a:rPr>
              <a:t>полусвободно</a:t>
            </a:r>
            <a:r>
              <a:rPr lang="bg-BG" sz="2400" b="1" u="sng" dirty="0" smtClean="0">
                <a:latin typeface="Times New Roman" pitchFamily="18" charset="0"/>
                <a:cs typeface="Times New Roman" pitchFamily="18" charset="0"/>
              </a:rPr>
              <a:t>) интервю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Подходящо за събиране на данни за конкретни ситуации, проблеми, събития или взаимовръзки.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Предварително се </a:t>
            </a:r>
            <a:r>
              <a:rPr lang="bg-BG" sz="2400" u="sng" dirty="0" smtClean="0">
                <a:latin typeface="Times New Roman" pitchFamily="18" charset="0"/>
                <a:cs typeface="Times New Roman" pitchFamily="18" charset="0"/>
              </a:rPr>
              <a:t>определя сценарий на интервюто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, планира се ситуацията, при която ще бъде проведено, </a:t>
            </a:r>
            <a:r>
              <a:rPr lang="bg-BG" sz="2400" u="sng" dirty="0" smtClean="0">
                <a:latin typeface="Times New Roman" pitchFamily="18" charset="0"/>
                <a:cs typeface="Times New Roman" pitchFamily="18" charset="0"/>
              </a:rPr>
              <a:t>определя се кръгът от въпроси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, по които ще бъде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беседвано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Често преди интервюто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респондентите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се запознават с проблема за обсъждане, като им се предоставят писмени материали..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Интервюерът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може да променя последователността и конкретната формулировка на въпросите, но трябва да се стреми да получи отговор по всички набелязани аспекти на темата. 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 Получените данни освен на логически анализ могат да се подложат и на статистическа обработка. 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I</a:t>
            </a:r>
            <a:r>
              <a:rPr lang="bg-BG" sz="2400" b="1" dirty="0" smtClean="0">
                <a:solidFill>
                  <a:prstClr val="black"/>
                </a:solidFill>
              </a:rPr>
              <a:t>.  Качествени методи за събиране на маркетингови данни</a:t>
            </a:r>
            <a:endParaRPr lang="bg-BG" sz="2400" dirty="0" smtClean="0">
              <a:solidFill>
                <a:prstClr val="black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825579"/>
            <a:ext cx="8991599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 smtClean="0"/>
              <a:t>Б/ Дискусии във фокусни групи</a:t>
            </a:r>
            <a:endParaRPr lang="bg-BG" sz="2400" dirty="0" smtClean="0"/>
          </a:p>
          <a:p>
            <a:pPr algn="just">
              <a:spcAft>
                <a:spcPts val="1200"/>
              </a:spcAft>
            </a:pPr>
            <a:r>
              <a:rPr lang="bg-BG" sz="2400" dirty="0" smtClean="0"/>
              <a:t> Осъществява се като </a:t>
            </a:r>
            <a:r>
              <a:rPr lang="bg-BG" sz="2400" b="1" dirty="0" smtClean="0"/>
              <a:t>групова беседа</a:t>
            </a:r>
            <a:r>
              <a:rPr lang="bg-BG" sz="2400" dirty="0" smtClean="0"/>
              <a:t>, фокусирана върху серия от теми, които се въвеждат от </a:t>
            </a:r>
            <a:r>
              <a:rPr lang="bg-BG" sz="2400" dirty="0" err="1" smtClean="0"/>
              <a:t>модератор</a:t>
            </a:r>
            <a:r>
              <a:rPr lang="bg-BG" sz="2400" dirty="0" smtClean="0"/>
              <a:t> на дискусията.</a:t>
            </a:r>
          </a:p>
          <a:p>
            <a:pPr lvl="0" algn="just">
              <a:spcAft>
                <a:spcPts val="1200"/>
              </a:spcAft>
            </a:pPr>
            <a:r>
              <a:rPr lang="bg-BG" sz="2400" dirty="0" smtClean="0"/>
              <a:t>Големината на групите е от 6 до 10 души. </a:t>
            </a:r>
          </a:p>
          <a:p>
            <a:pPr lvl="0" algn="just">
              <a:spcAft>
                <a:spcPts val="1200"/>
              </a:spcAft>
            </a:pPr>
            <a:r>
              <a:rPr lang="bg-BG" sz="2400" dirty="0" smtClean="0"/>
              <a:t>Беседва се </a:t>
            </a:r>
            <a:r>
              <a:rPr lang="bg-BG" sz="2400" u="sng" dirty="0" smtClean="0"/>
              <a:t>по предварително подготвен сценарий, но кръгът от въпроси е отворен </a:t>
            </a:r>
            <a:r>
              <a:rPr lang="bg-BG" sz="2400" dirty="0" smtClean="0"/>
              <a:t>и може да се допълва.</a:t>
            </a:r>
          </a:p>
          <a:p>
            <a:pPr lvl="0" algn="just">
              <a:spcAft>
                <a:spcPts val="1200"/>
              </a:spcAft>
            </a:pPr>
            <a:r>
              <a:rPr lang="bg-BG" sz="2400" dirty="0" smtClean="0"/>
              <a:t>Всеки участник може свободно да изрази мнението си по съответните теми. </a:t>
            </a:r>
          </a:p>
          <a:p>
            <a:pPr lvl="0" algn="just">
              <a:spcAft>
                <a:spcPts val="1200"/>
              </a:spcAft>
            </a:pPr>
            <a:r>
              <a:rPr lang="bg-BG" sz="2400" dirty="0" smtClean="0"/>
              <a:t>Разчита се на стимулиращата роля на чуждите мнения. Провокира се сблъсък на </a:t>
            </a:r>
            <a:r>
              <a:rPr lang="bg-BG" sz="2400" dirty="0" err="1" smtClean="0"/>
              <a:t>контратези</a:t>
            </a:r>
            <a:r>
              <a:rPr lang="bg-BG" sz="2400" dirty="0" smtClean="0"/>
              <a:t> с цел генериране на нестандартни идеи.  </a:t>
            </a:r>
            <a:endParaRPr lang="en-US" sz="2400" dirty="0" smtClean="0"/>
          </a:p>
          <a:p>
            <a:pPr lvl="0" algn="just">
              <a:spcAft>
                <a:spcPts val="1200"/>
              </a:spcAft>
            </a:pPr>
            <a:r>
              <a:rPr lang="bg-BG" sz="2400" dirty="0"/>
              <a:t>За един изследователски проект могат да се проведат от 2-3 до 6-7 такива дискусии.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537</TotalTime>
  <Words>1449</Words>
  <Application>Microsoft Office PowerPoint</Application>
  <PresentationFormat>On-screen Show (4:3)</PresentationFormat>
  <Paragraphs>328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 Veleva</dc:creator>
  <cp:lastModifiedBy>SAtanasova</cp:lastModifiedBy>
  <cp:revision>146</cp:revision>
  <dcterms:created xsi:type="dcterms:W3CDTF">2006-08-16T00:00:00Z</dcterms:created>
  <dcterms:modified xsi:type="dcterms:W3CDTF">2020-03-27T09:24:43Z</dcterms:modified>
</cp:coreProperties>
</file>