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2" r:id="rId3"/>
    <p:sldId id="329" r:id="rId4"/>
    <p:sldId id="375" r:id="rId5"/>
    <p:sldId id="387" r:id="rId6"/>
    <p:sldId id="388" r:id="rId7"/>
    <p:sldId id="389" r:id="rId8"/>
    <p:sldId id="390" r:id="rId9"/>
    <p:sldId id="376" r:id="rId10"/>
    <p:sldId id="377" r:id="rId11"/>
    <p:sldId id="378" r:id="rId12"/>
    <p:sldId id="379" r:id="rId13"/>
    <p:sldId id="380" r:id="rId14"/>
    <p:sldId id="381" r:id="rId15"/>
    <p:sldId id="332" r:id="rId16"/>
    <p:sldId id="382" r:id="rId17"/>
    <p:sldId id="383" r:id="rId18"/>
    <p:sldId id="384" r:id="rId19"/>
    <p:sldId id="385" r:id="rId20"/>
    <p:sldId id="386" r:id="rId21"/>
    <p:sldId id="331" r:id="rId22"/>
    <p:sldId id="391" r:id="rId23"/>
    <p:sldId id="356" r:id="rId24"/>
    <p:sldId id="393" r:id="rId25"/>
    <p:sldId id="392" r:id="rId26"/>
    <p:sldId id="333" r:id="rId27"/>
    <p:sldId id="394" r:id="rId28"/>
    <p:sldId id="343" r:id="rId29"/>
    <p:sldId id="395" r:id="rId30"/>
    <p:sldId id="396" r:id="rId31"/>
    <p:sldId id="397" r:id="rId32"/>
    <p:sldId id="398" r:id="rId33"/>
    <p:sldId id="399" r:id="rId34"/>
    <p:sldId id="289" r:id="rId3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50" autoAdjust="0"/>
    <p:restoredTop sz="99467" autoAdjust="0"/>
  </p:normalViewPr>
  <p:slideViewPr>
    <p:cSldViewPr>
      <p:cViewPr>
        <p:scale>
          <a:sx n="77" d="100"/>
          <a:sy n="77" d="100"/>
        </p:scale>
        <p:origin x="-85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806187-5F27-48ED-934B-65D2369977B4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8CB5E7-AB6D-4272-863E-FACEF8B9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7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28917-7925-4300-A1C2-17714ACE04E9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97DB05-5F72-4CD0-B0BF-C0456067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9BC1D6-0E6B-4B67-8E2F-6F1FC8247D01}" type="slidenum">
              <a:rPr lang="en-US"/>
              <a:pPr/>
              <a:t>1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1550" y="5589588"/>
            <a:ext cx="70564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Times New Roman" pitchFamily="18" charset="0"/>
              </a:defRPr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  <p:pic>
        <p:nvPicPr>
          <p:cNvPr id="1028" name="WordPictureWatermark1" descr="star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8438" y="1090613"/>
            <a:ext cx="5840412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 descr="ESF_logo_sma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6225" y="5570538"/>
            <a:ext cx="1257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EU_logo_sma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58888" y="5661025"/>
            <a:ext cx="10763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Slide Number Placeholder 4"/>
          <p:cNvSpPr txBox="1">
            <a:spLocks noGrp="1"/>
          </p:cNvSpPr>
          <p:nvPr userDrawn="1"/>
        </p:nvSpPr>
        <p:spPr bwMode="auto">
          <a:xfrm>
            <a:off x="7885113" y="6337300"/>
            <a:ext cx="1184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bg-BG" sz="1400">
                <a:latin typeface="Times New Roman" pitchFamily="18" charset="0"/>
                <a:cs typeface="Times New Roman" pitchFamily="18" charset="0"/>
              </a:rPr>
              <a:t>стр. </a:t>
            </a:r>
            <a:fld id="{6E41C7F0-4E9B-4FDE-B8C1-A3F0BD84559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r>
              <a:rPr lang="bg-BG" sz="1400">
                <a:latin typeface="Times New Roman" pitchFamily="18" charset="0"/>
                <a:cs typeface="Times New Roman" pitchFamily="18" charset="0"/>
              </a:rPr>
              <a:t> от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bg-BG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PareshAshara/nike-12906460" TargetMode="External"/><Relationship Id="rId2" Type="http://schemas.openxmlformats.org/officeDocument/2006/relationships/hyperlink" Target="http://www.smarketing.org/read/2013/Marketing_09.pdf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nbu.bg/PUBLIC/IMAGES/Lectsia%20za%20zakrila%20na%20Targovski%20marki.pdf" TargetMode="External"/><Relationship Id="rId4" Type="http://schemas.openxmlformats.org/officeDocument/2006/relationships/hyperlink" Target="http://smallbusiness.chron.com/examples-promotional-strategies-product-17706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ТЕХНИЧЕСКИ УНИВЕРСИТЕТ – СОФИЯ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СТОПАНСКИ ФАКУЛТЕТ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Катедра “Икономика, индустриален инженеринг и мениджмънт”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-S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764704"/>
            <a:ext cx="688876" cy="504056"/>
          </a:xfrm>
          <a:prstGeom prst="rect">
            <a:avLst/>
          </a:prstGeom>
        </p:spPr>
      </p:pic>
      <p:pic>
        <p:nvPicPr>
          <p:cNvPr id="6" name="Picture 21" descr="Tu-sofia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32656"/>
            <a:ext cx="576065" cy="5492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9752" y="177281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ПРЕЗЕНТАЦИЯ  № 14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23528" y="2276872"/>
            <a:ext cx="8424936" cy="2126267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Маркетингова пласментна стратегия. Същност и видове канали за реализация. Основни функции на каналите за реализация.Системи за организиране. Разработване на фирмена стратегия за каналите за реализация.Конструиране на каналите за реализация-основни етапи.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922004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Дисциплина “Мениджмънт на маркетинга”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55576" y="2276872"/>
            <a:ext cx="3497262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01688">
              <a:spcAft>
                <a:spcPct val="40000"/>
              </a:spcAft>
            </a:pPr>
            <a:r>
              <a:rPr lang="en-US" altLang="en-US" sz="2000" b="1" noProof="1" smtClean="0"/>
              <a:t> </a:t>
            </a:r>
            <a:endParaRPr lang="en-US" altLang="en-US" sz="2000" b="1" noProof="1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Видове канали за реализация</a:t>
            </a:r>
          </a:p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38128" y="1115452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НЕПРЯК КАНАЛ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528" y="2924944"/>
            <a:ext cx="8496944" cy="2554545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пласментът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стоките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услугите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извършва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помощта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различен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брой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междинни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звена (посредници).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Непреките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канали на реализация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използват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най-често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потребителски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стоки и услуги. Те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характеризират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своята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дължина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зависеща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броя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следващите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след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друго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междинни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звена.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тази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гледна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точка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делят на канали за реализация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ниво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(само с един посредник),  с две нива ( с два посредника),  с три нива (с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трима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посредници)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по-рядко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канали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повече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нива.</a:t>
            </a:r>
            <a:endParaRPr lang="bg-BG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7504" y="1628800"/>
            <a:ext cx="8784976" cy="936104"/>
            <a:chOff x="107504" y="1484784"/>
            <a:chExt cx="8784976" cy="936104"/>
          </a:xfrm>
        </p:grpSpPr>
        <p:sp>
          <p:nvSpPr>
            <p:cNvPr id="16" name="Rounded Rectangle 15"/>
            <p:cNvSpPr/>
            <p:nvPr/>
          </p:nvSpPr>
          <p:spPr>
            <a:xfrm>
              <a:off x="107504" y="1484784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Производител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948264" y="1484784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Потребител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39752" y="1484784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Търговец на едро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44008" y="1484784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Търговец на дребно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16" idx="3"/>
              <a:endCxn id="11" idx="1"/>
            </p:cNvCxnSpPr>
            <p:nvPr/>
          </p:nvCxnSpPr>
          <p:spPr>
            <a:xfrm>
              <a:off x="2051720" y="1952836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2" idx="1"/>
            </p:cNvCxnSpPr>
            <p:nvPr/>
          </p:nvCxnSpPr>
          <p:spPr>
            <a:xfrm>
              <a:off x="4283968" y="1952836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88224" y="1916832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7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260648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Основни канали за реализация на продукцията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различните групи стоки и услуги 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8532440" cy="37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8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260648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Основни канали за реализация на продукцията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различните групи стоки и услуги 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8540516" cy="3900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1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260648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Основни канали за реализация на продукцията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различните групи стоки и услуги </a:t>
            </a: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532440" cy="2679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7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2.4. Дължина и широчина на канала за реализация</a:t>
            </a:r>
          </a:p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275856" y="2060848"/>
            <a:ext cx="2520280" cy="1944216"/>
          </a:xfrm>
          <a:prstGeom prst="leftRightArrow">
            <a:avLst>
              <a:gd name="adj1" fmla="val 44625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 за реализация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730419"/>
            <a:ext cx="316835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Дължина на канала: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Характеризира се с броя на фирмите придаващи различни функционални потребителски стойности на изделието, разположени между производителя и потребителя.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1730419"/>
            <a:ext cx="31683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Широчина  на канала: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Характеризира се с броя на фирмите разположени на едно ниво в канала на разпределение.</a:t>
            </a:r>
          </a:p>
          <a:p>
            <a:pPr algn="just"/>
            <a:endParaRPr lang="bg-BG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08720"/>
            <a:ext cx="8424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Купуват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продават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стоки.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Търговските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посредници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купуват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произведените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ускорявайки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възвръщането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вложените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средства.След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със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свои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сили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средства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осъществяват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продажбата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им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свързват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иначе,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макар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нуждаещи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други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трудно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биха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осъществили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контакт.</a:t>
            </a:r>
          </a:p>
          <a:p>
            <a:pPr marL="457200" indent="-457200" algn="just">
              <a:buAutoNum type="arabicPeriod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Намаляват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броя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необходимите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реализацията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сделки.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Голяма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част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предпочитат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прехвърлят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пласментните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функции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търговските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посредници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оглед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по-ефективното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изпълнение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Причини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недостигът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ресурси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опит (те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насочват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вниманието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главно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производството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иновациите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), а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защото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намалява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значително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броят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необходимите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търговски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контакти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сключени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сделки.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92696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/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Намаляват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противоречията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между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Независимо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че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стремят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просперират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задоволявайки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потребностите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желанията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между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възникват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редица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противоречия. Те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дължат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 толкова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различни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интереси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главно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ограничените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възможности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бързопроменящите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изисквания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отдалечеността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им един от друг и др. </a:t>
            </a:r>
          </a:p>
          <a:p>
            <a:pPr algn="just"/>
            <a:endParaRPr lang="ru-RU" sz="2000" b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4"/>
            </a:pP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Подпомагат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придвижването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реализация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подпомагат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придвижването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чрез функции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като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AutoNum type="arabicPeriod" startAt="4"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1463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сортиране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146300" indent="-342900" algn="just">
              <a:buFont typeface="Wingdings" panose="05000000000000000000" pitchFamily="2" charset="2"/>
              <a:buChar char="ü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определяне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купувачите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тяхното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местонахождение;</a:t>
            </a:r>
          </a:p>
          <a:p>
            <a:pPr marL="2146300" indent="-342900" algn="just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ранспортиране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146300" indent="-342900" algn="just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кладиран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концентрация е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съхранение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стоките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44500" indent="-444500" algn="just"/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19748"/>
            <a:ext cx="84249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/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Поемат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риска за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тяхната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реализация.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Приемайки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продукцията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й,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посредниците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реализация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поемат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изцяло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риска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нейното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опазване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транспортиране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по-нататъшна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продажба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случаите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търговците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придобиват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собственост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поемат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риска от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евентуалното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невъзвръщане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вложените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парични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средства.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2925" indent="-542925"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44500" indent="-444500" algn="just"/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Набират</a:t>
            </a: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маркетимгова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информация, с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снабдяват</a:t>
            </a:r>
            <a:r>
              <a:rPr lang="ru-RU" sz="2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Организациите-междинни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звена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реализация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намират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по-близо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имат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по-тесни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контакти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им 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дава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възможност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непрекъснато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следят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пазара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поведението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техните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потребности,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предпочитания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т.н.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>
              <a:buAutoNum type="arabicPeriod" startAt="7"/>
            </a:pPr>
            <a:r>
              <a:rPr lang="ru-RU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Подпомагат</a:t>
            </a:r>
            <a:r>
              <a:rPr lang="ru-RU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управлението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продуктовите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комуникационните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финансовите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др.потоци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преминаващи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реализация.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управлението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участват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реализация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42925" indent="-542925" algn="just">
              <a:buAutoNum type="arabicPeriod" startAt="7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Физически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отразява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движението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от производителя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посредниците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потребителя;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собствеността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отразява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последователността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придобиване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собственост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маркетингово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стимулиране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Фирмите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-производители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провеждат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кампании за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маркетингово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стимулиране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насочени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не само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пряко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но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участниците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Комуникационен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поток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Финансов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поток и поток на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плащанията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договарянето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u="sng" dirty="0">
              <a:latin typeface="Times New Roman" pitchFamily="18" charset="0"/>
              <a:cs typeface="Times New Roman" pitchFamily="18" charset="0"/>
            </a:endParaRPr>
          </a:p>
          <a:p>
            <a:pPr marL="542925" indent="-542925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44500" indent="-444500" algn="just"/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836712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algn="just">
              <a:buAutoNum type="arabicPeriod" startAt="7"/>
            </a:pPr>
            <a:r>
              <a:rPr lang="ru-RU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Подпомагат</a:t>
            </a:r>
            <a:r>
              <a:rPr lang="ru-RU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управлението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продуктовите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комуникационните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финансовите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др.потоци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преминаващи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реализация.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Основните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потоци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управлението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участват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реализация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42925" indent="-542925" algn="just">
              <a:buAutoNum type="arabicPeriod" startAt="7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Физически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отразява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движението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от производителя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през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посредниците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потребителя;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собствеността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отразява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последователността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придобиване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собственост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върху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маркетингово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>
                <a:latin typeface="Times New Roman" pitchFamily="18" charset="0"/>
                <a:cs typeface="Times New Roman" pitchFamily="18" charset="0"/>
              </a:rPr>
              <a:t>стимулиране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Фирмите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-производители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провеждат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кампании за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маркетингово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стимулиране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насочени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не само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пряко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но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към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участниците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Комуникационен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поток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Финансов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поток и поток на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плащанията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076325" indent="-285750" algn="just">
              <a:buFont typeface="Wingdings" panose="05000000000000000000" pitchFamily="2" charset="2"/>
              <a:buChar char="ü"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Поток </a:t>
            </a:r>
            <a:r>
              <a:rPr lang="ru-RU" u="sng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договарянето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u="sng" dirty="0">
              <a:latin typeface="Times New Roman" pitchFamily="18" charset="0"/>
              <a:cs typeface="Times New Roman" pitchFamily="18" charset="0"/>
            </a:endParaRPr>
          </a:p>
          <a:p>
            <a:pPr marL="542925" indent="-542925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44500" indent="-444500" algn="just"/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СЪДЪРЖАНИЕ: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</a:t>
            </a:r>
            <a:r>
              <a:rPr lang="bg-BG" b="1" i="1" dirty="0" err="1" smtClean="0"/>
              <a:t>презцелия</a:t>
            </a:r>
            <a:r>
              <a:rPr lang="bg-BG" b="1" i="1" dirty="0" smtClean="0"/>
              <a:t> </a:t>
            </a:r>
            <a:r>
              <a:rPr lang="bg-BG" b="1" i="1" dirty="0"/>
              <a:t>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107504" y="893033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13" indent="-457200" algn="just">
              <a:buAutoNum type="arabicPeriod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Маркетингова пласментна стратегия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Същност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реализаци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2.1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Участници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пласментната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система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фирмата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2.2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Видове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канали за реализация </a:t>
            </a:r>
          </a:p>
          <a:p>
            <a:pPr marL="354013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2.3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Основни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канали за реализация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продукцията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за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различните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стоки и услуги </a:t>
            </a: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2.4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Дължина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широчина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канала за реализация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Функции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реализация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организация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реализация</a:t>
            </a: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Разработване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фирмена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стратегия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реализация</a:t>
            </a:r>
          </a:p>
          <a:p>
            <a:pPr marL="811213" indent="-457200" algn="just">
              <a:buAutoNum type="arabicPeriod" startAt="4"/>
            </a:pP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реализация на продукция</a:t>
            </a:r>
          </a:p>
          <a:p>
            <a:pPr marL="811213" indent="-457200" algn="just">
              <a:buAutoNum type="arabicPeriod" startAt="4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-457200" algn="just">
              <a:buAutoNum type="arabicPeriod" startAt="4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54013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Функции на каналите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77281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/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Осигуряват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следпродажно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включително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сервизно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обслужване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Търговските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посредници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осигуряват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купили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сложни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индустриални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потребителски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помощ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инсталирването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настройването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 работа,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обучаване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персонал  и т.н. Те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получават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рекламациите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осигуряват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снабдяването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им с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резервни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части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следпродажно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сервизно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обслужване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поддръжка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нуждаещи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се от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това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44500" indent="-444500" algn="just"/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организация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414" y="1097449"/>
            <a:ext cx="8208912" cy="1323439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000" b="1" u="sng" dirty="0" err="1" smtClean="0">
                <a:latin typeface="Times New Roman" pitchFamily="18" charset="0"/>
                <a:cs typeface="Times New Roman" pitchFamily="18" charset="0"/>
              </a:rPr>
              <a:t>Вертикалната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система на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организация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интегрира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усилията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участниците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за реализация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различни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нива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търговец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едро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търговец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дребно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Още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нарича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вертикална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маркетингова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система.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414" y="2852936"/>
            <a:ext cx="8208912" cy="1015663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Хоризонталната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u="sng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интегрира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усилията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фирми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също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ниво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канала за реализация (система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търговци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едро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система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търговци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дребно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17288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Особено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ефективна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е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вертикалната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система на организация на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Тесните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връзки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между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участниците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реализацията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координацията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усилията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им,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съвместното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им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конкуриране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други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такива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води до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по-ефективно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изпълнение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функциите</a:t>
            </a:r>
            <a:r>
              <a:rPr lang="ru-RU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bg-BG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Системи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организация на </a:t>
            </a:r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0758" y="1268760"/>
            <a:ext cx="8523730" cy="3569259"/>
            <a:chOff x="368750" y="1068086"/>
            <a:chExt cx="8523730" cy="3569259"/>
          </a:xfrm>
        </p:grpSpPr>
        <p:sp>
          <p:nvSpPr>
            <p:cNvPr id="7" name="TextBox 6"/>
            <p:cNvSpPr txBox="1"/>
            <p:nvPr/>
          </p:nvSpPr>
          <p:spPr>
            <a:xfrm>
              <a:off x="1835696" y="1068086"/>
              <a:ext cx="4680520" cy="400110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000" b="1" u="sng" dirty="0" err="1" smtClean="0">
                  <a:latin typeface="Times New Roman" pitchFamily="18" charset="0"/>
                  <a:cs typeface="Times New Roman" pitchFamily="18" charset="0"/>
                </a:rPr>
                <a:t>Вертикалната</a:t>
              </a:r>
              <a:r>
                <a:rPr lang="ru-RU" sz="2000" b="1" u="sng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2000" b="1" u="sng" dirty="0">
                  <a:latin typeface="Times New Roman" pitchFamily="18" charset="0"/>
                  <a:cs typeface="Times New Roman" pitchFamily="18" charset="0"/>
                </a:rPr>
                <a:t>система на </a:t>
              </a:r>
              <a:r>
                <a:rPr lang="ru-RU" sz="2000" b="1" u="sng" dirty="0" smtClean="0">
                  <a:latin typeface="Times New Roman" pitchFamily="18" charset="0"/>
                  <a:cs typeface="Times New Roman" pitchFamily="18" charset="0"/>
                </a:rPr>
                <a:t>организация</a:t>
              </a:r>
              <a:endParaRPr lang="ru-RU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1968481"/>
              <a:ext cx="266429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Корпоративна система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12232" y="1963090"/>
              <a:ext cx="2799928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Административна </a:t>
              </a:r>
              <a:r>
                <a:rPr lang="bg-B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система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176" y="1963090"/>
              <a:ext cx="266429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Договорна </a:t>
              </a:r>
              <a:r>
                <a:rPr lang="bg-B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система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750" y="2636912"/>
              <a:ext cx="266429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 err="1" smtClean="0">
                  <a:latin typeface="Times New Roman" pitchFamily="18" charset="0"/>
                  <a:cs typeface="Times New Roman" pitchFamily="18" charset="0"/>
                </a:rPr>
                <a:t>Една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фирма е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собственик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на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целия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канал за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реализация.</a:t>
              </a:r>
              <a:endParaRPr lang="bg-B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5856" y="2606020"/>
              <a:ext cx="2736304" cy="2031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В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канала за реализация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има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достатъчно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силен лидер,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който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може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да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координира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усилията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на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останалите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участници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които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са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независими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организации </a:t>
              </a:r>
              <a:endParaRPr lang="bg-BG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176" y="2606020"/>
              <a:ext cx="2736304" cy="1477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dirty="0" err="1" smtClean="0">
                  <a:latin typeface="Times New Roman" pitchFamily="18" charset="0"/>
                  <a:cs typeface="Times New Roman" pitchFamily="18" charset="0"/>
                </a:rPr>
                <a:t>Характеризира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се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с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това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, че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отделните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участници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сключват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договори за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координиране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на </a:t>
              </a:r>
              <a:r>
                <a:rPr lang="ru-RU" dirty="0" err="1">
                  <a:latin typeface="Times New Roman" pitchFamily="18" charset="0"/>
                  <a:cs typeface="Times New Roman" pitchFamily="18" charset="0"/>
                </a:rPr>
                <a:t>усилията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си. </a:t>
              </a:r>
              <a:endParaRPr lang="bg-BG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47664" y="1540204"/>
              <a:ext cx="6048672" cy="376628"/>
              <a:chOff x="1547664" y="1468196"/>
              <a:chExt cx="6048672" cy="376628"/>
            </a:xfrm>
          </p:grpSpPr>
          <p:cxnSp>
            <p:nvCxnSpPr>
              <p:cNvPr id="3" name="Straight Arrow Connector 2"/>
              <p:cNvCxnSpPr>
                <a:stCxn id="7" idx="2"/>
              </p:cNvCxnSpPr>
              <p:nvPr/>
            </p:nvCxnSpPr>
            <p:spPr>
              <a:xfrm flipH="1">
                <a:off x="1547664" y="1468196"/>
                <a:ext cx="2628292" cy="376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2"/>
              </p:cNvCxnSpPr>
              <p:nvPr/>
            </p:nvCxnSpPr>
            <p:spPr>
              <a:xfrm>
                <a:off x="4175956" y="1468196"/>
                <a:ext cx="0" cy="376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7" idx="2"/>
              </p:cNvCxnSpPr>
              <p:nvPr/>
            </p:nvCxnSpPr>
            <p:spPr>
              <a:xfrm>
                <a:off x="4175956" y="1468196"/>
                <a:ext cx="3420380" cy="376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7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Разработване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фирмена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стратегия за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реализация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692696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подходяща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стратегия за  канали за реализация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вземе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характеризиращи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дългосрочни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асортиментът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мащабите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конкурентноспособността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стратегия,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желанието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реализация,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досегашния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опит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посредници и 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характеризиращи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целевия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пазар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предпочитанията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желанията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поглъщаемостта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плътността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доходи,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характеризиращи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продавания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продукта,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трайност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габарити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степен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стндартизация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единична цена,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сезонност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сервиз,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съхраняемост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транспортабилност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продукта и 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Разработване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фирмена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стратегия за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реализация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268760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характеризиращи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 за реализация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слабостите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пласментната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 стратегия,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доволни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характеризиращи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свързани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външната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общоикономически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политически условия,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регламентация, традиции,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мн.др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Разработване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фирмена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стратегия за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реализация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537" y="1124744"/>
            <a:ext cx="8352927" cy="4104456"/>
            <a:chOff x="395537" y="1412776"/>
            <a:chExt cx="8352927" cy="4104456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395537" y="1412776"/>
              <a:ext cx="4440977" cy="4104456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3CCCC">
                    <a:gamma/>
                    <a:shade val="66667"/>
                    <a:invGamma/>
                    <a:alpha val="12000"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66667"/>
                    <a:invGamma/>
                    <a:alpha val="1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gray">
            <a:xfrm>
              <a:off x="748608" y="1739093"/>
              <a:ext cx="3707250" cy="3426328"/>
            </a:xfrm>
            <a:prstGeom prst="ellipse">
              <a:avLst/>
            </a:prstGeom>
            <a:gradFill rotWithShape="1">
              <a:gsLst>
                <a:gs pos="0">
                  <a:srgbClr val="41D592"/>
                </a:gs>
                <a:gs pos="100000">
                  <a:srgbClr val="41D592">
                    <a:gamma/>
                    <a:shade val="6352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gray">
            <a:xfrm>
              <a:off x="3864116" y="1922661"/>
              <a:ext cx="4812341" cy="53536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bg-BG" altLang="bg-BG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 вида на каналите на реализация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gray">
            <a:xfrm>
              <a:off x="3851920" y="2588160"/>
              <a:ext cx="4896543" cy="86409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CBFEAE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bg-BG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За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системата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организация 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</a:t>
              </a:r>
            </a:p>
            <a:p>
              <a:pPr marL="271463" algn="just"/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каналите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реализация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gray">
            <a:xfrm>
              <a:off x="3851921" y="3501008"/>
              <a:ext cx="4896543" cy="53536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BFEAE"/>
                </a:gs>
                <a:gs pos="100000">
                  <a:srgbClr val="CBFEAE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За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интензивността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пазарния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обхват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gray">
            <a:xfrm>
              <a:off x="3792106" y="4149080"/>
              <a:ext cx="4956357" cy="6887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tint val="5882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За </a:t>
              </a:r>
              <a:r>
                <a:rPr lang="ru-RU" altLang="bg-BG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конфигурацията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ru-RU" altLang="bg-BG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структурата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71463" indent="-271463" algn="just"/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каналите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 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реализация</a:t>
              </a:r>
              <a:endPara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gray">
            <a:xfrm>
              <a:off x="971601" y="2190343"/>
              <a:ext cx="2940131" cy="224676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Процесът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разработването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фирмена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стратегия за  канали за реализация на </a:t>
              </a:r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продукцията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включва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вземането</a:t>
              </a:r>
              <a:r>
                <a:rPr lang="ru-RU" altLang="bg-BG" sz="20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следните</a:t>
              </a:r>
              <a:r>
                <a:rPr lang="ru-RU" altLang="bg-BG" sz="2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решения:</a:t>
              </a:r>
              <a:endParaRPr lang="en-US" altLang="bg-BG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4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73" y="179691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Конструирането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реализация на </a:t>
            </a:r>
            <a:r>
              <a:rPr lang="ru-RU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продукцията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динамичен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водещ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формиране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такава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тяхна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структура,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която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най-висока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достигане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фирмените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цели.</a:t>
            </a:r>
            <a:endParaRPr lang="bg-BG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4537" y="3366576"/>
            <a:ext cx="14488" cy="10824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23528" y="1705744"/>
            <a:ext cx="8424936" cy="636240"/>
            <a:chOff x="1344" y="1392"/>
            <a:chExt cx="3072" cy="288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 smtClean="0"/>
                <a:t>1</a:t>
              </a:r>
              <a:endParaRPr lang="en-US" altLang="bg-BG" b="1" dirty="0"/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323528" y="2391544"/>
            <a:ext cx="8424936" cy="636240"/>
            <a:chOff x="1344" y="1872"/>
            <a:chExt cx="3072" cy="288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9EB0FE">
                    <a:gamma/>
                    <a:tint val="36471"/>
                    <a:invGamma/>
                  </a:srgbClr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9EB0FE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A971ED">
                    <a:gamma/>
                    <a:shade val="51373"/>
                    <a:invGamma/>
                  </a:srgbClr>
                </a:gs>
                <a:gs pos="50000">
                  <a:srgbClr val="A971ED"/>
                </a:gs>
                <a:gs pos="100000">
                  <a:srgbClr val="A971E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A971E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/>
                <a:t>2</a:t>
              </a:r>
            </a:p>
          </p:txBody>
        </p:sp>
      </p:grp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323528" y="3077344"/>
            <a:ext cx="8424936" cy="636240"/>
            <a:chOff x="1344" y="1392"/>
            <a:chExt cx="3072" cy="288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/>
                <a:t>3</a:t>
              </a:r>
            </a:p>
          </p:txBody>
        </p:sp>
      </p:grp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323528" y="3763144"/>
            <a:ext cx="8424936" cy="636240"/>
            <a:chOff x="1344" y="1872"/>
            <a:chExt cx="3072" cy="288"/>
          </a:xfrm>
        </p:grpSpPr>
        <p:sp>
          <p:nvSpPr>
            <p:cNvPr id="17" name="Rectangle 29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9EB0FE">
                    <a:gamma/>
                    <a:tint val="36471"/>
                    <a:invGamma/>
                  </a:srgbClr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9EB0FE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A971ED">
                    <a:gamma/>
                    <a:shade val="51373"/>
                    <a:invGamma/>
                  </a:srgbClr>
                </a:gs>
                <a:gs pos="50000">
                  <a:srgbClr val="A971ED"/>
                </a:gs>
                <a:gs pos="100000">
                  <a:srgbClr val="A971E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A971E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/>
                <a:t>4</a:t>
              </a:r>
            </a:p>
          </p:txBody>
        </p:sp>
      </p:grp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323528" y="4448944"/>
            <a:ext cx="8424936" cy="636240"/>
            <a:chOff x="1344" y="1392"/>
            <a:chExt cx="3072" cy="288"/>
          </a:xfrm>
        </p:grpSpPr>
        <p:sp>
          <p:nvSpPr>
            <p:cNvPr id="20" name="Rectangle 35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/>
                <a:t>5</a:t>
              </a:r>
            </a:p>
          </p:txBody>
        </p:sp>
      </p:grp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308058" y="1765147"/>
            <a:ext cx="6976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bg-BG" altLang="bg-BG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altLang="bg-BG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Индентифициране</a:t>
            </a:r>
            <a:r>
              <a:rPr lang="bg-BG" altLang="bg-BG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целевия пазар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423064" y="2341211"/>
            <a:ext cx="7325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bg-BG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altLang="bg-BG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предпочитанията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навиците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желанията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1308058" y="3853379"/>
            <a:ext cx="74404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каналовите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алтернативи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1376645" y="3165237"/>
            <a:ext cx="6976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Формулиране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целите на канала за реализация. 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423064" y="4533389"/>
            <a:ext cx="74404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и </a:t>
            </a:r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алтернативите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94065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Етапи на конструиране на каналите за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2201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3528" y="1064568"/>
            <a:ext cx="8424936" cy="636240"/>
            <a:chOff x="323528" y="1705744"/>
            <a:chExt cx="8424936" cy="636240"/>
          </a:xfrm>
        </p:grpSpPr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23528" y="1705744"/>
              <a:ext cx="8424936" cy="636240"/>
              <a:chOff x="1344" y="1392"/>
              <a:chExt cx="3072" cy="288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gray">
              <a:xfrm>
                <a:off x="1680" y="139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68D8F2">
                      <a:gamma/>
                      <a:tint val="36471"/>
                      <a:invGamma/>
                    </a:srgbClr>
                  </a:gs>
                  <a:gs pos="100000">
                    <a:srgbClr val="68D8F2"/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68D8F2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gray">
              <a:xfrm>
                <a:off x="1344" y="139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4D98E3">
                      <a:gamma/>
                      <a:shade val="51373"/>
                      <a:invGamma/>
                    </a:srgbClr>
                  </a:gs>
                  <a:gs pos="50000">
                    <a:srgbClr val="4D98E3"/>
                  </a:gs>
                  <a:gs pos="100000">
                    <a:srgbClr val="4D98E3">
                      <a:gamma/>
                      <a:shade val="51373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4D98E3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bg-BG" b="1" dirty="0" smtClean="0"/>
                  <a:t>1</a:t>
                </a:r>
                <a:endParaRPr lang="en-US" altLang="bg-BG" b="1" dirty="0"/>
              </a:p>
            </p:txBody>
          </p:sp>
        </p:grp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1308058" y="1765147"/>
              <a:ext cx="6976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bg-BG" altLang="bg-BG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Индентифициране</a:t>
              </a:r>
              <a:r>
                <a:rPr lang="bg-BG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целевия пазар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982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насочени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гъстотата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там,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поглъщаемостта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т.н.,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канали за реализация,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вземат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транспортиране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складиране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Натози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анлизира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избраните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пазари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правни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разпоредби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култура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традиции и др.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околната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среда.</a:t>
            </a:r>
          </a:p>
        </p:txBody>
      </p:sp>
    </p:spTree>
    <p:extLst>
      <p:ext uri="{BB962C8B-B14F-4D97-AF65-F5344CB8AC3E}">
        <p14:creationId xmlns:p14="http://schemas.microsoft.com/office/powerpoint/2010/main" val="16230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9821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Определят се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предпочитанията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навиците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желанията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желаят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купят?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Къде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биха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желали да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купят?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Защо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биха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желали да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купят? В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доставка по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домовете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Държат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следпродажбения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сервиз?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 да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заплащат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изцяло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да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купуват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изплащане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маркетинговият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специалист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определи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реализация.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8" y="1002403"/>
            <a:ext cx="8424936" cy="707886"/>
            <a:chOff x="323528" y="1002403"/>
            <a:chExt cx="8424936" cy="70788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23528" y="1052736"/>
              <a:ext cx="8424936" cy="636240"/>
              <a:chOff x="1344" y="1872"/>
              <a:chExt cx="3072" cy="288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gray">
              <a:xfrm>
                <a:off x="1680" y="187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9EB0FE">
                      <a:gamma/>
                      <a:tint val="36471"/>
                      <a:invGamma/>
                    </a:srgbClr>
                  </a:gs>
                  <a:gs pos="100000">
                    <a:srgbClr val="9EB0FE"/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9EB0FE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gray">
              <a:xfrm>
                <a:off x="1344" y="187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A971ED">
                      <a:gamma/>
                      <a:shade val="51373"/>
                      <a:invGamma/>
                    </a:srgbClr>
                  </a:gs>
                  <a:gs pos="50000">
                    <a:srgbClr val="A971ED"/>
                  </a:gs>
                  <a:gs pos="100000">
                    <a:srgbClr val="A971ED">
                      <a:gamma/>
                      <a:shade val="51373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A971ED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bg-BG" b="1" dirty="0"/>
                  <a:t>2</a:t>
                </a:r>
              </a:p>
            </p:txBody>
          </p:sp>
        </p:grp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1423064" y="1002403"/>
              <a:ext cx="73254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altLang="bg-BG" sz="2000" b="1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Определяне</a:t>
              </a:r>
              <a:r>
                <a:rPr lang="ru-RU" altLang="bg-BG" sz="2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предпочитанията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навиците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и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желанията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потребителите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4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86409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Маркетингова пласментна стратегия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528" y="1684289"/>
            <a:ext cx="8496944" cy="3256879"/>
            <a:chOff x="323528" y="1540273"/>
            <a:chExt cx="8496944" cy="3256879"/>
          </a:xfrm>
        </p:grpSpPr>
        <p:sp>
          <p:nvSpPr>
            <p:cNvPr id="28" name="Text Box 17"/>
            <p:cNvSpPr txBox="1">
              <a:spLocks noChangeArrowheads="1"/>
            </p:cNvSpPr>
            <p:nvPr/>
          </p:nvSpPr>
          <p:spPr bwMode="gray">
            <a:xfrm>
              <a:off x="2468078" y="2141402"/>
              <a:ext cx="957632" cy="363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bg-BG" altLang="bg-BG" sz="2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ЦЕНА</a:t>
              </a:r>
              <a:endParaRPr lang="en-US" altLang="bg-BG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23783" y="2656820"/>
              <a:ext cx="5052473" cy="2140332"/>
              <a:chOff x="1782058" y="2692606"/>
              <a:chExt cx="5052473" cy="2863649"/>
            </a:xfrm>
          </p:grpSpPr>
          <p:sp>
            <p:nvSpPr>
              <p:cNvPr id="24" name="AutoShape 3"/>
              <p:cNvSpPr>
                <a:spLocks noChangeArrowheads="1"/>
              </p:cNvSpPr>
              <p:nvPr/>
            </p:nvSpPr>
            <p:spPr bwMode="gray">
              <a:xfrm>
                <a:off x="1782058" y="2692606"/>
                <a:ext cx="2340996" cy="2863649"/>
              </a:xfrm>
              <a:prstGeom prst="roundRect">
                <a:avLst>
                  <a:gd name="adj" fmla="val 4690"/>
                </a:avLst>
              </a:prstGeom>
              <a:solidFill>
                <a:srgbClr val="A9DC86"/>
              </a:solidFill>
              <a:ln w="25400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A9DC86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10800000" sy="50000" kx="-2453608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bg-BG"/>
              </a:p>
            </p:txBody>
          </p:sp>
          <p:sp>
            <p:nvSpPr>
              <p:cNvPr id="26" name="AutoShape 7"/>
              <p:cNvSpPr>
                <a:spLocks noChangeArrowheads="1"/>
              </p:cNvSpPr>
              <p:nvPr/>
            </p:nvSpPr>
            <p:spPr bwMode="gray">
              <a:xfrm>
                <a:off x="4495154" y="2692606"/>
                <a:ext cx="2339377" cy="2863649"/>
              </a:xfrm>
              <a:prstGeom prst="roundRect">
                <a:avLst>
                  <a:gd name="adj" fmla="val 4690"/>
                </a:avLst>
              </a:prstGeom>
              <a:solidFill>
                <a:srgbClr val="F1D08F"/>
              </a:solidFill>
              <a:ln w="25400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1D08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10800000" sy="50000" kx="-2453608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bg-BG"/>
              </a:p>
            </p:txBody>
          </p:sp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gray">
              <a:xfrm>
                <a:off x="1865979" y="3453028"/>
                <a:ext cx="2174359" cy="11118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bg-BG" sz="2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 </a:t>
                </a:r>
                <a:r>
                  <a:rPr lang="ru-RU" altLang="bg-BG" sz="2400" b="1" dirty="0" err="1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каналите</a:t>
                </a:r>
                <a:r>
                  <a:rPr lang="ru-RU" altLang="bg-BG" sz="2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 реализация</a:t>
                </a:r>
                <a:endParaRPr lang="en-US" altLang="bg-BG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1"/>
              <p:cNvSpPr txBox="1">
                <a:spLocks noChangeArrowheads="1"/>
              </p:cNvSpPr>
              <p:nvPr/>
            </p:nvSpPr>
            <p:spPr bwMode="gray">
              <a:xfrm>
                <a:off x="4577662" y="2939164"/>
                <a:ext cx="2174359" cy="2100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bg-BG" sz="2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 физическата дистрибуция на </a:t>
                </a:r>
                <a:r>
                  <a:rPr lang="ru-RU" altLang="bg-BG" sz="2400" b="1" dirty="0" err="1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продуктите</a:t>
                </a:r>
                <a:endParaRPr lang="en-US" altLang="bg-BG"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AutoShape 24"/>
            <p:cNvSpPr>
              <a:spLocks noChangeArrowheads="1"/>
            </p:cNvSpPr>
            <p:nvPr/>
          </p:nvSpPr>
          <p:spPr bwMode="gray">
            <a:xfrm>
              <a:off x="323528" y="1540273"/>
              <a:ext cx="8496944" cy="5925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B71DD"/>
                </a:gs>
                <a:gs pos="100000">
                  <a:srgbClr val="4B71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gray">
            <a:xfrm>
              <a:off x="827584" y="1588730"/>
              <a:ext cx="74888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bg-BG" altLang="bg-BG" sz="2000" b="1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Фирмена пласментна стратегия – два основни компонента</a:t>
              </a:r>
              <a:endParaRPr lang="en-US" altLang="bg-BG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34" idx="2"/>
            </p:cNvCxnSpPr>
            <p:nvPr/>
          </p:nvCxnSpPr>
          <p:spPr>
            <a:xfrm flipH="1">
              <a:off x="3275856" y="2132856"/>
              <a:ext cx="1296144" cy="37159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4" idx="2"/>
            </p:cNvCxnSpPr>
            <p:nvPr/>
          </p:nvCxnSpPr>
          <p:spPr>
            <a:xfrm>
              <a:off x="4572000" y="2132856"/>
              <a:ext cx="1440160" cy="37159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5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945863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пред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произтичат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план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свържат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за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нивото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гарантирано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асортиментно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разнообразие,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оптимално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разфасоване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минимално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доставка,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допълнителни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 (доставка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мястото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инсталиране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инструктиране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сервиз и др.) и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улеснения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продажба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изплащане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кредитиране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лизинг и др.), с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пълен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продукта,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задоволяване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предпочитания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т.н., но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свържат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 с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покриване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географска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територия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нивото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интензивност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разпределението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интензивно</a:t>
            </a:r>
            <a:r>
              <a:rPr lang="ru-R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селективно и </a:t>
            </a:r>
            <a:r>
              <a:rPr lang="ru-RU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изключително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395536" y="836712"/>
            <a:ext cx="8424936" cy="636240"/>
            <a:chOff x="1344" y="1392"/>
            <a:chExt cx="3072" cy="288"/>
          </a:xfrm>
        </p:grpSpPr>
        <p:sp>
          <p:nvSpPr>
            <p:cNvPr id="11" name="Rectangle 26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bg-BG" b="1" dirty="0"/>
                <a:t>3</a:t>
              </a:r>
            </a:p>
          </p:txBody>
        </p:sp>
      </p:grp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1448653" y="924605"/>
            <a:ext cx="6976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bg-BG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Формулиране</a:t>
            </a:r>
            <a:r>
              <a:rPr lang="ru-RU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целите на канала за реализация. </a:t>
            </a:r>
            <a:endParaRPr lang="en-US" altLang="bg-BG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945863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Определят се и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обсъждат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реализация;</a:t>
            </a: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всяко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брокери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дребно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реализация,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896" y="1024906"/>
            <a:ext cx="8424936" cy="636240"/>
            <a:chOff x="323528" y="3763144"/>
            <a:chExt cx="8424936" cy="636240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323528" y="3763144"/>
              <a:ext cx="8424936" cy="636240"/>
              <a:chOff x="1344" y="1872"/>
              <a:chExt cx="3072" cy="288"/>
            </a:xfrm>
          </p:grpSpPr>
          <p:sp>
            <p:nvSpPr>
              <p:cNvPr id="14" name="Rectangle 29"/>
              <p:cNvSpPr>
                <a:spLocks noChangeArrowheads="1"/>
              </p:cNvSpPr>
              <p:nvPr/>
            </p:nvSpPr>
            <p:spPr bwMode="gray">
              <a:xfrm>
                <a:off x="1680" y="187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9EB0FE">
                      <a:gamma/>
                      <a:tint val="36471"/>
                      <a:invGamma/>
                    </a:srgbClr>
                  </a:gs>
                  <a:gs pos="100000">
                    <a:srgbClr val="9EB0FE"/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9EB0FE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6" name="Rectangle 30"/>
              <p:cNvSpPr>
                <a:spLocks noChangeArrowheads="1"/>
              </p:cNvSpPr>
              <p:nvPr/>
            </p:nvSpPr>
            <p:spPr bwMode="gray">
              <a:xfrm>
                <a:off x="1344" y="187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A971ED">
                      <a:gamma/>
                      <a:shade val="51373"/>
                      <a:invGamma/>
                    </a:srgbClr>
                  </a:gs>
                  <a:gs pos="50000">
                    <a:srgbClr val="A971ED"/>
                  </a:gs>
                  <a:gs pos="100000">
                    <a:srgbClr val="A971ED">
                      <a:gamma/>
                      <a:shade val="51373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A971ED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bg-BG" b="1" dirty="0"/>
                  <a:t>4</a:t>
                </a:r>
              </a:p>
            </p:txBody>
          </p:sp>
        </p:grp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1308058" y="3853379"/>
              <a:ext cx="74404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Определяне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каналовите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алтернативи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945863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Определят се и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обсъждат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реализация;</a:t>
            </a: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всяко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посредниците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брокери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търговци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дребно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620838" indent="-285750" algn="just">
              <a:buFont typeface="Wingdings" panose="05000000000000000000" pitchFamily="2" charset="2"/>
              <a:buChar char="ü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0838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реализация,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896" y="1024906"/>
            <a:ext cx="8424936" cy="636240"/>
            <a:chOff x="323528" y="3763144"/>
            <a:chExt cx="8424936" cy="636240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323528" y="3763144"/>
              <a:ext cx="8424936" cy="636240"/>
              <a:chOff x="1344" y="1872"/>
              <a:chExt cx="3072" cy="288"/>
            </a:xfrm>
          </p:grpSpPr>
          <p:sp>
            <p:nvSpPr>
              <p:cNvPr id="14" name="Rectangle 29"/>
              <p:cNvSpPr>
                <a:spLocks noChangeArrowheads="1"/>
              </p:cNvSpPr>
              <p:nvPr/>
            </p:nvSpPr>
            <p:spPr bwMode="gray">
              <a:xfrm>
                <a:off x="1680" y="187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9EB0FE">
                      <a:gamma/>
                      <a:tint val="36471"/>
                      <a:invGamma/>
                    </a:srgbClr>
                  </a:gs>
                  <a:gs pos="100000">
                    <a:srgbClr val="9EB0FE"/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9EB0FE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6" name="Rectangle 30"/>
              <p:cNvSpPr>
                <a:spLocks noChangeArrowheads="1"/>
              </p:cNvSpPr>
              <p:nvPr/>
            </p:nvSpPr>
            <p:spPr bwMode="gray">
              <a:xfrm>
                <a:off x="1344" y="187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A971ED">
                      <a:gamma/>
                      <a:shade val="51373"/>
                      <a:invGamma/>
                    </a:srgbClr>
                  </a:gs>
                  <a:gs pos="50000">
                    <a:srgbClr val="A971ED"/>
                  </a:gs>
                  <a:gs pos="100000">
                    <a:srgbClr val="A971ED">
                      <a:gamma/>
                      <a:shade val="51373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A971ED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bg-BG" b="1" dirty="0"/>
                  <a:t>4</a:t>
                </a:r>
              </a:p>
            </p:txBody>
          </p:sp>
        </p:grp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1308058" y="3853379"/>
              <a:ext cx="74404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Определяне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каналовите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алтернативи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3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116632"/>
            <a:ext cx="8424936" cy="50405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Конструиране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каналите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реализация на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продукцията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078846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Алтернативите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оценяват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оглед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целите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алтернатива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оценява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анлизира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едновременно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 критерия: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4113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икономически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424113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424113" indent="-285750" algn="just">
              <a:buFont typeface="Wingdings" panose="05000000000000000000" pitchFamily="2" charset="2"/>
              <a:buChar char="ü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5981" y="836712"/>
            <a:ext cx="8539942" cy="636240"/>
            <a:chOff x="323528" y="4448944"/>
            <a:chExt cx="8539942" cy="636240"/>
          </a:xfrm>
        </p:grpSpPr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323528" y="4448944"/>
              <a:ext cx="8424936" cy="636240"/>
              <a:chOff x="1344" y="1392"/>
              <a:chExt cx="3072" cy="288"/>
            </a:xfrm>
          </p:grpSpPr>
          <p:sp>
            <p:nvSpPr>
              <p:cNvPr id="11" name="Rectangle 35"/>
              <p:cNvSpPr>
                <a:spLocks noChangeArrowheads="1"/>
              </p:cNvSpPr>
              <p:nvPr/>
            </p:nvSpPr>
            <p:spPr bwMode="gray">
              <a:xfrm>
                <a:off x="1680" y="139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68D8F2">
                      <a:gamma/>
                      <a:tint val="36471"/>
                      <a:invGamma/>
                    </a:srgbClr>
                  </a:gs>
                  <a:gs pos="100000">
                    <a:srgbClr val="68D8F2"/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68D8F2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2" name="Rectangle 36"/>
              <p:cNvSpPr>
                <a:spLocks noChangeArrowheads="1"/>
              </p:cNvSpPr>
              <p:nvPr/>
            </p:nvSpPr>
            <p:spPr bwMode="gray">
              <a:xfrm>
                <a:off x="1344" y="139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4D98E3">
                      <a:gamma/>
                      <a:shade val="51373"/>
                      <a:invGamma/>
                    </a:srgbClr>
                  </a:gs>
                  <a:gs pos="50000">
                    <a:srgbClr val="4D98E3"/>
                  </a:gs>
                  <a:gs pos="100000">
                    <a:srgbClr val="4D98E3">
                      <a:gamma/>
                      <a:shade val="51373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>
                <a:prstShdw prst="shdw17" dist="63500" dir="5400000">
                  <a:srgbClr val="4D98E3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bg-BG" b="1" dirty="0"/>
                  <a:t>5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1423064" y="4533389"/>
              <a:ext cx="74404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Оценка и </a:t>
              </a:r>
              <a:r>
                <a:rPr lang="ru-RU" altLang="bg-BG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избор</a:t>
              </a:r>
              <a:r>
                <a:rPr lang="ru-RU" altLang="bg-BG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алтернативите</a:t>
              </a:r>
              <a:endParaRPr lang="en-US" altLang="bg-BG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Литература: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50630"/>
            <a:ext cx="9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Основна литература:</a:t>
            </a:r>
            <a:endParaRPr lang="bg-BG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Велев,М., “Управление на маркетинговия микс”,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Софтрейд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2003 г.</a:t>
            </a:r>
          </a:p>
          <a:p>
            <a:pPr marL="457200" indent="-457200">
              <a:buFontTx/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Велев, М., Дончев, Д. „Реализация на продукцията“,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Софтрейд</a:t>
            </a:r>
            <a:r>
              <a:rPr lang="bg-BG" sz="2000" smtClean="0">
                <a:latin typeface="Times New Roman" pitchFamily="18" charset="0"/>
                <a:cs typeface="Times New Roman" pitchFamily="18" charset="0"/>
              </a:rPr>
              <a:t>, 2001 г.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 „Стратегически маркетинг“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Ф., „Управление на маркетинга“.</a:t>
            </a: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Допълнителна литература:</a:t>
            </a: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Кръстева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Н., Петрова, И., „Стратегически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маркетинг’’</a:t>
            </a: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www.smarketing.org/read/2013/Marketing_09.pdf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www.slideshare.net/PareshAshara/nike-12906460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smallbusiness.chron.com/examples-promotional-strategies-product-17706.html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>
              <a:latin typeface="Times New Roman" pitchFamily="18" charset="0"/>
              <a:cs typeface="Times New Roman" pitchFamily="18" charset="0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395536" y="260648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Същност на каналите за реализация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196752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 err="1">
                <a:latin typeface="Times New Roman" pitchFamily="18" charset="0"/>
                <a:cs typeface="Times New Roman" pitchFamily="18" charset="0"/>
              </a:rPr>
              <a:t>Каналът</a:t>
            </a:r>
            <a:r>
              <a:rPr lang="ru-RU" sz="2400" b="1" u="sng" dirty="0">
                <a:latin typeface="Times New Roman" pitchFamily="18" charset="0"/>
                <a:cs typeface="Times New Roman" pitchFamily="18" charset="0"/>
              </a:rPr>
              <a:t> за реализация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подредена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съвкупност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независими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маркетингови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посредници,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осъществяват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функциите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пласмента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стоките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услугите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Те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пътят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по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който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преминат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за да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достигнат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до потребителя точно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време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точното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място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точното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количество.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двата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края на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всеки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канал за реализация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производителите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Останалите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участници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канала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междинни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звена 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маркетингови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посредници).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357553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Има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голямо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разнообразие от </a:t>
            </a:r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маркетингови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посредници, но </a:t>
            </a:r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най-често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използвани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търговците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едро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търговците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дребно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агентите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брокерите</a:t>
            </a:r>
            <a:r>
              <a:rPr lang="ru-RU" sz="2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bg-BG" sz="2000" b="1" i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2.1. Участници в пласментната система на фирмата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66591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Двете основни фигури във всеки канал за реализация са </a:t>
            </a:r>
            <a:r>
              <a:rPr lang="ru-RU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производителят</a:t>
            </a:r>
            <a:r>
              <a:rPr lang="ru-RU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потребителите.</a:t>
            </a:r>
            <a:r>
              <a:rPr lang="ru-RU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Останалите участници са междинни звена – </a:t>
            </a:r>
            <a:r>
              <a:rPr lang="ru-RU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маркетингови посредници</a:t>
            </a:r>
            <a:r>
              <a:rPr lang="ru-RU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 обслужващи пласментната дейност звена. </a:t>
            </a:r>
            <a:endParaRPr lang="bg-BG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0" y="908721"/>
            <a:ext cx="8388424" cy="367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7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2.1. Участници в пласментната система на фирмата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904" y="1268760"/>
            <a:ext cx="8276191" cy="1728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МАРКЕТИНГОВИ ПОСРЕДНИЦИ</a:t>
            </a:r>
            <a:endParaRPr lang="bg-BG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780928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 smtClean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Търговците на едро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са фирми, които купуват продуктите от производителите им и ги продават на търговците на дребно или на други търговци на едро и производители.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</a:pP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Търговците на дребно 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са физически лица или фирми, които продават стоки и услуги на крайните им потребители. Търговците на дребно са посред-ниците, които най-често се използват от малките фирми.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33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2.1. Участници в пласментната система на фирмата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904" y="1268760"/>
            <a:ext cx="8276191" cy="1728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МАРКЕТИНГОВИ ПОСРЕДНИЦИ</a:t>
            </a:r>
            <a:endParaRPr lang="bg-BG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74898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bg-BG" dirty="0" smtClean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Брокерите са посредници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които не придобиват правото на собственост върху продуктите, а търгуват с тях на комисионни начала. Те осъществяват посредническа дейност между купувачите и продавачите. Обикновено се използват за стоки и пазари с цел да се намерят потенциални купувачи или продавачи. 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ru-RU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</a:pPr>
            <a:r>
              <a:rPr lang="ru-RU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Агентите са представители 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 производителя или на търговеца на едро, продаващи стоките им на съответните потребители. 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ru-RU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4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2.1. Участници в пласментната система на фирмата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41490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Процесът на пласмента на продукцията на фирмата обикновено се подпомага и от други организации и фирми, които не са преки участници в каналите за реализация. Такива са </a:t>
            </a:r>
            <a:r>
              <a:rPr lang="ru-RU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застрахователните компании, рекламните агенции, транспортни фирми за складови услуги, финансови институции и фирми за маркетингови проучвания</a:t>
            </a:r>
            <a:endParaRPr lang="bg-BG" b="1" i="1" u="sng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836713"/>
            <a:ext cx="82761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55576" y="2276872"/>
            <a:ext cx="3497262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01688">
              <a:spcAft>
                <a:spcPct val="40000"/>
              </a:spcAft>
            </a:pPr>
            <a:r>
              <a:rPr lang="en-US" altLang="en-US" sz="2000" b="1" noProof="1" smtClean="0"/>
              <a:t> </a:t>
            </a:r>
            <a:endParaRPr lang="en-US" altLang="en-US" sz="2000" b="1" noProof="1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95536" y="260648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Видове канали за реализация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95536" y="1484784"/>
            <a:ext cx="8136904" cy="936104"/>
            <a:chOff x="395536" y="1628800"/>
            <a:chExt cx="8136904" cy="936104"/>
          </a:xfrm>
        </p:grpSpPr>
        <p:sp>
          <p:nvSpPr>
            <p:cNvPr id="16" name="Rounded Rectangle 15"/>
            <p:cNvSpPr/>
            <p:nvPr/>
          </p:nvSpPr>
          <p:spPr>
            <a:xfrm>
              <a:off x="395536" y="1628800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Производител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88224" y="1628800"/>
              <a:ext cx="1944216" cy="9361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Потребител</a:t>
              </a:r>
              <a:endPara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2339752" y="2096852"/>
              <a:ext cx="4248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907704" y="126876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ПРЯК КАНАЛ</a:t>
            </a:r>
            <a:endParaRPr lang="bg-BG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576" y="2564904"/>
            <a:ext cx="7560840" cy="2862322"/>
          </a:xfrm>
          <a:prstGeom prst="rect">
            <a:avLst/>
          </a:prstGeom>
          <a:noFill/>
          <a:ln w="317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тях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осъществява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контакт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непосредствено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между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призводителя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потребителя, т.е.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сам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продава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Наричат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още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канали за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директен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маркетинг или канали от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нулево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ниво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т.е. без посредници.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Преките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канали се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предпочитат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при реализация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малко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брой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големи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висока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единична цена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техническа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сложност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индустриални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стоки и услуги),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когато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производителят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има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ограничен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географски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концентриран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целеви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пазар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желае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поддържа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тесен контакт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потребителите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0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4339</Words>
  <Application>Microsoft Office PowerPoint</Application>
  <PresentationFormat>On-screen Show (4:3)</PresentationFormat>
  <Paragraphs>483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SAtanasova</cp:lastModifiedBy>
  <cp:revision>262</cp:revision>
  <dcterms:created xsi:type="dcterms:W3CDTF">2013-03-19T07:28:34Z</dcterms:created>
  <dcterms:modified xsi:type="dcterms:W3CDTF">2020-03-27T09:48:19Z</dcterms:modified>
</cp:coreProperties>
</file>