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2" r:id="rId3"/>
    <p:sldId id="291" r:id="rId4"/>
    <p:sldId id="313" r:id="rId5"/>
    <p:sldId id="257" r:id="rId6"/>
    <p:sldId id="322" r:id="rId7"/>
    <p:sldId id="323" r:id="rId8"/>
    <p:sldId id="314" r:id="rId9"/>
    <p:sldId id="324" r:id="rId10"/>
    <p:sldId id="315" r:id="rId11"/>
    <p:sldId id="316" r:id="rId12"/>
    <p:sldId id="317" r:id="rId13"/>
    <p:sldId id="318" r:id="rId14"/>
    <p:sldId id="294" r:id="rId15"/>
    <p:sldId id="265" r:id="rId16"/>
    <p:sldId id="319" r:id="rId17"/>
    <p:sldId id="300" r:id="rId18"/>
    <p:sldId id="301" r:id="rId19"/>
    <p:sldId id="296" r:id="rId20"/>
    <p:sldId id="297" r:id="rId21"/>
    <p:sldId id="298" r:id="rId22"/>
    <p:sldId id="299" r:id="rId23"/>
    <p:sldId id="302" r:id="rId24"/>
    <p:sldId id="320" r:id="rId25"/>
    <p:sldId id="325" r:id="rId26"/>
    <p:sldId id="303" r:id="rId27"/>
    <p:sldId id="321" r:id="rId28"/>
    <p:sldId id="326" r:id="rId29"/>
    <p:sldId id="327" r:id="rId30"/>
    <p:sldId id="289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3321" autoAdjust="0"/>
  </p:normalViewPr>
  <p:slideViewPr>
    <p:cSldViewPr>
      <p:cViewPr varScale="1">
        <p:scale>
          <a:sx n="65" d="100"/>
          <a:sy n="65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4FED2-BCBA-41EF-9DC4-2CA1A5C7E4CD}" type="doc">
      <dgm:prSet loTypeId="urn:microsoft.com/office/officeart/2005/8/layout/hList3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3E82A9F-CB68-4B5E-B2C1-B69738A9CFA3}">
      <dgm:prSet phldrT="[Text]" custT="1"/>
      <dgm:spPr/>
      <dgm:t>
        <a:bodyPr/>
        <a:lstStyle/>
        <a:p>
          <a:r>
            <a: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Продукти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D3F031A-CBD2-45C6-8E2F-C1D496BE28DD}" type="parTrans" cxnId="{A259D5ED-C885-4A00-BDDA-38A0DE80524D}">
      <dgm:prSet/>
      <dgm:spPr/>
      <dgm:t>
        <a:bodyPr/>
        <a:lstStyle/>
        <a:p>
          <a:endParaRPr lang="en-US"/>
        </a:p>
      </dgm:t>
    </dgm:pt>
    <dgm:pt modelId="{55D3DEC6-28D3-4579-B9A4-D93AEA38AC2C}" type="sibTrans" cxnId="{A259D5ED-C885-4A00-BDDA-38A0DE80524D}">
      <dgm:prSet/>
      <dgm:spPr/>
      <dgm:t>
        <a:bodyPr/>
        <a:lstStyle/>
        <a:p>
          <a:endParaRPr lang="en-US"/>
        </a:p>
      </dgm:t>
    </dgm:pt>
    <dgm:pt modelId="{AA9B6101-E192-4A65-9B23-7A92BEBBB272}">
      <dgm:prSet phldrT="[Text]" custT="1"/>
      <dgm:spPr/>
      <dgm:t>
        <a:bodyPr/>
        <a:lstStyle/>
        <a:p>
          <a:r>
            <a:rPr lang="bg-BG" sz="2000" b="1" u="none" noProof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Материални</a:t>
          </a:r>
        </a:p>
        <a:p>
          <a:endParaRPr lang="en-US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6385A4-A651-40B3-A252-D5801DE14F4B}" type="parTrans" cxnId="{1C86A023-779D-4AAB-8008-CDC6D8816404}">
      <dgm:prSet/>
      <dgm:spPr/>
      <dgm:t>
        <a:bodyPr/>
        <a:lstStyle/>
        <a:p>
          <a:endParaRPr lang="en-US"/>
        </a:p>
      </dgm:t>
    </dgm:pt>
    <dgm:pt modelId="{D1B23975-0032-4404-AD37-47AC9366FA9B}" type="sibTrans" cxnId="{1C86A023-779D-4AAB-8008-CDC6D8816404}">
      <dgm:prSet/>
      <dgm:spPr/>
      <dgm:t>
        <a:bodyPr/>
        <a:lstStyle/>
        <a:p>
          <a:endParaRPr lang="en-US"/>
        </a:p>
      </dgm:t>
    </dgm:pt>
    <dgm:pt modelId="{ABC6A364-DC60-40B9-9821-C71A571E09EE}">
      <dgm:prSet phldrT="[Text]" custT="1"/>
      <dgm:spPr/>
      <dgm:t>
        <a:bodyPr/>
        <a:lstStyle/>
        <a:p>
          <a:r>
            <a:rPr lang="bg-BG" sz="2000" b="1" u="none" noProof="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Нематериални</a:t>
          </a:r>
        </a:p>
      </dgm:t>
    </dgm:pt>
    <dgm:pt modelId="{11FBAFF1-141D-4323-8B3E-43C799E09C75}" type="parTrans" cxnId="{8B91DBEB-B68C-48B9-BFEB-FDFC41A97538}">
      <dgm:prSet/>
      <dgm:spPr/>
      <dgm:t>
        <a:bodyPr/>
        <a:lstStyle/>
        <a:p>
          <a:endParaRPr lang="en-US"/>
        </a:p>
      </dgm:t>
    </dgm:pt>
    <dgm:pt modelId="{2B48BE29-FBFF-445B-AF02-B57A2C4A7883}" type="sibTrans" cxnId="{8B91DBEB-B68C-48B9-BFEB-FDFC41A97538}">
      <dgm:prSet/>
      <dgm:spPr/>
      <dgm:t>
        <a:bodyPr/>
        <a:lstStyle/>
        <a:p>
          <a:endParaRPr lang="en-US"/>
        </a:p>
      </dgm:t>
    </dgm:pt>
    <dgm:pt modelId="{90C61798-112D-4DA6-81D1-F06D1FCDAD9E}" type="pres">
      <dgm:prSet presAssocID="{A524FED2-BCBA-41EF-9DC4-2CA1A5C7E4C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0A6723-9CB1-47D8-8ADA-8389880AA3CC}" type="pres">
      <dgm:prSet presAssocID="{53E82A9F-CB68-4B5E-B2C1-B69738A9CFA3}" presName="roof" presStyleLbl="dkBgShp" presStyleIdx="0" presStyleCnt="2" custScaleY="65477"/>
      <dgm:spPr/>
      <dgm:t>
        <a:bodyPr/>
        <a:lstStyle/>
        <a:p>
          <a:endParaRPr lang="en-US"/>
        </a:p>
      </dgm:t>
    </dgm:pt>
    <dgm:pt modelId="{14614159-B28D-4F06-9FA3-0392C62FB830}" type="pres">
      <dgm:prSet presAssocID="{53E82A9F-CB68-4B5E-B2C1-B69738A9CFA3}" presName="pillars" presStyleCnt="0"/>
      <dgm:spPr/>
      <dgm:t>
        <a:bodyPr/>
        <a:lstStyle/>
        <a:p>
          <a:endParaRPr lang="bg-BG"/>
        </a:p>
      </dgm:t>
    </dgm:pt>
    <dgm:pt modelId="{8276BBC5-C07A-4EA6-956B-F1BE72564257}" type="pres">
      <dgm:prSet presAssocID="{53E82A9F-CB68-4B5E-B2C1-B69738A9CFA3}" presName="pillar1" presStyleLbl="node1" presStyleIdx="0" presStyleCnt="2" custScaleY="119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A8613-5000-42D8-816C-A5DCE2931343}" type="pres">
      <dgm:prSet presAssocID="{ABC6A364-DC60-40B9-9821-C71A571E09EE}" presName="pillarX" presStyleLbl="node1" presStyleIdx="1" presStyleCnt="2" custScaleY="115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9D62A-0BA3-44F4-AA50-AEAC4B4751B1}" type="pres">
      <dgm:prSet presAssocID="{53E82A9F-CB68-4B5E-B2C1-B69738A9CFA3}" presName="base" presStyleLbl="dkBgShp" presStyleIdx="1" presStyleCnt="2" custLinFactNeighborX="-793" custLinFactNeighborY="61306"/>
      <dgm:spPr/>
      <dgm:t>
        <a:bodyPr/>
        <a:lstStyle/>
        <a:p>
          <a:endParaRPr lang="bg-BG"/>
        </a:p>
      </dgm:t>
    </dgm:pt>
  </dgm:ptLst>
  <dgm:cxnLst>
    <dgm:cxn modelId="{F04A6438-25E1-4F89-A68B-AFB53C636D1D}" type="presOf" srcId="{A524FED2-BCBA-41EF-9DC4-2CA1A5C7E4CD}" destId="{90C61798-112D-4DA6-81D1-F06D1FCDAD9E}" srcOrd="0" destOrd="0" presId="urn:microsoft.com/office/officeart/2005/8/layout/hList3"/>
    <dgm:cxn modelId="{61F75001-7BB9-4C40-90F1-9F16DE6AB8B6}" type="presOf" srcId="{53E82A9F-CB68-4B5E-B2C1-B69738A9CFA3}" destId="{2C0A6723-9CB1-47D8-8ADA-8389880AA3CC}" srcOrd="0" destOrd="0" presId="urn:microsoft.com/office/officeart/2005/8/layout/hList3"/>
    <dgm:cxn modelId="{05694574-3CDA-4D23-A320-49917423CE1A}" type="presOf" srcId="{AA9B6101-E192-4A65-9B23-7A92BEBBB272}" destId="{8276BBC5-C07A-4EA6-956B-F1BE72564257}" srcOrd="0" destOrd="0" presId="urn:microsoft.com/office/officeart/2005/8/layout/hList3"/>
    <dgm:cxn modelId="{8B91DBEB-B68C-48B9-BFEB-FDFC41A97538}" srcId="{53E82A9F-CB68-4B5E-B2C1-B69738A9CFA3}" destId="{ABC6A364-DC60-40B9-9821-C71A571E09EE}" srcOrd="1" destOrd="0" parTransId="{11FBAFF1-141D-4323-8B3E-43C799E09C75}" sibTransId="{2B48BE29-FBFF-445B-AF02-B57A2C4A7883}"/>
    <dgm:cxn modelId="{0270086C-F170-4033-8DC2-73837D18E802}" type="presOf" srcId="{ABC6A364-DC60-40B9-9821-C71A571E09EE}" destId="{EC5A8613-5000-42D8-816C-A5DCE2931343}" srcOrd="0" destOrd="0" presId="urn:microsoft.com/office/officeart/2005/8/layout/hList3"/>
    <dgm:cxn modelId="{1C86A023-779D-4AAB-8008-CDC6D8816404}" srcId="{53E82A9F-CB68-4B5E-B2C1-B69738A9CFA3}" destId="{AA9B6101-E192-4A65-9B23-7A92BEBBB272}" srcOrd="0" destOrd="0" parTransId="{F96385A4-A651-40B3-A252-D5801DE14F4B}" sibTransId="{D1B23975-0032-4404-AD37-47AC9366FA9B}"/>
    <dgm:cxn modelId="{A259D5ED-C885-4A00-BDDA-38A0DE80524D}" srcId="{A524FED2-BCBA-41EF-9DC4-2CA1A5C7E4CD}" destId="{53E82A9F-CB68-4B5E-B2C1-B69738A9CFA3}" srcOrd="0" destOrd="0" parTransId="{9D3F031A-CBD2-45C6-8E2F-C1D496BE28DD}" sibTransId="{55D3DEC6-28D3-4579-B9A4-D93AEA38AC2C}"/>
    <dgm:cxn modelId="{8169E28B-D4E7-45DF-9E63-B246A80C285E}" type="presParOf" srcId="{90C61798-112D-4DA6-81D1-F06D1FCDAD9E}" destId="{2C0A6723-9CB1-47D8-8ADA-8389880AA3CC}" srcOrd="0" destOrd="0" presId="urn:microsoft.com/office/officeart/2005/8/layout/hList3"/>
    <dgm:cxn modelId="{8EC899E4-C6B8-4553-B9C7-35F5F2A4A097}" type="presParOf" srcId="{90C61798-112D-4DA6-81D1-F06D1FCDAD9E}" destId="{14614159-B28D-4F06-9FA3-0392C62FB830}" srcOrd="1" destOrd="0" presId="urn:microsoft.com/office/officeart/2005/8/layout/hList3"/>
    <dgm:cxn modelId="{7E412CF3-AC1E-4BFA-A577-411EB6417B2E}" type="presParOf" srcId="{14614159-B28D-4F06-9FA3-0392C62FB830}" destId="{8276BBC5-C07A-4EA6-956B-F1BE72564257}" srcOrd="0" destOrd="0" presId="urn:microsoft.com/office/officeart/2005/8/layout/hList3"/>
    <dgm:cxn modelId="{3C6B0893-04B5-4981-B098-70A3352F933D}" type="presParOf" srcId="{14614159-B28D-4F06-9FA3-0392C62FB830}" destId="{EC5A8613-5000-42D8-816C-A5DCE2931343}" srcOrd="1" destOrd="0" presId="urn:microsoft.com/office/officeart/2005/8/layout/hList3"/>
    <dgm:cxn modelId="{91C76ED2-B8C7-4F31-86BE-14E14F904944}" type="presParOf" srcId="{90C61798-112D-4DA6-81D1-F06D1FCDAD9E}" destId="{08D9D62A-0BA3-44F4-AA50-AEAC4B4751B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4FED2-BCBA-41EF-9DC4-2CA1A5C7E4CD}" type="doc">
      <dgm:prSet loTypeId="urn:microsoft.com/office/officeart/2005/8/layout/hList3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3E82A9F-CB68-4B5E-B2C1-B69738A9CFA3}">
      <dgm:prSet phldrT="[Text]" custT="1"/>
      <dgm:spPr/>
      <dgm:t>
        <a:bodyPr/>
        <a:lstStyle/>
        <a:p>
          <a:r>
            <a: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Продукти според времето на употреба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D3F031A-CBD2-45C6-8E2F-C1D496BE28DD}" type="parTrans" cxnId="{A259D5ED-C885-4A00-BDDA-38A0DE80524D}">
      <dgm:prSet/>
      <dgm:spPr/>
      <dgm:t>
        <a:bodyPr/>
        <a:lstStyle/>
        <a:p>
          <a:endParaRPr lang="en-US"/>
        </a:p>
      </dgm:t>
    </dgm:pt>
    <dgm:pt modelId="{55D3DEC6-28D3-4579-B9A4-D93AEA38AC2C}" type="sibTrans" cxnId="{A259D5ED-C885-4A00-BDDA-38A0DE80524D}">
      <dgm:prSet/>
      <dgm:spPr/>
      <dgm:t>
        <a:bodyPr/>
        <a:lstStyle/>
        <a:p>
          <a:endParaRPr lang="en-US"/>
        </a:p>
      </dgm:t>
    </dgm:pt>
    <dgm:pt modelId="{AA9B6101-E192-4A65-9B23-7A92BEBBB272}">
      <dgm:prSet phldrT="[Text]" custT="1"/>
      <dgm:spPr/>
      <dgm:t>
        <a:bodyPr/>
        <a:lstStyle/>
        <a:p>
          <a:r>
            <a:rPr lang="ru-RU" sz="2000" b="1" u="sng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Нетрайни</a:t>
          </a:r>
          <a:endParaRPr lang="ru-RU" sz="2000" b="1" u="sng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масови стоки за лично потребление, храни, напитки, и масови услуги- </a:t>
          </a:r>
          <a:r>
            <a:rPr lang="ru-RU" sz="20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пощенски</a:t>
          </a:r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услуги</a:t>
          </a:r>
        </a:p>
        <a:p>
          <a:r>
            <a:rPr lang="bg-BG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медицински услуги, транспортни услуги;</a:t>
          </a:r>
        </a:p>
        <a:p>
          <a:endParaRPr lang="en-US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6385A4-A651-40B3-A252-D5801DE14F4B}" type="parTrans" cxnId="{1C86A023-779D-4AAB-8008-CDC6D8816404}">
      <dgm:prSet/>
      <dgm:spPr/>
      <dgm:t>
        <a:bodyPr/>
        <a:lstStyle/>
        <a:p>
          <a:endParaRPr lang="en-US"/>
        </a:p>
      </dgm:t>
    </dgm:pt>
    <dgm:pt modelId="{D1B23975-0032-4404-AD37-47AC9366FA9B}" type="sibTrans" cxnId="{1C86A023-779D-4AAB-8008-CDC6D8816404}">
      <dgm:prSet/>
      <dgm:spPr/>
      <dgm:t>
        <a:bodyPr/>
        <a:lstStyle/>
        <a:p>
          <a:endParaRPr lang="en-US"/>
        </a:p>
      </dgm:t>
    </dgm:pt>
    <dgm:pt modelId="{ABC6A364-DC60-40B9-9821-C71A571E09EE}">
      <dgm:prSet phldrT="[Text]" custT="1"/>
      <dgm:spPr/>
      <dgm:t>
        <a:bodyPr/>
        <a:lstStyle/>
        <a:p>
          <a:r>
            <a:rPr lang="ru-RU" sz="2000" b="1" u="sng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Трайни</a:t>
          </a:r>
          <a:endParaRPr lang="ru-RU" sz="2000" b="1" u="sng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bg-BG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бяла, черна техника,</a:t>
          </a:r>
          <a:endParaRPr lang="en-US" sz="20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bg-BG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автомобили, жилища, топлоснабдяване, водоснабдяване,</a:t>
          </a:r>
          <a:endParaRPr lang="en-US" sz="20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bg-BG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електроснабдяване, газоснабдяване,телевизия, интернет и др.</a:t>
          </a:r>
          <a:endParaRPr lang="en-US" sz="2000" b="1" u="sng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FBAFF1-141D-4323-8B3E-43C799E09C75}" type="parTrans" cxnId="{8B91DBEB-B68C-48B9-BFEB-FDFC41A97538}">
      <dgm:prSet/>
      <dgm:spPr/>
      <dgm:t>
        <a:bodyPr/>
        <a:lstStyle/>
        <a:p>
          <a:endParaRPr lang="en-US"/>
        </a:p>
      </dgm:t>
    </dgm:pt>
    <dgm:pt modelId="{2B48BE29-FBFF-445B-AF02-B57A2C4A7883}" type="sibTrans" cxnId="{8B91DBEB-B68C-48B9-BFEB-FDFC41A97538}">
      <dgm:prSet/>
      <dgm:spPr/>
      <dgm:t>
        <a:bodyPr/>
        <a:lstStyle/>
        <a:p>
          <a:endParaRPr lang="en-US"/>
        </a:p>
      </dgm:t>
    </dgm:pt>
    <dgm:pt modelId="{90C61798-112D-4DA6-81D1-F06D1FCDAD9E}" type="pres">
      <dgm:prSet presAssocID="{A524FED2-BCBA-41EF-9DC4-2CA1A5C7E4C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0A6723-9CB1-47D8-8ADA-8389880AA3CC}" type="pres">
      <dgm:prSet presAssocID="{53E82A9F-CB68-4B5E-B2C1-B69738A9CFA3}" presName="roof" presStyleLbl="dkBgShp" presStyleIdx="0" presStyleCnt="2"/>
      <dgm:spPr/>
      <dgm:t>
        <a:bodyPr/>
        <a:lstStyle/>
        <a:p>
          <a:endParaRPr lang="en-US"/>
        </a:p>
      </dgm:t>
    </dgm:pt>
    <dgm:pt modelId="{14614159-B28D-4F06-9FA3-0392C62FB830}" type="pres">
      <dgm:prSet presAssocID="{53E82A9F-CB68-4B5E-B2C1-B69738A9CFA3}" presName="pillars" presStyleCnt="0"/>
      <dgm:spPr/>
    </dgm:pt>
    <dgm:pt modelId="{8276BBC5-C07A-4EA6-956B-F1BE72564257}" type="pres">
      <dgm:prSet presAssocID="{53E82A9F-CB68-4B5E-B2C1-B69738A9CFA3}" presName="pillar1" presStyleLbl="node1" presStyleIdx="0" presStyleCnt="2" custScaleY="119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A8613-5000-42D8-816C-A5DCE2931343}" type="pres">
      <dgm:prSet presAssocID="{ABC6A364-DC60-40B9-9821-C71A571E09EE}" presName="pillarX" presStyleLbl="node1" presStyleIdx="1" presStyleCnt="2" custScaleY="115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9D62A-0BA3-44F4-AA50-AEAC4B4751B1}" type="pres">
      <dgm:prSet presAssocID="{53E82A9F-CB68-4B5E-B2C1-B69738A9CFA3}" presName="base" presStyleLbl="dkBgShp" presStyleIdx="1" presStyleCnt="2" custLinFactNeighborX="-793" custLinFactNeighborY="61306"/>
      <dgm:spPr/>
    </dgm:pt>
  </dgm:ptLst>
  <dgm:cxnLst>
    <dgm:cxn modelId="{C1BDDF85-8916-4C0E-BFCF-9BA3FBA986B4}" type="presOf" srcId="{53E82A9F-CB68-4B5E-B2C1-B69738A9CFA3}" destId="{2C0A6723-9CB1-47D8-8ADA-8389880AA3CC}" srcOrd="0" destOrd="0" presId="urn:microsoft.com/office/officeart/2005/8/layout/hList3"/>
    <dgm:cxn modelId="{8B91DBEB-B68C-48B9-BFEB-FDFC41A97538}" srcId="{53E82A9F-CB68-4B5E-B2C1-B69738A9CFA3}" destId="{ABC6A364-DC60-40B9-9821-C71A571E09EE}" srcOrd="1" destOrd="0" parTransId="{11FBAFF1-141D-4323-8B3E-43C799E09C75}" sibTransId="{2B48BE29-FBFF-445B-AF02-B57A2C4A7883}"/>
    <dgm:cxn modelId="{7C5C1C28-B81F-4AA4-88C1-E365A9473C55}" type="presOf" srcId="{ABC6A364-DC60-40B9-9821-C71A571E09EE}" destId="{EC5A8613-5000-42D8-816C-A5DCE2931343}" srcOrd="0" destOrd="0" presId="urn:microsoft.com/office/officeart/2005/8/layout/hList3"/>
    <dgm:cxn modelId="{1C86A023-779D-4AAB-8008-CDC6D8816404}" srcId="{53E82A9F-CB68-4B5E-B2C1-B69738A9CFA3}" destId="{AA9B6101-E192-4A65-9B23-7A92BEBBB272}" srcOrd="0" destOrd="0" parTransId="{F96385A4-A651-40B3-A252-D5801DE14F4B}" sibTransId="{D1B23975-0032-4404-AD37-47AC9366FA9B}"/>
    <dgm:cxn modelId="{82BA85C0-97C7-402C-8E79-B25D62DBE44A}" type="presOf" srcId="{AA9B6101-E192-4A65-9B23-7A92BEBBB272}" destId="{8276BBC5-C07A-4EA6-956B-F1BE72564257}" srcOrd="0" destOrd="0" presId="urn:microsoft.com/office/officeart/2005/8/layout/hList3"/>
    <dgm:cxn modelId="{A259D5ED-C885-4A00-BDDA-38A0DE80524D}" srcId="{A524FED2-BCBA-41EF-9DC4-2CA1A5C7E4CD}" destId="{53E82A9F-CB68-4B5E-B2C1-B69738A9CFA3}" srcOrd="0" destOrd="0" parTransId="{9D3F031A-CBD2-45C6-8E2F-C1D496BE28DD}" sibTransId="{55D3DEC6-28D3-4579-B9A4-D93AEA38AC2C}"/>
    <dgm:cxn modelId="{B4BF1485-938E-4976-A73B-9E4F8A688C8D}" type="presOf" srcId="{A524FED2-BCBA-41EF-9DC4-2CA1A5C7E4CD}" destId="{90C61798-112D-4DA6-81D1-F06D1FCDAD9E}" srcOrd="0" destOrd="0" presId="urn:microsoft.com/office/officeart/2005/8/layout/hList3"/>
    <dgm:cxn modelId="{A948A663-9C55-4CCF-80D2-884AF7E83544}" type="presParOf" srcId="{90C61798-112D-4DA6-81D1-F06D1FCDAD9E}" destId="{2C0A6723-9CB1-47D8-8ADA-8389880AA3CC}" srcOrd="0" destOrd="0" presId="urn:microsoft.com/office/officeart/2005/8/layout/hList3"/>
    <dgm:cxn modelId="{B6F7CD76-6AC4-480D-8EC3-313D5462ADBD}" type="presParOf" srcId="{90C61798-112D-4DA6-81D1-F06D1FCDAD9E}" destId="{14614159-B28D-4F06-9FA3-0392C62FB830}" srcOrd="1" destOrd="0" presId="urn:microsoft.com/office/officeart/2005/8/layout/hList3"/>
    <dgm:cxn modelId="{D1031A9C-77D0-4B46-ADD7-AE97ADA5EAE1}" type="presParOf" srcId="{14614159-B28D-4F06-9FA3-0392C62FB830}" destId="{8276BBC5-C07A-4EA6-956B-F1BE72564257}" srcOrd="0" destOrd="0" presId="urn:microsoft.com/office/officeart/2005/8/layout/hList3"/>
    <dgm:cxn modelId="{86CF9C57-AF94-4FBF-BB52-FA3BD8275F2D}" type="presParOf" srcId="{14614159-B28D-4F06-9FA3-0392C62FB830}" destId="{EC5A8613-5000-42D8-816C-A5DCE2931343}" srcOrd="1" destOrd="0" presId="urn:microsoft.com/office/officeart/2005/8/layout/hList3"/>
    <dgm:cxn modelId="{53C8F0F0-0A33-4332-AC60-33827141CA28}" type="presParOf" srcId="{90C61798-112D-4DA6-81D1-F06D1FCDAD9E}" destId="{08D9D62A-0BA3-44F4-AA50-AEAC4B4751B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4FED2-BCBA-41EF-9DC4-2CA1A5C7E4CD}" type="doc">
      <dgm:prSet loTypeId="urn:microsoft.com/office/officeart/2005/8/layout/hList3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3E82A9F-CB68-4B5E-B2C1-B69738A9CFA3}">
      <dgm:prSet phldrT="[Text]" custT="1"/>
      <dgm:spPr/>
      <dgm:t>
        <a:bodyPr/>
        <a:lstStyle/>
        <a:p>
          <a:r>
            <a: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Продукти според предназначението им</a:t>
          </a:r>
          <a:endParaRPr lang="en-US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9D3F031A-CBD2-45C6-8E2F-C1D496BE28DD}" type="parTrans" cxnId="{A259D5ED-C885-4A00-BDDA-38A0DE80524D}">
      <dgm:prSet/>
      <dgm:spPr/>
      <dgm:t>
        <a:bodyPr/>
        <a:lstStyle/>
        <a:p>
          <a:endParaRPr lang="en-US"/>
        </a:p>
      </dgm:t>
    </dgm:pt>
    <dgm:pt modelId="{55D3DEC6-28D3-4579-B9A4-D93AEA38AC2C}" type="sibTrans" cxnId="{A259D5ED-C885-4A00-BDDA-38A0DE80524D}">
      <dgm:prSet/>
      <dgm:spPr/>
      <dgm:t>
        <a:bodyPr/>
        <a:lstStyle/>
        <a:p>
          <a:endParaRPr lang="en-US"/>
        </a:p>
      </dgm:t>
    </dgm:pt>
    <dgm:pt modelId="{AA9B6101-E192-4A65-9B23-7A92BEBBB272}">
      <dgm:prSet phldrT="[Text]" custT="1"/>
      <dgm:spPr/>
      <dgm:t>
        <a:bodyPr/>
        <a:lstStyle/>
        <a:p>
          <a:pPr algn="ctr"/>
          <a:r>
            <a:rPr lang="ru-RU" sz="20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Потребителски продукти</a:t>
          </a:r>
        </a:p>
        <a:p>
          <a:pPr algn="ctr"/>
          <a:endParaRPr lang="ru-RU" sz="2000" b="1" u="sng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algn="just"/>
          <a:r>
            <a:rPr lang="bg-BG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Купуват се от крайните потребители за удовлетворяване на лични или семейни потребности.</a:t>
          </a:r>
          <a:endParaRPr lang="en-US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6385A4-A651-40B3-A252-D5801DE14F4B}" type="parTrans" cxnId="{1C86A023-779D-4AAB-8008-CDC6D8816404}">
      <dgm:prSet/>
      <dgm:spPr/>
      <dgm:t>
        <a:bodyPr/>
        <a:lstStyle/>
        <a:p>
          <a:endParaRPr lang="en-US"/>
        </a:p>
      </dgm:t>
    </dgm:pt>
    <dgm:pt modelId="{D1B23975-0032-4404-AD37-47AC9366FA9B}" type="sibTrans" cxnId="{1C86A023-779D-4AAB-8008-CDC6D8816404}">
      <dgm:prSet/>
      <dgm:spPr/>
      <dgm:t>
        <a:bodyPr/>
        <a:lstStyle/>
        <a:p>
          <a:endParaRPr lang="en-US"/>
        </a:p>
      </dgm:t>
    </dgm:pt>
    <dgm:pt modelId="{ABC6A364-DC60-40B9-9821-C71A571E09EE}">
      <dgm:prSet phldrT="[Text]" custT="1"/>
      <dgm:spPr/>
      <dgm:t>
        <a:bodyPr/>
        <a:lstStyle/>
        <a:p>
          <a:pPr algn="ctr"/>
          <a:r>
            <a:rPr lang="ru-RU" sz="2000" b="1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Индустриални продукти</a:t>
          </a:r>
        </a:p>
        <a:p>
          <a:pPr algn="ctr"/>
          <a:endParaRPr lang="ru-RU" sz="2000" b="1" u="sng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algn="just"/>
          <a:r>
            <a:rPr lang="bg-BG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Купуват се от фирми и се използват за производство на други продукти;</a:t>
          </a:r>
          <a:endParaRPr lang="ru-RU" sz="20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1FBAFF1-141D-4323-8B3E-43C799E09C75}" type="parTrans" cxnId="{8B91DBEB-B68C-48B9-BFEB-FDFC41A97538}">
      <dgm:prSet/>
      <dgm:spPr/>
      <dgm:t>
        <a:bodyPr/>
        <a:lstStyle/>
        <a:p>
          <a:endParaRPr lang="en-US"/>
        </a:p>
      </dgm:t>
    </dgm:pt>
    <dgm:pt modelId="{2B48BE29-FBFF-445B-AF02-B57A2C4A7883}" type="sibTrans" cxnId="{8B91DBEB-B68C-48B9-BFEB-FDFC41A97538}">
      <dgm:prSet/>
      <dgm:spPr/>
      <dgm:t>
        <a:bodyPr/>
        <a:lstStyle/>
        <a:p>
          <a:endParaRPr lang="en-US"/>
        </a:p>
      </dgm:t>
    </dgm:pt>
    <dgm:pt modelId="{90C61798-112D-4DA6-81D1-F06D1FCDAD9E}" type="pres">
      <dgm:prSet presAssocID="{A524FED2-BCBA-41EF-9DC4-2CA1A5C7E4C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0A6723-9CB1-47D8-8ADA-8389880AA3CC}" type="pres">
      <dgm:prSet presAssocID="{53E82A9F-CB68-4B5E-B2C1-B69738A9CFA3}" presName="roof" presStyleLbl="dkBgShp" presStyleIdx="0" presStyleCnt="2"/>
      <dgm:spPr/>
      <dgm:t>
        <a:bodyPr/>
        <a:lstStyle/>
        <a:p>
          <a:endParaRPr lang="en-US"/>
        </a:p>
      </dgm:t>
    </dgm:pt>
    <dgm:pt modelId="{14614159-B28D-4F06-9FA3-0392C62FB830}" type="pres">
      <dgm:prSet presAssocID="{53E82A9F-CB68-4B5E-B2C1-B69738A9CFA3}" presName="pillars" presStyleCnt="0"/>
      <dgm:spPr/>
    </dgm:pt>
    <dgm:pt modelId="{8276BBC5-C07A-4EA6-956B-F1BE72564257}" type="pres">
      <dgm:prSet presAssocID="{53E82A9F-CB68-4B5E-B2C1-B69738A9CFA3}" presName="pillar1" presStyleLbl="node1" presStyleIdx="0" presStyleCnt="2" custScaleY="1158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A8613-5000-42D8-816C-A5DCE2931343}" type="pres">
      <dgm:prSet presAssocID="{ABC6A364-DC60-40B9-9821-C71A571E09EE}" presName="pillarX" presStyleLbl="node1" presStyleIdx="1" presStyleCnt="2" custScaleY="115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9D62A-0BA3-44F4-AA50-AEAC4B4751B1}" type="pres">
      <dgm:prSet presAssocID="{53E82A9F-CB68-4B5E-B2C1-B69738A9CFA3}" presName="base" presStyleLbl="dkBgShp" presStyleIdx="1" presStyleCnt="2" custLinFactNeighborX="-793" custLinFactNeighborY="61306"/>
      <dgm:spPr/>
    </dgm:pt>
  </dgm:ptLst>
  <dgm:cxnLst>
    <dgm:cxn modelId="{8B91DBEB-B68C-48B9-BFEB-FDFC41A97538}" srcId="{53E82A9F-CB68-4B5E-B2C1-B69738A9CFA3}" destId="{ABC6A364-DC60-40B9-9821-C71A571E09EE}" srcOrd="1" destOrd="0" parTransId="{11FBAFF1-141D-4323-8B3E-43C799E09C75}" sibTransId="{2B48BE29-FBFF-445B-AF02-B57A2C4A7883}"/>
    <dgm:cxn modelId="{A259D5ED-C885-4A00-BDDA-38A0DE80524D}" srcId="{A524FED2-BCBA-41EF-9DC4-2CA1A5C7E4CD}" destId="{53E82A9F-CB68-4B5E-B2C1-B69738A9CFA3}" srcOrd="0" destOrd="0" parTransId="{9D3F031A-CBD2-45C6-8E2F-C1D496BE28DD}" sibTransId="{55D3DEC6-28D3-4579-B9A4-D93AEA38AC2C}"/>
    <dgm:cxn modelId="{FCD54F02-E76B-4D5E-8ACD-150BEE4C4E4F}" type="presOf" srcId="{AA9B6101-E192-4A65-9B23-7A92BEBBB272}" destId="{8276BBC5-C07A-4EA6-956B-F1BE72564257}" srcOrd="0" destOrd="0" presId="urn:microsoft.com/office/officeart/2005/8/layout/hList3"/>
    <dgm:cxn modelId="{5A103552-A0BE-4076-80E8-26957C472577}" type="presOf" srcId="{A524FED2-BCBA-41EF-9DC4-2CA1A5C7E4CD}" destId="{90C61798-112D-4DA6-81D1-F06D1FCDAD9E}" srcOrd="0" destOrd="0" presId="urn:microsoft.com/office/officeart/2005/8/layout/hList3"/>
    <dgm:cxn modelId="{BBB89A33-44F8-4535-83DB-56AB9F32BB61}" type="presOf" srcId="{53E82A9F-CB68-4B5E-B2C1-B69738A9CFA3}" destId="{2C0A6723-9CB1-47D8-8ADA-8389880AA3CC}" srcOrd="0" destOrd="0" presId="urn:microsoft.com/office/officeart/2005/8/layout/hList3"/>
    <dgm:cxn modelId="{84E08601-B5DF-42A7-9DB8-58481AEFEE69}" type="presOf" srcId="{ABC6A364-DC60-40B9-9821-C71A571E09EE}" destId="{EC5A8613-5000-42D8-816C-A5DCE2931343}" srcOrd="0" destOrd="0" presId="urn:microsoft.com/office/officeart/2005/8/layout/hList3"/>
    <dgm:cxn modelId="{1C86A023-779D-4AAB-8008-CDC6D8816404}" srcId="{53E82A9F-CB68-4B5E-B2C1-B69738A9CFA3}" destId="{AA9B6101-E192-4A65-9B23-7A92BEBBB272}" srcOrd="0" destOrd="0" parTransId="{F96385A4-A651-40B3-A252-D5801DE14F4B}" sibTransId="{D1B23975-0032-4404-AD37-47AC9366FA9B}"/>
    <dgm:cxn modelId="{3FBDF702-7180-47B7-AEB8-3E70AA122073}" type="presParOf" srcId="{90C61798-112D-4DA6-81D1-F06D1FCDAD9E}" destId="{2C0A6723-9CB1-47D8-8ADA-8389880AA3CC}" srcOrd="0" destOrd="0" presId="urn:microsoft.com/office/officeart/2005/8/layout/hList3"/>
    <dgm:cxn modelId="{EB8198F5-BDA8-4671-AD7B-65B464A0F02E}" type="presParOf" srcId="{90C61798-112D-4DA6-81D1-F06D1FCDAD9E}" destId="{14614159-B28D-4F06-9FA3-0392C62FB830}" srcOrd="1" destOrd="0" presId="urn:microsoft.com/office/officeart/2005/8/layout/hList3"/>
    <dgm:cxn modelId="{719C9156-781B-404E-997E-280AEE0E0BD8}" type="presParOf" srcId="{14614159-B28D-4F06-9FA3-0392C62FB830}" destId="{8276BBC5-C07A-4EA6-956B-F1BE72564257}" srcOrd="0" destOrd="0" presId="urn:microsoft.com/office/officeart/2005/8/layout/hList3"/>
    <dgm:cxn modelId="{854C2B54-0BAC-4BDF-973F-2E5F435F0CB9}" type="presParOf" srcId="{14614159-B28D-4F06-9FA3-0392C62FB830}" destId="{EC5A8613-5000-42D8-816C-A5DCE2931343}" srcOrd="1" destOrd="0" presId="urn:microsoft.com/office/officeart/2005/8/layout/hList3"/>
    <dgm:cxn modelId="{33354EB1-E7EE-4358-B9FE-A5DBCD7FB67E}" type="presParOf" srcId="{90C61798-112D-4DA6-81D1-F06D1FCDAD9E}" destId="{08D9D62A-0BA3-44F4-AA50-AEAC4B4751B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806187-5F27-48ED-934B-65D2369977B4}" type="datetime1">
              <a:rPr lang="en-US"/>
              <a:pPr/>
              <a:t>3/27/2020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8CB5E7-AB6D-4272-863E-FACEF8B9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79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C28917-7925-4300-A1C2-17714ACE04E9}" type="datetime1">
              <a:rPr lang="en-US"/>
              <a:pPr/>
              <a:t>3/27/2020</a:t>
            </a:fld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597DB05-5F72-4CD0-B0BF-C0456067B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2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9BC1D6-0E6B-4B67-8E2F-6F1FC8247D01}" type="slidenum">
              <a:rPr lang="en-US"/>
              <a:pPr/>
              <a:t>1</a:t>
            </a:fld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b="0" i="0"/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1550" y="5589588"/>
            <a:ext cx="7056438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Times New Roman" pitchFamily="18" charset="0"/>
              </a:defRPr>
            </a:lvl1pPr>
          </a:lstStyle>
          <a:p>
            <a:r>
              <a:rPr lang="bg-BG"/>
              <a:t>ПРОЕКТ </a:t>
            </a:r>
            <a:r>
              <a:rPr lang="en-US"/>
              <a:t>BG</a:t>
            </a:r>
            <a:r>
              <a:rPr lang="ru-RU"/>
              <a:t>051</a:t>
            </a:r>
            <a:r>
              <a:rPr lang="en-US"/>
              <a:t>PO</a:t>
            </a:r>
            <a:r>
              <a:rPr lang="ru-RU"/>
              <a:t>001--4.3.04-004</a:t>
            </a:r>
            <a:r>
              <a:rPr lang="bg-BG"/>
              <a:t>2</a:t>
            </a:r>
          </a:p>
          <a:p>
            <a:r>
              <a:rPr lang="bg-BG"/>
              <a:t>„Организационна и технологична инфраструктура за учене през </a:t>
            </a:r>
          </a:p>
          <a:p>
            <a:r>
              <a:rPr lang="bg-BG"/>
              <a:t>целия живот и развитие на компетенции”</a:t>
            </a:r>
          </a:p>
          <a:p>
            <a:r>
              <a:rPr lang="bg-BG"/>
              <a:t>Проектът се осъществява с финансовата подкрепа на</a:t>
            </a:r>
          </a:p>
          <a:p>
            <a:r>
              <a:rPr lang="bg-BG"/>
              <a:t>Оперативна програма „Развитие на човешките ресурси”,</a:t>
            </a:r>
          </a:p>
          <a:p>
            <a:r>
              <a:rPr lang="bg-BG"/>
              <a:t>съфинансирана от Европейския социален фонд на Европейския съюз</a:t>
            </a:r>
            <a:r>
              <a:rPr lang="en-US"/>
              <a:t>                       </a:t>
            </a:r>
            <a:endParaRPr lang="bg-BG"/>
          </a:p>
          <a:p>
            <a:r>
              <a:rPr lang="bg-BG"/>
              <a:t>Инвестира във вашето бъдеще!</a:t>
            </a:r>
            <a:endParaRPr lang="en-US"/>
          </a:p>
        </p:txBody>
      </p:sp>
      <p:pic>
        <p:nvPicPr>
          <p:cNvPr id="1028" name="WordPictureWatermark1" descr="star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8438" y="1090613"/>
            <a:ext cx="5840412" cy="370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" descr="ESF_logo_smal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6225" y="5570538"/>
            <a:ext cx="1257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EU_logo_smal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58888" y="5661025"/>
            <a:ext cx="10763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Slide Number Placeholder 4"/>
          <p:cNvSpPr txBox="1">
            <a:spLocks noGrp="1"/>
          </p:cNvSpPr>
          <p:nvPr userDrawn="1"/>
        </p:nvSpPr>
        <p:spPr bwMode="auto">
          <a:xfrm>
            <a:off x="7885113" y="6337300"/>
            <a:ext cx="1184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bg-BG" sz="1400">
                <a:latin typeface="Times New Roman" pitchFamily="18" charset="0"/>
                <a:cs typeface="Times New Roman" pitchFamily="18" charset="0"/>
              </a:rPr>
              <a:t>стр. </a:t>
            </a:r>
            <a:fld id="{6E41C7F0-4E9B-4FDE-B8C1-A3F0BD84559B}" type="slidenum">
              <a:rPr lang="en-US" sz="1400"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r>
              <a:rPr lang="bg-BG" sz="1400">
                <a:latin typeface="Times New Roman" pitchFamily="18" charset="0"/>
                <a:cs typeface="Times New Roman" pitchFamily="18" charset="0"/>
              </a:rPr>
              <a:t> от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bg-BG" sz="14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ference-burgas.com/maevolumes/vol6_2010/book1/b1_r41.pdf8" TargetMode="External"/><Relationship Id="rId7" Type="http://schemas.openxmlformats.org/officeDocument/2006/relationships/hyperlink" Target="http://dstevenwhite.com/2010/06/18/the-evolution-of-marketing/" TargetMode="External"/><Relationship Id="rId2" Type="http://schemas.openxmlformats.org/officeDocument/2006/relationships/hyperlink" Target="http://newtrend.bg/marketing/trends/apple-s-nova-produktova-strategiya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learnmarketing.net/product.htm" TargetMode="External"/><Relationship Id="rId5" Type="http://schemas.openxmlformats.org/officeDocument/2006/relationships/hyperlink" Target="https://www.cokecce.com/corporate-responsibility-sustainability/product-portfolio" TargetMode="External"/><Relationship Id="rId4" Type="http://schemas.openxmlformats.org/officeDocument/2006/relationships/hyperlink" Target="http://softdrinkcolawar.blogspot.com/2012/12/coca-cola-product-strateg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88640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ТЕХНИЧЕСКИ УНИВЕРСИТЕТ – СОФИЯ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СТОПАНСКИ ФАКУЛТЕТ</a:t>
            </a:r>
          </a:p>
          <a:p>
            <a:pPr algn="ctr"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Катедра “Икономика, индустриален инженеринг и мениджмънт”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ogo-S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764704"/>
            <a:ext cx="688876" cy="504056"/>
          </a:xfrm>
          <a:prstGeom prst="rect">
            <a:avLst/>
          </a:prstGeom>
        </p:spPr>
      </p:pic>
      <p:pic>
        <p:nvPicPr>
          <p:cNvPr id="6" name="Picture 21" descr="Tu-sofia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32656"/>
            <a:ext cx="576065" cy="54923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39752" y="19168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ПРЕЗЕНТАЦИЯ  № 10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23528" y="2636912"/>
            <a:ext cx="8424936" cy="1584176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Маркетингови продуктови стратегии</a:t>
            </a:r>
            <a:r>
              <a:rPr lang="bg-BG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Маркетингова </a:t>
            </a:r>
            <a:r>
              <a:rPr lang="bg-BG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същност и класификация на продуктите. Продуктови стратегии за стандартността на продуктите, на продуктовия микс и на продуктовите линии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4777988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>
                <a:latin typeface="Times New Roman" pitchFamily="18" charset="0"/>
                <a:cs typeface="Times New Roman" pitchFamily="18" charset="0"/>
              </a:rPr>
              <a:t>Дисциплина “Мениджмънт на маркетинга”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72816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1.2. Класификация на продуктите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99465889"/>
              </p:ext>
            </p:extLst>
          </p:nvPr>
        </p:nvGraphicFramePr>
        <p:xfrm>
          <a:off x="647564" y="1124744"/>
          <a:ext cx="792088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5856" y="2679303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Основни разлики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3140968"/>
            <a:ext cx="7723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услугите са нематериални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обекти;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услугите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не могат да се отделят от доставчика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им;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услугите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не могат да бъдат складирани и трябва да се ползват в момента на производството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им;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услугите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не могат да бъдат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притежавани;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различията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в качеството при услугите са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по-големи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,  отколкото при материалните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продукти.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1.2. Класификация на продуктите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48434497"/>
              </p:ext>
            </p:extLst>
          </p:nvPr>
        </p:nvGraphicFramePr>
        <p:xfrm>
          <a:off x="683568" y="1196752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6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1.2. Класификация на продуктите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3568" y="1196752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7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1.2. Класификация на продуктите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В зависимост от поведението на потребителите при покупката им,  потребителските продукти най-често се класифицират на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продукти за всекидневна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покупка;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продукти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, подлежащи на внимателен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избор;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специални продукти;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нетърсени продукти; 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материали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части;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машини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съоръжения;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консумативи;</a:t>
            </a:r>
          </a:p>
          <a:p>
            <a:pPr marL="1611313" indent="-342900" algn="just">
              <a:buFont typeface="Wingdings" panose="05000000000000000000" pitchFamily="2" charset="2"/>
              <a:buChar char="ü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бизнес услуги.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95536" y="2060848"/>
            <a:ext cx="8352928" cy="35283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37"/>
              </a:cxn>
              <a:cxn ang="0">
                <a:pos x="46" y="819"/>
              </a:cxn>
              <a:cxn ang="0">
                <a:pos x="273" y="699"/>
              </a:cxn>
              <a:cxn ang="0">
                <a:pos x="352" y="645"/>
              </a:cxn>
              <a:cxn ang="0">
                <a:pos x="442" y="613"/>
              </a:cxn>
              <a:cxn ang="0">
                <a:pos x="443" y="613"/>
              </a:cxn>
              <a:cxn ang="0">
                <a:pos x="495" y="630"/>
              </a:cxn>
              <a:cxn ang="0">
                <a:pos x="503" y="666"/>
              </a:cxn>
              <a:cxn ang="0">
                <a:pos x="511" y="701"/>
              </a:cxn>
              <a:cxn ang="0">
                <a:pos x="613" y="734"/>
              </a:cxn>
              <a:cxn ang="0">
                <a:pos x="646" y="633"/>
              </a:cxn>
              <a:cxn ang="0">
                <a:pos x="623" y="605"/>
              </a:cxn>
              <a:cxn ang="0">
                <a:pos x="599" y="578"/>
              </a:cxn>
              <a:cxn ang="0">
                <a:pos x="615" y="526"/>
              </a:cxn>
              <a:cxn ang="0">
                <a:pos x="616" y="525"/>
              </a:cxn>
              <a:cxn ang="0">
                <a:pos x="696" y="471"/>
              </a:cxn>
              <a:cxn ang="0">
                <a:pos x="787" y="439"/>
              </a:cxn>
              <a:cxn ang="0">
                <a:pos x="787" y="439"/>
              </a:cxn>
              <a:cxn ang="0">
                <a:pos x="879" y="406"/>
              </a:cxn>
              <a:cxn ang="0">
                <a:pos x="960" y="352"/>
              </a:cxn>
              <a:cxn ang="0">
                <a:pos x="960" y="351"/>
              </a:cxn>
              <a:cxn ang="0">
                <a:pos x="976" y="300"/>
              </a:cxn>
              <a:cxn ang="0">
                <a:pos x="952" y="272"/>
              </a:cxn>
              <a:cxn ang="0">
                <a:pos x="929" y="245"/>
              </a:cxn>
              <a:cxn ang="0">
                <a:pos x="962" y="144"/>
              </a:cxn>
              <a:cxn ang="0">
                <a:pos x="1064" y="177"/>
              </a:cxn>
              <a:cxn ang="0">
                <a:pos x="1072" y="212"/>
              </a:cxn>
              <a:cxn ang="0">
                <a:pos x="1080" y="247"/>
              </a:cxn>
              <a:cxn ang="0">
                <a:pos x="1081" y="248"/>
              </a:cxn>
              <a:cxn ang="0">
                <a:pos x="1082" y="249"/>
              </a:cxn>
              <a:cxn ang="0">
                <a:pos x="1082" y="250"/>
              </a:cxn>
              <a:cxn ang="0">
                <a:pos x="1083" y="251"/>
              </a:cxn>
              <a:cxn ang="0">
                <a:pos x="1084" y="251"/>
              </a:cxn>
              <a:cxn ang="0">
                <a:pos x="1086" y="253"/>
              </a:cxn>
              <a:cxn ang="0">
                <a:pos x="1086" y="253"/>
              </a:cxn>
              <a:cxn ang="0">
                <a:pos x="1088" y="255"/>
              </a:cxn>
              <a:cxn ang="0">
                <a:pos x="1088" y="255"/>
              </a:cxn>
              <a:cxn ang="0">
                <a:pos x="1128" y="265"/>
              </a:cxn>
              <a:cxn ang="0">
                <a:pos x="1128" y="265"/>
              </a:cxn>
              <a:cxn ang="0">
                <a:pos x="1131" y="265"/>
              </a:cxn>
              <a:cxn ang="0">
                <a:pos x="1132" y="264"/>
              </a:cxn>
              <a:cxn ang="0">
                <a:pos x="1223" y="232"/>
              </a:cxn>
              <a:cxn ang="0">
                <a:pos x="1303" y="177"/>
              </a:cxn>
              <a:cxn ang="0">
                <a:pos x="1655" y="0"/>
              </a:cxn>
              <a:cxn ang="0">
                <a:pos x="0" y="0"/>
              </a:cxn>
            </a:cxnLst>
            <a:rect l="0" t="0" r="r" b="b"/>
            <a:pathLst>
              <a:path w="1655" h="837">
                <a:moveTo>
                  <a:pt x="0" y="0"/>
                </a:moveTo>
                <a:cubicBezTo>
                  <a:pt x="0" y="837"/>
                  <a:pt x="0" y="837"/>
                  <a:pt x="0" y="837"/>
                </a:cubicBezTo>
                <a:cubicBezTo>
                  <a:pt x="46" y="819"/>
                  <a:pt x="46" y="819"/>
                  <a:pt x="46" y="819"/>
                </a:cubicBezTo>
                <a:cubicBezTo>
                  <a:pt x="112" y="792"/>
                  <a:pt x="232" y="739"/>
                  <a:pt x="273" y="699"/>
                </a:cubicBezTo>
                <a:cubicBezTo>
                  <a:pt x="279" y="693"/>
                  <a:pt x="310" y="666"/>
                  <a:pt x="352" y="645"/>
                </a:cubicBezTo>
                <a:cubicBezTo>
                  <a:pt x="394" y="624"/>
                  <a:pt x="434" y="615"/>
                  <a:pt x="442" y="613"/>
                </a:cubicBezTo>
                <a:cubicBezTo>
                  <a:pt x="443" y="613"/>
                  <a:pt x="443" y="613"/>
                  <a:pt x="443" y="613"/>
                </a:cubicBezTo>
                <a:cubicBezTo>
                  <a:pt x="470" y="608"/>
                  <a:pt x="490" y="624"/>
                  <a:pt x="495" y="630"/>
                </a:cubicBezTo>
                <a:cubicBezTo>
                  <a:pt x="504" y="642"/>
                  <a:pt x="504" y="659"/>
                  <a:pt x="503" y="666"/>
                </a:cubicBezTo>
                <a:cubicBezTo>
                  <a:pt x="503" y="677"/>
                  <a:pt x="506" y="690"/>
                  <a:pt x="511" y="701"/>
                </a:cubicBezTo>
                <a:cubicBezTo>
                  <a:pt x="530" y="738"/>
                  <a:pt x="576" y="753"/>
                  <a:pt x="613" y="734"/>
                </a:cubicBezTo>
                <a:cubicBezTo>
                  <a:pt x="650" y="715"/>
                  <a:pt x="665" y="670"/>
                  <a:pt x="646" y="633"/>
                </a:cubicBezTo>
                <a:cubicBezTo>
                  <a:pt x="640" y="622"/>
                  <a:pt x="632" y="612"/>
                  <a:pt x="623" y="605"/>
                </a:cubicBezTo>
                <a:cubicBezTo>
                  <a:pt x="617" y="602"/>
                  <a:pt x="603" y="591"/>
                  <a:pt x="599" y="578"/>
                </a:cubicBezTo>
                <a:cubicBezTo>
                  <a:pt x="597" y="570"/>
                  <a:pt x="596" y="545"/>
                  <a:pt x="615" y="526"/>
                </a:cubicBezTo>
                <a:cubicBezTo>
                  <a:pt x="615" y="526"/>
                  <a:pt x="616" y="525"/>
                  <a:pt x="616" y="525"/>
                </a:cubicBezTo>
                <a:cubicBezTo>
                  <a:pt x="622" y="520"/>
                  <a:pt x="653" y="493"/>
                  <a:pt x="696" y="471"/>
                </a:cubicBezTo>
                <a:cubicBezTo>
                  <a:pt x="739" y="449"/>
                  <a:pt x="780" y="440"/>
                  <a:pt x="787" y="439"/>
                </a:cubicBezTo>
                <a:cubicBezTo>
                  <a:pt x="787" y="439"/>
                  <a:pt x="787" y="439"/>
                  <a:pt x="787" y="439"/>
                </a:cubicBezTo>
                <a:cubicBezTo>
                  <a:pt x="787" y="439"/>
                  <a:pt x="832" y="430"/>
                  <a:pt x="879" y="406"/>
                </a:cubicBezTo>
                <a:cubicBezTo>
                  <a:pt x="927" y="382"/>
                  <a:pt x="960" y="352"/>
                  <a:pt x="960" y="352"/>
                </a:cubicBezTo>
                <a:cubicBezTo>
                  <a:pt x="960" y="351"/>
                  <a:pt x="960" y="351"/>
                  <a:pt x="960" y="351"/>
                </a:cubicBezTo>
                <a:cubicBezTo>
                  <a:pt x="979" y="333"/>
                  <a:pt x="978" y="307"/>
                  <a:pt x="976" y="300"/>
                </a:cubicBezTo>
                <a:cubicBezTo>
                  <a:pt x="972" y="286"/>
                  <a:pt x="958" y="276"/>
                  <a:pt x="952" y="272"/>
                </a:cubicBezTo>
                <a:cubicBezTo>
                  <a:pt x="943" y="265"/>
                  <a:pt x="935" y="256"/>
                  <a:pt x="929" y="245"/>
                </a:cubicBezTo>
                <a:cubicBezTo>
                  <a:pt x="910" y="208"/>
                  <a:pt x="925" y="162"/>
                  <a:pt x="962" y="144"/>
                </a:cubicBezTo>
                <a:cubicBezTo>
                  <a:pt x="999" y="125"/>
                  <a:pt x="1045" y="140"/>
                  <a:pt x="1064" y="177"/>
                </a:cubicBezTo>
                <a:cubicBezTo>
                  <a:pt x="1069" y="188"/>
                  <a:pt x="1072" y="200"/>
                  <a:pt x="1072" y="212"/>
                </a:cubicBezTo>
                <a:cubicBezTo>
                  <a:pt x="1071" y="218"/>
                  <a:pt x="1071" y="236"/>
                  <a:pt x="1080" y="247"/>
                </a:cubicBezTo>
                <a:cubicBezTo>
                  <a:pt x="1080" y="248"/>
                  <a:pt x="1080" y="248"/>
                  <a:pt x="1081" y="248"/>
                </a:cubicBezTo>
                <a:cubicBezTo>
                  <a:pt x="1081" y="249"/>
                  <a:pt x="1081" y="249"/>
                  <a:pt x="1082" y="249"/>
                </a:cubicBezTo>
                <a:cubicBezTo>
                  <a:pt x="1082" y="249"/>
                  <a:pt x="1082" y="250"/>
                  <a:pt x="1082" y="250"/>
                </a:cubicBezTo>
                <a:cubicBezTo>
                  <a:pt x="1083" y="250"/>
                  <a:pt x="1083" y="251"/>
                  <a:pt x="1083" y="251"/>
                </a:cubicBezTo>
                <a:cubicBezTo>
                  <a:pt x="1084" y="251"/>
                  <a:pt x="1084" y="251"/>
                  <a:pt x="1084" y="251"/>
                </a:cubicBezTo>
                <a:cubicBezTo>
                  <a:pt x="1084" y="252"/>
                  <a:pt x="1085" y="252"/>
                  <a:pt x="1086" y="253"/>
                </a:cubicBezTo>
                <a:cubicBezTo>
                  <a:pt x="1086" y="253"/>
                  <a:pt x="1086" y="253"/>
                  <a:pt x="1086" y="253"/>
                </a:cubicBezTo>
                <a:cubicBezTo>
                  <a:pt x="1086" y="253"/>
                  <a:pt x="1087" y="254"/>
                  <a:pt x="1088" y="255"/>
                </a:cubicBezTo>
                <a:cubicBezTo>
                  <a:pt x="1088" y="255"/>
                  <a:pt x="1088" y="255"/>
                  <a:pt x="1088" y="255"/>
                </a:cubicBezTo>
                <a:cubicBezTo>
                  <a:pt x="1097" y="261"/>
                  <a:pt x="1111" y="267"/>
                  <a:pt x="1128" y="265"/>
                </a:cubicBezTo>
                <a:cubicBezTo>
                  <a:pt x="1128" y="265"/>
                  <a:pt x="1128" y="265"/>
                  <a:pt x="1128" y="265"/>
                </a:cubicBezTo>
                <a:cubicBezTo>
                  <a:pt x="1129" y="265"/>
                  <a:pt x="1130" y="265"/>
                  <a:pt x="1131" y="265"/>
                </a:cubicBezTo>
                <a:cubicBezTo>
                  <a:pt x="1132" y="264"/>
                  <a:pt x="1132" y="264"/>
                  <a:pt x="1132" y="264"/>
                </a:cubicBezTo>
                <a:cubicBezTo>
                  <a:pt x="1145" y="261"/>
                  <a:pt x="1184" y="252"/>
                  <a:pt x="1223" y="232"/>
                </a:cubicBezTo>
                <a:cubicBezTo>
                  <a:pt x="1260" y="214"/>
                  <a:pt x="1289" y="192"/>
                  <a:pt x="1303" y="177"/>
                </a:cubicBezTo>
                <a:cubicBezTo>
                  <a:pt x="1401" y="80"/>
                  <a:pt x="1655" y="0"/>
                  <a:pt x="1655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9C9C9"/>
              </a:gs>
              <a:gs pos="100000">
                <a:srgbClr val="DCDCDC"/>
              </a:gs>
            </a:gsLst>
            <a:lin ang="18900000" scaled="1"/>
          </a:gradFill>
          <a:ln w="12700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395536" y="2060848"/>
            <a:ext cx="8352928" cy="3528392"/>
          </a:xfrm>
          <a:custGeom>
            <a:avLst/>
            <a:gdLst/>
            <a:ahLst/>
            <a:cxnLst>
              <a:cxn ang="0">
                <a:pos x="1303" y="177"/>
              </a:cxn>
              <a:cxn ang="0">
                <a:pos x="1223" y="232"/>
              </a:cxn>
              <a:cxn ang="0">
                <a:pos x="1132" y="265"/>
              </a:cxn>
              <a:cxn ang="0">
                <a:pos x="1131" y="265"/>
              </a:cxn>
              <a:cxn ang="0">
                <a:pos x="1127" y="265"/>
              </a:cxn>
              <a:cxn ang="0">
                <a:pos x="1128" y="265"/>
              </a:cxn>
              <a:cxn ang="0">
                <a:pos x="1088" y="255"/>
              </a:cxn>
              <a:cxn ang="0">
                <a:pos x="1088" y="255"/>
              </a:cxn>
              <a:cxn ang="0">
                <a:pos x="1086" y="253"/>
              </a:cxn>
              <a:cxn ang="0">
                <a:pos x="1086" y="253"/>
              </a:cxn>
              <a:cxn ang="0">
                <a:pos x="1084" y="251"/>
              </a:cxn>
              <a:cxn ang="0">
                <a:pos x="1083" y="251"/>
              </a:cxn>
              <a:cxn ang="0">
                <a:pos x="1082" y="250"/>
              </a:cxn>
              <a:cxn ang="0">
                <a:pos x="1082" y="249"/>
              </a:cxn>
              <a:cxn ang="0">
                <a:pos x="1081" y="248"/>
              </a:cxn>
              <a:cxn ang="0">
                <a:pos x="1080" y="247"/>
              </a:cxn>
              <a:cxn ang="0">
                <a:pos x="1072" y="212"/>
              </a:cxn>
              <a:cxn ang="0">
                <a:pos x="1064" y="177"/>
              </a:cxn>
              <a:cxn ang="0">
                <a:pos x="962" y="144"/>
              </a:cxn>
              <a:cxn ang="0">
                <a:pos x="929" y="245"/>
              </a:cxn>
              <a:cxn ang="0">
                <a:pos x="952" y="272"/>
              </a:cxn>
              <a:cxn ang="0">
                <a:pos x="976" y="300"/>
              </a:cxn>
              <a:cxn ang="0">
                <a:pos x="960" y="351"/>
              </a:cxn>
              <a:cxn ang="0">
                <a:pos x="960" y="352"/>
              </a:cxn>
              <a:cxn ang="0">
                <a:pos x="879" y="406"/>
              </a:cxn>
              <a:cxn ang="0">
                <a:pos x="787" y="439"/>
              </a:cxn>
              <a:cxn ang="0">
                <a:pos x="787" y="439"/>
              </a:cxn>
              <a:cxn ang="0">
                <a:pos x="696" y="471"/>
              </a:cxn>
              <a:cxn ang="0">
                <a:pos x="616" y="525"/>
              </a:cxn>
              <a:cxn ang="0">
                <a:pos x="615" y="526"/>
              </a:cxn>
              <a:cxn ang="0">
                <a:pos x="599" y="578"/>
              </a:cxn>
              <a:cxn ang="0">
                <a:pos x="623" y="605"/>
              </a:cxn>
              <a:cxn ang="0">
                <a:pos x="646" y="633"/>
              </a:cxn>
              <a:cxn ang="0">
                <a:pos x="613" y="734"/>
              </a:cxn>
              <a:cxn ang="0">
                <a:pos x="511" y="701"/>
              </a:cxn>
              <a:cxn ang="0">
                <a:pos x="503" y="666"/>
              </a:cxn>
              <a:cxn ang="0">
                <a:pos x="495" y="630"/>
              </a:cxn>
              <a:cxn ang="0">
                <a:pos x="443" y="613"/>
              </a:cxn>
              <a:cxn ang="0">
                <a:pos x="442" y="613"/>
              </a:cxn>
              <a:cxn ang="0">
                <a:pos x="352" y="645"/>
              </a:cxn>
              <a:cxn ang="0">
                <a:pos x="273" y="699"/>
              </a:cxn>
              <a:cxn ang="0">
                <a:pos x="46" y="819"/>
              </a:cxn>
              <a:cxn ang="0">
                <a:pos x="0" y="837"/>
              </a:cxn>
              <a:cxn ang="0">
                <a:pos x="1655" y="837"/>
              </a:cxn>
              <a:cxn ang="0">
                <a:pos x="1655" y="0"/>
              </a:cxn>
              <a:cxn ang="0">
                <a:pos x="1303" y="177"/>
              </a:cxn>
            </a:cxnLst>
            <a:rect l="0" t="0" r="r" b="b"/>
            <a:pathLst>
              <a:path w="1655" h="837">
                <a:moveTo>
                  <a:pt x="1303" y="177"/>
                </a:moveTo>
                <a:cubicBezTo>
                  <a:pt x="1289" y="192"/>
                  <a:pt x="1260" y="214"/>
                  <a:pt x="1223" y="232"/>
                </a:cubicBezTo>
                <a:cubicBezTo>
                  <a:pt x="1176" y="256"/>
                  <a:pt x="1132" y="265"/>
                  <a:pt x="1132" y="265"/>
                </a:cubicBezTo>
                <a:cubicBezTo>
                  <a:pt x="1131" y="265"/>
                  <a:pt x="1131" y="265"/>
                  <a:pt x="1131" y="265"/>
                </a:cubicBezTo>
                <a:cubicBezTo>
                  <a:pt x="1131" y="265"/>
                  <a:pt x="1127" y="265"/>
                  <a:pt x="1127" y="265"/>
                </a:cubicBezTo>
                <a:cubicBezTo>
                  <a:pt x="1127" y="265"/>
                  <a:pt x="1128" y="265"/>
                  <a:pt x="1128" y="265"/>
                </a:cubicBezTo>
                <a:cubicBezTo>
                  <a:pt x="1111" y="267"/>
                  <a:pt x="1097" y="261"/>
                  <a:pt x="1088" y="255"/>
                </a:cubicBezTo>
                <a:cubicBezTo>
                  <a:pt x="1088" y="255"/>
                  <a:pt x="1088" y="255"/>
                  <a:pt x="1088" y="255"/>
                </a:cubicBezTo>
                <a:cubicBezTo>
                  <a:pt x="1087" y="254"/>
                  <a:pt x="1086" y="253"/>
                  <a:pt x="1086" y="253"/>
                </a:cubicBezTo>
                <a:cubicBezTo>
                  <a:pt x="1086" y="253"/>
                  <a:pt x="1086" y="253"/>
                  <a:pt x="1086" y="253"/>
                </a:cubicBezTo>
                <a:cubicBezTo>
                  <a:pt x="1085" y="252"/>
                  <a:pt x="1084" y="252"/>
                  <a:pt x="1084" y="251"/>
                </a:cubicBezTo>
                <a:cubicBezTo>
                  <a:pt x="1084" y="251"/>
                  <a:pt x="1084" y="251"/>
                  <a:pt x="1083" y="251"/>
                </a:cubicBezTo>
                <a:cubicBezTo>
                  <a:pt x="1083" y="251"/>
                  <a:pt x="1083" y="250"/>
                  <a:pt x="1082" y="250"/>
                </a:cubicBezTo>
                <a:cubicBezTo>
                  <a:pt x="1082" y="250"/>
                  <a:pt x="1082" y="249"/>
                  <a:pt x="1082" y="249"/>
                </a:cubicBezTo>
                <a:cubicBezTo>
                  <a:pt x="1081" y="249"/>
                  <a:pt x="1081" y="249"/>
                  <a:pt x="1081" y="248"/>
                </a:cubicBezTo>
                <a:cubicBezTo>
                  <a:pt x="1080" y="248"/>
                  <a:pt x="1080" y="248"/>
                  <a:pt x="1080" y="247"/>
                </a:cubicBezTo>
                <a:cubicBezTo>
                  <a:pt x="1071" y="236"/>
                  <a:pt x="1071" y="218"/>
                  <a:pt x="1072" y="212"/>
                </a:cubicBezTo>
                <a:cubicBezTo>
                  <a:pt x="1072" y="200"/>
                  <a:pt x="1069" y="188"/>
                  <a:pt x="1064" y="177"/>
                </a:cubicBezTo>
                <a:cubicBezTo>
                  <a:pt x="1045" y="140"/>
                  <a:pt x="999" y="125"/>
                  <a:pt x="962" y="144"/>
                </a:cubicBezTo>
                <a:cubicBezTo>
                  <a:pt x="925" y="162"/>
                  <a:pt x="910" y="208"/>
                  <a:pt x="929" y="245"/>
                </a:cubicBezTo>
                <a:cubicBezTo>
                  <a:pt x="935" y="256"/>
                  <a:pt x="943" y="265"/>
                  <a:pt x="952" y="272"/>
                </a:cubicBezTo>
                <a:cubicBezTo>
                  <a:pt x="958" y="276"/>
                  <a:pt x="972" y="286"/>
                  <a:pt x="976" y="300"/>
                </a:cubicBezTo>
                <a:cubicBezTo>
                  <a:pt x="978" y="307"/>
                  <a:pt x="979" y="333"/>
                  <a:pt x="960" y="351"/>
                </a:cubicBezTo>
                <a:cubicBezTo>
                  <a:pt x="960" y="351"/>
                  <a:pt x="960" y="351"/>
                  <a:pt x="960" y="352"/>
                </a:cubicBezTo>
                <a:cubicBezTo>
                  <a:pt x="960" y="352"/>
                  <a:pt x="927" y="382"/>
                  <a:pt x="879" y="406"/>
                </a:cubicBezTo>
                <a:cubicBezTo>
                  <a:pt x="832" y="430"/>
                  <a:pt x="787" y="439"/>
                  <a:pt x="787" y="439"/>
                </a:cubicBezTo>
                <a:cubicBezTo>
                  <a:pt x="787" y="439"/>
                  <a:pt x="787" y="439"/>
                  <a:pt x="787" y="439"/>
                </a:cubicBezTo>
                <a:cubicBezTo>
                  <a:pt x="780" y="440"/>
                  <a:pt x="739" y="449"/>
                  <a:pt x="696" y="471"/>
                </a:cubicBezTo>
                <a:cubicBezTo>
                  <a:pt x="653" y="493"/>
                  <a:pt x="622" y="520"/>
                  <a:pt x="616" y="525"/>
                </a:cubicBezTo>
                <a:cubicBezTo>
                  <a:pt x="616" y="525"/>
                  <a:pt x="615" y="526"/>
                  <a:pt x="615" y="526"/>
                </a:cubicBezTo>
                <a:cubicBezTo>
                  <a:pt x="596" y="545"/>
                  <a:pt x="597" y="570"/>
                  <a:pt x="599" y="578"/>
                </a:cubicBezTo>
                <a:cubicBezTo>
                  <a:pt x="603" y="591"/>
                  <a:pt x="617" y="602"/>
                  <a:pt x="623" y="605"/>
                </a:cubicBezTo>
                <a:cubicBezTo>
                  <a:pt x="632" y="612"/>
                  <a:pt x="640" y="622"/>
                  <a:pt x="646" y="633"/>
                </a:cubicBezTo>
                <a:cubicBezTo>
                  <a:pt x="665" y="670"/>
                  <a:pt x="650" y="715"/>
                  <a:pt x="613" y="734"/>
                </a:cubicBezTo>
                <a:cubicBezTo>
                  <a:pt x="576" y="753"/>
                  <a:pt x="530" y="738"/>
                  <a:pt x="511" y="701"/>
                </a:cubicBezTo>
                <a:cubicBezTo>
                  <a:pt x="506" y="690"/>
                  <a:pt x="503" y="677"/>
                  <a:pt x="503" y="666"/>
                </a:cubicBezTo>
                <a:cubicBezTo>
                  <a:pt x="504" y="659"/>
                  <a:pt x="504" y="642"/>
                  <a:pt x="495" y="630"/>
                </a:cubicBezTo>
                <a:cubicBezTo>
                  <a:pt x="490" y="624"/>
                  <a:pt x="470" y="608"/>
                  <a:pt x="443" y="613"/>
                </a:cubicBezTo>
                <a:cubicBezTo>
                  <a:pt x="443" y="613"/>
                  <a:pt x="443" y="613"/>
                  <a:pt x="442" y="613"/>
                </a:cubicBezTo>
                <a:cubicBezTo>
                  <a:pt x="434" y="615"/>
                  <a:pt x="394" y="624"/>
                  <a:pt x="352" y="645"/>
                </a:cubicBezTo>
                <a:cubicBezTo>
                  <a:pt x="310" y="666"/>
                  <a:pt x="279" y="693"/>
                  <a:pt x="273" y="699"/>
                </a:cubicBezTo>
                <a:cubicBezTo>
                  <a:pt x="232" y="739"/>
                  <a:pt x="112" y="792"/>
                  <a:pt x="46" y="819"/>
                </a:cubicBezTo>
                <a:cubicBezTo>
                  <a:pt x="18" y="830"/>
                  <a:pt x="0" y="837"/>
                  <a:pt x="0" y="837"/>
                </a:cubicBezTo>
                <a:cubicBezTo>
                  <a:pt x="1655" y="837"/>
                  <a:pt x="1655" y="837"/>
                  <a:pt x="1655" y="837"/>
                </a:cubicBezTo>
                <a:cubicBezTo>
                  <a:pt x="1655" y="0"/>
                  <a:pt x="1655" y="0"/>
                  <a:pt x="1655" y="0"/>
                </a:cubicBezTo>
                <a:cubicBezTo>
                  <a:pt x="1655" y="0"/>
                  <a:pt x="1401" y="80"/>
                  <a:pt x="1303" y="177"/>
                </a:cubicBezTo>
                <a:close/>
              </a:path>
            </a:pathLst>
          </a:custGeom>
          <a:solidFill>
            <a:schemeClr val="accent5"/>
          </a:solidFill>
          <a:ln w="12700" cap="flat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755576" y="2276872"/>
            <a:ext cx="3497262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01688">
              <a:spcAft>
                <a:spcPct val="40000"/>
              </a:spcAft>
            </a:pPr>
            <a:r>
              <a:rPr lang="en-US" altLang="en-US" sz="2000" b="1" noProof="1" smtClean="0"/>
              <a:t> </a:t>
            </a:r>
            <a:endParaRPr lang="en-US" altLang="en-US" sz="2000" b="1" noProof="1"/>
          </a:p>
        </p:txBody>
      </p:sp>
      <p:sp>
        <p:nvSpPr>
          <p:cNvPr id="8" name="TextBox 7"/>
          <p:cNvSpPr txBox="1"/>
          <p:nvPr/>
        </p:nvSpPr>
        <p:spPr>
          <a:xfrm>
            <a:off x="539552" y="2492896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Управление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на съществуващите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продукти,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с оглед достигане на краткосрочните цели на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фирмата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3270463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Добавяне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на нови продукти към продуктовата номенклатура на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фирмата,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с оглед поддържане на висока конкурентоспособност и растеж на фирмата в дългосрочен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план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Управление на продуктите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1045185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Управлението на продуктите на фирмата е едно от най-важните задължения на маркетинговия мениджър. То се осъществява в две основни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насоки.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8" name="Round Diagonal Corner Rectangle 7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Управление на продуктите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55576" y="2276872"/>
            <a:ext cx="3497262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01688">
              <a:spcAft>
                <a:spcPct val="40000"/>
              </a:spcAft>
            </a:pPr>
            <a:r>
              <a:rPr lang="en-US" altLang="en-US" sz="2000" b="1" noProof="1" smtClean="0"/>
              <a:t> </a:t>
            </a:r>
            <a:endParaRPr lang="en-US" altLang="en-US" sz="2000" b="1" noProof="1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invGray">
          <a:xfrm rot="5400000">
            <a:off x="4340935" y="894181"/>
            <a:ext cx="574842" cy="2623592"/>
          </a:xfrm>
          <a:prstGeom prst="rightArrow">
            <a:avLst>
              <a:gd name="adj1" fmla="val 58680"/>
              <a:gd name="adj2" fmla="val 50768"/>
            </a:avLst>
          </a:prstGeom>
          <a:gradFill rotWithShape="1">
            <a:gsLst>
              <a:gs pos="0">
                <a:srgbClr val="000066">
                  <a:alpha val="50000"/>
                </a:srgbClr>
              </a:gs>
              <a:gs pos="100000">
                <a:srgbClr val="0066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29984" y="4822199"/>
            <a:ext cx="8148480" cy="695033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D85E28">
                  <a:gamma/>
                  <a:shade val="46275"/>
                  <a:invGamma/>
                </a:srgbClr>
              </a:gs>
              <a:gs pos="50000">
                <a:srgbClr val="D85E28"/>
              </a:gs>
              <a:gs pos="100000">
                <a:srgbClr val="D85E28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blackWhite">
          <a:xfrm>
            <a:off x="412522" y="3964141"/>
            <a:ext cx="8183405" cy="7671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>
                  <a:gamma/>
                  <a:shade val="46275"/>
                  <a:invGamma/>
                </a:srgbClr>
              </a:gs>
              <a:gs pos="5000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blackWhite">
          <a:xfrm>
            <a:off x="395536" y="2506191"/>
            <a:ext cx="8200392" cy="135485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55A2D7">
                  <a:gamma/>
                  <a:shade val="46275"/>
                  <a:invGamma/>
                </a:srgbClr>
              </a:gs>
              <a:gs pos="50000">
                <a:srgbClr val="55A2D7"/>
              </a:gs>
              <a:gs pos="100000">
                <a:srgbClr val="55A2D7">
                  <a:gamma/>
                  <a:shade val="46275"/>
                  <a:invGamma/>
                </a:srgbClr>
              </a:gs>
            </a:gsLst>
            <a:lin ang="2700000" scaled="1"/>
          </a:gra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gray">
          <a:xfrm>
            <a:off x="395536" y="1124744"/>
            <a:ext cx="8352928" cy="793812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5B84E9"/>
              </a:gs>
              <a:gs pos="100000">
                <a:srgbClr val="5B84E9">
                  <a:gamma/>
                  <a:tint val="0"/>
                  <a:invGamma/>
                </a:srgbClr>
              </a:gs>
            </a:gsLst>
            <a:lin ang="5400000" scaled="1"/>
          </a:gradFill>
          <a:ln w="25400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1228" y="1340768"/>
            <a:ext cx="62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УПРАВЛЕНИЕ НА ПРОДУКТИТЕ</a:t>
            </a:r>
          </a:p>
          <a:p>
            <a:pPr algn="just"/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537609"/>
            <a:ext cx="8056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Анализ </a:t>
            </a:r>
            <a:r>
              <a:rPr lang="bg-B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 продуктите на </a:t>
            </a:r>
            <a:r>
              <a:rPr lang="bg-BG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фирмата</a:t>
            </a:r>
            <a:r>
              <a:rPr lang="bg-BG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изяснява </a:t>
            </a:r>
            <a:r>
              <a:rPr lang="bg-BG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тяхната роля за постигане на общите маркетингови цели на фирмата, тяхната пазарна позиция, профил и конкурентни предимства, приноса им в продажбите и печалбата и </a:t>
            </a:r>
            <a:r>
              <a:rPr lang="bg-BG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др.</a:t>
            </a:r>
            <a:endParaRPr lang="bg-BG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0050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Определяне на продуктови цели </a:t>
            </a:r>
            <a:r>
              <a:rPr lang="bg-BG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конкретизация на маркетинговите цели.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901098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Разработване на продуктови стратегии.</a:t>
            </a:r>
            <a:endParaRPr lang="bg-BG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6047531"/>
            <a:ext cx="7056438" cy="549821"/>
          </a:xfrm>
        </p:spPr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Продуктови стратегии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78"/>
          <p:cNvSpPr txBox="1">
            <a:spLocks noChangeArrowheads="1"/>
          </p:cNvSpPr>
          <p:nvPr/>
        </p:nvSpPr>
        <p:spPr bwMode="auto">
          <a:xfrm>
            <a:off x="0" y="3068960"/>
            <a:ext cx="161967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Стратегии за нови продукти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55776" y="2732727"/>
            <a:ext cx="321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Продуктови стратегии</a:t>
            </a:r>
          </a:p>
          <a:p>
            <a:pPr algn="just"/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Описват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начините на действие за постигане на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желаните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резултати.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475657" y="1030945"/>
            <a:ext cx="6828724" cy="4752354"/>
            <a:chOff x="2413133" y="1270478"/>
            <a:chExt cx="5683002" cy="4638949"/>
          </a:xfrm>
        </p:grpSpPr>
        <p:sp>
          <p:nvSpPr>
            <p:cNvPr id="40" name="AutoShape 64"/>
            <p:cNvSpPr>
              <a:spLocks noChangeArrowheads="1"/>
            </p:cNvSpPr>
            <p:nvPr/>
          </p:nvSpPr>
          <p:spPr bwMode="gray">
            <a:xfrm rot="16200000">
              <a:off x="4408924" y="1924067"/>
              <a:ext cx="610911" cy="287786"/>
            </a:xfrm>
            <a:prstGeom prst="rightArrow">
              <a:avLst>
                <a:gd name="adj1" fmla="val 35167"/>
                <a:gd name="adj2" fmla="val 111029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1" name="AutoShape 65"/>
            <p:cNvSpPr>
              <a:spLocks noChangeArrowheads="1"/>
            </p:cNvSpPr>
            <p:nvPr/>
          </p:nvSpPr>
          <p:spPr bwMode="gray">
            <a:xfrm rot="8226214">
              <a:off x="3957159" y="4929657"/>
              <a:ext cx="485265" cy="374001"/>
            </a:xfrm>
            <a:prstGeom prst="rightArrow">
              <a:avLst>
                <a:gd name="adj1" fmla="val 35167"/>
                <a:gd name="adj2" fmla="val 111028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4" name="AutoShape 68"/>
            <p:cNvSpPr>
              <a:spLocks noChangeArrowheads="1"/>
            </p:cNvSpPr>
            <p:nvPr/>
          </p:nvSpPr>
          <p:spPr bwMode="gray">
            <a:xfrm rot="1993834">
              <a:off x="5647917" y="4405528"/>
              <a:ext cx="576957" cy="319700"/>
            </a:xfrm>
            <a:prstGeom prst="rightArrow">
              <a:avLst>
                <a:gd name="adj1" fmla="val 35167"/>
                <a:gd name="adj2" fmla="val 111028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5" name="AutoShape 69"/>
            <p:cNvSpPr>
              <a:spLocks noChangeArrowheads="1"/>
            </p:cNvSpPr>
            <p:nvPr/>
          </p:nvSpPr>
          <p:spPr bwMode="gray">
            <a:xfrm rot="10800000">
              <a:off x="2829744" y="3435882"/>
              <a:ext cx="631653" cy="274626"/>
            </a:xfrm>
            <a:prstGeom prst="rightArrow">
              <a:avLst>
                <a:gd name="adj1" fmla="val 35167"/>
                <a:gd name="adj2" fmla="val 121041"/>
              </a:avLst>
            </a:prstGeom>
            <a:gradFill rotWithShape="1">
              <a:gsLst>
                <a:gs pos="0">
                  <a:schemeClr val="tx2">
                    <a:gamma/>
                    <a:shade val="89020"/>
                    <a:invGamma/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6" name="Oval 70"/>
            <p:cNvSpPr>
              <a:spLocks noChangeArrowheads="1"/>
            </p:cNvSpPr>
            <p:nvPr/>
          </p:nvSpPr>
          <p:spPr bwMode="gray">
            <a:xfrm>
              <a:off x="2549428" y="1500476"/>
              <a:ext cx="4131170" cy="4113171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bg-BG"/>
            </a:p>
          </p:txBody>
        </p: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5010004" y="1270478"/>
              <a:ext cx="3086131" cy="6309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bg-BG" b="1" dirty="0" smtClean="0">
                  <a:latin typeface="Times New Roman" pitchFamily="18" charset="0"/>
                  <a:cs typeface="Times New Roman" pitchFamily="18" charset="0"/>
                </a:rPr>
                <a:t>Стратегии за стандартността на продуктите</a:t>
              </a:r>
              <a:endPara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 Box 77"/>
            <p:cNvSpPr txBox="1">
              <a:spLocks noChangeArrowheads="1"/>
            </p:cNvSpPr>
            <p:nvPr/>
          </p:nvSpPr>
          <p:spPr bwMode="auto">
            <a:xfrm>
              <a:off x="5656959" y="5278519"/>
              <a:ext cx="1991151" cy="6309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bg-BG" b="1" dirty="0" smtClean="0">
                  <a:latin typeface="Times New Roman" pitchFamily="18" charset="0"/>
                  <a:cs typeface="Times New Roman" pitchFamily="18" charset="0"/>
                </a:rPr>
                <a:t>Стратегии за</a:t>
              </a:r>
            </a:p>
            <a:p>
              <a:pPr algn="ctr"/>
              <a:r>
                <a:rPr lang="bg-BG" b="1" dirty="0" smtClean="0">
                  <a:latin typeface="Times New Roman" pitchFamily="18" charset="0"/>
                  <a:cs typeface="Times New Roman" pitchFamily="18" charset="0"/>
                </a:rPr>
                <a:t> продуктовите линии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81"/>
            <p:cNvSpPr>
              <a:spLocks noChangeArrowheads="1"/>
            </p:cNvSpPr>
            <p:nvPr/>
          </p:nvSpPr>
          <p:spPr bwMode="gray">
            <a:xfrm>
              <a:off x="5143557" y="5282699"/>
              <a:ext cx="397699" cy="395800"/>
            </a:xfrm>
            <a:prstGeom prst="ellipse">
              <a:avLst/>
            </a:prstGeom>
            <a:gradFill rotWithShape="1">
              <a:gsLst>
                <a:gs pos="0">
                  <a:srgbClr val="CB90EC"/>
                </a:gs>
                <a:gs pos="100000">
                  <a:srgbClr val="CB90EC">
                    <a:gamma/>
                    <a:shade val="7254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1" name="Oval 84"/>
            <p:cNvSpPr>
              <a:spLocks noChangeArrowheads="1"/>
            </p:cNvSpPr>
            <p:nvPr/>
          </p:nvSpPr>
          <p:spPr bwMode="gray">
            <a:xfrm>
              <a:off x="6199657" y="4553095"/>
              <a:ext cx="397699" cy="395800"/>
            </a:xfrm>
            <a:prstGeom prst="ellipse">
              <a:avLst/>
            </a:prstGeom>
            <a:gradFill rotWithShape="1">
              <a:gsLst>
                <a:gs pos="0">
                  <a:srgbClr val="6699FF"/>
                </a:gs>
                <a:gs pos="100000">
                  <a:srgbClr val="6699FF">
                    <a:gamma/>
                    <a:shade val="7254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2" name="Oval 90"/>
            <p:cNvSpPr>
              <a:spLocks noChangeArrowheads="1"/>
            </p:cNvSpPr>
            <p:nvPr/>
          </p:nvSpPr>
          <p:spPr bwMode="gray">
            <a:xfrm>
              <a:off x="4499992" y="1340768"/>
              <a:ext cx="397699" cy="395800"/>
            </a:xfrm>
            <a:prstGeom prst="ellipse">
              <a:avLst/>
            </a:prstGeom>
            <a:gradFill rotWithShape="1">
              <a:gsLst>
                <a:gs pos="0">
                  <a:srgbClr val="EDD947"/>
                </a:gs>
                <a:gs pos="100000">
                  <a:srgbClr val="EDD947">
                    <a:gamma/>
                    <a:shade val="7254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>
                <a:solidFill>
                  <a:srgbClr val="000000"/>
                </a:solidFill>
              </a:endParaRPr>
            </a:p>
          </p:txBody>
        </p:sp>
        <p:sp>
          <p:nvSpPr>
            <p:cNvPr id="53" name="Oval 93"/>
            <p:cNvSpPr>
              <a:spLocks noChangeArrowheads="1"/>
            </p:cNvSpPr>
            <p:nvPr/>
          </p:nvSpPr>
          <p:spPr bwMode="gray">
            <a:xfrm>
              <a:off x="2413133" y="3409727"/>
              <a:ext cx="299632" cy="388824"/>
            </a:xfrm>
            <a:prstGeom prst="ellipse">
              <a:avLst/>
            </a:prstGeom>
            <a:gradFill rotWithShape="1">
              <a:gsLst>
                <a:gs pos="0">
                  <a:srgbClr val="82B820"/>
                </a:gs>
                <a:gs pos="100000">
                  <a:srgbClr val="82B820">
                    <a:gamma/>
                    <a:shade val="72549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4199792" y="3336494"/>
              <a:ext cx="162934" cy="4620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Text Box 76"/>
          <p:cNvSpPr txBox="1">
            <a:spLocks noChangeArrowheads="1"/>
          </p:cNvSpPr>
          <p:nvPr/>
        </p:nvSpPr>
        <p:spPr bwMode="auto">
          <a:xfrm>
            <a:off x="6228184" y="4257962"/>
            <a:ext cx="280831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Стратегии за продуктовия микс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87"/>
          <p:cNvSpPr>
            <a:spLocks noChangeArrowheads="1"/>
          </p:cNvSpPr>
          <p:nvPr/>
        </p:nvSpPr>
        <p:spPr bwMode="gray">
          <a:xfrm>
            <a:off x="3143231" y="5173888"/>
            <a:ext cx="360362" cy="360363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AutoShape 65"/>
          <p:cNvSpPr>
            <a:spLocks noChangeArrowheads="1"/>
          </p:cNvSpPr>
          <p:nvPr/>
        </p:nvSpPr>
        <p:spPr bwMode="gray">
          <a:xfrm rot="2528158">
            <a:off x="4576659" y="4749918"/>
            <a:ext cx="604808" cy="383144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2195736" y="5374957"/>
            <a:ext cx="221291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Стратегии за</a:t>
            </a:r>
          </a:p>
          <a:p>
            <a:pPr algn="ctr"/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търговската марка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72"/>
          <p:cNvSpPr>
            <a:spLocks noChangeArrowheads="1"/>
          </p:cNvSpPr>
          <p:nvPr/>
        </p:nvSpPr>
        <p:spPr bwMode="gray">
          <a:xfrm>
            <a:off x="2051397" y="4581128"/>
            <a:ext cx="360363" cy="360362"/>
          </a:xfrm>
          <a:prstGeom prst="ellipse">
            <a:avLst/>
          </a:prstGeom>
          <a:gradFill rotWithShape="1">
            <a:gsLst>
              <a:gs pos="0">
                <a:srgbClr val="4DC9B1"/>
              </a:gs>
              <a:gs pos="100000">
                <a:srgbClr val="4DC9B1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4" name="AutoShape 65"/>
          <p:cNvSpPr>
            <a:spLocks noChangeArrowheads="1"/>
          </p:cNvSpPr>
          <p:nvPr/>
        </p:nvSpPr>
        <p:spPr bwMode="gray">
          <a:xfrm rot="8659312">
            <a:off x="2370567" y="4214821"/>
            <a:ext cx="729383" cy="383144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395536" y="4474036"/>
            <a:ext cx="1580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Стратегии </a:t>
            </a:r>
            <a:r>
              <a:rPr lang="bg-BG" b="1" dirty="0">
                <a:latin typeface="Times New Roman" pitchFamily="18" charset="0"/>
                <a:cs typeface="Times New Roman" pitchFamily="18" charset="0"/>
              </a:rPr>
              <a:t>за опаковане, за етикетиране и гаранциите</a:t>
            </a:r>
          </a:p>
        </p:txBody>
      </p:sp>
      <p:sp>
        <p:nvSpPr>
          <p:cNvPr id="26" name="Oval 93"/>
          <p:cNvSpPr>
            <a:spLocks noChangeArrowheads="1"/>
          </p:cNvSpPr>
          <p:nvPr/>
        </p:nvSpPr>
        <p:spPr bwMode="gray">
          <a:xfrm>
            <a:off x="2051398" y="1800483"/>
            <a:ext cx="360362" cy="360363"/>
          </a:xfrm>
          <a:prstGeom prst="ellipse">
            <a:avLst/>
          </a:prstGeom>
          <a:gradFill rotWithShape="1">
            <a:gsLst>
              <a:gs pos="0">
                <a:srgbClr val="82B820"/>
              </a:gs>
              <a:gs pos="100000">
                <a:srgbClr val="82B82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-108520" y="1340768"/>
            <a:ext cx="2231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Times New Roman" pitchFamily="18" charset="0"/>
                <a:cs typeface="Times New Roman" pitchFamily="18" charset="0"/>
              </a:rPr>
              <a:t>Стратегии за позициониране </a:t>
            </a:r>
            <a:r>
              <a:rPr lang="bg-BG" b="1" dirty="0" err="1" smtClean="0">
                <a:latin typeface="Times New Roman" pitchFamily="18" charset="0"/>
                <a:cs typeface="Times New Roman" pitchFamily="18" charset="0"/>
              </a:rPr>
              <a:t>иа</a:t>
            </a:r>
            <a:r>
              <a:rPr lang="bg-BG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b="1" dirty="0" err="1">
                <a:latin typeface="Times New Roman" pitchFamily="18" charset="0"/>
                <a:cs typeface="Times New Roman" pitchFamily="18" charset="0"/>
              </a:rPr>
              <a:t>препозициониране</a:t>
            </a:r>
            <a:r>
              <a:rPr lang="bg-BG" b="1" dirty="0">
                <a:latin typeface="Times New Roman" pitchFamily="18" charset="0"/>
                <a:cs typeface="Times New Roman" pitchFamily="18" charset="0"/>
              </a:rPr>
              <a:t> на продуктите</a:t>
            </a:r>
          </a:p>
        </p:txBody>
      </p:sp>
      <p:sp>
        <p:nvSpPr>
          <p:cNvPr id="28" name="Oval 87"/>
          <p:cNvSpPr>
            <a:spLocks noChangeArrowheads="1"/>
          </p:cNvSpPr>
          <p:nvPr/>
        </p:nvSpPr>
        <p:spPr bwMode="gray">
          <a:xfrm>
            <a:off x="5962966" y="1981406"/>
            <a:ext cx="360362" cy="360363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323328" y="1847922"/>
            <a:ext cx="24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Times New Roman" pitchFamily="18" charset="0"/>
                <a:cs typeface="Times New Roman" pitchFamily="18" charset="0"/>
              </a:rPr>
              <a:t>Стратегии по етапите на жизнения цикъл на продукта</a:t>
            </a:r>
          </a:p>
        </p:txBody>
      </p:sp>
      <p:sp>
        <p:nvSpPr>
          <p:cNvPr id="30" name="AutoShape 65"/>
          <p:cNvSpPr>
            <a:spLocks noChangeArrowheads="1"/>
          </p:cNvSpPr>
          <p:nvPr/>
        </p:nvSpPr>
        <p:spPr bwMode="gray">
          <a:xfrm rot="19821230">
            <a:off x="5417678" y="2100540"/>
            <a:ext cx="583097" cy="383144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1" name="Oval 81"/>
          <p:cNvSpPr>
            <a:spLocks noChangeArrowheads="1"/>
          </p:cNvSpPr>
          <p:nvPr/>
        </p:nvSpPr>
        <p:spPr bwMode="gray">
          <a:xfrm>
            <a:off x="6450225" y="3261212"/>
            <a:ext cx="360362" cy="360363"/>
          </a:xfrm>
          <a:prstGeom prst="ellipse">
            <a:avLst/>
          </a:prstGeom>
          <a:gradFill rotWithShape="1">
            <a:gsLst>
              <a:gs pos="0">
                <a:srgbClr val="CB90EC"/>
              </a:gs>
              <a:gs pos="100000">
                <a:srgbClr val="CB90EC">
                  <a:gamma/>
                  <a:shade val="72549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52400" dir="16200000" sy="-100000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732239" y="3068961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>
                <a:latin typeface="Times New Roman" pitchFamily="18" charset="0"/>
                <a:cs typeface="Times New Roman" pitchFamily="18" charset="0"/>
              </a:rPr>
              <a:t>Стратегии за елиминиране на продукти</a:t>
            </a:r>
          </a:p>
        </p:txBody>
      </p:sp>
      <p:sp>
        <p:nvSpPr>
          <p:cNvPr id="33" name="AutoShape 69"/>
          <p:cNvSpPr>
            <a:spLocks noChangeArrowheads="1"/>
          </p:cNvSpPr>
          <p:nvPr/>
        </p:nvSpPr>
        <p:spPr bwMode="gray">
          <a:xfrm>
            <a:off x="5756909" y="3243473"/>
            <a:ext cx="758997" cy="281340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34" name="AutoShape 68"/>
          <p:cNvSpPr>
            <a:spLocks noChangeArrowheads="1"/>
          </p:cNvSpPr>
          <p:nvPr/>
        </p:nvSpPr>
        <p:spPr bwMode="gray">
          <a:xfrm rot="13155561">
            <a:off x="2404212" y="1852733"/>
            <a:ext cx="497843" cy="317709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5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3.1.  Стратегии за стандартността на продуктите</a:t>
            </a:r>
          </a:p>
        </p:txBody>
      </p:sp>
      <p:sp>
        <p:nvSpPr>
          <p:cNvPr id="9" name="Frame 8"/>
          <p:cNvSpPr/>
          <p:nvPr/>
        </p:nvSpPr>
        <p:spPr>
          <a:xfrm>
            <a:off x="395536" y="1124744"/>
            <a:ext cx="8424936" cy="122413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bg-BG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g-BG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g-BG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Фирмите </a:t>
            </a:r>
            <a:r>
              <a:rPr lang="bg-BG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могат да решат да произвеждат </a:t>
            </a:r>
            <a:r>
              <a: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стандартни</a:t>
            </a:r>
            <a:r>
              <a:rPr lang="bg-BG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bg-BG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нестандартни</a:t>
            </a:r>
            <a:r>
              <a:rPr lang="bg-BG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продукти. Изборът се прави в зависимост възможностите и целите им.</a:t>
            </a:r>
          </a:p>
          <a:p>
            <a:pPr algn="just"/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036713" y="2276872"/>
            <a:ext cx="100811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27663" y="2714399"/>
            <a:ext cx="8568952" cy="2514801"/>
          </a:xfrm>
          <a:prstGeom prst="rect">
            <a:avLst/>
          </a:prstGeom>
          <a:noFill/>
          <a:ln w="222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vert="horz" wrap="square" lIns="91440" tIns="10800" rIns="91440" bIns="10800" numCol="1" anchor="t" anchorCtr="0" compatLnSpc="1">
            <a:prstTxWarp prst="textNoShape">
              <a:avLst/>
            </a:prstTxWarp>
            <a:spAutoFit/>
          </a:bodyPr>
          <a:lstStyle/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bg-BG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Стратегията за производство на стандартни </a:t>
            </a:r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 –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обикновено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се предпочита от големите фирми със сравнително по-голям производствен и финансов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капацитет.</a:t>
            </a:r>
          </a:p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Стратегията </a:t>
            </a:r>
            <a:r>
              <a:rPr lang="bg-BG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 производство на нестандартни </a:t>
            </a:r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 –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обикновено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се предпочита от по-малките фирми, които произвеждат продукти в единични количества или малки серии, но съобразени с конкретните изисквания на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потребителите</a:t>
            </a:r>
          </a:p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Стратегията </a:t>
            </a:r>
            <a:r>
              <a:rPr lang="bg-BG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 производство на модифицирани стандартни </a:t>
            </a:r>
            <a:r>
              <a:rPr lang="bg-BG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 –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dirty="0">
                <a:latin typeface="Times New Roman" pitchFamily="18" charset="0"/>
                <a:cs typeface="Times New Roman" pitchFamily="18" charset="0"/>
              </a:rPr>
              <a:t>комбинация от предходните две.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3.2.  Стратегии за продуктовия микс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971800" y="1124744"/>
            <a:ext cx="3335338" cy="2928938"/>
            <a:chOff x="1835" y="1296"/>
            <a:chExt cx="2101" cy="1845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 rot="10800000" flipH="1">
              <a:off x="2680" y="2889"/>
              <a:ext cx="374" cy="252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 rot="16200000" flipH="1">
              <a:off x="1804" y="1979"/>
              <a:ext cx="339" cy="277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 rot="5400000" flipH="1">
              <a:off x="3626" y="1996"/>
              <a:ext cx="360" cy="261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2078" y="1296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2170" y="1387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gray">
            <a:xfrm>
              <a:off x="2254" y="1472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bg-BG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2254" y="1472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gamma/>
                    <a:shade val="0"/>
                    <a:invGamma/>
                  </a:srgbClr>
                </a:gs>
                <a:gs pos="100000">
                  <a:srgbClr val="FF99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bg-BG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337" y="1555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bg-BG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2337" y="1555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EAD38"/>
                </a:gs>
                <a:gs pos="100000">
                  <a:srgbClr val="EEAD38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bg-BG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gray">
            <a:xfrm>
              <a:off x="2229" y="1862"/>
              <a:ext cx="13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bg-BG" altLang="bg-BG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ПРОДУКТОВ </a:t>
              </a:r>
            </a:p>
            <a:p>
              <a:pPr algn="ctr"/>
              <a:r>
                <a:rPr lang="bg-BG" altLang="bg-BG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МИКС</a:t>
              </a:r>
              <a:endParaRPr lang="en-US" altLang="bg-BG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946448" y="1219166"/>
            <a:ext cx="1828800" cy="2849667"/>
            <a:chOff x="576" y="1160"/>
            <a:chExt cx="1152" cy="1690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gray">
            <a:xfrm>
              <a:off x="576" y="1659"/>
              <a:ext cx="1152" cy="1191"/>
            </a:xfrm>
            <a:prstGeom prst="can">
              <a:avLst>
                <a:gd name="adj" fmla="val 806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5" name="AutoShape 5"/>
            <p:cNvSpPr>
              <a:spLocks noChangeArrowheads="1"/>
            </p:cNvSpPr>
            <p:nvPr/>
          </p:nvSpPr>
          <p:spPr bwMode="gray">
            <a:xfrm>
              <a:off x="576" y="1160"/>
              <a:ext cx="1152" cy="48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29" name="Group 32"/>
          <p:cNvGrpSpPr>
            <a:grpSpLocks/>
          </p:cNvGrpSpPr>
          <p:nvPr/>
        </p:nvGrpSpPr>
        <p:grpSpPr bwMode="auto">
          <a:xfrm>
            <a:off x="6337302" y="1299616"/>
            <a:ext cx="1941513" cy="2777391"/>
            <a:chOff x="3992" y="1134"/>
            <a:chExt cx="1223" cy="1580"/>
          </a:xfrm>
        </p:grpSpPr>
        <p:sp>
          <p:nvSpPr>
            <p:cNvPr id="31" name="AutoShape 7"/>
            <p:cNvSpPr>
              <a:spLocks noChangeArrowheads="1"/>
            </p:cNvSpPr>
            <p:nvPr/>
          </p:nvSpPr>
          <p:spPr bwMode="gray">
            <a:xfrm>
              <a:off x="4015" y="1657"/>
              <a:ext cx="1200" cy="1057"/>
            </a:xfrm>
            <a:prstGeom prst="can">
              <a:avLst>
                <a:gd name="adj" fmla="val 1269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gray">
            <a:xfrm>
              <a:off x="3992" y="1134"/>
              <a:ext cx="1200" cy="48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99FF">
                    <a:gamma/>
                    <a:shade val="46275"/>
                    <a:invGamma/>
                  </a:srgbClr>
                </a:gs>
                <a:gs pos="5000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1993032" y="4005064"/>
            <a:ext cx="5360268" cy="849633"/>
            <a:chOff x="1404" y="3282"/>
            <a:chExt cx="3060" cy="406"/>
          </a:xfrm>
        </p:grpSpPr>
        <p:sp>
          <p:nvSpPr>
            <p:cNvPr id="39" name="AutoShape 28"/>
            <p:cNvSpPr>
              <a:spLocks noChangeArrowheads="1"/>
            </p:cNvSpPr>
            <p:nvPr/>
          </p:nvSpPr>
          <p:spPr bwMode="gray">
            <a:xfrm>
              <a:off x="1404" y="3282"/>
              <a:ext cx="3060" cy="40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0" name="AutoShape 29"/>
            <p:cNvSpPr>
              <a:spLocks noChangeArrowheads="1"/>
            </p:cNvSpPr>
            <p:nvPr/>
          </p:nvSpPr>
          <p:spPr bwMode="gray">
            <a:xfrm>
              <a:off x="1458" y="3312"/>
              <a:ext cx="2970" cy="3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1166D7">
                    <a:gamma/>
                    <a:tint val="48627"/>
                    <a:invGamma/>
                  </a:srgbClr>
                </a:gs>
                <a:gs pos="100000">
                  <a:srgbClr val="1166D7">
                    <a:alpha val="50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2" name="Rectangle 1"/>
          <p:cNvSpPr/>
          <p:nvPr/>
        </p:nvSpPr>
        <p:spPr>
          <a:xfrm>
            <a:off x="2420938" y="40770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Съвкупността от продуктите на всички линии на фирмата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1484784"/>
            <a:ext cx="198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Ширина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2808" y="1484784"/>
            <a:ext cx="198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Дълбочина</a:t>
            </a:r>
            <a:endParaRPr lang="bg-BG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157824"/>
            <a:ext cx="1659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 се </a:t>
            </a:r>
            <a:r>
              <a:rPr lang="bg-BG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броя на различните продуктови линии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2808" y="2132856"/>
            <a:ext cx="1987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Показва </a:t>
            </a:r>
            <a:r>
              <a:rPr lang="bg-BG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броя на вариантите на продуктите в рамките на продуктовите линии.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55576" y="4856966"/>
            <a:ext cx="8064896" cy="58825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bg-BG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Продуктовата </a:t>
            </a:r>
            <a:r>
              <a:rPr lang="bg-BG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линия (серия)</a:t>
            </a:r>
            <a:r>
              <a:rPr lang="bg-BG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група от тясно свързани помежду си продукти, които имат сходство в </a:t>
            </a:r>
            <a:r>
              <a:rPr lang="bg-BG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изпълняваните от тях функции .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bg-BG" sz="2000" dirty="0"/>
              <a:t>тях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600" y="5805264"/>
            <a:ext cx="7056438" cy="792089"/>
          </a:xfrm>
        </p:spPr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539552" y="1196752"/>
            <a:ext cx="8136904" cy="5040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B764">
                  <a:gamma/>
                  <a:shade val="46275"/>
                  <a:invGamma/>
                </a:srgbClr>
              </a:gs>
              <a:gs pos="50000">
                <a:srgbClr val="EAB764"/>
              </a:gs>
              <a:gs pos="100000">
                <a:srgbClr val="EAB764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 algn="ctr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1. Да </a:t>
            </a:r>
            <a:r>
              <a:rPr lang="bg-BG" sz="2400" b="1" dirty="0">
                <a:latin typeface="Times New Roman" pitchFamily="18" charset="0"/>
                <a:cs typeface="Times New Roman" pitchFamily="18" charset="0"/>
              </a:rPr>
              <a:t>се произвежда и продава само един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продукт </a:t>
            </a:r>
            <a:endParaRPr lang="bg-BG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3.2.  Стратегии за продуктовия микс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926118"/>
            <a:ext cx="81369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Прилага се от </a:t>
            </a:r>
            <a:r>
              <a:rPr lang="bg-B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малките фирми. </a:t>
            </a:r>
            <a:endParaRPr lang="bg-BG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bg-BG" sz="1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Предимствата: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концентрацията на усилията върху един продукт води до повишаване степента на специализация на фирмата, което от своя страна води до повишаване на производителността й и до ефект от мащаба;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повишава се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ефективността на управлението на всички фирмени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дейности;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доведе до висока конкурентоспособност на продукта и на фирмата в тясната й област на действие, така че успешно да се конкурира с големите фирми.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576064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СЪДЪРЖАНИЕ: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550" y="5589588"/>
            <a:ext cx="7056438" cy="1125537"/>
          </a:xfrm>
        </p:spPr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</a:t>
            </a:r>
            <a:r>
              <a:rPr lang="bg-BG" b="1" i="1" dirty="0" err="1" smtClean="0"/>
              <a:t>презцелия</a:t>
            </a:r>
            <a:r>
              <a:rPr lang="bg-BG" b="1" i="1" dirty="0" smtClean="0"/>
              <a:t> </a:t>
            </a:r>
            <a:r>
              <a:rPr lang="bg-BG" b="1" i="1" dirty="0"/>
              <a:t>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9" name="Rectangle 8"/>
          <p:cNvSpPr/>
          <p:nvPr/>
        </p:nvSpPr>
        <p:spPr>
          <a:xfrm>
            <a:off x="251520" y="692696"/>
            <a:ext cx="87129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endParaRPr lang="bg-B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bg-B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Същност на продукта от маркетингова гледна точка</a:t>
            </a: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1.2. Класификация на продуктите</a:t>
            </a: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2. Управление на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продуктите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3. Продуктови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стратегии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3.1.  Стратегии за стандартността на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продуктите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3.2.  Стратегии за продуктовия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микс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dirty="0" err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. Стратегии за продуктовите 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линии</a:t>
            </a:r>
          </a:p>
          <a:p>
            <a:pPr marL="342900" indent="-342900" algn="just"/>
            <a:endParaRPr lang="bg-B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ЛИТЕРАТУРА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600" y="5805264"/>
            <a:ext cx="7056438" cy="792089"/>
          </a:xfrm>
        </p:spPr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91683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сигурност на фирмата, че ако един или повече от продуктите й бъдат изместени от пазара или имат други проблеми, то тя ще може да разчита на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останалите.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Голямото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предимство на тази стратегия е, че тя осигурява нарастване на пазарния дял и на рентабилността, а от тук и растеж на фирмата, като цяло.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683568" y="1196752"/>
            <a:ext cx="7776864" cy="5040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bg-BG" sz="2400" b="1" dirty="0">
                <a:latin typeface="Times New Roman" pitchFamily="18" charset="0"/>
                <a:cs typeface="Times New Roman" pitchFamily="18" charset="0"/>
              </a:rPr>
              <a:t>2. Да се произвеждат и продават повече продукти. 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3.2.  Стратегии за продуктовия микс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600" y="5805264"/>
            <a:ext cx="7056438" cy="792089"/>
          </a:xfrm>
        </p:spPr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0381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Използването на тази стратегия изисква много добро познаване на потребностите на потребителите, както и на начините по които те  използват продуктите. </a:t>
            </a: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Предимствата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тази стратегия са главно във това, че потребителят става напълно зависим от фирмата, която му осигурява системата от продукти и тя става законен монополист.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>
            <a:off x="395536" y="1196752"/>
            <a:ext cx="8568952" cy="5040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99FF">
                  <a:gamma/>
                  <a:shade val="46275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/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bg-BG" sz="2800" b="1" dirty="0">
                <a:latin typeface="Times New Roman" pitchFamily="18" charset="0"/>
                <a:cs typeface="Times New Roman" pitchFamily="18" charset="0"/>
              </a:rPr>
              <a:t>Да се произвежда и продава система от продукти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3.2.  Стратегии за продуктовия микс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71600" y="5805264"/>
            <a:ext cx="7056438" cy="792089"/>
          </a:xfrm>
        </p:spPr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348880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arenR"/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добавят ли нови продуктови серии и така да се разшири продуктовия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микс?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удължат ли продуктовите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серии?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увеличи ли дълбочината на продуктовия микс чрез добавяне на нови варианти на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продуктите?</a:t>
            </a:r>
          </a:p>
          <a:p>
            <a:pPr marL="457200" lvl="0" indent="-457200" algn="just">
              <a:buFont typeface="+mj-lt"/>
              <a:buAutoNum type="arabicParenR"/>
            </a:pP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Дали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увеличи или да намали </a:t>
            </a:r>
            <a:r>
              <a:rPr lang="bg-B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взаимосвързаността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(съвместимостта) на продуктовите линии, в зависимост от това дали фирмата желае да придобие репутация в една или в няколко области?</a:t>
            </a:r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3.2.  Стратегии за продуктовия микс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26876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 решения, които трябва да се вземат относно продуктовия микс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323528" y="1196752"/>
            <a:ext cx="8640960" cy="5040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B764">
                  <a:gamma/>
                  <a:shade val="46275"/>
                  <a:invGamma/>
                </a:srgbClr>
              </a:gs>
              <a:gs pos="50000">
                <a:srgbClr val="EAB764"/>
              </a:gs>
              <a:gs pos="100000">
                <a:srgbClr val="EAB764">
                  <a:gamma/>
                  <a:shade val="46275"/>
                  <a:invGamma/>
                </a:srgb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1. Анализ </a:t>
            </a:r>
            <a:r>
              <a:rPr lang="bg-BG" sz="2400" b="1" dirty="0">
                <a:latin typeface="Times New Roman" pitchFamily="18" charset="0"/>
                <a:cs typeface="Times New Roman" pitchFamily="18" charset="0"/>
              </a:rPr>
              <a:t>на продажбите и печалбата от продуктовата линия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40" y="191683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 algn="just">
              <a:buFont typeface="Wingdings" panose="05000000000000000000" pitchFamily="2" charset="2"/>
              <a:buChar char="v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 се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 анализират на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продажбите и печалбата на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продуктовата серия, както дяла, който съставляват те в общите продажби и печалба на фирмата.</a:t>
            </a:r>
          </a:p>
          <a:p>
            <a:pPr marL="442913" indent="-442913" algn="just">
              <a:buFont typeface="Wingdings" panose="05000000000000000000" pitchFamily="2" charset="2"/>
              <a:buChar char="v"/>
            </a:pP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3" indent="-442913" algn="just">
              <a:buFont typeface="Wingdings" panose="05000000000000000000" pitchFamily="2" charset="2"/>
              <a:buChar char="v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Оценява се тяхната динамика, т.е. как се променят през отделните години и каква е тенденцията им.</a:t>
            </a:r>
          </a:p>
          <a:p>
            <a:pPr marL="442913" indent="-442913" algn="just">
              <a:buFont typeface="Wingdings" panose="05000000000000000000" pitchFamily="2" charset="2"/>
              <a:buChar char="v"/>
            </a:pP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3" indent="-442913" algn="just">
              <a:buFont typeface="Wingdings" panose="05000000000000000000" pitchFamily="2" charset="2"/>
              <a:buChar char="v"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 се процентът от общите продажби и печалба на продуктовата линия, който носи всяка отделна единица в нея.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540" y="2254220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 </a:t>
            </a:r>
            <a:r>
              <a:rPr lang="bg-BG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най-значимите за потребителите характеристики (свойства, параметри) на про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дукта,  т.е. тези, които в значителна степен определят полезността на продукта за тях и ги мотивират при покупка. </a:t>
            </a: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 </a:t>
            </a:r>
            <a:r>
              <a:rPr lang="bg-BG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коефициент на значимост (</a:t>
            </a:r>
            <a:r>
              <a:rPr lang="bg-BG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Кзн</a:t>
            </a:r>
            <a:r>
              <a:rPr lang="bg-BG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 всеки от вече определените параметр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и, т.е. на относителната значимост на всеки от тях за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потребителите.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683568" y="1340768"/>
            <a:ext cx="7776864" cy="5040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/>
            <a:endParaRPr lang="bg-BG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2. Анализ </a:t>
            </a:r>
            <a:r>
              <a:rPr lang="bg-BG" sz="2400" b="1" dirty="0">
                <a:latin typeface="Times New Roman" pitchFamily="18" charset="0"/>
                <a:cs typeface="Times New Roman" pitchFamily="18" charset="0"/>
              </a:rPr>
              <a:t>на пазарния профил на продуктовата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линия</a:t>
            </a:r>
          </a:p>
          <a:p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bg-BG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540" y="2335520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 </a:t>
            </a:r>
            <a:r>
              <a:rPr lang="bg-BG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степените (нивата), в които всеки от значимите параметри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според потребителите е развит (е налице) в продукта, който ще се рекламира и в основните конкуриращи го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bg-BG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 </a:t>
            </a:r>
            <a:r>
              <a:rPr lang="bg-BG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 крайните оценки на всеки от сравняваните продукти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всеки от характеризиращите ги показатели. 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683568" y="1412776"/>
            <a:ext cx="7776864" cy="5040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lvl="0"/>
            <a:endParaRPr lang="bg-BG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2. Анализ </a:t>
            </a:r>
            <a:r>
              <a:rPr lang="bg-BG" sz="2400" b="1" dirty="0">
                <a:latin typeface="Times New Roman" pitchFamily="18" charset="0"/>
                <a:cs typeface="Times New Roman" pitchFamily="18" charset="0"/>
              </a:rPr>
              <a:t>на пазарния профил на продуктовата </a:t>
            </a:r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линия</a:t>
            </a:r>
          </a:p>
          <a:p>
            <a:r>
              <a:rPr lang="bg-BG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bg-BG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03648" y="1196752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2" algn="ctr">
              <a:tabLst>
                <a:tab pos="261938" algn="l"/>
              </a:tabLst>
            </a:pPr>
            <a:r>
              <a:rPr lang="bg-BG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 </a:t>
            </a:r>
            <a:r>
              <a:rPr lang="bg-BG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 решения</a:t>
            </a:r>
            <a:r>
              <a:rPr lang="bg-BG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управлението на продуктовите линии 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344" y="2060848"/>
            <a:ext cx="828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Решение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дължината на продуктовата </a:t>
            </a: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линия - </a:t>
            </a:r>
            <a:r>
              <a:rPr lang="bg-BG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да </a:t>
            </a:r>
            <a:r>
              <a:rPr lang="bg-BG" sz="2400" dirty="0">
                <a:solidFill>
                  <a:srgbClr val="000000"/>
                </a:solidFill>
                <a:latin typeface="Times New Roman"/>
                <a:ea typeface="Times New Roman"/>
              </a:rPr>
              <a:t>се намери оптималната дължина на продуктовата линия</a:t>
            </a:r>
            <a:endParaRPr lang="bg-BG" sz="2400" dirty="0">
              <a:solidFill>
                <a:srgbClr val="000000"/>
              </a:solidFill>
            </a:endParaRPr>
          </a:p>
          <a:p>
            <a:pPr lvl="0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gray">
          <a:xfrm rot="10800000" flipH="1">
            <a:off x="2845806" y="4860557"/>
            <a:ext cx="423220" cy="512659"/>
          </a:xfrm>
          <a:prstGeom prst="upArrow">
            <a:avLst>
              <a:gd name="adj1" fmla="val 51676"/>
              <a:gd name="adj2" fmla="val 10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3921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pSp>
        <p:nvGrpSpPr>
          <p:cNvPr id="9" name="Group 8"/>
          <p:cNvGrpSpPr/>
          <p:nvPr/>
        </p:nvGrpSpPr>
        <p:grpSpPr>
          <a:xfrm>
            <a:off x="-828600" y="2924944"/>
            <a:ext cx="7846456" cy="3024336"/>
            <a:chOff x="757992" y="2924944"/>
            <a:chExt cx="7846456" cy="3024336"/>
          </a:xfrm>
        </p:grpSpPr>
        <p:grpSp>
          <p:nvGrpSpPr>
            <p:cNvPr id="19" name="Group 9"/>
            <p:cNvGrpSpPr>
              <a:grpSpLocks/>
            </p:cNvGrpSpPr>
            <p:nvPr/>
          </p:nvGrpSpPr>
          <p:grpSpPr bwMode="auto">
            <a:xfrm>
              <a:off x="2699792" y="2924944"/>
              <a:ext cx="4030940" cy="2016224"/>
              <a:chOff x="1835" y="1296"/>
              <a:chExt cx="2178" cy="1615"/>
            </a:xfrm>
          </p:grpSpPr>
          <p:sp>
            <p:nvSpPr>
              <p:cNvPr id="21" name="AutoShape 11"/>
              <p:cNvSpPr>
                <a:spLocks noChangeArrowheads="1"/>
              </p:cNvSpPr>
              <p:nvPr/>
            </p:nvSpPr>
            <p:spPr bwMode="gray">
              <a:xfrm rot="16200000" flipH="1">
                <a:off x="1804" y="1979"/>
                <a:ext cx="339" cy="277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2" name="AutoShape 12"/>
              <p:cNvSpPr>
                <a:spLocks noChangeArrowheads="1"/>
              </p:cNvSpPr>
              <p:nvPr/>
            </p:nvSpPr>
            <p:spPr bwMode="gray">
              <a:xfrm rot="5400000" flipH="1">
                <a:off x="3673" y="1966"/>
                <a:ext cx="360" cy="321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gray">
              <a:xfrm>
                <a:off x="2078" y="1296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7992" y="3667671"/>
              <a:ext cx="27338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>
                  <a:latin typeface="Times New Roman"/>
                  <a:ea typeface="Times New Roman"/>
                </a:rPr>
                <a:t>надолу</a:t>
              </a:r>
            </a:p>
            <a:p>
              <a:pPr algn="ctr"/>
              <a:endParaRPr lang="bg-BG" sz="2000" u="sng" dirty="0" smtClean="0">
                <a:latin typeface="Times New Roman"/>
                <a:ea typeface="Times New Roman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70560" y="3667671"/>
              <a:ext cx="27338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>
                  <a:latin typeface="Times New Roman"/>
                  <a:ea typeface="Times New Roman"/>
                </a:rPr>
                <a:t>нагоре</a:t>
              </a:r>
              <a:endParaRPr lang="bg-BG" sz="2400" dirty="0">
                <a:latin typeface="Times New Roman"/>
                <a:ea typeface="Times New Roman"/>
              </a:endParaRPr>
            </a:p>
            <a:p>
              <a:pPr algn="ctr"/>
              <a:endParaRPr lang="bg-BG" sz="2000" u="sng" dirty="0" smtClean="0">
                <a:latin typeface="Times New Roman"/>
                <a:ea typeface="Times New Roman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7624" y="5179839"/>
              <a:ext cx="69847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400" dirty="0" smtClean="0">
                  <a:latin typeface="Times New Roman"/>
                  <a:ea typeface="Times New Roman"/>
                </a:rPr>
                <a:t>в двете посоки</a:t>
              </a:r>
              <a:endParaRPr lang="bg-BG" sz="2400" dirty="0">
                <a:latin typeface="Times New Roman"/>
                <a:ea typeface="Times New Roman"/>
              </a:endParaRPr>
            </a:p>
            <a:p>
              <a:pPr algn="ctr"/>
              <a:endParaRPr lang="bg-BG" sz="2000" dirty="0" smtClean="0">
                <a:latin typeface="Times New Roman"/>
                <a:ea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212976"/>
              <a:ext cx="24482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400" b="1" dirty="0" smtClean="0">
                  <a:latin typeface="Times New Roman"/>
                  <a:ea typeface="Times New Roman"/>
                </a:rPr>
                <a:t>А) Разширяване </a:t>
              </a:r>
              <a:r>
                <a:rPr lang="bg-BG" sz="2400" b="1" dirty="0">
                  <a:latin typeface="Times New Roman"/>
                  <a:ea typeface="Times New Roman"/>
                </a:rPr>
                <a:t>на продуктовата линия</a:t>
              </a:r>
              <a:endParaRPr lang="bg-BG" sz="2400" b="1" dirty="0"/>
            </a:p>
          </p:txBody>
        </p:sp>
      </p:grpSp>
      <p:sp>
        <p:nvSpPr>
          <p:cNvPr id="38" name="Oval 13"/>
          <p:cNvSpPr>
            <a:spLocks noChangeArrowheads="1"/>
          </p:cNvSpPr>
          <p:nvPr/>
        </p:nvSpPr>
        <p:spPr bwMode="gray">
          <a:xfrm>
            <a:off x="6155034" y="3933056"/>
            <a:ext cx="2988966" cy="2016224"/>
          </a:xfrm>
          <a:prstGeom prst="ellipse">
            <a:avLst/>
          </a:prstGeom>
          <a:gradFill rotWithShape="1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9" name="TextBox 38"/>
          <p:cNvSpPr txBox="1"/>
          <p:nvPr/>
        </p:nvSpPr>
        <p:spPr>
          <a:xfrm>
            <a:off x="6425381" y="4163596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latin typeface="Times New Roman"/>
                <a:ea typeface="Times New Roman"/>
              </a:rPr>
              <a:t>Б) Допълване на продуктовата </a:t>
            </a:r>
            <a:r>
              <a:rPr lang="bg-BG" sz="2400" b="1" dirty="0">
                <a:latin typeface="Times New Roman"/>
                <a:ea typeface="Times New Roman"/>
              </a:rPr>
              <a:t>линия</a:t>
            </a:r>
            <a:endParaRPr lang="bg-BG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2699792" y="2564904"/>
            <a:ext cx="4030940" cy="2016224"/>
            <a:chOff x="1835" y="1296"/>
            <a:chExt cx="2178" cy="1615"/>
          </a:xfrm>
        </p:grpSpPr>
        <p:sp>
          <p:nvSpPr>
            <p:cNvPr id="21" name="AutoShape 11"/>
            <p:cNvSpPr>
              <a:spLocks noChangeArrowheads="1"/>
            </p:cNvSpPr>
            <p:nvPr/>
          </p:nvSpPr>
          <p:spPr bwMode="gray">
            <a:xfrm rot="16200000" flipH="1">
              <a:off x="1804" y="1979"/>
              <a:ext cx="339" cy="277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gray">
            <a:xfrm rot="5400000" flipH="1">
              <a:off x="3673" y="1966"/>
              <a:ext cx="360" cy="321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2078" y="1296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1928" y="2780928"/>
            <a:ext cx="2733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Times New Roman"/>
                <a:ea typeface="Times New Roman"/>
              </a:rPr>
              <a:t>Дали </a:t>
            </a:r>
            <a:r>
              <a:rPr lang="bg-BG" sz="2400" dirty="0">
                <a:latin typeface="Times New Roman"/>
                <a:ea typeface="Times New Roman"/>
              </a:rPr>
              <a:t>продуктите да се модернизират един по един или всички </a:t>
            </a:r>
            <a:r>
              <a:rPr lang="bg-BG" sz="2400" dirty="0" smtClean="0">
                <a:latin typeface="Times New Roman"/>
                <a:ea typeface="Times New Roman"/>
              </a:rPr>
              <a:t>наведнъж.</a:t>
            </a:r>
            <a:endParaRPr lang="bg-BG" sz="2400" dirty="0">
              <a:latin typeface="Times New Roman"/>
              <a:ea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2608" y="3174067"/>
            <a:ext cx="2733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latin typeface="Times New Roman"/>
                <a:ea typeface="Times New Roman"/>
              </a:rPr>
              <a:t>Времето </a:t>
            </a:r>
            <a:r>
              <a:rPr lang="bg-BG" sz="2400" dirty="0">
                <a:latin typeface="Times New Roman"/>
                <a:ea typeface="Times New Roman"/>
              </a:rPr>
              <a:t>за извършването </a:t>
            </a:r>
            <a:r>
              <a:rPr lang="bg-BG" sz="2400" dirty="0" smtClean="0">
                <a:latin typeface="Times New Roman"/>
                <a:ea typeface="Times New Roman"/>
              </a:rPr>
              <a:t>й.</a:t>
            </a:r>
            <a:endParaRPr lang="bg-BG" sz="2400" dirty="0">
              <a:latin typeface="Times New Roman"/>
              <a:ea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3140968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latin typeface="Times New Roman"/>
              </a:rPr>
              <a:t>Проблеми при модернизацията</a:t>
            </a:r>
            <a:endParaRPr lang="bg-BG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401" y="1691192"/>
            <a:ext cx="82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Решение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на продуктовите линии</a:t>
            </a:r>
            <a:endParaRPr lang="bg-BG" sz="2400" dirty="0">
              <a:solidFill>
                <a:srgbClr val="000000"/>
              </a:solidFill>
            </a:endParaRPr>
          </a:p>
          <a:p>
            <a:pPr lvl="0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7920" y="2507360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Промоционални модели</a:t>
            </a:r>
            <a:endParaRPr lang="bg-BG" sz="3200" b="1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401" y="1691192"/>
            <a:ext cx="82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Решение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открояване  на продуктовите линии</a:t>
            </a:r>
            <a:endParaRPr lang="bg-BG" sz="2400" dirty="0">
              <a:solidFill>
                <a:srgbClr val="000000"/>
              </a:solidFill>
            </a:endParaRPr>
          </a:p>
          <a:p>
            <a:pPr lvl="0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39952" y="3092135"/>
            <a:ext cx="864096" cy="648072"/>
          </a:xfrm>
          <a:prstGeom prst="downArrow">
            <a:avLst>
              <a:gd name="adj1" fmla="val 3293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TextBox 2"/>
          <p:cNvSpPr txBox="1"/>
          <p:nvPr/>
        </p:nvSpPr>
        <p:spPr>
          <a:xfrm>
            <a:off x="2123728" y="3861048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имат за цел да привличат потребители</a:t>
            </a:r>
          </a:p>
        </p:txBody>
      </p:sp>
    </p:spTree>
    <p:extLst>
      <p:ext uri="{BB962C8B-B14F-4D97-AF65-F5344CB8AC3E}">
        <p14:creationId xmlns:p14="http://schemas.microsoft.com/office/powerpoint/2010/main" val="26443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en-US" dirty="0" smtClean="0"/>
              <a:t>BG</a:t>
            </a:r>
            <a:r>
              <a:rPr lang="ru-RU" dirty="0" smtClean="0"/>
              <a:t>051</a:t>
            </a:r>
            <a:r>
              <a:rPr lang="en-US" dirty="0" smtClean="0"/>
              <a:t>PO</a:t>
            </a:r>
            <a:r>
              <a:rPr lang="ru-RU" dirty="0" smtClean="0"/>
              <a:t>001--4.3.04-004</a:t>
            </a:r>
            <a:r>
              <a:rPr lang="bg-BG" dirty="0" smtClean="0"/>
              <a:t>2</a:t>
            </a:r>
          </a:p>
          <a:p>
            <a:r>
              <a:rPr lang="bg-BG" dirty="0" smtClean="0"/>
              <a:t>„Организационна и технологична инфраструктура за учене през </a:t>
            </a:r>
          </a:p>
          <a:p>
            <a:r>
              <a:rPr lang="bg-BG" dirty="0" smtClean="0"/>
              <a:t>целия живот и развитие на компетенции”</a:t>
            </a:r>
          </a:p>
          <a:p>
            <a:r>
              <a:rPr lang="bg-BG" dirty="0" smtClean="0"/>
              <a:t>Проектът се осъществява с финансовата подкрепа на</a:t>
            </a:r>
          </a:p>
          <a:p>
            <a:r>
              <a:rPr lang="bg-BG" dirty="0" smtClean="0"/>
              <a:t>Оперативна програма „Развитие на човешките ресурси”,</a:t>
            </a:r>
          </a:p>
          <a:p>
            <a:r>
              <a:rPr lang="bg-BG" dirty="0" err="1" smtClean="0"/>
              <a:t>съфинансирана</a:t>
            </a:r>
            <a:r>
              <a:rPr lang="bg-BG" dirty="0" smtClean="0"/>
              <a:t> от Европейския социален фонд на Европейския съюз</a:t>
            </a:r>
            <a:r>
              <a:rPr lang="en-US" dirty="0" smtClean="0"/>
              <a:t>                       </a:t>
            </a:r>
            <a:endParaRPr lang="bg-BG" dirty="0" smtClean="0"/>
          </a:p>
          <a:p>
            <a:r>
              <a:rPr lang="bg-BG" dirty="0" smtClean="0"/>
              <a:t>Инвестира във вашето бъдеще!</a:t>
            </a:r>
            <a:endParaRPr lang="en-US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395536" y="260648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Стратегии 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продуктовите линии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2165" y="2522189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Намаляването на продуктовата линия, т.е. отстраняване на продукти от нея се извършва или с цел постигане на по-високи печалби или за по-добро натоварване на мощностите на фирмата или и за двете едновременно.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1401" y="1691192"/>
            <a:ext cx="828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Решение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намаляване  на продуктовите линии</a:t>
            </a:r>
            <a:endParaRPr lang="bg-BG" sz="2400" dirty="0">
              <a:solidFill>
                <a:srgbClr val="000000"/>
              </a:solidFill>
            </a:endParaRPr>
          </a:p>
          <a:p>
            <a:pPr lvl="0"/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Същност на продукта от маркетингова гледна точка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627784" y="1124744"/>
            <a:ext cx="3600400" cy="3312368"/>
          </a:xfrm>
          <a:prstGeom prst="ellipse">
            <a:avLst/>
          </a:prstGeom>
          <a:solidFill>
            <a:srgbClr val="33CCCC">
              <a:alpha val="63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ПРОДУКТИ</a:t>
            </a:r>
          </a:p>
          <a:p>
            <a:pPr lvl="0" algn="ctr"/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Обекти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на размяна, които са предназначени да задоволят определени потребности и желания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6084168" y="2348880"/>
            <a:ext cx="792088" cy="720080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/>
          <p:cNvSpPr/>
          <p:nvPr/>
        </p:nvSpPr>
        <p:spPr>
          <a:xfrm rot="10800000">
            <a:off x="1979712" y="2420887"/>
            <a:ext cx="792088" cy="720080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1700808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Материални 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обекти 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обувки;</a:t>
            </a: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дрехи;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Автомобили;</a:t>
            </a: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др.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772816"/>
            <a:ext cx="2520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Нематериални 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обекти 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услуги;</a:t>
            </a: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идеи;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  <a:p>
            <a:pPr marL="636588" indent="-342900" algn="just">
              <a:buFont typeface="Wingdings" panose="05000000000000000000" pitchFamily="2" charset="2"/>
              <a:buChar char="§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др.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444506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Продуктите събират в себе си полезните качества на изделието и служат за удовлетворяване на реални и потенциални потребности и желания и се предлагат за размяна.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95536" y="188640"/>
            <a:ext cx="8424936" cy="720080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Литература: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50630"/>
            <a:ext cx="90010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Основна литература:</a:t>
            </a:r>
            <a:endParaRPr lang="bg-BG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Велев,М., “Мениджмънт на маркетинга”, </a:t>
            </a: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Софтрейд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2003 г.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Кръстева Н., Петрова, И., „Стратегически маркетинг“.</a:t>
            </a:r>
          </a:p>
          <a:p>
            <a:pPr marL="457200" indent="-457200">
              <a:buAutoNum type="arabicPeriod"/>
            </a:pPr>
            <a:r>
              <a:rPr lang="bg-BG" sz="2000" dirty="0" err="1" smtClean="0">
                <a:latin typeface="Times New Roman" pitchFamily="18" charset="0"/>
                <a:cs typeface="Times New Roman" pitchFamily="18" charset="0"/>
              </a:rPr>
              <a:t>Котлър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, Ф., „Управление на маркетинга“.</a:t>
            </a:r>
          </a:p>
          <a:p>
            <a:pPr marL="457200" indent="-457200">
              <a:buFontTx/>
              <a:buAutoNum type="arabicPeriod"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newtrend.bg/marketing/trends/apple-s-nova-produktova-strategiya</a:t>
            </a:r>
            <a:endParaRPr lang="bg-BG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endParaRPr lang="bg-BG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bg-BG" sz="2000" b="1" u="sng" dirty="0" smtClean="0">
                <a:latin typeface="Times New Roman" pitchFamily="18" charset="0"/>
                <a:cs typeface="Times New Roman" pitchFamily="18" charset="0"/>
              </a:rPr>
              <a:t>Допълнителна литература:</a:t>
            </a:r>
          </a:p>
          <a:p>
            <a:pPr marL="457200" indent="-457200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http://www.conference-burgas.com/maevolumes/vol6_2010/book1/b1_r41.pdf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8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softdrinkcolawar.blogspot.com/2012/12/coca-cola-product-strategy.html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5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www.cokecce.com/corporate-responsibility-sustainability/product-portfolio</a:t>
            </a: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6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www.learnmarketing.net/product.htm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63525" indent="-263525"/>
            <a:r>
              <a:rPr lang="bg-BG" sz="2000" u="sng" dirty="0" smtClean="0">
                <a:latin typeface="Times New Roman" pitchFamily="18" charset="0"/>
                <a:cs typeface="Times New Roman" pitchFamily="18" charset="0"/>
                <a:hlinkClick r:id="rId7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/>
            <a:endParaRPr lang="en-US" sz="2000" dirty="0" smtClean="0"/>
          </a:p>
          <a:p>
            <a:pPr marL="263525" indent="-263525"/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/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bg-BG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mtClean="0"/>
              <a:t>ПРОЕКТ </a:t>
            </a:r>
            <a:r>
              <a:rPr lang="en-US" smtClean="0"/>
              <a:t>BG</a:t>
            </a:r>
            <a:r>
              <a:rPr lang="ru-RU" smtClean="0"/>
              <a:t>051</a:t>
            </a:r>
            <a:r>
              <a:rPr lang="en-US" smtClean="0"/>
              <a:t>PO</a:t>
            </a:r>
            <a:r>
              <a:rPr lang="ru-RU" smtClean="0"/>
              <a:t>001--4.3.04-004</a:t>
            </a:r>
            <a:r>
              <a:rPr lang="bg-BG" smtClean="0"/>
              <a:t>2</a:t>
            </a:r>
          </a:p>
          <a:p>
            <a:r>
              <a:rPr lang="bg-BG" smtClean="0"/>
              <a:t>„Организационна и технологична инфраструктура за учене през </a:t>
            </a:r>
          </a:p>
          <a:p>
            <a:r>
              <a:rPr lang="bg-BG" smtClean="0"/>
              <a:t>целия живот и развитие на компетенции”</a:t>
            </a:r>
          </a:p>
          <a:p>
            <a:r>
              <a:rPr lang="bg-BG" smtClean="0"/>
              <a:t>Проектът се осъществява с финансовата подкрепа на</a:t>
            </a:r>
          </a:p>
          <a:p>
            <a:r>
              <a:rPr lang="bg-BG" smtClean="0"/>
              <a:t>Оперативна програма „Развитие на човешките ресурси”,</a:t>
            </a:r>
          </a:p>
          <a:p>
            <a:r>
              <a:rPr lang="bg-BG" smtClean="0"/>
              <a:t>съфинансирана от Европейския социален фонд на Европейския съюз</a:t>
            </a:r>
            <a:r>
              <a:rPr lang="en-US" smtClean="0"/>
              <a:t>                       </a:t>
            </a:r>
            <a:endParaRPr lang="bg-BG" smtClean="0"/>
          </a:p>
          <a:p>
            <a:r>
              <a:rPr lang="bg-BG" smtClean="0"/>
              <a:t>Инвестира във вашето бъдеще!</a:t>
            </a:r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395536" y="188640"/>
            <a:ext cx="8424936" cy="1008112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algn="ctr"/>
            <a:r>
              <a:rPr lang="bg-BG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6096" y="198578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КЛЮЧОВА ПОЛЗА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0072" y="26688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ОСНОВЕН ПРОДУКТ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2080" y="302889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ОЧАКВАН ПРОДУКТ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55576" y="1700808"/>
            <a:ext cx="4688904" cy="3672408"/>
            <a:chOff x="323528" y="1556792"/>
            <a:chExt cx="5336976" cy="3816424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1556792"/>
              <a:ext cx="4392488" cy="3816424"/>
              <a:chOff x="323528" y="1700808"/>
              <a:chExt cx="4392488" cy="3816424"/>
            </a:xfrm>
          </p:grpSpPr>
          <p:sp>
            <p:nvSpPr>
              <p:cNvPr id="8" name="Donut 7"/>
              <p:cNvSpPr/>
              <p:nvPr/>
            </p:nvSpPr>
            <p:spPr>
              <a:xfrm>
                <a:off x="323528" y="1700808"/>
                <a:ext cx="4392488" cy="3816424"/>
              </a:xfrm>
              <a:prstGeom prst="donut">
                <a:avLst>
                  <a:gd name="adj" fmla="val 1737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onut 8"/>
              <p:cNvSpPr/>
              <p:nvPr/>
            </p:nvSpPr>
            <p:spPr>
              <a:xfrm>
                <a:off x="1475656" y="2708920"/>
                <a:ext cx="2016224" cy="1800200"/>
              </a:xfrm>
              <a:prstGeom prst="donu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07704" y="3140968"/>
                <a:ext cx="1152128" cy="10081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555776" y="2060848"/>
              <a:ext cx="3024336" cy="1440160"/>
              <a:chOff x="2555776" y="2060848"/>
              <a:chExt cx="3024336" cy="144016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2555776" y="2060848"/>
                <a:ext cx="2736304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292080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2555776" y="2780928"/>
              <a:ext cx="2880320" cy="1440160"/>
              <a:chOff x="2555776" y="2060848"/>
              <a:chExt cx="3024336" cy="144016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2555776" y="2060848"/>
                <a:ext cx="2736304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292080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627784" y="3140968"/>
              <a:ext cx="2880320" cy="1440160"/>
              <a:chOff x="2555776" y="2060848"/>
              <a:chExt cx="3024336" cy="144016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2555776" y="2060848"/>
                <a:ext cx="2736304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292080" y="2060848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780184" y="3789040"/>
              <a:ext cx="2880320" cy="1440160"/>
              <a:chOff x="2555776" y="2556520"/>
              <a:chExt cx="3024336" cy="14401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2555776" y="2556520"/>
                <a:ext cx="2736304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92080" y="2556520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5436096" y="357301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ДОПЪЛНИТЕЛЕН ПРОДУКТ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02012" y="1340768"/>
            <a:ext cx="4674044" cy="43924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031287" y="4611018"/>
            <a:ext cx="1975029" cy="943039"/>
          </a:xfrm>
          <a:prstGeom prst="line">
            <a:avLst/>
          </a:prstGeom>
          <a:ln w="19050">
            <a:solidFill>
              <a:schemeClr val="tx1"/>
            </a:solidFill>
            <a:head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16" y="4611018"/>
            <a:ext cx="241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10586" y="4403146"/>
            <a:ext cx="3653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ПОТЕНЦИАЛЕН ПРОДУКТ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07504" y="2112447"/>
            <a:ext cx="4428492" cy="2285097"/>
            <a:chOff x="179512" y="1205946"/>
            <a:chExt cx="3715310" cy="1791006"/>
          </a:xfrm>
        </p:grpSpPr>
        <p:grpSp>
          <p:nvGrpSpPr>
            <p:cNvPr id="18" name="Group 17"/>
            <p:cNvGrpSpPr/>
            <p:nvPr/>
          </p:nvGrpSpPr>
          <p:grpSpPr>
            <a:xfrm>
              <a:off x="179512" y="1412776"/>
              <a:ext cx="2016224" cy="1584176"/>
              <a:chOff x="323528" y="1556792"/>
              <a:chExt cx="5256584" cy="3816424"/>
            </a:xfrm>
          </p:grpSpPr>
          <p:grpSp>
            <p:nvGrpSpPr>
              <p:cNvPr id="20" name="Group 10"/>
              <p:cNvGrpSpPr/>
              <p:nvPr/>
            </p:nvGrpSpPr>
            <p:grpSpPr>
              <a:xfrm>
                <a:off x="323528" y="1556792"/>
                <a:ext cx="4392488" cy="3816424"/>
                <a:chOff x="323528" y="1700808"/>
                <a:chExt cx="4392488" cy="3816424"/>
              </a:xfrm>
            </p:grpSpPr>
            <p:sp>
              <p:nvSpPr>
                <p:cNvPr id="24" name="Donut 23"/>
                <p:cNvSpPr/>
                <p:nvPr/>
              </p:nvSpPr>
              <p:spPr>
                <a:xfrm>
                  <a:off x="323528" y="1700808"/>
                  <a:ext cx="4392488" cy="3816424"/>
                </a:xfrm>
                <a:prstGeom prst="donut">
                  <a:avLst>
                    <a:gd name="adj" fmla="val 1737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Donut 24"/>
                <p:cNvSpPr/>
                <p:nvPr/>
              </p:nvSpPr>
              <p:spPr>
                <a:xfrm>
                  <a:off x="1475656" y="2708920"/>
                  <a:ext cx="2016224" cy="1800200"/>
                </a:xfrm>
                <a:prstGeom prst="donu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907704" y="3140968"/>
                  <a:ext cx="1152128" cy="1008112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16"/>
              <p:cNvGrpSpPr/>
              <p:nvPr/>
            </p:nvGrpSpPr>
            <p:grpSpPr>
              <a:xfrm>
                <a:off x="2555776" y="2060848"/>
                <a:ext cx="3024336" cy="1440160"/>
                <a:chOff x="2555776" y="2060848"/>
                <a:chExt cx="3024336" cy="1440160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555776" y="2060848"/>
                  <a:ext cx="2736304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oval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292080" y="2060848"/>
                  <a:ext cx="2880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/>
            <p:cNvSpPr txBox="1"/>
            <p:nvPr/>
          </p:nvSpPr>
          <p:spPr>
            <a:xfrm>
              <a:off x="1560487" y="1205946"/>
              <a:ext cx="2334335" cy="55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 smtClean="0">
                  <a:latin typeface="Times New Roman" pitchFamily="18" charset="0"/>
                  <a:cs typeface="Times New Roman" pitchFamily="18" charset="0"/>
                </a:rPr>
                <a:t>КЛЮЧОВА </a:t>
              </a:r>
            </a:p>
            <a:p>
              <a:pPr algn="ctr"/>
              <a:r>
                <a:rPr lang="bg-BG" sz="2000" b="1" dirty="0" smtClean="0">
                  <a:latin typeface="Times New Roman" pitchFamily="18" charset="0"/>
                  <a:cs typeface="Times New Roman" pitchFamily="18" charset="0"/>
                </a:rPr>
                <a:t>ПОЛЗА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85258" y="2245913"/>
              <a:ext cx="1362843" cy="720080"/>
            </a:xfrm>
            <a:prstGeom prst="rightArrow">
              <a:avLst>
                <a:gd name="adj1" fmla="val 28648"/>
                <a:gd name="adj2" fmla="val 66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104445" y="1556792"/>
            <a:ext cx="4637191" cy="341632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сновната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полза или услуга, която клиентът ще получи и за която дава парите си.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bg-BG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Например </a:t>
            </a:r>
            <a:r>
              <a:rPr lang="bg-BG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 покупка на лека кола, клиентът купува “транспортиране”, при наемане на хотелска стая той купува “почивка и сън” и т.н.</a:t>
            </a:r>
          </a:p>
        </p:txBody>
      </p:sp>
      <p:sp>
        <p:nvSpPr>
          <p:cNvPr id="6" name="Oval 5"/>
          <p:cNvSpPr/>
          <p:nvPr/>
        </p:nvSpPr>
        <p:spPr>
          <a:xfrm>
            <a:off x="-31672" y="2291874"/>
            <a:ext cx="2341166" cy="22349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ound Diagonal Corner Rectangle 5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55976" y="1772816"/>
            <a:ext cx="4356484" cy="341632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сновната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версия на продукта, която осигурява получаването само на ключовата полза от него.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bg-BG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Например: </a:t>
            </a:r>
            <a:r>
              <a:rPr lang="bg-BG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лека кола, като машина; хотел, като сграда със стаи, отдавани под наем и др.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496" y="1988840"/>
            <a:ext cx="4295782" cy="2407547"/>
            <a:chOff x="35496" y="2461613"/>
            <a:chExt cx="4295782" cy="2407547"/>
          </a:xfrm>
        </p:grpSpPr>
        <p:grpSp>
          <p:nvGrpSpPr>
            <p:cNvPr id="30" name="Group 29"/>
            <p:cNvGrpSpPr/>
            <p:nvPr/>
          </p:nvGrpSpPr>
          <p:grpSpPr>
            <a:xfrm>
              <a:off x="183184" y="2636912"/>
              <a:ext cx="2461447" cy="2016224"/>
              <a:chOff x="323528" y="1556792"/>
              <a:chExt cx="5176859" cy="381642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23528" y="1556792"/>
                <a:ext cx="4392488" cy="3816424"/>
                <a:chOff x="323528" y="1700808"/>
                <a:chExt cx="4392488" cy="3816424"/>
              </a:xfrm>
            </p:grpSpPr>
            <p:sp>
              <p:nvSpPr>
                <p:cNvPr id="35" name="Donut 34"/>
                <p:cNvSpPr/>
                <p:nvPr/>
              </p:nvSpPr>
              <p:spPr>
                <a:xfrm>
                  <a:off x="323528" y="1700808"/>
                  <a:ext cx="4392488" cy="3816424"/>
                </a:xfrm>
                <a:prstGeom prst="donut">
                  <a:avLst>
                    <a:gd name="adj" fmla="val 1737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Donut 35"/>
                <p:cNvSpPr/>
                <p:nvPr/>
              </p:nvSpPr>
              <p:spPr>
                <a:xfrm>
                  <a:off x="1475656" y="2708920"/>
                  <a:ext cx="2016224" cy="1800200"/>
                </a:xfrm>
                <a:prstGeom prst="donu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1907704" y="3140969"/>
                  <a:ext cx="1152128" cy="1008113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 flipV="1">
                <a:off x="2764084" y="2749788"/>
                <a:ext cx="2736303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676404" y="2461613"/>
              <a:ext cx="26548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 smtClean="0">
                  <a:latin typeface="Times New Roman" pitchFamily="18" charset="0"/>
                  <a:cs typeface="Times New Roman" pitchFamily="18" charset="0"/>
                </a:rPr>
                <a:t>ОСНОВЕН ПРОДУКТ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2256917" y="3872374"/>
              <a:ext cx="1552883" cy="868043"/>
            </a:xfrm>
            <a:prstGeom prst="rightArrow">
              <a:avLst>
                <a:gd name="adj1" fmla="val 28648"/>
                <a:gd name="adj2" fmla="val 66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5496" y="2492896"/>
              <a:ext cx="2419055" cy="23762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55" name="Round Diagonal Corner Rectangle 5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4283968" y="992917"/>
            <a:ext cx="4248472" cy="45243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сновният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продукт плюс добавените към него на минималните свойства и условия, които купувачите обикновено очакват и договарят, когато купуват продукта.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bg-BG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Например </a:t>
            </a:r>
            <a:r>
              <a:rPr lang="bg-BG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купувачите очакват в леката кола да е лесно управляема, да е боядисана, в нея да има </a:t>
            </a:r>
            <a:r>
              <a:rPr lang="bg-BG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седалки и </a:t>
            </a:r>
            <a:r>
              <a:rPr lang="bg-BG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др</a:t>
            </a:r>
            <a:r>
              <a:rPr lang="bg-BG" sz="2400" i="1" dirty="0">
                <a:solidFill>
                  <a:srgbClr val="C00000"/>
                </a:solidFill>
              </a:rPr>
              <a:t>. </a:t>
            </a:r>
            <a:endParaRPr lang="bg-BG" sz="24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0631" y="1976907"/>
            <a:ext cx="2616949" cy="2016224"/>
            <a:chOff x="323528" y="1556792"/>
            <a:chExt cx="5256584" cy="3816424"/>
          </a:xfrm>
        </p:grpSpPr>
        <p:grpSp>
          <p:nvGrpSpPr>
            <p:cNvPr id="45" name="Group 10"/>
            <p:cNvGrpSpPr/>
            <p:nvPr/>
          </p:nvGrpSpPr>
          <p:grpSpPr>
            <a:xfrm>
              <a:off x="323528" y="1556792"/>
              <a:ext cx="4392488" cy="3816424"/>
              <a:chOff x="323528" y="1700808"/>
              <a:chExt cx="4392488" cy="3816424"/>
            </a:xfrm>
          </p:grpSpPr>
          <p:sp>
            <p:nvSpPr>
              <p:cNvPr id="49" name="Donut 48"/>
              <p:cNvSpPr/>
              <p:nvPr/>
            </p:nvSpPr>
            <p:spPr>
              <a:xfrm>
                <a:off x="323528" y="1700808"/>
                <a:ext cx="4392488" cy="3816424"/>
              </a:xfrm>
              <a:prstGeom prst="donut">
                <a:avLst>
                  <a:gd name="adj" fmla="val 1737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1475656" y="2708920"/>
                <a:ext cx="2016224" cy="1800200"/>
              </a:xfrm>
              <a:prstGeom prst="donu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07704" y="3140968"/>
                <a:ext cx="1152128" cy="1008112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6"/>
            <p:cNvGrpSpPr/>
            <p:nvPr/>
          </p:nvGrpSpPr>
          <p:grpSpPr>
            <a:xfrm>
              <a:off x="2938086" y="2718740"/>
              <a:ext cx="2642026" cy="1646364"/>
              <a:chOff x="2938086" y="2718740"/>
              <a:chExt cx="2642026" cy="164636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2938086" y="2718740"/>
                <a:ext cx="2353995" cy="164636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292080" y="2771109"/>
                <a:ext cx="2880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2358779" y="1568986"/>
            <a:ext cx="221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ОЧАКВАН ПРОДУКТ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2433424" y="3597087"/>
            <a:ext cx="1525143" cy="792088"/>
          </a:xfrm>
          <a:prstGeom prst="rightArrow">
            <a:avLst>
              <a:gd name="adj1" fmla="val 28648"/>
              <a:gd name="adj2" fmla="val 6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008" y="1776358"/>
            <a:ext cx="2627784" cy="25167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ound Diagonal Corner Rectangle 54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61471" y="1955331"/>
            <a:ext cx="2788344" cy="2401606"/>
            <a:chOff x="323528" y="1556792"/>
            <a:chExt cx="5270468" cy="3816424"/>
          </a:xfrm>
        </p:grpSpPr>
        <p:grpSp>
          <p:nvGrpSpPr>
            <p:cNvPr id="31" name="Group 30"/>
            <p:cNvGrpSpPr/>
            <p:nvPr/>
          </p:nvGrpSpPr>
          <p:grpSpPr>
            <a:xfrm>
              <a:off x="323528" y="1556792"/>
              <a:ext cx="4392488" cy="3816424"/>
              <a:chOff x="323528" y="1700808"/>
              <a:chExt cx="4392488" cy="3816424"/>
            </a:xfrm>
          </p:grpSpPr>
          <p:sp>
            <p:nvSpPr>
              <p:cNvPr id="35" name="Donut 34"/>
              <p:cNvSpPr/>
              <p:nvPr/>
            </p:nvSpPr>
            <p:spPr>
              <a:xfrm>
                <a:off x="323528" y="1700808"/>
                <a:ext cx="4392488" cy="3816424"/>
              </a:xfrm>
              <a:prstGeom prst="donut">
                <a:avLst>
                  <a:gd name="adj" fmla="val 1737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1475656" y="2708920"/>
                <a:ext cx="2016224" cy="1800200"/>
              </a:xfrm>
              <a:prstGeom prst="donu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07704" y="3140969"/>
                <a:ext cx="1152128" cy="100811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V="1">
              <a:off x="2857692" y="3435850"/>
              <a:ext cx="2736304" cy="1440159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/>
          <p:cNvSpPr/>
          <p:nvPr/>
        </p:nvSpPr>
        <p:spPr>
          <a:xfrm>
            <a:off x="2248534" y="3729944"/>
            <a:ext cx="1654633" cy="858850"/>
          </a:xfrm>
          <a:prstGeom prst="rightArrow">
            <a:avLst>
              <a:gd name="adj1" fmla="val 28648"/>
              <a:gd name="adj2" fmla="val 66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3928" y="1064925"/>
            <a:ext cx="4968552" cy="45243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чаквания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продукт, към който са добавени допълнителни услуги и ползи, които ще различават офертата на фирмата от тези на другите конкуренти. </a:t>
            </a:r>
            <a:endParaRPr lang="bg-BG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bg-BG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bg-BG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Например </a:t>
            </a:r>
            <a:r>
              <a:rPr lang="bg-BG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леката кола може да се допълни с редица “екстри” - електронно запалване, компютърно контролиране на функционирането на системите, обезопасяващи въздушни възглавници и др. </a:t>
            </a:r>
          </a:p>
        </p:txBody>
      </p:sp>
      <p:sp>
        <p:nvSpPr>
          <p:cNvPr id="62" name="Oval 61"/>
          <p:cNvSpPr/>
          <p:nvPr/>
        </p:nvSpPr>
        <p:spPr>
          <a:xfrm>
            <a:off x="35496" y="1849815"/>
            <a:ext cx="2592288" cy="2659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1502172" y="2235774"/>
            <a:ext cx="265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ДОПЪЛНИТЕЛЕН ПРОДУКТ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b="1" dirty="0"/>
              <a:t>ПРОЕКТ </a:t>
            </a:r>
            <a:r>
              <a:rPr lang="en-US" b="1" dirty="0"/>
              <a:t>BG</a:t>
            </a:r>
            <a:r>
              <a:rPr lang="ru-RU" b="1" dirty="0"/>
              <a:t>051</a:t>
            </a:r>
            <a:r>
              <a:rPr lang="en-US" b="1" dirty="0"/>
              <a:t>PO</a:t>
            </a:r>
            <a:r>
              <a:rPr lang="ru-RU" b="1" dirty="0"/>
              <a:t>001--4.3.04-004</a:t>
            </a:r>
            <a:r>
              <a:rPr lang="bg-BG" b="1" dirty="0"/>
              <a:t>2</a:t>
            </a:r>
          </a:p>
          <a:p>
            <a:r>
              <a:rPr lang="bg-BG" b="1" i="1" dirty="0"/>
              <a:t>„Организационна и технологична инфраструктура за учене през </a:t>
            </a:r>
          </a:p>
          <a:p>
            <a:r>
              <a:rPr lang="bg-BG" b="1" i="1" dirty="0"/>
              <a:t>целия живот и развитие на компетенции”</a:t>
            </a:r>
          </a:p>
          <a:p>
            <a:r>
              <a:rPr lang="bg-BG" dirty="0"/>
              <a:t>Проектът се осъществява с финансовата подкрепа на</a:t>
            </a:r>
          </a:p>
          <a:p>
            <a:r>
              <a:rPr lang="bg-BG" dirty="0"/>
              <a:t>Оперативна програма „Развитие на човешките ресурси”,</a:t>
            </a:r>
          </a:p>
          <a:p>
            <a:r>
              <a:rPr lang="bg-BG" dirty="0" err="1"/>
              <a:t>съфинансирана</a:t>
            </a:r>
            <a:r>
              <a:rPr lang="bg-BG" dirty="0"/>
              <a:t> от Европейския социален фонд на Европейския съюз</a:t>
            </a:r>
            <a:r>
              <a:rPr lang="en-US" dirty="0"/>
              <a:t>                       </a:t>
            </a:r>
            <a:endParaRPr lang="bg-BG" dirty="0"/>
          </a:p>
          <a:p>
            <a:r>
              <a:rPr lang="bg-BG" b="1" i="1" dirty="0"/>
              <a:t>Инвестира във вашето бъдеще!</a:t>
            </a:r>
            <a:endParaRPr lang="en-US" b="1" i="1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339277" y="188640"/>
            <a:ext cx="8424936" cy="79208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bg-BG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bg-BG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Равнища на формиране на потребителна стойност на продукта</a:t>
            </a:r>
          </a:p>
          <a:p>
            <a:pPr algn="ctr"/>
            <a:r>
              <a:rPr lang="bg-BG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9869" y="1916832"/>
            <a:ext cx="5380243" cy="2745748"/>
            <a:chOff x="179512" y="2492896"/>
            <a:chExt cx="5380243" cy="2745748"/>
          </a:xfrm>
        </p:grpSpPr>
        <p:grpSp>
          <p:nvGrpSpPr>
            <p:cNvPr id="52" name="Group 51"/>
            <p:cNvGrpSpPr/>
            <p:nvPr/>
          </p:nvGrpSpPr>
          <p:grpSpPr>
            <a:xfrm>
              <a:off x="286015" y="2624407"/>
              <a:ext cx="2633003" cy="2339981"/>
              <a:chOff x="323528" y="1556792"/>
              <a:chExt cx="5176860" cy="4075962"/>
            </a:xfrm>
          </p:grpSpPr>
          <p:grpSp>
            <p:nvGrpSpPr>
              <p:cNvPr id="53" name="Group 10"/>
              <p:cNvGrpSpPr/>
              <p:nvPr/>
            </p:nvGrpSpPr>
            <p:grpSpPr>
              <a:xfrm>
                <a:off x="323528" y="1556792"/>
                <a:ext cx="4392488" cy="3816424"/>
                <a:chOff x="323528" y="1700808"/>
                <a:chExt cx="4392488" cy="3816424"/>
              </a:xfrm>
            </p:grpSpPr>
            <p:sp>
              <p:nvSpPr>
                <p:cNvPr id="57" name="Donut 56"/>
                <p:cNvSpPr/>
                <p:nvPr/>
              </p:nvSpPr>
              <p:spPr>
                <a:xfrm>
                  <a:off x="323528" y="1700808"/>
                  <a:ext cx="4392488" cy="3816424"/>
                </a:xfrm>
                <a:prstGeom prst="donut">
                  <a:avLst>
                    <a:gd name="adj" fmla="val 17370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Donut 57"/>
                <p:cNvSpPr/>
                <p:nvPr/>
              </p:nvSpPr>
              <p:spPr>
                <a:xfrm>
                  <a:off x="1475656" y="2708920"/>
                  <a:ext cx="2016224" cy="1800200"/>
                </a:xfrm>
                <a:prstGeom prst="donu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907704" y="3140968"/>
                  <a:ext cx="1152128" cy="1008112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5" name="Straight Connector 54"/>
              <p:cNvCxnSpPr/>
              <p:nvPr/>
            </p:nvCxnSpPr>
            <p:spPr>
              <a:xfrm flipV="1">
                <a:off x="2764085" y="4192595"/>
                <a:ext cx="2736303" cy="144015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1815339" y="3066408"/>
              <a:ext cx="3744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 smtClean="0">
                  <a:latin typeface="Times New Roman" pitchFamily="18" charset="0"/>
                  <a:cs typeface="Times New Roman" pitchFamily="18" charset="0"/>
                </a:rPr>
                <a:t>ПОТЕНЦИАЛЕН </a:t>
              </a:r>
            </a:p>
            <a:p>
              <a:pPr algn="ctr"/>
              <a:r>
                <a:rPr lang="bg-BG" sz="2000" b="1" dirty="0" smtClean="0">
                  <a:latin typeface="Times New Roman" pitchFamily="18" charset="0"/>
                  <a:cs typeface="Times New Roman" pitchFamily="18" charset="0"/>
                </a:rPr>
                <a:t>ПРОДУКТ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79512" y="2492896"/>
              <a:ext cx="2484583" cy="256279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4" name="Right Arrow 63"/>
            <p:cNvSpPr/>
            <p:nvPr/>
          </p:nvSpPr>
          <p:spPr>
            <a:xfrm>
              <a:off x="2520079" y="4392133"/>
              <a:ext cx="1656184" cy="846511"/>
            </a:xfrm>
            <a:prstGeom prst="rightArrow">
              <a:avLst>
                <a:gd name="adj1" fmla="val 28648"/>
                <a:gd name="adj2" fmla="val 669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932040" y="2060848"/>
            <a:ext cx="3672408" cy="267765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lvl="0"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идът </a:t>
            </a:r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на продукта в бъдеще, т.е. показва очакваното бъдещо развитие на този продукт с всичките негови бъдещи допълнения и трансформации.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36886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3322</Words>
  <Application>Microsoft Office PowerPoint</Application>
  <PresentationFormat>On-screen Show (4:3)</PresentationFormat>
  <Paragraphs>459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SAtanasova</cp:lastModifiedBy>
  <cp:revision>161</cp:revision>
  <dcterms:created xsi:type="dcterms:W3CDTF">2013-03-19T07:28:34Z</dcterms:created>
  <dcterms:modified xsi:type="dcterms:W3CDTF">2020-03-27T09:44:43Z</dcterms:modified>
</cp:coreProperties>
</file>