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660"/>
  </p:normalViewPr>
  <p:slideViewPr>
    <p:cSldViewPr>
      <p:cViewPr>
        <p:scale>
          <a:sx n="76" d="100"/>
          <a:sy n="76" d="100"/>
        </p:scale>
        <p:origin x="-130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-54692" y="4494074"/>
            <a:ext cx="92748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bg-BG" sz="3000" b="1" dirty="0" smtClean="0">
              <a:solidFill>
                <a:schemeClr val="tx2"/>
              </a:solidFill>
              <a:latin typeface="Arno Pro Smbd" pitchFamily="18" charset="0"/>
              <a:cs typeface="Adobe Hebrew" pitchFamily="18" charset="-79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  <a:endParaRPr lang="bg-BG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027" y="2578709"/>
            <a:ext cx="8610600" cy="19050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334027" y="2673959"/>
            <a:ext cx="3045925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5633155" y="2673959"/>
            <a:ext cx="3311472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327139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bg-BG" sz="4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аркетинг</a:t>
            </a:r>
            <a:endParaRPr kumimoji="0" lang="bg-BG" sz="4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sz="2800" b="1" u="sng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Проф.д.</a:t>
            </a:r>
            <a:r>
              <a:rPr kumimoji="0" lang="bg-BG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ик</a:t>
            </a:r>
            <a:r>
              <a:rPr kumimoji="0" lang="bg-BG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.н. Младен Велев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41148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 smtClean="0"/>
              <a:t>SWOT </a:t>
            </a:r>
            <a:r>
              <a:rPr lang="bg-BG" sz="3200" b="1" u="sng" dirty="0" smtClean="0"/>
              <a:t>анализ</a:t>
            </a:r>
            <a:endParaRPr lang="bg-BG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1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81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3200" b="1" dirty="0" smtClean="0"/>
              <a:t>Силни и слаби страни на фирмата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bg-BG" sz="2800" b="1" dirty="0">
                <a:latin typeface="Times New Roman"/>
                <a:ea typeface="Times New Roman"/>
              </a:rPr>
              <a:t>Силните страни на фирмата </a:t>
            </a:r>
            <a:r>
              <a:rPr lang="bg-BG" sz="2800" dirty="0">
                <a:latin typeface="Times New Roman"/>
                <a:ea typeface="Times New Roman"/>
              </a:rPr>
              <a:t>са позитивни нейни вътрешни условия, които благоприятстват дейността и развитието й. </a:t>
            </a:r>
            <a:endParaRPr lang="bg-BG" sz="1200" dirty="0">
              <a:latin typeface="Times New Roman"/>
              <a:ea typeface="Times New Roman"/>
            </a:endParaRPr>
          </a:p>
          <a:p>
            <a:pPr indent="457200" algn="just"/>
            <a:r>
              <a:rPr lang="bg-BG" sz="2800" dirty="0">
                <a:latin typeface="Times New Roman"/>
                <a:ea typeface="Times New Roman"/>
              </a:rPr>
              <a:t> </a:t>
            </a:r>
            <a:endParaRPr lang="bg-BG" sz="1200" dirty="0">
              <a:latin typeface="Times New Roman"/>
              <a:ea typeface="Times New Roman"/>
            </a:endParaRPr>
          </a:p>
          <a:p>
            <a:pPr indent="457200" algn="just"/>
            <a:r>
              <a:rPr lang="bg-BG" sz="2800" dirty="0">
                <a:latin typeface="Times New Roman"/>
                <a:ea typeface="Times New Roman"/>
              </a:rPr>
              <a:t> </a:t>
            </a:r>
            <a:endParaRPr lang="bg-BG" sz="1200" dirty="0">
              <a:latin typeface="Times New Roman"/>
              <a:ea typeface="Times New Roman"/>
            </a:endParaRPr>
          </a:p>
          <a:p>
            <a:pPr algn="just"/>
            <a:r>
              <a:rPr lang="bg-BG" sz="2800" dirty="0">
                <a:latin typeface="Times New Roman"/>
                <a:ea typeface="Times New Roman"/>
              </a:rPr>
              <a:t>	</a:t>
            </a:r>
            <a:r>
              <a:rPr lang="bg-BG" sz="2800" b="1" dirty="0">
                <a:latin typeface="Times New Roman"/>
                <a:ea typeface="Times New Roman"/>
              </a:rPr>
              <a:t>Слабите страни на фирмата </a:t>
            </a:r>
            <a:r>
              <a:rPr lang="bg-BG" sz="2800" dirty="0">
                <a:latin typeface="Times New Roman"/>
                <a:ea typeface="Times New Roman"/>
              </a:rPr>
              <a:t>са тези негативни вътрешни особености и условия, които затрудняват нейната дейност и намаляват </a:t>
            </a:r>
            <a:r>
              <a:rPr lang="bg-BG" sz="2800" dirty="0" err="1" smtClean="0">
                <a:latin typeface="Times New Roman"/>
                <a:ea typeface="Times New Roman"/>
              </a:rPr>
              <a:t>кокурентоспособността</a:t>
            </a:r>
            <a:r>
              <a:rPr lang="bg-BG" sz="2800" dirty="0" smtClean="0">
                <a:latin typeface="Times New Roman"/>
                <a:ea typeface="Times New Roman"/>
              </a:rPr>
              <a:t> </a:t>
            </a:r>
            <a:r>
              <a:rPr lang="bg-BG" sz="2800" dirty="0">
                <a:latin typeface="Times New Roman"/>
                <a:ea typeface="Times New Roman"/>
              </a:rPr>
              <a:t>й. </a:t>
            </a:r>
            <a:endParaRPr lang="bg-BG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/>
              <a:t>	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089835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81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3200" b="1" dirty="0" smtClean="0"/>
              <a:t>Ситуации </a:t>
            </a:r>
            <a:r>
              <a:rPr lang="bg-BG" sz="3200" b="1" dirty="0" smtClean="0"/>
              <a:t>на </a:t>
            </a:r>
            <a:r>
              <a:rPr lang="bg-BG" sz="3200" b="1" dirty="0" smtClean="0"/>
              <a:t>фирмата</a:t>
            </a:r>
            <a:endParaRPr lang="bg-BG" sz="3200" dirty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/>
              <a:t>	</a:t>
            </a:r>
            <a:endParaRPr lang="bg-BG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56333"/>
              </p:ext>
            </p:extLst>
          </p:nvPr>
        </p:nvGraphicFramePr>
        <p:xfrm>
          <a:off x="825500" y="1219200"/>
          <a:ext cx="7467600" cy="5496784"/>
        </p:xfrm>
        <a:graphic>
          <a:graphicData uri="http://schemas.openxmlformats.org/drawingml/2006/table">
            <a:tbl>
              <a:tblPr/>
              <a:tblGrid>
                <a:gridCol w="1366894"/>
                <a:gridCol w="976944"/>
                <a:gridCol w="2148173"/>
                <a:gridCol w="2975589"/>
              </a:tblGrid>
              <a:tr h="1010841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Изпълнение (ниво)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673894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Високо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Ниско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81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Значение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 smtClean="0">
                          <a:effectLst/>
                          <a:latin typeface="Times New Roman"/>
                          <a:ea typeface="Times New Roman"/>
                        </a:rPr>
                        <a:t>Високо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 smtClean="0">
                          <a:effectLst/>
                          <a:latin typeface="Times New Roman"/>
                          <a:ea typeface="Times New Roman"/>
                        </a:rPr>
                        <a:t>А.Концентриране </a:t>
                      </a: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на усилията с цел подобряване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 smtClean="0">
                          <a:effectLst/>
                          <a:latin typeface="Times New Roman"/>
                          <a:ea typeface="Times New Roman"/>
                        </a:rPr>
                        <a:t>Б.Същите </a:t>
                      </a: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усилия с цел поддържане  </a:t>
                      </a: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734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 smtClean="0">
                          <a:effectLst/>
                          <a:latin typeface="Times New Roman"/>
                          <a:ea typeface="Times New Roman"/>
                        </a:rPr>
                        <a:t>Ниско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 smtClean="0">
                          <a:effectLst/>
                          <a:latin typeface="Times New Roman"/>
                          <a:ea typeface="Times New Roman"/>
                        </a:rPr>
                        <a:t>С</a:t>
                      </a: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. Област с нисък приоритет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 smtClean="0">
                          <a:effectLst/>
                          <a:latin typeface="Times New Roman"/>
                          <a:ea typeface="Times New Roman"/>
                        </a:rPr>
                        <a:t>Д</a:t>
                      </a: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. Не си струва усилията</a:t>
                      </a:r>
                    </a:p>
                  </a:txBody>
                  <a:tcPr marL="60705" marR="60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4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81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3200" b="1" dirty="0" smtClean="0"/>
              <a:t>Стратегически алтернативи </a:t>
            </a:r>
            <a:r>
              <a:rPr lang="bg-BG" sz="3200" b="1" dirty="0" smtClean="0"/>
              <a:t>на </a:t>
            </a:r>
            <a:r>
              <a:rPr lang="bg-BG" sz="3200" b="1" dirty="0" smtClean="0"/>
              <a:t>фирмата</a:t>
            </a:r>
            <a:endParaRPr lang="bg-BG" sz="3200" dirty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/>
              <a:t>	</a:t>
            </a:r>
            <a:endParaRPr lang="bg-BG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72249"/>
              </p:ext>
            </p:extLst>
          </p:nvPr>
        </p:nvGraphicFramePr>
        <p:xfrm>
          <a:off x="381000" y="928387"/>
          <a:ext cx="8229600" cy="5364480"/>
        </p:xfrm>
        <a:graphic>
          <a:graphicData uri="http://schemas.openxmlformats.org/drawingml/2006/table">
            <a:tbl>
              <a:tblPr/>
              <a:tblGrid>
                <a:gridCol w="2332819"/>
                <a:gridCol w="2661489"/>
                <a:gridCol w="3235292"/>
              </a:tblGrid>
              <a:tr h="121920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	</a:t>
                      </a:r>
                    </a:p>
                  </a:txBody>
                  <a:tcPr marL="61694" marR="6169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Силни страни на фирмата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694" marR="616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Слаби страни на фирмата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694" marR="616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Благоприятни възможности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694" marR="616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СС-БВ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 Мобилизиране на силните страни за използване на благоприятните възможности</a:t>
                      </a:r>
                    </a:p>
                  </a:txBody>
                  <a:tcPr marL="61694" marR="616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 err="1">
                          <a:effectLst/>
                          <a:latin typeface="Times New Roman"/>
                          <a:ea typeface="Times New Roman"/>
                        </a:rPr>
                        <a:t>СлС-БВ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 Преодоляване на сл.страни с оглед използване на благоприятните възможности</a:t>
                      </a:r>
                    </a:p>
                  </a:txBody>
                  <a:tcPr marL="61694" marR="616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Заплахи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694" marR="616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СС-З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Силните страни могат да се използват за намаляване на </a:t>
                      </a:r>
                      <a:r>
                        <a:rPr lang="bg-BG" sz="2000" dirty="0" smtClean="0">
                          <a:effectLst/>
                          <a:latin typeface="Times New Roman"/>
                          <a:ea typeface="Times New Roman"/>
                        </a:rPr>
                        <a:t>заплахите</a:t>
                      </a: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1694" marR="616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 err="1">
                          <a:effectLst/>
                          <a:latin typeface="Times New Roman"/>
                          <a:ea typeface="Times New Roman"/>
                        </a:rPr>
                        <a:t>СлС-З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Необходимо е намаляване или справяне със слабите страни и избягване на заплахите</a:t>
                      </a:r>
                    </a:p>
                  </a:txBody>
                  <a:tcPr marL="61694" marR="616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0500" y="68955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3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81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3200" b="1" dirty="0" smtClean="0"/>
              <a:t>Селекция на стратегии </a:t>
            </a:r>
            <a:r>
              <a:rPr lang="bg-BG" sz="3200" b="1" dirty="0" smtClean="0"/>
              <a:t>на </a:t>
            </a:r>
            <a:r>
              <a:rPr lang="bg-BG" sz="3200" b="1" dirty="0" smtClean="0"/>
              <a:t>фирмата</a:t>
            </a:r>
            <a:endParaRPr lang="bg-BG" sz="3200" dirty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/>
              <a:t>	</a:t>
            </a:r>
            <a:endParaRPr lang="bg-BG" sz="3200" dirty="0"/>
          </a:p>
        </p:txBody>
      </p:sp>
      <p:sp>
        <p:nvSpPr>
          <p:cNvPr id="7" name="Rectangle 6"/>
          <p:cNvSpPr/>
          <p:nvPr/>
        </p:nvSpPr>
        <p:spPr>
          <a:xfrm>
            <a:off x="190500" y="68955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96707"/>
            <a:ext cx="8801100" cy="59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6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90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b="1" dirty="0" smtClean="0"/>
              <a:t>СЪЩНОСТ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573321"/>
            <a:ext cx="8077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200"/>
              </a:spcAft>
            </a:pPr>
            <a:endParaRPr lang="ru-RU" sz="2800" b="1" i="1" dirty="0" smtClean="0"/>
          </a:p>
          <a:p>
            <a:pPr lvl="0" algn="just">
              <a:spcAft>
                <a:spcPts val="1200"/>
              </a:spcAft>
            </a:pPr>
            <a:r>
              <a:rPr lang="ru-RU" sz="2800" b="1" i="1" dirty="0" smtClean="0"/>
              <a:t>Анализ </a:t>
            </a:r>
            <a:r>
              <a:rPr lang="ru-RU" sz="2800" b="1" i="1" dirty="0"/>
              <a:t>на: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ru-RU" sz="2800" b="1" i="1" dirty="0" smtClean="0"/>
              <a:t>- </a:t>
            </a:r>
            <a:r>
              <a:rPr lang="ru-RU" sz="2400" i="1" dirty="0" err="1"/>
              <a:t>силните</a:t>
            </a:r>
            <a:r>
              <a:rPr lang="ru-RU" sz="2400" i="1" dirty="0"/>
              <a:t> </a:t>
            </a:r>
            <a:r>
              <a:rPr lang="ru-RU" sz="2400" i="1" dirty="0" err="1"/>
              <a:t>страни</a:t>
            </a:r>
            <a:r>
              <a:rPr lang="ru-RU" sz="2400" i="1" dirty="0"/>
              <a:t> на </a:t>
            </a:r>
            <a:r>
              <a:rPr lang="ru-RU" sz="2400" i="1" dirty="0" err="1"/>
              <a:t>фирмата</a:t>
            </a:r>
            <a:r>
              <a:rPr lang="ru-RU" sz="2400" i="1" dirty="0"/>
              <a:t> (</a:t>
            </a:r>
            <a:r>
              <a:rPr lang="ru-RU" sz="2400" b="1" i="1" dirty="0"/>
              <a:t>S-</a:t>
            </a:r>
            <a:r>
              <a:rPr lang="ru-RU" sz="2400" b="1" i="1" dirty="0" err="1"/>
              <a:t>strengths</a:t>
            </a:r>
            <a:r>
              <a:rPr lang="ru-RU" sz="2400" i="1" dirty="0"/>
              <a:t>);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ru-RU" sz="2400" i="1" dirty="0"/>
              <a:t>-  слабите </a:t>
            </a:r>
            <a:r>
              <a:rPr lang="ru-RU" sz="2400" i="1" dirty="0" err="1"/>
              <a:t>страни</a:t>
            </a:r>
            <a:r>
              <a:rPr lang="ru-RU" sz="2400" i="1" dirty="0"/>
              <a:t> на </a:t>
            </a:r>
            <a:r>
              <a:rPr lang="ru-RU" sz="2400" i="1" dirty="0" err="1"/>
              <a:t>фирмата</a:t>
            </a:r>
            <a:r>
              <a:rPr lang="ru-RU" sz="2400" i="1" dirty="0"/>
              <a:t> </a:t>
            </a:r>
            <a:r>
              <a:rPr lang="ru-RU" sz="2400" i="1" dirty="0" smtClean="0"/>
              <a:t>(</a:t>
            </a:r>
            <a:r>
              <a:rPr lang="ru-RU" sz="2400" b="1" i="1" dirty="0"/>
              <a:t>W-</a:t>
            </a:r>
            <a:r>
              <a:rPr lang="ru-RU" sz="2400" b="1" i="1" dirty="0" err="1"/>
              <a:t>weaknesses</a:t>
            </a:r>
            <a:r>
              <a:rPr lang="ru-RU" sz="2400" i="1" dirty="0"/>
              <a:t>);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ru-RU" sz="2400" i="1" dirty="0"/>
              <a:t>- </a:t>
            </a:r>
            <a:r>
              <a:rPr lang="ru-RU" sz="2400" i="1" dirty="0" err="1"/>
              <a:t>възможностите</a:t>
            </a:r>
            <a:r>
              <a:rPr lang="ru-RU" sz="2400" i="1" dirty="0"/>
              <a:t> пред </a:t>
            </a:r>
            <a:r>
              <a:rPr lang="ru-RU" sz="2400" i="1" dirty="0" err="1"/>
              <a:t>фирмата</a:t>
            </a:r>
            <a:r>
              <a:rPr lang="ru-RU" sz="2400" i="1" dirty="0"/>
              <a:t> (</a:t>
            </a:r>
            <a:r>
              <a:rPr lang="ru-RU" sz="2400" b="1" i="1" dirty="0"/>
              <a:t>O-</a:t>
            </a:r>
            <a:r>
              <a:rPr lang="ru-RU" sz="2400" b="1" i="1" dirty="0" err="1"/>
              <a:t>opportunities</a:t>
            </a:r>
            <a:r>
              <a:rPr lang="ru-RU" sz="2400" i="1" dirty="0"/>
              <a:t>);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ru-RU" sz="2400" i="1" dirty="0"/>
              <a:t>- </a:t>
            </a:r>
            <a:r>
              <a:rPr lang="ru-RU" sz="2400" i="1" dirty="0" err="1"/>
              <a:t>заплахите</a:t>
            </a:r>
            <a:r>
              <a:rPr lang="ru-RU" sz="2400" i="1" dirty="0"/>
              <a:t> от </a:t>
            </a:r>
            <a:r>
              <a:rPr lang="ru-RU" sz="2400" i="1" dirty="0" err="1"/>
              <a:t>обкръжаващата</a:t>
            </a:r>
            <a:r>
              <a:rPr lang="ru-RU" sz="2400" i="1" dirty="0"/>
              <a:t> среда (</a:t>
            </a:r>
            <a:r>
              <a:rPr lang="ru-RU" sz="2400" b="1" i="1" dirty="0"/>
              <a:t>T-</a:t>
            </a:r>
            <a:r>
              <a:rPr lang="ru-RU" sz="2400" b="1" i="1" dirty="0" err="1"/>
              <a:t>threats</a:t>
            </a:r>
            <a:r>
              <a:rPr lang="ru-RU" sz="2800" i="1" dirty="0" smtClean="0"/>
              <a:t>).</a:t>
            </a:r>
            <a:endParaRPr lang="bg-BG" sz="2400" dirty="0" smtClean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b="1" dirty="0" smtClean="0"/>
              <a:t>СЪЩНОСТ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8077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sz="2800" b="1" dirty="0" smtClean="0"/>
              <a:t>Използва се  </a:t>
            </a:r>
            <a:r>
              <a:rPr lang="bg-BG" sz="2800" b="1" dirty="0"/>
              <a:t>за:</a:t>
            </a:r>
            <a:endParaRPr lang="bg-BG" sz="2800" dirty="0"/>
          </a:p>
          <a:p>
            <a:pPr algn="just"/>
            <a:r>
              <a:rPr lang="bg-BG" sz="2800" dirty="0"/>
              <a:t> </a:t>
            </a:r>
          </a:p>
          <a:p>
            <a:pPr marL="457200" indent="-457200" algn="just"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bg-BG" sz="2800" dirty="0"/>
              <a:t>	</a:t>
            </a:r>
            <a:r>
              <a:rPr lang="bg-BG" sz="2800" dirty="0" smtClean="0"/>
              <a:t>оценка </a:t>
            </a:r>
            <a:r>
              <a:rPr lang="bg-BG" sz="2800" dirty="0"/>
              <a:t>на сегашната и бъдещата позиция </a:t>
            </a:r>
            <a:r>
              <a:rPr lang="bg-BG" sz="2800" dirty="0" smtClean="0"/>
              <a:t>и възможности на </a:t>
            </a:r>
            <a:r>
              <a:rPr lang="bg-BG" sz="2800" dirty="0"/>
              <a:t>фирмата;</a:t>
            </a:r>
          </a:p>
          <a:p>
            <a:pPr marL="457200" indent="-457200" algn="just"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bg-BG" sz="2800" dirty="0" smtClean="0"/>
              <a:t>уточняване </a:t>
            </a:r>
            <a:r>
              <a:rPr lang="bg-BG" sz="2800" dirty="0"/>
              <a:t>на целите на фирмата;</a:t>
            </a:r>
          </a:p>
          <a:p>
            <a:pPr marL="457200" indent="-457200" algn="just"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bg-BG" sz="2800" dirty="0" smtClean="0"/>
              <a:t>избор </a:t>
            </a:r>
            <a:r>
              <a:rPr lang="bg-BG" sz="2800" dirty="0"/>
              <a:t>на най-подходящите стратегии за достигане на целите;</a:t>
            </a:r>
          </a:p>
          <a:p>
            <a:pPr marL="457200" indent="-457200" algn="just">
              <a:buFont typeface="Wingdings" panose="05000000000000000000" pitchFamily="2" charset="2"/>
              <a:buChar char="Ø"/>
              <a:tabLst>
                <a:tab pos="538163" algn="l"/>
              </a:tabLst>
            </a:pPr>
            <a:r>
              <a:rPr lang="bg-BG" sz="2800" dirty="0" smtClean="0"/>
              <a:t>периодично </a:t>
            </a:r>
            <a:r>
              <a:rPr lang="bg-BG" sz="2800" dirty="0"/>
              <a:t>оценяване на позицията на фирмата и вземане на мерки за коригиране на състоянието</a:t>
            </a:r>
            <a:r>
              <a:rPr lang="bg-BG" sz="2800" dirty="0" smtClean="0"/>
              <a:t>.</a:t>
            </a:r>
            <a:r>
              <a:rPr lang="bg-BG" sz="2800" dirty="0"/>
              <a:t>	</a:t>
            </a:r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43821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b="1" dirty="0" smtClean="0"/>
              <a:t>СЪЩНОСТ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bg-BG" sz="2800" dirty="0"/>
          </a:p>
          <a:p>
            <a:pPr algn="just"/>
            <a:endParaRPr lang="bg-BG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91399" cy="510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55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81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3200" b="1" dirty="0" smtClean="0"/>
              <a:t>Благоприятни </a:t>
            </a:r>
            <a:r>
              <a:rPr lang="bg-BG" sz="3200" b="1" dirty="0"/>
              <a:t>възможности </a:t>
            </a:r>
            <a:r>
              <a:rPr lang="bg-BG" sz="3200" b="1" dirty="0" smtClean="0"/>
              <a:t>пред </a:t>
            </a:r>
            <a:r>
              <a:rPr lang="bg-BG" sz="3200" b="1" dirty="0"/>
              <a:t>фирмата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bg-BG" sz="2800" dirty="0"/>
          </a:p>
          <a:p>
            <a:pPr algn="just"/>
            <a:endParaRPr lang="bg-BG" sz="2400" dirty="0"/>
          </a:p>
        </p:txBody>
      </p:sp>
      <p:sp>
        <p:nvSpPr>
          <p:cNvPr id="2" name="Rectangle 1"/>
          <p:cNvSpPr/>
          <p:nvPr/>
        </p:nvSpPr>
        <p:spPr>
          <a:xfrm>
            <a:off x="266700" y="1726390"/>
            <a:ext cx="861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sz="3200" b="1" dirty="0"/>
              <a:t>Благоприятните възможности са </a:t>
            </a:r>
            <a:r>
              <a:rPr lang="bg-BG" sz="3200" dirty="0"/>
              <a:t>настоящи или бъдещи условия в обкръжаващата среда, които са благоприятни за достигане на сегашен и бъдещ успех от фирмата. </a:t>
            </a:r>
          </a:p>
        </p:txBody>
      </p:sp>
    </p:spTree>
    <p:extLst>
      <p:ext uri="{BB962C8B-B14F-4D97-AF65-F5344CB8AC3E}">
        <p14:creationId xmlns:p14="http://schemas.microsoft.com/office/powerpoint/2010/main" val="406279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81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3200" b="1" dirty="0" smtClean="0"/>
              <a:t>Благоприятни </a:t>
            </a:r>
            <a:r>
              <a:rPr lang="bg-BG" sz="3200" b="1" dirty="0"/>
              <a:t>възможности </a:t>
            </a:r>
            <a:r>
              <a:rPr lang="bg-BG" sz="3200" b="1" dirty="0" smtClean="0"/>
              <a:t>пред </a:t>
            </a:r>
            <a:r>
              <a:rPr lang="bg-BG" sz="3200" b="1" dirty="0"/>
              <a:t>фирмата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bg-BG" sz="2800" dirty="0"/>
          </a:p>
          <a:p>
            <a:pPr algn="just"/>
            <a:endParaRPr lang="bg-BG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75282"/>
              </p:ext>
            </p:extLst>
          </p:nvPr>
        </p:nvGraphicFramePr>
        <p:xfrm>
          <a:off x="990600" y="1345504"/>
          <a:ext cx="7467601" cy="4064695"/>
        </p:xfrm>
        <a:graphic>
          <a:graphicData uri="http://schemas.openxmlformats.org/drawingml/2006/table">
            <a:tbl>
              <a:tblPr/>
              <a:tblGrid>
                <a:gridCol w="2456309"/>
                <a:gridCol w="1276738"/>
                <a:gridCol w="1706084"/>
                <a:gridCol w="2028470"/>
              </a:tblGrid>
              <a:tr h="739036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Вероятност за успех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1108553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Висока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Ниска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8553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Привлекателност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Висока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8553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Ниска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5715000"/>
            <a:ext cx="876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на благоприятните възможности</a:t>
            </a:r>
            <a:endParaRPr kumimoji="0" lang="bg-BG" altLang="bg-BG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73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81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3200" b="1" dirty="0" smtClean="0"/>
              <a:t>Заплахите пред </a:t>
            </a:r>
            <a:r>
              <a:rPr lang="bg-BG" sz="3200" b="1" dirty="0"/>
              <a:t>фирмата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bg-BG" sz="2800" dirty="0"/>
          </a:p>
          <a:p>
            <a:pPr algn="just"/>
            <a:endParaRPr lang="bg-BG" sz="2400" dirty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/>
              <a:t>	</a:t>
            </a:r>
            <a:r>
              <a:rPr lang="bg-BG" sz="3200" b="1" dirty="0"/>
              <a:t>Заплахите на външната среда </a:t>
            </a:r>
            <a:r>
              <a:rPr lang="bg-BG" sz="3200" dirty="0"/>
              <a:t>са настоящите или бъдещите нейни условия, които въздействат или ще въздействат неблагоприятно върху работата на фирмата и нейните резултати. </a:t>
            </a:r>
          </a:p>
        </p:txBody>
      </p:sp>
    </p:spTree>
    <p:extLst>
      <p:ext uri="{BB962C8B-B14F-4D97-AF65-F5344CB8AC3E}">
        <p14:creationId xmlns:p14="http://schemas.microsoft.com/office/powerpoint/2010/main" val="1573811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81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3200" b="1" dirty="0" smtClean="0"/>
              <a:t>Заплахите пред </a:t>
            </a:r>
            <a:r>
              <a:rPr lang="bg-BG" sz="3200" b="1" dirty="0"/>
              <a:t>фирмата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bg-BG" sz="2800" dirty="0"/>
          </a:p>
          <a:p>
            <a:pPr algn="just"/>
            <a:endParaRPr lang="bg-BG" sz="2400" dirty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/>
              <a:t>	</a:t>
            </a:r>
            <a:endParaRPr lang="bg-BG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85442"/>
              </p:ext>
            </p:extLst>
          </p:nvPr>
        </p:nvGraphicFramePr>
        <p:xfrm>
          <a:off x="838200" y="1295400"/>
          <a:ext cx="7086600" cy="4371200"/>
        </p:xfrm>
        <a:graphic>
          <a:graphicData uri="http://schemas.openxmlformats.org/drawingml/2006/table">
            <a:tbl>
              <a:tblPr/>
              <a:tblGrid>
                <a:gridCol w="1911715"/>
                <a:gridCol w="1462554"/>
                <a:gridCol w="1687135"/>
                <a:gridCol w="2025196"/>
              </a:tblGrid>
              <a:tr h="87424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Вероятност за да се случат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87424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Висока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Ниска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136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Сериозност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Висока</a:t>
                      </a: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136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Ниска</a:t>
                      </a: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5849035"/>
            <a:ext cx="876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bg-BG" altLang="bg-BG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на заплахите за фирмата</a:t>
            </a:r>
            <a:endParaRPr kumimoji="0" lang="bg-BG" alt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1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881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3200" b="1" dirty="0" smtClean="0"/>
              <a:t>Видове бизнес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bg-BG" sz="2800" dirty="0"/>
          </a:p>
          <a:p>
            <a:pPr algn="just"/>
            <a:endParaRPr lang="bg-BG" sz="2400" dirty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/>
              <a:t>	</a:t>
            </a:r>
            <a:endParaRPr lang="bg-B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04855"/>
              </p:ext>
            </p:extLst>
          </p:nvPr>
        </p:nvGraphicFramePr>
        <p:xfrm>
          <a:off x="1219200" y="1447800"/>
          <a:ext cx="7239000" cy="4343400"/>
        </p:xfrm>
        <a:graphic>
          <a:graphicData uri="http://schemas.openxmlformats.org/drawingml/2006/table">
            <a:tbl>
              <a:tblPr/>
              <a:tblGrid>
                <a:gridCol w="1926015"/>
                <a:gridCol w="1303387"/>
                <a:gridCol w="1949726"/>
                <a:gridCol w="2059872"/>
              </a:tblGrid>
              <a:tr h="72390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Заплахи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Много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Малко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Възможности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effectLst/>
                          <a:latin typeface="Times New Roman"/>
                          <a:ea typeface="Times New Roman"/>
                        </a:rPr>
                        <a:t>                Много</a:t>
                      </a:r>
                      <a:endParaRPr lang="bg-BG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Спекулативен бизнес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  <a:latin typeface="Times New Roman"/>
                          <a:ea typeface="Times New Roman"/>
                        </a:rPr>
                        <a:t>Идеален бизнес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b="1">
                          <a:effectLst/>
                          <a:latin typeface="Times New Roman"/>
                          <a:ea typeface="Times New Roman"/>
                        </a:rPr>
                        <a:t>                Малко</a:t>
                      </a:r>
                      <a:endParaRPr lang="bg-BG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Несигурен бизнес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Зрял бизнес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6169968"/>
            <a:ext cx="881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Бизнеси в зависимост от привлекателността им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9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313</TotalTime>
  <Words>196</Words>
  <Application>Microsoft Office PowerPoint</Application>
  <PresentationFormat>On-screen Show (4:3)</PresentationFormat>
  <Paragraphs>191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 Veleva</dc:creator>
  <cp:lastModifiedBy>SAtanasova</cp:lastModifiedBy>
  <cp:revision>61</cp:revision>
  <dcterms:created xsi:type="dcterms:W3CDTF">2006-08-16T00:00:00Z</dcterms:created>
  <dcterms:modified xsi:type="dcterms:W3CDTF">2020-01-06T09:47:21Z</dcterms:modified>
</cp:coreProperties>
</file>