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72" r:id="rId6"/>
    <p:sldId id="280" r:id="rId7"/>
    <p:sldId id="275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>
        <p:scale>
          <a:sx n="76" d="100"/>
          <a:sy n="76" d="100"/>
        </p:scale>
        <p:origin x="-130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-54692" y="4494074"/>
            <a:ext cx="92748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bg-BG" sz="3000" b="1" dirty="0" smtClean="0">
              <a:solidFill>
                <a:schemeClr val="tx2"/>
              </a:solidFill>
              <a:latin typeface="Arno Pro Smbd" pitchFamily="18" charset="0"/>
              <a:cs typeface="Adobe Hebrew" pitchFamily="18" charset="-79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endParaRPr lang="bg-BG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027" y="2578709"/>
            <a:ext cx="8610600" cy="19050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334027" y="2673959"/>
            <a:ext cx="3045925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5633155" y="2673959"/>
            <a:ext cx="3311472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388694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4400" b="1" u="sng" dirty="0">
                <a:latin typeface="Arial" pitchFamily="34" charset="0"/>
                <a:ea typeface="Times New Roman" pitchFamily="18" charset="0"/>
                <a:cs typeface="Arial" pitchFamily="34" charset="0"/>
              </a:rPr>
              <a:t>Маркетингово управление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4400" b="1" u="sng" dirty="0">
                <a:latin typeface="Arial" pitchFamily="34" charset="0"/>
                <a:ea typeface="Times New Roman" pitchFamily="18" charset="0"/>
                <a:cs typeface="Arial" pitchFamily="34" charset="0"/>
              </a:rPr>
              <a:t>на конкурентоспособността</a:t>
            </a:r>
            <a:endParaRPr lang="bg-BG" sz="4400" b="1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Маркетингови</a:t>
            </a:r>
            <a:r>
              <a:rPr lang="ru-RU" sz="3200" b="1" dirty="0"/>
              <a:t> стратегии в </a:t>
            </a:r>
            <a:r>
              <a:rPr lang="ru-RU" sz="3200" b="1" dirty="0" err="1"/>
              <a:t>зависимост</a:t>
            </a:r>
            <a:r>
              <a:rPr lang="ru-RU" sz="3200" b="1" dirty="0"/>
              <a:t> от </a:t>
            </a:r>
            <a:r>
              <a:rPr lang="ru-RU" sz="3200" b="1" dirty="0" err="1"/>
              <a:t>резултатите</a:t>
            </a:r>
            <a:r>
              <a:rPr lang="ru-RU" sz="3200" b="1" dirty="0"/>
              <a:t> от </a:t>
            </a:r>
            <a:r>
              <a:rPr lang="ru-RU" sz="3200" b="1" dirty="0" smtClean="0"/>
              <a:t>портфолио</a:t>
            </a:r>
            <a:r>
              <a:rPr lang="en-US" sz="3200" b="1" dirty="0" smtClean="0"/>
              <a:t> </a:t>
            </a:r>
            <a:r>
              <a:rPr lang="bg-BG" sz="3200" b="1" dirty="0" smtClean="0"/>
              <a:t>анализа</a:t>
            </a:r>
            <a:endParaRPr lang="bg-BG" sz="32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1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2074456" y="-63787"/>
            <a:ext cx="49950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3200" b="1" dirty="0" smtClean="0"/>
              <a:t>Модел на</a:t>
            </a:r>
            <a:r>
              <a:rPr lang="en-US" sz="3200" b="1" dirty="0" smtClean="0"/>
              <a:t> Arthur </a:t>
            </a:r>
            <a:r>
              <a:rPr lang="en-US" sz="3200" b="1" dirty="0" err="1" smtClean="0"/>
              <a:t>D.Little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1000" y="1112966"/>
            <a:ext cx="82180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798" y="609598"/>
          <a:ext cx="8534404" cy="6096002"/>
        </p:xfrm>
        <a:graphic>
          <a:graphicData uri="http://schemas.openxmlformats.org/drawingml/2006/table">
            <a:tbl>
              <a:tblPr/>
              <a:tblGrid>
                <a:gridCol w="1280462"/>
                <a:gridCol w="1386540"/>
                <a:gridCol w="1492618"/>
                <a:gridCol w="1706278"/>
                <a:gridCol w="1386540"/>
                <a:gridCol w="1281966"/>
              </a:tblGrid>
              <a:tr h="3422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Етап на зрелост на индустрията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512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Ембрионален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Растеж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Зрялост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Старост (спад)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Доминираща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Нараствай бързо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Изграждай бариери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Действай офанзивно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Нараствай бързо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Стреми се към лидерство в разходите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Защитавай позицията си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Действай офанзивно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Защитавай позицията си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Повишавай значението на разходите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Действай офанзивно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Защитавай позицията си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Фокусирай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Обмисляй оттегляне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Конкурентна 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Силна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Нараствай бързо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Диференцирай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Съкращавай разходите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Диференцирай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Атакувай малките фирми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Съкращавай разходите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Диференцирай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Фокусирай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Обирай плодовете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позиция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Благоприятна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Нараствай бързо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Диференцирай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Фокусирай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Диференцирай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Защитавай се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Фокусирай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Диференцирай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Удряй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 по-малките фирми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Обирай плодовете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4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Задоволител-на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Нараствай с индустрията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Фокусирай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Задръж положението или се оттегли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Насочи се към ниша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Цели растеж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Задръж положението или се оттегли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Насочи се към ниша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Оттегли се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800" b="1">
                          <a:latin typeface="Times New Roman"/>
                          <a:ea typeface="Times New Roman"/>
                        </a:rPr>
                        <a:t>Слаба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Търси ниша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Опитай да достигнеш другите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Насочи се към ниша или се оттегли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>
                          <a:latin typeface="Times New Roman"/>
                          <a:ea typeface="Times New Roman"/>
                        </a:rPr>
                        <a:t>Оттегли се</a:t>
                      </a:r>
                      <a:endParaRPr lang="bg-BG" sz="70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800" dirty="0">
                          <a:latin typeface="Times New Roman"/>
                          <a:ea typeface="Times New Roman"/>
                        </a:rPr>
                        <a:t>Оттегли се</a:t>
                      </a:r>
                      <a:endParaRPr lang="bg-BG" sz="700" dirty="0">
                        <a:latin typeface="Times New Roman"/>
                        <a:ea typeface="Times New Roman"/>
                      </a:endParaRPr>
                    </a:p>
                  </a:txBody>
                  <a:tcPr marL="45267" marR="45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47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dirty="0" smtClean="0"/>
              <a:t>Основни методи</a:t>
            </a:r>
            <a:r>
              <a:rPr lang="en-US" sz="3200" b="1" dirty="0" smtClean="0"/>
              <a:t> </a:t>
            </a:r>
            <a:r>
              <a:rPr lang="bg-BG" sz="3200" b="1" dirty="0" smtClean="0"/>
              <a:t>за стратегически анализ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09800"/>
            <a:ext cx="8077200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800"/>
              </a:spcAft>
              <a:buFont typeface="Wingdings" pitchFamily="2" charset="2"/>
              <a:buChar char="Ø"/>
            </a:pPr>
            <a:r>
              <a:rPr lang="bg-BG" sz="3200" b="1" i="1" dirty="0" smtClean="0"/>
              <a:t>методи за портфолио анализ</a:t>
            </a:r>
            <a:r>
              <a:rPr lang="bg-BG" sz="3200" i="1" dirty="0" smtClean="0"/>
              <a:t>. </a:t>
            </a:r>
            <a:endParaRPr lang="bg-BG" sz="3200" dirty="0" smtClean="0"/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3200" b="1" i="1" dirty="0" smtClean="0"/>
              <a:t>метод </a:t>
            </a:r>
            <a:r>
              <a:rPr lang="en-US" sz="3200" b="1" i="1" dirty="0" smtClean="0"/>
              <a:t>PIMS (Profit impact of marketing strategy</a:t>
            </a:r>
            <a:r>
              <a:rPr lang="bg-BG" sz="3200" b="1" i="1" dirty="0" smtClean="0"/>
              <a:t>)</a:t>
            </a:r>
            <a:r>
              <a:rPr lang="en-US" sz="3200" i="1" dirty="0" smtClean="0"/>
              <a:t>. </a:t>
            </a:r>
            <a:endParaRPr lang="bg-BG" sz="3200" dirty="0" smtClean="0"/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3200" b="1" i="1" dirty="0" smtClean="0"/>
              <a:t>други методи за анализ</a:t>
            </a:r>
            <a:r>
              <a:rPr lang="bg-BG" sz="3200" dirty="0" smtClean="0"/>
              <a:t>.</a:t>
            </a:r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sz="3200" b="1" dirty="0" smtClean="0"/>
              <a:t>Портфолио модел нарастване/пазарен дял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" y="13716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/>
          </a:p>
        </p:txBody>
      </p:sp>
      <p:pic>
        <p:nvPicPr>
          <p:cNvPr id="39937" name="Picture 1" descr="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87451"/>
            <a:ext cx="8305799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bg-BG" sz="2800" b="1" dirty="0" smtClean="0"/>
              <a:t>Портфолио матрица на "</a:t>
            </a:r>
            <a:r>
              <a:rPr lang="bg-BG" sz="2800" b="1" dirty="0" err="1" smtClean="0"/>
              <a:t>Дженерал</a:t>
            </a:r>
            <a:r>
              <a:rPr lang="bg-BG" sz="2800" b="1" dirty="0" smtClean="0"/>
              <a:t> </a:t>
            </a:r>
            <a:r>
              <a:rPr lang="bg-BG" sz="2800" b="1" dirty="0" err="1" smtClean="0"/>
              <a:t>Електрик</a:t>
            </a:r>
            <a:r>
              <a:rPr lang="bg-BG" sz="2800" b="1" dirty="0" smtClean="0"/>
              <a:t>"</a:t>
            </a:r>
            <a:endParaRPr lang="bg-BG" sz="2800" dirty="0"/>
          </a:p>
        </p:txBody>
      </p:sp>
      <p:pic>
        <p:nvPicPr>
          <p:cNvPr id="38913" name="Picture 1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915400" cy="594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192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1"/>
            <a:ext cx="828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2800" b="1" dirty="0" smtClean="0"/>
              <a:t>Оценка на стратегическите фактори за фирмен успех</a:t>
            </a:r>
            <a:endParaRPr lang="bg-BG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524005"/>
          <a:ext cx="8534400" cy="4554410"/>
        </p:xfrm>
        <a:graphic>
          <a:graphicData uri="http://schemas.openxmlformats.org/drawingml/2006/table">
            <a:tbl>
              <a:tblPr/>
              <a:tblGrid>
                <a:gridCol w="4091960"/>
                <a:gridCol w="1636949"/>
                <a:gridCol w="1285644"/>
                <a:gridCol w="1519847"/>
              </a:tblGrid>
              <a:tr h="363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 b="1" dirty="0">
                          <a:latin typeface="Times New Roman"/>
                          <a:ea typeface="Times New Roman"/>
                        </a:rPr>
                        <a:t>Показатели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 b="1">
                          <a:latin typeface="Times New Roman"/>
                          <a:ea typeface="Times New Roman"/>
                        </a:rPr>
                        <a:t>Тегло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 b="1">
                          <a:latin typeface="Times New Roman"/>
                          <a:ea typeface="Times New Roman"/>
                        </a:rPr>
                        <a:t>Оценка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 b="1">
                          <a:latin typeface="Times New Roman"/>
                          <a:ea typeface="Times New Roman"/>
                        </a:rPr>
                        <a:t>Стойност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 b="1">
                          <a:latin typeface="Times New Roman"/>
                          <a:ea typeface="Times New Roman"/>
                        </a:rPr>
                        <a:t>Привлекателност на пазара (отрасъла)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1. Размер (обем) на пазара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0,2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4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0,8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2. Процент годишно нарастване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0,2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1,0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3. Норма на печалба до момента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0,15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4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0,6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 dirty="0">
                          <a:latin typeface="Times New Roman"/>
                          <a:ea typeface="Times New Roman"/>
                        </a:rPr>
                        <a:t>4. Сравнителна интензивност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0,15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2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0,3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5. Технологични изисквания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0,15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4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0,6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6. Инфлационен риск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0,05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3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0,15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7. Енергийни изисквания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0,05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2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0,1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8. Екологични проблеми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0,05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3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0,15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9. Социален и политически риск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Трябва да е приемлив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>
                          <a:latin typeface="Times New Roman"/>
                          <a:ea typeface="Times New Roman"/>
                        </a:rPr>
                        <a:t>1.00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300" dirty="0">
                          <a:latin typeface="Times New Roman"/>
                          <a:ea typeface="Times New Roman"/>
                        </a:rPr>
                        <a:t>3,70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192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1"/>
            <a:ext cx="828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2800" b="1" dirty="0" smtClean="0"/>
              <a:t>Оценка на стратегическите фактори за фирмен успех</a:t>
            </a:r>
            <a:endParaRPr lang="bg-BG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398" y="1524001"/>
          <a:ext cx="8229601" cy="4534109"/>
        </p:xfrm>
        <a:graphic>
          <a:graphicData uri="http://schemas.openxmlformats.org/drawingml/2006/table">
            <a:tbl>
              <a:tblPr/>
              <a:tblGrid>
                <a:gridCol w="3945819"/>
                <a:gridCol w="1578486"/>
                <a:gridCol w="1239729"/>
                <a:gridCol w="1465567"/>
              </a:tblGrid>
              <a:tr h="20103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latin typeface="Times New Roman"/>
                          <a:ea typeface="Times New Roman"/>
                        </a:rPr>
                        <a:t>Силни страни на организацията (конкурентоспособност</a:t>
                      </a:r>
                      <a:r>
                        <a:rPr lang="bg-BG" sz="1600" b="1" dirty="0" smtClean="0">
                          <a:latin typeface="Times New Roman"/>
                          <a:ea typeface="Times New Roman"/>
                        </a:rPr>
                        <a:t>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bg-BG" sz="1600" dirty="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1.Пазарен дял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0,4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2. Нарастване на пазарния дял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0,3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3. Качество на продукта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0,4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4. Имидж на марката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5. Дистрибуторска мрежа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0,05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0,2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6. Ефективност на рекламата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0,05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7. Производствен капацитет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0,05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8. Производствена ефективност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0,05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9. Себестойност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0,45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10. Доставка на суровини/материали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0,05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0,25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11. Резултати от НИРД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0,1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0,3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12. Ръководен персонал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0,05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0,2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0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1,00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3,40</a:t>
                      </a:r>
                    </a:p>
                  </a:txBody>
                  <a:tcPr marL="63647" marR="636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2800" b="1" dirty="0" smtClean="0"/>
              <a:t>Матрица на стратегическите направления на </a:t>
            </a:r>
            <a:r>
              <a:rPr lang="en-US" sz="2800" b="1" dirty="0" smtClean="0"/>
              <a:t>Shell Chemical U</a:t>
            </a:r>
            <a:r>
              <a:rPr lang="bg-BG" sz="2800" b="1" dirty="0" smtClean="0"/>
              <a:t>.</a:t>
            </a:r>
            <a:r>
              <a:rPr lang="en-US" sz="2800" b="1" dirty="0" smtClean="0"/>
              <a:t>K</a:t>
            </a:r>
            <a:r>
              <a:rPr lang="bg-BG" sz="2800" b="1" dirty="0" smtClean="0"/>
              <a:t>.</a:t>
            </a:r>
            <a:endParaRPr lang="bg-BG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52600"/>
          <a:ext cx="8153401" cy="4343401"/>
        </p:xfrm>
        <a:graphic>
          <a:graphicData uri="http://schemas.openxmlformats.org/drawingml/2006/table">
            <a:tbl>
              <a:tblPr/>
              <a:tblGrid>
                <a:gridCol w="1502320"/>
                <a:gridCol w="1179909"/>
                <a:gridCol w="1963234"/>
                <a:gridCol w="1684719"/>
                <a:gridCol w="1823219"/>
              </a:tblGrid>
              <a:tr h="519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2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2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dirty="0" smtClean="0">
                          <a:latin typeface="Times New Roman"/>
                          <a:ea typeface="Times New Roman"/>
                        </a:rPr>
                        <a:t>Привлекателност </a:t>
                      </a:r>
                      <a:r>
                        <a:rPr lang="bg-BG" sz="1200" b="1" dirty="0">
                          <a:latin typeface="Times New Roman"/>
                          <a:ea typeface="Times New Roman"/>
                        </a:rPr>
                        <a:t>на бизнес сектора 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dirty="0">
                          <a:latin typeface="Times New Roman"/>
                          <a:ea typeface="Times New Roman"/>
                        </a:rPr>
                        <a:t>(пазара) 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445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2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2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9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>
                          <a:latin typeface="Times New Roman"/>
                          <a:ea typeface="Times New Roman"/>
                        </a:rPr>
                        <a:t>Непривлекателен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9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>
                          <a:latin typeface="Times New Roman"/>
                          <a:ea typeface="Times New Roman"/>
                        </a:rPr>
                        <a:t>Средно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9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>
                          <a:latin typeface="Times New Roman"/>
                          <a:ea typeface="Times New Roman"/>
                        </a:rPr>
                        <a:t>Привлекателен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2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bg-BG" sz="12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bg-BG" sz="12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bg-BG" sz="12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bg-BG" sz="12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bg-BG" sz="12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200" b="1" dirty="0" smtClean="0">
                          <a:latin typeface="Times New Roman"/>
                          <a:ea typeface="Times New Roman"/>
                        </a:rPr>
                        <a:t>Конкурентни 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9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>
                          <a:latin typeface="Times New Roman"/>
                          <a:ea typeface="Times New Roman"/>
                        </a:rPr>
                        <a:t>Слаби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2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latin typeface="Times New Roman"/>
                          <a:ea typeface="Times New Roman"/>
                        </a:rPr>
                        <a:t>Оттегляне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Поетапно оттегляне   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bg-BG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bg-BG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bg-BG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latin typeface="Times New Roman"/>
                          <a:ea typeface="Times New Roman"/>
                        </a:rPr>
                        <a:t>Внимателно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инвестиране 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latin typeface="Times New Roman"/>
                          <a:ea typeface="Times New Roman"/>
                        </a:rPr>
                        <a:t>Удвояване на усилията и селективно инвестиране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latin typeface="Times New Roman"/>
                          <a:ea typeface="Times New Roman"/>
                        </a:rPr>
                        <a:t> или излизай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200" b="1" dirty="0">
                          <a:latin typeface="Times New Roman"/>
                          <a:ea typeface="Times New Roman"/>
                        </a:rPr>
                        <a:t>възможности 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200" b="1" dirty="0">
                          <a:latin typeface="Times New Roman"/>
                          <a:ea typeface="Times New Roman"/>
                        </a:rPr>
                        <a:t>на фирмата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9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>
                          <a:latin typeface="Times New Roman"/>
                          <a:ea typeface="Times New Roman"/>
                        </a:rPr>
                        <a:t>Средни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2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latin typeface="Times New Roman"/>
                          <a:ea typeface="Times New Roman"/>
                        </a:rPr>
                        <a:t>Поетапно оттегляне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Внимателно инвестиране 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bg-BG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latin typeface="Times New Roman"/>
                          <a:ea typeface="Times New Roman"/>
                        </a:rPr>
                        <a:t>Финансиране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 за растеж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2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latin typeface="Times New Roman"/>
                          <a:ea typeface="Times New Roman"/>
                        </a:rPr>
                        <a:t>Повече инвестиции, увеличени усилия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2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9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>
                          <a:latin typeface="Times New Roman"/>
                          <a:ea typeface="Times New Roman"/>
                        </a:rPr>
                        <a:t>Силни</a:t>
                      </a:r>
                      <a:endParaRPr lang="bg-BG" sz="90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Извличане на 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максимална печалба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Финансиране  за растеж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bg-BG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latin typeface="Times New Roman"/>
                          <a:ea typeface="Times New Roman"/>
                        </a:rPr>
                        <a:t>Поддържане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на лидерството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>
                          <a:latin typeface="Times New Roman"/>
                          <a:ea typeface="Times New Roman"/>
                        </a:rPr>
                        <a:t>Поддържане на лидерството</a:t>
                      </a:r>
                      <a:endParaRPr lang="bg-BG" sz="900" dirty="0">
                        <a:latin typeface="Times New Roman"/>
                        <a:ea typeface="Times New Roman"/>
                      </a:endParaRPr>
                    </a:p>
                  </a:txBody>
                  <a:tcPr marL="61096" marR="610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867" name="Line 3"/>
          <p:cNvSpPr>
            <a:spLocks noChangeShapeType="1"/>
          </p:cNvSpPr>
          <p:nvPr/>
        </p:nvSpPr>
        <p:spPr bwMode="auto">
          <a:xfrm flipH="1">
            <a:off x="5257800" y="5105400"/>
            <a:ext cx="1325562" cy="9477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 flipH="1">
            <a:off x="5181600" y="4038600"/>
            <a:ext cx="1376362" cy="9477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6865" name="Line 1"/>
          <p:cNvSpPr>
            <a:spLocks noChangeShapeType="1"/>
          </p:cNvSpPr>
          <p:nvPr/>
        </p:nvSpPr>
        <p:spPr bwMode="auto">
          <a:xfrm flipH="1">
            <a:off x="5257800" y="2819400"/>
            <a:ext cx="1425575" cy="9810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2800" b="1" dirty="0" smtClean="0"/>
              <a:t>Модифицирана</a:t>
            </a:r>
            <a:r>
              <a:rPr lang="en-US" sz="2800" b="1" dirty="0" smtClean="0"/>
              <a:t> </a:t>
            </a:r>
            <a:r>
              <a:rPr lang="bg-BG" sz="2800" b="1" dirty="0" smtClean="0"/>
              <a:t>матрица на стратегическите направления на </a:t>
            </a:r>
            <a:r>
              <a:rPr lang="en-US" sz="2800" b="1" dirty="0" smtClean="0"/>
              <a:t>Shell Chemical U</a:t>
            </a:r>
            <a:r>
              <a:rPr lang="bg-BG" sz="2800" b="1" dirty="0" smtClean="0"/>
              <a:t>.</a:t>
            </a:r>
            <a:r>
              <a:rPr lang="en-US" sz="2800" b="1" dirty="0" smtClean="0"/>
              <a:t>K</a:t>
            </a:r>
            <a:r>
              <a:rPr lang="bg-BG" sz="2800" b="1" dirty="0" smtClean="0"/>
              <a:t>.</a:t>
            </a:r>
            <a:endParaRPr lang="bg-BG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1447798"/>
          <a:ext cx="8077199" cy="5019042"/>
        </p:xfrm>
        <a:graphic>
          <a:graphicData uri="http://schemas.openxmlformats.org/drawingml/2006/table">
            <a:tbl>
              <a:tblPr/>
              <a:tblGrid>
                <a:gridCol w="1421892"/>
                <a:gridCol w="1194152"/>
                <a:gridCol w="1803556"/>
                <a:gridCol w="1295400"/>
                <a:gridCol w="1676400"/>
                <a:gridCol w="304800"/>
                <a:gridCol w="380999"/>
              </a:tblGrid>
              <a:tr h="960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 smtClean="0">
                          <a:latin typeface="Times New Roman"/>
                          <a:ea typeface="Times New Roman"/>
                        </a:rPr>
                        <a:t>Привлекателност </a:t>
                      </a: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на бизнес сектора (пазара)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 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 err="1" smtClean="0">
                          <a:latin typeface="Times New Roman"/>
                          <a:ea typeface="Times New Roman"/>
                        </a:rPr>
                        <a:t>Непривлекате-лен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Средно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 err="1" smtClean="0">
                          <a:latin typeface="Times New Roman"/>
                          <a:ea typeface="Times New Roman"/>
                        </a:rPr>
                        <a:t>Привлекате-лен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7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6045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Много висок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7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>
                          <a:latin typeface="Times New Roman"/>
                          <a:ea typeface="Times New Roman"/>
                        </a:rPr>
                        <a:t>Риск от обкръжаващата среда</a:t>
                      </a:r>
                      <a:endParaRPr lang="bg-BG" sz="18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Висок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7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604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Среден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70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604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Нисък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48210" marR="482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7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154942" y="-63787"/>
            <a:ext cx="68341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Модел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 x 3 </a:t>
            </a: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Abell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Hammond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197" y="1767840"/>
          <a:ext cx="8001002" cy="4480560"/>
        </p:xfrm>
        <a:graphic>
          <a:graphicData uri="http://schemas.openxmlformats.org/drawingml/2006/table">
            <a:tbl>
              <a:tblPr/>
              <a:tblGrid>
                <a:gridCol w="2288156"/>
                <a:gridCol w="1428212"/>
                <a:gridCol w="1428212"/>
                <a:gridCol w="1390494"/>
                <a:gridCol w="1465928"/>
              </a:tblGrid>
              <a:tr h="840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000">
                          <a:latin typeface="Times New Roman"/>
                        </a:rPr>
                        <a:t/>
                      </a:r>
                      <a:br>
                        <a:rPr lang="bg-BG" sz="1000">
                          <a:latin typeface="Times New Roman"/>
                        </a:rPr>
                      </a:br>
                      <a:r>
                        <a:rPr lang="bg-BG" sz="1600">
                          <a:latin typeface="Times New Roman"/>
                          <a:ea typeface="Times New Roman"/>
                        </a:rPr>
                        <a:t>Висока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agCross">
                      <a:fgClr>
                        <a:srgbClr val="FFFFFF"/>
                      </a:fgClr>
                      <a:bgClr>
                        <a:srgbClr val="CACA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agCross">
                      <a:fgClr>
                        <a:srgbClr val="FFFFFF"/>
                      </a:fgClr>
                      <a:bgClr>
                        <a:srgbClr val="CACA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Атрактивност 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на пазара 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Средна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agCross">
                      <a:fgClr>
                        <a:srgbClr val="FFFFFF"/>
                      </a:fgClr>
                      <a:bgClr>
                        <a:srgbClr val="CACA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Зона на средна обща атрактивност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Ниска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Силна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Средна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latin typeface="Times New Roman"/>
                          <a:ea typeface="Times New Roman"/>
                        </a:rPr>
                        <a:t>Слаба</a:t>
                      </a:r>
                      <a:endParaRPr lang="bg-BG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0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6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Конкурентна позиция </a:t>
                      </a:r>
                      <a:endParaRPr lang="bg-BG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1000" y="728245"/>
            <a:ext cx="821801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Зона на висока обща атрактивност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				</a:t>
            </a:r>
            <a:endParaRPr kumimoji="0" lang="bg-BG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					 Зона на ниска   обща атрактивност</a:t>
            </a:r>
            <a:endParaRPr kumimoji="0" lang="bg-BG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Line 2"/>
          <p:cNvSpPr>
            <a:spLocks noChangeShapeType="1"/>
          </p:cNvSpPr>
          <p:nvPr/>
        </p:nvSpPr>
        <p:spPr bwMode="auto">
          <a:xfrm>
            <a:off x="4572000" y="1219200"/>
            <a:ext cx="115888" cy="11017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7239000" y="1600200"/>
            <a:ext cx="268288" cy="18637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252</TotalTime>
  <Words>500</Words>
  <Application>Microsoft Office PowerPoint</Application>
  <PresentationFormat>On-screen Show (4:3)</PresentationFormat>
  <Paragraphs>286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 Veleva</dc:creator>
  <cp:lastModifiedBy>SAtanasova</cp:lastModifiedBy>
  <cp:revision>49</cp:revision>
  <dcterms:created xsi:type="dcterms:W3CDTF">2006-08-16T00:00:00Z</dcterms:created>
  <dcterms:modified xsi:type="dcterms:W3CDTF">2017-03-11T08:39:49Z</dcterms:modified>
</cp:coreProperties>
</file>