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660"/>
  </p:normalViewPr>
  <p:slideViewPr>
    <p:cSldViewPr>
      <p:cViewPr>
        <p:scale>
          <a:sx n="76" d="100"/>
          <a:sy n="76" d="100"/>
        </p:scale>
        <p:origin x="-130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-54692" y="4494074"/>
            <a:ext cx="92748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bg-BG" sz="3000" b="1" dirty="0" smtClean="0">
              <a:solidFill>
                <a:schemeClr val="tx2"/>
              </a:solidFill>
              <a:latin typeface="Arno Pro Smbd" pitchFamily="18" charset="0"/>
              <a:cs typeface="Adobe Hebrew" pitchFamily="18" charset="-79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  <a:endParaRPr lang="bg-BG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027" y="2578709"/>
            <a:ext cx="8610600" cy="19050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334027" y="2673959"/>
            <a:ext cx="3045925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5633155" y="2673959"/>
            <a:ext cx="3311472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72724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44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Управление на маркетинга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41148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bg-BG" sz="3200" b="1" u="sng" dirty="0" smtClean="0"/>
              <a:t>Маркетингови стратегии в зависимост от</a:t>
            </a:r>
            <a:r>
              <a:rPr lang="bg-BG" sz="3200" u="sng" dirty="0" smtClean="0"/>
              <a:t> </a:t>
            </a:r>
            <a:r>
              <a:rPr lang="bg-BG" sz="3200" b="1" u="sng" dirty="0" smtClean="0"/>
              <a:t>избраната от фирмата</a:t>
            </a:r>
            <a:r>
              <a:rPr lang="bg-BG" sz="3200" u="sng" dirty="0" smtClean="0"/>
              <a:t> </a:t>
            </a:r>
            <a:r>
              <a:rPr lang="bg-BG" sz="3200" b="1" u="sng" dirty="0" smtClean="0"/>
              <a:t>стратегия за растеж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44081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b="1" dirty="0" smtClean="0"/>
              <a:t>Насоки на фирмен растеж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43000"/>
            <a:ext cx="8077200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dirty="0" smtClean="0"/>
              <a:t> </a:t>
            </a:r>
          </a:p>
          <a:p>
            <a:pPr marL="514350" indent="-514350" hangingPunct="0">
              <a:spcAft>
                <a:spcPts val="1800"/>
              </a:spcAft>
              <a:buFont typeface="+mj-lt"/>
              <a:buAutoNum type="arabicPeriod"/>
            </a:pPr>
            <a:r>
              <a:rPr lang="bg-BG" sz="3200" dirty="0" smtClean="0"/>
              <a:t>Интензивен растеж,</a:t>
            </a:r>
          </a:p>
          <a:p>
            <a:pPr marL="514350" indent="-514350" hangingPunct="0">
              <a:spcAft>
                <a:spcPts val="1800"/>
              </a:spcAft>
              <a:buFont typeface="+mj-lt"/>
              <a:buAutoNum type="arabicPeriod"/>
            </a:pPr>
            <a:r>
              <a:rPr lang="bg-BG" sz="3200" dirty="0" smtClean="0"/>
              <a:t> Растеж чрез интеграция</a:t>
            </a:r>
          </a:p>
          <a:p>
            <a:pPr marL="514350" indent="-514350" hangingPunct="0">
              <a:spcAft>
                <a:spcPts val="1800"/>
              </a:spcAft>
              <a:buFont typeface="+mj-lt"/>
              <a:buAutoNum type="arabicPeriod"/>
            </a:pPr>
            <a:r>
              <a:rPr lang="bg-BG" sz="3200" dirty="0" smtClean="0"/>
              <a:t> Растеж чрез диверсификация. </a:t>
            </a:r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u="sng" dirty="0" smtClean="0"/>
              <a:t>Маркетингови стратегии при интензивен фирмен растеж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3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bg-BG" sz="2800" b="1" dirty="0" smtClean="0"/>
              <a:t>Стратегия на проникване на пазара -</a:t>
            </a:r>
            <a:r>
              <a:rPr lang="bg-BG" sz="2800" dirty="0" smtClean="0"/>
              <a:t> търсят се възможности за увеличаване на пазарния дял на </a:t>
            </a:r>
            <a:r>
              <a:rPr lang="bg-BG" sz="2800" u="sng" dirty="0" smtClean="0"/>
              <a:t>съществуващите продукти на фирмата на настоящите им пазари;</a:t>
            </a:r>
          </a:p>
          <a:p>
            <a:pPr algn="just" hangingPunct="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bg-BG" sz="2800" b="1" dirty="0" smtClean="0"/>
              <a:t>Стратегия за развитие на пазара </a:t>
            </a:r>
            <a:r>
              <a:rPr lang="bg-BG" sz="2800" dirty="0" smtClean="0"/>
              <a:t> - фирмата търси </a:t>
            </a:r>
            <a:r>
              <a:rPr lang="bg-BG" sz="2800" u="sng" dirty="0" smtClean="0"/>
              <a:t>нови пазари</a:t>
            </a:r>
            <a:r>
              <a:rPr lang="bg-BG" sz="2800" dirty="0" smtClean="0"/>
              <a:t>, потребностите на които да задоволява </a:t>
            </a:r>
            <a:r>
              <a:rPr lang="bg-BG" sz="2800" u="sng" dirty="0" smtClean="0"/>
              <a:t>със съществуващите продукти</a:t>
            </a:r>
            <a:r>
              <a:rPr lang="bg-BG" sz="2800" dirty="0" smtClean="0"/>
              <a:t>;</a:t>
            </a:r>
          </a:p>
          <a:p>
            <a:pPr algn="just" hangingPunct="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bg-BG" sz="2800" b="1" dirty="0" smtClean="0"/>
              <a:t>Стратегия на развитие на продукта -</a:t>
            </a:r>
            <a:r>
              <a:rPr lang="bg-BG" sz="2800" dirty="0" smtClean="0"/>
              <a:t> фирмата разработва </a:t>
            </a:r>
            <a:r>
              <a:rPr lang="bg-BG" sz="2800" u="sng" dirty="0" smtClean="0"/>
              <a:t>нов продукт</a:t>
            </a:r>
            <a:r>
              <a:rPr lang="bg-BG" sz="2800" dirty="0" smtClean="0"/>
              <a:t>, с който </a:t>
            </a:r>
            <a:r>
              <a:rPr lang="bg-BG" sz="2800" u="sng" dirty="0" smtClean="0"/>
              <a:t>да задоволява съществуващи потребности на сегашния пазар</a:t>
            </a:r>
            <a:r>
              <a:rPr lang="bg-BG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u="sng" dirty="0" smtClean="0"/>
              <a:t>Маркетингови стратегии при фирмен растеж чрез интеграция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057400"/>
            <a:ext cx="7772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bg-BG" sz="2800" b="1" dirty="0" smtClean="0"/>
              <a:t>Интеграция "назад";</a:t>
            </a:r>
            <a:endParaRPr lang="bg-BG" sz="2800" dirty="0" smtClean="0"/>
          </a:p>
          <a:p>
            <a:pPr algn="just" hangingPunct="0"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bg-BG" sz="2800" b="1" dirty="0" smtClean="0"/>
              <a:t>Интеграция "напред";</a:t>
            </a:r>
            <a:endParaRPr lang="bg-BG" sz="2800" dirty="0" smtClean="0"/>
          </a:p>
          <a:p>
            <a:pPr algn="just" hangingPunct="0"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bg-BG" sz="2800" b="1" dirty="0" smtClean="0"/>
              <a:t>Хоризонтална интеграция.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u="sng" dirty="0" smtClean="0"/>
              <a:t>Маркетингови стратегии при фирмен  растеж чрез диверсификация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19200"/>
            <a:ext cx="883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bg-BG" sz="2800" b="1" dirty="0" smtClean="0"/>
              <a:t>Стратегия на </a:t>
            </a:r>
            <a:r>
              <a:rPr lang="bg-BG" sz="2800" b="1" dirty="0" err="1" smtClean="0"/>
              <a:t>конгломератна</a:t>
            </a:r>
            <a:r>
              <a:rPr lang="bg-BG" sz="2800" b="1" dirty="0" smtClean="0"/>
              <a:t> диверсификация</a:t>
            </a:r>
            <a:r>
              <a:rPr lang="bg-BG" sz="2800" dirty="0" smtClean="0"/>
              <a:t> - навлизане </a:t>
            </a:r>
            <a:r>
              <a:rPr lang="bg-BG" sz="2800" u="sng" dirty="0" smtClean="0"/>
              <a:t>в нов бизнес, който няма никаква връзка със сегашната дейност и пазари на фирмата</a:t>
            </a:r>
            <a:r>
              <a:rPr lang="bg-BG" sz="2800" dirty="0" smtClean="0"/>
              <a:t>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bg-BG" sz="2800" b="1" dirty="0" smtClean="0"/>
              <a:t>Стратегия на хоризонтална диверсификация</a:t>
            </a:r>
            <a:r>
              <a:rPr lang="bg-BG" sz="2800" dirty="0" smtClean="0"/>
              <a:t> - производство на </a:t>
            </a:r>
            <a:r>
              <a:rPr lang="bg-BG" sz="2800" u="sng" dirty="0" smtClean="0"/>
              <a:t>нов продукт, технологично несвързан с досега произвежданите</a:t>
            </a:r>
            <a:r>
              <a:rPr lang="bg-BG" sz="2800" dirty="0" smtClean="0"/>
              <a:t>, предназначен </a:t>
            </a:r>
            <a:r>
              <a:rPr lang="bg-BG" sz="2800" u="sng" dirty="0" smtClean="0"/>
              <a:t>за съществуващия </a:t>
            </a:r>
            <a:r>
              <a:rPr lang="bg-BG" sz="2800" u="sng" dirty="0" smtClean="0"/>
              <a:t>пазар</a:t>
            </a:r>
            <a:r>
              <a:rPr lang="bg-BG" sz="2800" dirty="0" smtClean="0"/>
              <a:t>.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bg-BG" sz="2800" b="1" dirty="0" smtClean="0"/>
              <a:t>Стратегия на концентрична диверсификация</a:t>
            </a:r>
            <a:r>
              <a:rPr lang="bg-BG" sz="2800" dirty="0" smtClean="0"/>
              <a:t> - навлизане </a:t>
            </a:r>
            <a:r>
              <a:rPr lang="bg-BG" sz="2800" u="sng" dirty="0" smtClean="0"/>
              <a:t>на нов пазар с нов продукт</a:t>
            </a:r>
            <a:r>
              <a:rPr lang="bg-BG" sz="2800" dirty="0" smtClean="0"/>
              <a:t>, основаващ се </a:t>
            </a:r>
            <a:r>
              <a:rPr lang="bg-BG" sz="2800" u="sng" dirty="0" smtClean="0"/>
              <a:t>на съществуващата технология и маркетинг</a:t>
            </a:r>
            <a:r>
              <a:rPr lang="bg-BG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hangingPunct="0"/>
            <a:r>
              <a:rPr lang="bg-BG" sz="3200" b="1" dirty="0" smtClean="0"/>
              <a:t>Матрица за експанзия-продукт/ пазар </a:t>
            </a:r>
          </a:p>
          <a:p>
            <a:pPr algn="ctr" hangingPunct="0"/>
            <a:r>
              <a:rPr lang="bg-BG" sz="3200" b="1" dirty="0" smtClean="0"/>
              <a:t>на И. </a:t>
            </a:r>
            <a:r>
              <a:rPr lang="bg-BG" sz="3200" b="1" dirty="0" err="1" smtClean="0"/>
              <a:t>Ансоф</a:t>
            </a:r>
            <a:endParaRPr lang="bg-BG" sz="3200" b="1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610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311</TotalTime>
  <Words>197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 Veleva</dc:creator>
  <cp:lastModifiedBy>SAtanasova</cp:lastModifiedBy>
  <cp:revision>71</cp:revision>
  <dcterms:created xsi:type="dcterms:W3CDTF">2006-08-16T00:00:00Z</dcterms:created>
  <dcterms:modified xsi:type="dcterms:W3CDTF">2019-05-14T14:37:57Z</dcterms:modified>
</cp:coreProperties>
</file>