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3" autoAdjust="0"/>
    <p:restoredTop sz="94660"/>
  </p:normalViewPr>
  <p:slideViewPr>
    <p:cSldViewPr>
      <p:cViewPr>
        <p:scale>
          <a:sx n="76" d="100"/>
          <a:sy n="76" d="100"/>
        </p:scale>
        <p:origin x="-485" y="-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-54692" y="4494074"/>
            <a:ext cx="92748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bg-BG" sz="3000" b="1" dirty="0" smtClean="0">
              <a:solidFill>
                <a:schemeClr val="tx2"/>
              </a:solidFill>
              <a:latin typeface="Arno Pro Smbd" pitchFamily="18" charset="0"/>
              <a:cs typeface="Adobe Hebrew" pitchFamily="18" charset="-79"/>
            </a:endParaRPr>
          </a:p>
          <a:p>
            <a:r>
              <a:rPr lang="en-US" dirty="0" smtClean="0">
                <a:latin typeface="Calibri" pitchFamily="34" charset="0"/>
              </a:rPr>
              <a:t> </a:t>
            </a:r>
            <a:endParaRPr lang="bg-BG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027" y="2578709"/>
            <a:ext cx="8610600" cy="19050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>
            <a:off x="334027" y="2673959"/>
            <a:ext cx="3045925" cy="11002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3"/>
          </p:cNvCxnSpPr>
          <p:nvPr/>
        </p:nvCxnSpPr>
        <p:spPr>
          <a:xfrm flipV="1">
            <a:off x="5633155" y="2673959"/>
            <a:ext cx="3311472" cy="11002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388695"/>
            <a:ext cx="9144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4400" b="1" u="sng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Маркетингово управление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4400" b="1" u="sng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на конкурентоспособността</a:t>
            </a:r>
            <a:endParaRPr lang="bg-BG" sz="4400" b="1" u="sng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4114800"/>
            <a:ext cx="708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bg-BG" sz="3200" u="sng" dirty="0" smtClean="0"/>
              <a:t>М</a:t>
            </a:r>
            <a:r>
              <a:rPr lang="bg-BG" sz="3200" b="1" u="sng" dirty="0" smtClean="0"/>
              <a:t>аркетингови стратегии</a:t>
            </a:r>
            <a:endParaRPr lang="bg-BG" sz="3200" dirty="0" smtClean="0"/>
          </a:p>
          <a:p>
            <a:pPr algn="ctr" hangingPunct="0"/>
            <a:r>
              <a:rPr lang="bg-BG" sz="3200" b="1" u="sng" dirty="0" smtClean="0"/>
              <a:t> в зависимост от пазарната роля на фирмата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xmlns="" val="1440818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914400"/>
            <a:ext cx="88392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1200"/>
              </a:spcAft>
            </a:pPr>
            <a:r>
              <a:rPr lang="bg-BG" sz="3200" b="1" u="sng" dirty="0" smtClean="0"/>
              <a:t>Специфични нападателни стратегии:</a:t>
            </a:r>
            <a:endParaRPr lang="bg-BG" sz="3200" dirty="0" smtClean="0"/>
          </a:p>
          <a:p>
            <a:pPr marL="514350" lvl="0" indent="-514350" algn="just" hangingPunct="0">
              <a:spcAft>
                <a:spcPts val="1200"/>
              </a:spcAft>
              <a:buFont typeface="+mj-lt"/>
              <a:buAutoNum type="arabicPeriod"/>
            </a:pPr>
            <a:r>
              <a:rPr lang="bg-BG" sz="3200" b="1" dirty="0" smtClean="0"/>
              <a:t> Стратегия на по-ниските цени. </a:t>
            </a:r>
            <a:endParaRPr lang="bg-BG" sz="3200" dirty="0" smtClean="0"/>
          </a:p>
          <a:p>
            <a:pPr marL="514350" lvl="0" indent="-514350" algn="just" hangingPunct="0">
              <a:spcAft>
                <a:spcPts val="1200"/>
              </a:spcAft>
              <a:buFont typeface="+mj-lt"/>
              <a:buAutoNum type="arabicPeriod"/>
            </a:pPr>
            <a:r>
              <a:rPr lang="bg-BG" sz="3200" b="1" dirty="0" smtClean="0"/>
              <a:t> Стратегия на по-евтините стоки. </a:t>
            </a:r>
            <a:endParaRPr lang="bg-BG" sz="3200" dirty="0" smtClean="0"/>
          </a:p>
          <a:p>
            <a:pPr marL="514350" lvl="0" indent="-514350" algn="just" hangingPunct="0">
              <a:spcAft>
                <a:spcPts val="1200"/>
              </a:spcAft>
              <a:buFont typeface="+mj-lt"/>
              <a:buAutoNum type="arabicPeriod"/>
            </a:pPr>
            <a:r>
              <a:rPr lang="bg-BG" sz="3200" b="1" dirty="0" smtClean="0"/>
              <a:t> Стратегия на престижните стоки.</a:t>
            </a:r>
            <a:endParaRPr lang="bg-BG" sz="3200" dirty="0" smtClean="0"/>
          </a:p>
          <a:p>
            <a:pPr marL="514350" lvl="0" indent="-514350" algn="just" hangingPunct="0">
              <a:spcAft>
                <a:spcPts val="1200"/>
              </a:spcAft>
              <a:buFont typeface="+mj-lt"/>
              <a:buAutoNum type="arabicPeriod"/>
            </a:pPr>
            <a:r>
              <a:rPr lang="bg-BG" sz="3200" b="1" dirty="0" smtClean="0"/>
              <a:t> Стратегия на продуктовото многообразие.</a:t>
            </a:r>
            <a:endParaRPr lang="bg-BG" sz="3200" dirty="0" smtClean="0"/>
          </a:p>
          <a:p>
            <a:pPr marL="514350" lvl="0" indent="-514350" algn="just" hangingPunct="0">
              <a:spcAft>
                <a:spcPts val="1200"/>
              </a:spcAft>
              <a:buFont typeface="+mj-lt"/>
              <a:buAutoNum type="arabicPeriod"/>
            </a:pPr>
            <a:r>
              <a:rPr lang="bg-BG" sz="3200" b="1" dirty="0" smtClean="0"/>
              <a:t>  Стратегия на продуктовата иновация. </a:t>
            </a:r>
            <a:endParaRPr lang="bg-BG" sz="3200" dirty="0" smtClean="0"/>
          </a:p>
          <a:p>
            <a:pPr marL="514350" lvl="0" indent="-514350" algn="just" hangingPunct="0">
              <a:spcAft>
                <a:spcPts val="1200"/>
              </a:spcAft>
              <a:buFont typeface="+mj-lt"/>
              <a:buAutoNum type="arabicPeriod"/>
            </a:pPr>
            <a:r>
              <a:rPr lang="bg-BG" sz="3200" b="1" dirty="0" smtClean="0"/>
              <a:t> Стратегия на по-доброто обслужване. </a:t>
            </a:r>
            <a:endParaRPr lang="bg-BG" sz="32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468242"/>
            <a:ext cx="89916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26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algn="ctr" hangingPunct="0"/>
            <a:r>
              <a:rPr lang="bg-BG" sz="3200" b="1" dirty="0" smtClean="0"/>
              <a:t>Маркетингови </a:t>
            </a:r>
            <a:r>
              <a:rPr lang="bg-BG" sz="3200" b="1" dirty="0" smtClean="0"/>
              <a:t>стратегии на </a:t>
            </a:r>
            <a:r>
              <a:rPr lang="bg-BG" sz="3200" b="1" dirty="0" smtClean="0"/>
              <a:t>пазарен предизвикател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xmlns="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914400"/>
            <a:ext cx="88392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Aft>
                <a:spcPts val="1200"/>
              </a:spcAft>
            </a:pPr>
            <a:endParaRPr lang="bg-BG" sz="3200" b="1" dirty="0" smtClean="0"/>
          </a:p>
          <a:p>
            <a:pPr marL="514350" lvl="0" indent="-514350" hangingPunct="0">
              <a:spcAft>
                <a:spcPts val="1200"/>
              </a:spcAft>
            </a:pPr>
            <a:r>
              <a:rPr lang="bg-BG" sz="3200" b="1" dirty="0" smtClean="0"/>
              <a:t>7. Стратегия на иновация в дистрибуцията.</a:t>
            </a:r>
            <a:endParaRPr lang="bg-BG" sz="3200" dirty="0" smtClean="0"/>
          </a:p>
          <a:p>
            <a:pPr marL="514350" lvl="0" indent="-514350" hangingPunct="0">
              <a:spcAft>
                <a:spcPts val="1200"/>
              </a:spcAft>
            </a:pPr>
            <a:r>
              <a:rPr lang="bg-BG" sz="3200" b="1" dirty="0" smtClean="0"/>
              <a:t>8. Стратегия на намаляване на производствените разходи. </a:t>
            </a:r>
            <a:endParaRPr lang="bg-BG" sz="3200" dirty="0" smtClean="0"/>
          </a:p>
          <a:p>
            <a:pPr marL="514350" lvl="0" indent="-514350" hangingPunct="0">
              <a:spcAft>
                <a:spcPts val="1200"/>
              </a:spcAft>
            </a:pPr>
            <a:r>
              <a:rPr lang="bg-BG" sz="3200" b="1" dirty="0" smtClean="0"/>
              <a:t>9. Стратегия на интензивно маркетингово стимулиране.</a:t>
            </a:r>
            <a:endParaRPr lang="bg-BG" sz="32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468242"/>
            <a:ext cx="89916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26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algn="ctr" hangingPunct="0"/>
            <a:r>
              <a:rPr lang="bg-BG" sz="3200" b="1" dirty="0" smtClean="0"/>
              <a:t>Маркетингови </a:t>
            </a:r>
            <a:r>
              <a:rPr lang="bg-BG" sz="3200" b="1" dirty="0" smtClean="0"/>
              <a:t>стратегии на </a:t>
            </a:r>
            <a:r>
              <a:rPr lang="bg-BG" sz="3200" b="1" dirty="0" smtClean="0"/>
              <a:t>пазарен предизвикател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xmlns="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914400"/>
            <a:ext cx="88392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Aft>
                <a:spcPts val="1200"/>
              </a:spcAft>
            </a:pPr>
            <a:endParaRPr lang="bg-BG" sz="3200" b="1" dirty="0" smtClean="0"/>
          </a:p>
          <a:p>
            <a:pPr algn="ctr" hangingPunct="0">
              <a:spcAft>
                <a:spcPts val="1200"/>
              </a:spcAft>
            </a:pPr>
            <a:r>
              <a:rPr lang="bg-BG" sz="3200" dirty="0" smtClean="0"/>
              <a:t>Основните </a:t>
            </a:r>
            <a:r>
              <a:rPr lang="bg-BG" sz="3200" b="1" dirty="0" smtClean="0"/>
              <a:t>стратегии:</a:t>
            </a:r>
            <a:endParaRPr lang="bg-BG" sz="3200" dirty="0" smtClean="0"/>
          </a:p>
          <a:p>
            <a:pPr lvl="0" algn="just" hangingPunct="0">
              <a:spcAft>
                <a:spcPts val="1200"/>
              </a:spcAft>
              <a:buFont typeface="Wingdings" pitchFamily="2" charset="2"/>
              <a:buChar char="q"/>
            </a:pPr>
            <a:r>
              <a:rPr lang="bg-BG" sz="3200" b="1" dirty="0" smtClean="0"/>
              <a:t> Фалшифициране</a:t>
            </a:r>
            <a:r>
              <a:rPr lang="bg-BG" sz="3200" b="1" dirty="0" smtClean="0"/>
              <a:t>.</a:t>
            </a:r>
            <a:endParaRPr lang="bg-BG" sz="3200" dirty="0" smtClean="0"/>
          </a:p>
          <a:p>
            <a:pPr lvl="0" algn="just" hangingPunct="0">
              <a:spcAft>
                <a:spcPts val="1200"/>
              </a:spcAft>
              <a:buFont typeface="Wingdings" pitchFamily="2" charset="2"/>
              <a:buChar char="q"/>
            </a:pPr>
            <a:r>
              <a:rPr lang="bg-BG" sz="3200" b="1" dirty="0" smtClean="0"/>
              <a:t> Клониране</a:t>
            </a:r>
            <a:r>
              <a:rPr lang="bg-BG" sz="3200" b="1" dirty="0" smtClean="0"/>
              <a:t>. </a:t>
            </a:r>
            <a:endParaRPr lang="bg-BG" sz="3200" dirty="0" smtClean="0"/>
          </a:p>
          <a:p>
            <a:pPr lvl="0" algn="just" hangingPunct="0">
              <a:spcAft>
                <a:spcPts val="1200"/>
              </a:spcAft>
              <a:buFont typeface="Wingdings" pitchFamily="2" charset="2"/>
              <a:buChar char="q"/>
            </a:pPr>
            <a:r>
              <a:rPr lang="bg-BG" sz="3200" b="1" dirty="0" smtClean="0"/>
              <a:t> Имитиране</a:t>
            </a:r>
            <a:r>
              <a:rPr lang="bg-BG" sz="3200" b="1" dirty="0" smtClean="0"/>
              <a:t>.</a:t>
            </a:r>
            <a:endParaRPr lang="bg-BG" sz="3200" dirty="0" smtClean="0"/>
          </a:p>
          <a:p>
            <a:pPr lvl="0" algn="just" hangingPunct="0">
              <a:spcAft>
                <a:spcPts val="1200"/>
              </a:spcAft>
              <a:buFont typeface="Wingdings" pitchFamily="2" charset="2"/>
              <a:buChar char="q"/>
            </a:pPr>
            <a:r>
              <a:rPr lang="bg-BG" sz="3200" b="1" dirty="0" smtClean="0"/>
              <a:t> Адаптиране</a:t>
            </a:r>
            <a:r>
              <a:rPr lang="bg-BG" sz="3200" b="1" dirty="0" smtClean="0"/>
              <a:t>. </a:t>
            </a:r>
            <a:endParaRPr lang="bg-BG" sz="32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98070"/>
            <a:ext cx="8991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hangingPunct="0"/>
            <a:r>
              <a:rPr lang="bg-BG" sz="3200" b="1" dirty="0" smtClean="0"/>
              <a:t>Маркетингови стратегии на </a:t>
            </a:r>
            <a:r>
              <a:rPr lang="bg-BG" sz="3200" b="1" dirty="0" smtClean="0"/>
              <a:t>пазарен </a:t>
            </a:r>
            <a:r>
              <a:rPr lang="bg-BG" sz="3200" b="1" dirty="0" smtClean="0"/>
              <a:t>последовател (</a:t>
            </a:r>
            <a:r>
              <a:rPr lang="bg-BG" sz="3200" b="1" dirty="0" smtClean="0"/>
              <a:t>следваща фирма)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xmlns="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914400"/>
            <a:ext cx="88392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>
              <a:spcAft>
                <a:spcPts val="600"/>
              </a:spcAft>
            </a:pPr>
            <a:r>
              <a:rPr lang="bg-BG" sz="2800" u="sng" dirty="0" smtClean="0"/>
              <a:t>Характеристики на </a:t>
            </a:r>
            <a:r>
              <a:rPr lang="bg-BG" sz="2800" b="1" u="sng" dirty="0" smtClean="0"/>
              <a:t>идеалната пазарна ниша:</a:t>
            </a:r>
            <a:endParaRPr lang="bg-BG" sz="2800" u="sng" dirty="0" smtClean="0"/>
          </a:p>
          <a:p>
            <a:pPr marL="514350" lvl="0" indent="-514350" algn="just" hangingPunct="0">
              <a:spcAft>
                <a:spcPts val="600"/>
              </a:spcAft>
              <a:buFont typeface="+mj-lt"/>
              <a:buAutoNum type="arabicPeriod"/>
            </a:pPr>
            <a:r>
              <a:rPr lang="bg-BG" sz="2800" dirty="0" smtClean="0"/>
              <a:t>Да </a:t>
            </a:r>
            <a:r>
              <a:rPr lang="bg-BG" sz="2800" dirty="0" smtClean="0"/>
              <a:t>е достатъчно голяма и с достатъчна покупателна сила, за да бъде изгодна;</a:t>
            </a:r>
          </a:p>
          <a:p>
            <a:pPr marL="514350" lvl="0" indent="-514350" algn="just" hangingPunct="0">
              <a:spcAft>
                <a:spcPts val="600"/>
              </a:spcAft>
              <a:buFont typeface="+mj-lt"/>
              <a:buAutoNum type="arabicPeriod"/>
            </a:pPr>
            <a:r>
              <a:rPr lang="bg-BG" sz="2800" dirty="0" smtClean="0"/>
              <a:t>Да </a:t>
            </a:r>
            <a:r>
              <a:rPr lang="bg-BG" sz="2800" dirty="0" smtClean="0"/>
              <a:t>има потенциал за растеж;</a:t>
            </a:r>
          </a:p>
          <a:p>
            <a:pPr marL="514350" lvl="0" indent="-514350" algn="just" hangingPunct="0">
              <a:spcAft>
                <a:spcPts val="600"/>
              </a:spcAft>
              <a:buFont typeface="+mj-lt"/>
              <a:buAutoNum type="arabicPeriod"/>
            </a:pPr>
            <a:r>
              <a:rPr lang="bg-BG" sz="2800" dirty="0" smtClean="0"/>
              <a:t>Да </a:t>
            </a:r>
            <a:r>
              <a:rPr lang="bg-BG" sz="2800" dirty="0" smtClean="0"/>
              <a:t>не представлява интерес за главните конкуренти;</a:t>
            </a:r>
          </a:p>
          <a:p>
            <a:pPr marL="514350" lvl="0" indent="-514350" algn="just" hangingPunct="0">
              <a:spcAft>
                <a:spcPts val="600"/>
              </a:spcAft>
              <a:buFont typeface="+mj-lt"/>
              <a:buAutoNum type="arabicPeriod"/>
            </a:pPr>
            <a:r>
              <a:rPr lang="bg-BG" sz="2800" dirty="0" smtClean="0"/>
              <a:t>Фирмата </a:t>
            </a:r>
            <a:r>
              <a:rPr lang="bg-BG" sz="2800" dirty="0" smtClean="0"/>
              <a:t>да има необходимите умения и ресурси, с които да обслужва нишата по най-добър начин;</a:t>
            </a:r>
          </a:p>
          <a:p>
            <a:pPr marL="514350" lvl="0" indent="-514350" algn="just" hangingPunct="0">
              <a:spcAft>
                <a:spcPts val="600"/>
              </a:spcAft>
              <a:buFont typeface="+mj-lt"/>
              <a:buAutoNum type="arabicPeriod"/>
            </a:pPr>
            <a:r>
              <a:rPr lang="bg-BG" sz="2800" dirty="0" smtClean="0"/>
              <a:t>Фирмата </a:t>
            </a:r>
            <a:r>
              <a:rPr lang="bg-BG" sz="2800" dirty="0" smtClean="0"/>
              <a:t>да може да се защити от атаките на конкурентите, благодарение </a:t>
            </a:r>
            <a:r>
              <a:rPr lang="bg-BG" sz="2800" dirty="0" smtClean="0"/>
              <a:t>на </a:t>
            </a:r>
            <a:r>
              <a:rPr lang="bg-BG" sz="2800" dirty="0" smtClean="0"/>
              <a:t>потребителската лоялност.</a:t>
            </a:r>
          </a:p>
          <a:p>
            <a:pPr lvl="0" algn="just" hangingPunct="0">
              <a:spcAft>
                <a:spcPts val="1200"/>
              </a:spcAft>
              <a:buFont typeface="Wingdings" pitchFamily="2" charset="2"/>
              <a:buChar char="q"/>
            </a:pPr>
            <a:endParaRPr lang="bg-BG" sz="32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98070"/>
            <a:ext cx="8991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hangingPunct="0"/>
            <a:r>
              <a:rPr lang="bg-BG" sz="3200" b="1" dirty="0" smtClean="0"/>
              <a:t>Маркетингови </a:t>
            </a:r>
            <a:r>
              <a:rPr lang="bg-BG" sz="3200" b="1" dirty="0" smtClean="0"/>
              <a:t>стратегии за </a:t>
            </a:r>
            <a:r>
              <a:rPr lang="bg-BG" sz="3200" b="1" dirty="0" smtClean="0"/>
              <a:t>фокусиране върху ниша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xmlns="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914400"/>
            <a:ext cx="8839200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bg-BG" sz="2800" b="1" u="sng" dirty="0" smtClean="0"/>
              <a:t>Насоки за </a:t>
            </a:r>
            <a:r>
              <a:rPr lang="bg-BG" sz="2800" b="1" u="sng" dirty="0" smtClean="0"/>
              <a:t>специализиране за разработване </a:t>
            </a:r>
            <a:r>
              <a:rPr lang="bg-BG" sz="2800" b="1" u="sng" dirty="0" smtClean="0"/>
              <a:t>на пазарна ниша:</a:t>
            </a:r>
          </a:p>
          <a:p>
            <a:pPr hangingPunct="0"/>
            <a:r>
              <a:rPr lang="bg-BG" sz="2800" dirty="0" smtClean="0"/>
              <a:t> </a:t>
            </a:r>
            <a:r>
              <a:rPr lang="bg-BG" sz="2800" dirty="0" smtClean="0"/>
              <a:t>1</a:t>
            </a:r>
            <a:r>
              <a:rPr lang="bg-BG" sz="2800" dirty="0" smtClean="0"/>
              <a:t>. Специализация в обслужването на определен тип крайни потребители; </a:t>
            </a:r>
          </a:p>
          <a:p>
            <a:pPr hangingPunct="0">
              <a:spcAft>
                <a:spcPts val="1200"/>
              </a:spcAft>
            </a:pPr>
            <a:r>
              <a:rPr lang="bg-BG" sz="2800" dirty="0" smtClean="0"/>
              <a:t>2. Специализация в определен стадий на вертикалната интеграция;</a:t>
            </a:r>
          </a:p>
          <a:p>
            <a:pPr hangingPunct="0">
              <a:spcAft>
                <a:spcPts val="1200"/>
              </a:spcAft>
            </a:pPr>
            <a:r>
              <a:rPr lang="bg-BG" sz="2800" dirty="0" smtClean="0"/>
              <a:t>3. Специализация в обслужването на определен размер клиенти;</a:t>
            </a:r>
          </a:p>
          <a:p>
            <a:pPr hangingPunct="0">
              <a:spcAft>
                <a:spcPts val="1200"/>
              </a:spcAft>
            </a:pPr>
            <a:r>
              <a:rPr lang="bg-BG" sz="2800" dirty="0" smtClean="0"/>
              <a:t>4. Специализация в обслужването на само един или няколко големи клиенти</a:t>
            </a:r>
            <a:r>
              <a:rPr lang="bg-BG" sz="2800" dirty="0" smtClean="0"/>
              <a:t>;</a:t>
            </a:r>
          </a:p>
          <a:p>
            <a:pPr algn="just" hangingPunct="0">
              <a:spcAft>
                <a:spcPts val="1200"/>
              </a:spcAft>
            </a:pPr>
            <a:r>
              <a:rPr lang="bg-BG" sz="2800" dirty="0" smtClean="0"/>
              <a:t>5. Специализация в обслужването на </a:t>
            </a:r>
            <a:r>
              <a:rPr lang="bg-BG" sz="2800" dirty="0" smtClean="0"/>
              <a:t>географски </a:t>
            </a:r>
            <a:r>
              <a:rPr lang="bg-BG" sz="2800" dirty="0" smtClean="0"/>
              <a:t>район;</a:t>
            </a:r>
          </a:p>
          <a:p>
            <a:pPr hangingPunct="0">
              <a:spcAft>
                <a:spcPts val="1200"/>
              </a:spcAft>
            </a:pPr>
            <a:endParaRPr lang="bg-BG" sz="2800" dirty="0" smtClean="0"/>
          </a:p>
          <a:p>
            <a:pPr lvl="0" algn="just" hangingPunct="0">
              <a:spcAft>
                <a:spcPts val="1200"/>
              </a:spcAft>
              <a:buFont typeface="Wingdings" pitchFamily="2" charset="2"/>
              <a:buChar char="q"/>
            </a:pPr>
            <a:endParaRPr lang="bg-BG" sz="32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98070"/>
            <a:ext cx="8991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hangingPunct="0"/>
            <a:r>
              <a:rPr lang="bg-BG" sz="3200" b="1" dirty="0" smtClean="0"/>
              <a:t>Маркетингови </a:t>
            </a:r>
            <a:r>
              <a:rPr lang="bg-BG" sz="3200" b="1" dirty="0" smtClean="0"/>
              <a:t>стратегии за </a:t>
            </a:r>
            <a:r>
              <a:rPr lang="bg-BG" sz="3200" b="1" dirty="0" smtClean="0"/>
              <a:t>фокусиране върху ниша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xmlns="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914400"/>
            <a:ext cx="88392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600"/>
              </a:spcAft>
            </a:pPr>
            <a:r>
              <a:rPr lang="bg-BG" sz="2800" dirty="0" smtClean="0"/>
              <a:t>6</a:t>
            </a:r>
            <a:r>
              <a:rPr lang="bg-BG" sz="2800" dirty="0" smtClean="0"/>
              <a:t>. Специализация в производството на даден продукт или продуктова гама;</a:t>
            </a:r>
          </a:p>
          <a:p>
            <a:pPr algn="just" hangingPunct="0">
              <a:spcAft>
                <a:spcPts val="600"/>
              </a:spcAft>
            </a:pPr>
            <a:r>
              <a:rPr lang="bg-BG" sz="2800" dirty="0" smtClean="0"/>
              <a:t>7</a:t>
            </a:r>
            <a:r>
              <a:rPr lang="bg-BG" sz="2800" dirty="0" smtClean="0"/>
              <a:t>. Специализация в производството на продукти с точно определени характеристики;</a:t>
            </a:r>
          </a:p>
          <a:p>
            <a:pPr algn="just" hangingPunct="0">
              <a:spcAft>
                <a:spcPts val="600"/>
              </a:spcAft>
            </a:pPr>
            <a:r>
              <a:rPr lang="bg-BG" sz="2800" dirty="0" smtClean="0"/>
              <a:t>8. Специализация за изпълнение на индивидуални поръчки на клиента. </a:t>
            </a:r>
          </a:p>
          <a:p>
            <a:pPr algn="just" hangingPunct="0">
              <a:spcAft>
                <a:spcPts val="600"/>
              </a:spcAft>
            </a:pPr>
            <a:r>
              <a:rPr lang="bg-BG" sz="2800" dirty="0" smtClean="0"/>
              <a:t>9. Специализация в определено съотношение качество/цена;</a:t>
            </a:r>
          </a:p>
          <a:p>
            <a:pPr algn="just" hangingPunct="0">
              <a:spcAft>
                <a:spcPts val="600"/>
              </a:spcAft>
            </a:pPr>
            <a:r>
              <a:rPr lang="bg-BG" sz="2800" dirty="0" smtClean="0"/>
              <a:t>10. Специализация в обслужването;</a:t>
            </a:r>
          </a:p>
          <a:p>
            <a:pPr algn="just" hangingPunct="0">
              <a:spcAft>
                <a:spcPts val="600"/>
              </a:spcAft>
            </a:pPr>
            <a:r>
              <a:rPr lang="bg-BG" sz="2800" dirty="0" smtClean="0"/>
              <a:t>11. Специализация в обслужването само на определен дистрибуторски канал. </a:t>
            </a:r>
          </a:p>
          <a:p>
            <a:pPr lvl="0" algn="just" hangingPunct="0">
              <a:spcAft>
                <a:spcPts val="1200"/>
              </a:spcAft>
              <a:buFont typeface="Wingdings" pitchFamily="2" charset="2"/>
              <a:buChar char="q"/>
            </a:pPr>
            <a:endParaRPr lang="bg-BG" sz="32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98070"/>
            <a:ext cx="8991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hangingPunct="0"/>
            <a:r>
              <a:rPr lang="bg-BG" sz="3200" b="1" dirty="0" smtClean="0"/>
              <a:t>Маркетингови </a:t>
            </a:r>
            <a:r>
              <a:rPr lang="bg-BG" sz="3200" b="1" dirty="0" smtClean="0"/>
              <a:t>стратегии за </a:t>
            </a:r>
            <a:r>
              <a:rPr lang="bg-BG" sz="3200" b="1" dirty="0" smtClean="0"/>
              <a:t>фокусиране върху ниша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xmlns="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914400"/>
            <a:ext cx="88392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600"/>
              </a:spcAft>
            </a:pPr>
            <a:r>
              <a:rPr lang="bg-BG" sz="2800" dirty="0" smtClean="0"/>
              <a:t>6</a:t>
            </a:r>
            <a:r>
              <a:rPr lang="bg-BG" sz="2800" dirty="0" smtClean="0"/>
              <a:t>. Специализация в производството на даден продукт или продуктова гама;</a:t>
            </a:r>
          </a:p>
          <a:p>
            <a:pPr algn="just" hangingPunct="0">
              <a:spcAft>
                <a:spcPts val="600"/>
              </a:spcAft>
            </a:pPr>
            <a:r>
              <a:rPr lang="bg-BG" sz="2800" dirty="0" smtClean="0"/>
              <a:t>7</a:t>
            </a:r>
            <a:r>
              <a:rPr lang="bg-BG" sz="2800" dirty="0" smtClean="0"/>
              <a:t>. Специализация в производството на продукти с точно определени характеристики;</a:t>
            </a:r>
          </a:p>
          <a:p>
            <a:pPr algn="just" hangingPunct="0">
              <a:spcAft>
                <a:spcPts val="600"/>
              </a:spcAft>
            </a:pPr>
            <a:r>
              <a:rPr lang="bg-BG" sz="2800" dirty="0" smtClean="0"/>
              <a:t>8. Специализация за изпълнение на индивидуални поръчки на клиента. </a:t>
            </a:r>
          </a:p>
          <a:p>
            <a:pPr algn="just" hangingPunct="0">
              <a:spcAft>
                <a:spcPts val="600"/>
              </a:spcAft>
            </a:pPr>
            <a:r>
              <a:rPr lang="bg-BG" sz="2800" dirty="0" smtClean="0"/>
              <a:t>9. Специализация в определено съотношение качество/цена;</a:t>
            </a:r>
          </a:p>
          <a:p>
            <a:pPr algn="just" hangingPunct="0">
              <a:spcAft>
                <a:spcPts val="600"/>
              </a:spcAft>
            </a:pPr>
            <a:r>
              <a:rPr lang="bg-BG" sz="2800" dirty="0" smtClean="0"/>
              <a:t>10. Специализация в обслужването;</a:t>
            </a:r>
          </a:p>
          <a:p>
            <a:pPr algn="just" hangingPunct="0">
              <a:spcAft>
                <a:spcPts val="600"/>
              </a:spcAft>
            </a:pPr>
            <a:r>
              <a:rPr lang="bg-BG" sz="2800" dirty="0" smtClean="0"/>
              <a:t>11. Специализация в обслужването само на определен дистрибуторски канал. </a:t>
            </a:r>
          </a:p>
          <a:p>
            <a:pPr lvl="0" algn="just" hangingPunct="0">
              <a:spcAft>
                <a:spcPts val="1200"/>
              </a:spcAft>
              <a:buFont typeface="Wingdings" pitchFamily="2" charset="2"/>
              <a:buChar char="q"/>
            </a:pPr>
            <a:endParaRPr lang="bg-BG" sz="32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98070"/>
            <a:ext cx="8991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hangingPunct="0"/>
            <a:r>
              <a:rPr lang="bg-BG" sz="3200" b="1" dirty="0" smtClean="0"/>
              <a:t>Маркетингови </a:t>
            </a:r>
            <a:r>
              <a:rPr lang="bg-BG" sz="3200" b="1" dirty="0" smtClean="0"/>
              <a:t>стратегии за </a:t>
            </a:r>
            <a:r>
              <a:rPr lang="bg-BG" sz="3200" b="1" dirty="0" smtClean="0"/>
              <a:t>фокусиране върху ниша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xmlns="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906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685800" y="152400"/>
            <a:ext cx="828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3200" b="1" dirty="0" smtClean="0"/>
              <a:t>Пазарни роли </a:t>
            </a:r>
            <a:r>
              <a:rPr lang="bg-BG" sz="3200" b="1" dirty="0" smtClean="0"/>
              <a:t>на фирмата</a:t>
            </a:r>
            <a:endParaRPr lang="bg-BG" sz="3200" b="1" dirty="0">
              <a:solidFill>
                <a:schemeClr val="tx2"/>
              </a:solidFill>
              <a:latin typeface="Cambria" panose="02040503050406030204" pitchFamily="18" charset="0"/>
              <a:cs typeface="Adobe Hebrew" pitchFamily="18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143000"/>
            <a:ext cx="8077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3200" dirty="0" smtClean="0"/>
              <a:t> </a:t>
            </a:r>
          </a:p>
          <a:p>
            <a:pPr hangingPunct="0">
              <a:spcAft>
                <a:spcPts val="1200"/>
              </a:spcAft>
              <a:buFont typeface="Wingdings" pitchFamily="2" charset="2"/>
              <a:buChar char="Ø"/>
            </a:pPr>
            <a:r>
              <a:rPr lang="bg-BG" sz="3200" dirty="0" smtClean="0"/>
              <a:t> </a:t>
            </a:r>
            <a:r>
              <a:rPr lang="bg-BG" sz="3200" dirty="0" smtClean="0"/>
              <a:t>На пазарни </a:t>
            </a:r>
            <a:r>
              <a:rPr lang="bg-BG" sz="3200" dirty="0" smtClean="0"/>
              <a:t>лидери;</a:t>
            </a:r>
          </a:p>
          <a:p>
            <a:pPr hangingPunct="0">
              <a:spcAft>
                <a:spcPts val="1200"/>
              </a:spcAft>
              <a:buFont typeface="Wingdings" pitchFamily="2" charset="2"/>
              <a:buChar char="Ø"/>
            </a:pPr>
            <a:r>
              <a:rPr lang="bg-BG" sz="3200" dirty="0" smtClean="0"/>
              <a:t> На атакуващи </a:t>
            </a:r>
            <a:r>
              <a:rPr lang="bg-BG" sz="3200" dirty="0" smtClean="0"/>
              <a:t>(</a:t>
            </a:r>
            <a:r>
              <a:rPr lang="bg-BG" sz="3200" dirty="0" err="1" smtClean="0"/>
              <a:t>предизвикатели</a:t>
            </a:r>
            <a:r>
              <a:rPr lang="bg-BG" sz="3200" dirty="0" smtClean="0"/>
              <a:t>);</a:t>
            </a:r>
          </a:p>
          <a:p>
            <a:pPr hangingPunct="0">
              <a:spcAft>
                <a:spcPts val="1200"/>
              </a:spcAft>
              <a:buFont typeface="Wingdings" pitchFamily="2" charset="2"/>
              <a:buChar char="Ø"/>
            </a:pPr>
            <a:r>
              <a:rPr lang="bg-BG" sz="3200" dirty="0" smtClean="0"/>
              <a:t> На следващи </a:t>
            </a:r>
            <a:r>
              <a:rPr lang="bg-BG" sz="3200" dirty="0" smtClean="0"/>
              <a:t>(последователи);</a:t>
            </a:r>
          </a:p>
          <a:p>
            <a:pPr hangingPunct="0">
              <a:spcAft>
                <a:spcPts val="1200"/>
              </a:spcAft>
              <a:buFont typeface="Wingdings" pitchFamily="2" charset="2"/>
              <a:buChar char="Ø"/>
            </a:pPr>
            <a:r>
              <a:rPr lang="bg-BG" sz="3200" dirty="0" smtClean="0"/>
              <a:t> На фокусирани </a:t>
            </a:r>
            <a:r>
              <a:rPr lang="bg-BG" sz="3200" dirty="0" smtClean="0"/>
              <a:t>върху ниша.</a:t>
            </a:r>
          </a:p>
          <a:p>
            <a:pPr algn="just"/>
            <a:endParaRPr lang="bg-BG" sz="2400" dirty="0" smtClean="0"/>
          </a:p>
          <a:p>
            <a:pPr algn="just"/>
            <a:endParaRPr lang="bg-BG" sz="2400" dirty="0" smtClean="0"/>
          </a:p>
          <a:p>
            <a:pPr algn="just"/>
            <a:endParaRPr lang="bg-BG" sz="2400" dirty="0" smtClean="0"/>
          </a:p>
          <a:p>
            <a:pPr algn="just"/>
            <a:endParaRPr lang="bg-BG" sz="2400" dirty="0" smtClean="0"/>
          </a:p>
          <a:p>
            <a:pPr algn="just"/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xmlns="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914400"/>
            <a:ext cx="8839200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200" b="1" dirty="0" smtClean="0"/>
              <a:t>Coca</a:t>
            </a:r>
            <a:r>
              <a:rPr lang="bg-BG" sz="3200" b="1" dirty="0" smtClean="0"/>
              <a:t>-</a:t>
            </a:r>
            <a:r>
              <a:rPr lang="en-US" sz="3200" b="1" dirty="0" smtClean="0"/>
              <a:t>Cola</a:t>
            </a:r>
            <a:r>
              <a:rPr lang="bg-BG" sz="3200" dirty="0" smtClean="0"/>
              <a:t> на пазара на безалкохолни напитки; </a:t>
            </a:r>
          </a:p>
          <a:p>
            <a:pPr algn="just" hangingPunct="0">
              <a:spcAft>
                <a:spcPts val="600"/>
              </a:spcAft>
            </a:pPr>
            <a:r>
              <a:rPr lang="en-US" sz="3200" b="1" dirty="0" smtClean="0"/>
              <a:t>Microsoft</a:t>
            </a:r>
            <a:r>
              <a:rPr lang="bg-BG" sz="3200" dirty="0" smtClean="0"/>
              <a:t> на пазара за компютърен софтуер;</a:t>
            </a:r>
          </a:p>
          <a:p>
            <a:pPr algn="just" hangingPunct="0">
              <a:spcAft>
                <a:spcPts val="600"/>
              </a:spcAft>
            </a:pPr>
            <a:r>
              <a:rPr lang="en-US" sz="3200" b="1" dirty="0" smtClean="0"/>
              <a:t>IBM</a:t>
            </a:r>
            <a:r>
              <a:rPr lang="bg-BG" sz="3200" dirty="0" smtClean="0"/>
              <a:t> на компютърния пазар; </a:t>
            </a:r>
          </a:p>
          <a:p>
            <a:pPr algn="just" hangingPunct="0">
              <a:spcAft>
                <a:spcPts val="600"/>
              </a:spcAft>
            </a:pPr>
            <a:r>
              <a:rPr lang="en-US" sz="3200" b="1" dirty="0" smtClean="0"/>
              <a:t>McDonald</a:t>
            </a:r>
            <a:r>
              <a:rPr lang="bg-BG" sz="3200" b="1" dirty="0" smtClean="0"/>
              <a:t>’</a:t>
            </a:r>
            <a:r>
              <a:rPr lang="en-US" sz="3200" b="1" dirty="0" smtClean="0"/>
              <a:t>s</a:t>
            </a:r>
            <a:r>
              <a:rPr lang="bg-BG" sz="3200" dirty="0" smtClean="0"/>
              <a:t> в областта на бързото хранене; </a:t>
            </a:r>
          </a:p>
          <a:p>
            <a:pPr algn="just" hangingPunct="0">
              <a:spcAft>
                <a:spcPts val="600"/>
              </a:spcAft>
            </a:pPr>
            <a:r>
              <a:rPr lang="en-US" sz="3200" b="1" dirty="0" smtClean="0"/>
              <a:t>Gillette</a:t>
            </a:r>
            <a:r>
              <a:rPr lang="bg-BG" sz="3200" dirty="0" smtClean="0"/>
              <a:t> на пазара за ножчета за бръснене; </a:t>
            </a:r>
          </a:p>
          <a:p>
            <a:pPr algn="just" hangingPunct="0">
              <a:spcAft>
                <a:spcPts val="600"/>
              </a:spcAft>
            </a:pPr>
            <a:r>
              <a:rPr lang="en-US" sz="3200" b="1" dirty="0" smtClean="0"/>
              <a:t>Xerox</a:t>
            </a:r>
            <a:r>
              <a:rPr lang="bg-BG" sz="3200" dirty="0" smtClean="0"/>
              <a:t> на пазара за копирна техника; </a:t>
            </a:r>
          </a:p>
          <a:p>
            <a:pPr algn="just" hangingPunct="0">
              <a:spcAft>
                <a:spcPts val="600"/>
              </a:spcAft>
            </a:pPr>
            <a:r>
              <a:rPr lang="en-US" sz="3200" b="1" dirty="0" smtClean="0"/>
              <a:t>Kodak</a:t>
            </a:r>
            <a:r>
              <a:rPr lang="bg-BG" sz="3200" dirty="0" smtClean="0"/>
              <a:t> в областта на фотографията; </a:t>
            </a:r>
          </a:p>
          <a:p>
            <a:pPr algn="just" hangingPunct="0">
              <a:spcAft>
                <a:spcPts val="600"/>
              </a:spcAft>
            </a:pPr>
            <a:r>
              <a:rPr lang="en-US" sz="3200" b="1" dirty="0" smtClean="0"/>
              <a:t>Caterpillar</a:t>
            </a:r>
            <a:r>
              <a:rPr lang="bg-BG" sz="3200" dirty="0" smtClean="0"/>
              <a:t> на пазара за земекопна техника и мн.др</a:t>
            </a:r>
            <a:r>
              <a:rPr lang="bg-BG" sz="3200" dirty="0" smtClean="0"/>
              <a:t>.</a:t>
            </a:r>
            <a:endParaRPr lang="bg-BG" sz="24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165225"/>
            <a:ext cx="89916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26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3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Маркетингови стратегии  на пазарен лидер</a:t>
            </a:r>
            <a:endParaRPr kumimoji="0" lang="bg-BG" sz="3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914400"/>
            <a:ext cx="8839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3200" b="1" u="sng" dirty="0" smtClean="0"/>
              <a:t>I</a:t>
            </a:r>
            <a:r>
              <a:rPr lang="bg-BG" sz="3200" b="1" u="sng" dirty="0" smtClean="0"/>
              <a:t>. Разширяване на общия пазар</a:t>
            </a:r>
            <a:endParaRPr lang="bg-BG" sz="3200" dirty="0" smtClean="0"/>
          </a:p>
          <a:p>
            <a:pPr hangingPunct="0"/>
            <a:r>
              <a:rPr lang="bg-BG" sz="3200" b="1" dirty="0" smtClean="0"/>
              <a:t>1. Привличане на нови потребители.</a:t>
            </a:r>
            <a:endParaRPr lang="bg-BG" sz="3200" dirty="0" smtClean="0"/>
          </a:p>
          <a:p>
            <a:pPr hangingPunct="0"/>
            <a:r>
              <a:rPr lang="bg-BG" sz="3200" dirty="0" smtClean="0"/>
              <a:t>Стратегии:</a:t>
            </a:r>
          </a:p>
          <a:p>
            <a:pPr lvl="0" hangingPunct="0">
              <a:buFont typeface="Wingdings" pitchFamily="2" charset="2"/>
              <a:buChar char="q"/>
            </a:pPr>
            <a:r>
              <a:rPr lang="bg-BG" sz="3200" b="1" dirty="0" smtClean="0"/>
              <a:t>стратегия на пазарното проникване</a:t>
            </a:r>
            <a:r>
              <a:rPr lang="bg-BG" sz="3200" dirty="0" smtClean="0"/>
              <a:t>, т.е.търсене на нови потребители в рамките на сегашния пазарен сегмент.  </a:t>
            </a:r>
          </a:p>
          <a:p>
            <a:pPr lvl="0" hangingPunct="0">
              <a:buFont typeface="Wingdings" pitchFamily="2" charset="2"/>
              <a:buChar char="q"/>
            </a:pPr>
            <a:r>
              <a:rPr lang="bg-BG" sz="3200" b="1" dirty="0" smtClean="0"/>
              <a:t>Стратегия на навлизането на нов пазар</a:t>
            </a:r>
            <a:r>
              <a:rPr lang="bg-BG" sz="3200" dirty="0" smtClean="0"/>
              <a:t>, т.е. търсене на нови потребители в нов пазарен сегмент.</a:t>
            </a:r>
          </a:p>
          <a:p>
            <a:pPr lvl="0" hangingPunct="0">
              <a:buFont typeface="Wingdings" pitchFamily="2" charset="2"/>
              <a:buChar char="q"/>
            </a:pPr>
            <a:r>
              <a:rPr lang="bg-BG" sz="3200" b="1" dirty="0" smtClean="0"/>
              <a:t>Стратегия на географската експанзия</a:t>
            </a:r>
            <a:r>
              <a:rPr lang="bg-BG" sz="3200" dirty="0" smtClean="0"/>
              <a:t>, т.е. привличане на потребители чрез навлизане на други географски територии</a:t>
            </a:r>
            <a:r>
              <a:rPr lang="bg-BG" sz="3200" dirty="0" smtClean="0"/>
              <a:t>.</a:t>
            </a:r>
            <a:endParaRPr lang="bg-BG" sz="24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165225"/>
            <a:ext cx="89916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26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3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Маркетингови стратегии  на пазарен лидер</a:t>
            </a:r>
            <a:endParaRPr kumimoji="0" lang="bg-BG" sz="3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914400"/>
            <a:ext cx="88392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3200" b="1" u="sng" dirty="0" smtClean="0"/>
              <a:t>I</a:t>
            </a:r>
            <a:r>
              <a:rPr lang="bg-BG" sz="3200" b="1" u="sng" dirty="0" smtClean="0"/>
              <a:t>. Разширяване на общия пазар</a:t>
            </a:r>
            <a:endParaRPr lang="bg-BG" sz="3200" dirty="0" smtClean="0"/>
          </a:p>
          <a:p>
            <a:pPr lvl="0" hangingPunct="0"/>
            <a:r>
              <a:rPr lang="bg-BG" sz="3200" b="1" dirty="0" smtClean="0"/>
              <a:t> </a:t>
            </a:r>
            <a:endParaRPr lang="bg-BG" sz="3200" b="1" dirty="0" smtClean="0"/>
          </a:p>
          <a:p>
            <a:pPr lvl="0" algn="just" hangingPunct="0">
              <a:spcAft>
                <a:spcPts val="1200"/>
              </a:spcAft>
            </a:pPr>
            <a:r>
              <a:rPr lang="bg-BG" sz="3200" b="1" dirty="0" smtClean="0"/>
              <a:t>2. Намиране </a:t>
            </a:r>
            <a:r>
              <a:rPr lang="bg-BG" sz="3200" b="1" dirty="0" smtClean="0"/>
              <a:t>на нови приложения на продукта</a:t>
            </a:r>
            <a:endParaRPr lang="bg-BG" sz="3200" dirty="0" smtClean="0"/>
          </a:p>
          <a:p>
            <a:pPr algn="just" hangingPunct="0">
              <a:spcAft>
                <a:spcPts val="1200"/>
              </a:spcAft>
            </a:pPr>
            <a:r>
              <a:rPr lang="bg-BG" sz="3200" b="1" dirty="0" smtClean="0"/>
              <a:t>3. Насърчаване на увеличената употреба на продукта</a:t>
            </a:r>
            <a:endParaRPr lang="bg-BG" sz="32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165225"/>
            <a:ext cx="89916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26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3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Маркетингови стратегии  на пазарен лидер</a:t>
            </a:r>
            <a:endParaRPr kumimoji="0" lang="bg-BG" sz="3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914400"/>
            <a:ext cx="88392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endParaRPr lang="bg-BG" sz="3200" b="1" u="sng" dirty="0" smtClean="0"/>
          </a:p>
          <a:p>
            <a:pPr hangingPunct="0"/>
            <a:r>
              <a:rPr lang="en-US" sz="3200" b="1" u="sng" dirty="0" smtClean="0"/>
              <a:t>II</a:t>
            </a:r>
            <a:r>
              <a:rPr lang="bg-BG" sz="3200" b="1" u="sng" dirty="0" smtClean="0"/>
              <a:t>. Защита на пазарния </a:t>
            </a:r>
            <a:r>
              <a:rPr lang="bg-BG" sz="3200" b="1" u="sng" dirty="0" smtClean="0"/>
              <a:t>дял</a:t>
            </a:r>
          </a:p>
          <a:p>
            <a:pPr hangingPunct="0"/>
            <a:endParaRPr lang="bg-BG" sz="3200" dirty="0" smtClean="0"/>
          </a:p>
          <a:p>
            <a:pPr marL="514350" lvl="0" indent="-514350" hangingPunct="0">
              <a:spcAft>
                <a:spcPts val="1200"/>
              </a:spcAft>
              <a:buFont typeface="+mj-lt"/>
              <a:buAutoNum type="arabicPeriod"/>
            </a:pPr>
            <a:r>
              <a:rPr lang="bg-BG" sz="3200" b="1" dirty="0" smtClean="0"/>
              <a:t>Позиционна защита;</a:t>
            </a:r>
            <a:endParaRPr lang="bg-BG" sz="3200" dirty="0" smtClean="0"/>
          </a:p>
          <a:p>
            <a:pPr marL="514350" lvl="0" indent="-514350" hangingPunct="0">
              <a:spcAft>
                <a:spcPts val="1200"/>
              </a:spcAft>
              <a:buFont typeface="+mj-lt"/>
              <a:buAutoNum type="arabicPeriod"/>
            </a:pPr>
            <a:r>
              <a:rPr lang="bg-BG" sz="3200" b="1" dirty="0" smtClean="0"/>
              <a:t>Флангова защита;</a:t>
            </a:r>
            <a:endParaRPr lang="bg-BG" sz="3200" dirty="0" smtClean="0"/>
          </a:p>
          <a:p>
            <a:pPr marL="514350" indent="-514350" hangingPunct="0">
              <a:spcAft>
                <a:spcPts val="1200"/>
              </a:spcAft>
              <a:buFont typeface="+mj-lt"/>
              <a:buAutoNum type="arabicPeriod"/>
            </a:pPr>
            <a:r>
              <a:rPr lang="bg-BG" sz="3200" b="1" dirty="0" smtClean="0"/>
              <a:t>Превантивна </a:t>
            </a:r>
            <a:r>
              <a:rPr lang="bg-BG" sz="3200" b="1" dirty="0" smtClean="0"/>
              <a:t>защита; </a:t>
            </a:r>
            <a:endParaRPr lang="bg-BG" sz="3200" dirty="0" smtClean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bg-BG" sz="3200" b="1" dirty="0" smtClean="0"/>
              <a:t>Защита чрез контраатака;</a:t>
            </a:r>
            <a:endParaRPr lang="bg-BG" sz="32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165225"/>
            <a:ext cx="89916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26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3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Маркетингови стратегии  на пазарен лидер</a:t>
            </a:r>
            <a:endParaRPr kumimoji="0" lang="bg-BG" sz="3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914400"/>
            <a:ext cx="8839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bg-BG" sz="3200" b="1" dirty="0" smtClean="0"/>
              <a:t>4. Мобилна </a:t>
            </a:r>
            <a:r>
              <a:rPr lang="bg-BG" sz="3200" b="1" dirty="0" smtClean="0"/>
              <a:t>отбрана</a:t>
            </a:r>
            <a:endParaRPr lang="bg-BG" sz="3200" dirty="0" smtClean="0"/>
          </a:p>
          <a:p>
            <a:pPr hangingPunct="0"/>
            <a:r>
              <a:rPr lang="bg-BG" sz="3200" dirty="0" smtClean="0"/>
              <a:t>По два начина:</a:t>
            </a:r>
          </a:p>
          <a:p>
            <a:pPr hangingPunct="0"/>
            <a:r>
              <a:rPr lang="bg-BG" sz="3200" dirty="0" smtClean="0"/>
              <a:t>- </a:t>
            </a:r>
            <a:r>
              <a:rPr lang="bg-BG" sz="3200" b="1" dirty="0" smtClean="0"/>
              <a:t>чрез разширяване на пазара</a:t>
            </a:r>
            <a:r>
              <a:rPr lang="bg-BG" sz="3200" dirty="0" smtClean="0"/>
              <a:t> – към сегашния продукт се добавят нови продукти и услуги, свързани със същата родова потребност;</a:t>
            </a:r>
          </a:p>
          <a:p>
            <a:pPr hangingPunct="0"/>
            <a:r>
              <a:rPr lang="bg-BG" sz="3200" dirty="0" smtClean="0"/>
              <a:t>- </a:t>
            </a:r>
            <a:r>
              <a:rPr lang="bg-BG" sz="3200" b="1" dirty="0" smtClean="0"/>
              <a:t>чрез пазарна диверсификация</a:t>
            </a:r>
            <a:r>
              <a:rPr lang="bg-BG" sz="3200" dirty="0" smtClean="0"/>
              <a:t> - навлизане в други отрасли, несвързани с досегашната дейност на лидера.</a:t>
            </a:r>
          </a:p>
          <a:p>
            <a:pPr lvl="0" hangingPunct="0"/>
            <a:r>
              <a:rPr lang="bg-BG" sz="3200" b="1" dirty="0" smtClean="0"/>
              <a:t>5.Отстъпление.</a:t>
            </a:r>
          </a:p>
          <a:p>
            <a:pPr lvl="0" hangingPunct="0"/>
            <a:endParaRPr lang="bg-BG" sz="32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165225"/>
            <a:ext cx="89916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26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3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Маркетингови стратегии  на пазарен лидер</a:t>
            </a:r>
            <a:endParaRPr kumimoji="0" lang="bg-BG" sz="3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864895" y="5879813"/>
            <a:ext cx="74142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III</a:t>
            </a:r>
            <a:r>
              <a:rPr kumimoji="0" lang="bg-BG" sz="3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Разширяване на пазарния дял</a:t>
            </a:r>
            <a:endParaRPr kumimoji="0" lang="bg-BG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914400"/>
            <a:ext cx="883920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US" sz="3200" dirty="0" smtClean="0"/>
              <a:t>Pepsi</a:t>
            </a:r>
            <a:r>
              <a:rPr lang="bg-BG" sz="3200" dirty="0" smtClean="0"/>
              <a:t> –</a:t>
            </a:r>
            <a:r>
              <a:rPr lang="en-US" sz="3200" dirty="0" smtClean="0"/>
              <a:t>Cola</a:t>
            </a:r>
            <a:r>
              <a:rPr lang="bg-BG" sz="3200" dirty="0" smtClean="0"/>
              <a:t>, </a:t>
            </a:r>
            <a:r>
              <a:rPr lang="en-US" sz="3200" dirty="0" smtClean="0"/>
              <a:t>Ford</a:t>
            </a:r>
            <a:r>
              <a:rPr lang="bg-BG" sz="3200" dirty="0" smtClean="0"/>
              <a:t>, </a:t>
            </a:r>
            <a:r>
              <a:rPr lang="en-US" sz="3200" dirty="0" err="1" smtClean="0"/>
              <a:t>Colcate</a:t>
            </a:r>
            <a:r>
              <a:rPr lang="bg-BG" sz="3200" dirty="0" smtClean="0"/>
              <a:t> и мн.др.</a:t>
            </a:r>
          </a:p>
          <a:p>
            <a:pPr algn="just" hangingPunct="0"/>
            <a:r>
              <a:rPr lang="bg-BG" sz="3200" dirty="0" smtClean="0"/>
              <a:t> </a:t>
            </a:r>
            <a:r>
              <a:rPr lang="bg-BG" sz="3200" b="1" u="sng" dirty="0" smtClean="0"/>
              <a:t>Стратегии</a:t>
            </a:r>
            <a:r>
              <a:rPr lang="bg-BG" sz="3200" b="1" u="sng" dirty="0" smtClean="0"/>
              <a:t>:</a:t>
            </a:r>
            <a:endParaRPr lang="bg-BG" sz="3200" u="sng" dirty="0" smtClean="0"/>
          </a:p>
          <a:p>
            <a:pPr algn="just" hangingPunct="0">
              <a:spcAft>
                <a:spcPts val="600"/>
              </a:spcAft>
            </a:pPr>
            <a:r>
              <a:rPr lang="bg-BG" sz="3200" b="1" dirty="0" smtClean="0"/>
              <a:t>1. Фронтална атака; </a:t>
            </a:r>
            <a:endParaRPr lang="bg-BG" sz="3200" dirty="0" smtClean="0"/>
          </a:p>
          <a:p>
            <a:pPr algn="just" hangingPunct="0">
              <a:spcAft>
                <a:spcPts val="600"/>
              </a:spcAft>
            </a:pPr>
            <a:r>
              <a:rPr lang="bg-BG" sz="3200" b="1" dirty="0" smtClean="0"/>
              <a:t>2. Флангова атака</a:t>
            </a:r>
            <a:endParaRPr lang="bg-BG" sz="3200" dirty="0" smtClean="0"/>
          </a:p>
          <a:p>
            <a:pPr algn="just" hangingPunct="0">
              <a:spcAft>
                <a:spcPts val="600"/>
              </a:spcAft>
            </a:pPr>
            <a:r>
              <a:rPr lang="bg-BG" sz="3200" dirty="0" smtClean="0"/>
              <a:t>Основни варианти:</a:t>
            </a:r>
          </a:p>
          <a:p>
            <a:pPr algn="just" hangingPunct="0">
              <a:spcAft>
                <a:spcPts val="600"/>
              </a:spcAft>
            </a:pPr>
            <a:r>
              <a:rPr lang="bg-BG" sz="3200" dirty="0" smtClean="0"/>
              <a:t>- </a:t>
            </a:r>
            <a:r>
              <a:rPr lang="bg-BG" sz="3200" b="1" dirty="0" smtClean="0"/>
              <a:t>атакуване в географски район</a:t>
            </a:r>
            <a:r>
              <a:rPr lang="bg-BG" sz="3200" dirty="0" smtClean="0"/>
              <a:t>, в който конкурента не е достатъчно добър;</a:t>
            </a:r>
          </a:p>
          <a:p>
            <a:pPr algn="just" hangingPunct="0">
              <a:spcAft>
                <a:spcPts val="600"/>
              </a:spcAft>
            </a:pPr>
            <a:r>
              <a:rPr lang="bg-BG" sz="3200" dirty="0" smtClean="0"/>
              <a:t>- </a:t>
            </a:r>
            <a:r>
              <a:rPr lang="bg-BG" sz="3200" b="1" dirty="0" smtClean="0"/>
              <a:t>атакуване в пазарни сегменти</a:t>
            </a:r>
            <a:r>
              <a:rPr lang="bg-BG" sz="3200" dirty="0" smtClean="0"/>
              <a:t>, в които потребителите не са добре задоволени.</a:t>
            </a:r>
          </a:p>
          <a:p>
            <a:pPr algn="just" hangingPunct="0">
              <a:spcAft>
                <a:spcPts val="600"/>
              </a:spcAft>
            </a:pPr>
            <a:r>
              <a:rPr lang="bg-BG" sz="3200" dirty="0" smtClean="0"/>
              <a:t> </a:t>
            </a:r>
            <a:r>
              <a:rPr lang="bg-BG" sz="3200" b="1" dirty="0" smtClean="0"/>
              <a:t>3. Обкръжаване</a:t>
            </a:r>
            <a:r>
              <a:rPr lang="bg-BG" sz="3200" b="1" dirty="0" smtClean="0"/>
              <a:t>;</a:t>
            </a:r>
            <a:endParaRPr lang="bg-BG" sz="3200" dirty="0" smtClean="0"/>
          </a:p>
          <a:p>
            <a:pPr lvl="0" hangingPunct="0"/>
            <a:endParaRPr lang="bg-BG" sz="32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468242"/>
            <a:ext cx="89916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26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algn="ctr" hangingPunct="0"/>
            <a:r>
              <a:rPr lang="bg-BG" sz="3200" b="1" dirty="0" smtClean="0"/>
              <a:t>Маркетингови </a:t>
            </a:r>
            <a:r>
              <a:rPr lang="bg-BG" sz="3200" b="1" dirty="0" smtClean="0"/>
              <a:t>стратегии на </a:t>
            </a:r>
            <a:r>
              <a:rPr lang="bg-BG" sz="3200" b="1" dirty="0" smtClean="0"/>
              <a:t>пазарен предизвикател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xmlns="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914400"/>
            <a:ext cx="8839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/>
            <a:r>
              <a:rPr lang="bg-BG" sz="3200" b="1" dirty="0" smtClean="0"/>
              <a:t>4. Обходна </a:t>
            </a:r>
            <a:r>
              <a:rPr lang="bg-BG" sz="3200" b="1" dirty="0" smtClean="0"/>
              <a:t>атака</a:t>
            </a:r>
            <a:endParaRPr lang="bg-BG" sz="3200" dirty="0" smtClean="0"/>
          </a:p>
          <a:p>
            <a:pPr algn="just" hangingPunct="0"/>
            <a:r>
              <a:rPr lang="bg-BG" sz="3200" dirty="0" smtClean="0"/>
              <a:t>Три начина:</a:t>
            </a:r>
          </a:p>
          <a:p>
            <a:pPr algn="just" hangingPunct="0"/>
            <a:r>
              <a:rPr lang="bg-BG" sz="3200" dirty="0" smtClean="0"/>
              <a:t>- </a:t>
            </a:r>
            <a:r>
              <a:rPr lang="bg-BG" sz="3200" b="1" dirty="0" smtClean="0"/>
              <a:t>диверсификация в нови продукти</a:t>
            </a:r>
            <a:r>
              <a:rPr lang="bg-BG" sz="3200" dirty="0" smtClean="0"/>
              <a:t>, несвързани със сегашната дейност на фирмата;</a:t>
            </a:r>
          </a:p>
          <a:p>
            <a:pPr algn="just" hangingPunct="0"/>
            <a:r>
              <a:rPr lang="bg-BG" sz="3200" dirty="0" smtClean="0"/>
              <a:t>- </a:t>
            </a:r>
            <a:r>
              <a:rPr lang="bg-BG" sz="3200" b="1" dirty="0" smtClean="0"/>
              <a:t>диверсификация на нови географски пазари;</a:t>
            </a:r>
            <a:endParaRPr lang="bg-BG" sz="3200" dirty="0" smtClean="0"/>
          </a:p>
          <a:p>
            <a:pPr algn="just" hangingPunct="0"/>
            <a:r>
              <a:rPr lang="bg-BG" sz="3200" dirty="0" smtClean="0"/>
              <a:t>- </a:t>
            </a:r>
            <a:r>
              <a:rPr lang="bg-BG" sz="3200" b="1" dirty="0" smtClean="0"/>
              <a:t>осъществяване на технологичен скок.</a:t>
            </a:r>
            <a:endParaRPr lang="bg-BG" sz="3200" dirty="0" smtClean="0"/>
          </a:p>
          <a:p>
            <a:pPr algn="just" hangingPunct="0"/>
            <a:r>
              <a:rPr lang="bg-BG" sz="3200" b="1" dirty="0" smtClean="0"/>
              <a:t> </a:t>
            </a:r>
            <a:endParaRPr lang="bg-BG" sz="3200" dirty="0" smtClean="0"/>
          </a:p>
          <a:p>
            <a:pPr algn="just"/>
            <a:r>
              <a:rPr lang="bg-BG" sz="3200" b="1" dirty="0" smtClean="0"/>
              <a:t>5. Партизанска атака</a:t>
            </a:r>
            <a:endParaRPr lang="bg-BG" sz="32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468242"/>
            <a:ext cx="89916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26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algn="ctr" hangingPunct="0"/>
            <a:r>
              <a:rPr lang="bg-BG" sz="3200" b="1" dirty="0" smtClean="0"/>
              <a:t>Маркетингови </a:t>
            </a:r>
            <a:r>
              <a:rPr lang="bg-BG" sz="3200" b="1" dirty="0" smtClean="0"/>
              <a:t>стратегии на </a:t>
            </a:r>
            <a:r>
              <a:rPr lang="bg-BG" sz="3200" b="1" dirty="0" smtClean="0"/>
              <a:t>пазарен предизвикател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xmlns="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300</TotalTime>
  <Words>645</Words>
  <Application>Microsoft Office PowerPoint</Application>
  <PresentationFormat>On-screen Show (4:3)</PresentationFormat>
  <Paragraphs>125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Slipstream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Siya Veleva</dc:creator>
  <cp:lastModifiedBy>mladen</cp:lastModifiedBy>
  <cp:revision>64</cp:revision>
  <dcterms:created xsi:type="dcterms:W3CDTF">2006-08-16T00:00:00Z</dcterms:created>
  <dcterms:modified xsi:type="dcterms:W3CDTF">2017-03-10T09:25:28Z</dcterms:modified>
</cp:coreProperties>
</file>