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94660"/>
  </p:normalViewPr>
  <p:slideViewPr>
    <p:cSldViewPr>
      <p:cViewPr>
        <p:scale>
          <a:sx n="76" d="100"/>
          <a:sy n="76" d="100"/>
        </p:scale>
        <p:origin x="-1302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-54692" y="4494074"/>
            <a:ext cx="92748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bg-BG" sz="3000" b="1" dirty="0" smtClean="0">
              <a:solidFill>
                <a:schemeClr val="tx2"/>
              </a:solidFill>
              <a:latin typeface="Arno Pro Smbd" pitchFamily="18" charset="0"/>
              <a:cs typeface="Adobe Hebrew" pitchFamily="18" charset="-79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  <a:endParaRPr lang="bg-BG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027" y="2578709"/>
            <a:ext cx="8610600" cy="19050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>
            <a:off x="334027" y="2673959"/>
            <a:ext cx="3045925" cy="1100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3"/>
          </p:cNvCxnSpPr>
          <p:nvPr/>
        </p:nvCxnSpPr>
        <p:spPr>
          <a:xfrm flipV="1">
            <a:off x="5633155" y="2673959"/>
            <a:ext cx="3311472" cy="1100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727249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4400" b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Управление на маркетинга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3000" y="4114800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bg-BG" sz="3200" b="1" u="sng" dirty="0"/>
              <a:t>Маркетингови стратегии в зависимост от етапите на жизнения цикъл на продукта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440818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906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5800" y="152400"/>
            <a:ext cx="828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200" b="1" u="sng" dirty="0"/>
              <a:t>Етап въвеждане на пазара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143000"/>
            <a:ext cx="8077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3200" dirty="0" smtClean="0"/>
              <a:t> </a:t>
            </a:r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32871"/>
              </p:ext>
            </p:extLst>
          </p:nvPr>
        </p:nvGraphicFramePr>
        <p:xfrm>
          <a:off x="609600" y="1371600"/>
          <a:ext cx="8077200" cy="4800600"/>
        </p:xfrm>
        <a:graphic>
          <a:graphicData uri="http://schemas.openxmlformats.org/drawingml/2006/table">
            <a:tbl>
              <a:tblPr firstRow="1" firstCol="1" bandRow="1"/>
              <a:tblGrid>
                <a:gridCol w="1130808"/>
                <a:gridCol w="1413510"/>
                <a:gridCol w="2463546"/>
                <a:gridCol w="3069336"/>
              </a:tblGrid>
              <a:tr h="55880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Times New Roman"/>
                          <a:ea typeface="Times New Roman"/>
                        </a:rPr>
                        <a:t>Маркетингово стимулиране</a:t>
                      </a:r>
                      <a:endParaRPr lang="bg-BG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Times New Roman"/>
                          <a:ea typeface="Times New Roman"/>
                        </a:rPr>
                        <a:t>Високо</a:t>
                      </a:r>
                      <a:endParaRPr lang="bg-BG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Times New Roman"/>
                          <a:ea typeface="Times New Roman"/>
                        </a:rPr>
                        <a:t>Ниско</a:t>
                      </a:r>
                      <a:endParaRPr lang="bg-BG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660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2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2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dirty="0" smtClean="0">
                          <a:effectLst/>
                          <a:latin typeface="Times New Roman"/>
                          <a:ea typeface="Times New Roman"/>
                        </a:rPr>
                        <a:t>Цена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Times New Roman"/>
                          <a:ea typeface="Times New Roman"/>
                        </a:rPr>
                        <a:t>Висока</a:t>
                      </a:r>
                      <a:endParaRPr lang="bg-BG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2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dirty="0" smtClean="0">
                          <a:effectLst/>
                          <a:latin typeface="Times New Roman"/>
                          <a:ea typeface="Times New Roman"/>
                        </a:rPr>
                        <a:t>Стратегия </a:t>
                      </a:r>
                      <a:r>
                        <a:rPr lang="bg-BG" sz="2200" dirty="0">
                          <a:effectLst/>
                          <a:latin typeface="Times New Roman"/>
                          <a:ea typeface="Times New Roman"/>
                        </a:rPr>
                        <a:t>на бързо обиране на каймака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2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dirty="0" smtClean="0">
                          <a:effectLst/>
                          <a:latin typeface="Times New Roman"/>
                          <a:ea typeface="Times New Roman"/>
                        </a:rPr>
                        <a:t>Стратегия </a:t>
                      </a:r>
                      <a:r>
                        <a:rPr lang="bg-BG" sz="2200" dirty="0">
                          <a:effectLst/>
                          <a:latin typeface="Times New Roman"/>
                          <a:ea typeface="Times New Roman"/>
                        </a:rPr>
                        <a:t>на бавно обиране на каймака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Times New Roman"/>
                          <a:ea typeface="Times New Roman"/>
                        </a:rPr>
                        <a:t>Ниска</a:t>
                      </a:r>
                      <a:endParaRPr lang="bg-BG" sz="1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bg-BG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2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dirty="0" smtClean="0">
                          <a:effectLst/>
                          <a:latin typeface="Times New Roman"/>
                          <a:ea typeface="Times New Roman"/>
                        </a:rPr>
                        <a:t>Стратегия </a:t>
                      </a:r>
                      <a:r>
                        <a:rPr lang="bg-BG" sz="2200" dirty="0">
                          <a:effectLst/>
                          <a:latin typeface="Times New Roman"/>
                          <a:ea typeface="Times New Roman"/>
                        </a:rPr>
                        <a:t>на бързо проникване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2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200" dirty="0" smtClean="0">
                          <a:effectLst/>
                          <a:latin typeface="Times New Roman"/>
                          <a:ea typeface="Times New Roman"/>
                        </a:rPr>
                        <a:t>Стратегия </a:t>
                      </a:r>
                      <a:r>
                        <a:rPr lang="bg-BG" sz="2200" dirty="0">
                          <a:effectLst/>
                          <a:latin typeface="Times New Roman"/>
                          <a:ea typeface="Times New Roman"/>
                        </a:rPr>
                        <a:t>на бавно проникване</a:t>
                      </a:r>
                      <a:endParaRPr lang="bg-BG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3200" b="1" u="sng" dirty="0"/>
              <a:t>Етап пазарен растеж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914400"/>
            <a:ext cx="85344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hangingPunct="0">
              <a:spcAft>
                <a:spcPts val="1200"/>
              </a:spcAft>
              <a:buFont typeface="+mj-lt"/>
              <a:buAutoNum type="arabicPeriod"/>
            </a:pPr>
            <a:r>
              <a:rPr lang="bg-BG" sz="2400" b="1" dirty="0" smtClean="0"/>
              <a:t>Подобряване </a:t>
            </a:r>
            <a:r>
              <a:rPr lang="bg-BG" sz="2400" b="1" dirty="0"/>
              <a:t>на качеството на продукта и допълването му с нови характеристики</a:t>
            </a:r>
            <a:r>
              <a:rPr lang="bg-BG" sz="2400" dirty="0"/>
              <a:t>, които му придават по-съвършен вид;</a:t>
            </a:r>
          </a:p>
          <a:p>
            <a:pPr marL="342900" lvl="0" indent="-342900" algn="just" hangingPunct="0">
              <a:spcAft>
                <a:spcPts val="1200"/>
              </a:spcAft>
              <a:buFont typeface="+mj-lt"/>
              <a:buAutoNum type="arabicPeriod"/>
            </a:pPr>
            <a:r>
              <a:rPr lang="bg-BG" sz="2400" b="1" dirty="0" smtClean="0"/>
              <a:t>Добавяне </a:t>
            </a:r>
            <a:r>
              <a:rPr lang="bg-BG" sz="2400" b="1" dirty="0"/>
              <a:t>на нови модели от продукта и пускане на странични продукти;</a:t>
            </a:r>
            <a:endParaRPr lang="bg-BG" sz="2400" dirty="0"/>
          </a:p>
          <a:p>
            <a:pPr marL="342900" lvl="0" indent="-342900" algn="just" hangingPunct="0">
              <a:spcAft>
                <a:spcPts val="1200"/>
              </a:spcAft>
              <a:buFont typeface="+mj-lt"/>
              <a:buAutoNum type="arabicPeriod"/>
            </a:pPr>
            <a:r>
              <a:rPr lang="bg-BG" sz="2400" b="1" dirty="0" smtClean="0"/>
              <a:t>Навлизане </a:t>
            </a:r>
            <a:r>
              <a:rPr lang="bg-BG" sz="2400" b="1" dirty="0"/>
              <a:t>в нови пазарни сегменти;</a:t>
            </a:r>
            <a:endParaRPr lang="bg-BG" sz="2400" dirty="0"/>
          </a:p>
          <a:p>
            <a:pPr marL="342900" lvl="0" indent="-342900" algn="just" hangingPunct="0">
              <a:spcAft>
                <a:spcPts val="1200"/>
              </a:spcAft>
              <a:buFont typeface="+mj-lt"/>
              <a:buAutoNum type="arabicPeriod"/>
            </a:pPr>
            <a:r>
              <a:rPr lang="bg-BG" sz="2400" b="1" dirty="0" smtClean="0"/>
              <a:t>Навлизане </a:t>
            </a:r>
            <a:r>
              <a:rPr lang="bg-BG" sz="2400" b="1" dirty="0"/>
              <a:t>в нови канали за дистрибуция;</a:t>
            </a:r>
            <a:endParaRPr lang="bg-BG" sz="2400" dirty="0"/>
          </a:p>
          <a:p>
            <a:pPr marL="342900" lvl="0" indent="-342900" algn="just" hangingPunct="0">
              <a:spcAft>
                <a:spcPts val="1200"/>
              </a:spcAft>
              <a:buFont typeface="+mj-lt"/>
              <a:buAutoNum type="arabicPeriod"/>
            </a:pPr>
            <a:r>
              <a:rPr lang="bg-BG" sz="2400" b="1" dirty="0" smtClean="0"/>
              <a:t>Преминаване </a:t>
            </a:r>
            <a:r>
              <a:rPr lang="bg-BG" sz="2400" b="1" dirty="0"/>
              <a:t>от реклама за осведомяване към реклама за изграждане</a:t>
            </a:r>
            <a:r>
              <a:rPr lang="bg-BG" sz="2400" dirty="0"/>
              <a:t> на предпочитане на продукта и за стимулиране за покупка;</a:t>
            </a:r>
          </a:p>
          <a:p>
            <a:pPr marL="342900" indent="-342900" algn="just" hangingPunct="0">
              <a:spcAft>
                <a:spcPts val="1200"/>
              </a:spcAft>
              <a:buFont typeface="+mj-lt"/>
              <a:buAutoNum type="arabicPeriod"/>
            </a:pPr>
            <a:r>
              <a:rPr lang="bg-BG" sz="2400" dirty="0"/>
              <a:t> </a:t>
            </a:r>
            <a:r>
              <a:rPr lang="bg-BG" sz="2400" b="1" dirty="0" smtClean="0"/>
              <a:t>Своевременно </a:t>
            </a:r>
            <a:r>
              <a:rPr lang="bg-BG" sz="2400" b="1" dirty="0"/>
              <a:t>намаляване на цените</a:t>
            </a:r>
            <a:r>
              <a:rPr lang="bg-BG" sz="2400" dirty="0"/>
              <a:t>, за да се привлече следващото ниво купувачи, които са по-чувствителни към цените. </a:t>
            </a: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3200" b="1" u="sng" dirty="0"/>
              <a:t>Етап зрялост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793576"/>
            <a:ext cx="8534400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600"/>
              </a:spcAft>
            </a:pPr>
            <a:r>
              <a:rPr lang="en-US" sz="2400" b="1" u="sng" dirty="0" smtClean="0"/>
              <a:t>1. </a:t>
            </a:r>
            <a:r>
              <a:rPr lang="bg-BG" sz="2400" b="1" u="sng" dirty="0" smtClean="0"/>
              <a:t>Стратегии </a:t>
            </a:r>
            <a:r>
              <a:rPr lang="bg-BG" sz="2400" b="1" u="sng" dirty="0"/>
              <a:t>за модификация на пазара.</a:t>
            </a:r>
            <a:r>
              <a:rPr lang="bg-BG" sz="2400" u="sng" dirty="0"/>
              <a:t>  </a:t>
            </a:r>
            <a:endParaRPr lang="bg-BG" sz="2400" dirty="0"/>
          </a:p>
          <a:p>
            <a:pPr algn="just" hangingPunct="0">
              <a:spcAft>
                <a:spcPts val="600"/>
              </a:spcAft>
            </a:pPr>
            <a:r>
              <a:rPr lang="bg-BG" sz="2400" b="1" dirty="0" smtClean="0"/>
              <a:t>1.</a:t>
            </a:r>
            <a:r>
              <a:rPr lang="bg-BG" sz="2400" b="1" dirty="0" err="1" smtClean="0"/>
              <a:t>1</a:t>
            </a:r>
            <a:r>
              <a:rPr lang="bg-BG" sz="2400" b="1" dirty="0"/>
              <a:t>.</a:t>
            </a:r>
            <a:r>
              <a:rPr lang="bg-BG" sz="2400" dirty="0"/>
              <a:t> </a:t>
            </a:r>
            <a:r>
              <a:rPr lang="bg-BG" sz="2400" b="1" dirty="0"/>
              <a:t>Увеличаване на броя на </a:t>
            </a:r>
            <a:r>
              <a:rPr lang="bg-BG" sz="2400" b="1" dirty="0" smtClean="0"/>
              <a:t>потребителите</a:t>
            </a:r>
            <a:r>
              <a:rPr lang="bg-BG" sz="2400" dirty="0" smtClean="0"/>
              <a:t>:</a:t>
            </a:r>
            <a:endParaRPr lang="bg-BG" sz="2400" dirty="0"/>
          </a:p>
          <a:p>
            <a:pPr marL="342900" indent="-342900" algn="just" hangingPunct="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bg-BG" sz="2400" dirty="0" smtClean="0"/>
              <a:t>привличане </a:t>
            </a:r>
            <a:r>
              <a:rPr lang="bg-BG" sz="2400" dirty="0"/>
              <a:t>на нови потребители на този пазар;</a:t>
            </a:r>
          </a:p>
          <a:p>
            <a:pPr marL="342900" indent="-342900" algn="just" hangingPunct="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bg-BG" sz="2400" dirty="0" smtClean="0"/>
              <a:t>навлизане </a:t>
            </a:r>
            <a:r>
              <a:rPr lang="bg-BG" sz="2400" dirty="0"/>
              <a:t>в нови пазарни сегменти - географски, демографски и др.;</a:t>
            </a:r>
          </a:p>
          <a:p>
            <a:pPr marL="342900" indent="-342900" algn="just" hangingPunct="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bg-BG" sz="2400" dirty="0" smtClean="0"/>
              <a:t>привличане </a:t>
            </a:r>
            <a:r>
              <a:rPr lang="bg-BG" sz="2400" dirty="0"/>
              <a:t>на клиентите на конкурентите.</a:t>
            </a:r>
          </a:p>
          <a:p>
            <a:pPr algn="just" hangingPunct="0">
              <a:spcAft>
                <a:spcPts val="600"/>
              </a:spcAft>
            </a:pPr>
            <a:r>
              <a:rPr lang="bg-BG" sz="2400" dirty="0"/>
              <a:t> </a:t>
            </a:r>
            <a:endParaRPr lang="en-US" sz="2400" dirty="0" smtClean="0"/>
          </a:p>
          <a:p>
            <a:pPr algn="just" hangingPunct="0">
              <a:spcAft>
                <a:spcPts val="600"/>
              </a:spcAft>
            </a:pPr>
            <a:r>
              <a:rPr lang="en-US" sz="2400" b="1" dirty="0" smtClean="0"/>
              <a:t>1.2 </a:t>
            </a:r>
            <a:r>
              <a:rPr lang="bg-BG" sz="2400" b="1" dirty="0" smtClean="0"/>
              <a:t>Увеличаване </a:t>
            </a:r>
            <a:r>
              <a:rPr lang="bg-BG" sz="2400" b="1" dirty="0"/>
              <a:t>на използваното количество от всеки отделен </a:t>
            </a:r>
            <a:r>
              <a:rPr lang="bg-BG" sz="2400" b="1" dirty="0" smtClean="0"/>
              <a:t>потребител</a:t>
            </a:r>
            <a:r>
              <a:rPr lang="bg-BG" sz="2400" dirty="0" smtClean="0"/>
              <a:t>:</a:t>
            </a:r>
            <a:endParaRPr lang="bg-BG" sz="2400" dirty="0"/>
          </a:p>
          <a:p>
            <a:pPr marL="342900" indent="-342900" algn="just" hangingPunct="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bg-BG" sz="2400" dirty="0" smtClean="0"/>
              <a:t>осигуряване </a:t>
            </a:r>
            <a:r>
              <a:rPr lang="bg-BG" sz="2400" dirty="0"/>
              <a:t>на по-честа употреба;</a:t>
            </a:r>
          </a:p>
          <a:p>
            <a:pPr marL="342900" indent="-342900" algn="just" hangingPunct="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bg-BG" sz="2400" dirty="0" smtClean="0"/>
              <a:t>осигуряване </a:t>
            </a:r>
            <a:r>
              <a:rPr lang="bg-BG" sz="2400" dirty="0"/>
              <a:t>на по-голямо употребено количество при всеки отделен случай ;</a:t>
            </a:r>
          </a:p>
          <a:p>
            <a:pPr marL="342900" indent="-342900" algn="just" hangingPunct="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bg-BG" sz="2400" dirty="0" smtClean="0"/>
              <a:t>откриване </a:t>
            </a:r>
            <a:r>
              <a:rPr lang="bg-BG" sz="2400" dirty="0"/>
              <a:t>на нови и по-разнообразни приложения на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3068943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3200" b="1" u="sng" dirty="0"/>
              <a:t>Етап зрялост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793576"/>
            <a:ext cx="85344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/>
            <a:r>
              <a:rPr lang="en-US" sz="2800" b="1" u="sng" dirty="0" smtClean="0"/>
              <a:t>2. </a:t>
            </a:r>
            <a:r>
              <a:rPr lang="bg-BG" sz="2800" b="1" u="sng" dirty="0" smtClean="0"/>
              <a:t>Стратегии </a:t>
            </a:r>
            <a:r>
              <a:rPr lang="bg-BG" sz="2800" b="1" u="sng" dirty="0"/>
              <a:t>за модификация на продукта</a:t>
            </a:r>
            <a:endParaRPr lang="bg-BG" sz="2800" dirty="0"/>
          </a:p>
          <a:p>
            <a:pPr algn="just" hangingPunct="0"/>
            <a:r>
              <a:rPr lang="bg-BG" sz="2800" dirty="0"/>
              <a:t> </a:t>
            </a:r>
          </a:p>
          <a:p>
            <a:pPr marL="457200" indent="-457200" algn="just" hangingPunct="0">
              <a:buFont typeface="Wingdings" panose="05000000000000000000" pitchFamily="2" charset="2"/>
              <a:buChar char="Ø"/>
            </a:pPr>
            <a:r>
              <a:rPr lang="bg-BG" sz="2800" dirty="0" smtClean="0"/>
              <a:t>стратегия </a:t>
            </a:r>
            <a:r>
              <a:rPr lang="bg-BG" sz="2800" dirty="0"/>
              <a:t>на подобряване на качеството на продукта;</a:t>
            </a:r>
          </a:p>
          <a:p>
            <a:pPr marL="457200" indent="-457200" algn="just" hangingPunct="0">
              <a:buFont typeface="Wingdings" panose="05000000000000000000" pitchFamily="2" charset="2"/>
              <a:buChar char="Ø"/>
            </a:pPr>
            <a:r>
              <a:rPr lang="bg-BG" sz="2800" dirty="0" smtClean="0"/>
              <a:t>стратегия </a:t>
            </a:r>
            <a:r>
              <a:rPr lang="bg-BG" sz="2800" dirty="0"/>
              <a:t>на подобряване на характеристиките на продукта;</a:t>
            </a:r>
          </a:p>
          <a:p>
            <a:pPr marL="457200" indent="-457200" algn="just" hangingPunct="0">
              <a:buFont typeface="Wingdings" panose="05000000000000000000" pitchFamily="2" charset="2"/>
              <a:buChar char="Ø"/>
            </a:pPr>
            <a:r>
              <a:rPr lang="bg-BG" sz="2800" dirty="0" smtClean="0"/>
              <a:t>стратегия </a:t>
            </a:r>
            <a:r>
              <a:rPr lang="bg-BG" sz="2800" dirty="0"/>
              <a:t>на подобряване на външния вид на продукта.</a:t>
            </a:r>
          </a:p>
          <a:p>
            <a:pPr algn="just" hangingPunct="0"/>
            <a:r>
              <a:rPr lang="bg-BG" sz="2800" b="1" dirty="0"/>
              <a:t>	</a:t>
            </a:r>
            <a:endParaRPr lang="bg-BG" sz="2800" dirty="0"/>
          </a:p>
          <a:p>
            <a:pPr algn="just" hangingPunct="0"/>
            <a:r>
              <a:rPr lang="bg-BG" sz="2800" b="1" dirty="0"/>
              <a:t> </a:t>
            </a:r>
            <a:r>
              <a:rPr lang="en-US" sz="2800" b="1" u="sng" dirty="0" smtClean="0"/>
              <a:t>3. </a:t>
            </a:r>
            <a:r>
              <a:rPr lang="bg-BG" sz="2800" b="1" u="sng" dirty="0" smtClean="0"/>
              <a:t>Стратегии </a:t>
            </a:r>
            <a:r>
              <a:rPr lang="bg-BG" sz="2800" b="1" u="sng" dirty="0"/>
              <a:t>за модификация на маркетинговия микс. </a:t>
            </a:r>
            <a:endParaRPr lang="bg-BG" sz="2800" dirty="0"/>
          </a:p>
          <a:p>
            <a:pPr marL="342900" indent="-342900" algn="just" hangingPunct="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869541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3200" b="1" u="sng" dirty="0"/>
              <a:t>Етап спад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7827" y="1295400"/>
            <a:ext cx="85344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bg-BG" sz="2800" dirty="0"/>
              <a:t>Фирмата трябва да извърши следното:</a:t>
            </a:r>
          </a:p>
          <a:p>
            <a:pPr hangingPunct="0"/>
            <a:r>
              <a:rPr lang="bg-BG" sz="2800" dirty="0"/>
              <a:t> </a:t>
            </a:r>
          </a:p>
          <a:p>
            <a:pPr lvl="0" hangingPunct="0"/>
            <a:r>
              <a:rPr lang="en-US" sz="2800" b="1" u="sng" dirty="0" smtClean="0"/>
              <a:t>1. </a:t>
            </a:r>
            <a:r>
              <a:rPr lang="bg-BG" sz="2800" b="1" u="sng" dirty="0" smtClean="0"/>
              <a:t>Определяне </a:t>
            </a:r>
            <a:r>
              <a:rPr lang="bg-BG" sz="2800" b="1" u="sng" dirty="0"/>
              <a:t>на слабите продукти.</a:t>
            </a:r>
            <a:r>
              <a:rPr lang="bg-BG" sz="2800" u="sng" dirty="0"/>
              <a:t> </a:t>
            </a:r>
            <a:endParaRPr lang="bg-BG" sz="2800" dirty="0"/>
          </a:p>
          <a:p>
            <a:pPr hangingPunct="0"/>
            <a:r>
              <a:rPr lang="bg-BG" sz="2800" dirty="0"/>
              <a:t> </a:t>
            </a:r>
          </a:p>
          <a:p>
            <a:pPr hangingPunct="0"/>
            <a:r>
              <a:rPr lang="bg-BG" sz="2800" dirty="0"/>
              <a:t>За всеки продукт</a:t>
            </a:r>
            <a:r>
              <a:rPr lang="bg-BG" sz="2800" b="1" dirty="0"/>
              <a:t> се препоръчва:</a:t>
            </a:r>
            <a:endParaRPr lang="bg-BG" sz="2800" dirty="0"/>
          </a:p>
          <a:p>
            <a:pPr marL="457200" lvl="0" indent="-457200" hangingPunct="0">
              <a:buFont typeface="Wingdings" panose="05000000000000000000" pitchFamily="2" charset="2"/>
              <a:buChar char="Ø"/>
            </a:pPr>
            <a:r>
              <a:rPr lang="bg-BG" sz="2800" dirty="0"/>
              <a:t>да не се променя нищо,</a:t>
            </a:r>
          </a:p>
          <a:p>
            <a:pPr marL="457200" lvl="0" indent="-457200" hangingPunct="0">
              <a:buFont typeface="Wingdings" panose="05000000000000000000" pitchFamily="2" charset="2"/>
              <a:buChar char="Ø"/>
            </a:pPr>
            <a:r>
              <a:rPr lang="bg-BG" sz="2800" dirty="0"/>
              <a:t>да се промени маркетинговата стратегия;</a:t>
            </a:r>
          </a:p>
          <a:p>
            <a:pPr marL="457200" lvl="0" indent="-457200" hangingPunct="0">
              <a:buFont typeface="Wingdings" panose="05000000000000000000" pitchFamily="2" charset="2"/>
              <a:buChar char="Ø"/>
            </a:pPr>
            <a:r>
              <a:rPr lang="bg-BG" sz="2800" dirty="0"/>
              <a:t>да се извади от производство.</a:t>
            </a:r>
          </a:p>
          <a:p>
            <a:pPr marL="342900" indent="-342900" algn="just" hangingPunct="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16837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3200" b="1" u="sng" dirty="0"/>
              <a:t>Етап спад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8265" y="763696"/>
            <a:ext cx="8534400" cy="620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600"/>
              </a:spcAft>
            </a:pPr>
            <a:r>
              <a:rPr lang="en-US" sz="2800" b="1" u="sng" dirty="0" smtClean="0"/>
              <a:t>2. </a:t>
            </a:r>
            <a:r>
              <a:rPr lang="bg-BG" sz="2800" b="1" u="sng" dirty="0" smtClean="0"/>
              <a:t>Определяне </a:t>
            </a:r>
            <a:r>
              <a:rPr lang="bg-BG" sz="2800" b="1" u="sng" dirty="0"/>
              <a:t>на маркетинговите стратегии</a:t>
            </a:r>
            <a:r>
              <a:rPr lang="bg-BG" sz="2800" u="sng" dirty="0"/>
              <a:t>:</a:t>
            </a:r>
            <a:endParaRPr lang="bg-BG" sz="2800" dirty="0"/>
          </a:p>
          <a:p>
            <a:pPr marL="363538" indent="-363538" algn="just" hangingPunct="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63538" algn="l"/>
              </a:tabLst>
            </a:pPr>
            <a:r>
              <a:rPr lang="bg-BG" sz="2400" b="1" dirty="0" smtClean="0"/>
              <a:t>увеличаване </a:t>
            </a:r>
            <a:r>
              <a:rPr lang="bg-BG" sz="2400" b="1" dirty="0"/>
              <a:t>на инвестициите</a:t>
            </a:r>
            <a:r>
              <a:rPr lang="bg-BG" sz="2400" dirty="0"/>
              <a:t> - с цел доминиране или по-силна конкурентна позиция на </a:t>
            </a:r>
            <a:r>
              <a:rPr lang="bg-BG" sz="2400" dirty="0" smtClean="0"/>
              <a:t>фирмата;</a:t>
            </a:r>
            <a:endParaRPr lang="bg-BG" sz="2400" dirty="0"/>
          </a:p>
          <a:p>
            <a:pPr marL="342900" lvl="0" indent="-342900" algn="just" hangingPunct="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bg-BG" sz="2400" b="1" dirty="0"/>
              <a:t>поддържане на нивото на инвестициите</a:t>
            </a:r>
            <a:r>
              <a:rPr lang="bg-BG" sz="2400" dirty="0"/>
              <a:t>, докато неизвестните около отрасъла не се разрешат;</a:t>
            </a:r>
          </a:p>
          <a:p>
            <a:pPr marL="342900" lvl="0" indent="-342900" algn="just" hangingPunct="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bg-BG" sz="2400" b="1" dirty="0"/>
              <a:t>селективно намаляване на инвестициите</a:t>
            </a:r>
            <a:r>
              <a:rPr lang="bg-BG" sz="2400" dirty="0"/>
              <a:t> чрез спиране обслужването на неизгодните потребителски групи и увеличаване инвестициите в </a:t>
            </a:r>
            <a:r>
              <a:rPr lang="bg-BG" sz="2400" dirty="0" smtClean="0"/>
              <a:t>по-изходните</a:t>
            </a:r>
            <a:r>
              <a:rPr lang="en-US" sz="2400" dirty="0" smtClean="0"/>
              <a:t>;</a:t>
            </a:r>
            <a:r>
              <a:rPr lang="bg-BG" sz="2400" dirty="0" smtClean="0"/>
              <a:t> </a:t>
            </a:r>
            <a:endParaRPr lang="bg-BG" sz="2400" dirty="0"/>
          </a:p>
          <a:p>
            <a:pPr marL="342900" lvl="0" indent="-342900" algn="just" hangingPunct="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bg-BG" sz="2400" b="1" dirty="0"/>
              <a:t>“Обиране на реколтата” (или “доене”)</a:t>
            </a:r>
            <a:r>
              <a:rPr lang="bg-BG" sz="2400" dirty="0"/>
              <a:t> на направените инвестиции за бързо възвръщане на парите;</a:t>
            </a:r>
          </a:p>
          <a:p>
            <a:pPr marL="342900" lvl="0" indent="-342900" algn="just" hangingPunct="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bg-BG" sz="2400" b="1" dirty="0"/>
              <a:t>бързо ликвидиране на бизнеса</a:t>
            </a:r>
            <a:r>
              <a:rPr lang="bg-BG" sz="2400" dirty="0"/>
              <a:t> с възможно най-изгодното освобождаване от активите.</a:t>
            </a:r>
          </a:p>
          <a:p>
            <a:pPr lvl="0" algn="just" hangingPunct="0">
              <a:spcAft>
                <a:spcPts val="600"/>
              </a:spcAft>
            </a:pPr>
            <a:r>
              <a:rPr lang="en-US" sz="2400" b="1" u="sng" dirty="0" smtClean="0"/>
              <a:t>3. </a:t>
            </a:r>
            <a:r>
              <a:rPr lang="bg-BG" sz="2400" b="1" u="sng" dirty="0" smtClean="0"/>
              <a:t>Вземане </a:t>
            </a:r>
            <a:r>
              <a:rPr lang="bg-BG" sz="2400" b="1" u="sng" dirty="0"/>
              <a:t>на решение за изоставяне на продукта.</a:t>
            </a:r>
            <a:r>
              <a:rPr lang="bg-BG" sz="2400" u="sng" dirty="0"/>
              <a:t> </a:t>
            </a:r>
            <a:endParaRPr lang="bg-BG" sz="2400" dirty="0"/>
          </a:p>
          <a:p>
            <a:pPr marL="342900" indent="-342900" algn="just" hangingPunct="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273419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348</TotalTime>
  <Words>263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 Veleva</dc:creator>
  <cp:lastModifiedBy>SAtanasova</cp:lastModifiedBy>
  <cp:revision>77</cp:revision>
  <dcterms:created xsi:type="dcterms:W3CDTF">2006-08-16T00:00:00Z</dcterms:created>
  <dcterms:modified xsi:type="dcterms:W3CDTF">2020-01-08T07:46:15Z</dcterms:modified>
</cp:coreProperties>
</file>