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2" r:id="rId3"/>
    <p:sldId id="342" r:id="rId4"/>
    <p:sldId id="329" r:id="rId5"/>
    <p:sldId id="332" r:id="rId6"/>
    <p:sldId id="331" r:id="rId7"/>
    <p:sldId id="333" r:id="rId8"/>
    <p:sldId id="343" r:id="rId9"/>
    <p:sldId id="344" r:id="rId10"/>
    <p:sldId id="345" r:id="rId11"/>
    <p:sldId id="291" r:id="rId12"/>
    <p:sldId id="313" r:id="rId13"/>
    <p:sldId id="346" r:id="rId14"/>
    <p:sldId id="328" r:id="rId15"/>
    <p:sldId id="322" r:id="rId16"/>
    <p:sldId id="323" r:id="rId17"/>
    <p:sldId id="347" r:id="rId18"/>
    <p:sldId id="314" r:id="rId19"/>
    <p:sldId id="324" r:id="rId20"/>
    <p:sldId id="348" r:id="rId21"/>
    <p:sldId id="349" r:id="rId22"/>
    <p:sldId id="350" r:id="rId23"/>
    <p:sldId id="315" r:id="rId24"/>
    <p:sldId id="316" r:id="rId25"/>
    <p:sldId id="317" r:id="rId26"/>
    <p:sldId id="318" r:id="rId27"/>
    <p:sldId id="334" r:id="rId28"/>
    <p:sldId id="294" r:id="rId29"/>
    <p:sldId id="352" r:id="rId30"/>
    <p:sldId id="335" r:id="rId31"/>
    <p:sldId id="353" r:id="rId32"/>
    <p:sldId id="354" r:id="rId33"/>
    <p:sldId id="355" r:id="rId34"/>
    <p:sldId id="289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9467" autoAdjust="0"/>
  </p:normalViewPr>
  <p:slideViewPr>
    <p:cSldViewPr>
      <p:cViewPr>
        <p:scale>
          <a:sx n="77" d="100"/>
          <a:sy n="77" d="100"/>
        </p:scale>
        <p:origin x="-85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806187-5F27-48ED-934B-65D2369977B4}" type="datetime1">
              <a:rPr lang="en-US"/>
              <a:pPr/>
              <a:t>1/12/2020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8CB5E7-AB6D-4272-863E-FACEF8B9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7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28917-7925-4300-A1C2-17714ACE04E9}" type="datetime1">
              <a:rPr lang="en-US"/>
              <a:pPr/>
              <a:t>1/12/2020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97DB05-5F72-4CD0-B0BF-C0456067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9BC1D6-0E6B-4B67-8E2F-6F1FC8247D01}" type="slidenum">
              <a:rPr lang="en-US"/>
              <a:pPr/>
              <a:t>1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1550" y="5589588"/>
            <a:ext cx="70564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Times New Roman" pitchFamily="18" charset="0"/>
              </a:defRPr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  <p:pic>
        <p:nvPicPr>
          <p:cNvPr id="1028" name="WordPictureWatermark1" descr="star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8438" y="1090613"/>
            <a:ext cx="5840412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 descr="ESF_logo_sma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6225" y="5570538"/>
            <a:ext cx="1257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EU_logo_sma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58888" y="5661025"/>
            <a:ext cx="10763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Slide Number Placeholder 4"/>
          <p:cNvSpPr txBox="1">
            <a:spLocks noGrp="1"/>
          </p:cNvSpPr>
          <p:nvPr userDrawn="1"/>
        </p:nvSpPr>
        <p:spPr bwMode="auto">
          <a:xfrm>
            <a:off x="7885113" y="6337300"/>
            <a:ext cx="1184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bg-BG" sz="1400">
                <a:latin typeface="Times New Roman" pitchFamily="18" charset="0"/>
                <a:cs typeface="Times New Roman" pitchFamily="18" charset="0"/>
              </a:rPr>
              <a:t>стр. </a:t>
            </a:r>
            <a:fld id="{6E41C7F0-4E9B-4FDE-B8C1-A3F0BD84559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r>
              <a:rPr lang="bg-BG" sz="1400">
                <a:latin typeface="Times New Roman" pitchFamily="18" charset="0"/>
                <a:cs typeface="Times New Roman" pitchFamily="18" charset="0"/>
              </a:rPr>
              <a:t> от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bg-BG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&#1090;&#1098;&#1088;&#1075;&#1086;&#1074;&#1089;&#1082;&#1072;&#1084;&#1072;&#1088;&#1082;&#1072;.com/" TargetMode="External"/><Relationship Id="rId2" Type="http://schemas.openxmlformats.org/officeDocument/2006/relationships/hyperlink" Target="http://klasikastil.com/files/Marketing_beg.pd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smarketing.org/read/2013/Strategicheski_marketing_08.pdf" TargetMode="External"/><Relationship Id="rId4" Type="http://schemas.openxmlformats.org/officeDocument/2006/relationships/hyperlink" Target="http://www.nbu.bg/PUBLIC/IMAGES/Lectsia%20za%20zakrila%20na%20Targovski%20marki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ТЕХНИЧЕСКИ УНИВЕРСИТЕТ – СОФИЯ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СТОПАНСКИ ФАКУЛТЕТ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Катедра “Икономика, индустриален инженеринг и мениджмънт”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-S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764704"/>
            <a:ext cx="688876" cy="504056"/>
          </a:xfrm>
          <a:prstGeom prst="rect">
            <a:avLst/>
          </a:prstGeom>
        </p:spPr>
      </p:pic>
      <p:pic>
        <p:nvPicPr>
          <p:cNvPr id="6" name="Picture 21" descr="Tu-sofia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32656"/>
            <a:ext cx="576065" cy="549239"/>
          </a:xfrm>
          <a:prstGeom prst="rect">
            <a:avLst/>
          </a:prstGeom>
          <a:noFill/>
        </p:spPr>
      </p:pic>
      <p:sp>
        <p:nvSpPr>
          <p:cNvPr id="8" name="Round Diagonal Corner Rectangle 7"/>
          <p:cNvSpPr/>
          <p:nvPr/>
        </p:nvSpPr>
        <p:spPr>
          <a:xfrm>
            <a:off x="323528" y="2276872"/>
            <a:ext cx="8424936" cy="2126267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Стратегии за търговската марка</a:t>
            </a:r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Стратегии </a:t>
            </a:r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 опаковане, етикетиране и гаранции. Продуктови стратегии по етапите на жизнения цикъл на продукта</a:t>
            </a:r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Стратегии за елиминиране на продукти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9220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Дисциплина “Мениджмънт на маркетинга”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Решения,  които фирмите взимат относно търговската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163647"/>
            <a:ext cx="818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еобходимо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препозициониране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промяна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42088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Промяна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търговската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марка,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нейната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позиция и имидж се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налага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когато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тя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изпълнява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функциите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си. </a:t>
            </a:r>
            <a:endParaRPr lang="bg-BG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63688" y="3395901"/>
            <a:ext cx="5760640" cy="753179"/>
            <a:chOff x="1979712" y="3251885"/>
            <a:chExt cx="5760640" cy="75317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79712" y="3356992"/>
              <a:ext cx="2952328" cy="648072"/>
            </a:xfrm>
            <a:prstGeom prst="line">
              <a:avLst/>
            </a:prstGeom>
            <a:ln w="15875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32040" y="3251885"/>
              <a:ext cx="2808312" cy="753179"/>
            </a:xfrm>
            <a:prstGeom prst="line">
              <a:avLst/>
            </a:prstGeom>
            <a:ln w="15875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146608" y="3395901"/>
            <a:ext cx="298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Причини за промяна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644" y="4077072"/>
            <a:ext cx="7231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влошен имидж на търговската марка;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промяна на потребителските вкусове и предпочитания;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поява на конкурентен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продукт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позициониран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същия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начин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Правни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изисквания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регистриране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търговска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05574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 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оригинална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такава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не 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регистрирана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друга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фирма;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въвежда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заблуждение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наподобява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чужда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търговска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марка или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съдържа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указания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особености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продукта,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той не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притежава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съобразена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нормите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обществения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морал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е термин, наложил се в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ежедневието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подово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понятие (например,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компютър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аспирин, термос,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найлон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заимства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имитира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наименования,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емблеми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символи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държави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международни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организации,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известни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институции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обществени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организации.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Търговско-психологически изисквания към търговската марка 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564" y="1988840"/>
            <a:ext cx="8146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съдържа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указания или да буди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асоциации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избраните потребители за ползите от продукта, за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неговите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особености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качество;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лесно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различима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разпознаваема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другите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марки,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лесно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произнася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лесно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запомня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характеризира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еднозначност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различни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езици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Търговско-психологически изисквания към търговската марка 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646798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е благозвучна, да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създава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благоприятни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съзнанието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хората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да буди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позитивни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чувства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асоциации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за светлина, чистота, надежда,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оптимизъм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екзотика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използва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ефектни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символи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знаци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изпъкващи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 дизайна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окраската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отделните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й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добре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композирани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да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подават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лесно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клиширане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репродуциране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Стратегии за опаковане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87824" y="2348880"/>
            <a:ext cx="2952328" cy="870193"/>
          </a:xfrm>
          <a:prstGeom prst="ellipse">
            <a:avLst/>
          </a:prstGeom>
          <a:solidFill>
            <a:srgbClr val="33CCCC">
              <a:alpha val="63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Опаковка</a:t>
            </a:r>
          </a:p>
        </p:txBody>
      </p:sp>
      <p:sp>
        <p:nvSpPr>
          <p:cNvPr id="8" name="Notched Right Arrow 7"/>
          <p:cNvSpPr/>
          <p:nvPr/>
        </p:nvSpPr>
        <p:spPr>
          <a:xfrm rot="20110335">
            <a:off x="5817347" y="2170222"/>
            <a:ext cx="605908" cy="595816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13188278">
            <a:off x="2490407" y="2099494"/>
            <a:ext cx="619320" cy="627980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36512" y="1268760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Съдържа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предпазва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продукта от повреди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разваляне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129256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Създава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представа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качество,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престижност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икономичност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т.н.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Notched Right Arrow 15"/>
          <p:cNvSpPr/>
          <p:nvPr/>
        </p:nvSpPr>
        <p:spPr>
          <a:xfrm rot="8459507">
            <a:off x="2684871" y="3121225"/>
            <a:ext cx="605908" cy="595816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 rot="2101028">
            <a:off x="5722194" y="3116867"/>
            <a:ext cx="605908" cy="595816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006" y="3565465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Идентифицира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ограничава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продукта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конкурентните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3717865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Носи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допълнителни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ползи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73733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осигурява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благоприятното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възприемане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съотношението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цена-качество на продукта и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подпомага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продажбите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bg-BG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Diagonal Corner Rectangle 54"/>
          <p:cNvSpPr/>
          <p:nvPr/>
        </p:nvSpPr>
        <p:spPr>
          <a:xfrm>
            <a:off x="339277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7.1. Основни функции на опаковката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064925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побира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предпазва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улеснява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транспортирането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улеснява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складирането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улеснява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покупката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продукта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особено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магазините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самообслужване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улеснява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ползването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продукта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комуникационна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1155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Diagonal Corner Rectangle 5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7.2.  Равнища на опаковката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412776"/>
            <a:ext cx="7824788" cy="3733800"/>
            <a:chOff x="838200" y="1828800"/>
            <a:chExt cx="7824788" cy="37338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5691188" y="2667000"/>
              <a:ext cx="2971800" cy="2895600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rgbClr val="EC6636">
                    <a:gamma/>
                    <a:shade val="46275"/>
                    <a:invGamma/>
                  </a:srgbClr>
                </a:gs>
                <a:gs pos="50000">
                  <a:srgbClr val="EC6636"/>
                </a:gs>
                <a:gs pos="100000">
                  <a:srgbClr val="EC663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3200400" y="2667000"/>
              <a:ext cx="2990850" cy="2895600"/>
            </a:xfrm>
            <a:prstGeom prst="chevron">
              <a:avLst>
                <a:gd name="adj" fmla="val 17009"/>
              </a:avLst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1143000" y="1828800"/>
              <a:ext cx="2057400" cy="5746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659EC"/>
                </a:gs>
                <a:gs pos="100000">
                  <a:srgbClr val="3659E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altLang="bg-BG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cs"/>
                </a:rPr>
                <a:t>Първична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altLang="bg-BG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cs"/>
                </a:rPr>
                <a:t>опаковка</a:t>
              </a:r>
              <a:endParaRPr kumimoji="0" lang="en-US" altLang="bg-BG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>
              <a:off x="5876925" y="1828800"/>
              <a:ext cx="2057400" cy="5746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C6636"/>
                </a:gs>
                <a:gs pos="100000">
                  <a:srgbClr val="EC663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altLang="bg-BG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cs"/>
                </a:rPr>
                <a:t>Транспортна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bg-BG" altLang="bg-BG" b="1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опаковка</a:t>
              </a:r>
              <a:endParaRPr kumimoji="0" lang="en-US" altLang="bg-BG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448050" y="1828800"/>
              <a:ext cx="2057400" cy="5746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001D3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altLang="bg-BG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cs"/>
                </a:rPr>
                <a:t>Вторична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altLang="bg-BG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cs"/>
                </a:rPr>
                <a:t>опаковка</a:t>
              </a:r>
              <a:endParaRPr kumimoji="0" lang="en-US" altLang="bg-BG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gray">
            <a:xfrm>
              <a:off x="3886200" y="3484984"/>
              <a:ext cx="2051050" cy="13234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bg-BG" sz="2000" b="1" kern="0" dirty="0" err="1" smtClean="0">
                  <a:solidFill>
                    <a:srgbClr val="FFFFFF"/>
                  </a:solidFill>
                  <a:cs typeface="+mn-cs"/>
                </a:rPr>
                <a:t>Картонената</a:t>
              </a:r>
              <a:r>
                <a:rPr lang="ru-RU" altLang="bg-BG" sz="2000" b="1" kern="0" dirty="0" smtClean="0">
                  <a:solidFill>
                    <a:srgbClr val="FFFFFF"/>
                  </a:solidFill>
                  <a:cs typeface="+mn-cs"/>
                </a:rPr>
                <a:t>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кутия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, в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която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е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поставена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бутилката</a:t>
              </a:r>
              <a:endParaRPr kumimoji="0" lang="en-US" altLang="bg-BG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gray">
            <a:xfrm>
              <a:off x="6315075" y="3268960"/>
              <a:ext cx="2051050" cy="193899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bg-BG" sz="2000" b="1" kern="0" dirty="0" err="1" smtClean="0">
                  <a:solidFill>
                    <a:srgbClr val="FFFFFF"/>
                  </a:solidFill>
                  <a:cs typeface="+mn-cs"/>
                </a:rPr>
                <a:t>Кашона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, в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който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са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поставени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определен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брой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кутии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с </a:t>
              </a:r>
              <a:r>
                <a:rPr lang="ru-RU" altLang="bg-BG" sz="2000" b="1" kern="0" dirty="0" err="1" smtClean="0">
                  <a:solidFill>
                    <a:srgbClr val="FFFFFF"/>
                  </a:solidFill>
                  <a:cs typeface="+mn-cs"/>
                </a:rPr>
                <a:t>мляко</a:t>
              </a:r>
              <a:endParaRPr kumimoji="0" lang="en-US" altLang="bg-BG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gray">
            <a:xfrm>
              <a:off x="838200" y="2667000"/>
              <a:ext cx="2971800" cy="2895600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rgbClr val="3659EC">
                    <a:gamma/>
                    <a:shade val="46275"/>
                    <a:invGamma/>
                  </a:srgbClr>
                </a:gs>
                <a:gs pos="50000">
                  <a:srgbClr val="3659EC"/>
                </a:gs>
                <a:gs pos="100000">
                  <a:srgbClr val="3659E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gray">
            <a:xfrm>
              <a:off x="1530350" y="3556992"/>
              <a:ext cx="2051050" cy="10156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bg-BG" sz="2000" b="1" kern="0" dirty="0" err="1" smtClean="0">
                  <a:solidFill>
                    <a:srgbClr val="FFFFFF"/>
                  </a:solidFill>
                  <a:cs typeface="+mn-cs"/>
                </a:rPr>
                <a:t>Бутилката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, в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която</a:t>
              </a:r>
              <a:r>
                <a:rPr lang="ru-RU" altLang="bg-BG" sz="2000" b="1" kern="0" dirty="0">
                  <a:solidFill>
                    <a:srgbClr val="FFFFFF"/>
                  </a:solidFill>
                  <a:cs typeface="+mn-cs"/>
                </a:rPr>
                <a:t> е </a:t>
              </a:r>
              <a:r>
                <a:rPr lang="ru-RU" altLang="bg-BG" sz="2000" b="1" kern="0" dirty="0" err="1">
                  <a:solidFill>
                    <a:srgbClr val="FFFFFF"/>
                  </a:solidFill>
                  <a:cs typeface="+mn-cs"/>
                </a:rPr>
                <a:t>млякото</a:t>
              </a:r>
              <a:endParaRPr kumimoji="0" lang="en-US" altLang="bg-BG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085" y="2150273"/>
            <a:ext cx="675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опаковката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07866" y="2645843"/>
            <a:ext cx="17754" cy="33415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458" y="2996952"/>
            <a:ext cx="7768990" cy="120032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Каква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бъде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какви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ползи 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осигурява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Дали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съдържа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предпазва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продукта,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въвежда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нов начин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използване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продукта. 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3" y="1196752"/>
            <a:ext cx="8224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Решения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цвета, дизайна, формата, размера 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опаковката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5576" y="2276872"/>
            <a:ext cx="3497262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01688">
              <a:spcAft>
                <a:spcPct val="40000"/>
              </a:spcAft>
            </a:pPr>
            <a:r>
              <a:rPr lang="en-US" altLang="en-US" sz="2000" b="1" noProof="1" smtClean="0"/>
              <a:t> </a:t>
            </a:r>
            <a:endParaRPr lang="en-US" altLang="en-US" sz="2000" b="1" noProof="1"/>
          </a:p>
        </p:txBody>
      </p:sp>
      <p:sp>
        <p:nvSpPr>
          <p:cNvPr id="9" name="TextBox 8"/>
          <p:cNvSpPr txBox="1"/>
          <p:nvPr/>
        </p:nvSpPr>
        <p:spPr>
          <a:xfrm>
            <a:off x="539552" y="2132856"/>
            <a:ext cx="8136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А/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Цветовете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подпомагат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привличането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вниманието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възбуждат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различни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представи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асоциации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351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високо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качество;</a:t>
            </a:r>
          </a:p>
          <a:p>
            <a:pPr marL="14351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351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определен вкус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мирис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4351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351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способността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продукта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задоволи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различни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психологически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нужди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потребителя. 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39277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76470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някои цветове</a:t>
            </a:r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036" y="1196752"/>
            <a:ext cx="8013412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Червеният</a:t>
            </a:r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активизира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подбужда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енергичност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036" y="1988840"/>
            <a:ext cx="8013412" cy="707886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Оранжевият</a:t>
            </a:r>
            <a:r>
              <a:rPr lang="ru-RU" sz="2000" b="1" u="sng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u="sng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често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асоциира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възбуждащо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апетита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290" y="2780928"/>
            <a:ext cx="8013412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Жълтият</a:t>
            </a:r>
            <a:r>
              <a:rPr lang="ru-RU" sz="20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грабва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топъл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действа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ободрително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290" y="3573016"/>
            <a:ext cx="8013412" cy="707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Зеленият</a:t>
            </a:r>
            <a:r>
              <a:rPr lang="ru-RU" sz="20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асоциации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изобилие,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здраве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спокойствие и тишина.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290" y="4365104"/>
            <a:ext cx="8013412" cy="7078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Синият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асоциации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студенина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действа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освежително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5085184"/>
            <a:ext cx="815992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Белият</a:t>
            </a:r>
            <a:r>
              <a:rPr lang="ru-RU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цвят</a:t>
            </a:r>
            <a:r>
              <a:rPr lang="ru-RU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говори за чистота, </a:t>
            </a:r>
            <a:r>
              <a:rPr lang="ru-RU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бистрота</a:t>
            </a: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нежност</a:t>
            </a: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мекота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СЪДЪРЖАНИЕ: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520" y="1218232"/>
            <a:ext cx="8928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13" indent="-457200" algn="just">
              <a:buAutoNum type="arabicPeriod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Същност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търговската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марка</a:t>
            </a:r>
          </a:p>
          <a:p>
            <a:pPr marL="811213" indent="-457200" algn="just">
              <a:buAutoNum type="arabicPeriod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Видове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търговски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марски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според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начина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изпълнението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им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Функции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търговската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марка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 startAt="4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Решения, 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фирмите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взимат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относно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търговската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марка</a:t>
            </a:r>
          </a:p>
          <a:p>
            <a:pPr marL="811213" indent="-457200" algn="just">
              <a:buAutoNum type="arabicPeriod" startAt="4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Правни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изисквания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регистриране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търговска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марка</a:t>
            </a:r>
          </a:p>
          <a:p>
            <a:pPr marL="811213" indent="-457200" algn="just">
              <a:buAutoNum type="arabicPeriod" startAt="4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Търговско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-психологически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изисквания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търговската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марка</a:t>
            </a:r>
          </a:p>
          <a:p>
            <a:pPr marL="811213" indent="-457200" algn="just">
              <a:buAutoNum type="arabicPeriod" startAt="4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Стратегии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опаковане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7.1.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Основни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функции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опаковката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42913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277" y="1385768"/>
            <a:ext cx="84249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Б/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Дизайнът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също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голямо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комуникационно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значение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1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отнася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определянето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най-подходящия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размер и форма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както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до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пространствената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организация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другите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/>
            <a:endParaRPr lang="ru-RU" sz="20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В/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Материалите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от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направена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само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привличат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вниманието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ограничават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останалите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опаковки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бъдат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допълнителен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стимул за покупка,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осигурявайки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вторична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употреба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310" y="2098591"/>
            <a:ext cx="8193162" cy="34778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Металните опаковки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възбуждат чувствата за сила, здравина, трайност и хладина.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Пластмасовите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- за новост, за чистота, лекота, но и за по-ниска цена.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Меките материали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като кожа или плат, се асоциират с женственост,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Дървото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- с мъжественост.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302" y="1052736"/>
            <a:ext cx="8193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Различните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конструктивни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материали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възбуждат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определени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емоции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съзнателно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подсъзнателно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ниво</a:t>
            </a:r>
            <a:r>
              <a:rPr lang="ru-RU" dirty="0"/>
              <a:t>.</a:t>
            </a:r>
            <a:endParaRPr lang="bg-B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883" y="1773982"/>
            <a:ext cx="0" cy="3246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51" y="2564904"/>
            <a:ext cx="1015987" cy="808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37" y="4509120"/>
            <a:ext cx="1905000" cy="112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14494"/>
            <a:ext cx="1099037" cy="74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653136"/>
            <a:ext cx="1359292" cy="845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56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 при разработването на опаковка</a:t>
            </a:r>
            <a:endParaRPr lang="bg-BG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302" y="1218232"/>
            <a:ext cx="81931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Г/ </a:t>
            </a:r>
            <a:r>
              <a:rPr lang="ru-RU" sz="24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Информацията</a:t>
            </a:r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опаковката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изрази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следните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начини: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отпечатване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текст и/или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илюстрации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самата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опаковка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залепване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етикети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подходящо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съчетание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дизайн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цветове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 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вземе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решение и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съдържанието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текста.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49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Решения за етикетиране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16027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Етикетът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табела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залепена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опаковката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да е неделима част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опаковката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Видове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етикети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изпълняваните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етикети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идентификация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подпомагат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разграничаването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етикети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градиране</a:t>
            </a:r>
            <a:r>
              <a:rPr lang="ru-RU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качеството</a:t>
            </a:r>
            <a:r>
              <a:rPr lang="ru-RU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продукта,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градират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степени (например I качество , II качество и т.н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.);</a:t>
            </a:r>
          </a:p>
          <a:p>
            <a:pPr marL="62865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описателни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етикети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производителя, за срока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продукта,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628650" indent="-342900" algn="just">
              <a:buFont typeface="Wingdings" panose="05000000000000000000" pitchFamily="2" charset="2"/>
              <a:buChar char="ü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промоционни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етикети</a:t>
            </a:r>
            <a:r>
              <a:rPr lang="ru-RU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привлича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разграничава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и т.н. чрез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привлекателния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 вид.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08004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Решения за гаранциите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91683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buFont typeface="Wingdings" panose="05000000000000000000" pitchFamily="2" charset="2"/>
              <a:buChar char="v"/>
            </a:pP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Гаранциите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срок на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годност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или за част от него.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Font typeface="Wingdings" panose="05000000000000000000" pitchFamily="2" charset="2"/>
              <a:buChar char="v"/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Font typeface="Wingdings" panose="05000000000000000000" pitchFamily="2" charset="2"/>
              <a:buChar char="v"/>
            </a:pPr>
            <a:r>
              <a:rPr lang="ru-RU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Освен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обещават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пълна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замяна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дефектиралите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пълна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гаранция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замяна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 на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неизправната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 част - частична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гаранция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bg-BG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Стратегии за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препозициониране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939492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Препозициониране</a:t>
            </a:r>
            <a:r>
              <a:rPr lang="ru-RU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</a:t>
            </a:r>
            <a:r>
              <a:rPr lang="ru-RU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налага</a:t>
            </a:r>
            <a:r>
              <a:rPr lang="ru-RU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когато</a:t>
            </a:r>
            <a:r>
              <a:rPr lang="ru-RU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грешка при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началното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позициониране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навлизал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нов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агресивен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конкурент,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позиционирал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си по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същия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начин или много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близо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 и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застрашава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предпочитанията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променили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открита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нова позиция 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заемането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донесе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по-големи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ползи 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bg-BG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460339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ctr"/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нструмент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намиране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ново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място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съответните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картата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пазарното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позициониране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87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Стратегии по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етапите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жизнения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цикъл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продукта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3400" y="203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		Таблица 2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24936" cy="480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8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9024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Лошо</a:t>
            </a:r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действащите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ниска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рентабилност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стагниращи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намаляващи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продажби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пазарен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дял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поддържането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който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твърде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скъпо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опасност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скорошно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морално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остаряване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навлизане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етапите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зрелост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спад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жизнения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цикъл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9500" indent="-34290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несъвместимост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фирмената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мисия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слабо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съчетаване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силните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страни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организацията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bg-BG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83146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Три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алтернативни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стратегии 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ru-RU" sz="24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062163" indent="-342900" algn="just">
              <a:buFont typeface="Wingdings" panose="05000000000000000000" pitchFamily="2" charset="2"/>
              <a:buChar char="v"/>
            </a:pP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Обиране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реколтата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доене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”).</a:t>
            </a:r>
          </a:p>
          <a:p>
            <a:pPr marL="2062163" indent="-342900" algn="just">
              <a:buFont typeface="Wingdings" panose="05000000000000000000" pitchFamily="2" charset="2"/>
              <a:buChar char="v"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062163" indent="-342900" algn="just">
              <a:buFont typeface="Wingdings" panose="05000000000000000000" pitchFamily="2" charset="2"/>
              <a:buChar char="v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Опростяване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продуктовата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линия.</a:t>
            </a:r>
          </a:p>
          <a:p>
            <a:pPr marL="2062163" indent="-342900" algn="just">
              <a:buFont typeface="Wingdings" panose="05000000000000000000" pitchFamily="2" charset="2"/>
              <a:buChar char="v"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062163" indent="-342900" algn="just">
              <a:buFont typeface="Wingdings" panose="05000000000000000000" pitchFamily="2" charset="2"/>
              <a:buChar char="v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Продажба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продукта.</a:t>
            </a:r>
            <a:endParaRPr lang="bg-BG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СЪДЪРЖАНИЕ: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290" y="145284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7.2.Равнища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опаковката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7.3. Решения при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разработването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опаковка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8. Решения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етикетиране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9. Решения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гаранциите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10. Стратегии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препозициониране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11. Стратегии по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етапите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жизнения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цикъл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продукта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ЛИТЕРАТУРА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627" y="1052736"/>
            <a:ext cx="6768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 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обиране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реколтата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доене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”)</a:t>
            </a:r>
            <a:endParaRPr lang="bg-BG" sz="20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6016" y="1484784"/>
            <a:ext cx="0" cy="46805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1967349"/>
            <a:ext cx="8280920" cy="347787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прилага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се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чиито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пазарен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дял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трайно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намаляват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осъществява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се чрез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намаляване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разходите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поддържане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продукта,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че да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повиши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печалбата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друг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начин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осъществяване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повишаване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цените при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същите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разходи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провеждането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стратегия води до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ускоряване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спада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052736"/>
            <a:ext cx="784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 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опростяване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продуктовата</a:t>
            </a:r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линия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6016" y="1484784"/>
            <a:ext cx="0" cy="46805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1967349"/>
            <a:ext cx="8280920" cy="347787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продуктовата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линия се “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орязва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” до много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по-лесно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управляемо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ниво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чрез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намаляване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броя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вариантите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предлаганите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услуги;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защитна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стратегия,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цели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поддържането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продуктовите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линии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стабилно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състояние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главно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когато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разходите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значително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нараснали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ресурсите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достигат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прилагането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стратегия води до ползи.,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спестяване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разходи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изследователска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работа, за производство и маркетиране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съкратените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99" y="1109935"/>
            <a:ext cx="784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Стратегия 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продажба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продукта 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7" idx="0"/>
          </p:cNvCxnSpPr>
          <p:nvPr/>
        </p:nvCxnSpPr>
        <p:spPr>
          <a:xfrm>
            <a:off x="4716016" y="1571600"/>
            <a:ext cx="0" cy="48924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556" y="2060848"/>
            <a:ext cx="8280920" cy="286232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няма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стратегическа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връзка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между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продукт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основните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продуктът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пазарни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проблеми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поради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натоварят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мощностите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производството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няма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друга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рентабилна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алтернатива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разрешаване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проблем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капиталът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ангажиран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развитието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ръста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продукт е неадекватно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голям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08004" y="4923170"/>
            <a:ext cx="0" cy="48924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Стратегии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елиминиране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716016" y="116632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1700808"/>
            <a:ext cx="8280920" cy="25545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продажбата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продукт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осигури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активите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подпомагане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други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много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по-добри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възможности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растеж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продажбата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продукта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повиши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възвращаемостта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инвестициите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растежа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чрез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изтегляне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средства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дейности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по-малка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възвращаемост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насочването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такива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по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голяма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възвращаемост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7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Литература: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50630"/>
            <a:ext cx="9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Основна литература:</a:t>
            </a:r>
            <a:endParaRPr lang="bg-BG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Велев,М., “Управление на маркетинговия микс”,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Софтрейд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2003 г.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 „Стратегически маркетинг“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Ф., „Управление на маркетинга“.</a:t>
            </a: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Допълнителна литература:</a:t>
            </a: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Кръстева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Н., Петрова, И., „Стратегически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маркетинг’’</a:t>
            </a: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6.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bg-BG" sz="2000" dirty="0" err="1">
                <a:latin typeface="Times New Roman" pitchFamily="18" charset="0"/>
                <a:cs typeface="Times New Roman" pitchFamily="18" charset="0"/>
                <a:hlinkClick r:id="rId3"/>
              </a:rPr>
              <a:t>търговскамарка</a:t>
            </a:r>
            <a:r>
              <a:rPr lang="bg-BG" sz="2000" dirty="0">
                <a:latin typeface="Times New Roman" pitchFamily="18" charset="0"/>
                <a:cs typeface="Times New Roman" pitchFamily="18" charset="0"/>
                <a:hlinkClick r:id="rId3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com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www.nbu.bg/PUBLIC/IMAGES/Lectsia%20za%20zakrila%20na%20Targovski%20marki.pdf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www.smarketing.org/read/2013/Strategicheski_marketing_08.pdf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Същност на търговската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556792"/>
            <a:ext cx="8568952" cy="3960440"/>
            <a:chOff x="251520" y="1844824"/>
            <a:chExt cx="8568952" cy="3960440"/>
          </a:xfrm>
        </p:grpSpPr>
        <p:sp>
          <p:nvSpPr>
            <p:cNvPr id="61" name="Rectangle 133"/>
            <p:cNvSpPr>
              <a:spLocks noChangeArrowheads="1"/>
            </p:cNvSpPr>
            <p:nvPr/>
          </p:nvSpPr>
          <p:spPr bwMode="gray">
            <a:xfrm>
              <a:off x="251520" y="1844824"/>
              <a:ext cx="5319009" cy="3168352"/>
            </a:xfrm>
            <a:prstGeom prst="rect">
              <a:avLst/>
            </a:prstGeom>
            <a:gradFill rotWithShape="1">
              <a:gsLst>
                <a:gs pos="0">
                  <a:srgbClr val="004B70">
                    <a:alpha val="80000"/>
                  </a:srgbClr>
                </a:gs>
                <a:gs pos="100000">
                  <a:srgbClr val="9942E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grpSp>
          <p:nvGrpSpPr>
            <p:cNvPr id="62" name="Group 109"/>
            <p:cNvGrpSpPr>
              <a:grpSpLocks/>
            </p:cNvGrpSpPr>
            <p:nvPr/>
          </p:nvGrpSpPr>
          <p:grpSpPr bwMode="auto">
            <a:xfrm>
              <a:off x="5182692" y="3944143"/>
              <a:ext cx="2557660" cy="1861121"/>
              <a:chOff x="3552" y="3339"/>
              <a:chExt cx="412" cy="392"/>
            </a:xfrm>
          </p:grpSpPr>
          <p:grpSp>
            <p:nvGrpSpPr>
              <p:cNvPr id="63" name="Group 110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65" name="Oval 1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rgbClr val="9966FF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  <p:sp>
              <p:nvSpPr>
                <p:cNvPr id="66" name="Freeform 112"/>
                <p:cNvSpPr>
                  <a:spLocks/>
                </p:cNvSpPr>
                <p:nvPr/>
              </p:nvSpPr>
              <p:spPr bwMode="gray">
                <a:xfrm>
                  <a:off x="2208" y="2127"/>
                  <a:ext cx="1296" cy="1287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966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4" name="Text Box 113"/>
              <p:cNvSpPr txBox="1">
                <a:spLocks noChangeArrowheads="1"/>
              </p:cNvSpPr>
              <p:nvPr/>
            </p:nvSpPr>
            <p:spPr bwMode="gray">
              <a:xfrm>
                <a:off x="3622" y="3447"/>
                <a:ext cx="30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bg-BG" altLang="bg-BG" sz="24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Търговска </a:t>
                </a:r>
              </a:p>
              <a:p>
                <a:pPr algn="ctr"/>
                <a:r>
                  <a:rPr lang="bg-BG" altLang="bg-BG" sz="24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марка</a:t>
                </a:r>
                <a:endParaRPr lang="en-US" altLang="bg-BG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149"/>
            <p:cNvSpPr txBox="1">
              <a:spLocks noChangeArrowheads="1"/>
            </p:cNvSpPr>
            <p:nvPr/>
          </p:nvSpPr>
          <p:spPr bwMode="auto">
            <a:xfrm>
              <a:off x="323528" y="2047488"/>
              <a:ext cx="5035769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bg-BG" altLang="bg-BG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Официално регистрирано име, термин, знак, символ, дизайн или съчетание от тях, предназначени да идентифицират продуктите или услугите на продавач или група продавачи и да ги диференцират от тези на конкурентите.</a:t>
              </a:r>
              <a:endParaRPr lang="bg-BG" altLang="bg-BG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161"/>
            <p:cNvSpPr>
              <a:spLocks noChangeArrowheads="1"/>
            </p:cNvSpPr>
            <p:nvPr/>
          </p:nvSpPr>
          <p:spPr bwMode="auto">
            <a:xfrm>
              <a:off x="6156177" y="2204864"/>
              <a:ext cx="2664295" cy="1494656"/>
            </a:xfrm>
            <a:prstGeom prst="wedgeRoundRectCallout">
              <a:avLst>
                <a:gd name="adj1" fmla="val -44759"/>
                <a:gd name="adj2" fmla="val 84694"/>
                <a:gd name="adj3" fmla="val 16667"/>
              </a:avLst>
            </a:prstGeom>
            <a:solidFill>
              <a:srgbClr val="D1C67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just"/>
              <a:r>
                <a:rPr lang="bg-BG" altLang="bg-BG" b="1" dirty="0" smtClean="0">
                  <a:solidFill>
                    <a:srgbClr val="000000"/>
                  </a:solidFill>
                </a:rPr>
                <a:t>Има </a:t>
              </a:r>
              <a:r>
                <a:rPr lang="bg-BG" altLang="bg-BG" b="1" dirty="0">
                  <a:solidFill>
                    <a:srgbClr val="000000"/>
                  </a:solidFill>
                </a:rPr>
                <a:t>правна </a:t>
              </a:r>
              <a:r>
                <a:rPr lang="bg-BG" altLang="bg-BG" b="1" dirty="0" smtClean="0">
                  <a:solidFill>
                    <a:srgbClr val="000000"/>
                  </a:solidFill>
                </a:rPr>
                <a:t>защита, обозначава се с знака  </a:t>
              </a:r>
              <a:endParaRPr lang="en-US" altLang="bg-BG" b="1" dirty="0">
                <a:solidFill>
                  <a:srgbClr val="000000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251970" y="3137062"/>
              <a:ext cx="488382" cy="380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bg-BG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5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Видове търговски марки, според начина на изпълнението им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56120" y="1125299"/>
            <a:ext cx="2864597" cy="4466595"/>
            <a:chOff x="1514228" y="1718310"/>
            <a:chExt cx="2168992" cy="4466595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514228" y="1718310"/>
              <a:ext cx="2082280" cy="127571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1662113" y="1809750"/>
              <a:ext cx="608012" cy="592138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99CC00">
                    <a:gamma/>
                    <a:tint val="54510"/>
                    <a:invGamma/>
                  </a:srgbClr>
                </a:gs>
                <a:gs pos="50000">
                  <a:srgbClr val="99CC00">
                    <a:alpha val="0"/>
                  </a:srgbClr>
                </a:gs>
                <a:gs pos="100000">
                  <a:srgbClr val="99CC00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1611367" y="1768023"/>
              <a:ext cx="179088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Словесни</a:t>
              </a:r>
            </a:p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търговски </a:t>
              </a:r>
            </a:p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марки</a:t>
              </a:r>
              <a:endParaRPr lang="en-US" altLang="bg-BG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1585913" y="3333750"/>
              <a:ext cx="2097307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1662113" y="3409950"/>
              <a:ext cx="608012" cy="592138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tint val="42353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1665890" y="3328392"/>
              <a:ext cx="193062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Образни търговски марки</a:t>
              </a:r>
              <a:endParaRPr lang="en-US" altLang="bg-BG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gray">
            <a:xfrm>
              <a:off x="1585913" y="4953000"/>
              <a:ext cx="2097307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>
              <a:off x="1662113" y="5029200"/>
              <a:ext cx="608012" cy="592138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00">
                    <a:gamma/>
                    <a:tint val="48627"/>
                    <a:invGamma/>
                  </a:srgbClr>
                </a:gs>
                <a:gs pos="100000">
                  <a:srgbClr val="006600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gray">
            <a:xfrm>
              <a:off x="1618099" y="4984576"/>
              <a:ext cx="2010597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Пространствени търговски </a:t>
              </a:r>
            </a:p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марки</a:t>
              </a:r>
              <a:endParaRPr lang="en-US" altLang="bg-BG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07634" y="1772816"/>
            <a:ext cx="2864598" cy="2810411"/>
            <a:chOff x="1514227" y="1718310"/>
            <a:chExt cx="2168993" cy="2810411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gray">
            <a:xfrm>
              <a:off x="1514227" y="1718310"/>
              <a:ext cx="2168992" cy="127571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gray">
            <a:xfrm>
              <a:off x="1662113" y="1809750"/>
              <a:ext cx="608012" cy="592138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99CC00">
                    <a:gamma/>
                    <a:tint val="54510"/>
                    <a:invGamma/>
                  </a:srgbClr>
                </a:gs>
                <a:gs pos="50000">
                  <a:srgbClr val="99CC00">
                    <a:alpha val="0"/>
                  </a:srgbClr>
                </a:gs>
                <a:gs pos="100000">
                  <a:srgbClr val="99CC00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gray">
            <a:xfrm>
              <a:off x="1792482" y="1768023"/>
              <a:ext cx="179088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Комбинирани</a:t>
              </a:r>
            </a:p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търговски </a:t>
              </a:r>
            </a:p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марки</a:t>
              </a:r>
              <a:endParaRPr lang="en-US" altLang="bg-BG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gray">
            <a:xfrm>
              <a:off x="1585913" y="3333750"/>
              <a:ext cx="2097307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gray">
            <a:xfrm>
              <a:off x="1662113" y="3409950"/>
              <a:ext cx="608012" cy="592138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tint val="42353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gray">
            <a:xfrm>
              <a:off x="1665890" y="3328392"/>
              <a:ext cx="193062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Специални търговски </a:t>
              </a:r>
              <a:r>
                <a:rPr lang="bg-BG" altLang="bg-BG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марки</a:t>
              </a:r>
              <a:endParaRPr lang="en-US" altLang="bg-BG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ound Diagonal Corner Rectangle 28"/>
          <p:cNvSpPr/>
          <p:nvPr/>
        </p:nvSpPr>
        <p:spPr>
          <a:xfrm>
            <a:off x="423107" y="139159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Видове търговски марки, според начина на изпълнението им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Функции на търговката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200" b="1" u="sng" dirty="0" smtClean="0">
                <a:latin typeface="Times New Roman" pitchFamily="18" charset="0"/>
                <a:cs typeface="Times New Roman" pitchFamily="18" charset="0"/>
              </a:rPr>
              <a:t>маркетингова функция </a:t>
            </a:r>
            <a:r>
              <a:rPr lang="bg-BG" sz="2200" dirty="0" smtClean="0">
                <a:latin typeface="Times New Roman" pitchFamily="18" charset="0"/>
                <a:cs typeface="Times New Roman" pitchFamily="18" charset="0"/>
              </a:rPr>
              <a:t>– търговската марка е важно средство в осъществяването на дългосрочните маркетингови стратегии на фирмите;</a:t>
            </a:r>
            <a:endParaRPr lang="bg-BG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идентифицираща функция</a:t>
            </a:r>
            <a:r>
              <a:rPr lang="bg-BG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улеснява различаването на съответния продукт от останалите продукти;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200" b="1" u="sng" dirty="0" smtClean="0">
                <a:latin typeface="Times New Roman" pitchFamily="18" charset="0"/>
                <a:cs typeface="Times New Roman" pitchFamily="18" charset="0"/>
              </a:rPr>
              <a:t>гаранционна функция </a:t>
            </a:r>
            <a:r>
              <a:rPr lang="bg-BG" sz="2200" dirty="0" smtClean="0">
                <a:latin typeface="Times New Roman" pitchFamily="18" charset="0"/>
                <a:cs typeface="Times New Roman" pitchFamily="18" charset="0"/>
              </a:rPr>
              <a:t>– търговската марка е един вид сертификат за качество;</a:t>
            </a:r>
            <a:endParaRPr lang="bg-BG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конкурентна функция </a:t>
            </a:r>
            <a:r>
              <a:rPr lang="bg-BG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известната търговска марка е силно конкурентно предимство за фирмата, която я притежава;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200" b="1" u="sng" dirty="0" smtClean="0">
                <a:latin typeface="Times New Roman" pitchFamily="18" charset="0"/>
                <a:cs typeface="Times New Roman" pitchFamily="18" charset="0"/>
              </a:rPr>
              <a:t>рекламна функция </a:t>
            </a:r>
            <a:r>
              <a:rPr lang="bg-BG" sz="2200" dirty="0" smtClean="0">
                <a:latin typeface="Times New Roman" pitchFamily="18" charset="0"/>
                <a:cs typeface="Times New Roman" pitchFamily="18" charset="0"/>
              </a:rPr>
              <a:t>– от една страна, самата търговската марка е наситена с информационно съдържание и има силно въздействие върху потребителите. От друга страна, тя е неизменен компонент на всяка реклама или друго използвано от фирмата комуникационно средство.</a:t>
            </a:r>
            <a:endParaRPr lang="bg-BG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Решения,  които фирмите взимат относно търговската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340768"/>
            <a:ext cx="81884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за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съответния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 или не?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Какъв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видът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марка?</a:t>
            </a:r>
          </a:p>
          <a:p>
            <a:pPr algn="just"/>
            <a:endPara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Възможни</a:t>
            </a:r>
            <a:r>
              <a:rPr lang="ru-RU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</a:t>
            </a:r>
            <a:r>
              <a:rPr lang="ru-RU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ru-RU" sz="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 на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под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продуктът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някой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съчетание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първите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производителят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под своя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марка, а друга част - под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дистрибутор.</a:t>
            </a:r>
          </a:p>
        </p:txBody>
      </p:sp>
    </p:spTree>
    <p:extLst>
      <p:ext uri="{BB962C8B-B14F-4D97-AF65-F5344CB8AC3E}">
        <p14:creationId xmlns:p14="http://schemas.microsoft.com/office/powerpoint/2010/main" val="36023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Решения,  които фирмите взимат относно търговската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52736"/>
            <a:ext cx="818843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Какъв подход за използване на търговската марка да възприемат? 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bg-BG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indent="-457200" algn="just" defTabSz="987425">
              <a:buFont typeface="Wingdings" panose="05000000000000000000" pitchFamily="2" charset="2"/>
              <a:buChar char="ü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bg-BG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използват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продукт;</a:t>
            </a:r>
          </a:p>
          <a:p>
            <a:pPr marL="442913" algn="just" defTabSz="987425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indent="-457200" algn="just" defTabSz="987425">
              <a:buFont typeface="Wingdings" panose="05000000000000000000" pitchFamily="2" charset="2"/>
              <a:buChar char="ü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одеялото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обща,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марка. При него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марка;</a:t>
            </a:r>
          </a:p>
          <a:p>
            <a:pPr marL="442913" algn="just" defTabSz="987425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indent="-457200" algn="just" defTabSz="987425">
              <a:buFont typeface="Wingdings" panose="05000000000000000000" pitchFamily="2" charset="2"/>
              <a:buChar char="ü"/>
            </a:pP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възприемането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комбинация от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предходните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специфичен имидж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същото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ползват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и репутация.</a:t>
            </a:r>
          </a:p>
          <a:p>
            <a:pPr algn="just"/>
            <a:endParaRPr lang="bg-BG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bg-BG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Решения,  които фирмите взимат относно търговската марка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163647"/>
            <a:ext cx="81884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Да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разпростре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вече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наложената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марка 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новите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не? </a:t>
            </a:r>
            <a:endParaRPr lang="bg-BG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algn="just" defTabSz="987425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26611" y="2060848"/>
            <a:ext cx="3670300" cy="1080120"/>
            <a:chOff x="2726611" y="2269874"/>
            <a:chExt cx="3670300" cy="108012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833569" y="2269874"/>
              <a:ext cx="3456384" cy="1080120"/>
            </a:xfrm>
            <a:prstGeom prst="ellipse">
              <a:avLst/>
            </a:prstGeom>
            <a:solidFill>
              <a:srgbClr val="33CCCC">
                <a:alpha val="63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bg-BG" sz="2400" b="1" u="sng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611" y="2573213"/>
              <a:ext cx="3670300" cy="639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Notched Right Arrow 6"/>
          <p:cNvSpPr/>
          <p:nvPr/>
        </p:nvSpPr>
        <p:spPr>
          <a:xfrm rot="5400000">
            <a:off x="4409982" y="2978950"/>
            <a:ext cx="612068" cy="720080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3645024"/>
            <a:ext cx="7756386" cy="156966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Ситуация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новата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търговска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марка,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пусната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вместо 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привлече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нови потребители за сметка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конкурентите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изземва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вече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действащите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фирмени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марки.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2230</Words>
  <Application>Microsoft Office PowerPoint</Application>
  <PresentationFormat>On-screen Show (4:3)</PresentationFormat>
  <Paragraphs>296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SAtanasova</cp:lastModifiedBy>
  <cp:revision>213</cp:revision>
  <dcterms:created xsi:type="dcterms:W3CDTF">2013-03-19T07:28:34Z</dcterms:created>
  <dcterms:modified xsi:type="dcterms:W3CDTF">2020-01-12T09:12:16Z</dcterms:modified>
</cp:coreProperties>
</file>