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03" r:id="rId4"/>
    <p:sldId id="304" r:id="rId5"/>
    <p:sldId id="305" r:id="rId6"/>
    <p:sldId id="332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33" r:id="rId17"/>
    <p:sldId id="315" r:id="rId18"/>
    <p:sldId id="334" r:id="rId19"/>
    <p:sldId id="316" r:id="rId20"/>
    <p:sldId id="335" r:id="rId21"/>
    <p:sldId id="336" r:id="rId22"/>
    <p:sldId id="317" r:id="rId23"/>
    <p:sldId id="337" r:id="rId24"/>
    <p:sldId id="318" r:id="rId25"/>
    <p:sldId id="338" r:id="rId26"/>
    <p:sldId id="319" r:id="rId27"/>
    <p:sldId id="339" r:id="rId28"/>
    <p:sldId id="320" r:id="rId29"/>
    <p:sldId id="321" r:id="rId30"/>
    <p:sldId id="322" r:id="rId31"/>
    <p:sldId id="340" r:id="rId32"/>
    <p:sldId id="323" r:id="rId33"/>
    <p:sldId id="324" r:id="rId34"/>
  </p:sldIdLst>
  <p:sldSz cx="9144000" cy="6858000" type="screen4x3"/>
  <p:notesSz cx="6858000" cy="9144000"/>
  <p:defaultTextStyle>
    <a:defPPr>
      <a:defRPr lang="bg-BG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D4C25-A147-4CC9-9A86-8388FC20D419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9797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4A8B8-E3ED-48D9-A73F-06F160E6C790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39498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01BF7-E136-45C1-890E-4D01D38AF543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71446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bg-BG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EB104-B3E9-45CF-A9E0-2332BDE48457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5661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DDEC4-65C7-4B66-97AB-0C0674420CE8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505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88D07-1A68-4EDE-8793-2FC7C6774F3D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58244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49D7F-FBD3-4A9A-A633-B5DBD465F2E9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198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81DD5-5B8E-43F9-841B-4A6CCEB2B375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349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C3A52-9268-406E-8F98-6F767918152F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50985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4781F-E463-496A-A0C5-EF0ABCF6E749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6488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93945-82A2-4887-A7EC-095921CAE27C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5394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6B07A-A157-4624-B495-6FEAC3F6904D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689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 smtClean="0"/>
              <a:t>Click to edit Master text styles</a:t>
            </a:r>
          </a:p>
          <a:p>
            <a:pPr lvl="1"/>
            <a:r>
              <a:rPr lang="bg-BG" altLang="en-US" smtClean="0"/>
              <a:t>Second level</a:t>
            </a:r>
          </a:p>
          <a:p>
            <a:pPr lvl="2"/>
            <a:r>
              <a:rPr lang="bg-BG" altLang="en-US" smtClean="0"/>
              <a:t>Third level</a:t>
            </a:r>
          </a:p>
          <a:p>
            <a:pPr lvl="3"/>
            <a:r>
              <a:rPr lang="bg-BG" altLang="en-US" smtClean="0"/>
              <a:t>Fourth level</a:t>
            </a:r>
          </a:p>
          <a:p>
            <a:pPr lvl="4"/>
            <a:r>
              <a:rPr lang="bg-BG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1268D3D-F626-4053-A8D5-67E34DF3206C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 b="1" dirty="0" err="1"/>
              <a:t>Агрегативни</a:t>
            </a:r>
            <a:r>
              <a:rPr lang="bg-BG" altLang="en-US" b="1" dirty="0"/>
              <a:t> </a:t>
            </a:r>
            <a:r>
              <a:rPr lang="bg-BG" altLang="en-US" b="1" dirty="0" err="1" smtClean="0"/>
              <a:t>фунции</a:t>
            </a:r>
            <a:r>
              <a:rPr lang="bg-BG" altLang="en-US" b="1" dirty="0" smtClean="0"/>
              <a:t>.</a:t>
            </a:r>
            <a:r>
              <a:rPr lang="bg-BG" altLang="en-US" b="1" dirty="0"/>
              <a:t/>
            </a:r>
            <a:br>
              <a:rPr lang="bg-BG" altLang="en-US" b="1" dirty="0"/>
            </a:br>
            <a:r>
              <a:rPr lang="bg-BG" altLang="en-US" b="1" dirty="0"/>
              <a:t>Сортиране</a:t>
            </a:r>
            <a:endParaRPr lang="bg-BG" dirty="0"/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  <a:solidFill>
            <a:srgbClr val="D2D1E3"/>
          </a:solidFill>
          <a:ln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altLang="bg-BG" sz="3600" i="1" u="sng" dirty="0" smtClean="0"/>
              <a:t>Упражнение </a:t>
            </a:r>
            <a:r>
              <a:rPr lang="bg-BG" altLang="bg-BG" sz="3600" i="1" u="sng" dirty="0" smtClean="0"/>
              <a:t>10</a:t>
            </a:r>
            <a:endParaRPr lang="en-US" altLang="bg-BG" sz="3600" dirty="0"/>
          </a:p>
        </p:txBody>
      </p:sp>
    </p:spTree>
    <p:extLst>
      <p:ext uri="{BB962C8B-B14F-4D97-AF65-F5344CB8AC3E}">
        <p14:creationId xmlns:p14="http://schemas.microsoft.com/office/powerpoint/2010/main" val="94471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74638"/>
            <a:ext cx="8642350" cy="561975"/>
          </a:xfrm>
        </p:spPr>
        <p:txBody>
          <a:bodyPr/>
          <a:lstStyle/>
          <a:p>
            <a:pPr eaLnBrk="1" hangingPunct="1"/>
            <a:r>
              <a:rPr lang="bg-BG" altLang="en-US" sz="2000" b="1" smtClean="0"/>
              <a:t>Извеждане броя на всички доставчици с преустановена дейност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bg-BG" altLang="en-US" sz="1800" smtClean="0"/>
              <a:t>За преброяване на всички редове в дадена таблица, удовлетворяващи дадено условие, се използва функцията </a:t>
            </a:r>
            <a:r>
              <a:rPr lang="en-US" altLang="en-US" sz="1800" smtClean="0"/>
              <a:t>COUNT</a:t>
            </a:r>
            <a:r>
              <a:rPr lang="bg-BG" altLang="en-US" sz="1800" smtClean="0"/>
              <a:t>, като се постави знак звездичка (*) вместо името на колоната: </a:t>
            </a:r>
            <a:endParaRPr lang="en-US" altLang="en-US" sz="1800" smtClean="0"/>
          </a:p>
          <a:p>
            <a:pPr marL="0" indent="0" eaLnBrk="1" hangingPunct="1">
              <a:buFontTx/>
              <a:buNone/>
            </a:pPr>
            <a:r>
              <a:rPr lang="ru-RU" altLang="en-US" sz="1800" b="1" smtClean="0"/>
              <a:t>SELECT Count(*)</a:t>
            </a:r>
            <a:r>
              <a:rPr lang="ru-RU" altLang="en-US" sz="1800" smtClean="0"/>
              <a:t> AS [Брой преустановени]</a:t>
            </a:r>
          </a:p>
          <a:p>
            <a:pPr marL="0" indent="0" eaLnBrk="1" hangingPunct="1">
              <a:buFontTx/>
              <a:buNone/>
            </a:pPr>
            <a:r>
              <a:rPr lang="ru-RU" altLang="en-US" sz="1800" b="1" smtClean="0"/>
              <a:t>FROM</a:t>
            </a:r>
            <a:r>
              <a:rPr lang="ru-RU" altLang="en-US" sz="1800" smtClean="0"/>
              <a:t> Доставчик</a:t>
            </a:r>
          </a:p>
          <a:p>
            <a:pPr marL="0" indent="0" eaLnBrk="1" hangingPunct="1">
              <a:buFontTx/>
              <a:buNone/>
            </a:pPr>
            <a:r>
              <a:rPr lang="ru-RU" altLang="en-US" sz="1800" b="1" smtClean="0"/>
              <a:t>WHERE </a:t>
            </a:r>
            <a:r>
              <a:rPr lang="ru-RU" altLang="en-US" sz="1800" smtClean="0"/>
              <a:t>[</a:t>
            </a:r>
            <a:r>
              <a:rPr lang="ru-RU" altLang="en-US" sz="1800" b="1" smtClean="0"/>
              <a:t>Дата на закриване на фирмата</a:t>
            </a:r>
            <a:r>
              <a:rPr lang="ru-RU" altLang="en-US" sz="1800" smtClean="0"/>
              <a:t>]</a:t>
            </a:r>
            <a:r>
              <a:rPr lang="ru-RU" altLang="en-US" sz="1800" b="1" smtClean="0"/>
              <a:t>=True;</a:t>
            </a:r>
            <a:endParaRPr lang="bg-BG" altLang="en-US" sz="1800" b="1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18001" r="59375" b="42999"/>
          <a:stretch>
            <a:fillRect/>
          </a:stretch>
        </p:blipFill>
        <p:spPr bwMode="auto">
          <a:xfrm>
            <a:off x="2667000" y="3162300"/>
            <a:ext cx="5334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323850" y="765175"/>
            <a:ext cx="84248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r" eaLnBrk="1" hangingPunct="1"/>
            <a:r>
              <a:rPr lang="bg-BG" altLang="en-US" sz="2400" i="1" smtClean="0"/>
              <a:t>2. </a:t>
            </a:r>
            <a:r>
              <a:rPr lang="en-US" altLang="en-US" sz="2400" i="1" smtClean="0"/>
              <a:t>SUM</a:t>
            </a:r>
            <a:endParaRPr lang="bg-BG" altLang="en-US" sz="2400" i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mtClean="0"/>
              <a:t>SUM</a:t>
            </a:r>
            <a:r>
              <a:rPr lang="bg-BG" altLang="en-US" smtClean="0"/>
              <a:t> връща сумата на всички стойности в дадена колона, като игнорира стойностите </a:t>
            </a:r>
            <a:r>
              <a:rPr lang="en-US" altLang="en-US" smtClean="0"/>
              <a:t>NULL</a:t>
            </a:r>
            <a:r>
              <a:rPr lang="bg-BG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bg-BG" altLang="en-US" sz="2000" b="1" smtClean="0"/>
              <a:t>Намерете количеството продадено от артикул </a:t>
            </a:r>
            <a:r>
              <a:rPr lang="bg-BG" altLang="en-US" sz="2000" b="1" smtClean="0">
                <a:cs typeface="Arial" panose="020B0604020202020204" pitchFamily="34" charset="0"/>
              </a:rPr>
              <a:t>№</a:t>
            </a:r>
            <a:r>
              <a:rPr lang="bg-BG" altLang="en-US" sz="2000" b="1" smtClean="0"/>
              <a:t>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bg-BG" altLang="en-US" sz="1800" b="1" smtClean="0"/>
              <a:t>SELECT Sum(Количество)</a:t>
            </a:r>
            <a:r>
              <a:rPr lang="bg-BG" altLang="en-US" sz="1800" smtClean="0"/>
              <a:t> AS ПродаденоКоличество</a:t>
            </a:r>
          </a:p>
          <a:p>
            <a:pPr eaLnBrk="1" hangingPunct="1">
              <a:buFontTx/>
              <a:buNone/>
            </a:pPr>
            <a:r>
              <a:rPr lang="bg-BG" altLang="en-US" sz="1800" b="1" smtClean="0"/>
              <a:t>FROM</a:t>
            </a:r>
            <a:r>
              <a:rPr lang="bg-BG" altLang="en-US" sz="1800" smtClean="0"/>
              <a:t> Детайл</a:t>
            </a:r>
          </a:p>
          <a:p>
            <a:pPr eaLnBrk="1" hangingPunct="1">
              <a:buFontTx/>
              <a:buNone/>
            </a:pPr>
            <a:r>
              <a:rPr lang="bg-BG" altLang="en-US" sz="1800" b="1" smtClean="0"/>
              <a:t>WHERE АртNo=1;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1000" r="72501" b="34000"/>
          <a:stretch>
            <a:fillRect/>
          </a:stretch>
        </p:blipFill>
        <p:spPr bwMode="auto">
          <a:xfrm>
            <a:off x="3505200" y="2000250"/>
            <a:ext cx="46482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323850" y="765175"/>
            <a:ext cx="84248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bg-BG" altLang="en-US" sz="2000" b="1" smtClean="0"/>
              <a:t>Намерете общата сума на продажба </a:t>
            </a:r>
            <a:r>
              <a:rPr lang="bg-BG" altLang="en-US" sz="2000" b="1" smtClean="0">
                <a:cs typeface="Arial" panose="020B0604020202020204" pitchFamily="34" charset="0"/>
              </a:rPr>
              <a:t>№</a:t>
            </a:r>
            <a:r>
              <a:rPr lang="bg-BG" altLang="en-US" sz="2000" b="1" smtClean="0"/>
              <a:t>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1282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en-US" sz="1800" b="1" smtClean="0"/>
              <a:t>SELECT Sum([Количество]*[Единична цена]</a:t>
            </a:r>
            <a:r>
              <a:rPr lang="ru-RU" altLang="en-US" sz="1800" smtClean="0"/>
              <a:t>*(1-Намаление)) AS Общо</a:t>
            </a:r>
          </a:p>
          <a:p>
            <a:pPr eaLnBrk="1" hangingPunct="1">
              <a:buFontTx/>
              <a:buNone/>
            </a:pPr>
            <a:r>
              <a:rPr lang="ru-RU" altLang="en-US" sz="1800" b="1" smtClean="0"/>
              <a:t>FROM</a:t>
            </a:r>
            <a:r>
              <a:rPr lang="ru-RU" altLang="en-US" sz="1800" smtClean="0"/>
              <a:t> Продажби</a:t>
            </a:r>
          </a:p>
          <a:p>
            <a:pPr eaLnBrk="1" hangingPunct="1">
              <a:buFontTx/>
              <a:buNone/>
            </a:pPr>
            <a:r>
              <a:rPr lang="ru-RU" altLang="en-US" sz="1800" b="1" smtClean="0"/>
              <a:t>WHERE ПродажбаНо=1;</a:t>
            </a:r>
            <a:endParaRPr lang="bg-BG" altLang="en-US" sz="1800" b="1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48000" r="58125" b="13000"/>
          <a:stretch>
            <a:fillRect/>
          </a:stretch>
        </p:blipFill>
        <p:spPr bwMode="auto">
          <a:xfrm>
            <a:off x="838200" y="2297113"/>
            <a:ext cx="6858000" cy="41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323850" y="765175"/>
            <a:ext cx="84248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r" eaLnBrk="1" hangingPunct="1"/>
            <a:r>
              <a:rPr lang="bg-BG" altLang="en-US" sz="2400" smtClean="0"/>
              <a:t>3. </a:t>
            </a:r>
            <a:r>
              <a:rPr lang="en-US" altLang="en-US" sz="2400" smtClean="0"/>
              <a:t>AVG</a:t>
            </a:r>
            <a:endParaRPr lang="bg-BG" altLang="en-US" sz="24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mtClean="0"/>
              <a:t>AVG </a:t>
            </a:r>
            <a:r>
              <a:rPr lang="bg-BG" altLang="en-US" smtClean="0"/>
              <a:t>връща средното аритметично на стойностите в дадената колона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8392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en-US" sz="2000" b="1" smtClean="0"/>
              <a:t>Определяне на средната доставна цена на всички продукти, чиято продажба не е преустановена</a:t>
            </a:r>
            <a:r>
              <a:rPr lang="bg-BG" altLang="en-US" sz="1800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6092825"/>
            <a:ext cx="82296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database: Products</a:t>
            </a:r>
            <a:endParaRPr lang="bg-BG" altLang="en-US" sz="2000" smtClean="0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323850" y="981075"/>
            <a:ext cx="84248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46527" r="36064" b="37900"/>
          <a:stretch>
            <a:fillRect/>
          </a:stretch>
        </p:blipFill>
        <p:spPr bwMode="auto">
          <a:xfrm>
            <a:off x="395288" y="1341438"/>
            <a:ext cx="8353425" cy="158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8392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en-US" sz="2000" b="1" smtClean="0"/>
              <a:t>Определяне на средната доставна цена на всички продукти, чиято продажба не е преустановена</a:t>
            </a:r>
            <a:r>
              <a:rPr lang="bg-BG" altLang="en-US" sz="1800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96975"/>
            <a:ext cx="8229600" cy="540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/>
              <a:t>SELECT AVG(</a:t>
            </a:r>
            <a:r>
              <a:rPr lang="bg-BG" altLang="en-US" sz="2000" smtClean="0"/>
              <a:t>Цена</a:t>
            </a:r>
            <a:r>
              <a:rPr lang="en-US" altLang="en-US" sz="2000" b="1" smtClean="0"/>
              <a:t>)</a:t>
            </a:r>
            <a:r>
              <a:rPr lang="en-US" altLang="en-US" sz="2000" smtClean="0"/>
              <a:t> AS </a:t>
            </a:r>
            <a:r>
              <a:rPr lang="bg-BG" altLang="en-US" sz="2000" smtClean="0"/>
              <a:t>СреднаЦена</a:t>
            </a:r>
            <a:endParaRPr lang="en-US" altLang="en-US" sz="2000" smtClean="0"/>
          </a:p>
          <a:p>
            <a:pPr eaLnBrk="1" hangingPunct="1">
              <a:buFontTx/>
              <a:buNone/>
            </a:pPr>
            <a:r>
              <a:rPr lang="en-US" altLang="en-US" sz="2000" b="1" smtClean="0"/>
              <a:t>FROM</a:t>
            </a:r>
            <a:r>
              <a:rPr lang="en-US" altLang="en-US" sz="2000" smtClean="0"/>
              <a:t> </a:t>
            </a:r>
            <a:r>
              <a:rPr lang="bg-BG" altLang="en-US" sz="2000" smtClean="0"/>
              <a:t>Продукти</a:t>
            </a:r>
            <a:endParaRPr lang="en-US" altLang="en-US" sz="2000" smtClean="0"/>
          </a:p>
          <a:p>
            <a:pPr eaLnBrk="1" hangingPunct="1">
              <a:buFontTx/>
              <a:buNone/>
            </a:pPr>
            <a:r>
              <a:rPr lang="en-US" altLang="en-US" sz="2000" b="1" smtClean="0"/>
              <a:t>WHERE</a:t>
            </a:r>
            <a:r>
              <a:rPr lang="en-US" altLang="en-US" sz="2000" smtClean="0"/>
              <a:t> [</a:t>
            </a:r>
            <a:r>
              <a:rPr lang="bg-BG" altLang="en-US" sz="2000" smtClean="0"/>
              <a:t>Преустановена продажба</a:t>
            </a:r>
            <a:r>
              <a:rPr lang="en-US" altLang="en-US" sz="2000" smtClean="0"/>
              <a:t>] = False</a:t>
            </a:r>
            <a:r>
              <a:rPr lang="bg-BG" altLang="en-US" sz="2000" smtClean="0"/>
              <a:t>; </a:t>
            </a:r>
          </a:p>
          <a:p>
            <a:pPr eaLnBrk="1" hangingPunct="1">
              <a:buFontTx/>
              <a:buNone/>
            </a:pPr>
            <a:endParaRPr lang="bg-BG" altLang="en-US" sz="2000" smtClean="0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323850" y="981075"/>
            <a:ext cx="84248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15125" r="72826" b="44250"/>
          <a:stretch>
            <a:fillRect/>
          </a:stretch>
        </p:blipFill>
        <p:spPr bwMode="auto">
          <a:xfrm>
            <a:off x="4354513" y="2493963"/>
            <a:ext cx="4105275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bg-BG" altLang="en-US" sz="2000" b="1" smtClean="0"/>
              <a:t>Намиране на средната продажна цена на продукт</a:t>
            </a:r>
            <a:r>
              <a:rPr lang="en-US" altLang="en-US" sz="2000" b="1" smtClean="0"/>
              <a:t> No.2</a:t>
            </a:r>
            <a:r>
              <a:rPr lang="bg-BG" altLang="en-US" sz="1800" smtClean="0"/>
              <a:t> </a:t>
            </a:r>
          </a:p>
        </p:txBody>
      </p:sp>
      <p:pic>
        <p:nvPicPr>
          <p:cNvPr id="1741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46527" r="36064" b="37900"/>
          <a:stretch>
            <a:fillRect/>
          </a:stretch>
        </p:blipFill>
        <p:spPr bwMode="auto">
          <a:xfrm>
            <a:off x="395288" y="1341438"/>
            <a:ext cx="8353425" cy="158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Line 9"/>
          <p:cNvSpPr>
            <a:spLocks noChangeShapeType="1"/>
          </p:cNvSpPr>
          <p:nvPr/>
        </p:nvSpPr>
        <p:spPr bwMode="auto">
          <a:xfrm>
            <a:off x="323850" y="981075"/>
            <a:ext cx="84248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bg-BG" altLang="en-US" sz="2000" b="1" smtClean="0"/>
              <a:t>Намиране на средната продажна цена на продукт</a:t>
            </a:r>
            <a:r>
              <a:rPr lang="en-US" altLang="en-US" sz="2000" b="1" smtClean="0"/>
              <a:t> No.2</a:t>
            </a:r>
            <a:r>
              <a:rPr lang="bg-BG" altLang="en-US" sz="1800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2692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smtClean="0"/>
              <a:t>SELECT Avg(Цена) AS </a:t>
            </a:r>
            <a:r>
              <a:rPr lang="bg-BG" altLang="en-US" sz="2000" smtClean="0"/>
              <a:t>Средна</a:t>
            </a:r>
            <a:r>
              <a:rPr lang="en-US" altLang="en-US" sz="2000" smtClean="0"/>
              <a:t>Цена</a:t>
            </a:r>
          </a:p>
          <a:p>
            <a:pPr>
              <a:buFontTx/>
              <a:buNone/>
            </a:pPr>
            <a:r>
              <a:rPr lang="en-US" altLang="en-US" sz="2000" smtClean="0"/>
              <a:t>FROM Продукти</a:t>
            </a:r>
          </a:p>
          <a:p>
            <a:pPr>
              <a:buFontTx/>
              <a:buNone/>
            </a:pPr>
            <a:r>
              <a:rPr lang="en-US" altLang="en-US" sz="2000" smtClean="0"/>
              <a:t>WHERE </a:t>
            </a:r>
            <a:r>
              <a:rPr lang="bg-BG" altLang="en-US" sz="2000" smtClean="0"/>
              <a:t> </a:t>
            </a:r>
            <a:r>
              <a:rPr lang="en-US" altLang="en-US" sz="2000" smtClean="0"/>
              <a:t>ПродуктНо=2;</a:t>
            </a:r>
          </a:p>
          <a:p>
            <a:pPr eaLnBrk="1" hangingPunct="1">
              <a:buFontTx/>
              <a:buNone/>
            </a:pPr>
            <a:endParaRPr lang="bg-BG" altLang="en-US" sz="2000" smtClean="0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" t="18896" r="73424" b="44063"/>
          <a:stretch>
            <a:fillRect/>
          </a:stretch>
        </p:blipFill>
        <p:spPr bwMode="auto">
          <a:xfrm>
            <a:off x="4572000" y="2478088"/>
            <a:ext cx="4248150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Line 7"/>
          <p:cNvSpPr>
            <a:spLocks noChangeShapeType="1"/>
          </p:cNvSpPr>
          <p:nvPr/>
        </p:nvSpPr>
        <p:spPr bwMode="auto">
          <a:xfrm>
            <a:off x="323850" y="981075"/>
            <a:ext cx="84248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pPr eaLnBrk="1" hangingPunct="1"/>
            <a:r>
              <a:rPr lang="bg-BG" altLang="en-US" sz="2000" b="1" smtClean="0"/>
              <a:t>Включването на </a:t>
            </a:r>
            <a:r>
              <a:rPr lang="en-US" altLang="en-US" sz="2000" b="1" smtClean="0"/>
              <a:t>GROUP BY </a:t>
            </a:r>
            <a:r>
              <a:rPr lang="bg-BG" altLang="en-US" sz="2000" b="1" smtClean="0"/>
              <a:t>позволява резултатът от заявката да се групира по някакъв критерий преди да се приложи обобщаващата функция</a:t>
            </a:r>
            <a:endParaRPr lang="bg-BG" altLang="en-US" sz="40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8879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bg-BG" altLang="en-US" sz="1800" b="1" smtClean="0"/>
              <a:t>1)</a:t>
            </a:r>
            <a:r>
              <a:rPr lang="bg-BG" altLang="en-US" sz="1800" smtClean="0"/>
              <a:t> Извеждане на име на продукт и средната продажна цена на съответния продукт:</a:t>
            </a:r>
            <a:endParaRPr lang="en-US" altLang="en-US" sz="1800" smtClean="0"/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8518" r="73412" b="65979"/>
          <a:stretch>
            <a:fillRect/>
          </a:stretch>
        </p:blipFill>
        <p:spPr bwMode="auto">
          <a:xfrm>
            <a:off x="900113" y="2420938"/>
            <a:ext cx="76327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 dirty="0" err="1" smtClean="0">
                <a:solidFill>
                  <a:schemeClr val="tx1"/>
                </a:solidFill>
              </a:rPr>
              <a:t>Агрегативни</a:t>
            </a:r>
            <a:r>
              <a:rPr lang="bg-BG" altLang="en-US" sz="2800" b="1" dirty="0" smtClean="0">
                <a:solidFill>
                  <a:schemeClr val="tx1"/>
                </a:solidFill>
              </a:rPr>
              <a:t> </a:t>
            </a:r>
            <a:r>
              <a:rPr lang="bg-BG" altLang="en-US" sz="2800" b="1" dirty="0" err="1" smtClean="0">
                <a:solidFill>
                  <a:schemeClr val="tx1"/>
                </a:solidFill>
              </a:rPr>
              <a:t>фунции</a:t>
            </a:r>
            <a:r>
              <a:rPr lang="bg-BG" altLang="en-US" sz="2800" b="1" dirty="0" smtClean="0">
                <a:solidFill>
                  <a:schemeClr val="tx1"/>
                </a:solidFill>
              </a:rPr>
              <a:t/>
            </a:r>
            <a:br>
              <a:rPr lang="bg-BG" altLang="en-US" sz="2800" b="1" dirty="0" smtClean="0">
                <a:solidFill>
                  <a:schemeClr val="tx1"/>
                </a:solidFill>
              </a:rPr>
            </a:br>
            <a:r>
              <a:rPr lang="bg-BG" altLang="en-US" sz="2800" b="1" dirty="0" smtClean="0">
                <a:solidFill>
                  <a:schemeClr val="tx1"/>
                </a:solidFill>
              </a:rPr>
              <a:t>Сортиране</a:t>
            </a:r>
            <a:endParaRPr lang="en-US" alt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9750" y="1654175"/>
            <a:ext cx="820896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000"/>
              <a:t>Възможно е сортиране на редовете, получени от </a:t>
            </a:r>
            <a:r>
              <a:rPr lang="en-US" altLang="en-US" sz="2000"/>
              <a:t>SELECT</a:t>
            </a:r>
            <a:r>
              <a:rPr lang="bg-BG" altLang="en-US" sz="2000"/>
              <a:t> заявката, като се използва</a:t>
            </a:r>
            <a:endParaRPr lang="en-US" altLang="en-US" sz="20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ORDER</a:t>
            </a:r>
            <a:r>
              <a:rPr lang="bg-BG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BY</a:t>
            </a:r>
            <a:r>
              <a:rPr lang="bg-BG" altLang="en-US" sz="2000" b="1"/>
              <a:t> </a:t>
            </a:r>
            <a:r>
              <a:rPr lang="bg-BG" altLang="en-US" sz="2000" b="1" i="1"/>
              <a:t>име_колона1</a:t>
            </a:r>
            <a:r>
              <a:rPr lang="bg-BG" altLang="en-US" sz="2000" b="1"/>
              <a:t> [{</a:t>
            </a:r>
            <a:r>
              <a:rPr lang="en-US" altLang="en-US" sz="2000" b="1">
                <a:solidFill>
                  <a:srgbClr val="FF0000"/>
                </a:solidFill>
              </a:rPr>
              <a:t>ASC</a:t>
            </a:r>
            <a:r>
              <a:rPr lang="bg-BG" altLang="en-US" sz="2000" b="1">
                <a:solidFill>
                  <a:srgbClr val="FF0000"/>
                </a:solidFill>
              </a:rPr>
              <a:t>|</a:t>
            </a:r>
            <a:r>
              <a:rPr lang="en-US" altLang="en-US" sz="2000" b="1">
                <a:solidFill>
                  <a:srgbClr val="FF0000"/>
                </a:solidFill>
              </a:rPr>
              <a:t>DESC</a:t>
            </a:r>
            <a:r>
              <a:rPr lang="bg-BG" altLang="en-US" sz="2000" b="1"/>
              <a:t>}] [,</a:t>
            </a:r>
            <a:r>
              <a:rPr lang="bg-BG" altLang="en-US" sz="2000" b="1" i="1"/>
              <a:t>име_колона2</a:t>
            </a:r>
            <a:r>
              <a:rPr lang="bg-BG" altLang="en-US" sz="2000" b="1"/>
              <a:t> [{</a:t>
            </a:r>
            <a:r>
              <a:rPr lang="en-US" altLang="en-US" sz="2000" b="1">
                <a:solidFill>
                  <a:srgbClr val="FF0000"/>
                </a:solidFill>
              </a:rPr>
              <a:t>ASC</a:t>
            </a:r>
            <a:r>
              <a:rPr lang="bg-BG" altLang="en-US" sz="2000" b="1">
                <a:solidFill>
                  <a:srgbClr val="FF0000"/>
                </a:solidFill>
              </a:rPr>
              <a:t>|</a:t>
            </a:r>
            <a:r>
              <a:rPr lang="en-US" altLang="en-US" sz="2000" b="1">
                <a:solidFill>
                  <a:srgbClr val="FF0000"/>
                </a:solidFill>
              </a:rPr>
              <a:t>DESC</a:t>
            </a:r>
            <a:r>
              <a:rPr lang="bg-BG" altLang="en-US" sz="2000" b="1"/>
              <a:t>}] [,…]]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000"/>
              <a:t>Указва се за една или повече колони. Ключовите думи </a:t>
            </a:r>
            <a:r>
              <a:rPr lang="en-US" altLang="en-US" sz="2000">
                <a:solidFill>
                  <a:srgbClr val="FF0000"/>
                </a:solidFill>
              </a:rPr>
              <a:t>ASC</a:t>
            </a:r>
            <a:r>
              <a:rPr lang="bg-BG" altLang="en-US" sz="2000"/>
              <a:t> и </a:t>
            </a:r>
            <a:r>
              <a:rPr lang="en-US" altLang="en-US" sz="2000">
                <a:solidFill>
                  <a:srgbClr val="FF0000"/>
                </a:solidFill>
              </a:rPr>
              <a:t>DESC</a:t>
            </a:r>
            <a:r>
              <a:rPr lang="bg-BG" altLang="en-US" sz="2000"/>
              <a:t> се използват, за да се определи дали сортирането да се извърши съответно в </a:t>
            </a:r>
            <a:r>
              <a:rPr lang="bg-BG" altLang="en-US" sz="2000" b="1">
                <a:solidFill>
                  <a:srgbClr val="FF0000"/>
                </a:solidFill>
              </a:rPr>
              <a:t>нарастващ</a:t>
            </a:r>
            <a:r>
              <a:rPr lang="bg-BG" altLang="en-US" sz="2000"/>
              <a:t> или </a:t>
            </a:r>
            <a:r>
              <a:rPr lang="bg-BG" altLang="en-US" sz="2000" b="1">
                <a:solidFill>
                  <a:srgbClr val="FF0000"/>
                </a:solidFill>
              </a:rPr>
              <a:t>намаляващ</a:t>
            </a:r>
            <a:r>
              <a:rPr lang="bg-BG" altLang="en-US" sz="2000"/>
              <a:t> ред.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 u="sng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000" u="sng"/>
              <a:t>Например</a:t>
            </a:r>
            <a:r>
              <a:rPr lang="bg-BG" altLang="en-US" sz="2000"/>
              <a:t>:</a:t>
            </a:r>
            <a:endParaRPr lang="en-US" altLang="en-US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SELECT </a:t>
            </a:r>
            <a:r>
              <a:rPr lang="bg-BG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Име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bg-BG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Фамилия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bg-BG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Адрес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bg-BG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Телефон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,</a:t>
            </a:r>
            <a:r>
              <a:rPr lang="bg-BG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 ДатаНаНазначение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bg-BG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ДатаНаНапускане</a:t>
            </a:r>
            <a:r>
              <a:rPr lang="bg-BG" altLang="en-US" sz="2000" b="1"/>
              <a:t> </a:t>
            </a:r>
            <a:r>
              <a:rPr lang="en-US" altLang="en-US" sz="2000" b="1"/>
              <a:t>FROM </a:t>
            </a:r>
            <a:r>
              <a:rPr lang="bg-BG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Служители</a:t>
            </a: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ORDER BY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bg-BG" altLang="en-US" sz="2000" b="1">
                <a:solidFill>
                  <a:srgbClr val="FF0000"/>
                </a:solidFill>
              </a:rPr>
              <a:t> </a:t>
            </a:r>
            <a:r>
              <a:rPr lang="bg-BG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Име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000" b="1"/>
              <a:t>ASC,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bg-BG" altLang="en-US" sz="2000" b="1">
                <a:solidFill>
                  <a:srgbClr val="FF0000"/>
                </a:solidFill>
              </a:rPr>
              <a:t> </a:t>
            </a:r>
            <a:r>
              <a:rPr lang="bg-BG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Фамилия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000" b="1"/>
              <a:t>DESC;</a:t>
            </a:r>
            <a:endParaRPr lang="bg-BG" altLang="en-US" sz="2000"/>
          </a:p>
        </p:txBody>
      </p:sp>
    </p:spTree>
    <p:extLst>
      <p:ext uri="{BB962C8B-B14F-4D97-AF65-F5344CB8AC3E}">
        <p14:creationId xmlns:p14="http://schemas.microsoft.com/office/powerpoint/2010/main" val="10808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pPr eaLnBrk="1" hangingPunct="1"/>
            <a:r>
              <a:rPr lang="bg-BG" altLang="en-US" sz="2000" b="1" smtClean="0"/>
              <a:t>Включването на </a:t>
            </a:r>
            <a:r>
              <a:rPr lang="en-US" altLang="en-US" sz="2000" b="1" smtClean="0"/>
              <a:t>GROUP BY </a:t>
            </a:r>
            <a:r>
              <a:rPr lang="bg-BG" altLang="en-US" sz="2000" b="1" smtClean="0"/>
              <a:t>позволява резултатът от заявката да се групира по някакъв критерий преди да се приложи обобщаващата функция</a:t>
            </a:r>
            <a:endParaRPr lang="bg-BG" altLang="en-US" sz="40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8879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bg-BG" altLang="en-US" sz="1800" b="1" smtClean="0"/>
              <a:t>1)</a:t>
            </a:r>
            <a:r>
              <a:rPr lang="bg-BG" altLang="en-US" sz="1800" smtClean="0"/>
              <a:t> Извеждане на име на продукт и средната продажна цена на съответния продукт:</a:t>
            </a:r>
            <a:endParaRPr lang="en-US" altLang="en-US" sz="1800" smtClean="0"/>
          </a:p>
          <a:p>
            <a:pPr marL="0" indent="0">
              <a:buFontTx/>
              <a:buNone/>
            </a:pPr>
            <a:r>
              <a:rPr lang="en-US" altLang="en-US" sz="1800" b="1" smtClean="0"/>
              <a:t>SELECT</a:t>
            </a:r>
            <a:r>
              <a:rPr lang="en-US" altLang="en-US" sz="1800" smtClean="0"/>
              <a:t> Продукти.ПродуктИме, </a:t>
            </a:r>
            <a:r>
              <a:rPr lang="en-US" altLang="en-US" sz="1800" b="1" smtClean="0"/>
              <a:t>Avg</a:t>
            </a:r>
            <a:r>
              <a:rPr lang="en-US" altLang="en-US" sz="1800" smtClean="0"/>
              <a:t>(Продажби.Цена) AS AvgOfЦена</a:t>
            </a:r>
          </a:p>
          <a:p>
            <a:pPr marL="0" indent="0">
              <a:buFontTx/>
              <a:buNone/>
            </a:pPr>
            <a:r>
              <a:rPr lang="en-US" altLang="en-US" sz="1800" b="1" smtClean="0"/>
              <a:t>FROM</a:t>
            </a:r>
            <a:r>
              <a:rPr lang="en-US" altLang="en-US" sz="1800" smtClean="0"/>
              <a:t> Продукти </a:t>
            </a:r>
            <a:r>
              <a:rPr lang="en-US" altLang="en-US" sz="1800" b="1" smtClean="0">
                <a:solidFill>
                  <a:srgbClr val="FF0000"/>
                </a:solidFill>
              </a:rPr>
              <a:t>INNER JOIN</a:t>
            </a:r>
            <a:r>
              <a:rPr lang="en-US" altLang="en-US" sz="1800" smtClean="0"/>
              <a:t> Продажби </a:t>
            </a:r>
            <a:endParaRPr lang="bg-BG" altLang="en-US" sz="1800" smtClean="0"/>
          </a:p>
          <a:p>
            <a:pPr marL="0" indent="0">
              <a:buFontTx/>
              <a:buNone/>
            </a:pPr>
            <a:r>
              <a:rPr lang="en-US" altLang="en-US" sz="1800" b="1" smtClean="0"/>
              <a:t>ON</a:t>
            </a:r>
            <a:r>
              <a:rPr lang="en-US" altLang="en-US" sz="1800" smtClean="0"/>
              <a:t> Продукти.ПродуктНо = Продажби.ПродуктНо</a:t>
            </a:r>
          </a:p>
          <a:p>
            <a:pPr marL="0" indent="0">
              <a:buFontTx/>
              <a:buNone/>
            </a:pPr>
            <a:r>
              <a:rPr lang="en-US" altLang="en-US" sz="1800" b="1" smtClean="0"/>
              <a:t>GROUP BY</a:t>
            </a:r>
            <a:r>
              <a:rPr lang="en-US" altLang="en-US" sz="1800" smtClean="0"/>
              <a:t> Продукти.ПродуктИме;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" t="18896" r="71849" b="50937"/>
          <a:stretch>
            <a:fillRect/>
          </a:stretch>
        </p:blipFill>
        <p:spPr bwMode="auto">
          <a:xfrm>
            <a:off x="4356100" y="3316288"/>
            <a:ext cx="4535488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pPr eaLnBrk="1" hangingPunct="1"/>
            <a:r>
              <a:rPr lang="bg-BG" altLang="en-US" sz="2000" b="1" smtClean="0"/>
              <a:t>Включването на </a:t>
            </a:r>
            <a:r>
              <a:rPr lang="en-US" altLang="en-US" sz="2000" b="1" smtClean="0"/>
              <a:t>GROUP BY </a:t>
            </a:r>
            <a:r>
              <a:rPr lang="bg-BG" altLang="en-US" sz="2000" b="1" smtClean="0"/>
              <a:t>позволява резултатът от заявката да се групира по някакъв критерий преди да се приложи обобщаващата функция</a:t>
            </a:r>
            <a:endParaRPr lang="bg-BG" altLang="en-US" sz="40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8879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bg-BG" altLang="en-US" sz="1800" b="1" smtClean="0"/>
              <a:t>1)</a:t>
            </a:r>
            <a:r>
              <a:rPr lang="bg-BG" altLang="en-US" sz="1800" smtClean="0"/>
              <a:t> Извеждане на име на продукт и средната продажна цена на съответния продукт:</a:t>
            </a:r>
            <a:endParaRPr lang="en-US" altLang="en-US" sz="1800" smtClean="0"/>
          </a:p>
          <a:p>
            <a:pPr marL="0" indent="0">
              <a:lnSpc>
                <a:spcPct val="90000"/>
              </a:lnSpc>
              <a:buFontTx/>
              <a:buNone/>
            </a:pPr>
            <a:endParaRPr lang="bg-BG" altLang="en-US" sz="180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800" smtClean="0"/>
              <a:t>SELECT </a:t>
            </a:r>
            <a:r>
              <a:rPr lang="bg-BG" altLang="en-US" sz="1800" smtClean="0">
                <a:solidFill>
                  <a:srgbClr val="FF0000"/>
                </a:solidFill>
              </a:rPr>
              <a:t>п</a:t>
            </a:r>
            <a:r>
              <a:rPr lang="en-US" altLang="en-US" sz="1800" smtClean="0"/>
              <a:t>.ПродуктИме, Avg(</a:t>
            </a:r>
            <a:r>
              <a:rPr lang="bg-BG" altLang="en-US" sz="1800" smtClean="0">
                <a:solidFill>
                  <a:srgbClr val="FF0000"/>
                </a:solidFill>
              </a:rPr>
              <a:t>пж</a:t>
            </a:r>
            <a:r>
              <a:rPr lang="en-US" altLang="en-US" sz="1800" smtClean="0"/>
              <a:t>.Цена) AS AvgOfЦена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800" smtClean="0"/>
              <a:t>FROM Продукти </a:t>
            </a:r>
            <a:r>
              <a:rPr lang="bg-BG" altLang="en-US" sz="1800" smtClean="0">
                <a:solidFill>
                  <a:srgbClr val="FF0000"/>
                </a:solidFill>
              </a:rPr>
              <a:t>п</a:t>
            </a:r>
            <a:r>
              <a:rPr lang="bg-BG" altLang="en-US" sz="1800" smtClean="0"/>
              <a:t> </a:t>
            </a:r>
            <a:r>
              <a:rPr lang="en-US" altLang="en-US" sz="1800" smtClean="0"/>
              <a:t>INNER JOIN Продажби</a:t>
            </a:r>
            <a:r>
              <a:rPr lang="bg-BG" altLang="en-US" sz="1800" smtClean="0"/>
              <a:t> </a:t>
            </a:r>
            <a:r>
              <a:rPr lang="bg-BG" altLang="en-US" sz="1800" smtClean="0">
                <a:solidFill>
                  <a:srgbClr val="FF0000"/>
                </a:solidFill>
              </a:rPr>
              <a:t>пж</a:t>
            </a:r>
            <a:r>
              <a:rPr lang="en-US" altLang="en-US" sz="1800" smtClean="0"/>
              <a:t> </a:t>
            </a:r>
            <a:endParaRPr lang="bg-BG" altLang="en-US" sz="180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800" smtClean="0"/>
              <a:t>ON </a:t>
            </a:r>
            <a:r>
              <a:rPr lang="bg-BG" altLang="en-US" sz="1800" smtClean="0">
                <a:solidFill>
                  <a:srgbClr val="FF0000"/>
                </a:solidFill>
              </a:rPr>
              <a:t>п</a:t>
            </a:r>
            <a:r>
              <a:rPr lang="en-US" altLang="en-US" sz="1800" smtClean="0"/>
              <a:t>.ПродуктНо = </a:t>
            </a:r>
            <a:r>
              <a:rPr lang="bg-BG" altLang="en-US" sz="1800" smtClean="0">
                <a:solidFill>
                  <a:srgbClr val="FF0000"/>
                </a:solidFill>
              </a:rPr>
              <a:t>пж</a:t>
            </a:r>
            <a:r>
              <a:rPr lang="en-US" altLang="en-US" sz="1800" smtClean="0"/>
              <a:t>.ПродуктНо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800" smtClean="0"/>
              <a:t>GROUP BY </a:t>
            </a:r>
            <a:r>
              <a:rPr lang="bg-BG" altLang="en-US" sz="1800" smtClean="0">
                <a:solidFill>
                  <a:srgbClr val="FF0000"/>
                </a:solidFill>
              </a:rPr>
              <a:t>п</a:t>
            </a:r>
            <a:r>
              <a:rPr lang="en-US" altLang="en-US" sz="1800" smtClean="0"/>
              <a:t>.ПродуктИме;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bg-BG" altLang="en-US" sz="1800" smtClean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" t="18895" r="74010" b="50854"/>
          <a:stretch>
            <a:fillRect/>
          </a:stretch>
        </p:blipFill>
        <p:spPr bwMode="auto">
          <a:xfrm>
            <a:off x="4500563" y="3125788"/>
            <a:ext cx="4319587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1800" b="1" smtClean="0"/>
              <a:t>2)</a:t>
            </a:r>
            <a:r>
              <a:rPr lang="en-US" altLang="en-US" sz="1800" smtClean="0"/>
              <a:t> </a:t>
            </a:r>
            <a:r>
              <a:rPr lang="bg-BG" altLang="en-US" sz="1800" smtClean="0"/>
              <a:t>За извеждане на номер на продажба и общата сума на съответната продажба се използва следната заявка:</a:t>
            </a:r>
            <a:endParaRPr lang="en-US" altLang="en-US" sz="1800" smtClean="0"/>
          </a:p>
          <a:p>
            <a:pPr marL="0" indent="0">
              <a:buFontTx/>
              <a:buNone/>
            </a:pPr>
            <a:endParaRPr lang="bg-BG" altLang="en-US" sz="1800" smtClean="0"/>
          </a:p>
          <a:p>
            <a:pPr marL="0" indent="0" eaLnBrk="1" hangingPunct="1">
              <a:buFontTx/>
              <a:buNone/>
            </a:pPr>
            <a:endParaRPr lang="bg-BG" altLang="en-US" sz="1800" smtClean="0"/>
          </a:p>
        </p:txBody>
      </p:sp>
      <p:pic>
        <p:nvPicPr>
          <p:cNvPr id="2253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15126" r="66927" b="69562"/>
          <a:stretch>
            <a:fillRect/>
          </a:stretch>
        </p:blipFill>
        <p:spPr bwMode="auto">
          <a:xfrm>
            <a:off x="539750" y="1916113"/>
            <a:ext cx="8137525" cy="248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1800" b="1" smtClean="0"/>
              <a:t>2)</a:t>
            </a:r>
            <a:r>
              <a:rPr lang="en-US" altLang="en-US" sz="1800" smtClean="0"/>
              <a:t> </a:t>
            </a:r>
            <a:r>
              <a:rPr lang="bg-BG" altLang="en-US" sz="1800" smtClean="0"/>
              <a:t>За извеждане на номер на продажба и общата сума на съответната продажба се използва следната заявка:</a:t>
            </a:r>
            <a:endParaRPr lang="en-US" altLang="en-US" sz="1800" smtClean="0"/>
          </a:p>
          <a:p>
            <a:pPr marL="0" indent="0">
              <a:buFontTx/>
              <a:buNone/>
            </a:pPr>
            <a:endParaRPr lang="bg-BG" altLang="en-US" sz="1800" smtClean="0"/>
          </a:p>
          <a:p>
            <a:pPr marL="0" indent="0">
              <a:buFontTx/>
              <a:buNone/>
            </a:pPr>
            <a:r>
              <a:rPr lang="bg-BG" altLang="en-US" sz="1800" smtClean="0"/>
              <a:t>SELECT ПродажбаНо, Sum([Количество]*[ЕдиничнаЦена]) AS Общо</a:t>
            </a:r>
          </a:p>
          <a:p>
            <a:pPr marL="0" indent="0">
              <a:buFontTx/>
              <a:buNone/>
            </a:pPr>
            <a:r>
              <a:rPr lang="bg-BG" altLang="en-US" sz="1800" smtClean="0"/>
              <a:t>FROM Продажби</a:t>
            </a:r>
          </a:p>
          <a:p>
            <a:pPr marL="0" indent="0">
              <a:buFontTx/>
              <a:buNone/>
            </a:pPr>
            <a:r>
              <a:rPr lang="bg-BG" altLang="en-US" sz="1800" smtClean="0"/>
              <a:t>GROUP BY ПродажбаНо;</a:t>
            </a:r>
          </a:p>
          <a:p>
            <a:pPr marL="0" indent="0" eaLnBrk="1" hangingPunct="1">
              <a:buFontTx/>
              <a:buNone/>
            </a:pPr>
            <a:endParaRPr lang="bg-BG" altLang="en-US" sz="1800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t="18916" r="65742" b="50667"/>
          <a:stretch>
            <a:fillRect/>
          </a:stretch>
        </p:blipFill>
        <p:spPr bwMode="auto">
          <a:xfrm>
            <a:off x="2700338" y="2947988"/>
            <a:ext cx="6192837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bg-BG" altLang="en-US" sz="2000" b="1" smtClean="0"/>
              <a:t>3)</a:t>
            </a:r>
            <a:r>
              <a:rPr lang="bg-BG" altLang="en-US" sz="2000" smtClean="0"/>
              <a:t> Напишете </a:t>
            </a:r>
            <a:r>
              <a:rPr lang="en-US" altLang="en-US" sz="2000" smtClean="0"/>
              <a:t>SQL </a:t>
            </a:r>
            <a:r>
              <a:rPr lang="bg-BG" altLang="en-US" sz="2000" smtClean="0"/>
              <a:t>заявка, която да извежда номер на клиент, номер на служител и брой на продажбите, осъществени от съответния служител на съответния клиент</a:t>
            </a:r>
            <a:endParaRPr lang="en-US" altLang="en-US" sz="200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19310" r="84113" b="59782"/>
          <a:stretch>
            <a:fillRect/>
          </a:stretch>
        </p:blipFill>
        <p:spPr bwMode="auto">
          <a:xfrm>
            <a:off x="2916238" y="2349500"/>
            <a:ext cx="277495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6613"/>
            <a:ext cx="8229600" cy="2879725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bg-BG" altLang="en-US" sz="2000" b="1" smtClean="0"/>
              <a:t>3)</a:t>
            </a:r>
            <a:r>
              <a:rPr lang="bg-BG" altLang="en-US" sz="2000" smtClean="0"/>
              <a:t> За извеждане на номер на клиент, номер на служител и брой на продажбите, осъществени от съответния служител на съответния клиент се използва следната заявка:</a:t>
            </a:r>
            <a:endParaRPr lang="en-US" altLang="en-US" sz="2000" smtClean="0"/>
          </a:p>
          <a:p>
            <a:pPr marL="0" indent="0" eaLnBrk="1" hangingPunct="1">
              <a:buFontTx/>
              <a:buNone/>
            </a:pPr>
            <a:endParaRPr lang="ru-RU" altLang="en-US" sz="1400" b="1" smtClean="0"/>
          </a:p>
          <a:p>
            <a:pPr marL="0" indent="0" eaLnBrk="1" hangingPunct="1">
              <a:buFontTx/>
              <a:buNone/>
            </a:pPr>
            <a:r>
              <a:rPr lang="ru-RU" altLang="en-US" sz="2000" b="1" smtClean="0"/>
              <a:t>SELECT КлиентНо, СлужителНо, Count(ПродажбаНо) AS БройПродажби</a:t>
            </a:r>
          </a:p>
          <a:p>
            <a:pPr marL="0" indent="0" eaLnBrk="1" hangingPunct="1">
              <a:buFontTx/>
              <a:buNone/>
            </a:pPr>
            <a:r>
              <a:rPr lang="ru-RU" altLang="en-US" sz="2000" b="1" smtClean="0"/>
              <a:t>FROM Продажби</a:t>
            </a:r>
          </a:p>
          <a:p>
            <a:pPr marL="0" indent="0" eaLnBrk="1" hangingPunct="1">
              <a:buFontTx/>
              <a:buNone/>
            </a:pPr>
            <a:r>
              <a:rPr lang="ru-RU" altLang="en-US" sz="2000" b="1" smtClean="0"/>
              <a:t>GROUP BY КлиентНо, СлужителНо;</a:t>
            </a:r>
            <a:endParaRPr lang="bg-BG" altLang="en-US" sz="2000" b="1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19540" r="60625" b="44249"/>
          <a:stretch>
            <a:fillRect/>
          </a:stretch>
        </p:blipFill>
        <p:spPr bwMode="auto">
          <a:xfrm>
            <a:off x="2916238" y="3500438"/>
            <a:ext cx="5472112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000" b="1" smtClean="0"/>
              <a:t>4</a:t>
            </a:r>
            <a:r>
              <a:rPr lang="bg-BG" altLang="en-US" sz="2000" b="1" smtClean="0"/>
              <a:t>)</a:t>
            </a:r>
            <a:r>
              <a:rPr lang="bg-BG" altLang="en-US" sz="2000" smtClean="0"/>
              <a:t> Изведете имената на служителите и броя на продажбите им от 1.2.2013г. до 28.2.2013г., подредени по азбучен ред:</a:t>
            </a:r>
            <a:endParaRPr lang="en-US" altLang="en-US" sz="2000" smtClean="0"/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" t="39688" r="74010" b="41417"/>
          <a:stretch>
            <a:fillRect/>
          </a:stretch>
        </p:blipFill>
        <p:spPr bwMode="auto">
          <a:xfrm>
            <a:off x="1835150" y="2185988"/>
            <a:ext cx="56896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000" b="1" smtClean="0"/>
              <a:t>4</a:t>
            </a:r>
            <a:r>
              <a:rPr lang="bg-BG" altLang="en-US" sz="2000" b="1" smtClean="0"/>
              <a:t>)</a:t>
            </a:r>
            <a:r>
              <a:rPr lang="bg-BG" altLang="en-US" sz="2000" smtClean="0"/>
              <a:t> Изведете имената на служителите и броя на продажбите им от 1.2.2013г. до 28.2.2013г., подредени по азбучен ред:</a:t>
            </a:r>
            <a:endParaRPr lang="en-US" altLang="en-US" sz="2000" smtClean="0"/>
          </a:p>
          <a:p>
            <a:pPr marL="0" indent="0">
              <a:buFontTx/>
              <a:buNone/>
            </a:pPr>
            <a:endParaRPr lang="bg-BG" altLang="en-US" sz="2000" smtClean="0"/>
          </a:p>
          <a:p>
            <a:pPr marL="0" indent="0">
              <a:buFontTx/>
              <a:buNone/>
            </a:pPr>
            <a:r>
              <a:rPr lang="en-US" altLang="en-US" sz="2000" b="1" smtClean="0"/>
              <a:t>SELECT Служители.Име, Служители.Фамилия, Count(Продажби.ПродажбаНо) AS CountOfПродажбаНо</a:t>
            </a:r>
          </a:p>
          <a:p>
            <a:pPr marL="0" indent="0">
              <a:buFontTx/>
              <a:buNone/>
            </a:pPr>
            <a:r>
              <a:rPr lang="en-US" altLang="en-US" sz="2000" b="1" smtClean="0"/>
              <a:t>FROM Служители INNER JOIN Продажби ON Служители.СлужителНо=Продажби.СлужителНо</a:t>
            </a:r>
          </a:p>
          <a:p>
            <a:pPr marL="0" indent="0">
              <a:buFontTx/>
              <a:buNone/>
            </a:pPr>
            <a:r>
              <a:rPr lang="en-US" altLang="en-US" sz="2000" b="1" smtClean="0"/>
              <a:t>WHERE (((Продажби.ДатаПродажба) Between #2/1/2013# And #2/28/2013#))</a:t>
            </a:r>
          </a:p>
          <a:p>
            <a:pPr marL="0" indent="0">
              <a:buFontTx/>
              <a:buNone/>
            </a:pPr>
            <a:r>
              <a:rPr lang="en-US" altLang="en-US" sz="2000" b="1" smtClean="0"/>
              <a:t>GROUP BY Служители.Име, Служители.Фамилия</a:t>
            </a:r>
          </a:p>
          <a:p>
            <a:pPr marL="0" indent="0">
              <a:buFontTx/>
              <a:buNone/>
            </a:pPr>
            <a:r>
              <a:rPr lang="en-US" altLang="en-US" sz="2000" b="1" smtClean="0"/>
              <a:t>ORDER BY Служители.Име, Служители.Фамилия;</a:t>
            </a:r>
            <a:endParaRPr lang="bg-BG" altLang="en-US" sz="2000" b="1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" t="61417" r="52148" b="25354"/>
          <a:stretch>
            <a:fillRect/>
          </a:stretch>
        </p:blipFill>
        <p:spPr bwMode="auto">
          <a:xfrm>
            <a:off x="323850" y="4797425"/>
            <a:ext cx="8496300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r" eaLnBrk="1" hangingPunct="1"/>
            <a:r>
              <a:rPr lang="bg-BG" altLang="en-US" sz="2400" i="1" smtClean="0"/>
              <a:t>4. </a:t>
            </a:r>
            <a:r>
              <a:rPr lang="en-US" altLang="en-US" sz="2400" i="1" smtClean="0"/>
              <a:t>MAX</a:t>
            </a:r>
            <a:endParaRPr lang="bg-BG" altLang="en-US" sz="2400" i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mtClean="0"/>
              <a:t>MAX </a:t>
            </a:r>
            <a:r>
              <a:rPr lang="bg-BG" altLang="en-US" smtClean="0"/>
              <a:t>връща най-голямата стойност в дадена колона </a:t>
            </a:r>
          </a:p>
          <a:p>
            <a:pPr marL="0" indent="0" eaLnBrk="1" hangingPunct="1">
              <a:buFontTx/>
              <a:buNone/>
            </a:pPr>
            <a:endParaRPr lang="bg-BG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22225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bg-BG" altLang="en-US" sz="2000" b="1" smtClean="0"/>
              <a:t>1)</a:t>
            </a:r>
            <a:r>
              <a:rPr lang="bg-BG" altLang="en-US" sz="2000" smtClean="0"/>
              <a:t> Намерете най-голямата продажна цена на продукт </a:t>
            </a:r>
            <a:r>
              <a:rPr lang="bg-BG" altLang="en-US" sz="2000" smtClean="0">
                <a:cs typeface="Arial" panose="020B0604020202020204" pitchFamily="34" charset="0"/>
              </a:rPr>
              <a:t>№ 1</a:t>
            </a:r>
            <a:r>
              <a:rPr lang="bg-BG" altLang="en-US" sz="2000" smtClean="0"/>
              <a:t>:</a:t>
            </a:r>
            <a:endParaRPr lang="en-US" altLang="en-US" sz="2000" smtClean="0"/>
          </a:p>
          <a:p>
            <a:pPr marL="0" indent="0" eaLnBrk="1" hangingPunct="1">
              <a:buFontTx/>
              <a:buNone/>
            </a:pPr>
            <a:endParaRPr lang="bg-BG" altLang="en-US" sz="2000" smtClean="0"/>
          </a:p>
          <a:p>
            <a:pPr marL="0" indent="0" eaLnBrk="1" hangingPunct="1">
              <a:buFontTx/>
              <a:buNone/>
            </a:pPr>
            <a:r>
              <a:rPr lang="bg-BG" altLang="en-US" sz="2000" smtClean="0"/>
              <a:t>SELECT Max(ЕдЦена) AS MaxЦена</a:t>
            </a:r>
          </a:p>
          <a:p>
            <a:pPr marL="0" indent="0" eaLnBrk="1" hangingPunct="1">
              <a:buFontTx/>
              <a:buNone/>
            </a:pPr>
            <a:r>
              <a:rPr lang="bg-BG" altLang="en-US" sz="2000" smtClean="0"/>
              <a:t>FROM Цена</a:t>
            </a:r>
          </a:p>
          <a:p>
            <a:pPr marL="0" indent="0" eaLnBrk="1" hangingPunct="1">
              <a:buFontTx/>
              <a:buNone/>
            </a:pPr>
            <a:r>
              <a:rPr lang="bg-BG" altLang="en-US" sz="2000" smtClean="0"/>
              <a:t>WHERE АртNo=1;</a:t>
            </a:r>
          </a:p>
          <a:p>
            <a:pPr marL="0" indent="0" eaLnBrk="1" hangingPunct="1">
              <a:buFontTx/>
              <a:buNone/>
            </a:pPr>
            <a:endParaRPr lang="bg-BG" altLang="en-US" sz="2000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54323" r="73033" b="15903"/>
          <a:stretch>
            <a:fillRect/>
          </a:stretch>
        </p:blipFill>
        <p:spPr bwMode="auto">
          <a:xfrm>
            <a:off x="3276600" y="2636838"/>
            <a:ext cx="467995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 smtClean="0">
                <a:solidFill>
                  <a:schemeClr val="tx1"/>
                </a:solidFill>
              </a:rPr>
              <a:t>Сортиране</a:t>
            </a:r>
            <a:endParaRPr lang="en-US" altLang="en-US" sz="2800" b="1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39750" y="1484313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За задаване на ред на сортиране в </a:t>
            </a:r>
            <a:r>
              <a:rPr lang="en-US" altLang="en-US" sz="2400"/>
              <a:t>QBE</a:t>
            </a:r>
            <a:r>
              <a:rPr lang="bg-BG" altLang="en-US" sz="2400"/>
              <a:t> се използва ред </a:t>
            </a:r>
            <a:r>
              <a:rPr lang="en-US" altLang="en-US" sz="2400" b="1" i="1"/>
              <a:t>Sort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endParaRPr lang="bg-BG" altLang="en-US" sz="2400"/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1403350" y="2565400"/>
            <a:ext cx="6624638" cy="3743325"/>
            <a:chOff x="884" y="1616"/>
            <a:chExt cx="4173" cy="2358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42" t="45177" r="12666" b="14891"/>
            <a:stretch>
              <a:fillRect/>
            </a:stretch>
          </p:blipFill>
          <p:spPr bwMode="auto">
            <a:xfrm>
              <a:off x="975" y="1616"/>
              <a:ext cx="3901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884" y="3294"/>
              <a:ext cx="4173" cy="91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000" b="1" smtClean="0"/>
              <a:t>2)</a:t>
            </a:r>
            <a:r>
              <a:rPr lang="en-US" altLang="en-US" sz="2000" smtClean="0"/>
              <a:t> </a:t>
            </a:r>
            <a:r>
              <a:rPr lang="bg-BG" altLang="en-US" sz="2000" smtClean="0"/>
              <a:t>За извеждане на име на продукт и максималната продажна цена на съответния продукт:</a:t>
            </a:r>
            <a:endParaRPr lang="en-US" altLang="en-US" sz="2000" smtClean="0"/>
          </a:p>
          <a:p>
            <a:pPr marL="0" indent="0" eaLnBrk="1" hangingPunct="1">
              <a:buFontTx/>
              <a:buNone/>
            </a:pPr>
            <a:endParaRPr lang="bg-BG" altLang="en-US" sz="2000" smtClean="0"/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" t="45407" r="73239" b="45244"/>
          <a:stretch>
            <a:fillRect/>
          </a:stretch>
        </p:blipFill>
        <p:spPr bwMode="auto">
          <a:xfrm>
            <a:off x="1476375" y="1989138"/>
            <a:ext cx="640873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000" b="1" smtClean="0"/>
              <a:t>2)</a:t>
            </a:r>
            <a:r>
              <a:rPr lang="en-US" altLang="en-US" sz="2000" smtClean="0"/>
              <a:t> </a:t>
            </a:r>
            <a:r>
              <a:rPr lang="bg-BG" altLang="en-US" sz="2000" smtClean="0"/>
              <a:t>За извеждане на име на продукт и максималната продажна цена на съответния продукт:</a:t>
            </a:r>
            <a:endParaRPr lang="en-US" altLang="en-US" sz="2000" smtClean="0"/>
          </a:p>
          <a:p>
            <a:pPr marL="0" indent="0" eaLnBrk="1" hangingPunct="1">
              <a:buFontTx/>
              <a:buNone/>
            </a:pPr>
            <a:endParaRPr lang="bg-BG" altLang="en-US" sz="1400" smtClean="0"/>
          </a:p>
          <a:p>
            <a:pPr marL="0" indent="0">
              <a:buFontTx/>
              <a:buNone/>
            </a:pPr>
            <a:r>
              <a:rPr lang="en-US" altLang="en-US" sz="2000" b="1" smtClean="0"/>
              <a:t>SELECT</a:t>
            </a:r>
            <a:r>
              <a:rPr lang="en-US" altLang="en-US" sz="2000" smtClean="0"/>
              <a:t> Продукти.ПродуктИме, Max(Продажби.ЕдиничнаЦена) AS MaxOfЕдиничнаЦена</a:t>
            </a:r>
          </a:p>
          <a:p>
            <a:pPr marL="0" indent="0">
              <a:buFontTx/>
              <a:buNone/>
            </a:pPr>
            <a:r>
              <a:rPr lang="en-US" altLang="en-US" sz="2000" b="1" smtClean="0"/>
              <a:t>FROM</a:t>
            </a:r>
            <a:r>
              <a:rPr lang="en-US" altLang="en-US" sz="2000" smtClean="0"/>
              <a:t> Продукти </a:t>
            </a:r>
            <a:r>
              <a:rPr lang="en-US" altLang="en-US" sz="2000" smtClean="0">
                <a:solidFill>
                  <a:srgbClr val="FF0000"/>
                </a:solidFill>
              </a:rPr>
              <a:t>INNER JOIN</a:t>
            </a:r>
            <a:r>
              <a:rPr lang="en-US" altLang="en-US" sz="2000" smtClean="0"/>
              <a:t> Продажби </a:t>
            </a:r>
            <a:endParaRPr lang="bg-BG" altLang="en-US" sz="2000" smtClean="0"/>
          </a:p>
          <a:p>
            <a:pPr marL="0" indent="0">
              <a:buFontTx/>
              <a:buNone/>
            </a:pPr>
            <a:r>
              <a:rPr lang="en-US" altLang="en-US" sz="2000" b="1" smtClean="0"/>
              <a:t>ON</a:t>
            </a:r>
            <a:r>
              <a:rPr lang="en-US" altLang="en-US" sz="2000" smtClean="0"/>
              <a:t> Продукти.ПродуктНо=Продажби.ПродуктНо</a:t>
            </a:r>
          </a:p>
          <a:p>
            <a:pPr marL="0" indent="0">
              <a:buFontTx/>
              <a:buNone/>
            </a:pPr>
            <a:r>
              <a:rPr lang="en-US" altLang="en-US" sz="2000" b="1" smtClean="0"/>
              <a:t>GROUP BY</a:t>
            </a:r>
            <a:r>
              <a:rPr lang="en-US" altLang="en-US" sz="2000" smtClean="0"/>
              <a:t> Продукти.ПродуктИме;</a:t>
            </a:r>
            <a:endParaRPr lang="bg-BG" altLang="en-US" sz="2000" smtClean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46292" r="68698" b="24396"/>
          <a:stretch>
            <a:fillRect/>
          </a:stretch>
        </p:blipFill>
        <p:spPr bwMode="auto">
          <a:xfrm>
            <a:off x="4859338" y="3344863"/>
            <a:ext cx="4105275" cy="32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r" eaLnBrk="1" hangingPunct="1"/>
            <a:r>
              <a:rPr lang="bg-BG" altLang="en-US" sz="2400" b="1" i="1" smtClean="0"/>
              <a:t>5. </a:t>
            </a:r>
            <a:r>
              <a:rPr lang="en-US" altLang="en-US" sz="2400" b="1" i="1" smtClean="0"/>
              <a:t>MIN</a:t>
            </a:r>
            <a:endParaRPr lang="bg-BG" altLang="en-US" sz="2400" b="1" i="1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mtClean="0"/>
              <a:t>MIN </a:t>
            </a:r>
            <a:r>
              <a:rPr lang="bg-BG" altLang="en-US" smtClean="0"/>
              <a:t>връща най-малката стойност в дадена колона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68325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bg-BG" altLang="en-US" sz="2000" smtClean="0"/>
              <a:t>Намиране на клиент и първата и последната дата, на която е пазарувал съответния клиент:</a:t>
            </a:r>
            <a:endParaRPr lang="en-US" altLang="en-US" sz="2000" smtClean="0"/>
          </a:p>
          <a:p>
            <a:pPr marL="0" indent="0">
              <a:buFontTx/>
              <a:buNone/>
            </a:pPr>
            <a:endParaRPr lang="bg-BG" altLang="en-US" sz="2000" smtClean="0"/>
          </a:p>
          <a:p>
            <a:pPr marL="0" indent="0">
              <a:buFontTx/>
              <a:buNone/>
            </a:pPr>
            <a:r>
              <a:rPr lang="en-US" altLang="en-US" sz="2000" b="1" smtClean="0"/>
              <a:t>SELECT</a:t>
            </a:r>
            <a:r>
              <a:rPr lang="en-US" altLang="en-US" sz="2000" smtClean="0"/>
              <a:t> Клиенти.КомпанияИме, </a:t>
            </a:r>
            <a:r>
              <a:rPr lang="en-US" altLang="en-US" sz="2000" b="1" smtClean="0"/>
              <a:t>Min</a:t>
            </a:r>
            <a:r>
              <a:rPr lang="en-US" altLang="en-US" sz="2000" smtClean="0"/>
              <a:t>(Продажби.ДатаПродажба) AS MinOfДатаПродажба, </a:t>
            </a:r>
            <a:r>
              <a:rPr lang="en-US" altLang="en-US" sz="2000" b="1" smtClean="0"/>
              <a:t>Max</a:t>
            </a:r>
            <a:r>
              <a:rPr lang="en-US" altLang="en-US" sz="2000" smtClean="0"/>
              <a:t>(Продажби.ДатаПродажба) AS MaxOfДатаПродажба</a:t>
            </a:r>
            <a:r>
              <a:rPr lang="bg-BG" altLang="en-US" sz="2000" smtClean="0"/>
              <a:t> </a:t>
            </a:r>
            <a:r>
              <a:rPr lang="en-US" altLang="en-US" sz="2000" b="1" smtClean="0"/>
              <a:t>FROM</a:t>
            </a:r>
            <a:r>
              <a:rPr lang="en-US" altLang="en-US" sz="2000" smtClean="0"/>
              <a:t> Клиенти </a:t>
            </a:r>
            <a:r>
              <a:rPr lang="en-US" altLang="en-US" sz="2000" b="1" smtClean="0"/>
              <a:t>INNER JOIN</a:t>
            </a:r>
            <a:r>
              <a:rPr lang="en-US" altLang="en-US" sz="2000" smtClean="0"/>
              <a:t> Продажби </a:t>
            </a:r>
            <a:endParaRPr lang="bg-BG" altLang="en-US" sz="2000" smtClean="0"/>
          </a:p>
          <a:p>
            <a:pPr marL="0" indent="0">
              <a:buFontTx/>
              <a:buNone/>
            </a:pPr>
            <a:r>
              <a:rPr lang="en-US" altLang="en-US" sz="2000" b="1" smtClean="0"/>
              <a:t>ON</a:t>
            </a:r>
            <a:r>
              <a:rPr lang="en-US" altLang="en-US" sz="2000" smtClean="0"/>
              <a:t> Клиенти.КлиентНо</a:t>
            </a:r>
            <a:r>
              <a:rPr lang="en-US" altLang="en-US" sz="2000" b="1" smtClean="0"/>
              <a:t>=</a:t>
            </a:r>
            <a:endParaRPr lang="bg-BG" altLang="en-US" sz="2000" b="1" smtClean="0"/>
          </a:p>
          <a:p>
            <a:pPr marL="0" indent="0">
              <a:buFontTx/>
              <a:buNone/>
            </a:pPr>
            <a:r>
              <a:rPr lang="en-US" altLang="en-US" sz="2000" smtClean="0"/>
              <a:t>Продажби.КлиентНо</a:t>
            </a:r>
          </a:p>
          <a:p>
            <a:pPr marL="0" indent="0">
              <a:buFontTx/>
              <a:buNone/>
            </a:pPr>
            <a:r>
              <a:rPr lang="en-US" altLang="en-US" sz="2000" b="1" smtClean="0"/>
              <a:t>GROUP BY</a:t>
            </a:r>
            <a:r>
              <a:rPr lang="en-US" altLang="en-US" sz="2000" smtClean="0"/>
              <a:t> </a:t>
            </a:r>
            <a:endParaRPr lang="bg-BG" altLang="en-US" sz="2000" smtClean="0"/>
          </a:p>
          <a:p>
            <a:pPr marL="0" indent="0">
              <a:buFontTx/>
              <a:buNone/>
            </a:pPr>
            <a:r>
              <a:rPr lang="en-US" altLang="en-US" sz="2000" smtClean="0"/>
              <a:t>Клиенти.КомпанияИме;</a:t>
            </a:r>
          </a:p>
          <a:p>
            <a:pPr marL="0" indent="0" eaLnBrk="1" hangingPunct="1">
              <a:buFontTx/>
              <a:buNone/>
            </a:pPr>
            <a:endParaRPr lang="bg-BG" altLang="en-US" smtClean="0"/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t="18895" r="68698" b="47084"/>
          <a:stretch>
            <a:fillRect/>
          </a:stretch>
        </p:blipFill>
        <p:spPr bwMode="auto">
          <a:xfrm>
            <a:off x="4427538" y="3213100"/>
            <a:ext cx="4537075" cy="347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 smtClean="0">
                <a:solidFill>
                  <a:schemeClr val="tx1"/>
                </a:solidFill>
              </a:rPr>
              <a:t>Агрегативни функции и групиране</a:t>
            </a:r>
            <a:endParaRPr lang="en-US" altLang="en-US" sz="2800" b="1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4" t="45392" r="76480" b="50055"/>
          <a:stretch>
            <a:fillRect/>
          </a:stretch>
        </p:blipFill>
        <p:spPr>
          <a:xfrm>
            <a:off x="1835150" y="4076700"/>
            <a:ext cx="431800" cy="366713"/>
          </a:xfr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39750" y="1484313"/>
            <a:ext cx="820896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Понякога се налага да се търсят стойности, изчислени от стойностите на един атрибут в повече от един ред.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За тази цел се използват функциите </a:t>
            </a:r>
            <a:r>
              <a:rPr lang="bg-BG" altLang="en-US" sz="2400" b="1" i="1"/>
              <a:t>Count</a:t>
            </a:r>
            <a:r>
              <a:rPr lang="bg-BG" altLang="en-US" sz="2400"/>
              <a:t> (брой), </a:t>
            </a:r>
            <a:r>
              <a:rPr lang="bg-BG" altLang="en-US" sz="2400" b="1" i="1"/>
              <a:t>Sum</a:t>
            </a:r>
            <a:r>
              <a:rPr lang="bg-BG" altLang="en-US" sz="2400"/>
              <a:t> (сума), </a:t>
            </a:r>
            <a:r>
              <a:rPr lang="bg-BG" altLang="en-US" sz="2400" b="1" i="1"/>
              <a:t>Avg</a:t>
            </a:r>
            <a:r>
              <a:rPr lang="bg-BG" altLang="en-US" sz="2400"/>
              <a:t> (средна стойност), </a:t>
            </a:r>
            <a:r>
              <a:rPr lang="bg-BG" altLang="en-US" sz="2400" b="1" i="1"/>
              <a:t>Min</a:t>
            </a:r>
            <a:r>
              <a:rPr lang="bg-BG" altLang="en-US" sz="2400"/>
              <a:t> (минимална стойност), </a:t>
            </a:r>
            <a:r>
              <a:rPr lang="bg-BG" altLang="en-US" sz="2400" b="1" i="1"/>
              <a:t>Max</a:t>
            </a:r>
            <a:r>
              <a:rPr lang="bg-BG" altLang="en-US" sz="2400"/>
              <a:t> (максимална стойност). В този случай използваме командата </a:t>
            </a:r>
            <a:r>
              <a:rPr lang="bg-BG" altLang="en-US" sz="2400" b="1" i="1"/>
              <a:t>View/Totals</a:t>
            </a:r>
            <a:r>
              <a:rPr lang="bg-BG" altLang="en-US" sz="2400"/>
              <a:t> или кликваме върху иконата 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" t="37733" r="56044" b="45903"/>
          <a:stretch>
            <a:fillRect/>
          </a:stretch>
        </p:blipFill>
        <p:spPr>
          <a:xfrm>
            <a:off x="684213" y="4652963"/>
            <a:ext cx="7848600" cy="1800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 smtClean="0">
                <a:solidFill>
                  <a:schemeClr val="tx1"/>
                </a:solidFill>
              </a:rPr>
              <a:t>Агрегативни</a:t>
            </a:r>
            <a:r>
              <a:rPr lang="en-US" altLang="en-US" sz="2800" b="1" smtClean="0">
                <a:solidFill>
                  <a:schemeClr val="tx1"/>
                </a:solidFill>
              </a:rPr>
              <a:t>/</a:t>
            </a:r>
            <a:r>
              <a:rPr lang="bg-BG" altLang="en-US" sz="2800" b="1" smtClean="0">
                <a:solidFill>
                  <a:schemeClr val="tx1"/>
                </a:solidFill>
              </a:rPr>
              <a:t>агрегатни функции и групиране</a:t>
            </a:r>
            <a:endParaRPr lang="en-US" altLang="en-US" sz="2800" b="1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9750" y="1484313"/>
            <a:ext cx="8208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Появява се нов ред със заглавие </a:t>
            </a:r>
            <a:r>
              <a:rPr lang="bg-BG" altLang="en-US" sz="2400" b="1" i="1"/>
              <a:t>Total</a:t>
            </a:r>
            <a:r>
              <a:rPr lang="bg-BG" altLang="en-US" sz="2400"/>
              <a:t>. По подразбиране функцията е </a:t>
            </a:r>
            <a:r>
              <a:rPr lang="bg-BG" altLang="en-US" sz="2400" b="1" i="1"/>
              <a:t>Group by</a:t>
            </a:r>
            <a:r>
              <a:rPr lang="bg-BG" altLang="en-US" sz="2400"/>
              <a:t> (групиране по), което означава, че всички агрегирани стойности ще се изчислят поотделно за групи от редове с една и съща стойност на атрибута </a:t>
            </a:r>
            <a:r>
              <a:rPr lang="bg-BG" altLang="en-US" sz="2400" b="1" i="1"/>
              <a:t>Group by</a:t>
            </a:r>
            <a:r>
              <a:rPr lang="bg-BG" altLang="en-US" sz="1800"/>
              <a:t> </a:t>
            </a:r>
            <a:endParaRPr lang="bg-BG" altLang="en-US" sz="2400">
              <a:solidFill>
                <a:schemeClr val="accent2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1" r="57861" b="44339"/>
          <a:stretch>
            <a:fillRect/>
          </a:stretch>
        </p:blipFill>
        <p:spPr>
          <a:xfrm>
            <a:off x="755650" y="3613150"/>
            <a:ext cx="7416800" cy="2552700"/>
          </a:xfrm>
          <a:noFill/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11188" y="4437063"/>
            <a:ext cx="7777162" cy="287337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bg-BG" altLang="en-US" sz="2800" b="1" smtClean="0">
                <a:solidFill>
                  <a:schemeClr val="tx1"/>
                </a:solidFill>
              </a:rPr>
              <a:t>Задача</a:t>
            </a:r>
            <a:endParaRPr lang="en-US" altLang="en-US" sz="2800" b="1" smtClean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39750" y="1484313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Да се намерят минималните, средните и максималните цени за всеки артикул</a:t>
            </a:r>
            <a:endParaRPr lang="bg-BG" altLang="en-US" sz="1800"/>
          </a:p>
        </p:txBody>
      </p:sp>
      <p:pic>
        <p:nvPicPr>
          <p:cNvPr id="6150" name="Picture 6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3" r="54967" b="45282"/>
          <a:stretch>
            <a:fillRect/>
          </a:stretch>
        </p:blipFill>
        <p:spPr>
          <a:xfrm>
            <a:off x="971550" y="2406650"/>
            <a:ext cx="7200900" cy="3975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 smtClean="0">
                <a:solidFill>
                  <a:schemeClr val="tx1"/>
                </a:solidFill>
              </a:rPr>
              <a:t>Резултат</a:t>
            </a:r>
            <a:endParaRPr lang="en-US" altLang="en-US" sz="2800" b="1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9750" y="1557338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Да се намерят минималните, средните и максималните цени за всеки артикул</a:t>
            </a:r>
            <a:endParaRPr lang="bg-BG" altLang="en-US" sz="1800"/>
          </a:p>
        </p:txBody>
      </p:sp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1069" r="66927" b="78596"/>
          <a:stretch>
            <a:fillRect/>
          </a:stretch>
        </p:blipFill>
        <p:spPr bwMode="auto">
          <a:xfrm>
            <a:off x="1617663" y="2636838"/>
            <a:ext cx="5834062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539750" y="4518025"/>
            <a:ext cx="82089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000"/>
              <a:t>SELECT </a:t>
            </a:r>
            <a:r>
              <a:rPr lang="en-US" altLang="en-US" sz="2000"/>
              <a:t> </a:t>
            </a:r>
            <a:r>
              <a:rPr lang="bg-BG" altLang="en-US" sz="2000"/>
              <a:t>АртNo, </a:t>
            </a:r>
            <a:r>
              <a:rPr lang="en-US" altLang="en-US" sz="2000"/>
              <a:t>  </a:t>
            </a:r>
            <a:r>
              <a:rPr lang="bg-BG" altLang="en-US" sz="2000" b="1"/>
              <a:t>Min(Цена)</a:t>
            </a:r>
            <a:r>
              <a:rPr lang="bg-BG" altLang="en-US" sz="2000"/>
              <a:t> AS Min</a:t>
            </a:r>
            <a:r>
              <a:rPr lang="en-US" altLang="en-US" sz="2000"/>
              <a:t>Of</a:t>
            </a:r>
            <a:r>
              <a:rPr lang="bg-BG" altLang="en-US" sz="2000"/>
              <a:t>Цена, 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	   </a:t>
            </a:r>
            <a:r>
              <a:rPr lang="bg-BG" altLang="en-US" sz="2000" b="1"/>
              <a:t>Avg(Цена)</a:t>
            </a:r>
            <a:r>
              <a:rPr lang="bg-BG" altLang="en-US" sz="2000"/>
              <a:t> AS</a:t>
            </a:r>
            <a:r>
              <a:rPr lang="en-US" altLang="en-US" sz="2000"/>
              <a:t> </a:t>
            </a:r>
            <a:r>
              <a:rPr lang="bg-BG" altLang="en-US" sz="2000"/>
              <a:t>Avg</a:t>
            </a:r>
            <a:r>
              <a:rPr lang="en-US" altLang="en-US" sz="2000"/>
              <a:t>Of</a:t>
            </a:r>
            <a:r>
              <a:rPr lang="bg-BG" altLang="en-US" sz="2000"/>
              <a:t>Цена, </a:t>
            </a:r>
            <a:r>
              <a:rPr lang="en-US" altLang="en-US" sz="2000"/>
              <a:t>  </a:t>
            </a:r>
            <a:r>
              <a:rPr lang="bg-BG" altLang="en-US" sz="2000" b="1"/>
              <a:t>Max(Цена)</a:t>
            </a:r>
            <a:r>
              <a:rPr lang="bg-BG" altLang="en-US" sz="2000"/>
              <a:t> AS Max</a:t>
            </a:r>
            <a:r>
              <a:rPr lang="en-US" altLang="en-US" sz="2000"/>
              <a:t>Of</a:t>
            </a:r>
            <a:r>
              <a:rPr lang="bg-BG" altLang="en-US" sz="2000"/>
              <a:t>Цена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000"/>
              <a:t>FROM Цена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000"/>
              <a:t>GROUP BY </a:t>
            </a:r>
            <a:r>
              <a:rPr lang="en-US" altLang="en-US" sz="2000"/>
              <a:t> </a:t>
            </a:r>
            <a:r>
              <a:rPr lang="bg-BG" altLang="en-US" sz="2000"/>
              <a:t>АртNo;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r" eaLnBrk="1" hangingPunct="1"/>
            <a:r>
              <a:rPr lang="bg-BG" altLang="en-US" sz="2400" b="1" i="1" smtClean="0"/>
              <a:t>1. </a:t>
            </a:r>
            <a:r>
              <a:rPr lang="en-US" altLang="en-US" sz="2400" b="1" i="1" smtClean="0"/>
              <a:t>COUNT</a:t>
            </a:r>
            <a:endParaRPr lang="bg-BG" altLang="en-US" sz="2400" b="1" i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mtClean="0"/>
              <a:t>COUNT</a:t>
            </a:r>
            <a:r>
              <a:rPr lang="bg-BG" altLang="en-US" smtClean="0"/>
              <a:t> връща броя на редовете</a:t>
            </a:r>
            <a:r>
              <a:rPr lang="en-US" altLang="en-US" smtClean="0"/>
              <a:t> </a:t>
            </a:r>
            <a:r>
              <a:rPr lang="bg-BG" altLang="en-US" smtClean="0"/>
              <a:t>в дадена колона, които са избрани от конкретната заявка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bg-BG" altLang="en-US" sz="2000" b="1" smtClean="0"/>
              <a:t>За определяне броя на доставчиците от България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/>
              <a:t>SELECT </a:t>
            </a:r>
            <a:r>
              <a:rPr lang="en-US" altLang="en-US" sz="1800" b="1" smtClean="0"/>
              <a:t>Count</a:t>
            </a:r>
            <a:r>
              <a:rPr lang="en-US" altLang="en-US" sz="1800" smtClean="0"/>
              <a:t>(ДоставчикNo) AS [Брой доставчици]</a:t>
            </a:r>
          </a:p>
          <a:p>
            <a:pPr eaLnBrk="1" hangingPunct="1">
              <a:buFontTx/>
              <a:buNone/>
            </a:pPr>
            <a:r>
              <a:rPr lang="en-US" altLang="en-US" sz="1800" smtClean="0"/>
              <a:t>FROM Доставчик</a:t>
            </a:r>
          </a:p>
          <a:p>
            <a:pPr eaLnBrk="1" hangingPunct="1">
              <a:buFontTx/>
              <a:buNone/>
            </a:pPr>
            <a:r>
              <a:rPr lang="en-US" altLang="en-US" sz="1800" b="1" smtClean="0"/>
              <a:t>WHERE Държава="България";</a:t>
            </a:r>
            <a:endParaRPr lang="bg-BG" altLang="en-US" sz="1800" b="1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en-US" sz="1800" smtClean="0"/>
              <a:t>В </a:t>
            </a:r>
            <a:r>
              <a:rPr lang="en-US" altLang="en-US" sz="1800" i="1" smtClean="0"/>
              <a:t>Design View</a:t>
            </a:r>
            <a:r>
              <a:rPr lang="en-US" altLang="en-US" sz="1800" smtClean="0"/>
              <a:t> </a:t>
            </a:r>
            <a:r>
              <a:rPr lang="bg-BG" altLang="en-US" sz="1800" smtClean="0"/>
              <a:t>се използва командата от менюто </a:t>
            </a:r>
            <a:r>
              <a:rPr lang="en-US" altLang="en-US" sz="1800" i="1" smtClean="0"/>
              <a:t>View</a:t>
            </a:r>
            <a:r>
              <a:rPr lang="bg-BG" altLang="en-US" sz="1800" i="1" smtClean="0"/>
              <a:t> | </a:t>
            </a:r>
            <a:r>
              <a:rPr lang="en-US" altLang="en-US" sz="1800" i="1" smtClean="0"/>
              <a:t>Totals</a:t>
            </a:r>
            <a:r>
              <a:rPr lang="en-US" altLang="en-US" sz="1800" smtClean="0"/>
              <a:t> </a:t>
            </a:r>
            <a:r>
              <a:rPr lang="bg-BG" altLang="en-US" sz="1800" smtClean="0"/>
              <a:t>или бутона , за да се появи ред </a:t>
            </a:r>
            <a:r>
              <a:rPr lang="en-US" altLang="en-US" sz="1800" i="1" smtClean="0"/>
              <a:t>Total</a:t>
            </a:r>
            <a:r>
              <a:rPr lang="en-US" altLang="en-US" sz="1800" smtClean="0"/>
              <a:t> </a:t>
            </a:r>
            <a:r>
              <a:rPr lang="bg-BG" altLang="en-US" sz="1800" smtClean="0"/>
              <a:t>в мрежата </a:t>
            </a:r>
            <a:r>
              <a:rPr lang="en-US" altLang="en-US" sz="1800" smtClean="0"/>
              <a:t>QBE </a:t>
            </a:r>
            <a:r>
              <a:rPr lang="bg-BG" altLang="en-US" sz="1800" smtClean="0"/>
              <a:t>за проектиране на заявки: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86200" y="5334000"/>
            <a:ext cx="2438400" cy="152400"/>
          </a:xfrm>
          <a:prstGeom prst="rect">
            <a:avLst/>
          </a:prstGeom>
          <a:solidFill>
            <a:srgbClr val="FF0000">
              <a:alpha val="23921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14999" r="68750" b="40001"/>
          <a:stretch>
            <a:fillRect/>
          </a:stretch>
        </p:blipFill>
        <p:spPr bwMode="auto">
          <a:xfrm>
            <a:off x="3352800" y="2590800"/>
            <a:ext cx="42672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323850" y="765175"/>
            <a:ext cx="84248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3273425" y="5840413"/>
            <a:ext cx="4462463" cy="144462"/>
          </a:xfrm>
          <a:prstGeom prst="rect">
            <a:avLst/>
          </a:prstGeom>
          <a:solidFill>
            <a:srgbClr val="FF0000">
              <a:alpha val="2705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1044</Words>
  <Application>Microsoft Office PowerPoint</Application>
  <PresentationFormat>On-screen Show (4:3)</PresentationFormat>
  <Paragraphs>121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Default Design</vt:lpstr>
      <vt:lpstr>Упражнение 10</vt:lpstr>
      <vt:lpstr>Агрегативни фунции Сортиране</vt:lpstr>
      <vt:lpstr>Сортиране</vt:lpstr>
      <vt:lpstr>Агрегативни функции и групиране</vt:lpstr>
      <vt:lpstr>Агрегативни/агрегатни функции и групиране</vt:lpstr>
      <vt:lpstr>Задача</vt:lpstr>
      <vt:lpstr>Резултат</vt:lpstr>
      <vt:lpstr>1. COUNT</vt:lpstr>
      <vt:lpstr>За определяне броя на доставчиците от България</vt:lpstr>
      <vt:lpstr>Извеждане броя на всички доставчици с преустановена дейност</vt:lpstr>
      <vt:lpstr>2. SUM</vt:lpstr>
      <vt:lpstr>Намерете количеството продадено от артикул №1</vt:lpstr>
      <vt:lpstr>Намерете общата сума на продажба № 1</vt:lpstr>
      <vt:lpstr>3. AVG</vt:lpstr>
      <vt:lpstr>Определяне на средната доставна цена на всички продукти, чиято продажба не е преустановена </vt:lpstr>
      <vt:lpstr>Определяне на средната доставна цена на всички продукти, чиято продажба не е преустановена </vt:lpstr>
      <vt:lpstr>Намиране на средната продажна цена на продукт No.2 </vt:lpstr>
      <vt:lpstr>Намиране на средната продажна цена на продукт No.2 </vt:lpstr>
      <vt:lpstr>Включването на GROUP BY позволява резултатът от заявката да се групира по някакъв критерий преди да се приложи обобщаващата функция</vt:lpstr>
      <vt:lpstr>Включването на GROUP BY позволява резултатът от заявката да се групира по някакъв критерий преди да се приложи обобщаващата функция</vt:lpstr>
      <vt:lpstr>Включването на GROUP BY позволява резултатът от заявката да се групира по някакъв критерий преди да се приложи обобщаващата функция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MAX</vt:lpstr>
      <vt:lpstr>PowerPoint Presentation</vt:lpstr>
      <vt:lpstr>PowerPoint Presentation</vt:lpstr>
      <vt:lpstr>PowerPoint Presentation</vt:lpstr>
      <vt:lpstr>5. MIN</vt:lpstr>
      <vt:lpstr>PowerPoint Presentation</vt:lpstr>
    </vt:vector>
  </TitlesOfParts>
  <Company>TU Sofia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Сортиране</dc:title>
  <dc:creator>Gospodint Jelev</dc:creator>
  <cp:lastModifiedBy>Milka</cp:lastModifiedBy>
  <cp:revision>39</cp:revision>
  <dcterms:created xsi:type="dcterms:W3CDTF">2013-05-07T09:11:27Z</dcterms:created>
  <dcterms:modified xsi:type="dcterms:W3CDTF">2020-04-05T15:08:47Z</dcterms:modified>
</cp:coreProperties>
</file>