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72" r:id="rId7"/>
    <p:sldId id="273" r:id="rId8"/>
    <p:sldId id="259" r:id="rId9"/>
    <p:sldId id="269" r:id="rId10"/>
    <p:sldId id="261" r:id="rId11"/>
    <p:sldId id="270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73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23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23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8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49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488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48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161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78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50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068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40A8-4B70-4E7A-B54D-534575ABE7B6}" type="datetimeFigureOut">
              <a:rPr lang="bg-BG" smtClean="0"/>
              <a:t>05.04.2020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443E7-A165-4D42-A426-C81A38EAC0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01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g.wikipedia.org/w/index.php?title=%D0%94%D0%B0%D0%BD%D0%BD%D0%B8&amp;action=edit&amp;redlink=1" TargetMode="External"/><Relationship Id="rId2" Type="http://schemas.openxmlformats.org/officeDocument/2006/relationships/hyperlink" Target="http://bg.wikipedia.org/wiki/%D0%91%D0%B0%D0%B7%D0%B0_%D0%B4%D0%B0%D0%BD%D0%BD%D0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g.wikipedia.org/w/index.php?title=%D0%A1%D0%B8%D1%81%D1%82%D0%B5%D0%BC%D0%B0_%D0%B7%D0%B0_%D1%83%D0%BF%D1%80%D0%B0%D0%B2%D0%BB%D0%B5%D0%BD%D0%B8%D0%B5_%D0%BD%D0%B0_%D1%80%D0%B5%D0%BB%D0%B0%D1%86%D0%B8%D0%BE%D0%BD%D0%BD%D0%B8_%D0%B1%D0%B0%D0%B7%D0%B8_%D0%B4%D0%B0%D0%BD%D0%BD%D0%B8&amp;action=edit&amp;redlink=1" TargetMode="External"/><Relationship Id="rId5" Type="http://schemas.openxmlformats.org/officeDocument/2006/relationships/hyperlink" Target="http://bg.wikipedia.org/w/index.php?title=%D0%A2%D0%B0%D0%B1%D0%BB%D0%B8%D1%86%D0%B0&amp;action=edit&amp;redlink=1" TargetMode="External"/><Relationship Id="rId4" Type="http://schemas.openxmlformats.org/officeDocument/2006/relationships/hyperlink" Target="http://bg.wikipedia.org/wiki/%D0%A0%D0%B5%D0%BB%D0%B0%D1%86%D0%B8%D1%8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31720" y="1122363"/>
            <a:ext cx="7772400" cy="1470025"/>
          </a:xfrm>
          <a:prstGeom prst="rect">
            <a:avLst/>
          </a:prstGeom>
          <a:solidFill>
            <a:srgbClr val="D2D1E3"/>
          </a:solidFill>
          <a:ln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altLang="bg-BG" sz="3600" i="1" u="sng" dirty="0" smtClean="0"/>
              <a:t>Упражнение </a:t>
            </a:r>
            <a:r>
              <a:rPr lang="en-US" altLang="bg-BG" sz="3600" i="1" u="sng" dirty="0" smtClean="0"/>
              <a:t>7</a:t>
            </a:r>
            <a:endParaRPr lang="en-US" altLang="bg-BG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altLang="bg-BG" sz="2800" b="1" i="1" dirty="0"/>
              <a:t>База данни </a:t>
            </a:r>
            <a:r>
              <a:rPr lang="en-US" altLang="bg-BG" sz="2800" b="1" i="1" dirty="0"/>
              <a:t>–</a:t>
            </a:r>
            <a:r>
              <a:rPr lang="bg-BG" altLang="bg-BG" sz="2800" b="1" i="1" dirty="0"/>
              <a:t> </a:t>
            </a:r>
            <a:r>
              <a:rPr lang="bg-BG" altLang="bg-BG" sz="2800" b="1" i="1" dirty="0" smtClean="0"/>
              <a:t>концептуален  </a:t>
            </a:r>
            <a:r>
              <a:rPr lang="bg-BG" altLang="bg-BG" sz="2800" b="1" i="1" dirty="0"/>
              <a:t>модел</a:t>
            </a:r>
            <a:endParaRPr lang="en-US" altLang="bg-BG" sz="2800" dirty="0"/>
          </a:p>
        </p:txBody>
      </p:sp>
    </p:spTree>
    <p:extLst>
      <p:ext uri="{BB962C8B-B14F-4D97-AF65-F5344CB8AC3E}">
        <p14:creationId xmlns:p14="http://schemas.microsoft.com/office/powerpoint/2010/main" val="22161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94" y="1429466"/>
            <a:ext cx="7387701" cy="50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b="1" dirty="0"/>
              <a:t>Релационна база данни</a:t>
            </a:r>
            <a:r>
              <a:rPr lang="bg-BG" dirty="0"/>
              <a:t> е тип </a:t>
            </a:r>
            <a:r>
              <a:rPr lang="bg-BG" dirty="0">
                <a:hlinkClick r:id="rId2" tooltip="База данни"/>
              </a:rPr>
              <a:t>база данни</a:t>
            </a:r>
            <a:r>
              <a:rPr lang="bg-BG" dirty="0"/>
              <a:t>, която съхранява </a:t>
            </a:r>
            <a:r>
              <a:rPr lang="bg-BG" dirty="0" err="1" smtClean="0"/>
              <a:t>множест</a:t>
            </a:r>
            <a:r>
              <a:rPr lang="bg-BG" dirty="0" smtClean="0"/>
              <a:t>-во</a:t>
            </a:r>
            <a:r>
              <a:rPr lang="bg-BG" dirty="0"/>
              <a:t> </a:t>
            </a:r>
            <a:r>
              <a:rPr lang="bg-BG" dirty="0">
                <a:hlinkClick r:id="rId3" tooltip="Данни (страницата не съществува)"/>
              </a:rPr>
              <a:t>данни</a:t>
            </a:r>
            <a:r>
              <a:rPr lang="bg-BG" dirty="0"/>
              <a:t> във вид на </a:t>
            </a:r>
            <a:r>
              <a:rPr lang="bg-BG" dirty="0">
                <a:hlinkClick r:id="rId4" tooltip="Релация"/>
              </a:rPr>
              <a:t>релации</a:t>
            </a:r>
            <a:r>
              <a:rPr lang="bg-BG" dirty="0"/>
              <a:t>, съставени от записи и атрибути (полета) и възприемани от потребителите като </a:t>
            </a:r>
            <a:r>
              <a:rPr lang="bg-BG" dirty="0">
                <a:hlinkClick r:id="rId5" tooltip="Таблица (страницата не съществува)"/>
              </a:rPr>
              <a:t>таблици</a:t>
            </a:r>
            <a:r>
              <a:rPr lang="bg-BG" dirty="0"/>
              <a:t>. Релационните бази данни понастоящем преобладават при избора на модел за съхранение на финансови, производствени, лични и други видове данни.</a:t>
            </a:r>
          </a:p>
          <a:p>
            <a:pPr marL="0" indent="0">
              <a:buNone/>
            </a:pPr>
            <a:r>
              <a:rPr lang="bg-BG" dirty="0"/>
              <a:t>Софтуерът, който се използва за организиране и управление на този вид бази данни се нарича най-общо </a:t>
            </a:r>
            <a:r>
              <a:rPr lang="bg-BG" b="1" dirty="0">
                <a:hlinkClick r:id="rId6" tooltip="Система за управление на релационни бази данни (страницата не съществува)"/>
              </a:rPr>
              <a:t>система за управление на релационни бази данни</a:t>
            </a:r>
            <a:r>
              <a:rPr lang="bg-BG" b="1" dirty="0"/>
              <a:t> (СУРБД)</a:t>
            </a:r>
            <a:r>
              <a:rPr lang="bg-BG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00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Преминаване от концептуален модел в релационна база данни</a:t>
            </a:r>
          </a:p>
          <a:p>
            <a:r>
              <a:rPr lang="bg-BG" dirty="0"/>
              <a:t>релация, релационна схема (</a:t>
            </a:r>
            <a:r>
              <a:rPr lang="bg-BG" dirty="0" err="1"/>
              <a:t>relation</a:t>
            </a:r>
            <a:r>
              <a:rPr lang="bg-BG" dirty="0"/>
              <a:t>) ↔ таблица (</a:t>
            </a:r>
            <a:r>
              <a:rPr lang="bg-BG" dirty="0" err="1"/>
              <a:t>table</a:t>
            </a:r>
            <a:r>
              <a:rPr lang="bg-BG" dirty="0"/>
              <a:t>),</a:t>
            </a:r>
          </a:p>
          <a:p>
            <a:r>
              <a:rPr lang="bg-BG" dirty="0"/>
              <a:t> запис, кортеж (</a:t>
            </a:r>
            <a:r>
              <a:rPr lang="bg-BG" dirty="0" err="1"/>
              <a:t>tuple</a:t>
            </a:r>
            <a:r>
              <a:rPr lang="bg-BG" dirty="0"/>
              <a:t>) ↔ ред (</a:t>
            </a:r>
            <a:r>
              <a:rPr lang="bg-BG" dirty="0" err="1"/>
              <a:t>row</a:t>
            </a:r>
            <a:r>
              <a:rPr lang="bg-BG" dirty="0"/>
              <a:t>),</a:t>
            </a:r>
          </a:p>
          <a:p>
            <a:r>
              <a:rPr lang="bg-BG" dirty="0"/>
              <a:t>атрибут, поле (</a:t>
            </a:r>
            <a:r>
              <a:rPr lang="bg-BG" dirty="0" err="1"/>
              <a:t>attribute</a:t>
            </a:r>
            <a:r>
              <a:rPr lang="bg-BG" dirty="0"/>
              <a:t>) ↔ стълб, колона (</a:t>
            </a:r>
            <a:r>
              <a:rPr lang="bg-BG" dirty="0" err="1"/>
              <a:t>column</a:t>
            </a:r>
            <a:r>
              <a:rPr lang="bg-BG" dirty="0"/>
              <a:t>).</a:t>
            </a:r>
          </a:p>
          <a:p>
            <a:endParaRPr lang="bg-BG" dirty="0"/>
          </a:p>
          <a:p>
            <a:r>
              <a:rPr lang="bg-BG" dirty="0"/>
              <a:t>Обект 	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	Таблица</a:t>
            </a:r>
          </a:p>
          <a:p>
            <a:r>
              <a:rPr lang="bg-BG" dirty="0"/>
              <a:t>Атрибути	</a:t>
            </a:r>
            <a:r>
              <a:rPr lang="bg-BG" dirty="0">
                <a:sym typeface="Wingdings" panose="05000000000000000000" pitchFamily="2" charset="2"/>
              </a:rPr>
              <a:t> 	Полета на Таблица</a:t>
            </a:r>
          </a:p>
          <a:p>
            <a:r>
              <a:rPr lang="bg-BG" dirty="0">
                <a:sym typeface="Wingdings" panose="05000000000000000000" pitchFamily="2" charset="2"/>
              </a:rPr>
              <a:t>Релации	 	Връзки в таблиците посредством ключове(       )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64" y="5360048"/>
            <a:ext cx="452244" cy="5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847" y="1825625"/>
            <a:ext cx="49383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974" y="1825625"/>
            <a:ext cx="71280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392" y="1825625"/>
            <a:ext cx="72512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>
                <a:latin typeface="+mn-lt"/>
              </a:rPr>
              <a:t>База данни </a:t>
            </a:r>
            <a:r>
              <a:rPr lang="en-US" altLang="bg-BG" sz="2800" i="1" u="sng" dirty="0">
                <a:latin typeface="+mn-lt"/>
              </a:rPr>
              <a:t>–</a:t>
            </a:r>
            <a:r>
              <a:rPr lang="bg-BG" altLang="bg-BG" sz="2800" i="1" u="sng" dirty="0">
                <a:latin typeface="+mn-lt"/>
              </a:rPr>
              <a:t> концептуален  модел</a:t>
            </a:r>
            <a:endParaRPr lang="bg-BG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386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i="1" dirty="0" smtClean="0"/>
              <a:t>Концептуалният </a:t>
            </a:r>
            <a:r>
              <a:rPr lang="bg-BG" b="1" i="1" dirty="0"/>
              <a:t>модел </a:t>
            </a:r>
            <a:r>
              <a:rPr lang="bg-BG" dirty="0"/>
              <a:t>на данните се явява начален прототип на бъдещата БД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bg-BG" dirty="0"/>
          </a:p>
          <a:p>
            <a:pPr algn="just"/>
            <a:r>
              <a:rPr lang="bg-BG" dirty="0"/>
              <a:t>Концептуалният модел на данните представлява анализ на поставеното от възложителя задание. В него се определят необходимите за базата данни обекти, техните характеристики и ограничения както и връзките и взаимодействията между тях.</a:t>
            </a:r>
          </a:p>
          <a:p>
            <a:pPr algn="just"/>
            <a:r>
              <a:rPr lang="bg-BG" dirty="0"/>
              <a:t>При проектирането на база данни първо се започва от анализ на предметната област. Нужно е първо да се изясни абстрактно семантиката на разглежданите обекти. В последствие се преминава и до изготвяне на конкретния им модел и връзката им с конкретни типове данни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43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ER </a:t>
            </a:r>
            <a:r>
              <a:rPr lang="bg-BG" b="1" i="1" dirty="0"/>
              <a:t>диаграма</a:t>
            </a:r>
          </a:p>
          <a:p>
            <a:pPr marL="0" indent="0" algn="just">
              <a:buNone/>
            </a:pPr>
            <a:r>
              <a:rPr lang="bg-BG" sz="3000" b="1" dirty="0"/>
              <a:t>ER </a:t>
            </a:r>
            <a:r>
              <a:rPr lang="bg-BG" sz="3000" dirty="0"/>
              <a:t>моделът е един от известните семантични модели за бази данни. Характерно за него е използването на графично представяне на базата данни, чрез „ER диаграма“. Една </a:t>
            </a:r>
            <a:r>
              <a:rPr lang="bg-BG" sz="3000" b="1" dirty="0"/>
              <a:t>ER</a:t>
            </a:r>
            <a:r>
              <a:rPr lang="bg-BG" sz="3000" dirty="0"/>
              <a:t> диаграма </a:t>
            </a:r>
            <a:r>
              <a:rPr lang="bg-BG" sz="3000" dirty="0" smtClean="0"/>
              <a:t>съдържа </a:t>
            </a:r>
            <a:r>
              <a:rPr lang="bg-BG" sz="3000" dirty="0"/>
              <a:t>следните компоненти:</a:t>
            </a:r>
          </a:p>
          <a:p>
            <a:pPr algn="just"/>
            <a:r>
              <a:rPr lang="bg-BG" sz="3000" b="1" dirty="0"/>
              <a:t>Обект</a:t>
            </a:r>
            <a:r>
              <a:rPr lang="bg-BG" sz="3000" dirty="0"/>
              <a:t> – това е наименованието на реален</a:t>
            </a:r>
            <a:r>
              <a:rPr lang="en-US" sz="3000" dirty="0"/>
              <a:t>/</a:t>
            </a:r>
            <a:r>
              <a:rPr lang="bg-BG" sz="3000" dirty="0"/>
              <a:t>виртуален обект от предметната област. </a:t>
            </a:r>
            <a:r>
              <a:rPr lang="bg-BG" sz="3000" b="1" dirty="0"/>
              <a:t>Клас обекти</a:t>
            </a:r>
            <a:r>
              <a:rPr lang="bg-BG" sz="3000" dirty="0"/>
              <a:t> – множество от обекти, които имат сходни и общи свойства. В ER </a:t>
            </a:r>
            <a:r>
              <a:rPr lang="bg-BG" sz="3000" dirty="0" smtClean="0"/>
              <a:t>диаграмата </a:t>
            </a:r>
            <a:r>
              <a:rPr lang="bg-BG" sz="3000" dirty="0"/>
              <a:t>те се изобразяват като </a:t>
            </a:r>
            <a:r>
              <a:rPr lang="bg-BG" sz="3000" dirty="0" smtClean="0"/>
              <a:t>правоъгълници</a:t>
            </a:r>
            <a:r>
              <a:rPr lang="bg-BG" sz="3600" dirty="0" smtClean="0"/>
              <a:t>.</a:t>
            </a:r>
            <a:endParaRPr lang="bg-BG" sz="36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28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b="1" dirty="0"/>
              <a:t>Атрибути </a:t>
            </a:r>
            <a:r>
              <a:rPr lang="bg-BG" dirty="0"/>
              <a:t>– това са свойствата на всеки обект в даден клас. Уникалното свойство за всеки обект, което еднозначно го идентифицира спрямо другите обекти в даден клас, се нарича „ключ“. За всеки клас обекти е задължително да съществува поне един ключ, за да може да бъдат обектите „различими“ един от друг. Възможно е да има повече от един отличителен атрибут за даден клас обекти. В ER диаграмата атрибутите се изобразяват като </a:t>
            </a:r>
            <a:r>
              <a:rPr lang="bg-BG" dirty="0" smtClean="0"/>
              <a:t>елипси</a:t>
            </a:r>
            <a:endParaRPr lang="bg-BG" dirty="0"/>
          </a:p>
          <a:p>
            <a:pPr algn="just"/>
            <a:r>
              <a:rPr lang="bg-BG" b="1" dirty="0"/>
              <a:t>Връзки</a:t>
            </a:r>
            <a:r>
              <a:rPr lang="bg-BG" dirty="0"/>
              <a:t> – използват се за свързване на различни обекти от един или различни класове. В ER диаграмата се изобразяват чрез ромб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56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bg-BG" b="1" dirty="0"/>
              <a:t>Връзките</a:t>
            </a:r>
            <a:r>
              <a:rPr lang="bg-BG" dirty="0"/>
              <a:t> също се характеризират със свойства и също </a:t>
            </a:r>
            <a:r>
              <a:rPr lang="bg-BG" dirty="0" smtClean="0"/>
              <a:t>характери-</a:t>
            </a:r>
            <a:r>
              <a:rPr lang="bg-BG" dirty="0" err="1" smtClean="0"/>
              <a:t>зират</a:t>
            </a:r>
            <a:r>
              <a:rPr lang="bg-BG" dirty="0" smtClean="0"/>
              <a:t> </a:t>
            </a:r>
            <a:r>
              <a:rPr lang="bg-BG" dirty="0"/>
              <a:t>обектите</a:t>
            </a:r>
            <a:r>
              <a:rPr lang="bg-BG" dirty="0" smtClean="0"/>
              <a:t>.</a:t>
            </a:r>
            <a:r>
              <a:rPr lang="bg-BG" dirty="0"/>
              <a:t> Има </a:t>
            </a:r>
            <a:r>
              <a:rPr lang="bg-BG" b="1" dirty="0"/>
              <a:t>три</a:t>
            </a:r>
            <a:r>
              <a:rPr lang="bg-BG" dirty="0"/>
              <a:t> основни типа връзки:</a:t>
            </a:r>
          </a:p>
          <a:p>
            <a:pPr algn="just"/>
            <a:r>
              <a:rPr lang="bg-BG" b="1" dirty="0"/>
              <a:t>Връзка</a:t>
            </a:r>
            <a:r>
              <a:rPr lang="bg-BG" dirty="0"/>
              <a:t> </a:t>
            </a:r>
            <a:r>
              <a:rPr lang="bg-BG" b="1" dirty="0"/>
              <a:t>1:1</a:t>
            </a:r>
            <a:r>
              <a:rPr lang="bg-BG" dirty="0"/>
              <a:t> се получава когато един обект от даден клас е свързан с точно един обект от друг клас.</a:t>
            </a:r>
          </a:p>
          <a:p>
            <a:pPr algn="just"/>
            <a:r>
              <a:rPr lang="bg-BG" b="1" dirty="0"/>
              <a:t>Връзка</a:t>
            </a:r>
            <a:r>
              <a:rPr lang="bg-BG" dirty="0"/>
              <a:t> </a:t>
            </a:r>
            <a:r>
              <a:rPr lang="bg-BG" b="1" dirty="0"/>
              <a:t>1: M</a:t>
            </a:r>
            <a:r>
              <a:rPr lang="bg-BG" dirty="0"/>
              <a:t> (едно към много) се получава когато един обект от даден клас може да има повече от една връзка с обекти от друг клас, но обект от другия клас може да има само една връзка с обект от дадения.</a:t>
            </a:r>
          </a:p>
          <a:p>
            <a:pPr algn="just"/>
            <a:r>
              <a:rPr lang="bg-BG" b="1" dirty="0"/>
              <a:t>Връзка</a:t>
            </a:r>
            <a:r>
              <a:rPr lang="bg-BG" dirty="0"/>
              <a:t> </a:t>
            </a:r>
            <a:r>
              <a:rPr lang="bg-BG" b="1" dirty="0"/>
              <a:t>М:M</a:t>
            </a:r>
            <a:r>
              <a:rPr lang="bg-BG" dirty="0"/>
              <a:t> (много към много) се получава когато обект от даден клас има повече от една връзка с обекти от друг клас и обект от другия клас има повече от една връзка с обекти от дадения.</a:t>
            </a:r>
          </a:p>
        </p:txBody>
      </p:sp>
    </p:spTree>
    <p:extLst>
      <p:ext uri="{BB962C8B-B14F-4D97-AF65-F5344CB8AC3E}">
        <p14:creationId xmlns:p14="http://schemas.microsoft.com/office/powerpoint/2010/main" val="15453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i="1" dirty="0" smtClean="0"/>
              <a:t>Условие на задачата:</a:t>
            </a:r>
          </a:p>
          <a:p>
            <a:pPr marL="0" indent="0" algn="just">
              <a:buNone/>
            </a:pPr>
            <a:r>
              <a:rPr lang="x-none" i="1" dirty="0" smtClean="0"/>
              <a:t>Да </a:t>
            </a:r>
            <a:r>
              <a:rPr lang="x-none" i="1" dirty="0"/>
              <a:t>се състави база от данни за управление на доставчици на стоки и самите доставки. Всеки доставчик се характеризира с номер, име, страна, адрес и телефон. Самите стоки се определят от номер, име и мерна единица. Всеки доставчик може да обяви своя цена за всяка стока, като цената е за една мерна единица. За доставката се знае: номер, дата на доставката, доставчикът и списък от стоките с </a:t>
            </a:r>
            <a:r>
              <a:rPr lang="x-none" i="1" dirty="0" smtClean="0"/>
              <a:t>количествата</a:t>
            </a:r>
            <a:r>
              <a:rPr lang="bg-BG" i="1" dirty="0" smtClean="0"/>
              <a:t> им</a:t>
            </a:r>
            <a:r>
              <a:rPr lang="x-none" i="1" dirty="0" smtClean="0"/>
              <a:t>. </a:t>
            </a:r>
            <a:r>
              <a:rPr lang="x-none" i="1" dirty="0"/>
              <a:t>Цените са определени от доставчика.</a:t>
            </a:r>
            <a:endParaRPr lang="bg-BG" b="1" i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9457" y="300446"/>
            <a:ext cx="10515600" cy="1429431"/>
          </a:xfrm>
        </p:spPr>
        <p:txBody>
          <a:bodyPr>
            <a:normAutofit/>
          </a:bodyPr>
          <a:lstStyle/>
          <a:p>
            <a:pPr algn="ctr"/>
            <a:r>
              <a:rPr lang="bg-BG" altLang="bg-BG" sz="2800" b="1" i="1" u="sng" dirty="0" smtClean="0"/>
              <a:t>База данни </a:t>
            </a:r>
            <a:r>
              <a:rPr lang="en-US" altLang="bg-BG" sz="2800" b="1" i="1" u="sng" dirty="0" smtClean="0"/>
              <a:t>–</a:t>
            </a:r>
            <a:r>
              <a:rPr lang="bg-BG" altLang="bg-BG" sz="2800" b="1" i="1" u="sng" dirty="0" smtClean="0"/>
              <a:t> концептуален  модел</a:t>
            </a:r>
            <a:endParaRPr lang="en-US" altLang="bg-BG" sz="2800" u="sng" dirty="0"/>
          </a:p>
        </p:txBody>
      </p:sp>
    </p:spTree>
    <p:extLst>
      <p:ext uri="{BB962C8B-B14F-4D97-AF65-F5344CB8AC3E}">
        <p14:creationId xmlns:p14="http://schemas.microsoft.com/office/powerpoint/2010/main" val="17622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i="1" dirty="0" smtClean="0"/>
              <a:t>Обекти:</a:t>
            </a:r>
          </a:p>
          <a:p>
            <a:r>
              <a:rPr lang="bg-BG" dirty="0" smtClean="0"/>
              <a:t>Стока</a:t>
            </a:r>
          </a:p>
          <a:p>
            <a:r>
              <a:rPr lang="bg-BG" dirty="0" smtClean="0"/>
              <a:t>Доставчик</a:t>
            </a:r>
          </a:p>
          <a:p>
            <a:r>
              <a:rPr lang="bg-BG" dirty="0" smtClean="0"/>
              <a:t>Доставка</a:t>
            </a:r>
          </a:p>
          <a:p>
            <a:pPr marL="0" indent="0">
              <a:buNone/>
            </a:pPr>
            <a:r>
              <a:rPr lang="bg-BG" b="1" i="1" dirty="0" smtClean="0"/>
              <a:t>Връзки:</a:t>
            </a:r>
          </a:p>
          <a:p>
            <a:r>
              <a:rPr lang="bg-BG" dirty="0" smtClean="0"/>
              <a:t>Доставчикът предлага цена на доставена стока;</a:t>
            </a:r>
          </a:p>
          <a:p>
            <a:r>
              <a:rPr lang="bg-BG" dirty="0" smtClean="0"/>
              <a:t>Доставчикът извършва доставка;</a:t>
            </a:r>
          </a:p>
          <a:p>
            <a:r>
              <a:rPr lang="bg-BG" dirty="0" smtClean="0"/>
              <a:t>Стоката участва в доставка с определено количество.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4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158" y="1825625"/>
            <a:ext cx="6593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altLang="bg-BG" sz="2800" i="1" u="sng" dirty="0"/>
              <a:t>База данни </a:t>
            </a:r>
            <a:r>
              <a:rPr lang="en-US" altLang="bg-BG" sz="2800" i="1" u="sng" dirty="0"/>
              <a:t>–</a:t>
            </a:r>
            <a:r>
              <a:rPr lang="bg-BG" altLang="bg-BG" sz="2800" i="1" u="sng" dirty="0"/>
              <a:t> концептуален  модел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„</a:t>
            </a:r>
            <a:r>
              <a:rPr lang="bg-BG" b="1" dirty="0" smtClean="0"/>
              <a:t>Разбиване</a:t>
            </a:r>
            <a:r>
              <a:rPr lang="bg-BG" dirty="0" smtClean="0"/>
              <a:t>“ отношение М:М във връзките, защото не може да се реализира в никоя програма за управление на БД не може да се  реализира такава връзка. Разбиването се осъществява с допълнителен обект (реален/виртуален) между тези с връзка М:М .</a:t>
            </a:r>
          </a:p>
          <a:p>
            <a:pPr marL="0" indent="0">
              <a:buNone/>
            </a:pPr>
            <a:r>
              <a:rPr lang="bg-BG" dirty="0" smtClean="0"/>
              <a:t>При това разбиване се осъществяват връзки 1:М и М:1.</a:t>
            </a:r>
          </a:p>
          <a:p>
            <a:pPr marL="0" indent="0">
              <a:buNone/>
            </a:pPr>
            <a:r>
              <a:rPr lang="bg-BG" dirty="0" smtClean="0"/>
              <a:t>Т.е. връзката М:М се разделя на 1:М и М:1.</a:t>
            </a:r>
          </a:p>
          <a:p>
            <a:pPr marL="0" indent="0">
              <a:buNone/>
            </a:pPr>
            <a:r>
              <a:rPr lang="bg-BG" b="1" i="1" dirty="0" smtClean="0"/>
              <a:t>Допълнителни обекти:</a:t>
            </a:r>
          </a:p>
          <a:p>
            <a:r>
              <a:rPr lang="bg-BG" dirty="0" smtClean="0"/>
              <a:t>Цена</a:t>
            </a:r>
          </a:p>
          <a:p>
            <a:r>
              <a:rPr lang="bg-BG" dirty="0" err="1" smtClean="0"/>
              <a:t>Детайл_стока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8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833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  <vt:lpstr>База данни – концептуален  модел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Milka</dc:creator>
  <cp:lastModifiedBy>Milka</cp:lastModifiedBy>
  <cp:revision>11</cp:revision>
  <dcterms:created xsi:type="dcterms:W3CDTF">2020-04-04T17:09:45Z</dcterms:created>
  <dcterms:modified xsi:type="dcterms:W3CDTF">2020-04-05T15:02:11Z</dcterms:modified>
</cp:coreProperties>
</file>