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60" r:id="rId11"/>
    <p:sldId id="27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A802B-4CA9-4A7E-B1F7-765861AC31A5}" type="datetimeFigureOut">
              <a:rPr lang="bg-BG" smtClean="0"/>
              <a:t>05.04.2020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C0514-0E96-49A8-AF1C-BC3A82E59E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51179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A802B-4CA9-4A7E-B1F7-765861AC31A5}" type="datetimeFigureOut">
              <a:rPr lang="bg-BG" smtClean="0"/>
              <a:t>05.04.2020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C0514-0E96-49A8-AF1C-BC3A82E59E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71122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A802B-4CA9-4A7E-B1F7-765861AC31A5}" type="datetimeFigureOut">
              <a:rPr lang="bg-BG" smtClean="0"/>
              <a:t>05.04.2020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C0514-0E96-49A8-AF1C-BC3A82E59E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18932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A802B-4CA9-4A7E-B1F7-765861AC31A5}" type="datetimeFigureOut">
              <a:rPr lang="bg-BG" smtClean="0"/>
              <a:t>05.04.2020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C0514-0E96-49A8-AF1C-BC3A82E59E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95889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A802B-4CA9-4A7E-B1F7-765861AC31A5}" type="datetimeFigureOut">
              <a:rPr lang="bg-BG" smtClean="0"/>
              <a:t>05.04.2020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C0514-0E96-49A8-AF1C-BC3A82E59E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69205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A802B-4CA9-4A7E-B1F7-765861AC31A5}" type="datetimeFigureOut">
              <a:rPr lang="bg-BG" smtClean="0"/>
              <a:t>05.04.2020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C0514-0E96-49A8-AF1C-BC3A82E59E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54915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A802B-4CA9-4A7E-B1F7-765861AC31A5}" type="datetimeFigureOut">
              <a:rPr lang="bg-BG" smtClean="0"/>
              <a:t>05.04.2020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C0514-0E96-49A8-AF1C-BC3A82E59E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36668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A802B-4CA9-4A7E-B1F7-765861AC31A5}" type="datetimeFigureOut">
              <a:rPr lang="bg-BG" smtClean="0"/>
              <a:t>05.04.2020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C0514-0E96-49A8-AF1C-BC3A82E59E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52037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A802B-4CA9-4A7E-B1F7-765861AC31A5}" type="datetimeFigureOut">
              <a:rPr lang="bg-BG" smtClean="0"/>
              <a:t>05.04.2020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C0514-0E96-49A8-AF1C-BC3A82E59E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06442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A802B-4CA9-4A7E-B1F7-765861AC31A5}" type="datetimeFigureOut">
              <a:rPr lang="bg-BG" smtClean="0"/>
              <a:t>05.04.2020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C0514-0E96-49A8-AF1C-BC3A82E59E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72960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A802B-4CA9-4A7E-B1F7-765861AC31A5}" type="datetimeFigureOut">
              <a:rPr lang="bg-BG" smtClean="0"/>
              <a:t>05.04.2020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C0514-0E96-49A8-AF1C-BC3A82E59E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9069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A802B-4CA9-4A7E-B1F7-765861AC31A5}" type="datetimeFigureOut">
              <a:rPr lang="bg-BG" smtClean="0"/>
              <a:t>05.04.2020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C0514-0E96-49A8-AF1C-BC3A82E59E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84532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altLang="bg-BG" b="1" i="1" dirty="0"/>
              <a:t>База данни </a:t>
            </a:r>
            <a:r>
              <a:rPr lang="en-US" altLang="bg-BG" b="1" i="1" dirty="0"/>
              <a:t>–</a:t>
            </a:r>
            <a:r>
              <a:rPr lang="bg-BG" altLang="bg-BG" b="1" i="1" dirty="0"/>
              <a:t> </a:t>
            </a:r>
            <a:r>
              <a:rPr lang="bg-BG" altLang="bg-BG" b="1" i="1" dirty="0" smtClean="0"/>
              <a:t>релационен модел. Релации и таблици.</a:t>
            </a:r>
          </a:p>
          <a:p>
            <a:r>
              <a:rPr lang="bg-BG" altLang="bg-BG" b="1" i="1" dirty="0" smtClean="0"/>
              <a:t>Създаване на база данни в </a:t>
            </a:r>
            <a:r>
              <a:rPr lang="en-US" altLang="bg-BG" b="1" i="1" dirty="0" smtClean="0"/>
              <a:t>Access.</a:t>
            </a:r>
            <a:r>
              <a:rPr lang="bg-BG" altLang="bg-BG" b="1" i="1" dirty="0" smtClean="0"/>
              <a:t> </a:t>
            </a:r>
            <a:endParaRPr lang="en-US" altLang="bg-BG" dirty="0"/>
          </a:p>
          <a:p>
            <a:endParaRPr lang="bg-BG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331720" y="1122363"/>
            <a:ext cx="7772400" cy="1470025"/>
          </a:xfrm>
          <a:prstGeom prst="rect">
            <a:avLst/>
          </a:prstGeom>
          <a:solidFill>
            <a:srgbClr val="D2D1E3"/>
          </a:solidFill>
          <a:ln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altLang="bg-BG" sz="3600" i="1" u="sng" dirty="0" smtClean="0"/>
              <a:t>Упражнение </a:t>
            </a:r>
            <a:r>
              <a:rPr lang="en-US" altLang="bg-BG" sz="3600" i="1" u="sng" dirty="0" smtClean="0"/>
              <a:t>8</a:t>
            </a:r>
            <a:endParaRPr lang="en-US" altLang="bg-BG" sz="3600" dirty="0"/>
          </a:p>
        </p:txBody>
      </p:sp>
    </p:spTree>
    <p:extLst>
      <p:ext uri="{BB962C8B-B14F-4D97-AF65-F5344CB8AC3E}">
        <p14:creationId xmlns:p14="http://schemas.microsoft.com/office/powerpoint/2010/main" val="230569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altLang="bg-BG" sz="2800" b="1" i="1" dirty="0"/>
              <a:t>База данни </a:t>
            </a:r>
            <a:r>
              <a:rPr lang="en-US" altLang="bg-BG" sz="2800" b="1" i="1" dirty="0"/>
              <a:t>–</a:t>
            </a:r>
            <a:r>
              <a:rPr lang="bg-BG" altLang="bg-BG" sz="2800" b="1" i="1" dirty="0"/>
              <a:t> релационен модел. Релации и таблици.</a:t>
            </a:r>
            <a:br>
              <a:rPr lang="bg-BG" altLang="bg-BG" sz="2800" b="1" i="1" dirty="0"/>
            </a:br>
            <a:r>
              <a:rPr lang="bg-BG" altLang="bg-BG" sz="2800" b="1" i="1" dirty="0"/>
              <a:t>Създаване на база данни в </a:t>
            </a:r>
            <a:r>
              <a:rPr lang="en-US" altLang="bg-BG" sz="2800" b="1" i="1" dirty="0"/>
              <a:t>Access.</a:t>
            </a:r>
            <a:r>
              <a:rPr lang="bg-BG" altLang="bg-BG" sz="2800" b="1" i="1" dirty="0"/>
              <a:t> </a:t>
            </a:r>
            <a:endParaRPr lang="bg-BG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4954" y="1822450"/>
            <a:ext cx="10515600" cy="4351338"/>
          </a:xfrm>
        </p:spPr>
        <p:txBody>
          <a:bodyPr/>
          <a:lstStyle/>
          <a:p>
            <a:r>
              <a:rPr lang="bg-BG" dirty="0" smtClean="0"/>
              <a:t>Таблица</a:t>
            </a:r>
            <a:r>
              <a:rPr lang="bg-BG" b="1" dirty="0" smtClean="0"/>
              <a:t> </a:t>
            </a:r>
            <a:r>
              <a:rPr lang="en-US" b="1" dirty="0" smtClean="0"/>
              <a:t>Delivery</a:t>
            </a:r>
            <a:r>
              <a:rPr lang="bg-BG" b="1" dirty="0" smtClean="0"/>
              <a:t> </a:t>
            </a:r>
            <a:r>
              <a:rPr lang="bg-BG" b="1" dirty="0"/>
              <a:t>(Доставка</a:t>
            </a:r>
            <a:r>
              <a:rPr lang="bg-BG" b="1" dirty="0" smtClean="0"/>
              <a:t>)</a:t>
            </a:r>
          </a:p>
          <a:p>
            <a:endParaRPr lang="bg-BG" b="1" dirty="0"/>
          </a:p>
          <a:p>
            <a:endParaRPr lang="bg-BG" b="1" dirty="0" smtClean="0"/>
          </a:p>
          <a:p>
            <a:endParaRPr lang="bg-BG" b="1" dirty="0"/>
          </a:p>
          <a:p>
            <a:endParaRPr lang="bg-BG" b="1" dirty="0" smtClean="0"/>
          </a:p>
          <a:p>
            <a:pPr marL="0" indent="0" algn="just">
              <a:buNone/>
            </a:pPr>
            <a:r>
              <a:rPr lang="fr-FR" b="1" dirty="0" err="1"/>
              <a:t>DelNo</a:t>
            </a:r>
            <a:r>
              <a:rPr lang="bg-BG" dirty="0"/>
              <a:t> е първичен ключ, а </a:t>
            </a:r>
            <a:r>
              <a:rPr lang="en-US" b="1" dirty="0" err="1"/>
              <a:t>SupNo</a:t>
            </a:r>
            <a:r>
              <a:rPr lang="en-US" b="1" dirty="0"/>
              <a:t> </a:t>
            </a:r>
            <a:r>
              <a:rPr lang="bg-BG" dirty="0"/>
              <a:t>е чужд ключ към таблицата </a:t>
            </a:r>
            <a:r>
              <a:rPr lang="en-US" b="1" dirty="0"/>
              <a:t>Supplier</a:t>
            </a:r>
            <a:r>
              <a:rPr lang="bg-BG" dirty="0"/>
              <a:t>.</a:t>
            </a:r>
          </a:p>
          <a:p>
            <a:endParaRPr lang="bg-BG" b="1" dirty="0" smtClean="0"/>
          </a:p>
          <a:p>
            <a:endParaRPr lang="bg-BG" dirty="0"/>
          </a:p>
          <a:p>
            <a:endParaRPr lang="bg-BG" dirty="0"/>
          </a:p>
        </p:txBody>
      </p:sp>
      <p:pic>
        <p:nvPicPr>
          <p:cNvPr id="7170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786" y="2534194"/>
            <a:ext cx="7039850" cy="1711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918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altLang="bg-BG" sz="2800" b="1" i="1" dirty="0"/>
              <a:t>База данни </a:t>
            </a:r>
            <a:r>
              <a:rPr lang="en-US" altLang="bg-BG" sz="2800" b="1" i="1" dirty="0"/>
              <a:t>–</a:t>
            </a:r>
            <a:r>
              <a:rPr lang="bg-BG" altLang="bg-BG" sz="2800" b="1" i="1" dirty="0"/>
              <a:t> релационен модел. Релации и таблици.</a:t>
            </a:r>
            <a:br>
              <a:rPr lang="bg-BG" altLang="bg-BG" sz="2800" b="1" i="1" dirty="0"/>
            </a:br>
            <a:r>
              <a:rPr lang="bg-BG" altLang="bg-BG" sz="2800" b="1" i="1" dirty="0"/>
              <a:t>Създаване на база данни в </a:t>
            </a:r>
            <a:r>
              <a:rPr lang="en-US" altLang="bg-BG" sz="2800" b="1" i="1" dirty="0"/>
              <a:t>Access.</a:t>
            </a:r>
            <a:r>
              <a:rPr lang="bg-BG" altLang="bg-BG" sz="2800" b="1" i="1" dirty="0"/>
              <a:t> </a:t>
            </a:r>
            <a:endParaRPr lang="bg-BG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b="1" i="1" dirty="0" smtClean="0"/>
              <a:t>Създаване на съставен ключ: </a:t>
            </a:r>
          </a:p>
          <a:p>
            <a:pPr marL="0" indent="0" algn="just">
              <a:buNone/>
            </a:pPr>
            <a:r>
              <a:rPr lang="bg-BG" dirty="0"/>
              <a:t>Задаването повече полета като </a:t>
            </a:r>
            <a:r>
              <a:rPr lang="bg-BG" dirty="0" smtClean="0"/>
              <a:t>съставен </a:t>
            </a:r>
            <a:r>
              <a:rPr lang="bg-BG" dirty="0"/>
              <a:t>ключ става като полетата се маркират </a:t>
            </a:r>
            <a:r>
              <a:rPr lang="bg-BG" dirty="0" smtClean="0"/>
              <a:t>едновременно и </a:t>
            </a:r>
            <a:r>
              <a:rPr lang="bg-BG" dirty="0"/>
              <a:t>се изпълнява командата </a:t>
            </a:r>
            <a:r>
              <a:rPr lang="en-US" b="1" dirty="0"/>
              <a:t>Edit</a:t>
            </a:r>
            <a:r>
              <a:rPr lang="ru-RU" b="1" dirty="0"/>
              <a:t>/</a:t>
            </a:r>
            <a:r>
              <a:rPr lang="en-US" b="1" dirty="0"/>
              <a:t>Primary Key </a:t>
            </a:r>
            <a:r>
              <a:rPr lang="ru-RU" dirty="0"/>
              <a:t>или се кликва върху иконата </a:t>
            </a:r>
            <a:r>
              <a:rPr lang="ru-RU" dirty="0" smtClean="0"/>
              <a:t>        </a:t>
            </a:r>
            <a:r>
              <a:rPr lang="bg-BG" dirty="0"/>
              <a:t>от лентата с инструменти </a:t>
            </a:r>
            <a:r>
              <a:rPr lang="bg-BG" dirty="0" smtClean="0"/>
              <a:t>.</a:t>
            </a:r>
            <a:endParaRPr lang="bg-BG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026" y="3108959"/>
            <a:ext cx="480149" cy="414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468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altLang="bg-BG" sz="2800" b="1" i="1" dirty="0"/>
              <a:t>База данни </a:t>
            </a:r>
            <a:r>
              <a:rPr lang="en-US" altLang="bg-BG" sz="2800" b="1" i="1" dirty="0"/>
              <a:t>–</a:t>
            </a:r>
            <a:r>
              <a:rPr lang="bg-BG" altLang="bg-BG" sz="2800" b="1" i="1" dirty="0"/>
              <a:t> релационен модел. Релации и таблици.</a:t>
            </a:r>
            <a:br>
              <a:rPr lang="bg-BG" altLang="bg-BG" sz="2800" b="1" i="1" dirty="0"/>
            </a:br>
            <a:r>
              <a:rPr lang="bg-BG" altLang="bg-BG" sz="2800" b="1" i="1" dirty="0"/>
              <a:t>Създаване на база данни в </a:t>
            </a:r>
            <a:r>
              <a:rPr lang="en-US" altLang="bg-BG" sz="2800" b="1" i="1" dirty="0"/>
              <a:t>Access.</a:t>
            </a:r>
            <a:r>
              <a:rPr lang="bg-BG" altLang="bg-BG" sz="2800" b="1" i="1" dirty="0"/>
              <a:t> </a:t>
            </a:r>
            <a:endParaRPr lang="bg-BG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572" y="2017758"/>
            <a:ext cx="10515600" cy="4351338"/>
          </a:xfrm>
        </p:spPr>
        <p:txBody>
          <a:bodyPr/>
          <a:lstStyle/>
          <a:p>
            <a:r>
              <a:rPr lang="bg-BG" dirty="0" smtClean="0"/>
              <a:t>Таблица</a:t>
            </a:r>
            <a:r>
              <a:rPr lang="bg-BG" b="1" dirty="0" smtClean="0"/>
              <a:t> </a:t>
            </a:r>
            <a:r>
              <a:rPr lang="en-US" b="1" dirty="0" smtClean="0"/>
              <a:t>Price</a:t>
            </a:r>
            <a:r>
              <a:rPr lang="ru-RU" b="1" dirty="0" smtClean="0"/>
              <a:t> </a:t>
            </a:r>
            <a:r>
              <a:rPr lang="ru-RU" b="1" dirty="0"/>
              <a:t>(</a:t>
            </a:r>
            <a:r>
              <a:rPr lang="bg-BG" b="1" dirty="0"/>
              <a:t>Цена</a:t>
            </a:r>
            <a:r>
              <a:rPr lang="bg-BG" b="1" dirty="0" smtClean="0"/>
              <a:t>)</a:t>
            </a:r>
          </a:p>
          <a:p>
            <a:endParaRPr lang="bg-BG" b="1" dirty="0"/>
          </a:p>
          <a:p>
            <a:endParaRPr lang="bg-BG" b="1" dirty="0" smtClean="0"/>
          </a:p>
          <a:p>
            <a:endParaRPr lang="bg-BG" b="1" dirty="0"/>
          </a:p>
          <a:p>
            <a:endParaRPr lang="bg-BG" b="1" dirty="0" smtClean="0"/>
          </a:p>
          <a:p>
            <a:pPr marL="0" indent="0" algn="just">
              <a:buNone/>
            </a:pPr>
            <a:endParaRPr lang="bg-BG" dirty="0" smtClean="0"/>
          </a:p>
          <a:p>
            <a:pPr marL="0" indent="0" algn="just">
              <a:buNone/>
            </a:pPr>
            <a:r>
              <a:rPr lang="bg-BG" dirty="0" smtClean="0"/>
              <a:t>Единичната </a:t>
            </a:r>
            <a:r>
              <a:rPr lang="bg-BG" dirty="0"/>
              <a:t>цена зависи от това коя е стоката и от доставчика. Тук първичният ключ е съставен </a:t>
            </a:r>
            <a:r>
              <a:rPr lang="en-US" b="1" dirty="0" err="1"/>
              <a:t>Supno</a:t>
            </a:r>
            <a:r>
              <a:rPr lang="bg-BG" dirty="0"/>
              <a:t> и </a:t>
            </a:r>
            <a:r>
              <a:rPr lang="en-US" b="1" dirty="0" err="1"/>
              <a:t>ArtNo</a:t>
            </a:r>
            <a:r>
              <a:rPr lang="bg-BG" dirty="0"/>
              <a:t>, като всеки от тях поотделно е чужд ключ към таблиците </a:t>
            </a:r>
            <a:r>
              <a:rPr lang="en-US" b="1" dirty="0"/>
              <a:t>Supplier</a:t>
            </a:r>
            <a:r>
              <a:rPr lang="bg-BG" dirty="0"/>
              <a:t> и </a:t>
            </a:r>
            <a:r>
              <a:rPr lang="en-US" b="1" dirty="0"/>
              <a:t>Article</a:t>
            </a:r>
            <a:r>
              <a:rPr lang="bg-BG" dirty="0"/>
              <a:t> съответно.</a:t>
            </a:r>
          </a:p>
          <a:p>
            <a:endParaRPr lang="bg-BG" b="1" dirty="0"/>
          </a:p>
          <a:p>
            <a:endParaRPr lang="bg-BG" b="1" dirty="0" smtClean="0"/>
          </a:p>
          <a:p>
            <a:endParaRPr lang="bg-BG" dirty="0"/>
          </a:p>
          <a:p>
            <a:endParaRPr lang="bg-BG" dirty="0"/>
          </a:p>
        </p:txBody>
      </p:sp>
      <p:pic>
        <p:nvPicPr>
          <p:cNvPr id="8194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969" y="2834005"/>
            <a:ext cx="8493418" cy="2064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504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altLang="bg-BG" sz="2800" b="1" i="1" dirty="0"/>
              <a:t>База данни </a:t>
            </a:r>
            <a:r>
              <a:rPr lang="en-US" altLang="bg-BG" sz="2800" b="1" i="1" dirty="0"/>
              <a:t>–</a:t>
            </a:r>
            <a:r>
              <a:rPr lang="bg-BG" altLang="bg-BG" sz="2800" b="1" i="1" dirty="0"/>
              <a:t> релационен модел. Релации и таблици.</a:t>
            </a:r>
            <a:br>
              <a:rPr lang="bg-BG" altLang="bg-BG" sz="2800" b="1" i="1" dirty="0"/>
            </a:br>
            <a:r>
              <a:rPr lang="bg-BG" altLang="bg-BG" sz="2800" b="1" i="1" dirty="0"/>
              <a:t>Създаване на база данни в </a:t>
            </a:r>
            <a:r>
              <a:rPr lang="en-US" altLang="bg-BG" sz="2800" b="1" i="1" dirty="0"/>
              <a:t>Access.</a:t>
            </a:r>
            <a:r>
              <a:rPr lang="bg-BG" altLang="bg-BG" sz="2800" b="1" i="1" dirty="0"/>
              <a:t> </a:t>
            </a:r>
            <a:endParaRPr lang="bg-BG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6412"/>
            <a:ext cx="10515600" cy="4351338"/>
          </a:xfrm>
        </p:spPr>
        <p:txBody>
          <a:bodyPr/>
          <a:lstStyle/>
          <a:p>
            <a:r>
              <a:rPr lang="bg-BG" dirty="0" smtClean="0"/>
              <a:t>Таблица</a:t>
            </a:r>
            <a:r>
              <a:rPr lang="bg-BG" b="1" dirty="0" smtClean="0"/>
              <a:t> </a:t>
            </a:r>
            <a:r>
              <a:rPr lang="en-US" b="1" dirty="0" smtClean="0"/>
              <a:t>Detail</a:t>
            </a:r>
            <a:r>
              <a:rPr lang="ru-RU" b="1" dirty="0" smtClean="0"/>
              <a:t> </a:t>
            </a:r>
            <a:r>
              <a:rPr lang="ru-RU" b="1" dirty="0"/>
              <a:t>(</a:t>
            </a:r>
            <a:r>
              <a:rPr lang="bg-BG" b="1" dirty="0"/>
              <a:t>Детайл на доставката</a:t>
            </a:r>
            <a:r>
              <a:rPr lang="bg-BG" b="1" dirty="0" smtClean="0"/>
              <a:t>)</a:t>
            </a:r>
          </a:p>
          <a:p>
            <a:endParaRPr lang="bg-BG" b="1" dirty="0"/>
          </a:p>
          <a:p>
            <a:endParaRPr lang="bg-BG" b="1" dirty="0" smtClean="0"/>
          </a:p>
          <a:p>
            <a:endParaRPr lang="bg-BG" b="1" dirty="0"/>
          </a:p>
          <a:p>
            <a:endParaRPr lang="bg-BG" b="1" dirty="0" smtClean="0"/>
          </a:p>
          <a:p>
            <a:pPr marL="0" indent="0" algn="just">
              <a:buNone/>
            </a:pPr>
            <a:r>
              <a:rPr lang="bg-BG" dirty="0"/>
              <a:t>Количеството зависи от номера на доставката и от номера на стоката. Тук първичният ключ е съставен </a:t>
            </a:r>
            <a:r>
              <a:rPr lang="en-US" b="1" dirty="0" err="1"/>
              <a:t>DelNo</a:t>
            </a:r>
            <a:r>
              <a:rPr lang="bg-BG" dirty="0"/>
              <a:t> и </a:t>
            </a:r>
            <a:r>
              <a:rPr lang="en-US" b="1" dirty="0" err="1"/>
              <a:t>ArtNo</a:t>
            </a:r>
            <a:r>
              <a:rPr lang="bg-BG" dirty="0"/>
              <a:t>, като всеки от тях поотделно е чужд ключ към таблиците </a:t>
            </a:r>
            <a:r>
              <a:rPr lang="en-US" b="1" dirty="0"/>
              <a:t>Delivery</a:t>
            </a:r>
            <a:r>
              <a:rPr lang="bg-BG" dirty="0"/>
              <a:t> и </a:t>
            </a:r>
            <a:r>
              <a:rPr lang="en-US" b="1" dirty="0"/>
              <a:t>Article</a:t>
            </a:r>
            <a:r>
              <a:rPr lang="bg-BG" dirty="0"/>
              <a:t> съответно.</a:t>
            </a:r>
          </a:p>
          <a:p>
            <a:endParaRPr lang="bg-BG" dirty="0"/>
          </a:p>
          <a:p>
            <a:endParaRPr lang="bg-BG" dirty="0"/>
          </a:p>
        </p:txBody>
      </p:sp>
      <p:pic>
        <p:nvPicPr>
          <p:cNvPr id="9218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815" y="2489745"/>
            <a:ext cx="6904260" cy="1677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001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altLang="bg-BG" sz="2800" b="1" i="1" dirty="0"/>
              <a:t>База данни </a:t>
            </a:r>
            <a:r>
              <a:rPr lang="en-US" altLang="bg-BG" sz="2800" b="1" i="1" dirty="0"/>
              <a:t>–</a:t>
            </a:r>
            <a:r>
              <a:rPr lang="bg-BG" altLang="bg-BG" sz="2800" b="1" i="1" dirty="0"/>
              <a:t> релационен модел. Релации и таблици.</a:t>
            </a:r>
            <a:br>
              <a:rPr lang="bg-BG" altLang="bg-BG" sz="2800" b="1" i="1" dirty="0"/>
            </a:br>
            <a:r>
              <a:rPr lang="bg-BG" altLang="bg-BG" sz="2800" b="1" i="1" dirty="0"/>
              <a:t>Създаване на база данни в </a:t>
            </a:r>
            <a:r>
              <a:rPr lang="en-US" altLang="bg-BG" sz="2800" b="1" i="1" dirty="0"/>
              <a:t>Access.</a:t>
            </a:r>
            <a:r>
              <a:rPr lang="bg-BG" altLang="bg-BG" sz="2800" b="1" i="1" dirty="0"/>
              <a:t> </a:t>
            </a:r>
            <a:endParaRPr lang="bg-BG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9887"/>
            <a:ext cx="10711543" cy="4351338"/>
          </a:xfrm>
        </p:spPr>
        <p:txBody>
          <a:bodyPr/>
          <a:lstStyle/>
          <a:p>
            <a:r>
              <a:rPr lang="bg-BG" b="1" dirty="0"/>
              <a:t>Задаване на ограничението за чуждия ключ</a:t>
            </a:r>
            <a:endParaRPr lang="bg-BG" dirty="0"/>
          </a:p>
          <a:p>
            <a:pPr marL="0" indent="0" algn="just">
              <a:buNone/>
            </a:pPr>
            <a:r>
              <a:rPr lang="bg-BG" dirty="0"/>
              <a:t>Когато схемата е готова, т.е. създадени са  таблиците, полетата с техните типове и е зададен първичният ключ, могат да се зададат ограниченията за чуждите ключове в базата. Това става с командата </a:t>
            </a:r>
            <a:r>
              <a:rPr lang="en-US" b="1" dirty="0"/>
              <a:t>Tools</a:t>
            </a:r>
            <a:r>
              <a:rPr lang="ru-RU" b="1" dirty="0"/>
              <a:t>/</a:t>
            </a:r>
            <a:r>
              <a:rPr lang="en-US" b="1" dirty="0"/>
              <a:t>Relationships</a:t>
            </a:r>
            <a:r>
              <a:rPr lang="en-US" dirty="0"/>
              <a:t> </a:t>
            </a:r>
            <a:r>
              <a:rPr lang="bg-BG" dirty="0"/>
              <a:t>или като се кликне върху </a:t>
            </a:r>
            <a:r>
              <a:rPr lang="bg-BG" dirty="0" smtClean="0"/>
              <a:t>иконата         </a:t>
            </a:r>
            <a:r>
              <a:rPr lang="bg-BG" dirty="0"/>
              <a:t>от лентата с инструменти, като предварително трябва да се затворят всички прозорци с </a:t>
            </a:r>
            <a:r>
              <a:rPr lang="bg-BG" dirty="0" smtClean="0"/>
              <a:t>таблици. </a:t>
            </a:r>
            <a:r>
              <a:rPr lang="bg-BG" dirty="0"/>
              <a:t>Отваря се нов прозорец, в който могат да се наредят икони на таблиците, които съдържат двойките първичен ключ и съответния чужд </a:t>
            </a:r>
            <a:r>
              <a:rPr lang="bg-BG" dirty="0" smtClean="0"/>
              <a:t>ключ.</a:t>
            </a:r>
            <a:endParaRPr lang="bg-BG" dirty="0"/>
          </a:p>
        </p:txBody>
      </p:sp>
      <p:pic>
        <p:nvPicPr>
          <p:cNvPr id="10247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4924" y="3331346"/>
            <a:ext cx="483009" cy="483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186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altLang="bg-BG" sz="2800" b="1" i="1" dirty="0"/>
              <a:t>База данни </a:t>
            </a:r>
            <a:r>
              <a:rPr lang="en-US" altLang="bg-BG" sz="2800" b="1" i="1" dirty="0"/>
              <a:t>–</a:t>
            </a:r>
            <a:r>
              <a:rPr lang="bg-BG" altLang="bg-BG" sz="2800" b="1" i="1" dirty="0"/>
              <a:t> релационен модел. Релации и таблици.</a:t>
            </a:r>
            <a:br>
              <a:rPr lang="bg-BG" altLang="bg-BG" sz="2800" b="1" i="1" dirty="0"/>
            </a:br>
            <a:r>
              <a:rPr lang="bg-BG" altLang="bg-BG" sz="2800" b="1" i="1" dirty="0"/>
              <a:t>Създаване на база данни в </a:t>
            </a:r>
            <a:r>
              <a:rPr lang="en-US" altLang="bg-BG" sz="2800" b="1" i="1" dirty="0"/>
              <a:t>Access.</a:t>
            </a:r>
            <a:r>
              <a:rPr lang="bg-BG" altLang="bg-BG" sz="2800" b="1" i="1" dirty="0"/>
              <a:t> </a:t>
            </a:r>
            <a:endParaRPr lang="bg-BG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007" y="1918833"/>
            <a:ext cx="10515600" cy="4351338"/>
          </a:xfrm>
        </p:spPr>
        <p:txBody>
          <a:bodyPr/>
          <a:lstStyle/>
          <a:p>
            <a:endParaRPr lang="bg-BG" dirty="0"/>
          </a:p>
        </p:txBody>
      </p:sp>
      <p:pic>
        <p:nvPicPr>
          <p:cNvPr id="11266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070" y="2140902"/>
            <a:ext cx="4796243" cy="3758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211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altLang="bg-BG" sz="2800" b="1" i="1" dirty="0"/>
              <a:t>База данни </a:t>
            </a:r>
            <a:r>
              <a:rPr lang="en-US" altLang="bg-BG" sz="2800" b="1" i="1" dirty="0"/>
              <a:t>–</a:t>
            </a:r>
            <a:r>
              <a:rPr lang="bg-BG" altLang="bg-BG" sz="2800" b="1" i="1" dirty="0"/>
              <a:t> релационен модел. Релации и таблици.</a:t>
            </a:r>
            <a:br>
              <a:rPr lang="bg-BG" altLang="bg-BG" sz="2800" b="1" i="1" dirty="0"/>
            </a:br>
            <a:r>
              <a:rPr lang="bg-BG" altLang="bg-BG" sz="2800" b="1" i="1" dirty="0"/>
              <a:t>Създаване на база данни в </a:t>
            </a:r>
            <a:r>
              <a:rPr lang="en-US" altLang="bg-BG" sz="2800" b="1" i="1" dirty="0"/>
              <a:t>Access.</a:t>
            </a:r>
            <a:r>
              <a:rPr lang="bg-BG" altLang="bg-BG" sz="2800" b="1" i="1" dirty="0"/>
              <a:t> </a:t>
            </a:r>
            <a:endParaRPr lang="bg-BG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72481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bg-BG" dirty="0"/>
              <a:t>Показването на таблиците става с командата </a:t>
            </a:r>
            <a:r>
              <a:rPr lang="en-US" b="1" dirty="0"/>
              <a:t>Relationships</a:t>
            </a:r>
            <a:r>
              <a:rPr lang="ru-RU" b="1" dirty="0"/>
              <a:t>/</a:t>
            </a:r>
            <a:r>
              <a:rPr lang="en-US" b="1" dirty="0"/>
              <a:t>Show Table</a:t>
            </a:r>
            <a:r>
              <a:rPr lang="ru-RU" dirty="0"/>
              <a:t> от главното меню, с командата </a:t>
            </a:r>
            <a:r>
              <a:rPr lang="en-US" b="1" dirty="0"/>
              <a:t>Show Table</a:t>
            </a:r>
            <a:r>
              <a:rPr lang="ru-RU" dirty="0"/>
              <a:t> от контекстното меню </a:t>
            </a:r>
            <a:r>
              <a:rPr lang="bg-BG" dirty="0"/>
              <a:t>или с </a:t>
            </a:r>
            <a:r>
              <a:rPr lang="bg-BG" dirty="0" smtClean="0"/>
              <a:t>иконата           </a:t>
            </a:r>
            <a:r>
              <a:rPr lang="bg-BG" dirty="0"/>
              <a:t>от лентата с инструменти. Като резултат от командата се показва списък с всички таблици, от който могат да се изберат </a:t>
            </a:r>
            <a:r>
              <a:rPr lang="bg-BG" dirty="0" smtClean="0"/>
              <a:t>нужните. </a:t>
            </a:r>
            <a:r>
              <a:rPr lang="bg-BG" dirty="0"/>
              <a:t>Добавянето на маркираните таблици става с бутона </a:t>
            </a:r>
            <a:r>
              <a:rPr lang="en-US" b="1" dirty="0"/>
              <a:t>Add</a:t>
            </a:r>
            <a:r>
              <a:rPr lang="ru-RU" dirty="0"/>
              <a:t>, </a:t>
            </a:r>
            <a:r>
              <a:rPr lang="bg-BG" dirty="0"/>
              <a:t>след което прозорецът със списъка се затваря посредством бутона </a:t>
            </a:r>
            <a:r>
              <a:rPr lang="en-US" b="1" dirty="0"/>
              <a:t>Close</a:t>
            </a:r>
            <a:r>
              <a:rPr lang="ru-RU" dirty="0"/>
              <a:t>. </a:t>
            </a:r>
            <a:r>
              <a:rPr lang="bg-BG" dirty="0"/>
              <a:t>В нашия пример трябва да се изберат всички таблици, защото всяка участва в поне една такава двойка и в този случай може да се използва командата </a:t>
            </a:r>
            <a:r>
              <a:rPr lang="en-US" b="1" dirty="0"/>
              <a:t>Show </a:t>
            </a:r>
            <a:r>
              <a:rPr lang="en-US" b="1" dirty="0" smtClean="0"/>
              <a:t>All</a:t>
            </a:r>
            <a:r>
              <a:rPr lang="bg-BG" b="1" dirty="0" smtClean="0"/>
              <a:t>.</a:t>
            </a:r>
            <a:r>
              <a:rPr lang="bg-BG" dirty="0" smtClean="0"/>
              <a:t>  </a:t>
            </a:r>
            <a:endParaRPr lang="bg-BG" dirty="0"/>
          </a:p>
        </p:txBody>
      </p:sp>
      <p:pic>
        <p:nvPicPr>
          <p:cNvPr id="1229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563" y="2875665"/>
            <a:ext cx="504688" cy="487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487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altLang="bg-BG" sz="2800" b="1" i="1" dirty="0"/>
              <a:t>База данни </a:t>
            </a:r>
            <a:r>
              <a:rPr lang="en-US" altLang="bg-BG" sz="2800" b="1" i="1" dirty="0"/>
              <a:t>–</a:t>
            </a:r>
            <a:r>
              <a:rPr lang="bg-BG" altLang="bg-BG" sz="2800" b="1" i="1" dirty="0"/>
              <a:t> релационен модел. Релации и таблици.</a:t>
            </a:r>
            <a:br>
              <a:rPr lang="bg-BG" altLang="bg-BG" sz="2800" b="1" i="1" dirty="0"/>
            </a:br>
            <a:r>
              <a:rPr lang="bg-BG" altLang="bg-BG" sz="2800" b="1" i="1" dirty="0"/>
              <a:t>Създаване на база данни в </a:t>
            </a:r>
            <a:r>
              <a:rPr lang="en-US" altLang="bg-BG" sz="2800" b="1" i="1" dirty="0"/>
              <a:t>Access.</a:t>
            </a:r>
            <a:r>
              <a:rPr lang="bg-BG" altLang="bg-BG" sz="2800" b="1" i="1" dirty="0"/>
              <a:t> </a:t>
            </a:r>
            <a:endParaRPr lang="bg-BG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bg-BG" dirty="0"/>
              <a:t>За задаването на всяка двойка ключове се извършва следното: Маркира се с мишката първичният ключ от двойката, например </a:t>
            </a:r>
            <a:r>
              <a:rPr lang="en-US" b="1" dirty="0" err="1"/>
              <a:t>DelNo</a:t>
            </a:r>
            <a:r>
              <a:rPr lang="en-US" dirty="0"/>
              <a:t> </a:t>
            </a:r>
            <a:r>
              <a:rPr lang="bg-BG" dirty="0"/>
              <a:t>от таблицата </a:t>
            </a:r>
            <a:r>
              <a:rPr lang="en-US" b="1" dirty="0"/>
              <a:t>Delivery</a:t>
            </a:r>
            <a:r>
              <a:rPr lang="ru-RU" dirty="0"/>
              <a:t>. </a:t>
            </a:r>
            <a:r>
              <a:rPr lang="bg-BG" dirty="0"/>
              <a:t>След това се изтегля до съответния чужд ключ (придвижва се мишката с натиснат ляв бутон). В нашия пример това </a:t>
            </a:r>
            <a:r>
              <a:rPr lang="en-US" dirty="0"/>
              <a:t>e </a:t>
            </a:r>
            <a:r>
              <a:rPr lang="bg-BG" dirty="0"/>
              <a:t>полето </a:t>
            </a:r>
            <a:r>
              <a:rPr lang="en-US" b="1" dirty="0" err="1"/>
              <a:t>DelNo</a:t>
            </a:r>
            <a:r>
              <a:rPr lang="en-US" dirty="0"/>
              <a:t> </a:t>
            </a:r>
            <a:r>
              <a:rPr lang="bg-BG" dirty="0"/>
              <a:t>в таблицата</a:t>
            </a:r>
            <a:r>
              <a:rPr lang="bg-BG" b="1" dirty="0"/>
              <a:t> </a:t>
            </a:r>
            <a:r>
              <a:rPr lang="en-US" b="1" dirty="0"/>
              <a:t>Detail</a:t>
            </a:r>
            <a:r>
              <a:rPr lang="ru-RU" dirty="0"/>
              <a:t>. Автоматично се отваря прозорец </a:t>
            </a:r>
            <a:r>
              <a:rPr lang="en-US" b="1" dirty="0"/>
              <a:t>Edit Relationship</a:t>
            </a:r>
            <a:r>
              <a:rPr lang="bg-BG" dirty="0"/>
              <a:t>, в който са показни една до друга схемите на двете таблици. Вляво е тази с първичния ключ, а вдясно – с чуждия ключ. Проверява се дали това са полетата и ако има грешка, се поправя, като в таблицата могат да се изберат кои да са полета. След това трябва да се отбележи полето </a:t>
            </a:r>
            <a:r>
              <a:rPr lang="en-US" b="1" dirty="0"/>
              <a:t>Enforce Referential Integrity</a:t>
            </a:r>
            <a:r>
              <a:rPr lang="bg-BG" dirty="0"/>
              <a:t> и се натиска бутонът </a:t>
            </a:r>
            <a:r>
              <a:rPr lang="en-US" b="1" dirty="0"/>
              <a:t>Create</a:t>
            </a:r>
            <a:r>
              <a:rPr lang="bg-BG" dirty="0"/>
              <a:t>, с което се установява ограничението и вече е невъзможно то да бъде нарушено. По-късно винаги тази връзка може да бъде редактирана и даже изтрита, като се маркира връзката и се избере </a:t>
            </a:r>
            <a:r>
              <a:rPr lang="en-US" b="1" dirty="0"/>
              <a:t>Edit</a:t>
            </a:r>
            <a:r>
              <a:rPr lang="en-US" dirty="0"/>
              <a:t> </a:t>
            </a:r>
            <a:r>
              <a:rPr lang="en-US" b="1" dirty="0"/>
              <a:t>Relationship</a:t>
            </a:r>
            <a:r>
              <a:rPr lang="en-US" dirty="0"/>
              <a:t> </a:t>
            </a:r>
            <a:r>
              <a:rPr lang="bg-BG" dirty="0"/>
              <a:t>за редактиране</a:t>
            </a:r>
            <a:r>
              <a:rPr lang="bg-BG" b="1" dirty="0"/>
              <a:t> </a:t>
            </a:r>
            <a:r>
              <a:rPr lang="bg-BG" dirty="0"/>
              <a:t>или</a:t>
            </a:r>
            <a:r>
              <a:rPr lang="bg-BG" b="1" dirty="0"/>
              <a:t> </a:t>
            </a:r>
            <a:r>
              <a:rPr lang="en-US" b="1" dirty="0"/>
              <a:t>Delete </a:t>
            </a:r>
            <a:r>
              <a:rPr lang="bg-BG" dirty="0"/>
              <a:t>за изтриване. </a:t>
            </a:r>
          </a:p>
        </p:txBody>
      </p:sp>
    </p:spTree>
    <p:extLst>
      <p:ext uri="{BB962C8B-B14F-4D97-AF65-F5344CB8AC3E}">
        <p14:creationId xmlns:p14="http://schemas.microsoft.com/office/powerpoint/2010/main" val="228750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altLang="bg-BG" sz="2800" b="1" i="1" dirty="0"/>
              <a:t>База данни </a:t>
            </a:r>
            <a:r>
              <a:rPr lang="en-US" altLang="bg-BG" sz="2800" b="1" i="1" dirty="0"/>
              <a:t>–</a:t>
            </a:r>
            <a:r>
              <a:rPr lang="bg-BG" altLang="bg-BG" sz="2800" b="1" i="1" dirty="0"/>
              <a:t> релационен модел. Релации и таблици.</a:t>
            </a:r>
            <a:br>
              <a:rPr lang="bg-BG" altLang="bg-BG" sz="2800" b="1" i="1" dirty="0"/>
            </a:br>
            <a:r>
              <a:rPr lang="bg-BG" altLang="bg-BG" sz="2800" b="1" i="1" dirty="0"/>
              <a:t>Създаване на база данни в </a:t>
            </a:r>
            <a:r>
              <a:rPr lang="en-US" altLang="bg-BG" sz="2800" b="1" i="1" dirty="0"/>
              <a:t>Access.</a:t>
            </a:r>
            <a:r>
              <a:rPr lang="bg-BG" altLang="bg-BG" sz="2800" b="1" i="1" dirty="0"/>
              <a:t> </a:t>
            </a:r>
            <a:endParaRPr lang="bg-BG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6943"/>
            <a:ext cx="10515600" cy="4351338"/>
          </a:xfrm>
        </p:spPr>
        <p:txBody>
          <a:bodyPr/>
          <a:lstStyle/>
          <a:p>
            <a:endParaRPr lang="bg-BG" dirty="0"/>
          </a:p>
        </p:txBody>
      </p:sp>
      <p:pic>
        <p:nvPicPr>
          <p:cNvPr id="1331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632" y="2825422"/>
            <a:ext cx="5085647" cy="357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201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431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bg-BG" sz="2800" b="1" i="1" dirty="0" smtClean="0"/>
              <a:t>.</a:t>
            </a:r>
            <a:r>
              <a:rPr lang="bg-BG" altLang="bg-BG" sz="2800" b="1" i="1" dirty="0" smtClean="0"/>
              <a:t> </a:t>
            </a:r>
            <a:r>
              <a:rPr lang="bg-BG" altLang="bg-BG" sz="2800" b="1" i="1" dirty="0"/>
              <a:t>База данни </a:t>
            </a:r>
            <a:r>
              <a:rPr lang="en-US" altLang="bg-BG" sz="2800" b="1" i="1" dirty="0"/>
              <a:t>–</a:t>
            </a:r>
            <a:r>
              <a:rPr lang="bg-BG" altLang="bg-BG" sz="2800" b="1" i="1" dirty="0"/>
              <a:t> релационен модел. Релации и таблици.</a:t>
            </a:r>
            <a:br>
              <a:rPr lang="bg-BG" altLang="bg-BG" sz="2800" b="1" i="1" dirty="0"/>
            </a:br>
            <a:r>
              <a:rPr lang="bg-BG" altLang="bg-BG" sz="2800" b="1" i="1" dirty="0"/>
              <a:t>Създаване на база данни в </a:t>
            </a:r>
            <a:r>
              <a:rPr lang="en-US" altLang="bg-BG" sz="2800" b="1" i="1" dirty="0" smtClean="0"/>
              <a:t>Access</a:t>
            </a:r>
            <a:r>
              <a:rPr lang="bg-BG" altLang="bg-BG" sz="2800" b="1" i="1" dirty="0"/>
              <a:t>.</a:t>
            </a:r>
            <a:endParaRPr lang="bg-BG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697" y="1564369"/>
            <a:ext cx="10774680" cy="4797242"/>
          </a:xfrm>
        </p:spPr>
        <p:txBody>
          <a:bodyPr/>
          <a:lstStyle/>
          <a:p>
            <a:endParaRPr lang="bg-BG" dirty="0"/>
          </a:p>
        </p:txBody>
      </p:sp>
      <p:pic>
        <p:nvPicPr>
          <p:cNvPr id="14338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911" y="1968596"/>
            <a:ext cx="8382908" cy="422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849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altLang="bg-BG" sz="2800" b="1" i="1" dirty="0" smtClean="0"/>
              <a:t>База данни </a:t>
            </a:r>
            <a:r>
              <a:rPr lang="en-US" altLang="bg-BG" sz="2800" b="1" i="1" dirty="0" smtClean="0"/>
              <a:t>–</a:t>
            </a:r>
            <a:r>
              <a:rPr lang="bg-BG" altLang="bg-BG" sz="2800" b="1" i="1" dirty="0" smtClean="0"/>
              <a:t> релационен модел. Релации и таблици.</a:t>
            </a:r>
            <a:br>
              <a:rPr lang="bg-BG" altLang="bg-BG" sz="2800" b="1" i="1" dirty="0" smtClean="0"/>
            </a:br>
            <a:r>
              <a:rPr lang="bg-BG" altLang="bg-BG" sz="2800" b="1" i="1" dirty="0" smtClean="0"/>
              <a:t>Създаване на база данни в </a:t>
            </a:r>
            <a:r>
              <a:rPr lang="en-US" altLang="bg-BG" sz="2800" b="1" i="1" dirty="0" smtClean="0"/>
              <a:t>Access.</a:t>
            </a:r>
            <a:r>
              <a:rPr lang="bg-BG" altLang="bg-BG" sz="2800" b="1" i="1" dirty="0" smtClean="0"/>
              <a:t> </a:t>
            </a:r>
            <a:endParaRPr lang="bg-BG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bg-BG" b="1" i="1" dirty="0" smtClean="0"/>
              <a:t>Релационен модел:</a:t>
            </a:r>
            <a:endParaRPr lang="en-US" b="1" i="1" dirty="0" smtClean="0"/>
          </a:p>
          <a:p>
            <a:pPr marL="0" indent="0" algn="just">
              <a:buNone/>
            </a:pPr>
            <a:r>
              <a:rPr lang="bg-BG" dirty="0" smtClean="0"/>
              <a:t>Релацията </a:t>
            </a:r>
            <a:r>
              <a:rPr lang="bg-BG" dirty="0"/>
              <a:t>се представя с таблица, в която всеки стълб представлява атрибут, който се идентифицира с име. Казваме, че между два атрибута съществува функционална зависимост, ако стойностите на единия атрибут определят еднозначно стойностите на втория. За разлика от обикновената таблица, в релационната таблица няма значение </a:t>
            </a:r>
            <a:r>
              <a:rPr lang="ru-RU" dirty="0"/>
              <a:t>подредбата на редовете и стълбовете (атрибутите) и не могат да съществуват два</a:t>
            </a:r>
            <a:r>
              <a:rPr lang="bg-BG" dirty="0"/>
              <a:t> еднакви реда. Във всяка таблица има един (прост ключ) или група атрибути (съставен ключ), от които са зависими всички останали, ако има такива. Те се наричат </a:t>
            </a:r>
            <a:r>
              <a:rPr lang="bg-BG" b="1" dirty="0"/>
              <a:t>първичен ключ</a:t>
            </a:r>
            <a:r>
              <a:rPr lang="bg-BG" dirty="0"/>
              <a:t> на таблицата. Във всеки ред първичният ключ трябва да има стойност и тя да е уникална </a:t>
            </a:r>
            <a:r>
              <a:rPr lang="bg-BG" dirty="0" smtClean="0"/>
              <a:t>.Това </a:t>
            </a:r>
            <a:r>
              <a:rPr lang="bg-BG" dirty="0"/>
              <a:t>правило се нарича ограничение за цялостност на обекта.</a:t>
            </a:r>
          </a:p>
        </p:txBody>
      </p:sp>
    </p:spTree>
    <p:extLst>
      <p:ext uri="{BB962C8B-B14F-4D97-AF65-F5344CB8AC3E}">
        <p14:creationId xmlns:p14="http://schemas.microsoft.com/office/powerpoint/2010/main" val="119463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altLang="bg-BG" sz="2800" b="1" i="1" dirty="0"/>
              <a:t>База данни </a:t>
            </a:r>
            <a:r>
              <a:rPr lang="en-US" altLang="bg-BG" sz="2800" b="1" i="1" dirty="0"/>
              <a:t>–</a:t>
            </a:r>
            <a:r>
              <a:rPr lang="bg-BG" altLang="bg-BG" sz="2800" b="1" i="1" dirty="0"/>
              <a:t> релационен модел. Релации и таблици.</a:t>
            </a:r>
            <a:br>
              <a:rPr lang="bg-BG" altLang="bg-BG" sz="2800" b="1" i="1" dirty="0"/>
            </a:br>
            <a:r>
              <a:rPr lang="bg-BG" altLang="bg-BG" sz="2800" b="1" i="1" dirty="0"/>
              <a:t>Създаване на база данни в </a:t>
            </a:r>
            <a:r>
              <a:rPr lang="en-US" altLang="bg-BG" sz="2800" b="1" i="1" dirty="0"/>
              <a:t>Access.</a:t>
            </a:r>
            <a:r>
              <a:rPr lang="bg-BG" altLang="bg-BG" sz="2800" b="1" i="1" dirty="0"/>
              <a:t> </a:t>
            </a:r>
            <a:endParaRPr lang="bg-BG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bg-BG" dirty="0"/>
              <a:t>След тази операция базата от данни е създадена и може да бъде попълвана с данни. Не е разумно да се записват данни преди задаване на чуждите ключове, защото чуждите ключове не могат да бъдат зададени, ако съществуващите данни нарушават ограничението за интегритет на чуждия ключ</a:t>
            </a:r>
            <a:r>
              <a:rPr lang="bg-BG" dirty="0" smtClean="0"/>
              <a:t>.</a:t>
            </a:r>
          </a:p>
          <a:p>
            <a:pPr marL="0" indent="0" algn="just">
              <a:buNone/>
            </a:pPr>
            <a:r>
              <a:rPr lang="bg-BG" dirty="0" smtClean="0"/>
              <a:t>Попълването с данни започва от най-външната към вътрешните таблици(първо се попълват Таблици, които имат само </a:t>
            </a:r>
            <a:r>
              <a:rPr lang="bg-BG" dirty="0" err="1" smtClean="0"/>
              <a:t>първ</a:t>
            </a:r>
            <a:r>
              <a:rPr lang="bg-BG" dirty="0" smtClean="0"/>
              <a:t>. </a:t>
            </a:r>
            <a:r>
              <a:rPr lang="bg-BG" dirty="0" err="1" smtClean="0"/>
              <a:t>клю-чове</a:t>
            </a:r>
            <a:r>
              <a:rPr lang="bg-BG" dirty="0" smtClean="0"/>
              <a:t> – </a:t>
            </a:r>
            <a:r>
              <a:rPr lang="en-US" dirty="0" smtClean="0"/>
              <a:t>Article, Supplier, </a:t>
            </a:r>
            <a:r>
              <a:rPr lang="bg-BG" dirty="0" smtClean="0"/>
              <a:t>след това се попълва табл. </a:t>
            </a:r>
            <a:r>
              <a:rPr lang="en-US" dirty="0" smtClean="0"/>
              <a:t>Delivery, </a:t>
            </a:r>
            <a:r>
              <a:rPr lang="bg-BG" dirty="0" smtClean="0"/>
              <a:t>последно се попълват таблици </a:t>
            </a:r>
            <a:r>
              <a:rPr lang="en-US" dirty="0" smtClean="0"/>
              <a:t>Detail, Price</a:t>
            </a:r>
            <a:r>
              <a:rPr lang="bg-BG" dirty="0" smtClean="0"/>
              <a:t>, които имат съставен </a:t>
            </a:r>
            <a:r>
              <a:rPr lang="bg-BG" smtClean="0"/>
              <a:t>ключ).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1891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altLang="bg-BG" sz="2800" b="1" i="1" dirty="0"/>
              <a:t>База данни </a:t>
            </a:r>
            <a:r>
              <a:rPr lang="en-US" altLang="bg-BG" sz="2800" b="1" i="1" dirty="0"/>
              <a:t>–</a:t>
            </a:r>
            <a:r>
              <a:rPr lang="bg-BG" altLang="bg-BG" sz="2800" b="1" i="1" dirty="0"/>
              <a:t> релационен модел. Релации и таблици.</a:t>
            </a:r>
            <a:br>
              <a:rPr lang="bg-BG" altLang="bg-BG" sz="2800" b="1" i="1" dirty="0"/>
            </a:br>
            <a:r>
              <a:rPr lang="bg-BG" altLang="bg-BG" sz="2800" b="1" i="1" dirty="0"/>
              <a:t>Създаване на база данни в </a:t>
            </a:r>
            <a:r>
              <a:rPr lang="en-US" altLang="bg-BG" sz="2800" b="1" i="1" dirty="0"/>
              <a:t>Access.</a:t>
            </a:r>
            <a:r>
              <a:rPr lang="bg-BG" altLang="bg-BG" sz="2800" b="1" i="1" dirty="0"/>
              <a:t> </a:t>
            </a:r>
            <a:endParaRPr lang="bg-BG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i="1" dirty="0"/>
              <a:t>Ограничение за цялостност на връзките – чужд ключ</a:t>
            </a:r>
            <a:r>
              <a:rPr lang="ru-RU" b="1" dirty="0"/>
              <a:t>.</a:t>
            </a:r>
            <a:r>
              <a:rPr lang="bg-BG" b="1" dirty="0"/>
              <a:t> </a:t>
            </a:r>
            <a:endParaRPr lang="bg-BG" dirty="0"/>
          </a:p>
          <a:p>
            <a:pPr marL="0" indent="0" algn="just">
              <a:buNone/>
            </a:pPr>
            <a:r>
              <a:rPr lang="bg-BG" dirty="0"/>
              <a:t>Ако в една таблица, наречена цитираща таблица, има неключов атрибут, който по своя смисъл и домейн представлява първичен ключ в друга таблица (представя обектите от тази таблица), наречена цитирана таблица, то неговите стойности трябва да съществуват като стойности на първичния ключ в цитираната таблица.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7917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altLang="bg-BG" sz="2800" b="1" i="1" dirty="0"/>
              <a:t>База данни </a:t>
            </a:r>
            <a:r>
              <a:rPr lang="en-US" altLang="bg-BG" sz="2800" b="1" i="1" dirty="0"/>
              <a:t>–</a:t>
            </a:r>
            <a:r>
              <a:rPr lang="bg-BG" altLang="bg-BG" sz="2800" b="1" i="1" dirty="0"/>
              <a:t> релационен модел. Релации и таблици.</a:t>
            </a:r>
            <a:br>
              <a:rPr lang="bg-BG" altLang="bg-BG" sz="2800" b="1" i="1" dirty="0"/>
            </a:br>
            <a:r>
              <a:rPr lang="bg-BG" altLang="bg-BG" sz="2800" b="1" i="1" dirty="0"/>
              <a:t>Създаване на база данни в </a:t>
            </a:r>
            <a:r>
              <a:rPr lang="en-US" altLang="bg-BG" sz="2800" b="1" i="1" dirty="0"/>
              <a:t>Access.</a:t>
            </a:r>
            <a:r>
              <a:rPr lang="bg-BG" altLang="bg-BG" sz="2800" b="1" i="1" dirty="0"/>
              <a:t> </a:t>
            </a:r>
            <a:endParaRPr lang="bg-BG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bg-BG" b="1" i="1" dirty="0" smtClean="0"/>
              <a:t>Създаване на релационна база данни</a:t>
            </a:r>
          </a:p>
          <a:p>
            <a:pPr marL="0" indent="0" algn="just">
              <a:buNone/>
            </a:pPr>
            <a:r>
              <a:rPr lang="bg-BG" b="1" i="1" dirty="0" smtClean="0"/>
              <a:t>Задача </a:t>
            </a:r>
            <a:r>
              <a:rPr lang="bg-BG" dirty="0" smtClean="0"/>
              <a:t>(от предното упражнение)</a:t>
            </a:r>
            <a:r>
              <a:rPr lang="x-none" b="1" i="1" dirty="0"/>
              <a:t> </a:t>
            </a:r>
            <a:r>
              <a:rPr lang="x-none" i="1" dirty="0" smtClean="0"/>
              <a:t>Да </a:t>
            </a:r>
            <a:r>
              <a:rPr lang="x-none" i="1" dirty="0"/>
              <a:t>се състави база от данни за управление на доставчици на стоки и самите доставки. Всеки доставчик се характеризира с номер, име, страна, адрес и телефон. Самите стоки се определят от номер, име и мерна единица. Всеки доставчик може да обяви своя цена за всяка стока, като цената е за една мерна единица. За доставката се знае: номер, дата на доставката, доставчикът и списък от стоките с количествата. Цените са определени от доставчика.</a:t>
            </a:r>
            <a:endParaRPr lang="bg-BG" b="1" i="1" dirty="0"/>
          </a:p>
          <a:p>
            <a:r>
              <a:rPr lang="en-US" b="1" dirty="0" smtClean="0"/>
              <a:t>Supplier</a:t>
            </a:r>
            <a:r>
              <a:rPr lang="bg-BG" dirty="0"/>
              <a:t>(</a:t>
            </a:r>
            <a:r>
              <a:rPr lang="en-US" u="sng" dirty="0" err="1"/>
              <a:t>SupNo</a:t>
            </a:r>
            <a:r>
              <a:rPr lang="bg-BG" dirty="0"/>
              <a:t>, </a:t>
            </a:r>
            <a:r>
              <a:rPr lang="en-US" dirty="0" err="1"/>
              <a:t>SName</a:t>
            </a:r>
            <a:r>
              <a:rPr lang="bg-BG" dirty="0"/>
              <a:t>, </a:t>
            </a:r>
            <a:r>
              <a:rPr lang="en-US" dirty="0"/>
              <a:t>Country</a:t>
            </a:r>
            <a:r>
              <a:rPr lang="bg-BG" dirty="0"/>
              <a:t>,</a:t>
            </a:r>
            <a:r>
              <a:rPr lang="en-US" dirty="0"/>
              <a:t>Address</a:t>
            </a:r>
            <a:r>
              <a:rPr lang="bg-BG" dirty="0"/>
              <a:t>,</a:t>
            </a:r>
            <a:r>
              <a:rPr lang="en-US" dirty="0"/>
              <a:t>Telephone</a:t>
            </a:r>
            <a:r>
              <a:rPr lang="bg-BG" dirty="0" smtClean="0"/>
              <a:t>)	-&gt; </a:t>
            </a:r>
            <a:r>
              <a:rPr lang="bg-BG" b="1" i="1" dirty="0" smtClean="0"/>
              <a:t>Доставчик</a:t>
            </a:r>
            <a:endParaRPr lang="bg-BG" b="1" i="1" dirty="0"/>
          </a:p>
          <a:p>
            <a:r>
              <a:rPr lang="en-US" b="1" dirty="0"/>
              <a:t>Article</a:t>
            </a:r>
            <a:r>
              <a:rPr lang="bg-BG" dirty="0"/>
              <a:t> (</a:t>
            </a:r>
            <a:r>
              <a:rPr lang="en-US" u="sng" dirty="0" err="1"/>
              <a:t>ArtNo</a:t>
            </a:r>
            <a:r>
              <a:rPr lang="bg-BG" u="sng" dirty="0"/>
              <a:t>,</a:t>
            </a:r>
            <a:r>
              <a:rPr lang="bg-BG" dirty="0"/>
              <a:t> </a:t>
            </a:r>
            <a:r>
              <a:rPr lang="en-US" dirty="0" err="1"/>
              <a:t>AName</a:t>
            </a:r>
            <a:r>
              <a:rPr lang="bg-BG" dirty="0"/>
              <a:t>, </a:t>
            </a:r>
            <a:r>
              <a:rPr lang="en-US" dirty="0"/>
              <a:t>Unit</a:t>
            </a:r>
            <a:r>
              <a:rPr lang="bg-BG" dirty="0" smtClean="0"/>
              <a:t>)				-&gt; </a:t>
            </a:r>
            <a:r>
              <a:rPr lang="bg-BG" b="1" i="1" dirty="0" smtClean="0"/>
              <a:t>Стока</a:t>
            </a:r>
            <a:endParaRPr lang="bg-BG" b="1" i="1" dirty="0"/>
          </a:p>
          <a:p>
            <a:r>
              <a:rPr lang="en-US" b="1" dirty="0"/>
              <a:t>Price</a:t>
            </a:r>
            <a:r>
              <a:rPr lang="bg-BG" dirty="0"/>
              <a:t>(</a:t>
            </a:r>
            <a:r>
              <a:rPr lang="en-US" u="sng" dirty="0" err="1"/>
              <a:t>SupNo</a:t>
            </a:r>
            <a:r>
              <a:rPr lang="bg-BG" dirty="0"/>
              <a:t>, </a:t>
            </a:r>
            <a:r>
              <a:rPr lang="en-US" u="sng" dirty="0" err="1"/>
              <a:t>ArtNo</a:t>
            </a:r>
            <a:r>
              <a:rPr lang="bg-BG" u="sng" dirty="0"/>
              <a:t>, </a:t>
            </a:r>
            <a:r>
              <a:rPr lang="en-US" dirty="0" err="1"/>
              <a:t>UnPrice</a:t>
            </a:r>
            <a:r>
              <a:rPr lang="bg-BG" dirty="0" smtClean="0"/>
              <a:t>)				-&gt;  </a:t>
            </a:r>
            <a:r>
              <a:rPr lang="bg-BG" b="1" i="1" dirty="0" smtClean="0"/>
              <a:t>Цена</a:t>
            </a:r>
          </a:p>
          <a:p>
            <a:r>
              <a:rPr lang="en-US" b="1" dirty="0" smtClean="0"/>
              <a:t>Delivery</a:t>
            </a:r>
            <a:r>
              <a:rPr lang="bg-BG" u="sng" dirty="0"/>
              <a:t>(</a:t>
            </a:r>
            <a:r>
              <a:rPr lang="en-US" dirty="0" err="1"/>
              <a:t>DelNo</a:t>
            </a:r>
            <a:r>
              <a:rPr lang="bg-BG" dirty="0"/>
              <a:t>, </a:t>
            </a:r>
            <a:r>
              <a:rPr lang="en-US" dirty="0"/>
              <a:t>Date</a:t>
            </a:r>
            <a:r>
              <a:rPr lang="en-US" u="sng" dirty="0"/>
              <a:t>, </a:t>
            </a:r>
            <a:r>
              <a:rPr lang="en-US" u="dottedHeavy" dirty="0" err="1" smtClean="0"/>
              <a:t>SupNo</a:t>
            </a:r>
            <a:r>
              <a:rPr lang="bg-BG" dirty="0" smtClean="0"/>
              <a:t>)				-&gt; </a:t>
            </a:r>
            <a:r>
              <a:rPr lang="bg-BG" b="1" i="1" dirty="0" smtClean="0"/>
              <a:t>Доставка</a:t>
            </a:r>
            <a:endParaRPr lang="bg-BG" b="1" i="1" dirty="0"/>
          </a:p>
          <a:p>
            <a:r>
              <a:rPr lang="en-US" b="1" dirty="0"/>
              <a:t>Detail</a:t>
            </a:r>
            <a:r>
              <a:rPr lang="en-US" u="sng" dirty="0"/>
              <a:t>(</a:t>
            </a:r>
            <a:r>
              <a:rPr lang="en-US" u="sng" dirty="0" err="1"/>
              <a:t>DelNo</a:t>
            </a:r>
            <a:r>
              <a:rPr lang="en-US" u="sng" dirty="0"/>
              <a:t>, </a:t>
            </a:r>
            <a:r>
              <a:rPr lang="en-US" u="sng" dirty="0" err="1"/>
              <a:t>ArtNo</a:t>
            </a:r>
            <a:r>
              <a:rPr lang="en-US" u="sng" dirty="0"/>
              <a:t>, </a:t>
            </a:r>
            <a:r>
              <a:rPr lang="en-US" dirty="0"/>
              <a:t>Quant</a:t>
            </a:r>
            <a:r>
              <a:rPr lang="en-US" dirty="0" smtClean="0"/>
              <a:t>)</a:t>
            </a:r>
            <a:r>
              <a:rPr lang="bg-BG" dirty="0" smtClean="0"/>
              <a:t>				-&gt; </a:t>
            </a:r>
            <a:r>
              <a:rPr lang="bg-BG" b="1" i="1" dirty="0" err="1" smtClean="0"/>
              <a:t>Детайл_Доставка</a:t>
            </a:r>
            <a:endParaRPr lang="bg-BG" b="1" i="1" dirty="0"/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427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altLang="bg-BG" sz="2800" b="1" i="1" dirty="0"/>
              <a:t>База данни </a:t>
            </a:r>
            <a:r>
              <a:rPr lang="en-US" altLang="bg-BG" sz="2800" b="1" i="1" dirty="0"/>
              <a:t>–</a:t>
            </a:r>
            <a:r>
              <a:rPr lang="bg-BG" altLang="bg-BG" sz="2800" b="1" i="1" dirty="0"/>
              <a:t> релационен модел. Релации и таблици.</a:t>
            </a:r>
            <a:br>
              <a:rPr lang="bg-BG" altLang="bg-BG" sz="2800" b="1" i="1" dirty="0"/>
            </a:br>
            <a:r>
              <a:rPr lang="bg-BG" altLang="bg-BG" sz="2800" b="1" i="1" dirty="0"/>
              <a:t>Създаване на база данни в </a:t>
            </a:r>
            <a:r>
              <a:rPr lang="en-US" altLang="bg-BG" sz="2800" b="1" i="1" dirty="0"/>
              <a:t>Access.</a:t>
            </a:r>
            <a:r>
              <a:rPr lang="bg-BG" altLang="bg-BG" sz="2800" b="1" i="1" dirty="0"/>
              <a:t> </a:t>
            </a:r>
            <a:endParaRPr lang="bg-BG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b="1" dirty="0"/>
              <a:t>Създаване на базата от </a:t>
            </a:r>
            <a:r>
              <a:rPr lang="bg-BG" b="1" dirty="0" smtClean="0"/>
              <a:t>данни в </a:t>
            </a:r>
            <a:r>
              <a:rPr lang="bg-BG" b="1" dirty="0" smtClean="0"/>
              <a:t>Access</a:t>
            </a:r>
            <a:r>
              <a:rPr lang="bg-BG" dirty="0" smtClean="0"/>
              <a:t> </a:t>
            </a:r>
            <a:r>
              <a:rPr lang="bg-BG" b="1" dirty="0" smtClean="0"/>
              <a:t>:</a:t>
            </a:r>
            <a:endParaRPr lang="bg-BG" b="1" dirty="0"/>
          </a:p>
          <a:p>
            <a:pPr marL="0" indent="0">
              <a:buNone/>
            </a:pPr>
            <a:r>
              <a:rPr lang="bg-BG" dirty="0"/>
              <a:t>Отваря се MS Access и с командата </a:t>
            </a:r>
            <a:r>
              <a:rPr lang="en-US" b="1" dirty="0"/>
              <a:t>File</a:t>
            </a:r>
            <a:r>
              <a:rPr lang="ru-RU" b="1" dirty="0"/>
              <a:t>/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bg-BG" dirty="0"/>
              <a:t>се създава нова база от данни, като се избира </a:t>
            </a:r>
            <a:r>
              <a:rPr lang="en-US" b="1" dirty="0"/>
              <a:t>Blank Database</a:t>
            </a:r>
            <a:r>
              <a:rPr lang="en-US" dirty="0"/>
              <a:t> </a:t>
            </a:r>
            <a:r>
              <a:rPr lang="bg-BG" dirty="0"/>
              <a:t>и в диалоговия прозорец се записва името на новата база, напр. </a:t>
            </a:r>
            <a:r>
              <a:rPr lang="en-US" b="1" dirty="0"/>
              <a:t>Exercise</a:t>
            </a:r>
            <a:r>
              <a:rPr lang="bg-BG" dirty="0"/>
              <a:t>. След което се отваря основен прозорец, избират се обекти </a:t>
            </a:r>
            <a:r>
              <a:rPr lang="en-US" b="1" dirty="0"/>
              <a:t>Tables</a:t>
            </a:r>
            <a:r>
              <a:rPr lang="bg-BG" dirty="0"/>
              <a:t> и действие “</a:t>
            </a:r>
            <a:r>
              <a:rPr lang="en-US" b="1" dirty="0"/>
              <a:t>Create table in design view</a:t>
            </a:r>
            <a:r>
              <a:rPr lang="bg-BG" dirty="0"/>
              <a:t>” </a:t>
            </a:r>
            <a:endParaRPr lang="bg-BG" dirty="0" smtClean="0"/>
          </a:p>
          <a:p>
            <a:pPr marL="0" indent="0">
              <a:buNone/>
            </a:pP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33130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altLang="bg-BG" sz="2800" b="1" i="1" dirty="0"/>
              <a:t>База данни </a:t>
            </a:r>
            <a:r>
              <a:rPr lang="en-US" altLang="bg-BG" sz="2800" b="1" i="1" dirty="0"/>
              <a:t>–</a:t>
            </a:r>
            <a:r>
              <a:rPr lang="bg-BG" altLang="bg-BG" sz="2800" b="1" i="1" dirty="0"/>
              <a:t> релационен модел. Релации и таблици.</a:t>
            </a:r>
            <a:br>
              <a:rPr lang="bg-BG" altLang="bg-BG" sz="2800" b="1" i="1" dirty="0"/>
            </a:br>
            <a:r>
              <a:rPr lang="bg-BG" altLang="bg-BG" sz="2800" b="1" i="1" dirty="0"/>
              <a:t>Създаване на база данни в </a:t>
            </a:r>
            <a:r>
              <a:rPr lang="en-US" altLang="bg-BG" sz="2800" b="1" i="1" dirty="0"/>
              <a:t>Access.</a:t>
            </a:r>
            <a:r>
              <a:rPr lang="bg-BG" altLang="bg-BG" sz="2800" b="1" i="1" dirty="0"/>
              <a:t> </a:t>
            </a:r>
            <a:endParaRPr lang="bg-BG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855235" cy="4848225"/>
          </a:xfrm>
        </p:spPr>
        <p:txBody>
          <a:bodyPr>
            <a:normAutofit fontScale="92500" lnSpcReduction="10000"/>
          </a:bodyPr>
          <a:lstStyle/>
          <a:p>
            <a:endParaRPr lang="bg-BG" dirty="0" smtClean="0"/>
          </a:p>
          <a:p>
            <a:endParaRPr lang="bg-BG" dirty="0"/>
          </a:p>
          <a:p>
            <a:endParaRPr lang="bg-BG" dirty="0" smtClean="0"/>
          </a:p>
          <a:p>
            <a:endParaRPr lang="bg-BG" dirty="0"/>
          </a:p>
          <a:p>
            <a:endParaRPr lang="bg-BG" dirty="0" smtClean="0"/>
          </a:p>
          <a:p>
            <a:pPr marL="0" indent="0">
              <a:buNone/>
            </a:pPr>
            <a:endParaRPr lang="bg-BG" dirty="0" smtClean="0"/>
          </a:p>
          <a:p>
            <a:pPr marL="0" indent="0" algn="just">
              <a:buNone/>
            </a:pPr>
            <a:r>
              <a:rPr lang="bg-BG" dirty="0" smtClean="0"/>
              <a:t>Отваря </a:t>
            </a:r>
            <a:r>
              <a:rPr lang="bg-BG" dirty="0"/>
              <a:t>се прозорец с таблица, в която се попълват имената на полетата, техният тип и евентуално помощно описание на полето. Когато се попълва поле, отдолу излиза помощна таблица, в която се попълва допълнителна информация като дължина на полето (</a:t>
            </a:r>
            <a:r>
              <a:rPr lang="en-US" dirty="0"/>
              <a:t>Field Size</a:t>
            </a:r>
            <a:r>
              <a:rPr lang="bg-BG" dirty="0"/>
              <a:t>), стойност по подразбиране (</a:t>
            </a:r>
            <a:r>
              <a:rPr lang="en-US" dirty="0"/>
              <a:t>Default Value</a:t>
            </a:r>
            <a:r>
              <a:rPr lang="bg-BG" dirty="0"/>
              <a:t>), формат за изобразяване на стойността и други </a:t>
            </a:r>
          </a:p>
        </p:txBody>
      </p:sp>
      <p:pic>
        <p:nvPicPr>
          <p:cNvPr id="20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6266181" cy="2463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420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altLang="bg-BG" sz="2800" b="1" i="1" dirty="0"/>
              <a:t>База данни </a:t>
            </a:r>
            <a:r>
              <a:rPr lang="en-US" altLang="bg-BG" sz="2800" b="1" i="1" dirty="0"/>
              <a:t>–</a:t>
            </a:r>
            <a:r>
              <a:rPr lang="bg-BG" altLang="bg-BG" sz="2800" b="1" i="1" dirty="0"/>
              <a:t> релационен модел. Релации и таблици.</a:t>
            </a:r>
            <a:br>
              <a:rPr lang="bg-BG" altLang="bg-BG" sz="2800" b="1" i="1" dirty="0"/>
            </a:br>
            <a:r>
              <a:rPr lang="bg-BG" altLang="bg-BG" sz="2800" b="1" i="1" dirty="0"/>
              <a:t>Създаване на база данни в </a:t>
            </a:r>
            <a:r>
              <a:rPr lang="en-US" altLang="bg-BG" sz="2800" b="1" i="1" dirty="0"/>
              <a:t>Access.</a:t>
            </a:r>
            <a:r>
              <a:rPr lang="bg-BG" altLang="bg-BG" sz="2800" b="1" i="1" dirty="0"/>
              <a:t> </a:t>
            </a:r>
            <a:endParaRPr lang="bg-BG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383" y="1690687"/>
            <a:ext cx="10515600" cy="4879929"/>
          </a:xfrm>
        </p:spPr>
        <p:txBody>
          <a:bodyPr/>
          <a:lstStyle/>
          <a:p>
            <a:r>
              <a:rPr lang="bg-BG" sz="2400" dirty="0" smtClean="0"/>
              <a:t>Таблица </a:t>
            </a:r>
            <a:r>
              <a:rPr lang="en-US" sz="2400" b="1" dirty="0"/>
              <a:t>Supplier</a:t>
            </a:r>
            <a:r>
              <a:rPr lang="ru-RU" sz="2400" b="1" dirty="0"/>
              <a:t> (</a:t>
            </a:r>
            <a:r>
              <a:rPr lang="bg-BG" sz="2400" b="1" dirty="0"/>
              <a:t>Доставчик</a:t>
            </a:r>
            <a:r>
              <a:rPr lang="bg-BG" sz="2400" b="1" dirty="0" smtClean="0"/>
              <a:t>)</a:t>
            </a:r>
            <a:r>
              <a:rPr lang="bg-BG" sz="2400" dirty="0" smtClean="0"/>
              <a:t> </a:t>
            </a:r>
          </a:p>
          <a:p>
            <a:endParaRPr lang="bg-BG" dirty="0"/>
          </a:p>
          <a:p>
            <a:endParaRPr lang="bg-BG" dirty="0" smtClean="0"/>
          </a:p>
          <a:p>
            <a:endParaRPr lang="bg-BG" dirty="0"/>
          </a:p>
          <a:p>
            <a:endParaRPr lang="bg-BG" dirty="0"/>
          </a:p>
        </p:txBody>
      </p:sp>
      <p:pic>
        <p:nvPicPr>
          <p:cNvPr id="307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48" y="2106964"/>
            <a:ext cx="5867400" cy="4463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34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altLang="bg-BG" sz="2800" b="1" i="1" dirty="0"/>
              <a:t>База данни </a:t>
            </a:r>
            <a:r>
              <a:rPr lang="en-US" altLang="bg-BG" sz="2800" b="1" i="1" dirty="0"/>
              <a:t>–</a:t>
            </a:r>
            <a:r>
              <a:rPr lang="bg-BG" altLang="bg-BG" sz="2800" b="1" i="1" dirty="0"/>
              <a:t> релационен модел. Релации и таблици.</a:t>
            </a:r>
            <a:br>
              <a:rPr lang="bg-BG" altLang="bg-BG" sz="2800" b="1" i="1" dirty="0"/>
            </a:br>
            <a:r>
              <a:rPr lang="bg-BG" altLang="bg-BG" sz="2800" b="1" i="1" dirty="0"/>
              <a:t>Създаване на база данни в </a:t>
            </a:r>
            <a:r>
              <a:rPr lang="en-US" altLang="bg-BG" sz="2800" b="1" i="1" dirty="0"/>
              <a:t>Access.</a:t>
            </a:r>
            <a:r>
              <a:rPr lang="bg-BG" altLang="bg-BG" sz="2800" b="1" i="1" dirty="0"/>
              <a:t> </a:t>
            </a:r>
            <a:endParaRPr lang="bg-BG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4955" y="1912302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bg-BG" dirty="0"/>
              <a:t>В тази таблица </a:t>
            </a:r>
            <a:r>
              <a:rPr lang="en-US" b="1" dirty="0" err="1"/>
              <a:t>SupNo</a:t>
            </a:r>
            <a:r>
              <a:rPr lang="bg-BG" dirty="0"/>
              <a:t> е първичен ключ – всички останали атрибути зависят от него. Неговият тип е </a:t>
            </a:r>
            <a:r>
              <a:rPr lang="en-US" b="1" dirty="0"/>
              <a:t>AutoNumber</a:t>
            </a:r>
            <a:r>
              <a:rPr lang="bg-BG" dirty="0"/>
              <a:t>, което означава, че при добавянето на ред системата ще въвежда автоматично уникален номер, което облекчава работата на оператора. Всички останали атрибути са текстови с подходяща максимална дължина</a:t>
            </a:r>
            <a:r>
              <a:rPr lang="bg-BG" dirty="0" smtClean="0"/>
              <a:t>.</a:t>
            </a:r>
          </a:p>
          <a:p>
            <a:pPr marL="0" indent="0" algn="just">
              <a:buNone/>
            </a:pPr>
            <a:r>
              <a:rPr lang="bg-BG" dirty="0" smtClean="0"/>
              <a:t>Задаването на поле като първичен ключ става като се маркира полето и се изпълни команда </a:t>
            </a:r>
            <a:r>
              <a:rPr lang="en-US" dirty="0" smtClean="0"/>
              <a:t>Edit/Primary Key </a:t>
            </a:r>
            <a:r>
              <a:rPr lang="bg-BG" dirty="0" smtClean="0"/>
              <a:t>или се кликне върху икона        от лентата с инструменти.</a:t>
            </a:r>
          </a:p>
          <a:p>
            <a:pPr marL="0" indent="0" algn="just">
              <a:buNone/>
            </a:pPr>
            <a:r>
              <a:rPr lang="bg-BG" dirty="0"/>
              <a:t>Накрая </a:t>
            </a:r>
            <a:r>
              <a:rPr lang="bg-BG" dirty="0" smtClean="0"/>
              <a:t>таблицата </a:t>
            </a:r>
            <a:r>
              <a:rPr lang="bg-BG" dirty="0"/>
              <a:t>се записва, като ѝ се дава име (</a:t>
            </a:r>
            <a:r>
              <a:rPr lang="en-US" b="1" dirty="0"/>
              <a:t>Supplier</a:t>
            </a:r>
            <a:r>
              <a:rPr lang="bg-BG" dirty="0"/>
              <a:t>).</a:t>
            </a:r>
          </a:p>
          <a:p>
            <a:pPr marL="0" indent="0" algn="just">
              <a:buNone/>
            </a:pPr>
            <a:endParaRPr lang="bg-BG" dirty="0" smtClean="0"/>
          </a:p>
          <a:p>
            <a:pPr marL="0" indent="0" algn="just">
              <a:buNone/>
            </a:pPr>
            <a:endParaRPr lang="bg-BG" dirty="0" smtClean="0"/>
          </a:p>
          <a:p>
            <a:endParaRPr lang="bg-BG" dirty="0" smtClean="0"/>
          </a:p>
          <a:p>
            <a:endParaRPr lang="bg-BG" dirty="0"/>
          </a:p>
        </p:txBody>
      </p:sp>
      <p:pic>
        <p:nvPicPr>
          <p:cNvPr id="4109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107" y="4794067"/>
            <a:ext cx="480149" cy="414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747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altLang="bg-BG" sz="3100" b="1" i="1" dirty="0"/>
              <a:t>База данни </a:t>
            </a:r>
            <a:r>
              <a:rPr lang="en-US" altLang="bg-BG" sz="3100" b="1" i="1" dirty="0"/>
              <a:t>–</a:t>
            </a:r>
            <a:r>
              <a:rPr lang="bg-BG" altLang="bg-BG" sz="3100" b="1" i="1" dirty="0"/>
              <a:t> релационен модел. Релации и таблици.</a:t>
            </a:r>
            <a:br>
              <a:rPr lang="bg-BG" altLang="bg-BG" sz="3100" b="1" i="1" dirty="0"/>
            </a:br>
            <a:r>
              <a:rPr lang="bg-BG" altLang="bg-BG" sz="3100" b="1" i="1" dirty="0"/>
              <a:t>Създаване на база данни в </a:t>
            </a:r>
            <a:r>
              <a:rPr lang="en-US" altLang="bg-BG" sz="3100" b="1" i="1" dirty="0"/>
              <a:t>Access</a:t>
            </a:r>
            <a:r>
              <a:rPr lang="en-US" altLang="bg-BG" b="1" i="1" dirty="0"/>
              <a:t>.</a:t>
            </a:r>
            <a:r>
              <a:rPr lang="bg-BG" altLang="bg-BG" b="1" i="1" dirty="0"/>
              <a:t>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519" y="1664426"/>
            <a:ext cx="10515600" cy="4351338"/>
          </a:xfrm>
        </p:spPr>
        <p:txBody>
          <a:bodyPr/>
          <a:lstStyle/>
          <a:p>
            <a:r>
              <a:rPr lang="bg-BG" dirty="0" smtClean="0"/>
              <a:t>Таблица</a:t>
            </a:r>
            <a:r>
              <a:rPr lang="bg-BG" b="1" dirty="0" smtClean="0"/>
              <a:t> </a:t>
            </a:r>
            <a:r>
              <a:rPr lang="en-US" b="1" dirty="0" smtClean="0"/>
              <a:t>Article</a:t>
            </a:r>
            <a:r>
              <a:rPr lang="ru-RU" b="1" dirty="0" smtClean="0"/>
              <a:t> </a:t>
            </a:r>
            <a:r>
              <a:rPr lang="ru-RU" b="1" dirty="0"/>
              <a:t>(</a:t>
            </a:r>
            <a:r>
              <a:rPr lang="bg-BG" b="1" dirty="0"/>
              <a:t>Стока). </a:t>
            </a:r>
            <a:endParaRPr lang="bg-BG" b="1" dirty="0" smtClean="0"/>
          </a:p>
          <a:p>
            <a:endParaRPr lang="bg-BG" b="1" dirty="0"/>
          </a:p>
          <a:p>
            <a:endParaRPr lang="bg-BG" b="1" dirty="0" smtClean="0"/>
          </a:p>
          <a:p>
            <a:endParaRPr lang="bg-BG" b="1" dirty="0"/>
          </a:p>
          <a:p>
            <a:endParaRPr lang="bg-BG" b="1" dirty="0" smtClean="0"/>
          </a:p>
          <a:p>
            <a:endParaRPr lang="bg-BG" b="1" dirty="0"/>
          </a:p>
          <a:p>
            <a:pPr marL="0" indent="0">
              <a:buNone/>
            </a:pPr>
            <a:r>
              <a:rPr lang="bg-BG" dirty="0"/>
              <a:t>В тази таблица </a:t>
            </a:r>
            <a:r>
              <a:rPr lang="en-US" b="1" dirty="0" err="1"/>
              <a:t>ArtNo</a:t>
            </a:r>
            <a:r>
              <a:rPr lang="en-US" dirty="0"/>
              <a:t> </a:t>
            </a:r>
            <a:r>
              <a:rPr lang="bg-BG" dirty="0"/>
              <a:t>е първичен ключ.</a:t>
            </a:r>
          </a:p>
          <a:p>
            <a:endParaRPr lang="bg-BG" b="1" dirty="0" smtClean="0"/>
          </a:p>
          <a:p>
            <a:endParaRPr lang="bg-BG" b="1" dirty="0"/>
          </a:p>
          <a:p>
            <a:endParaRPr lang="bg-BG" b="1" dirty="0" smtClean="0"/>
          </a:p>
          <a:p>
            <a:endParaRPr lang="bg-BG" b="1" dirty="0"/>
          </a:p>
          <a:p>
            <a:endParaRPr lang="bg-BG" b="1" dirty="0" smtClean="0"/>
          </a:p>
          <a:p>
            <a:endParaRPr lang="bg-BG" b="1" dirty="0"/>
          </a:p>
          <a:p>
            <a:endParaRPr lang="bg-BG" b="1" dirty="0" smtClean="0"/>
          </a:p>
          <a:p>
            <a:endParaRPr lang="bg-BG" b="1" dirty="0" smtClean="0"/>
          </a:p>
          <a:p>
            <a:endParaRPr lang="bg-BG" b="1" dirty="0"/>
          </a:p>
          <a:p>
            <a:endParaRPr lang="bg-BG" dirty="0"/>
          </a:p>
          <a:p>
            <a:endParaRPr lang="bg-BG" dirty="0"/>
          </a:p>
        </p:txBody>
      </p:sp>
      <p:pic>
        <p:nvPicPr>
          <p:cNvPr id="6146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819" y="2578826"/>
            <a:ext cx="6812686" cy="191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436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1547</Words>
  <Application>Microsoft Office PowerPoint</Application>
  <PresentationFormat>Widescreen</PresentationFormat>
  <Paragraphs>96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База данни – релационен модел. Релации и таблици. Създаване на база данни в Access. </vt:lpstr>
      <vt:lpstr>База данни – релационен модел. Релации и таблици. Създаване на база данни в Access. </vt:lpstr>
      <vt:lpstr>База данни – релационен модел. Релации и таблици. Създаване на база данни в Access. </vt:lpstr>
      <vt:lpstr>База данни – релационен модел. Релации и таблици. Създаване на база данни в Access. </vt:lpstr>
      <vt:lpstr>База данни – релационен модел. Релации и таблици. Създаване на база данни в Access. </vt:lpstr>
      <vt:lpstr>База данни – релационен модел. Релации и таблици. Създаване на база данни в Access. </vt:lpstr>
      <vt:lpstr>База данни – релационен модел. Релации и таблици. Създаване на база данни в Access. </vt:lpstr>
      <vt:lpstr>База данни – релационен модел. Релации и таблици. Създаване на база данни в Access. </vt:lpstr>
      <vt:lpstr>База данни – релационен модел. Релации и таблици. Създаване на база данни в Access. </vt:lpstr>
      <vt:lpstr>База данни – релационен модел. Релации и таблици. Създаване на база данни в Access. </vt:lpstr>
      <vt:lpstr>База данни – релационен модел. Релации и таблици. Създаване на база данни в Access. </vt:lpstr>
      <vt:lpstr>База данни – релационен модел. Релации и таблици. Създаване на база данни в Access. </vt:lpstr>
      <vt:lpstr>База данни – релационен модел. Релации и таблици. Създаване на база данни в Access. </vt:lpstr>
      <vt:lpstr>База данни – релационен модел. Релации и таблици. Създаване на база данни в Access. </vt:lpstr>
      <vt:lpstr>База данни – релационен модел. Релации и таблици. Създаване на база данни в Access. </vt:lpstr>
      <vt:lpstr>База данни – релационен модел. Релации и таблици. Създаване на база данни в Access. </vt:lpstr>
      <vt:lpstr>База данни – релационен модел. Релации и таблици. Създаване на база данни в Access. </vt:lpstr>
      <vt:lpstr>. База данни – релационен модел. Релации и таблици. Създаване на база данни в Access.</vt:lpstr>
      <vt:lpstr>База данни – релационен модел. Релации и таблици. Създаване на база данни в Access.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Milka</dc:creator>
  <cp:lastModifiedBy>Milka</cp:lastModifiedBy>
  <cp:revision>11</cp:revision>
  <dcterms:created xsi:type="dcterms:W3CDTF">2020-04-05T14:10:35Z</dcterms:created>
  <dcterms:modified xsi:type="dcterms:W3CDTF">2020-04-05T14:58:28Z</dcterms:modified>
</cp:coreProperties>
</file>