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8" r:id="rId3"/>
    <p:sldId id="290" r:id="rId4"/>
    <p:sldId id="291" r:id="rId5"/>
    <p:sldId id="287" r:id="rId6"/>
    <p:sldId id="279" r:id="rId7"/>
    <p:sldId id="292" r:id="rId8"/>
    <p:sldId id="293" r:id="rId9"/>
    <p:sldId id="268" r:id="rId10"/>
    <p:sldId id="271" r:id="rId11"/>
    <p:sldId id="288" r:id="rId12"/>
    <p:sldId id="272" r:id="rId13"/>
    <p:sldId id="289" r:id="rId14"/>
    <p:sldId id="280" r:id="rId15"/>
    <p:sldId id="294" r:id="rId16"/>
    <p:sldId id="273" r:id="rId17"/>
    <p:sldId id="274" r:id="rId18"/>
    <p:sldId id="286" r:id="rId19"/>
    <p:sldId id="275" r:id="rId20"/>
    <p:sldId id="298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9A54-C056-4ECC-8E6D-DEFAFA4CA8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8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34464-8339-48F3-94FB-17BD3C1771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7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F85E7-F83E-464E-8D3E-E1FF2DB90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7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27A5-A2EA-47F4-9D30-9EE532197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76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2A3AD-189C-468B-9DFC-B68EAF902C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5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7ED87-D5D4-4BC0-88D0-AA72EE1D9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43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08928-236D-4370-A4BA-AFDD2D89B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8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0DDD-AE08-4375-8DC4-D993AC634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1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D73F-BA88-4093-B727-0B5B85462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2172E-C03E-4AD8-A444-99455F3F4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0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C3C6-FA8A-46AD-AD2A-1158AE5E3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923D-66E9-4EB5-AB5C-BDE125C5E9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2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A0F582-2C9F-48AB-BE13-71E5F27D6D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 sz="2800" b="1" dirty="0"/>
              <a:t>Заявки в </a:t>
            </a:r>
            <a:r>
              <a:rPr lang="en-US" altLang="en-US" sz="2800" b="1" dirty="0"/>
              <a:t>Microsoft Access</a:t>
            </a:r>
            <a:endParaRPr lang="bg-BG" sz="2800" dirty="0"/>
          </a:p>
        </p:txBody>
      </p:sp>
      <p:sp>
        <p:nvSpPr>
          <p:cNvPr id="6" name="Rectangle 2"/>
          <p:cNvSpPr txBox="1"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  <a:solidFill>
            <a:srgbClr val="D2D1E3"/>
          </a:solidFill>
          <a:ln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bg-BG" sz="3600" i="1" u="sng" dirty="0" smtClean="0"/>
              <a:t>Упражнение </a:t>
            </a:r>
            <a:r>
              <a:rPr lang="bg-BG" altLang="bg-BG" sz="3600" i="1" u="sng" dirty="0" smtClean="0"/>
              <a:t>9</a:t>
            </a:r>
            <a:endParaRPr lang="en-US" altLang="bg-BG" sz="3600" dirty="0"/>
          </a:p>
        </p:txBody>
      </p:sp>
    </p:spTree>
    <p:extLst>
      <p:ext uri="{BB962C8B-B14F-4D97-AF65-F5344CB8AC3E}">
        <p14:creationId xmlns:p14="http://schemas.microsoft.com/office/powerpoint/2010/main" val="3263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68313" y="1417638"/>
            <a:ext cx="8208962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С опционалната ключова дума </a:t>
            </a:r>
            <a:r>
              <a:rPr lang="en-US" altLang="en-US" sz="2400" b="1"/>
              <a:t>AS</a:t>
            </a:r>
            <a:r>
              <a:rPr lang="bg-BG" altLang="en-US" sz="2400"/>
              <a:t> се задава ново име на предхождащия я израз.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u="sng"/>
              <a:t>Например</a:t>
            </a:r>
            <a:r>
              <a:rPr lang="bg-BG" altLang="en-US" sz="2400"/>
              <a:t>: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SELECT </a:t>
            </a:r>
            <a:r>
              <a:rPr lang="bg-BG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ДостИме</a:t>
            </a:r>
            <a:r>
              <a:rPr lang="en-US" altLang="en-US" sz="2400"/>
              <a:t> </a:t>
            </a:r>
            <a:r>
              <a:rPr lang="en-US" altLang="en-US" sz="2400" b="1"/>
              <a:t>AS</a:t>
            </a:r>
            <a:r>
              <a:rPr lang="en-US" altLang="en-US" sz="2400"/>
              <a:t> 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bg-BG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Доставчик име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2400"/>
              <a:t>, </a:t>
            </a:r>
            <a:r>
              <a:rPr lang="bg-BG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Държава</a:t>
            </a:r>
            <a:endParaRPr lang="en-US" altLang="en-US" sz="24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FROM </a:t>
            </a:r>
            <a:r>
              <a:rPr lang="bg-BG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Доставчик</a:t>
            </a:r>
            <a:r>
              <a:rPr lang="en-US" altLang="en-US" sz="2400"/>
              <a:t>;</a:t>
            </a: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(SQL) </a:t>
            </a:r>
            <a:r>
              <a:rPr lang="bg-BG" altLang="en-US" sz="2800" b="1" smtClean="0">
                <a:sym typeface="Wingdings" panose="05000000000000000000" pitchFamily="2" charset="2"/>
              </a:rPr>
              <a:t>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QBE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8313" y="1484313"/>
            <a:ext cx="8208962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С опционалната ключова дума </a:t>
            </a:r>
            <a:r>
              <a:rPr lang="en-US" altLang="en-US" sz="2400" b="1"/>
              <a:t>AS</a:t>
            </a:r>
            <a:r>
              <a:rPr lang="bg-BG" altLang="en-US" sz="2400"/>
              <a:t> се задава ново име на предхождащия я израз.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SELECT </a:t>
            </a:r>
            <a:r>
              <a:rPr lang="bg-BG" altLang="en-US" sz="2400">
                <a:solidFill>
                  <a:schemeClr val="accent2"/>
                </a:solidFill>
              </a:rPr>
              <a:t>ДостИме</a:t>
            </a:r>
            <a:r>
              <a:rPr lang="en-US" altLang="en-US" sz="2400"/>
              <a:t> </a:t>
            </a:r>
            <a:r>
              <a:rPr lang="en-US" altLang="en-US" sz="2400" b="1"/>
              <a:t>AS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[</a:t>
            </a:r>
            <a:r>
              <a:rPr lang="bg-BG" altLang="en-US" sz="2400">
                <a:solidFill>
                  <a:schemeClr val="accent2"/>
                </a:solidFill>
              </a:rPr>
              <a:t>Доставчик име</a:t>
            </a:r>
            <a:r>
              <a:rPr lang="en-US" altLang="en-US" sz="2400">
                <a:solidFill>
                  <a:schemeClr val="accent2"/>
                </a:solidFill>
              </a:rPr>
              <a:t>]</a:t>
            </a:r>
            <a:r>
              <a:rPr lang="en-US" altLang="en-US" sz="2400"/>
              <a:t>, </a:t>
            </a:r>
            <a:r>
              <a:rPr lang="bg-BG" altLang="en-US" sz="2400">
                <a:solidFill>
                  <a:schemeClr val="accent2"/>
                </a:solidFill>
              </a:rPr>
              <a:t>Държава</a:t>
            </a:r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FROM </a:t>
            </a:r>
            <a:r>
              <a:rPr lang="bg-BG" altLang="en-US" sz="2400">
                <a:solidFill>
                  <a:schemeClr val="accent2"/>
                </a:solidFill>
              </a:rPr>
              <a:t>Доставчик</a:t>
            </a:r>
            <a:r>
              <a:rPr lang="en-US" altLang="en-US" sz="2400"/>
              <a:t>;</a:t>
            </a: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>
                <a:solidFill>
                  <a:srgbClr val="FF0000"/>
                </a:solidFill>
              </a:rPr>
              <a:t>В проектен режим се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>
                <a:solidFill>
                  <a:srgbClr val="FF0000"/>
                </a:solidFill>
              </a:rPr>
              <a:t>използва реда </a:t>
            </a:r>
            <a:r>
              <a:rPr lang="en-US" altLang="en-US" sz="2400" b="1" i="1">
                <a:solidFill>
                  <a:srgbClr val="FF0000"/>
                </a:solidFill>
              </a:rPr>
              <a:t>Field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endParaRPr lang="bg-BG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>
                <a:solidFill>
                  <a:srgbClr val="FF0000"/>
                </a:solidFill>
              </a:rPr>
              <a:t>преди името на колоната,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>
                <a:solidFill>
                  <a:srgbClr val="FF0000"/>
                </a:solidFill>
              </a:rPr>
              <a:t>което се отделя с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>
                <a:solidFill>
                  <a:srgbClr val="FF0000"/>
                </a:solidFill>
              </a:rPr>
              <a:t>двоеточие</a:t>
            </a:r>
            <a:endParaRPr lang="en-US" altLang="en-US" sz="2400">
              <a:solidFill>
                <a:srgbClr val="FF0000"/>
              </a:solidFill>
            </a:endParaRPr>
          </a:p>
        </p:txBody>
      </p:sp>
      <p:pic>
        <p:nvPicPr>
          <p:cNvPr id="11270" name="Picture 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4941" r="71870" b="46861"/>
          <a:stretch>
            <a:fillRect/>
          </a:stretch>
        </p:blipFill>
        <p:spPr>
          <a:xfrm>
            <a:off x="4716463" y="3157538"/>
            <a:ext cx="3816350" cy="33924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68313" y="1557338"/>
            <a:ext cx="8208962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/>
              <a:t>Добавянето на </a:t>
            </a:r>
            <a:r>
              <a:rPr lang="en-US" altLang="en-US" sz="2000" b="1">
                <a:solidFill>
                  <a:srgbClr val="FF0000"/>
                </a:solidFill>
              </a:rPr>
              <a:t>WHERE</a:t>
            </a:r>
            <a:r>
              <a:rPr lang="bg-BG" altLang="en-US" sz="2000"/>
              <a:t> позволява да се зададе </a:t>
            </a:r>
            <a:r>
              <a:rPr lang="bg-BG" altLang="en-US" sz="2000" b="1" i="1"/>
              <a:t>условие</a:t>
            </a:r>
            <a:r>
              <a:rPr lang="bg-BG" altLang="en-US" sz="2000"/>
              <a:t>, чрез което да се получат не всички редове, а само тези които удовлетворяват дадено условие.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/>
              <a:t>Общ вид на командата е: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SELECT</a:t>
            </a:r>
            <a:r>
              <a:rPr lang="en-US" altLang="en-US" sz="2000"/>
              <a:t> </a:t>
            </a:r>
            <a:r>
              <a:rPr lang="bg-BG" altLang="en-US" sz="2000" i="1"/>
              <a:t>списък_колони</a:t>
            </a:r>
            <a:r>
              <a:rPr lang="en-US" altLang="en-US" sz="2000"/>
              <a:t> </a:t>
            </a:r>
            <a:r>
              <a:rPr lang="en-US" altLang="en-US" sz="2000" b="1"/>
              <a:t>FROM</a:t>
            </a:r>
            <a:r>
              <a:rPr lang="en-US" altLang="en-US" sz="2000"/>
              <a:t> </a:t>
            </a:r>
            <a:r>
              <a:rPr lang="bg-BG" altLang="en-US" sz="2000" i="1"/>
              <a:t>име</a:t>
            </a:r>
            <a:r>
              <a:rPr lang="en-US" altLang="en-US" sz="2000" i="1"/>
              <a:t>_</a:t>
            </a:r>
            <a:r>
              <a:rPr lang="bg-BG" altLang="en-US" sz="2000" i="1"/>
              <a:t>таблица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WHERE</a:t>
            </a:r>
            <a:r>
              <a:rPr lang="en-US" altLang="en-US" sz="2000"/>
              <a:t> </a:t>
            </a:r>
            <a:r>
              <a:rPr lang="bg-BG" altLang="en-US" sz="2000" i="1"/>
              <a:t>условие</a:t>
            </a:r>
            <a:r>
              <a:rPr lang="en-US" altLang="en-US" sz="2000" i="1"/>
              <a:t>_</a:t>
            </a:r>
            <a:r>
              <a:rPr lang="bg-BG" altLang="en-US" sz="2000" i="1"/>
              <a:t>за_търсене</a:t>
            </a:r>
            <a:r>
              <a:rPr lang="en-US" altLang="en-US" sz="2000"/>
              <a:t>;</a:t>
            </a:r>
            <a:endParaRPr lang="bg-BG" altLang="en-US" sz="20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 u="sng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 u="sng"/>
              <a:t>Например</a:t>
            </a:r>
            <a:r>
              <a:rPr lang="bg-BG" altLang="en-US" sz="2000"/>
              <a:t>:</a:t>
            </a:r>
            <a:endParaRPr lang="en-US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SELECT </a:t>
            </a:r>
            <a:r>
              <a:rPr lang="bg-BG" altLang="en-US" sz="2000" b="1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*</a:t>
            </a:r>
            <a:r>
              <a:rPr lang="bg-BG" altLang="en-US" sz="2000" b="1">
                <a:solidFill>
                  <a:schemeClr val="accent2"/>
                </a:solidFill>
              </a:rPr>
              <a:t>  </a:t>
            </a:r>
            <a:r>
              <a:rPr lang="en-US" altLang="en-US" sz="2000" b="1"/>
              <a:t>FROM </a:t>
            </a:r>
            <a:r>
              <a:rPr lang="bg-BG" altLang="en-US" sz="2000" b="1">
                <a:solidFill>
                  <a:schemeClr val="accent2"/>
                </a:solidFill>
              </a:rPr>
              <a:t> Доставчик</a:t>
            </a:r>
            <a:endParaRPr lang="en-US" altLang="en-US" sz="20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WHERE</a:t>
            </a:r>
            <a:r>
              <a:rPr lang="en-US" altLang="en-US" sz="2000" b="1"/>
              <a:t> </a:t>
            </a:r>
            <a:r>
              <a:rPr lang="bg-BG" altLang="en-US" sz="2000" b="1"/>
              <a:t> </a:t>
            </a:r>
            <a:r>
              <a:rPr lang="bg-BG" altLang="en-US" sz="2000" b="1">
                <a:solidFill>
                  <a:schemeClr val="accent2"/>
                </a:solidFill>
              </a:rPr>
              <a:t>ДостИме</a:t>
            </a:r>
            <a:r>
              <a:rPr lang="en-US" altLang="en-US" sz="2000" b="1">
                <a:solidFill>
                  <a:schemeClr val="accent2"/>
                </a:solidFill>
              </a:rPr>
              <a:t> = </a:t>
            </a:r>
            <a:r>
              <a:rPr lang="en-US" altLang="en-US" sz="2000" b="1" i="1">
                <a:solidFill>
                  <a:schemeClr val="accent2"/>
                </a:solidFill>
              </a:rPr>
              <a:t>“</a:t>
            </a:r>
            <a:r>
              <a:rPr lang="bg-BG" altLang="en-US" sz="2000" b="1">
                <a:solidFill>
                  <a:schemeClr val="accent2"/>
                </a:solidFill>
              </a:rPr>
              <a:t>Иван</a:t>
            </a:r>
            <a:r>
              <a:rPr lang="en-US" altLang="en-US" sz="2000" b="1">
                <a:solidFill>
                  <a:schemeClr val="accent2"/>
                </a:solidFill>
              </a:rPr>
              <a:t>"</a:t>
            </a:r>
            <a:r>
              <a:rPr lang="en-US" altLang="en-US" sz="2000" b="1"/>
              <a:t> AND </a:t>
            </a:r>
            <a:r>
              <a:rPr lang="bg-BG" altLang="en-US" sz="2000" b="1"/>
              <a:t> </a:t>
            </a:r>
            <a:r>
              <a:rPr lang="bg-BG" altLang="en-US" sz="2000" b="1">
                <a:solidFill>
                  <a:schemeClr val="accent2"/>
                </a:solidFill>
              </a:rPr>
              <a:t>Държава</a:t>
            </a:r>
            <a:r>
              <a:rPr lang="en-US" altLang="en-US" sz="2000" b="1">
                <a:solidFill>
                  <a:schemeClr val="accent2"/>
                </a:solidFill>
              </a:rPr>
              <a:t> = “</a:t>
            </a:r>
            <a:r>
              <a:rPr lang="bg-BG" altLang="en-US" sz="2000" b="1">
                <a:solidFill>
                  <a:schemeClr val="accent2"/>
                </a:solidFill>
              </a:rPr>
              <a:t>България</a:t>
            </a:r>
            <a:r>
              <a:rPr lang="en-US" altLang="en-US" sz="2000" b="1">
                <a:solidFill>
                  <a:schemeClr val="accent2"/>
                </a:solidFill>
              </a:rPr>
              <a:t>“</a:t>
            </a:r>
            <a:r>
              <a:rPr lang="bg-BG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;</a:t>
            </a: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(SQL) </a:t>
            </a:r>
            <a:r>
              <a:rPr lang="bg-BG" altLang="en-US" sz="2800" b="1" smtClean="0">
                <a:sym typeface="Wingdings" panose="05000000000000000000" pitchFamily="2" charset="2"/>
              </a:rPr>
              <a:t>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QBE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8313" y="1585913"/>
            <a:ext cx="8208962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В изглед </a:t>
            </a:r>
            <a:r>
              <a:rPr lang="en-US" altLang="en-US" sz="2400" i="1"/>
              <a:t>Design</a:t>
            </a:r>
            <a:r>
              <a:rPr lang="en-US" altLang="en-US" sz="2400"/>
              <a:t> </a:t>
            </a:r>
            <a:r>
              <a:rPr lang="bg-BG" altLang="en-US" sz="2400"/>
              <a:t>на заявка в </a:t>
            </a:r>
            <a:r>
              <a:rPr lang="en-US" altLang="en-US" sz="2400"/>
              <a:t>Access </a:t>
            </a:r>
            <a:r>
              <a:rPr lang="bg-BG" altLang="en-US" sz="2400"/>
              <a:t>условията се задават в реда </a:t>
            </a:r>
            <a:r>
              <a:rPr lang="en-US" altLang="en-US" sz="2400" b="1" i="1"/>
              <a:t>Criteria</a:t>
            </a:r>
            <a:r>
              <a:rPr lang="en-US" altLang="en-US" sz="2400"/>
              <a:t> </a:t>
            </a:r>
            <a:r>
              <a:rPr lang="bg-BG" altLang="en-US" sz="2400"/>
              <a:t>и всички следващи редове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Забележкa: </a:t>
            </a:r>
            <a:r>
              <a:rPr lang="en-US" altLang="en-US" sz="1800" i="1"/>
              <a:t>Полет</a:t>
            </a:r>
            <a:r>
              <a:rPr lang="bg-BG" altLang="en-US" sz="1800" i="1"/>
              <a:t>а</a:t>
            </a:r>
            <a:r>
              <a:rPr lang="en-US" altLang="en-US" sz="1800" i="1"/>
              <a:t> </a:t>
            </a:r>
            <a:r>
              <a:rPr lang="bg-BG" altLang="en-US" sz="1800" b="1" i="1"/>
              <a:t>дИме</a:t>
            </a:r>
            <a:r>
              <a:rPr lang="en-US" altLang="en-US" sz="1800" i="1"/>
              <a:t> </a:t>
            </a:r>
            <a:r>
              <a:rPr lang="bg-BG" altLang="en-US" sz="1800" i="1"/>
              <a:t>и </a:t>
            </a:r>
            <a:r>
              <a:rPr lang="bg-BG" altLang="en-US" sz="1800" b="1" i="1"/>
              <a:t>Държава</a:t>
            </a:r>
            <a:r>
              <a:rPr lang="bg-BG" altLang="en-US" sz="1800" i="1"/>
              <a:t> </a:t>
            </a:r>
            <a:r>
              <a:rPr lang="en-US" altLang="en-US" sz="1800" i="1"/>
              <a:t>не се извежда</a:t>
            </a:r>
            <a:r>
              <a:rPr lang="bg-BG" altLang="en-US" sz="1800" i="1"/>
              <a:t>т</a:t>
            </a:r>
            <a:r>
              <a:rPr lang="en-US" altLang="en-US" sz="1800" i="1"/>
              <a:t>. Т</a:t>
            </a:r>
            <a:r>
              <a:rPr lang="bg-BG" altLang="en-US" sz="1800" i="1"/>
              <a:t>е</a:t>
            </a:r>
            <a:r>
              <a:rPr lang="en-US" altLang="en-US" sz="1800" i="1"/>
              <a:t> служ</a:t>
            </a:r>
            <a:r>
              <a:rPr lang="bg-BG" altLang="en-US" sz="1800" i="1"/>
              <a:t>ат</a:t>
            </a:r>
            <a:r>
              <a:rPr lang="en-US" altLang="en-US" sz="1800" i="1"/>
              <a:t> само за селекция на доставчиците от България.</a:t>
            </a:r>
            <a:r>
              <a:rPr lang="en-US" altLang="en-US" sz="1800"/>
              <a:t> </a:t>
            </a:r>
          </a:p>
        </p:txBody>
      </p:sp>
      <p:grpSp>
        <p:nvGrpSpPr>
          <p:cNvPr id="13318" name="Group 11"/>
          <p:cNvGrpSpPr>
            <a:grpSpLocks/>
          </p:cNvGrpSpPr>
          <p:nvPr/>
        </p:nvGrpSpPr>
        <p:grpSpPr bwMode="auto">
          <a:xfrm>
            <a:off x="539750" y="2636838"/>
            <a:ext cx="7775575" cy="2266950"/>
            <a:chOff x="431" y="1957"/>
            <a:chExt cx="4898" cy="1428"/>
          </a:xfrm>
        </p:grpSpPr>
        <p:pic>
          <p:nvPicPr>
            <p:cNvPr id="1331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t="35637" r="57948" b="45282"/>
            <a:stretch>
              <a:fillRect/>
            </a:stretch>
          </p:blipFill>
          <p:spPr bwMode="auto">
            <a:xfrm>
              <a:off x="431" y="1957"/>
              <a:ext cx="4898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0" name="Rectangle 10"/>
            <p:cNvSpPr>
              <a:spLocks noChangeArrowheads="1"/>
            </p:cNvSpPr>
            <p:nvPr/>
          </p:nvSpPr>
          <p:spPr bwMode="auto">
            <a:xfrm>
              <a:off x="2608" y="2523"/>
              <a:ext cx="1451" cy="227"/>
            </a:xfrm>
            <a:prstGeom prst="rect">
              <a:avLst/>
            </a:prstGeom>
            <a:solidFill>
              <a:srgbClr val="FF0000">
                <a:alpha val="2588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/>
              <a:t>Правила за изрази в Access</a:t>
            </a:r>
            <a:endParaRPr lang="en-US" altLang="en-US" sz="2800" b="1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9750" y="1500188"/>
            <a:ext cx="8208963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bg-BG" altLang="en-US" sz="2400"/>
              <a:t> Текстът се поставя в кавички</a:t>
            </a:r>
            <a:endParaRPr lang="en-US" altLang="en-US" sz="2400"/>
          </a:p>
          <a:p>
            <a:pPr lvl="2" eaLnBrk="1" hangingPunct="1"/>
            <a:r>
              <a:rPr lang="en-US" altLang="en-US" b="1"/>
              <a:t>SELECT </a:t>
            </a:r>
            <a:r>
              <a:rPr lang="bg-BG" altLang="en-US" b="1"/>
              <a:t> </a:t>
            </a:r>
            <a:r>
              <a:rPr lang="en-US" altLang="en-US" b="1">
                <a:solidFill>
                  <a:schemeClr val="accent2"/>
                </a:solidFill>
              </a:rPr>
              <a:t>*</a:t>
            </a:r>
            <a:r>
              <a:rPr lang="bg-BG" altLang="en-US" b="1"/>
              <a:t> </a:t>
            </a:r>
            <a:r>
              <a:rPr lang="en-US" altLang="en-US" b="1"/>
              <a:t> FROM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Служители</a:t>
            </a:r>
            <a:endParaRPr lang="en-US" alt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b="1"/>
              <a:t>WHERE </a:t>
            </a:r>
            <a:r>
              <a:rPr lang="bg-BG" altLang="en-US" b="1"/>
              <a:t> 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Име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bg-BG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Мария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b="1"/>
              <a:t> AND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Фамилия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“</a:t>
            </a:r>
            <a:r>
              <a:rPr lang="bg-BG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Иванова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b="1"/>
              <a:t>;</a:t>
            </a:r>
            <a:endParaRPr lang="bg-BG" altLang="en-US" sz="2400"/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bg-BG" altLang="en-US" sz="2400"/>
              <a:t> Датите се заграждат с диези (</a:t>
            </a:r>
            <a:r>
              <a:rPr lang="bg-BG" altLang="en-US" sz="2400">
                <a:solidFill>
                  <a:schemeClr val="accent2"/>
                </a:solidFill>
              </a:rPr>
              <a:t>#</a:t>
            </a:r>
            <a:r>
              <a:rPr lang="bg-BG" altLang="en-US" sz="2400"/>
              <a:t>)</a:t>
            </a:r>
          </a:p>
          <a:p>
            <a:pPr lvl="2" eaLnBrk="1" hangingPunct="1"/>
            <a:r>
              <a:rPr lang="bg-BG" altLang="en-US" b="1"/>
              <a:t>	</a:t>
            </a:r>
            <a:r>
              <a:rPr lang="en-US" altLang="en-US" b="1"/>
              <a:t>SELECT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</a:rPr>
              <a:t>*</a:t>
            </a:r>
            <a:r>
              <a:rPr lang="bg-BG" altLang="en-US" b="1"/>
              <a:t> </a:t>
            </a:r>
            <a:r>
              <a:rPr lang="en-US" altLang="en-US" b="1"/>
              <a:t> FROM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Служители</a:t>
            </a:r>
            <a:endParaRPr lang="en-US" alt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3" eaLnBrk="1" hangingPunct="1"/>
            <a:r>
              <a:rPr lang="bg-BG" altLang="en-US" b="1"/>
              <a:t>	</a:t>
            </a:r>
            <a:r>
              <a:rPr lang="en-US" altLang="en-US" b="1"/>
              <a:t>WHERE</a:t>
            </a:r>
            <a:r>
              <a:rPr lang="bg-BG" altLang="en-US" b="1"/>
              <a:t>  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ДатаНаРаждан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e =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#01.01.2012#</a:t>
            </a:r>
            <a:r>
              <a:rPr lang="en-US" altLang="en-US" b="1"/>
              <a:t> ; </a:t>
            </a:r>
            <a:endParaRPr lang="bg-BG" altLang="en-US" sz="2400"/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bg-BG" altLang="en-US" sz="2400"/>
              <a:t> Имената на колоните и таблиците, съдържащи интервали, се заграждат в квадратни скоби ([])</a:t>
            </a:r>
          </a:p>
          <a:p>
            <a:pPr lvl="4" eaLnBrk="1" hangingPunct="1"/>
            <a:r>
              <a:rPr lang="bg-BG" altLang="en-US" b="1"/>
              <a:t>	</a:t>
            </a:r>
            <a:r>
              <a:rPr lang="en-US" altLang="en-US" b="1"/>
              <a:t>SELECT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</a:rPr>
              <a:t>*</a:t>
            </a:r>
            <a:r>
              <a:rPr lang="bg-BG" altLang="en-US" b="1"/>
              <a:t> </a:t>
            </a:r>
            <a:r>
              <a:rPr lang="en-US" altLang="en-US" b="1"/>
              <a:t> FROM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Служители</a:t>
            </a:r>
            <a:endParaRPr lang="en-US" alt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3" eaLnBrk="1" hangingPunct="1"/>
            <a:r>
              <a:rPr lang="bg-BG" altLang="en-US" b="1"/>
              <a:t>	</a:t>
            </a:r>
            <a:r>
              <a:rPr lang="en-US" altLang="en-US" b="1"/>
              <a:t>WHERE</a:t>
            </a:r>
            <a:r>
              <a:rPr lang="bg-BG" altLang="en-US" b="1"/>
              <a:t>  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bg-BG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Дата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bg-BG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На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bg-BG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Раждан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e]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 = #01.01.2012#</a:t>
            </a:r>
            <a:r>
              <a:rPr lang="en-US" altLang="en-US" b="1"/>
              <a:t> ;</a:t>
            </a:r>
            <a:endParaRPr lang="bg-BG" altLang="en-US" sz="2400"/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bg-BG" altLang="en-US" sz="2400"/>
              <a:t> Името на таблицата се отделя от името на колоната със знака точка (.), т.е. </a:t>
            </a:r>
            <a:r>
              <a:rPr lang="bg-BG" altLang="en-US" sz="2400" i="1"/>
              <a:t>ИмеНаТаблица.ИмеНаКолона</a:t>
            </a:r>
            <a:endParaRPr lang="en-US" altLang="en-US" sz="2400" i="1"/>
          </a:p>
          <a:p>
            <a:pPr lvl="4" eaLnBrk="1" hangingPunct="1"/>
            <a:r>
              <a:rPr lang="en-US" altLang="en-US" b="1"/>
              <a:t>	SELECT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</a:rPr>
              <a:t>*</a:t>
            </a:r>
            <a:r>
              <a:rPr lang="bg-BG" altLang="en-US" b="1"/>
              <a:t> </a:t>
            </a:r>
            <a:r>
              <a:rPr lang="en-US" altLang="en-US" b="1"/>
              <a:t> FROM </a:t>
            </a:r>
            <a:r>
              <a:rPr lang="bg-BG" altLang="en-US" b="1"/>
              <a:t>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Служители</a:t>
            </a:r>
            <a:endParaRPr lang="en-US" alt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3" eaLnBrk="1" hangingPunct="1"/>
            <a:r>
              <a:rPr lang="bg-BG" altLang="en-US" b="1"/>
              <a:t>	</a:t>
            </a:r>
            <a:r>
              <a:rPr lang="en-US" altLang="en-US" b="1"/>
              <a:t>WHERE</a:t>
            </a:r>
            <a:r>
              <a:rPr lang="bg-BG" altLang="en-US" b="1"/>
              <a:t>   </a:t>
            </a:r>
            <a:r>
              <a:rPr lang="bg-BG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Служители.Име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bg-BG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“Мария”</a:t>
            </a:r>
            <a:r>
              <a:rPr lang="en-US" altLang="en-US" b="1"/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/>
              <a:t>ПРИМЕР</a:t>
            </a:r>
            <a:endParaRPr lang="en-US" altLang="en-US" sz="2800" b="1" smtClean="0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68313" y="1557338"/>
            <a:ext cx="8208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Датите се заграждат с диези (</a:t>
            </a:r>
            <a:r>
              <a:rPr lang="bg-BG" altLang="en-US" sz="2400">
                <a:solidFill>
                  <a:schemeClr val="accent2"/>
                </a:solidFill>
              </a:rPr>
              <a:t>#</a:t>
            </a:r>
            <a:r>
              <a:rPr lang="bg-BG" altLang="en-US" sz="240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bg-BG" altLang="en-US"/>
              <a:t>	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SELECT </a:t>
            </a:r>
            <a:r>
              <a:rPr lang="bg-BG" altLang="en-US"/>
              <a:t> </a:t>
            </a:r>
            <a:r>
              <a:rPr lang="bg-BG" altLang="en-US">
                <a:solidFill>
                  <a:schemeClr val="accent2"/>
                </a:solidFill>
              </a:rPr>
              <a:t>*</a:t>
            </a:r>
            <a:r>
              <a:rPr lang="bg-BG" altLang="en-US"/>
              <a:t> </a:t>
            </a:r>
            <a:r>
              <a:rPr lang="en-US" altLang="en-US"/>
              <a:t> FROM </a:t>
            </a:r>
            <a:r>
              <a:rPr lang="bg-BG" altLang="en-US"/>
              <a:t> </a:t>
            </a:r>
            <a:r>
              <a:rPr lang="bg-BG" altLang="en-US">
                <a:solidFill>
                  <a:schemeClr val="accent2"/>
                </a:solidFill>
              </a:rPr>
              <a:t>Доставка</a:t>
            </a:r>
            <a:endParaRPr lang="en-US" altLang="en-US">
              <a:solidFill>
                <a:schemeClr val="accent2"/>
              </a:solidFill>
            </a:endParaRP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	</a:t>
            </a:r>
            <a:r>
              <a:rPr lang="en-US" altLang="en-US" sz="2400"/>
              <a:t>WHERE</a:t>
            </a:r>
            <a:r>
              <a:rPr lang="bg-BG" altLang="en-US" sz="2400"/>
              <a:t>   </a:t>
            </a:r>
            <a:r>
              <a:rPr lang="bg-BG" altLang="en-US" sz="2400">
                <a:solidFill>
                  <a:schemeClr val="accent2"/>
                </a:solidFill>
              </a:rPr>
              <a:t>Дата</a:t>
            </a:r>
            <a:r>
              <a:rPr lang="en-US" altLang="en-US" sz="2400">
                <a:solidFill>
                  <a:schemeClr val="accent2"/>
                </a:solidFill>
              </a:rPr>
              <a:t> = </a:t>
            </a:r>
            <a:r>
              <a:rPr lang="en-US" altLang="en-US" sz="2400">
                <a:solidFill>
                  <a:srgbClr val="FF0000"/>
                </a:solidFill>
              </a:rPr>
              <a:t>#0</a:t>
            </a:r>
            <a:r>
              <a:rPr lang="bg-BG" altLang="en-US" sz="2400">
                <a:solidFill>
                  <a:srgbClr val="FF0000"/>
                </a:solidFill>
              </a:rPr>
              <a:t>5</a:t>
            </a:r>
            <a:r>
              <a:rPr lang="en-US" altLang="en-US" sz="2400">
                <a:solidFill>
                  <a:srgbClr val="FF0000"/>
                </a:solidFill>
              </a:rPr>
              <a:t>.0</a:t>
            </a:r>
            <a:r>
              <a:rPr lang="bg-BG" altLang="en-US" sz="2400">
                <a:solidFill>
                  <a:srgbClr val="FF0000"/>
                </a:solidFill>
              </a:rPr>
              <a:t>5</a:t>
            </a:r>
            <a:r>
              <a:rPr lang="en-US" altLang="en-US" sz="2400">
                <a:solidFill>
                  <a:srgbClr val="FF0000"/>
                </a:solidFill>
              </a:rPr>
              <a:t>.201</a:t>
            </a:r>
            <a:r>
              <a:rPr lang="bg-BG" altLang="en-US" sz="2400">
                <a:solidFill>
                  <a:srgbClr val="FF0000"/>
                </a:solidFill>
              </a:rPr>
              <a:t>3</a:t>
            </a:r>
            <a:r>
              <a:rPr lang="en-US" altLang="en-US" sz="2400">
                <a:solidFill>
                  <a:srgbClr val="FF0000"/>
                </a:solidFill>
              </a:rPr>
              <a:t>#</a:t>
            </a:r>
            <a:r>
              <a:rPr lang="en-US" altLang="en-US" sz="2400"/>
              <a:t> ;</a:t>
            </a: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5365" name="Picture 6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19713" r="64899" b="45282"/>
          <a:stretch>
            <a:fillRect/>
          </a:stretch>
        </p:blipFill>
        <p:spPr>
          <a:xfrm>
            <a:off x="1906588" y="3451225"/>
            <a:ext cx="4752975" cy="3073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68313" y="1489075"/>
            <a:ext cx="8208962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Критериите за избор могат да включват функции, поддържани от </a:t>
            </a:r>
            <a:r>
              <a:rPr lang="en-US" altLang="en-US" sz="2400"/>
              <a:t>Microsoft</a:t>
            </a:r>
            <a:r>
              <a:rPr lang="bg-BG" altLang="en-US" sz="2400"/>
              <a:t> </a:t>
            </a:r>
            <a:r>
              <a:rPr lang="en-US" altLang="en-US" sz="2400"/>
              <a:t>Access</a:t>
            </a:r>
            <a:r>
              <a:rPr lang="bg-BG" altLang="en-US" sz="2400"/>
              <a:t> и стандартни оператори като </a:t>
            </a:r>
            <a:r>
              <a:rPr lang="bg-BG" altLang="en-US" sz="2400" b="1">
                <a:solidFill>
                  <a:schemeClr val="accent2"/>
                </a:solidFill>
              </a:rPr>
              <a:t>+</a:t>
            </a:r>
            <a:r>
              <a:rPr lang="bg-BG" altLang="en-US" sz="2400" b="1"/>
              <a:t>, </a:t>
            </a:r>
            <a:r>
              <a:rPr lang="bg-BG" altLang="en-US" sz="2400" b="1">
                <a:solidFill>
                  <a:schemeClr val="accent2"/>
                </a:solidFill>
              </a:rPr>
              <a:t>–</a:t>
            </a:r>
            <a:r>
              <a:rPr lang="bg-BG" altLang="en-US" sz="2400" b="1"/>
              <a:t>,</a:t>
            </a:r>
            <a:r>
              <a:rPr lang="bg-BG" altLang="en-US" sz="2400" b="1">
                <a:solidFill>
                  <a:schemeClr val="accent2"/>
                </a:solidFill>
              </a:rPr>
              <a:t> *</a:t>
            </a:r>
            <a:r>
              <a:rPr lang="bg-BG" altLang="en-US" sz="2400" b="1"/>
              <a:t>,</a:t>
            </a:r>
            <a:r>
              <a:rPr lang="bg-BG" altLang="en-US" sz="2400" b="1">
                <a:solidFill>
                  <a:schemeClr val="accent2"/>
                </a:solidFill>
              </a:rPr>
              <a:t> /</a:t>
            </a:r>
            <a:r>
              <a:rPr lang="bg-BG" altLang="en-US" sz="2400" b="1"/>
              <a:t>, 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b="1">
                <a:solidFill>
                  <a:schemeClr val="accent2"/>
                </a:solidFill>
              </a:rPr>
              <a:t>\ (целочислено деление без остатък)</a:t>
            </a:r>
            <a:r>
              <a:rPr lang="bg-BG" altLang="en-US" sz="2400" b="1"/>
              <a:t>, 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mod</a:t>
            </a:r>
            <a:r>
              <a:rPr lang="bg-BG" altLang="en-US" sz="2400" b="1">
                <a:solidFill>
                  <a:schemeClr val="accent2"/>
                </a:solidFill>
              </a:rPr>
              <a:t> (остатък при деление)</a:t>
            </a:r>
            <a:r>
              <a:rPr lang="bg-BG" altLang="en-US" sz="2400" b="1"/>
              <a:t>, 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b="1">
                <a:solidFill>
                  <a:schemeClr val="accent2"/>
                </a:solidFill>
              </a:rPr>
              <a:t>^ (степенуване)</a:t>
            </a:r>
            <a:r>
              <a:rPr lang="bg-BG" altLang="en-US" sz="2400" b="1"/>
              <a:t>, 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b="1">
                <a:solidFill>
                  <a:schemeClr val="accent2"/>
                </a:solidFill>
              </a:rPr>
              <a:t>&gt;</a:t>
            </a:r>
            <a:r>
              <a:rPr lang="bg-BG" altLang="en-US" sz="2400" b="1"/>
              <a:t>, </a:t>
            </a:r>
            <a:r>
              <a:rPr lang="bg-BG" altLang="en-US" sz="2400" b="1">
                <a:solidFill>
                  <a:schemeClr val="accent2"/>
                </a:solidFill>
              </a:rPr>
              <a:t>&lt;</a:t>
            </a:r>
            <a:r>
              <a:rPr lang="bg-BG" altLang="en-US" sz="2400" b="1"/>
              <a:t>, </a:t>
            </a:r>
            <a:r>
              <a:rPr lang="bg-BG" altLang="en-US" sz="2400" b="1">
                <a:solidFill>
                  <a:schemeClr val="accent2"/>
                </a:solidFill>
              </a:rPr>
              <a:t>=</a:t>
            </a:r>
            <a:r>
              <a:rPr lang="bg-BG" altLang="en-US" sz="2400" b="1"/>
              <a:t>, </a:t>
            </a:r>
            <a:r>
              <a:rPr lang="bg-BG" altLang="en-US" sz="2400" b="1">
                <a:solidFill>
                  <a:schemeClr val="accent2"/>
                </a:solidFill>
              </a:rPr>
              <a:t>&lt;&gt;</a:t>
            </a:r>
            <a:r>
              <a:rPr lang="bg-BG" altLang="en-US" sz="2400" b="1"/>
              <a:t>, </a:t>
            </a:r>
            <a:r>
              <a:rPr lang="bg-BG" altLang="en-US" sz="2400" b="1">
                <a:solidFill>
                  <a:schemeClr val="accent2"/>
                </a:solidFill>
              </a:rPr>
              <a:t>&gt;=</a:t>
            </a:r>
            <a:r>
              <a:rPr lang="bg-BG" altLang="en-US" sz="2400" b="1"/>
              <a:t>, </a:t>
            </a:r>
            <a:r>
              <a:rPr lang="bg-BG" altLang="en-US" sz="2400" b="1">
                <a:solidFill>
                  <a:schemeClr val="accent2"/>
                </a:solidFill>
              </a:rPr>
              <a:t>&lt;=</a:t>
            </a:r>
            <a:endParaRPr lang="en-US" altLang="en-US" sz="24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b="1"/>
              <a:t>,</a:t>
            </a:r>
            <a:r>
              <a:rPr lang="bg-BG" altLang="en-US" sz="2400"/>
              <a:t> както и някои </a:t>
            </a:r>
            <a:r>
              <a:rPr lang="bg-BG" altLang="en-US" sz="2400" b="1"/>
              <a:t>специални </a:t>
            </a:r>
            <a:r>
              <a:rPr lang="en-US" altLang="en-US" sz="2400" b="1"/>
              <a:t>SQL</a:t>
            </a:r>
            <a:r>
              <a:rPr lang="bg-BG" altLang="en-US" sz="2400" b="1"/>
              <a:t> оператори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 b="1"/>
          </a:p>
          <a:p>
            <a:pPr eaLnBrk="1" hangingPunct="1">
              <a:spcBef>
                <a:spcPct val="0"/>
              </a:spcBef>
              <a:spcAft>
                <a:spcPct val="55000"/>
              </a:spcAft>
              <a:buFontTx/>
              <a:buNone/>
            </a:pPr>
            <a:r>
              <a:rPr lang="bg-BG" altLang="en-US" sz="2000" i="1" u="sng"/>
              <a:t>Пример: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en-US" sz="2000" b="1"/>
              <a:t>SELECT </a:t>
            </a:r>
            <a:r>
              <a:rPr lang="bg-BG" altLang="en-US" sz="2000" b="1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*</a:t>
            </a:r>
            <a:r>
              <a:rPr lang="bg-BG" altLang="en-US" sz="2000" b="1">
                <a:solidFill>
                  <a:schemeClr val="accent2"/>
                </a:solidFill>
              </a:rPr>
              <a:t>  </a:t>
            </a:r>
            <a:r>
              <a:rPr lang="en-US" altLang="en-US" sz="2000" b="1"/>
              <a:t>FROM </a:t>
            </a:r>
            <a:r>
              <a:rPr lang="bg-BG" altLang="en-US" sz="2000" b="1">
                <a:solidFill>
                  <a:schemeClr val="accent2"/>
                </a:solidFill>
              </a:rPr>
              <a:t>Доставчик </a:t>
            </a:r>
            <a:r>
              <a:rPr lang="en-US" altLang="en-US" sz="2000" b="1"/>
              <a:t>WHERE </a:t>
            </a:r>
            <a:r>
              <a:rPr lang="bg-BG" altLang="en-US" sz="2000" b="1"/>
              <a:t> </a:t>
            </a:r>
            <a:r>
              <a:rPr lang="bg-BG" altLang="en-US" sz="2000" b="1">
                <a:solidFill>
                  <a:schemeClr val="accent2"/>
                </a:solidFill>
              </a:rPr>
              <a:t>Държава </a:t>
            </a:r>
            <a:r>
              <a:rPr lang="bg-BG" altLang="en-US" sz="2000" b="1">
                <a:solidFill>
                  <a:srgbClr val="FF0000"/>
                </a:solidFill>
              </a:rPr>
              <a:t>&lt;&gt;</a:t>
            </a:r>
            <a:r>
              <a:rPr lang="bg-BG" altLang="en-US" sz="2000" b="1">
                <a:solidFill>
                  <a:schemeClr val="accent2"/>
                </a:solidFill>
              </a:rPr>
              <a:t> “България” </a:t>
            </a:r>
            <a:r>
              <a:rPr lang="bg-BG" altLang="en-US" sz="2000" b="1"/>
              <a:t>;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>
                <a:solidFill>
                  <a:schemeClr val="tx1"/>
                </a:solidFill>
              </a:rPr>
              <a:t>специални </a:t>
            </a:r>
            <a:r>
              <a:rPr lang="en-US" altLang="en-US" sz="2800" b="1" smtClean="0">
                <a:solidFill>
                  <a:schemeClr val="tx1"/>
                </a:solidFill>
              </a:rPr>
              <a:t>SQL</a:t>
            </a:r>
            <a:r>
              <a:rPr lang="bg-BG" altLang="en-US" sz="2800" b="1" smtClean="0">
                <a:solidFill>
                  <a:schemeClr val="tx1"/>
                </a:solidFill>
              </a:rPr>
              <a:t> оператори:</a:t>
            </a:r>
            <a:endParaRPr lang="en-US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68313" y="1401763"/>
            <a:ext cx="84963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lang="bg-BG" altLang="en-US" sz="1800" b="1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IS</a:t>
            </a:r>
            <a:r>
              <a:rPr lang="bg-BG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NULL</a:t>
            </a:r>
            <a:r>
              <a:rPr lang="bg-BG" altLang="en-US" sz="2000"/>
              <a:t> 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lang="bg-BG" altLang="en-US" sz="2000" b="1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BETWEEN</a:t>
            </a:r>
            <a:r>
              <a:rPr lang="bg-BG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</a:rPr>
              <a:t>min</a:t>
            </a:r>
            <a:r>
              <a:rPr lang="bg-BG" altLang="en-US" sz="2000" b="1" i="1">
                <a:solidFill>
                  <a:schemeClr val="accent2"/>
                </a:solidFill>
              </a:rPr>
              <a:t>_</a:t>
            </a:r>
            <a:r>
              <a:rPr lang="en-US" altLang="en-US" sz="2000" b="1" i="1">
                <a:solidFill>
                  <a:schemeClr val="accent2"/>
                </a:solidFill>
              </a:rPr>
              <a:t>value</a:t>
            </a:r>
            <a:r>
              <a:rPr lang="bg-BG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AND</a:t>
            </a:r>
            <a:r>
              <a:rPr lang="bg-BG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</a:rPr>
              <a:t>max</a:t>
            </a:r>
            <a:r>
              <a:rPr lang="bg-BG" altLang="en-US" sz="2000" b="1" i="1">
                <a:solidFill>
                  <a:schemeClr val="accent2"/>
                </a:solidFill>
              </a:rPr>
              <a:t>_</a:t>
            </a:r>
            <a:r>
              <a:rPr lang="en-US" altLang="en-US" sz="2000" b="1" i="1">
                <a:solidFill>
                  <a:schemeClr val="accent2"/>
                </a:solidFill>
              </a:rPr>
              <a:t>value</a:t>
            </a:r>
            <a:endParaRPr lang="bg-BG" altLang="en-US" sz="2000" b="1" i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bg-BG" altLang="en-US" sz="2000" b="1" i="1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IN</a:t>
            </a:r>
            <a:r>
              <a:rPr lang="bg-BG" altLang="en-US" sz="2000" b="1">
                <a:solidFill>
                  <a:schemeClr val="accent2"/>
                </a:solidFill>
              </a:rPr>
              <a:t> (</a:t>
            </a:r>
            <a:r>
              <a:rPr lang="en-US" altLang="en-US" sz="2000" b="1" i="1">
                <a:solidFill>
                  <a:schemeClr val="accent2"/>
                </a:solidFill>
              </a:rPr>
              <a:t>value</a:t>
            </a:r>
            <a:r>
              <a:rPr lang="bg-BG" altLang="en-US" sz="2000" b="1" i="1">
                <a:solidFill>
                  <a:schemeClr val="accent2"/>
                </a:solidFill>
              </a:rPr>
              <a:t>1</a:t>
            </a:r>
            <a:r>
              <a:rPr lang="bg-BG" altLang="en-US" sz="2000" b="1">
                <a:solidFill>
                  <a:schemeClr val="accent2"/>
                </a:solidFill>
              </a:rPr>
              <a:t>, </a:t>
            </a:r>
            <a:r>
              <a:rPr lang="en-US" altLang="en-US" sz="2000" b="1" i="1">
                <a:solidFill>
                  <a:schemeClr val="accent2"/>
                </a:solidFill>
              </a:rPr>
              <a:t>value</a:t>
            </a:r>
            <a:r>
              <a:rPr lang="bg-BG" altLang="en-US" sz="2000" b="1" i="1">
                <a:solidFill>
                  <a:schemeClr val="accent2"/>
                </a:solidFill>
              </a:rPr>
              <a:t>2</a:t>
            </a:r>
            <a:r>
              <a:rPr lang="bg-BG" altLang="en-US" sz="2000" b="1">
                <a:solidFill>
                  <a:schemeClr val="accent2"/>
                </a:solidFill>
              </a:rPr>
              <a:t>, …, </a:t>
            </a:r>
            <a:r>
              <a:rPr lang="en-US" altLang="en-US" sz="2000" b="1" i="1">
                <a:solidFill>
                  <a:schemeClr val="accent2"/>
                </a:solidFill>
              </a:rPr>
              <a:t>valueN</a:t>
            </a:r>
            <a:r>
              <a:rPr lang="bg-BG" altLang="en-US" sz="2000" b="1">
                <a:solidFill>
                  <a:schemeClr val="accent2"/>
                </a:solidFill>
              </a:rPr>
              <a:t>)</a:t>
            </a:r>
            <a:r>
              <a:rPr lang="bg-BG" altLang="en-US" sz="2000"/>
              <a:t> връща </a:t>
            </a:r>
            <a:r>
              <a:rPr lang="en-US" altLang="en-US" sz="2000"/>
              <a:t>TRUE</a:t>
            </a:r>
            <a:r>
              <a:rPr lang="bg-BG" altLang="en-US" sz="2000"/>
              <a:t>, ако стойността е в </a:t>
            </a:r>
            <a:r>
              <a:rPr lang="bg-BG" altLang="en-US" sz="2000" u="sng"/>
              <a:t>списъка от стойности</a:t>
            </a:r>
            <a:r>
              <a:rPr lang="bg-BG" altLang="en-US" sz="2000"/>
              <a:t>, зададен след оператора. Стойностите се изброяват, като се разделят със запетаи в </a:t>
            </a:r>
            <a:r>
              <a:rPr lang="en-US" altLang="en-US" sz="2000"/>
              <a:t>SQL</a:t>
            </a:r>
            <a:r>
              <a:rPr lang="bg-BG" altLang="en-US" sz="2000"/>
              <a:t> израза, а в </a:t>
            </a:r>
            <a:r>
              <a:rPr lang="en-US" altLang="en-US" sz="2000"/>
              <a:t>QBE</a:t>
            </a:r>
            <a:r>
              <a:rPr lang="bg-BG" altLang="en-US" sz="2000"/>
              <a:t> – със запетаи или с точки и запетаи в зависимост от настройката в </a:t>
            </a:r>
            <a:r>
              <a:rPr lang="en-US" altLang="en-US" sz="2000"/>
              <a:t>Control</a:t>
            </a:r>
            <a:r>
              <a:rPr lang="bg-BG" altLang="en-US" sz="2000"/>
              <a:t> </a:t>
            </a:r>
            <a:r>
              <a:rPr lang="en-US" altLang="en-US" sz="2000"/>
              <a:t>Panel</a:t>
            </a:r>
            <a:r>
              <a:rPr lang="bg-BG" altLang="en-US" sz="2000"/>
              <a:t>.</a:t>
            </a:r>
            <a:endParaRPr lang="en-US" altLang="en-US" sz="2000" b="1"/>
          </a:p>
          <a:p>
            <a:pPr eaLnBrk="1" hangingPunct="1">
              <a:spcBef>
                <a:spcPct val="30000"/>
              </a:spcBef>
            </a:pPr>
            <a:r>
              <a:rPr lang="bg-BG" altLang="en-US" sz="2000" b="1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LIKE</a:t>
            </a:r>
            <a:r>
              <a:rPr lang="bg-BG" altLang="en-US" sz="2000">
                <a:solidFill>
                  <a:schemeClr val="accent2"/>
                </a:solidFill>
              </a:rPr>
              <a:t> "</a:t>
            </a:r>
            <a:r>
              <a:rPr lang="bg-BG" altLang="en-US" sz="2000" i="1">
                <a:solidFill>
                  <a:schemeClr val="accent2"/>
                </a:solidFill>
              </a:rPr>
              <a:t>шаблон на символен низ</a:t>
            </a:r>
            <a:r>
              <a:rPr lang="bg-BG" altLang="en-US" sz="2000">
                <a:solidFill>
                  <a:schemeClr val="accent2"/>
                </a:solidFill>
              </a:rPr>
              <a:t>"</a:t>
            </a:r>
            <a:r>
              <a:rPr lang="bg-BG" altLang="en-US" sz="2000"/>
              <a:t> проверява дали символните низове съответстват на зададения шаблон. 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bg-BG" altLang="en-US" sz="2000" b="1"/>
              <a:t>За съставяне на шаблон се използват следните обобщаващи символи: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bg-BG" altLang="en-US" sz="2000"/>
              <a:t> </a:t>
            </a:r>
            <a:r>
              <a:rPr lang="bg-BG" altLang="en-US" sz="2400">
                <a:solidFill>
                  <a:schemeClr val="accent2"/>
                </a:solidFill>
              </a:rPr>
              <a:t>?</a:t>
            </a:r>
            <a:r>
              <a:rPr lang="bg-BG" altLang="en-US" sz="2000"/>
              <a:t> замества един произволен символ. </a:t>
            </a:r>
            <a:r>
              <a:rPr lang="bg-BG" altLang="en-US" sz="2000" u="sng"/>
              <a:t>Например</a:t>
            </a:r>
            <a:r>
              <a:rPr lang="bg-BG" altLang="en-US" sz="2000"/>
              <a:t>: </a:t>
            </a:r>
            <a:r>
              <a:rPr lang="en-US" altLang="en-US" sz="2000" b="1">
                <a:solidFill>
                  <a:schemeClr val="accent2"/>
                </a:solidFill>
              </a:rPr>
              <a:t>LIKE </a:t>
            </a:r>
            <a:r>
              <a:rPr lang="bg-BG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“</a:t>
            </a:r>
            <a:r>
              <a:rPr lang="bg-BG" altLang="en-US" sz="2000" b="1">
                <a:solidFill>
                  <a:schemeClr val="accent2"/>
                </a:solidFill>
              </a:rPr>
              <a:t>А</a:t>
            </a:r>
            <a:r>
              <a:rPr lang="en-US" altLang="en-US" sz="2000" b="1">
                <a:solidFill>
                  <a:schemeClr val="accent2"/>
                </a:solidFill>
              </a:rPr>
              <a:t>?C“</a:t>
            </a:r>
            <a:endParaRPr lang="bg-BG" altLang="en-US" sz="2000" b="1">
              <a:solidFill>
                <a:schemeClr val="accent2"/>
              </a:solidFill>
            </a:endParaRPr>
          </a:p>
          <a:p>
            <a:pPr lvl="1" eaLnBrk="1" hangingPunct="1">
              <a:spcAft>
                <a:spcPct val="20000"/>
              </a:spcAft>
              <a:buFontTx/>
              <a:buChar char="•"/>
            </a:pPr>
            <a:r>
              <a:rPr lang="bg-BG" altLang="en-US" sz="2000"/>
              <a:t> </a:t>
            </a:r>
            <a:r>
              <a:rPr lang="bg-BG" altLang="en-US" sz="2400">
                <a:solidFill>
                  <a:schemeClr val="accent2"/>
                </a:solidFill>
              </a:rPr>
              <a:t>*</a:t>
            </a:r>
            <a:r>
              <a:rPr lang="bg-BG" altLang="en-US" sz="2000"/>
              <a:t> замества произволен набор символи. </a:t>
            </a:r>
            <a:r>
              <a:rPr lang="bg-BG" altLang="en-US" sz="2000" u="sng"/>
              <a:t>Например</a:t>
            </a:r>
            <a:r>
              <a:rPr lang="bg-BG" altLang="en-US" sz="2000"/>
              <a:t>: </a:t>
            </a:r>
            <a:r>
              <a:rPr lang="en-US" altLang="en-US" sz="2000" b="1">
                <a:solidFill>
                  <a:schemeClr val="accent2"/>
                </a:solidFill>
              </a:rPr>
              <a:t>LIKE </a:t>
            </a:r>
            <a:r>
              <a:rPr lang="bg-BG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"A</a:t>
            </a:r>
            <a:r>
              <a:rPr lang="bg-BG" altLang="en-US" sz="2000" b="1">
                <a:solidFill>
                  <a:schemeClr val="accent2"/>
                </a:solidFill>
              </a:rPr>
              <a:t>*Я</a:t>
            </a:r>
            <a:r>
              <a:rPr lang="en-US" altLang="en-US" sz="2000" b="1">
                <a:solidFill>
                  <a:schemeClr val="accent2"/>
                </a:solidFill>
              </a:rPr>
              <a:t>"</a:t>
            </a:r>
            <a:endParaRPr lang="bg-BG" altLang="en-US" sz="200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bg-BG" altLang="en-US" sz="2000"/>
              <a:t> </a:t>
            </a:r>
            <a:r>
              <a:rPr lang="bg-BG" altLang="en-US" sz="2400">
                <a:solidFill>
                  <a:schemeClr val="accent2"/>
                </a:solidFill>
              </a:rPr>
              <a:t>#</a:t>
            </a:r>
            <a:r>
              <a:rPr lang="bg-BG" altLang="en-US" sz="2000"/>
              <a:t> замества произволна цифра. </a:t>
            </a:r>
            <a:r>
              <a:rPr lang="bg-BG" altLang="en-US" sz="2000" u="sng"/>
              <a:t>Например</a:t>
            </a:r>
            <a:r>
              <a:rPr lang="bg-BG" altLang="en-US" sz="2000"/>
              <a:t>: </a:t>
            </a:r>
            <a:r>
              <a:rPr lang="en-US" altLang="en-US" sz="2000" b="1">
                <a:solidFill>
                  <a:schemeClr val="accent2"/>
                </a:solidFill>
              </a:rPr>
              <a:t>LIKE</a:t>
            </a:r>
            <a:r>
              <a:rPr lang="bg-BG" altLang="en-US" sz="2000" b="1">
                <a:solidFill>
                  <a:schemeClr val="accent2"/>
                </a:solidFill>
              </a:rPr>
              <a:t>  “1#3"</a:t>
            </a:r>
            <a:endParaRPr lang="en-US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3200" b="1" smtClean="0">
                <a:solidFill>
                  <a:schemeClr val="tx1"/>
                </a:solidFill>
              </a:rPr>
              <a:t>специални </a:t>
            </a:r>
            <a:r>
              <a:rPr lang="en-US" altLang="en-US" sz="3200" b="1" smtClean="0">
                <a:solidFill>
                  <a:schemeClr val="tx1"/>
                </a:solidFill>
              </a:rPr>
              <a:t>SQL</a:t>
            </a:r>
            <a:r>
              <a:rPr lang="bg-BG" altLang="en-US" sz="3200" b="1" smtClean="0">
                <a:solidFill>
                  <a:schemeClr val="tx1"/>
                </a:solidFill>
              </a:rPr>
              <a:t> оператори:</a:t>
            </a:r>
            <a:endParaRPr lang="en-US" altLang="en-US" sz="3200" b="1" smtClean="0">
              <a:solidFill>
                <a:schemeClr val="tx1"/>
              </a:solidFill>
            </a:endParaRPr>
          </a:p>
        </p:txBody>
      </p:sp>
      <p:pic>
        <p:nvPicPr>
          <p:cNvPr id="18435" name="Picture 51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0" r="82811" b="72325"/>
          <a:stretch>
            <a:fillRect/>
          </a:stretch>
        </p:blipFill>
        <p:spPr>
          <a:xfrm>
            <a:off x="971550" y="3573463"/>
            <a:ext cx="4038600" cy="2163762"/>
          </a:xfrm>
          <a:noFill/>
        </p:spPr>
      </p:pic>
      <p:sp>
        <p:nvSpPr>
          <p:cNvPr id="18436" name="Rectangle 48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8437" name="Line 49"/>
          <p:cNvSpPr>
            <a:spLocks noChangeShapeType="1"/>
          </p:cNvSpPr>
          <p:nvPr/>
        </p:nvSpPr>
        <p:spPr bwMode="auto">
          <a:xfrm>
            <a:off x="539750" y="11969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38" name="Rectangle 50"/>
          <p:cNvSpPr>
            <a:spLocks noChangeArrowheads="1"/>
          </p:cNvSpPr>
          <p:nvPr/>
        </p:nvSpPr>
        <p:spPr bwMode="auto">
          <a:xfrm>
            <a:off x="539750" y="1268413"/>
            <a:ext cx="8208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bg-BG" altLang="en-US" sz="2400"/>
              <a:t>Заявка, която извлича различните държави, от които </a:t>
            </a:r>
          </a:p>
          <a:p>
            <a:pPr algn="just" eaLnBrk="1" hangingPunct="1"/>
            <a:r>
              <a:rPr lang="bg-BG" altLang="en-US" sz="2400"/>
              <a:t>има доставчици:</a:t>
            </a:r>
          </a:p>
          <a:p>
            <a:pPr algn="just" eaLnBrk="1" hangingPunct="1"/>
            <a:endParaRPr lang="bg-BG" altLang="en-US" sz="2400"/>
          </a:p>
          <a:p>
            <a:pPr lvl="2" algn="just" eaLnBrk="1" hangingPunct="1"/>
            <a:r>
              <a:rPr lang="en-US" altLang="en-US" sz="2400"/>
              <a:t>SELECT </a:t>
            </a:r>
            <a:r>
              <a:rPr lang="en-US" altLang="en-US" sz="2400" b="1">
                <a:solidFill>
                  <a:srgbClr val="FF0000"/>
                </a:solidFill>
              </a:rPr>
              <a:t>DISTINCT</a:t>
            </a:r>
            <a:r>
              <a:rPr lang="en-US" altLang="en-US" sz="2400"/>
              <a:t> </a:t>
            </a:r>
            <a:r>
              <a:rPr lang="bg-BG" altLang="en-US" sz="2400">
                <a:solidFill>
                  <a:schemeClr val="accent2"/>
                </a:solidFill>
              </a:rPr>
              <a:t> Държава</a:t>
            </a:r>
            <a:r>
              <a:rPr lang="bg-BG" altLang="en-US" sz="2400"/>
              <a:t>  </a:t>
            </a:r>
            <a:r>
              <a:rPr lang="en-US" altLang="en-US" sz="2400"/>
              <a:t>FROM </a:t>
            </a:r>
            <a:r>
              <a:rPr lang="bg-BG" altLang="en-US" sz="2400"/>
              <a:t> </a:t>
            </a:r>
            <a:r>
              <a:rPr lang="bg-BG" altLang="en-US" sz="2400">
                <a:solidFill>
                  <a:schemeClr val="accent2"/>
                </a:solidFill>
              </a:rPr>
              <a:t>Доставчик</a:t>
            </a:r>
            <a:r>
              <a:rPr lang="bg-BG" altLang="en-US" sz="2400"/>
              <a:t>;</a:t>
            </a:r>
            <a:endParaRPr lang="en-US" altLang="en-US" sz="2400"/>
          </a:p>
        </p:txBody>
      </p:sp>
      <p:pic>
        <p:nvPicPr>
          <p:cNvPr id="18439" name="Picture 53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r="80385" b="42957"/>
          <a:stretch>
            <a:fillRect/>
          </a:stretch>
        </p:blipFill>
        <p:spPr>
          <a:xfrm>
            <a:off x="6156325" y="3141663"/>
            <a:ext cx="2482850" cy="3384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>
                <a:solidFill>
                  <a:schemeClr val="tx1"/>
                </a:solidFill>
              </a:rPr>
              <a:t>Конкатенация</a:t>
            </a:r>
            <a:endParaRPr lang="en-US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557338"/>
            <a:ext cx="82089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За слепване на символни низове </a:t>
            </a:r>
            <a:r>
              <a:rPr lang="bg-BG" altLang="en-US" sz="2400" b="1"/>
              <a:t>(</a:t>
            </a:r>
            <a:r>
              <a:rPr lang="bg-BG" altLang="en-US" sz="2400" b="1" i="1"/>
              <a:t>конкатенация</a:t>
            </a:r>
            <a:r>
              <a:rPr lang="bg-BG" altLang="en-US" sz="2400" b="1"/>
              <a:t>) </a:t>
            </a:r>
            <a:r>
              <a:rPr lang="bg-BG" altLang="en-US" sz="2400"/>
              <a:t>се използва </a:t>
            </a:r>
            <a:r>
              <a:rPr lang="bg-BG" altLang="en-US" sz="2400" b="1">
                <a:solidFill>
                  <a:srgbClr val="FF0000"/>
                </a:solidFill>
              </a:rPr>
              <a:t>&amp;</a:t>
            </a:r>
            <a:r>
              <a:rPr lang="bg-BG" altLang="en-US" sz="2400" b="1"/>
              <a:t> </a:t>
            </a:r>
            <a:r>
              <a:rPr lang="bg-BG" altLang="en-US" sz="2400"/>
              <a:t>или</a:t>
            </a:r>
            <a:r>
              <a:rPr lang="bg-BG" altLang="en-US" sz="2400" b="1"/>
              <a:t> </a:t>
            </a:r>
            <a:r>
              <a:rPr lang="bg-BG" altLang="en-US" sz="2400" b="1">
                <a:solidFill>
                  <a:srgbClr val="FF0000"/>
                </a:solidFill>
              </a:rPr>
              <a:t>+</a:t>
            </a: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u="sng"/>
              <a:t>Пример</a:t>
            </a:r>
            <a:r>
              <a:rPr lang="bg-BG" altLang="en-US" sz="2400"/>
              <a:t>: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SELECT </a:t>
            </a:r>
            <a:r>
              <a:rPr lang="bg-BG" altLang="en-US" sz="2400" b="1">
                <a:solidFill>
                  <a:schemeClr val="accent2"/>
                </a:solidFill>
              </a:rPr>
              <a:t>Държава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FF0000"/>
                </a:solidFill>
              </a:rPr>
              <a:t>&amp;</a:t>
            </a:r>
            <a:r>
              <a:rPr lang="en-US" altLang="en-US" sz="2400" b="1"/>
              <a:t> </a:t>
            </a:r>
            <a:r>
              <a:rPr lang="bg-BG" altLang="en-US" sz="2400" b="1"/>
              <a:t>" "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FF0000"/>
                </a:solidFill>
              </a:rPr>
              <a:t>&amp;</a:t>
            </a:r>
            <a:r>
              <a:rPr lang="en-US" altLang="en-US" sz="2400" b="1"/>
              <a:t> </a:t>
            </a:r>
            <a:r>
              <a:rPr lang="bg-BG" altLang="en-US" sz="2400" b="1">
                <a:solidFill>
                  <a:schemeClr val="accent2"/>
                </a:solidFill>
              </a:rPr>
              <a:t>Адрес</a:t>
            </a:r>
            <a:r>
              <a:rPr lang="en-US" altLang="en-US" sz="2400" b="1"/>
              <a:t> AS </a:t>
            </a:r>
            <a:r>
              <a:rPr lang="bg-BG" altLang="en-US" sz="2400" b="1">
                <a:solidFill>
                  <a:schemeClr val="accent2"/>
                </a:solidFill>
              </a:rPr>
              <a:t>Адрес</a:t>
            </a:r>
            <a:endParaRPr lang="en-US" altLang="en-US" sz="24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FROM </a:t>
            </a:r>
            <a:r>
              <a:rPr lang="bg-BG" altLang="en-US" sz="2400" b="1">
                <a:solidFill>
                  <a:schemeClr val="accent2"/>
                </a:solidFill>
              </a:rPr>
              <a:t>Доставчик</a:t>
            </a:r>
            <a:r>
              <a:rPr lang="en-US" altLang="en-US" sz="2400" b="1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400" b="1" dirty="0" smtClean="0"/>
              <a:t>Заявки в </a:t>
            </a:r>
            <a:r>
              <a:rPr lang="en-US" altLang="en-US" sz="2400" b="1" dirty="0" smtClean="0"/>
              <a:t>Microsoft Access</a:t>
            </a:r>
          </a:p>
        </p:txBody>
      </p:sp>
      <p:sp>
        <p:nvSpPr>
          <p:cNvPr id="2051" name="Rectangle 202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2052" name="Line 203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3" name="Rectangle 205"/>
          <p:cNvSpPr>
            <a:spLocks noChangeArrowheads="1"/>
          </p:cNvSpPr>
          <p:nvPr/>
        </p:nvSpPr>
        <p:spPr bwMode="auto">
          <a:xfrm>
            <a:off x="684213" y="1982788"/>
            <a:ext cx="76327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Извличането на данни от една или повече таблици се осъществява посредством </a:t>
            </a:r>
            <a:r>
              <a:rPr lang="bg-BG" altLang="en-US" sz="2400" b="1" i="1"/>
              <a:t>заявки</a:t>
            </a:r>
            <a:r>
              <a:rPr lang="bg-BG" altLang="en-US" sz="240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/>
              <a:t>В </a:t>
            </a:r>
            <a:r>
              <a:rPr lang="en-US" altLang="en-US" sz="2400"/>
              <a:t>Access</a:t>
            </a:r>
            <a:r>
              <a:rPr lang="bg-BG" altLang="en-US" sz="2400"/>
              <a:t> може да се създадат заявки чрез инструмент </a:t>
            </a:r>
            <a:r>
              <a:rPr lang="bg-BG" altLang="en-US" sz="2400" b="1"/>
              <a:t>с графичен интерфейс</a:t>
            </a:r>
            <a:r>
              <a:rPr lang="bg-BG" altLang="en-US" sz="2400"/>
              <a:t>, наречен </a:t>
            </a:r>
            <a:r>
              <a:rPr lang="en-US" altLang="en-US" sz="2400" b="1"/>
              <a:t>Query</a:t>
            </a:r>
            <a:r>
              <a:rPr lang="bg-BG" altLang="en-US" sz="2400" b="1"/>
              <a:t> </a:t>
            </a:r>
            <a:r>
              <a:rPr lang="en-US" altLang="en-US" sz="2400" b="1"/>
              <a:t>By</a:t>
            </a:r>
            <a:r>
              <a:rPr lang="bg-BG" altLang="en-US" sz="2400" b="1"/>
              <a:t> </a:t>
            </a:r>
            <a:r>
              <a:rPr lang="en-US" altLang="en-US" sz="2400" b="1"/>
              <a:t>Example</a:t>
            </a:r>
            <a:r>
              <a:rPr lang="bg-BG" altLang="en-US" sz="2400" b="1"/>
              <a:t> – </a:t>
            </a:r>
            <a:r>
              <a:rPr lang="en-US" altLang="en-US" sz="2400" b="1"/>
              <a:t>QBE</a:t>
            </a:r>
            <a:r>
              <a:rPr lang="bg-BG" altLang="en-US" sz="2400"/>
              <a:t> или </a:t>
            </a:r>
            <a:r>
              <a:rPr lang="bg-BG" altLang="en-US" sz="2400" b="1"/>
              <a:t>да се напише заявка, като се използва </a:t>
            </a:r>
            <a:r>
              <a:rPr lang="en-US" altLang="en-US" sz="2400" b="1"/>
              <a:t>SQL</a:t>
            </a:r>
            <a:r>
              <a:rPr lang="bg-BG" altLang="en-US" sz="2400" b="1"/>
              <a:t> (</a:t>
            </a:r>
            <a:r>
              <a:rPr lang="en-US" altLang="en-US" sz="2400" b="1"/>
              <a:t>Structured</a:t>
            </a:r>
            <a:r>
              <a:rPr lang="bg-BG" altLang="en-US" sz="2400" b="1"/>
              <a:t> </a:t>
            </a:r>
            <a:r>
              <a:rPr lang="en-US" altLang="en-US" sz="2400" b="1"/>
              <a:t>Query</a:t>
            </a:r>
            <a:r>
              <a:rPr lang="bg-BG" altLang="en-US" sz="2400" b="1"/>
              <a:t> </a:t>
            </a:r>
            <a:r>
              <a:rPr lang="en-US" altLang="en-US" sz="2400" b="1"/>
              <a:t>Language</a:t>
            </a:r>
            <a:r>
              <a:rPr lang="bg-BG" altLang="en-US" sz="2400" b="1"/>
              <a:t> – език за структурирани заявки)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7038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/>
            </a:r>
            <a:br>
              <a:rPr lang="en-US" altLang="en-US" sz="2400" b="1" smtClean="0"/>
            </a:br>
            <a:r>
              <a:rPr lang="bg-BG" altLang="en-US" sz="2400" b="1" smtClean="0"/>
              <a:t>Съединяване на таблици</a:t>
            </a:r>
            <a:endParaRPr lang="en-US" altLang="en-US" sz="2400" b="1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bg-BG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4213" y="1579563"/>
            <a:ext cx="7991475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/>
              <a:t> </a:t>
            </a:r>
            <a:r>
              <a:rPr lang="bg-BG" altLang="en-US" sz="2400"/>
              <a:t>С</a:t>
            </a:r>
            <a:r>
              <a:rPr lang="bg-BG" altLang="en-US"/>
              <a:t>ъединяване на таблици се извършва когато се налага извличане и обработване на данни от повече от една таблица</a:t>
            </a:r>
          </a:p>
          <a:p>
            <a:pPr>
              <a:buFontTx/>
              <a:buChar char="•"/>
            </a:pPr>
            <a:endParaRPr lang="bg-BG" altLang="en-US"/>
          </a:p>
          <a:p>
            <a:pPr>
              <a:buFontTx/>
              <a:buChar char="•"/>
            </a:pPr>
            <a:r>
              <a:rPr lang="bg-BG" altLang="en-US"/>
              <a:t> Това обикновено се изразява в комбиниране на колоните на първичните и външните ключове (на съответните таблици) на съответстващите редове</a:t>
            </a:r>
          </a:p>
          <a:p>
            <a:pPr>
              <a:buFontTx/>
              <a:buChar char="•"/>
            </a:pPr>
            <a:endParaRPr lang="bg-BG" altLang="en-US"/>
          </a:p>
          <a:p>
            <a:pPr>
              <a:buFontTx/>
              <a:buChar char="•"/>
            </a:pPr>
            <a:r>
              <a:rPr lang="bg-BG" altLang="en-US"/>
              <a:t> В </a:t>
            </a:r>
            <a:r>
              <a:rPr lang="en-US" altLang="en-US"/>
              <a:t>SQL </a:t>
            </a:r>
            <a:r>
              <a:rPr lang="bg-BG" altLang="en-US"/>
              <a:t>синтаксиса са налице пет типа операции </a:t>
            </a:r>
            <a:r>
              <a:rPr lang="en-US" altLang="en-US"/>
              <a:t>JOIN</a:t>
            </a:r>
            <a:endParaRPr lang="bg-BG" altLang="en-US"/>
          </a:p>
          <a:p>
            <a:endParaRPr lang="bg-BG" altLang="en-US"/>
          </a:p>
          <a:p>
            <a:pPr algn="ctr"/>
            <a:endParaRPr lang="bg-BG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>INNER JOIN</a:t>
            </a:r>
            <a:br>
              <a:rPr lang="en-US" altLang="en-US" sz="2400" b="1" smtClean="0"/>
            </a:br>
            <a:r>
              <a:rPr lang="en-US" altLang="en-US" sz="2400" b="1" smtClean="0"/>
              <a:t>( </a:t>
            </a:r>
            <a:r>
              <a:rPr lang="bg-BG" altLang="en-US" sz="2400" b="1" smtClean="0"/>
              <a:t>вътрешно съединение )</a:t>
            </a:r>
            <a:endParaRPr lang="en-US" altLang="en-US" sz="2400" b="1" smtClean="0"/>
          </a:p>
        </p:txBody>
      </p:sp>
      <p:sp>
        <p:nvSpPr>
          <p:cNvPr id="21507" name="Rectangle 202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bg-BG" altLang="en-US"/>
          </a:p>
        </p:txBody>
      </p:sp>
      <p:sp>
        <p:nvSpPr>
          <p:cNvPr id="21508" name="Line 203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09" name="Rectangle 205"/>
          <p:cNvSpPr>
            <a:spLocks noChangeArrowheads="1"/>
          </p:cNvSpPr>
          <p:nvPr/>
        </p:nvSpPr>
        <p:spPr bwMode="auto">
          <a:xfrm>
            <a:off x="684213" y="1625600"/>
            <a:ext cx="79914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INNER JOIN</a:t>
            </a:r>
            <a:r>
              <a:rPr lang="bg-BG" altLang="en-US" sz="2400">
                <a:solidFill>
                  <a:srgbClr val="FF0000"/>
                </a:solidFill>
              </a:rPr>
              <a:t> </a:t>
            </a:r>
            <a:r>
              <a:rPr lang="bg-BG" altLang="en-US" i="1">
                <a:solidFill>
                  <a:srgbClr val="FF0000"/>
                </a:solidFill>
              </a:rPr>
              <a:t>(</a:t>
            </a:r>
            <a:r>
              <a:rPr lang="bg-BG" altLang="en-US" b="1" i="1">
                <a:solidFill>
                  <a:srgbClr val="FF0000"/>
                </a:solidFill>
              </a:rPr>
              <a:t>вътрешно съединение</a:t>
            </a:r>
            <a:r>
              <a:rPr lang="bg-BG" altLang="en-US" i="1">
                <a:solidFill>
                  <a:srgbClr val="FF0000"/>
                </a:solidFill>
              </a:rPr>
              <a:t>) </a:t>
            </a:r>
            <a:r>
              <a:rPr lang="bg-BG" altLang="en-US" i="1">
                <a:solidFill>
                  <a:srgbClr val="FF0000"/>
                </a:solidFill>
                <a:sym typeface="Wingdings" panose="05000000000000000000" pitchFamily="2" charset="2"/>
              </a:rPr>
              <a:t> резултат: общите стойности от двете таблици</a:t>
            </a:r>
            <a:endParaRPr lang="en-US" altLang="en-US" i="1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2400"/>
              <a:t> LEFT OUTER JOIN</a:t>
            </a:r>
            <a:r>
              <a:rPr lang="bg-BG" altLang="en-US" sz="2400"/>
              <a:t> </a:t>
            </a:r>
            <a:r>
              <a:rPr lang="bg-BG" altLang="en-US" i="1"/>
              <a:t>(</a:t>
            </a:r>
            <a:r>
              <a:rPr lang="bg-BG" altLang="en-US" b="1" i="1"/>
              <a:t>ляво външно съединение</a:t>
            </a:r>
            <a:r>
              <a:rPr lang="bg-BG" altLang="en-US" i="1"/>
              <a:t>) </a:t>
            </a:r>
            <a:r>
              <a:rPr lang="bg-BG" altLang="en-US" i="1">
                <a:sym typeface="Wingdings" panose="05000000000000000000" pitchFamily="2" charset="2"/>
              </a:rPr>
              <a:t> резултат: всички редове от първата таблица</a:t>
            </a:r>
            <a:endParaRPr lang="en-US" altLang="en-US" sz="2400"/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2400"/>
              <a:t> RIGHT OUTER JOIN</a:t>
            </a:r>
            <a:r>
              <a:rPr lang="bg-BG" altLang="en-US" sz="2400"/>
              <a:t> </a:t>
            </a:r>
            <a:r>
              <a:rPr lang="bg-BG" altLang="en-US" i="1"/>
              <a:t>(</a:t>
            </a:r>
            <a:r>
              <a:rPr lang="bg-BG" altLang="en-US" b="1" i="1"/>
              <a:t>дясно външно съединение</a:t>
            </a:r>
            <a:r>
              <a:rPr lang="bg-BG" altLang="en-US" i="1"/>
              <a:t>) </a:t>
            </a:r>
            <a:endParaRPr lang="en-US" altLang="en-US" i="1"/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2400"/>
              <a:t> FULL OUTER JOIN</a:t>
            </a:r>
            <a:r>
              <a:rPr lang="bg-BG" altLang="en-US" sz="2400"/>
              <a:t> </a:t>
            </a:r>
            <a:r>
              <a:rPr lang="bg-BG" altLang="en-US" i="1"/>
              <a:t>(</a:t>
            </a:r>
            <a:r>
              <a:rPr lang="bg-BG" altLang="en-US" b="1" i="1"/>
              <a:t>пълно външно съединение</a:t>
            </a:r>
            <a:r>
              <a:rPr lang="bg-BG" altLang="en-US" i="1"/>
              <a:t>) </a:t>
            </a:r>
            <a:r>
              <a:rPr lang="bg-BG" altLang="en-US" i="1">
                <a:sym typeface="Wingdings" panose="05000000000000000000" pitchFamily="2" charset="2"/>
              </a:rPr>
              <a:t> резултат: комбинация от горните 2 съединения (</a:t>
            </a:r>
            <a:r>
              <a:rPr lang="bg-BG" altLang="en-US" b="1" i="1">
                <a:sym typeface="Wingdings" panose="05000000000000000000" pitchFamily="2" charset="2"/>
              </a:rPr>
              <a:t>не се поддържа от </a:t>
            </a:r>
            <a:r>
              <a:rPr lang="en-US" altLang="en-US" b="1" i="1">
                <a:sym typeface="Wingdings" panose="05000000000000000000" pitchFamily="2" charset="2"/>
              </a:rPr>
              <a:t>MS Access</a:t>
            </a:r>
            <a:r>
              <a:rPr lang="en-US" altLang="en-US" i="1">
                <a:sym typeface="Wingdings" panose="05000000000000000000" pitchFamily="2" charset="2"/>
              </a:rPr>
              <a:t>)</a:t>
            </a:r>
            <a:endParaRPr lang="en-US" altLang="en-US" sz="2400"/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2400"/>
              <a:t> CROSS JOIN</a:t>
            </a:r>
            <a:r>
              <a:rPr lang="bg-BG" altLang="en-US" sz="2400"/>
              <a:t> </a:t>
            </a:r>
            <a:r>
              <a:rPr lang="bg-BG" altLang="en-US" i="1"/>
              <a:t>(</a:t>
            </a:r>
            <a:r>
              <a:rPr lang="bg-BG" altLang="en-US" b="1" i="1"/>
              <a:t>кръстосано съединение</a:t>
            </a:r>
            <a:r>
              <a:rPr lang="bg-BG" altLang="en-US" i="1"/>
              <a:t>)</a:t>
            </a:r>
            <a:r>
              <a:rPr lang="en-US" altLang="en-US" sz="2400"/>
              <a:t> </a:t>
            </a:r>
            <a:r>
              <a:rPr lang="bg-BG" altLang="en-US" i="1">
                <a:sym typeface="Wingdings" panose="05000000000000000000" pitchFamily="2" charset="2"/>
              </a:rPr>
              <a:t> резултат:</a:t>
            </a:r>
            <a:r>
              <a:rPr lang="bg-BG" altLang="en-US">
                <a:sym typeface="Wingdings" panose="05000000000000000000" pitchFamily="2" charset="2"/>
              </a:rPr>
              <a:t> </a:t>
            </a:r>
            <a:r>
              <a:rPr lang="bg-BG" altLang="en-US" i="1"/>
              <a:t>връща всички редове от Първа таблица, комбинирани с всички редове от Втора таблица. При този вид съединение </a:t>
            </a:r>
            <a:r>
              <a:rPr lang="bg-BG" altLang="en-US" b="1" i="1"/>
              <a:t>липсва </a:t>
            </a:r>
            <a:r>
              <a:rPr lang="en-US" altLang="en-US" b="1" i="1"/>
              <a:t>ON</a:t>
            </a:r>
            <a:r>
              <a:rPr lang="bg-BG" altLang="en-US" i="1"/>
              <a:t>, т.е. не се задава условие за съединяване чрез свързваща колона между таблиците </a:t>
            </a:r>
            <a:endParaRPr lang="en-US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>INNER JOIN</a:t>
            </a:r>
            <a:br>
              <a:rPr lang="en-US" altLang="en-US" sz="2400" b="1" smtClean="0"/>
            </a:br>
            <a:r>
              <a:rPr lang="en-US" altLang="en-US" sz="2400" b="1" smtClean="0"/>
              <a:t>( </a:t>
            </a:r>
            <a:r>
              <a:rPr lang="bg-BG" altLang="en-US" sz="2400" b="1" smtClean="0"/>
              <a:t>вътрешно съединение )</a:t>
            </a:r>
            <a:endParaRPr lang="en-US" altLang="en-US" sz="2400" b="1" smtClean="0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11188" y="1803400"/>
            <a:ext cx="799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i="1"/>
          </a:p>
          <a:p>
            <a:pPr algn="ctr"/>
            <a:r>
              <a:rPr lang="en-US" altLang="en-US" b="1"/>
              <a:t>… FROM</a:t>
            </a:r>
            <a:r>
              <a:rPr lang="bg-BG" altLang="en-US" i="1"/>
              <a:t> Таблица1</a:t>
            </a:r>
            <a:r>
              <a:rPr lang="en-US" altLang="en-US"/>
              <a:t> </a:t>
            </a:r>
            <a:r>
              <a:rPr lang="en-US" altLang="en-US" b="1"/>
              <a:t>INNER JOIN</a:t>
            </a:r>
            <a:r>
              <a:rPr lang="en-US" altLang="en-US"/>
              <a:t> </a:t>
            </a:r>
            <a:r>
              <a:rPr lang="bg-BG" altLang="en-US" i="1"/>
              <a:t>Таблица2</a:t>
            </a:r>
            <a:r>
              <a:rPr lang="en-US" altLang="en-US"/>
              <a:t> </a:t>
            </a:r>
            <a:r>
              <a:rPr lang="en-US" altLang="en-US" b="1"/>
              <a:t>ON</a:t>
            </a:r>
            <a:r>
              <a:rPr lang="en-US" altLang="en-US"/>
              <a:t> </a:t>
            </a:r>
            <a:r>
              <a:rPr lang="bg-BG" altLang="en-US" i="1"/>
              <a:t>условие_на_съединение</a:t>
            </a:r>
            <a:endParaRPr lang="en-US" altLang="en-US" i="1"/>
          </a:p>
        </p:txBody>
      </p:sp>
      <p:sp>
        <p:nvSpPr>
          <p:cNvPr id="22533" name="Rectangle 83"/>
          <p:cNvSpPr>
            <a:spLocks noChangeArrowheads="1"/>
          </p:cNvSpPr>
          <p:nvPr/>
        </p:nvSpPr>
        <p:spPr bwMode="auto">
          <a:xfrm>
            <a:off x="611188" y="5564188"/>
            <a:ext cx="799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i="1">
                <a:sym typeface="Wingdings" panose="05000000000000000000" pitchFamily="2" charset="2"/>
              </a:rPr>
              <a:t> </a:t>
            </a:r>
            <a:r>
              <a:rPr lang="bg-BG" altLang="en-US" i="1" u="sng">
                <a:sym typeface="Wingdings" panose="05000000000000000000" pitchFamily="2" charset="2"/>
              </a:rPr>
              <a:t>Условие на съединение:</a:t>
            </a:r>
          </a:p>
          <a:p>
            <a:pPr lvl="1"/>
            <a:r>
              <a:rPr lang="en-US" altLang="en-US" b="1"/>
              <a:t>ON</a:t>
            </a:r>
            <a:r>
              <a:rPr lang="bg-BG" altLang="en-US"/>
              <a:t> </a:t>
            </a:r>
            <a:r>
              <a:rPr lang="en-US" altLang="en-US"/>
              <a:t> </a:t>
            </a:r>
            <a:r>
              <a:rPr lang="bg-BG" altLang="en-US" i="1"/>
              <a:t>Клиент.Клиент</a:t>
            </a:r>
            <a:r>
              <a:rPr lang="en-US" altLang="en-US" i="1"/>
              <a:t>ID </a:t>
            </a:r>
            <a:r>
              <a:rPr lang="en-US" altLang="en-US" b="1" i="1"/>
              <a:t>=</a:t>
            </a:r>
            <a:r>
              <a:rPr lang="en-US" altLang="en-US" i="1"/>
              <a:t> </a:t>
            </a:r>
            <a:r>
              <a:rPr lang="bg-BG" altLang="en-US" i="1"/>
              <a:t>Продажби.Клиент</a:t>
            </a:r>
            <a:r>
              <a:rPr lang="en-US" altLang="en-US" i="1"/>
              <a:t>ID</a:t>
            </a:r>
          </a:p>
        </p:txBody>
      </p:sp>
      <p:sp>
        <p:nvSpPr>
          <p:cNvPr id="22534" name="Rectangle 84"/>
          <p:cNvSpPr>
            <a:spLocks noChangeArrowheads="1"/>
          </p:cNvSpPr>
          <p:nvPr/>
        </p:nvSpPr>
        <p:spPr bwMode="auto">
          <a:xfrm>
            <a:off x="539750" y="2997200"/>
            <a:ext cx="785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Клиент</a:t>
            </a:r>
            <a:endParaRPr lang="bg-BG" altLang="en-US" sz="1400"/>
          </a:p>
        </p:txBody>
      </p:sp>
      <p:graphicFrame>
        <p:nvGraphicFramePr>
          <p:cNvPr id="43093" name="Group 85"/>
          <p:cNvGraphicFramePr>
            <a:graphicFrameLocks noGrp="1"/>
          </p:cNvGraphicFramePr>
          <p:nvPr/>
        </p:nvGraphicFramePr>
        <p:xfrm>
          <a:off x="611188" y="3776663"/>
          <a:ext cx="3249612" cy="151765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Длъжност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M&amp;M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Димитров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дизайнер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62" name="Rectangle 112"/>
          <p:cNvSpPr>
            <a:spLocks noChangeArrowheads="1"/>
          </p:cNvSpPr>
          <p:nvPr/>
        </p:nvSpPr>
        <p:spPr bwMode="auto">
          <a:xfrm>
            <a:off x="4564063" y="2997200"/>
            <a:ext cx="1009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Продажби</a:t>
            </a:r>
            <a:endParaRPr lang="bg-BG" altLang="en-US" sz="1400"/>
          </a:p>
        </p:txBody>
      </p:sp>
      <p:graphicFrame>
        <p:nvGraphicFramePr>
          <p:cNvPr id="43121" name="Group 113"/>
          <p:cNvGraphicFramePr>
            <a:graphicFrameLocks noGrp="1"/>
          </p:cNvGraphicFramePr>
          <p:nvPr/>
        </p:nvGraphicFramePr>
        <p:xfrm>
          <a:off x="4635500" y="3776663"/>
          <a:ext cx="3128963" cy="1400175"/>
        </p:xfrm>
        <a:graphic>
          <a:graphicData uri="http://schemas.openxmlformats.org/drawingml/2006/table">
            <a:tbl>
              <a:tblPr/>
              <a:tblGrid>
                <a:gridCol w="104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Продажба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bg-BG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ДатаПродажба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2585" name="AutoShape 135"/>
          <p:cNvCxnSpPr>
            <a:cxnSpLocks noChangeShapeType="1"/>
          </p:cNvCxnSpPr>
          <p:nvPr/>
        </p:nvCxnSpPr>
        <p:spPr bwMode="auto">
          <a:xfrm rot="5400000" flipV="1">
            <a:off x="3580606" y="1240632"/>
            <a:ext cx="1587" cy="507365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6" name="Rectangle 136"/>
          <p:cNvSpPr>
            <a:spLocks noChangeArrowheads="1"/>
          </p:cNvSpPr>
          <p:nvPr/>
        </p:nvSpPr>
        <p:spPr bwMode="auto">
          <a:xfrm>
            <a:off x="971550" y="3284538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>
                <a:cs typeface="Times New Roman" panose="02020603050405020304" pitchFamily="18" charset="0"/>
              </a:rPr>
              <a:t>1</a:t>
            </a:r>
            <a:endParaRPr lang="bg-BG" altLang="en-US" sz="1400"/>
          </a:p>
        </p:txBody>
      </p:sp>
      <p:sp>
        <p:nvSpPr>
          <p:cNvPr id="22587" name="Rectangle 137"/>
          <p:cNvSpPr>
            <a:spLocks noChangeArrowheads="1"/>
          </p:cNvSpPr>
          <p:nvPr/>
        </p:nvSpPr>
        <p:spPr bwMode="auto">
          <a:xfrm>
            <a:off x="5868988" y="31416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2400" b="1">
                <a:cs typeface="Times New Roman" panose="02020603050405020304" pitchFamily="18" charset="0"/>
              </a:rPr>
              <a:t>∞</a:t>
            </a:r>
            <a:endParaRPr lang="bg-BG" altLang="en-US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>INNER JOIN</a:t>
            </a:r>
            <a:br>
              <a:rPr lang="en-US" altLang="en-US" sz="2400" b="1" smtClean="0"/>
            </a:br>
            <a:r>
              <a:rPr lang="en-US" altLang="en-US" sz="2400" b="1" smtClean="0"/>
              <a:t>( </a:t>
            </a:r>
            <a:r>
              <a:rPr lang="bg-BG" altLang="en-US" sz="2400" b="1" smtClean="0"/>
              <a:t>вътрешно съединение )</a:t>
            </a:r>
            <a:endParaRPr lang="en-US" altLang="en-US" sz="2400" b="1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bg-BG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11188" y="1620838"/>
            <a:ext cx="7991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bg-BG" altLang="en-US" i="1">
                <a:sym typeface="Wingdings" panose="05000000000000000000" pitchFamily="2" charset="2"/>
              </a:rPr>
              <a:t> Вътрешно съединение, реализирано с оператора </a:t>
            </a:r>
            <a:r>
              <a:rPr lang="en-US" altLang="en-US" i="1">
                <a:sym typeface="Wingdings" panose="05000000000000000000" pitchFamily="2" charset="2"/>
              </a:rPr>
              <a:t>INNER JOIN, </a:t>
            </a:r>
            <a:r>
              <a:rPr lang="bg-BG" altLang="en-US" i="1">
                <a:sym typeface="Wingdings" panose="05000000000000000000" pitchFamily="2" charset="2"/>
              </a:rPr>
              <a:t>връща редовете от коя да е таблица само ако имат съответстващ ред от другата таблица, т.е. извеждат се всички редове, за които специфичното условие за съединение, указано в </a:t>
            </a:r>
            <a:r>
              <a:rPr lang="en-US" altLang="en-US" b="1" i="1">
                <a:sym typeface="Wingdings" panose="05000000000000000000" pitchFamily="2" charset="2"/>
              </a:rPr>
              <a:t>ON</a:t>
            </a:r>
            <a:r>
              <a:rPr lang="en-US" altLang="en-US" i="1">
                <a:sym typeface="Wingdings" panose="05000000000000000000" pitchFamily="2" charset="2"/>
              </a:rPr>
              <a:t>, </a:t>
            </a:r>
            <a:r>
              <a:rPr lang="bg-BG" altLang="en-US" i="1">
                <a:sym typeface="Wingdings" panose="05000000000000000000" pitchFamily="2" charset="2"/>
              </a:rPr>
              <a:t>е удовлетворено.</a:t>
            </a:r>
            <a:r>
              <a:rPr lang="bg-BG" altLang="en-US">
                <a:sym typeface="Wingdings" panose="05000000000000000000" pitchFamily="2" charset="2"/>
              </a:rPr>
              <a:t> </a:t>
            </a:r>
            <a:endParaRPr lang="en-US" altLang="en-US" i="1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39750" y="2997200"/>
            <a:ext cx="785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Клиент</a:t>
            </a:r>
            <a:endParaRPr lang="bg-BG" altLang="en-US" sz="1400"/>
          </a:p>
        </p:txBody>
      </p:sp>
      <p:graphicFrame>
        <p:nvGraphicFramePr>
          <p:cNvPr id="44103" name="Group 71"/>
          <p:cNvGraphicFramePr>
            <a:graphicFrameLocks noGrp="1"/>
          </p:cNvGraphicFramePr>
          <p:nvPr/>
        </p:nvGraphicFramePr>
        <p:xfrm>
          <a:off x="611188" y="3776663"/>
          <a:ext cx="3384550" cy="1400175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Длъжност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M&amp;M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Димитров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дизайнер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4564063" y="2997200"/>
            <a:ext cx="1009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Продажби</a:t>
            </a:r>
            <a:endParaRPr lang="bg-BG" altLang="en-US" sz="1400"/>
          </a:p>
        </p:txBody>
      </p:sp>
      <p:graphicFrame>
        <p:nvGraphicFramePr>
          <p:cNvPr id="44097" name="Group 65"/>
          <p:cNvGraphicFramePr>
            <a:graphicFrameLocks noGrp="1"/>
          </p:cNvGraphicFramePr>
          <p:nvPr/>
        </p:nvGraphicFramePr>
        <p:xfrm>
          <a:off x="4635500" y="3776663"/>
          <a:ext cx="3128963" cy="1400175"/>
        </p:xfrm>
        <a:graphic>
          <a:graphicData uri="http://schemas.openxmlformats.org/drawingml/2006/table">
            <a:tbl>
              <a:tblPr/>
              <a:tblGrid>
                <a:gridCol w="104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Продажба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bg-BG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ДатаПродажба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609" name="AutoShape 61"/>
          <p:cNvCxnSpPr>
            <a:cxnSpLocks noChangeShapeType="1"/>
          </p:cNvCxnSpPr>
          <p:nvPr/>
        </p:nvCxnSpPr>
        <p:spPr bwMode="auto">
          <a:xfrm rot="5400000" flipV="1">
            <a:off x="3580606" y="1240632"/>
            <a:ext cx="1587" cy="507365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0" name="Rectangle 62"/>
          <p:cNvSpPr>
            <a:spLocks noChangeArrowheads="1"/>
          </p:cNvSpPr>
          <p:nvPr/>
        </p:nvSpPr>
        <p:spPr bwMode="auto">
          <a:xfrm>
            <a:off x="971550" y="3284538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>
                <a:cs typeface="Times New Roman" panose="02020603050405020304" pitchFamily="18" charset="0"/>
              </a:rPr>
              <a:t>1</a:t>
            </a:r>
            <a:endParaRPr lang="bg-BG" altLang="en-US" sz="1400"/>
          </a:p>
        </p:txBody>
      </p:sp>
      <p:sp>
        <p:nvSpPr>
          <p:cNvPr id="23611" name="Rectangle 63"/>
          <p:cNvSpPr>
            <a:spLocks noChangeArrowheads="1"/>
          </p:cNvSpPr>
          <p:nvPr/>
        </p:nvSpPr>
        <p:spPr bwMode="auto">
          <a:xfrm>
            <a:off x="5868988" y="31416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2400" b="1">
                <a:cs typeface="Times New Roman" panose="02020603050405020304" pitchFamily="18" charset="0"/>
              </a:rPr>
              <a:t>∞</a:t>
            </a:r>
            <a:endParaRPr lang="bg-BG" altLang="en-US" sz="2400">
              <a:cs typeface="Arial" panose="020B0604020202020204" pitchFamily="34" charset="0"/>
            </a:endParaRPr>
          </a:p>
        </p:txBody>
      </p:sp>
      <p:sp>
        <p:nvSpPr>
          <p:cNvPr id="23612" name="Rectangle 64"/>
          <p:cNvSpPr>
            <a:spLocks noChangeArrowheads="1"/>
          </p:cNvSpPr>
          <p:nvPr/>
        </p:nvSpPr>
        <p:spPr bwMode="auto">
          <a:xfrm>
            <a:off x="611188" y="5564188"/>
            <a:ext cx="799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i="1">
                <a:sym typeface="Wingdings" panose="05000000000000000000" pitchFamily="2" charset="2"/>
              </a:rPr>
              <a:t> </a:t>
            </a:r>
            <a:r>
              <a:rPr lang="bg-BG" altLang="en-US" i="1" u="sng">
                <a:sym typeface="Wingdings" panose="05000000000000000000" pitchFamily="2" charset="2"/>
              </a:rPr>
              <a:t>Условие на съединение:</a:t>
            </a:r>
          </a:p>
          <a:p>
            <a:pPr lvl="1"/>
            <a:r>
              <a:rPr lang="en-US" altLang="en-US" b="1"/>
              <a:t>ON</a:t>
            </a:r>
            <a:r>
              <a:rPr lang="bg-BG" altLang="en-US"/>
              <a:t> </a:t>
            </a:r>
            <a:r>
              <a:rPr lang="en-US" altLang="en-US"/>
              <a:t> </a:t>
            </a:r>
            <a:r>
              <a:rPr lang="bg-BG" altLang="en-US" i="1"/>
              <a:t>Клиент.Клиент</a:t>
            </a:r>
            <a:r>
              <a:rPr lang="en-US" altLang="en-US" i="1"/>
              <a:t>ID </a:t>
            </a:r>
            <a:r>
              <a:rPr lang="en-US" altLang="en-US" b="1" i="1"/>
              <a:t>=</a:t>
            </a:r>
            <a:r>
              <a:rPr lang="en-US" altLang="en-US" i="1"/>
              <a:t> </a:t>
            </a:r>
            <a:r>
              <a:rPr lang="bg-BG" altLang="en-US" i="1"/>
              <a:t>Продажби.Клиент</a:t>
            </a:r>
            <a:r>
              <a:rPr lang="en-US" altLang="en-US" i="1"/>
              <a:t>ID</a:t>
            </a:r>
          </a:p>
        </p:txBody>
      </p:sp>
      <p:sp>
        <p:nvSpPr>
          <p:cNvPr id="23613" name="Line 66"/>
          <p:cNvSpPr>
            <a:spLocks noChangeShapeType="1"/>
          </p:cNvSpPr>
          <p:nvPr/>
        </p:nvSpPr>
        <p:spPr bwMode="auto">
          <a:xfrm>
            <a:off x="3779838" y="4221163"/>
            <a:ext cx="2016125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14" name="Line 67"/>
          <p:cNvSpPr>
            <a:spLocks noChangeShapeType="1"/>
          </p:cNvSpPr>
          <p:nvPr/>
        </p:nvSpPr>
        <p:spPr bwMode="auto">
          <a:xfrm flipV="1">
            <a:off x="3779838" y="4221163"/>
            <a:ext cx="1944687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15" name="Line 68"/>
          <p:cNvSpPr>
            <a:spLocks noChangeShapeType="1"/>
          </p:cNvSpPr>
          <p:nvPr/>
        </p:nvSpPr>
        <p:spPr bwMode="auto">
          <a:xfrm>
            <a:off x="3779838" y="4652963"/>
            <a:ext cx="1944687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>INNER JOIN</a:t>
            </a:r>
            <a:br>
              <a:rPr lang="en-US" altLang="en-US" sz="2400" b="1" smtClean="0"/>
            </a:br>
            <a:r>
              <a:rPr lang="en-US" altLang="en-US" sz="2400" b="1" smtClean="0"/>
              <a:t>( </a:t>
            </a:r>
            <a:r>
              <a:rPr lang="bg-BG" altLang="en-US" sz="2400" b="1" smtClean="0"/>
              <a:t>вътрешно съединение )</a:t>
            </a:r>
            <a:endParaRPr lang="en-US" altLang="en-US" sz="2400" b="1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bg-BG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39750" y="1484313"/>
            <a:ext cx="785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Клиент</a:t>
            </a:r>
            <a:endParaRPr lang="bg-BG" altLang="en-US" sz="1400"/>
          </a:p>
        </p:txBody>
      </p:sp>
      <p:graphicFrame>
        <p:nvGraphicFramePr>
          <p:cNvPr id="45063" name="Group 7"/>
          <p:cNvGraphicFramePr>
            <a:graphicFrameLocks noGrp="1"/>
          </p:cNvGraphicFramePr>
          <p:nvPr/>
        </p:nvGraphicFramePr>
        <p:xfrm>
          <a:off x="611188" y="2263775"/>
          <a:ext cx="3384550" cy="1400175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Длъжност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M&amp;M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Димитров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дизайнер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4564063" y="1484313"/>
            <a:ext cx="1009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Продажби</a:t>
            </a:r>
            <a:endParaRPr lang="bg-BG" altLang="en-US" sz="1400"/>
          </a:p>
        </p:txBody>
      </p:sp>
      <p:graphicFrame>
        <p:nvGraphicFramePr>
          <p:cNvPr id="45091" name="Group 35"/>
          <p:cNvGraphicFramePr>
            <a:graphicFrameLocks noGrp="1"/>
          </p:cNvGraphicFramePr>
          <p:nvPr/>
        </p:nvGraphicFramePr>
        <p:xfrm>
          <a:off x="4635500" y="2263775"/>
          <a:ext cx="3128963" cy="1400175"/>
        </p:xfrm>
        <a:graphic>
          <a:graphicData uri="http://schemas.openxmlformats.org/drawingml/2006/table">
            <a:tbl>
              <a:tblPr/>
              <a:tblGrid>
                <a:gridCol w="104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Продажба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bg-BG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ДатаПродажба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632" name="AutoShape 57"/>
          <p:cNvCxnSpPr>
            <a:cxnSpLocks noChangeShapeType="1"/>
          </p:cNvCxnSpPr>
          <p:nvPr/>
        </p:nvCxnSpPr>
        <p:spPr bwMode="auto">
          <a:xfrm rot="5400000" flipV="1">
            <a:off x="3580606" y="-272256"/>
            <a:ext cx="1588" cy="507365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33" name="Rectangle 58"/>
          <p:cNvSpPr>
            <a:spLocks noChangeArrowheads="1"/>
          </p:cNvSpPr>
          <p:nvPr/>
        </p:nvSpPr>
        <p:spPr bwMode="auto">
          <a:xfrm>
            <a:off x="971550" y="177165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>
                <a:cs typeface="Times New Roman" panose="02020603050405020304" pitchFamily="18" charset="0"/>
              </a:rPr>
              <a:t>1</a:t>
            </a:r>
            <a:endParaRPr lang="bg-BG" altLang="en-US" sz="1400"/>
          </a:p>
        </p:txBody>
      </p:sp>
      <p:sp>
        <p:nvSpPr>
          <p:cNvPr id="24634" name="Rectangle 59"/>
          <p:cNvSpPr>
            <a:spLocks noChangeArrowheads="1"/>
          </p:cNvSpPr>
          <p:nvPr/>
        </p:nvSpPr>
        <p:spPr bwMode="auto">
          <a:xfrm>
            <a:off x="5868988" y="16287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2400" b="1">
                <a:cs typeface="Times New Roman" panose="02020603050405020304" pitchFamily="18" charset="0"/>
              </a:rPr>
              <a:t>∞</a:t>
            </a:r>
            <a:endParaRPr lang="bg-BG" altLang="en-US" sz="2400">
              <a:cs typeface="Arial" panose="020B0604020202020204" pitchFamily="34" charset="0"/>
            </a:endParaRPr>
          </a:p>
        </p:txBody>
      </p:sp>
      <p:sp>
        <p:nvSpPr>
          <p:cNvPr id="24635" name="Line 61"/>
          <p:cNvSpPr>
            <a:spLocks noChangeShapeType="1"/>
          </p:cNvSpPr>
          <p:nvPr/>
        </p:nvSpPr>
        <p:spPr bwMode="auto">
          <a:xfrm>
            <a:off x="3779838" y="2708275"/>
            <a:ext cx="201612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36" name="Line 62"/>
          <p:cNvSpPr>
            <a:spLocks noChangeShapeType="1"/>
          </p:cNvSpPr>
          <p:nvPr/>
        </p:nvSpPr>
        <p:spPr bwMode="auto">
          <a:xfrm flipV="1">
            <a:off x="3779838" y="2708275"/>
            <a:ext cx="1944687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37" name="Line 63"/>
          <p:cNvSpPr>
            <a:spLocks noChangeShapeType="1"/>
          </p:cNvSpPr>
          <p:nvPr/>
        </p:nvSpPr>
        <p:spPr bwMode="auto">
          <a:xfrm>
            <a:off x="3779838" y="3140075"/>
            <a:ext cx="1944687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aphicFrame>
        <p:nvGraphicFramePr>
          <p:cNvPr id="45211" name="Group 155"/>
          <p:cNvGraphicFramePr>
            <a:graphicFrameLocks noGrp="1"/>
          </p:cNvGraphicFramePr>
          <p:nvPr>
            <p:ph idx="1"/>
          </p:nvPr>
        </p:nvGraphicFramePr>
        <p:xfrm>
          <a:off x="1014413" y="4437063"/>
          <a:ext cx="6426200" cy="1689100"/>
        </p:xfrm>
        <a:graphic>
          <a:graphicData uri="http://schemas.openxmlformats.org/drawingml/2006/table">
            <a:tbl>
              <a:tblPr/>
              <a:tblGrid>
                <a:gridCol w="66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Длъжност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Продажба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ДатаПродажба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80" name="Line 142"/>
          <p:cNvSpPr>
            <a:spLocks noChangeShapeType="1"/>
          </p:cNvSpPr>
          <p:nvPr/>
        </p:nvSpPr>
        <p:spPr bwMode="auto">
          <a:xfrm>
            <a:off x="4284663" y="3933825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81" name="Rectangle 143"/>
          <p:cNvSpPr>
            <a:spLocks noChangeArrowheads="1"/>
          </p:cNvSpPr>
          <p:nvPr/>
        </p:nvSpPr>
        <p:spPr bwMode="auto">
          <a:xfrm>
            <a:off x="3563938" y="3933825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cs typeface="Times New Roman" panose="02020603050405020304" pitchFamily="18" charset="0"/>
              </a:rPr>
              <a:t>FROM</a:t>
            </a:r>
            <a:endParaRPr lang="bg-BG" altLang="en-US" sz="1400"/>
          </a:p>
        </p:txBody>
      </p:sp>
      <p:sp>
        <p:nvSpPr>
          <p:cNvPr id="24682" name="Rectangle 144"/>
          <p:cNvSpPr>
            <a:spLocks noChangeArrowheads="1"/>
          </p:cNvSpPr>
          <p:nvPr/>
        </p:nvSpPr>
        <p:spPr bwMode="auto">
          <a:xfrm>
            <a:off x="4356100" y="3933825"/>
            <a:ext cx="2239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съединение на таблиците</a:t>
            </a:r>
            <a:endParaRPr lang="bg-BG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>INNER JOIN</a:t>
            </a:r>
            <a:br>
              <a:rPr lang="en-US" altLang="en-US" sz="2400" b="1" smtClean="0"/>
            </a:br>
            <a:r>
              <a:rPr lang="en-US" altLang="en-US" sz="2400" b="1" smtClean="0"/>
              <a:t>( </a:t>
            </a:r>
            <a:r>
              <a:rPr lang="bg-BG" altLang="en-US" sz="2400" b="1" smtClean="0"/>
              <a:t>вътрешно съединение )</a:t>
            </a:r>
            <a:endParaRPr lang="en-US" altLang="en-US" sz="2400" b="1" smtClean="0"/>
          </a:p>
        </p:txBody>
      </p:sp>
      <p:graphicFrame>
        <p:nvGraphicFramePr>
          <p:cNvPr id="46282" name="Group 202"/>
          <p:cNvGraphicFramePr>
            <a:graphicFrameLocks noGrp="1"/>
          </p:cNvGraphicFramePr>
          <p:nvPr>
            <p:ph sz="half" idx="1"/>
          </p:nvPr>
        </p:nvGraphicFramePr>
        <p:xfrm>
          <a:off x="1252538" y="2132013"/>
          <a:ext cx="6272212" cy="1441450"/>
        </p:xfrm>
        <a:graphic>
          <a:graphicData uri="http://schemas.openxmlformats.org/drawingml/2006/table">
            <a:tbl>
              <a:tblPr/>
              <a:tblGrid>
                <a:gridCol w="66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Длъжност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Продажба</a:t>
                      </a:r>
                      <a:r>
                        <a:rPr kumimoji="0" lang="en-US" alt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ДатаПродажба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45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46" name="Line 99"/>
          <p:cNvSpPr>
            <a:spLocks noChangeShapeType="1"/>
          </p:cNvSpPr>
          <p:nvPr/>
        </p:nvSpPr>
        <p:spPr bwMode="auto">
          <a:xfrm>
            <a:off x="4421188" y="1557338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47" name="Rectangle 100"/>
          <p:cNvSpPr>
            <a:spLocks noChangeArrowheads="1"/>
          </p:cNvSpPr>
          <p:nvPr/>
        </p:nvSpPr>
        <p:spPr bwMode="auto">
          <a:xfrm>
            <a:off x="3700463" y="1557338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cs typeface="Times New Roman" panose="02020603050405020304" pitchFamily="18" charset="0"/>
              </a:rPr>
              <a:t>FROM</a:t>
            </a:r>
            <a:endParaRPr lang="bg-BG" altLang="en-US" sz="1400"/>
          </a:p>
        </p:txBody>
      </p:sp>
      <p:sp>
        <p:nvSpPr>
          <p:cNvPr id="25648" name="Rectangle 101"/>
          <p:cNvSpPr>
            <a:spLocks noChangeArrowheads="1"/>
          </p:cNvSpPr>
          <p:nvPr/>
        </p:nvSpPr>
        <p:spPr bwMode="auto">
          <a:xfrm>
            <a:off x="4492625" y="1557338"/>
            <a:ext cx="2239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съединение на таблиците</a:t>
            </a:r>
            <a:endParaRPr lang="bg-BG" altLang="en-US" sz="1400"/>
          </a:p>
        </p:txBody>
      </p:sp>
      <p:sp>
        <p:nvSpPr>
          <p:cNvPr id="25649" name="Line 102"/>
          <p:cNvSpPr>
            <a:spLocks noChangeShapeType="1"/>
          </p:cNvSpPr>
          <p:nvPr/>
        </p:nvSpPr>
        <p:spPr bwMode="auto">
          <a:xfrm>
            <a:off x="3802063" y="4006850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50" name="Rectangle 103"/>
          <p:cNvSpPr>
            <a:spLocks noChangeArrowheads="1"/>
          </p:cNvSpPr>
          <p:nvPr/>
        </p:nvSpPr>
        <p:spPr bwMode="auto">
          <a:xfrm>
            <a:off x="2865438" y="4006850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cs typeface="Times New Roman" panose="02020603050405020304" pitchFamily="18" charset="0"/>
              </a:rPr>
              <a:t>SELECT</a:t>
            </a:r>
            <a:endParaRPr lang="bg-BG" altLang="en-US" sz="1400"/>
          </a:p>
        </p:txBody>
      </p:sp>
      <p:sp>
        <p:nvSpPr>
          <p:cNvPr id="25651" name="Rectangle 104"/>
          <p:cNvSpPr>
            <a:spLocks noChangeArrowheads="1"/>
          </p:cNvSpPr>
          <p:nvPr/>
        </p:nvSpPr>
        <p:spPr bwMode="auto">
          <a:xfrm>
            <a:off x="3873500" y="4006850"/>
            <a:ext cx="401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резултат от командата върху броя на колоните</a:t>
            </a:r>
            <a:endParaRPr lang="bg-BG" altLang="en-US" sz="1400"/>
          </a:p>
        </p:txBody>
      </p:sp>
      <p:graphicFrame>
        <p:nvGraphicFramePr>
          <p:cNvPr id="46293" name="Group 213"/>
          <p:cNvGraphicFramePr>
            <a:graphicFrameLocks noGrp="1"/>
          </p:cNvGraphicFramePr>
          <p:nvPr>
            <p:ph sz="half" idx="2"/>
          </p:nvPr>
        </p:nvGraphicFramePr>
        <p:xfrm>
          <a:off x="1443038" y="4737100"/>
          <a:ext cx="5919787" cy="1143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Длъжност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Продажба</a:t>
                      </a: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ДатаПродажба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smtClean="0"/>
              <a:t>SQL</a:t>
            </a:r>
          </a:p>
        </p:txBody>
      </p:sp>
      <p:sp>
        <p:nvSpPr>
          <p:cNvPr id="26627" name="Line 45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28" name="Line 49"/>
          <p:cNvSpPr>
            <a:spLocks noChangeShapeType="1"/>
          </p:cNvSpPr>
          <p:nvPr/>
        </p:nvSpPr>
        <p:spPr bwMode="auto">
          <a:xfrm>
            <a:off x="3802063" y="1628775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29" name="Rectangle 50"/>
          <p:cNvSpPr>
            <a:spLocks noChangeArrowheads="1"/>
          </p:cNvSpPr>
          <p:nvPr/>
        </p:nvSpPr>
        <p:spPr bwMode="auto">
          <a:xfrm>
            <a:off x="2865438" y="1628775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cs typeface="Times New Roman" panose="02020603050405020304" pitchFamily="18" charset="0"/>
              </a:rPr>
              <a:t>SELECT</a:t>
            </a:r>
            <a:endParaRPr lang="bg-BG" altLang="en-US" sz="1400"/>
          </a:p>
        </p:txBody>
      </p:sp>
      <p:sp>
        <p:nvSpPr>
          <p:cNvPr id="26630" name="Rectangle 51"/>
          <p:cNvSpPr>
            <a:spLocks noChangeArrowheads="1"/>
          </p:cNvSpPr>
          <p:nvPr/>
        </p:nvSpPr>
        <p:spPr bwMode="auto">
          <a:xfrm>
            <a:off x="3873500" y="1628775"/>
            <a:ext cx="401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>
                <a:cs typeface="Times New Roman" panose="02020603050405020304" pitchFamily="18" charset="0"/>
              </a:rPr>
              <a:t>резултат от командата върху броя на колоните</a:t>
            </a:r>
            <a:endParaRPr lang="bg-BG" altLang="en-US" sz="1400"/>
          </a:p>
        </p:txBody>
      </p:sp>
      <p:graphicFrame>
        <p:nvGraphicFramePr>
          <p:cNvPr id="49204" name="Group 52"/>
          <p:cNvGraphicFramePr>
            <a:graphicFrameLocks noGrp="1"/>
          </p:cNvGraphicFramePr>
          <p:nvPr>
            <p:ph sz="half" idx="2"/>
          </p:nvPr>
        </p:nvGraphicFramePr>
        <p:xfrm>
          <a:off x="1443038" y="2359025"/>
          <a:ext cx="5919787" cy="1143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Длъжност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Продажба</a:t>
                      </a: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ДатаПродажба</a:t>
                      </a:r>
                      <a:endParaRPr kumimoji="0" lang="bg-BG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JKL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Петкова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управител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63" name="Rectangle 85"/>
          <p:cNvSpPr>
            <a:spLocks noChangeArrowheads="1"/>
          </p:cNvSpPr>
          <p:nvPr/>
        </p:nvSpPr>
        <p:spPr bwMode="auto">
          <a:xfrm>
            <a:off x="1403350" y="4038600"/>
            <a:ext cx="69135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>
                <a:sym typeface="Wingdings" panose="05000000000000000000" pitchFamily="2" charset="2"/>
              </a:rPr>
              <a:t>SELECT</a:t>
            </a:r>
            <a:r>
              <a:rPr lang="en-US" altLang="en-US" i="1">
                <a:sym typeface="Wingdings" panose="05000000000000000000" pitchFamily="2" charset="2"/>
              </a:rPr>
              <a:t> </a:t>
            </a:r>
            <a:r>
              <a:rPr lang="bg-BG" altLang="en-US" i="1">
                <a:sym typeface="Wingdings" panose="05000000000000000000" pitchFamily="2" charset="2"/>
              </a:rPr>
              <a:t> Клиент</a:t>
            </a:r>
            <a:r>
              <a:rPr lang="en-US" altLang="en-US" i="1">
                <a:sym typeface="Wingdings" panose="05000000000000000000" pitchFamily="2" charset="2"/>
              </a:rPr>
              <a:t>.</a:t>
            </a:r>
            <a:r>
              <a:rPr lang="bg-BG" altLang="en-US" i="1">
                <a:sym typeface="Wingdings" panose="05000000000000000000" pitchFamily="2" charset="2"/>
              </a:rPr>
              <a:t>Фирма</a:t>
            </a:r>
            <a:r>
              <a:rPr lang="en-US" altLang="en-US" i="1">
                <a:sym typeface="Wingdings" panose="05000000000000000000" pitchFamily="2" charset="2"/>
              </a:rPr>
              <a:t>, </a:t>
            </a:r>
            <a:r>
              <a:rPr lang="bg-BG" altLang="en-US" i="1">
                <a:sym typeface="Wingdings" panose="05000000000000000000" pitchFamily="2" charset="2"/>
              </a:rPr>
              <a:t> Клиент</a:t>
            </a:r>
            <a:r>
              <a:rPr lang="en-US" altLang="en-US" i="1">
                <a:sym typeface="Wingdings" panose="05000000000000000000" pitchFamily="2" charset="2"/>
              </a:rPr>
              <a:t>.</a:t>
            </a:r>
            <a:r>
              <a:rPr lang="bg-BG" altLang="en-US" i="1">
                <a:sym typeface="Wingdings" panose="05000000000000000000" pitchFamily="2" charset="2"/>
              </a:rPr>
              <a:t>Име</a:t>
            </a:r>
            <a:r>
              <a:rPr lang="en-US" altLang="en-US" i="1">
                <a:sym typeface="Wingdings" panose="05000000000000000000" pitchFamily="2" charset="2"/>
              </a:rPr>
              <a:t>, </a:t>
            </a:r>
            <a:r>
              <a:rPr lang="bg-BG" altLang="en-US" i="1">
                <a:sym typeface="Wingdings" panose="05000000000000000000" pitchFamily="2" charset="2"/>
              </a:rPr>
              <a:t> Клиент</a:t>
            </a:r>
            <a:r>
              <a:rPr lang="en-US" altLang="en-US" i="1">
                <a:sym typeface="Wingdings" panose="05000000000000000000" pitchFamily="2" charset="2"/>
              </a:rPr>
              <a:t>.</a:t>
            </a:r>
            <a:r>
              <a:rPr lang="bg-BG" altLang="en-US" i="1">
                <a:sym typeface="Wingdings" panose="05000000000000000000" pitchFamily="2" charset="2"/>
              </a:rPr>
              <a:t>Длъжност, Продажби</a:t>
            </a:r>
            <a:r>
              <a:rPr lang="en-US" altLang="en-US" i="1">
                <a:sym typeface="Wingdings" panose="05000000000000000000" pitchFamily="2" charset="2"/>
              </a:rPr>
              <a:t>.</a:t>
            </a:r>
            <a:r>
              <a:rPr lang="bg-BG" altLang="en-US" i="1">
                <a:sym typeface="Wingdings" panose="05000000000000000000" pitchFamily="2" charset="2"/>
              </a:rPr>
              <a:t>Продажба</a:t>
            </a:r>
            <a:r>
              <a:rPr lang="en-US" altLang="en-US" i="1">
                <a:sym typeface="Wingdings" panose="05000000000000000000" pitchFamily="2" charset="2"/>
              </a:rPr>
              <a:t>ID, </a:t>
            </a:r>
            <a:r>
              <a:rPr lang="bg-BG" altLang="en-US" i="1">
                <a:sym typeface="Wingdings" panose="05000000000000000000" pitchFamily="2" charset="2"/>
              </a:rPr>
              <a:t> Продажби</a:t>
            </a:r>
            <a:r>
              <a:rPr lang="en-US" altLang="en-US" i="1">
                <a:sym typeface="Wingdings" panose="05000000000000000000" pitchFamily="2" charset="2"/>
              </a:rPr>
              <a:t>.</a:t>
            </a:r>
            <a:r>
              <a:rPr lang="bg-BG" altLang="en-US" i="1">
                <a:sym typeface="Wingdings" panose="05000000000000000000" pitchFamily="2" charset="2"/>
              </a:rPr>
              <a:t>ДатаПродажба</a:t>
            </a:r>
            <a:endParaRPr lang="en-US" altLang="en-US" i="1">
              <a:sym typeface="Wingdings" panose="05000000000000000000" pitchFamily="2" charset="2"/>
            </a:endParaRPr>
          </a:p>
          <a:p>
            <a:r>
              <a:rPr lang="en-US" altLang="en-US" b="1" i="1">
                <a:sym typeface="Wingdings" panose="05000000000000000000" pitchFamily="2" charset="2"/>
              </a:rPr>
              <a:t>FROM</a:t>
            </a:r>
            <a:r>
              <a:rPr lang="en-US" altLang="en-US" i="1">
                <a:sym typeface="Wingdings" panose="05000000000000000000" pitchFamily="2" charset="2"/>
              </a:rPr>
              <a:t> </a:t>
            </a:r>
            <a:r>
              <a:rPr lang="bg-BG" altLang="en-US" i="1">
                <a:sym typeface="Wingdings" panose="05000000000000000000" pitchFamily="2" charset="2"/>
              </a:rPr>
              <a:t> Клиент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bg-BG" altLang="en-US">
                <a:sym typeface="Wingdings" panose="05000000000000000000" pitchFamily="2" charset="2"/>
              </a:rPr>
              <a:t> </a:t>
            </a:r>
            <a:r>
              <a:rPr lang="en-US" altLang="en-US" b="1" i="1">
                <a:sym typeface="Wingdings" panose="05000000000000000000" pitchFamily="2" charset="2"/>
              </a:rPr>
              <a:t>INNER JOIN</a:t>
            </a:r>
            <a:r>
              <a:rPr lang="en-US" altLang="en-US" i="1">
                <a:sym typeface="Wingdings" panose="05000000000000000000" pitchFamily="2" charset="2"/>
              </a:rPr>
              <a:t> </a:t>
            </a:r>
            <a:r>
              <a:rPr lang="bg-BG" altLang="en-US" i="1">
                <a:sym typeface="Wingdings" panose="05000000000000000000" pitchFamily="2" charset="2"/>
              </a:rPr>
              <a:t> Продажби</a:t>
            </a:r>
            <a:endParaRPr lang="en-US" altLang="en-US" i="1">
              <a:sym typeface="Wingdings" panose="05000000000000000000" pitchFamily="2" charset="2"/>
            </a:endParaRPr>
          </a:p>
          <a:p>
            <a:r>
              <a:rPr lang="en-US" altLang="en-US" b="1" i="1">
                <a:sym typeface="Wingdings" panose="05000000000000000000" pitchFamily="2" charset="2"/>
              </a:rPr>
              <a:t>ON</a:t>
            </a:r>
            <a:r>
              <a:rPr lang="en-US" altLang="en-US" i="1">
                <a:sym typeface="Wingdings" panose="05000000000000000000" pitchFamily="2" charset="2"/>
              </a:rPr>
              <a:t> </a:t>
            </a:r>
            <a:r>
              <a:rPr lang="bg-BG" altLang="en-US" i="1">
                <a:sym typeface="Wingdings" panose="05000000000000000000" pitchFamily="2" charset="2"/>
              </a:rPr>
              <a:t> </a:t>
            </a:r>
            <a:r>
              <a:rPr lang="bg-BG" altLang="en-US" i="1"/>
              <a:t>Клиент.Клиент</a:t>
            </a:r>
            <a:r>
              <a:rPr lang="en-US" altLang="en-US" i="1"/>
              <a:t>ID </a:t>
            </a:r>
            <a:r>
              <a:rPr lang="en-US" altLang="en-US" b="1" i="1"/>
              <a:t>=</a:t>
            </a:r>
            <a:r>
              <a:rPr lang="en-US" altLang="en-US" i="1"/>
              <a:t> </a:t>
            </a:r>
            <a:r>
              <a:rPr lang="bg-BG" altLang="en-US" i="1"/>
              <a:t>Продажби.Клиент</a:t>
            </a:r>
            <a:r>
              <a:rPr lang="en-US" altLang="en-US" i="1"/>
              <a:t>ID</a:t>
            </a:r>
            <a:r>
              <a:rPr lang="en-US" altLang="en-US" i="1">
                <a:sym typeface="Wingdings" panose="05000000000000000000" pitchFamily="2" charset="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en-US" sz="2400" b="1" smtClean="0"/>
              <a:t>QBE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539750" y="9810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52" name="Rectangle 39"/>
          <p:cNvSpPr>
            <a:spLocks noChangeArrowheads="1"/>
          </p:cNvSpPr>
          <p:nvPr/>
        </p:nvSpPr>
        <p:spPr bwMode="auto">
          <a:xfrm>
            <a:off x="611188" y="1046163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2000" i="1">
                <a:sym typeface="Wingdings" panose="05000000000000000000" pitchFamily="2" charset="2"/>
              </a:rPr>
              <a:t>Определяне на вида на съединението в проектен режим на обекта </a:t>
            </a:r>
            <a:r>
              <a:rPr lang="en-US" altLang="en-US" sz="2000" i="1">
                <a:sym typeface="Wingdings" panose="05000000000000000000" pitchFamily="2" charset="2"/>
              </a:rPr>
              <a:t>Query </a:t>
            </a:r>
            <a:r>
              <a:rPr lang="bg-BG" altLang="en-US" sz="2000" i="1">
                <a:sym typeface="Wingdings" panose="05000000000000000000" pitchFamily="2" charset="2"/>
              </a:rPr>
              <a:t>в </a:t>
            </a:r>
            <a:r>
              <a:rPr lang="en-US" altLang="en-US" sz="2000" i="1">
                <a:sym typeface="Wingdings" panose="05000000000000000000" pitchFamily="2" charset="2"/>
              </a:rPr>
              <a:t>Microsoft Access </a:t>
            </a:r>
            <a:r>
              <a:rPr lang="bg-BG" altLang="en-US" sz="2000" i="1">
                <a:sym typeface="Wingdings" panose="05000000000000000000" pitchFamily="2" charset="2"/>
              </a:rPr>
              <a:t>може да се осъществи чрез командата от менюто </a:t>
            </a:r>
            <a:r>
              <a:rPr lang="en-US" altLang="en-US" sz="2000" b="1" i="1">
                <a:sym typeface="Wingdings" panose="05000000000000000000" pitchFamily="2" charset="2"/>
              </a:rPr>
              <a:t>View | Join Properties</a:t>
            </a:r>
            <a:r>
              <a:rPr lang="bg-BG" altLang="en-US" sz="2000" i="1">
                <a:sym typeface="Wingdings" panose="05000000000000000000" pitchFamily="2" charset="2"/>
              </a:rPr>
              <a:t>. </a:t>
            </a:r>
            <a:endParaRPr lang="en-US" altLang="en-US" sz="2000" i="1">
              <a:sym typeface="Wingdings" panose="05000000000000000000" pitchFamily="2" charset="2"/>
            </a:endParaRPr>
          </a:p>
          <a:p>
            <a:r>
              <a:rPr lang="bg-BG" altLang="en-US" sz="2000" i="1">
                <a:sym typeface="Wingdings" panose="05000000000000000000" pitchFamily="2" charset="2"/>
              </a:rPr>
              <a:t>За задаване на вътрешно съединение в диалоговия прозорец </a:t>
            </a:r>
            <a:r>
              <a:rPr lang="en-US" altLang="en-US" sz="2000" i="1">
                <a:sym typeface="Wingdings" panose="05000000000000000000" pitchFamily="2" charset="2"/>
              </a:rPr>
              <a:t>Join Properties</a:t>
            </a:r>
            <a:r>
              <a:rPr lang="bg-BG" altLang="en-US" sz="2000" i="1">
                <a:sym typeface="Wingdings" panose="05000000000000000000" pitchFamily="2" charset="2"/>
              </a:rPr>
              <a:t> се избира първата опция:</a:t>
            </a:r>
            <a:r>
              <a:rPr lang="bg-BG" altLang="en-US">
                <a:sym typeface="Wingdings" panose="05000000000000000000" pitchFamily="2" charset="2"/>
              </a:rPr>
              <a:t> </a:t>
            </a:r>
            <a:endParaRPr lang="en-US" altLang="en-US">
              <a:sym typeface="Wingdings" panose="05000000000000000000" pitchFamily="2" charset="2"/>
            </a:endParaRPr>
          </a:p>
        </p:txBody>
      </p:sp>
      <p:pic>
        <p:nvPicPr>
          <p:cNvPr id="27653" name="Picture 5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2" t="3824" b="46861"/>
          <a:stretch>
            <a:fillRect/>
          </a:stretch>
        </p:blipFill>
        <p:spPr>
          <a:xfrm>
            <a:off x="1476375" y="2898775"/>
            <a:ext cx="6624638" cy="3524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bg-BG" altLang="bg-BG" sz="3600" smtClean="0"/>
              <a:t>Прости заявки за задачата</a:t>
            </a:r>
            <a:endParaRPr lang="en-US" altLang="bg-BG" sz="3600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43000" y="1417638"/>
            <a:ext cx="6337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bg-BG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1</a:t>
            </a:r>
            <a:r>
              <a:rPr lang="en-US" altLang="bg-BG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altLang="bg-BG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намерят доставчиците от България </a:t>
            </a:r>
            <a:endParaRPr lang="en-US" altLang="bg-BG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78013"/>
            <a:ext cx="55721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195513" y="5626100"/>
            <a:ext cx="66976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bg-BG" altLang="bg-BG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</a:t>
            </a:r>
            <a:r>
              <a:rPr lang="en-US" altLang="bg-BG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bg-BG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altLang="bg-BG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Имената на полетата се влачат от таблицата в съответното поле Field. Полето Country не се извежда. То служи само за селекцията на доставчиците от България.</a:t>
            </a:r>
            <a:endParaRPr lang="en-US" altLang="bg-BG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6289675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41313" y="549275"/>
            <a:ext cx="8461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bg-BG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2</a:t>
            </a:r>
            <a:r>
              <a:rPr lang="en-US" altLang="bg-BG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altLang="bg-BG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намерят доставчиците от България, с имена започващи с ‘Г’</a:t>
            </a:r>
            <a:endParaRPr lang="en-US" altLang="bg-BG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286000" y="5589588"/>
            <a:ext cx="6102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bg-BG" altLang="bg-BG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</a:t>
            </a:r>
            <a:r>
              <a:rPr lang="en-US" altLang="bg-BG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bg-BG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altLang="bg-BG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двете условия трябва да са изпълнени. Затова са на един ред.</a:t>
            </a:r>
            <a:endParaRPr lang="en-US" altLang="bg-BG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400" b="1" smtClean="0"/>
              <a:t>Интерфейс на </a:t>
            </a:r>
            <a:r>
              <a:rPr lang="en-US" altLang="en-US" sz="2400" b="1" smtClean="0"/>
              <a:t>QBE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3077" name="Picture 6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25539" r="9209" b="3894"/>
          <a:stretch>
            <a:fillRect/>
          </a:stretch>
        </p:blipFill>
        <p:spPr>
          <a:xfrm>
            <a:off x="250825" y="1628775"/>
            <a:ext cx="8713788" cy="4772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66750" y="722313"/>
            <a:ext cx="80089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3808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Заявка 3</a:t>
            </a:r>
            <a:r>
              <a:rPr lang="en-US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Да се намерят всички доставчици, които са от България или на които името започва с </a:t>
            </a:r>
            <a:r>
              <a:rPr lang="bg-BG" altLang="en-US" sz="1400" i="1">
                <a:cs typeface="Times New Roman" panose="02020603050405020304" pitchFamily="18" charset="0"/>
              </a:rPr>
              <a:t>‘</a:t>
            </a:r>
            <a:r>
              <a:rPr lang="bg-BG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bg-BG" altLang="en-US" sz="1400" i="1">
                <a:cs typeface="Times New Roman" panose="02020603050405020304" pitchFamily="18" charset="0"/>
              </a:rPr>
              <a:t>’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/>
          </a:p>
        </p:txBody>
      </p:sp>
      <p:pic>
        <p:nvPicPr>
          <p:cNvPr id="3072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08113"/>
            <a:ext cx="6211888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971550" y="508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bg-BG" altLang="bg-BG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2268538" y="5876925"/>
            <a:ext cx="640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bg-BG" altLang="bg-BG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Забележка</a:t>
            </a:r>
            <a:r>
              <a:rPr lang="ru-RU" altLang="bg-BG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altLang="bg-BG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този случай имаме две условия, свързани с логическо ИЛИ и затова са разположени на два различни реда.</a:t>
            </a:r>
            <a:endParaRPr lang="en-US" altLang="bg-BG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611188" y="69215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bg-BG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Зявка 4</a:t>
            </a:r>
            <a:r>
              <a:rPr lang="en-US" altLang="bg-BG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altLang="bg-BG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намерят всички доставки, извършени през м. октомври‘11</a:t>
            </a:r>
            <a:endParaRPr lang="en-US" altLang="bg-BG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747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484313"/>
            <a:ext cx="728027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547813" y="5805488"/>
            <a:ext cx="6911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bg-BG" altLang="bg-BG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Забележка. Използва се предикатът Between за принадлежност в интервал. Датите се ограждат със символа ‘#’.</a:t>
            </a:r>
            <a:endParaRPr lang="en-US" altLang="bg-BG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39750" y="1484313"/>
            <a:ext cx="82089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SQL </a:t>
            </a:r>
            <a:r>
              <a:rPr lang="bg-BG" altLang="en-US" sz="2400" b="1"/>
              <a:t>командата за извличане на данни е </a:t>
            </a:r>
            <a:r>
              <a:rPr lang="en-US" altLang="en-US" sz="2400" b="1"/>
              <a:t>SELECT</a:t>
            </a: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u="sng"/>
              <a:t>Пример</a:t>
            </a:r>
            <a:r>
              <a:rPr lang="bg-BG" altLang="en-US" sz="2400"/>
              <a:t>: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SELECT</a:t>
            </a:r>
            <a:r>
              <a:rPr lang="bg-BG" altLang="en-US" sz="2400" b="1"/>
              <a:t> </a:t>
            </a:r>
            <a:r>
              <a:rPr lang="bg-BG" altLang="en-US" sz="2400" b="1">
                <a:solidFill>
                  <a:srgbClr val="FF0000"/>
                </a:solidFill>
              </a:rPr>
              <a:t>*</a:t>
            </a:r>
            <a:r>
              <a:rPr lang="bg-BG" altLang="en-US" sz="2400" b="1"/>
              <a:t> </a:t>
            </a:r>
            <a:r>
              <a:rPr lang="en-US" altLang="en-US" sz="2400" b="1"/>
              <a:t>FROM</a:t>
            </a:r>
            <a:r>
              <a:rPr lang="bg-BG" altLang="en-US" sz="2400" b="1"/>
              <a:t> </a:t>
            </a:r>
            <a:r>
              <a:rPr lang="bg-BG" altLang="en-US" sz="2400" b="1">
                <a:solidFill>
                  <a:srgbClr val="FF0000"/>
                </a:solidFill>
              </a:rPr>
              <a:t>Доставчик</a:t>
            </a:r>
            <a:r>
              <a:rPr lang="bg-BG" altLang="en-US" sz="2400" b="1"/>
              <a:t>;</a:t>
            </a: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 u="sng"/>
          </a:p>
        </p:txBody>
      </p:sp>
      <p:sp>
        <p:nvSpPr>
          <p:cNvPr id="4102" name="AutoShape 6"/>
          <p:cNvSpPr>
            <a:spLocks/>
          </p:cNvSpPr>
          <p:nvPr/>
        </p:nvSpPr>
        <p:spPr bwMode="auto">
          <a:xfrm rot="5400000">
            <a:off x="3815556" y="2312195"/>
            <a:ext cx="142875" cy="1655762"/>
          </a:xfrm>
          <a:prstGeom prst="rightBrace">
            <a:avLst>
              <a:gd name="adj1" fmla="val 96574"/>
              <a:gd name="adj2" fmla="val 49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987675" y="3160713"/>
            <a:ext cx="1933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1800" i="1"/>
              <a:t>име на таблица</a:t>
            </a:r>
            <a:endParaRPr lang="en-US" altLang="en-US" sz="1800" i="1"/>
          </a:p>
        </p:txBody>
      </p:sp>
      <p:pic>
        <p:nvPicPr>
          <p:cNvPr id="4104" name="Picture 1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6" r="73164" b="43669"/>
          <a:stretch>
            <a:fillRect/>
          </a:stretch>
        </p:blipFill>
        <p:spPr>
          <a:xfrm>
            <a:off x="5148263" y="2205038"/>
            <a:ext cx="3671887" cy="35909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(SQL) </a:t>
            </a:r>
            <a:r>
              <a:rPr lang="bg-BG" altLang="en-US" sz="2800" b="1" smtClean="0">
                <a:sym typeface="Wingdings" panose="05000000000000000000" pitchFamily="2" charset="2"/>
              </a:rPr>
              <a:t>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QBE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68313" y="1512888"/>
            <a:ext cx="8208962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u="sng"/>
              <a:t>Пример</a:t>
            </a:r>
            <a:r>
              <a:rPr lang="bg-BG" altLang="en-US" sz="2400"/>
              <a:t>:</a:t>
            </a: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SELECT </a:t>
            </a:r>
            <a:r>
              <a:rPr lang="bg-BG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sz="2800" b="1"/>
              <a:t>FROM </a:t>
            </a:r>
            <a:r>
              <a:rPr lang="bg-BG" altLang="en-US" sz="2800" b="1">
                <a:solidFill>
                  <a:schemeClr val="accent2"/>
                </a:solidFill>
              </a:rPr>
              <a:t>Доставчик</a:t>
            </a:r>
            <a:r>
              <a:rPr lang="en-US" altLang="en-US" sz="2800" b="1"/>
              <a:t>;</a:t>
            </a:r>
            <a:endParaRPr lang="bg-BG" altLang="en-US" sz="2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u="sng"/>
              <a:t>Резултат</a:t>
            </a:r>
            <a:r>
              <a:rPr lang="bg-BG" altLang="en-US" sz="2400"/>
              <a:t>:</a:t>
            </a:r>
            <a:endParaRPr lang="en-US" altLang="en-US" sz="2400">
              <a:solidFill>
                <a:srgbClr val="FF0000"/>
              </a:solidFill>
            </a:endParaRPr>
          </a:p>
        </p:txBody>
      </p:sp>
      <p:pic>
        <p:nvPicPr>
          <p:cNvPr id="5126" name="Picture 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4622" r="59236" b="71579"/>
          <a:stretch>
            <a:fillRect/>
          </a:stretch>
        </p:blipFill>
        <p:spPr>
          <a:xfrm>
            <a:off x="468313" y="3654425"/>
            <a:ext cx="8137525" cy="1790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39750" y="1517650"/>
            <a:ext cx="8208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400" u="sng"/>
              <a:t>Пример</a:t>
            </a:r>
            <a:r>
              <a:rPr lang="bg-BG" altLang="en-US" sz="2400"/>
              <a:t>: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SELECT </a:t>
            </a:r>
            <a:r>
              <a:rPr lang="bg-BG" altLang="en-US" sz="2400" b="1">
                <a:solidFill>
                  <a:srgbClr val="FF0000"/>
                </a:solidFill>
              </a:rPr>
              <a:t>Име</a:t>
            </a:r>
            <a:r>
              <a:rPr lang="en-US" altLang="en-US" sz="2400" b="1">
                <a:solidFill>
                  <a:srgbClr val="FF0000"/>
                </a:solidFill>
              </a:rPr>
              <a:t>, </a:t>
            </a:r>
            <a:r>
              <a:rPr lang="bg-BG" altLang="en-US" sz="2400" b="1">
                <a:solidFill>
                  <a:srgbClr val="FF0000"/>
                </a:solidFill>
              </a:rPr>
              <a:t>Държава</a:t>
            </a:r>
            <a:r>
              <a:rPr lang="en-US" altLang="en-US" sz="2400" b="1">
                <a:solidFill>
                  <a:srgbClr val="FF0000"/>
                </a:solidFill>
              </a:rPr>
              <a:t>, </a:t>
            </a:r>
            <a:r>
              <a:rPr lang="bg-BG" altLang="en-US" sz="2400" b="1">
                <a:solidFill>
                  <a:srgbClr val="FF0000"/>
                </a:solidFill>
              </a:rPr>
              <a:t>Телефон </a:t>
            </a:r>
            <a:r>
              <a:rPr lang="en-US" altLang="en-US" sz="2400" b="1"/>
              <a:t>FROM </a:t>
            </a:r>
            <a:r>
              <a:rPr lang="bg-BG" altLang="en-US" sz="2400" b="1">
                <a:solidFill>
                  <a:srgbClr val="FF0000"/>
                </a:solidFill>
              </a:rPr>
              <a:t>Доставчик</a:t>
            </a:r>
            <a:r>
              <a:rPr lang="en-US" altLang="en-US" sz="2400" b="1"/>
              <a:t>;</a:t>
            </a:r>
            <a:endParaRPr lang="bg-BG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0" name="AutoShape 8"/>
          <p:cNvSpPr>
            <a:spLocks/>
          </p:cNvSpPr>
          <p:nvPr/>
        </p:nvSpPr>
        <p:spPr bwMode="auto">
          <a:xfrm rot="5400000">
            <a:off x="3708400" y="909638"/>
            <a:ext cx="142875" cy="3743325"/>
          </a:xfrm>
          <a:prstGeom prst="rightBrace">
            <a:avLst>
              <a:gd name="adj1" fmla="val 218333"/>
              <a:gd name="adj2" fmla="val 49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2830513" y="2846388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1800" i="1"/>
              <a:t>списък от колони</a:t>
            </a:r>
            <a:endParaRPr lang="en-US" altLang="en-US" sz="1800" i="1"/>
          </a:p>
        </p:txBody>
      </p:sp>
      <p:sp>
        <p:nvSpPr>
          <p:cNvPr id="6152" name="AutoShape 10"/>
          <p:cNvSpPr>
            <a:spLocks/>
          </p:cNvSpPr>
          <p:nvPr/>
        </p:nvSpPr>
        <p:spPr bwMode="auto">
          <a:xfrm rot="5400000">
            <a:off x="7406481" y="1926432"/>
            <a:ext cx="142875" cy="1655762"/>
          </a:xfrm>
          <a:prstGeom prst="rightBrace">
            <a:avLst>
              <a:gd name="adj1" fmla="val 96574"/>
              <a:gd name="adj2" fmla="val 49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6588125" y="2774950"/>
            <a:ext cx="193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1800" i="1"/>
              <a:t>име на таблица</a:t>
            </a:r>
            <a:endParaRPr lang="en-US" altLang="en-US" sz="1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(SQL) </a:t>
            </a:r>
            <a:r>
              <a:rPr lang="bg-BG" altLang="en-US" sz="2800" b="1" smtClean="0">
                <a:sym typeface="Wingdings" panose="05000000000000000000" pitchFamily="2" charset="2"/>
              </a:rPr>
              <a:t>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QBE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8313" y="1757363"/>
            <a:ext cx="820896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SELECT </a:t>
            </a:r>
            <a:r>
              <a:rPr lang="bg-BG" altLang="en-US" sz="2400" b="1">
                <a:solidFill>
                  <a:srgbClr val="FF0000"/>
                </a:solidFill>
              </a:rPr>
              <a:t>Име</a:t>
            </a:r>
            <a:r>
              <a:rPr lang="en-US" altLang="en-US" sz="2400" b="1">
                <a:solidFill>
                  <a:srgbClr val="FF0000"/>
                </a:solidFill>
              </a:rPr>
              <a:t>, </a:t>
            </a:r>
            <a:r>
              <a:rPr lang="bg-BG" altLang="en-US" sz="2400" b="1">
                <a:solidFill>
                  <a:srgbClr val="FF0000"/>
                </a:solidFill>
              </a:rPr>
              <a:t>Държава</a:t>
            </a:r>
            <a:r>
              <a:rPr lang="en-US" altLang="en-US" sz="2400" b="1">
                <a:solidFill>
                  <a:srgbClr val="FF0000"/>
                </a:solidFill>
              </a:rPr>
              <a:t>, </a:t>
            </a:r>
            <a:r>
              <a:rPr lang="bg-BG" altLang="en-US" sz="2400" b="1">
                <a:solidFill>
                  <a:srgbClr val="FF0000"/>
                </a:solidFill>
              </a:rPr>
              <a:t>Телефон </a:t>
            </a:r>
            <a:r>
              <a:rPr lang="en-US" altLang="en-US" sz="2400" b="1"/>
              <a:t>FROM </a:t>
            </a:r>
            <a:r>
              <a:rPr lang="bg-BG" altLang="en-US" sz="2400" b="1">
                <a:solidFill>
                  <a:srgbClr val="FF0000"/>
                </a:solidFill>
              </a:rPr>
              <a:t>Доставчик</a:t>
            </a:r>
            <a:r>
              <a:rPr lang="en-US" altLang="en-US" sz="2400" b="1"/>
              <a:t>;</a:t>
            </a:r>
            <a:endParaRPr lang="bg-BG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pic>
        <p:nvPicPr>
          <p:cNvPr id="7174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14781" r="63637" b="44339"/>
          <a:stretch>
            <a:fillRect/>
          </a:stretch>
        </p:blipFill>
        <p:spPr>
          <a:xfrm>
            <a:off x="2916238" y="2420938"/>
            <a:ext cx="5400675" cy="39195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SELECT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(SQL) </a:t>
            </a:r>
            <a:r>
              <a:rPr lang="bg-BG" altLang="en-US" sz="2800" b="1" smtClean="0">
                <a:sym typeface="Wingdings" panose="05000000000000000000" pitchFamily="2" charset="2"/>
              </a:rPr>
              <a:t></a:t>
            </a:r>
            <a:r>
              <a:rPr lang="bg-BG" altLang="en-US" sz="2800" b="1" smtClean="0"/>
              <a:t> </a:t>
            </a:r>
            <a:r>
              <a:rPr lang="en-US" altLang="en-US" sz="2800" b="1" smtClean="0"/>
              <a:t>QBE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68313" y="1484313"/>
            <a:ext cx="8208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2000" u="sng"/>
              <a:t>Резултат</a:t>
            </a:r>
            <a:r>
              <a:rPr lang="bg-BG" altLang="en-US" sz="2000"/>
              <a:t>:</a:t>
            </a:r>
            <a:endParaRPr lang="en-US" altLang="en-US" sz="2000">
              <a:solidFill>
                <a:srgbClr val="FF0000"/>
              </a:solidFill>
            </a:endParaRPr>
          </a:p>
        </p:txBody>
      </p:sp>
      <p:pic>
        <p:nvPicPr>
          <p:cNvPr id="8198" name="Picture 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t="14639" r="73917" b="69188"/>
          <a:stretch>
            <a:fillRect/>
          </a:stretch>
        </p:blipFill>
        <p:spPr>
          <a:xfrm>
            <a:off x="1042988" y="2636838"/>
            <a:ext cx="6697662" cy="2736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 smtClean="0"/>
              <a:t>Общи правила на синтаксиса в </a:t>
            </a:r>
            <a:r>
              <a:rPr lang="en-US" altLang="en-US" sz="2800" b="1" smtClean="0"/>
              <a:t>SQL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39750" y="1412875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9750" y="1676400"/>
            <a:ext cx="82089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bg-BG" altLang="en-US" sz="2400"/>
              <a:t> Не се прави разлика между </a:t>
            </a:r>
            <a:r>
              <a:rPr lang="bg-BG" altLang="en-US" sz="2400" b="1" i="1"/>
              <a:t>малки и главни букви</a:t>
            </a:r>
            <a:r>
              <a:rPr lang="bg-BG" altLang="en-US" sz="2400"/>
              <a:t>.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bg-BG" altLang="en-US" sz="2400"/>
              <a:t> Няма значение броя на празните места (</a:t>
            </a:r>
            <a:r>
              <a:rPr lang="bg-BG" altLang="en-US" sz="2400" b="1" i="1"/>
              <a:t>интервалите</a:t>
            </a:r>
            <a:r>
              <a:rPr lang="bg-BG" altLang="en-US" sz="2400"/>
              <a:t>) и празните редове.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1490</Words>
  <Application>Microsoft Office PowerPoint</Application>
  <PresentationFormat>On-screen Show (4:3)</PresentationFormat>
  <Paragraphs>362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Wingdings</vt:lpstr>
      <vt:lpstr>Courier New</vt:lpstr>
      <vt:lpstr>Times New Roman</vt:lpstr>
      <vt:lpstr>Default Design</vt:lpstr>
      <vt:lpstr>Упражнение 9</vt:lpstr>
      <vt:lpstr>Заявки в Microsoft Access</vt:lpstr>
      <vt:lpstr>Интерфейс на QBE</vt:lpstr>
      <vt:lpstr>SELECT</vt:lpstr>
      <vt:lpstr>SELECT (SQL)  QBE</vt:lpstr>
      <vt:lpstr>SELECT</vt:lpstr>
      <vt:lpstr>SELECT (SQL)  QBE</vt:lpstr>
      <vt:lpstr>SELECT (SQL)  QBE</vt:lpstr>
      <vt:lpstr>Общи правила на синтаксиса в SQL</vt:lpstr>
      <vt:lpstr>SELECT</vt:lpstr>
      <vt:lpstr>SELECT (SQL)  QBE</vt:lpstr>
      <vt:lpstr>SELECT</vt:lpstr>
      <vt:lpstr>SELECT (SQL)  QBE</vt:lpstr>
      <vt:lpstr>Правила за изрази в Access</vt:lpstr>
      <vt:lpstr>ПРИМЕР</vt:lpstr>
      <vt:lpstr>SELECT</vt:lpstr>
      <vt:lpstr>специални SQL оператори:</vt:lpstr>
      <vt:lpstr>специални SQL оператори:</vt:lpstr>
      <vt:lpstr>Конкатенация</vt:lpstr>
      <vt:lpstr> Съединяване на таблици</vt:lpstr>
      <vt:lpstr>INNER JOIN ( вътрешно съединение )</vt:lpstr>
      <vt:lpstr>INNER JOIN ( вътрешно съединение )</vt:lpstr>
      <vt:lpstr>INNER JOIN ( вътрешно съединение )</vt:lpstr>
      <vt:lpstr>INNER JOIN ( вътрешно съединение )</vt:lpstr>
      <vt:lpstr>INNER JOIN ( вътрешно съединение )</vt:lpstr>
      <vt:lpstr>SQL</vt:lpstr>
      <vt:lpstr>QBE</vt:lpstr>
      <vt:lpstr>Прости заявки за задачата</vt:lpstr>
      <vt:lpstr>PowerPoint Presentation</vt:lpstr>
      <vt:lpstr>PowerPoint Presentation</vt:lpstr>
      <vt:lpstr>PowerPoint Presentation</vt:lpstr>
      <vt:lpstr>PowerPoint Presentation</vt:lpstr>
    </vt:vector>
  </TitlesOfParts>
  <Company>niko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</dc:title>
  <dc:creator>niko</dc:creator>
  <cp:lastModifiedBy>Milka</cp:lastModifiedBy>
  <cp:revision>97</cp:revision>
  <dcterms:created xsi:type="dcterms:W3CDTF">2012-04-17T04:21:43Z</dcterms:created>
  <dcterms:modified xsi:type="dcterms:W3CDTF">2020-04-05T15:06:08Z</dcterms:modified>
</cp:coreProperties>
</file>