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0E28-9597-45B9-BBA8-E522E6AAFE4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A9FF-27C5-4318-B05A-0E201FC55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2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0E28-9597-45B9-BBA8-E522E6AAFE4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A9FF-27C5-4318-B05A-0E201FC55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5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0E28-9597-45B9-BBA8-E522E6AAFE4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A9FF-27C5-4318-B05A-0E201FC55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6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0E28-9597-45B9-BBA8-E522E6AAFE4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A9FF-27C5-4318-B05A-0E201FC55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8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0E28-9597-45B9-BBA8-E522E6AAFE4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A9FF-27C5-4318-B05A-0E201FC55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3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0E28-9597-45B9-BBA8-E522E6AAFE4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A9FF-27C5-4318-B05A-0E201FC55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0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0E28-9597-45B9-BBA8-E522E6AAFE4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A9FF-27C5-4318-B05A-0E201FC55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7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0E28-9597-45B9-BBA8-E522E6AAFE4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A9FF-27C5-4318-B05A-0E201FC55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6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0E28-9597-45B9-BBA8-E522E6AAFE4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A9FF-27C5-4318-B05A-0E201FC55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0E28-9597-45B9-BBA8-E522E6AAFE4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A9FF-27C5-4318-B05A-0E201FC55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2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0E28-9597-45B9-BBA8-E522E6AAFE4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A9FF-27C5-4318-B05A-0E201FC55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1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A0E28-9597-45B9-BBA8-E522E6AAFE4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DA9FF-27C5-4318-B05A-0E201FC55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3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5896" y="255751"/>
            <a:ext cx="867116" cy="80893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198352" y="150283"/>
            <a:ext cx="904001" cy="842400"/>
          </a:xfrm>
          <a:prstGeom prst="rect">
            <a:avLst/>
          </a:prstGeom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362808" y="267576"/>
            <a:ext cx="909124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18181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ТЕХНИЧЕСКИ УНИВЕРСИТЕТ – СОФИЯ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18181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СТОПАНСКИ ФАКУЛТЕТ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18181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КАТЕДРА „ИКОНОМИКА, ИНДУСТРИАЛЕН ИНЖЕНЕРИНГ И МЕНИДЖМЪНТ”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3012" y="1808686"/>
            <a:ext cx="10205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4000" dirty="0" smtClean="0"/>
              <a:t>Управление на жизнения цикъл на продукта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5370558" y="3130361"/>
            <a:ext cx="76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 smtClean="0"/>
              <a:t>Тема 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82089" y="3876738"/>
            <a:ext cx="74004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  <a:r>
              <a:rPr lang="bg-BG" sz="2400" dirty="0"/>
              <a:t>ew product development idea screening</a:t>
            </a:r>
            <a:r>
              <a:rPr lang="en-US" sz="2400" dirty="0"/>
              <a:t>. </a:t>
            </a:r>
            <a:endParaRPr lang="bg-BG" sz="2400" dirty="0" smtClean="0"/>
          </a:p>
          <a:p>
            <a:r>
              <a:rPr lang="en-US" sz="2400" dirty="0" err="1" smtClean="0"/>
              <a:t>Анализ</a:t>
            </a:r>
            <a:r>
              <a:rPr lang="en-US" sz="2400" dirty="0" smtClean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различните</a:t>
            </a:r>
            <a:r>
              <a:rPr lang="en-US" sz="2400" dirty="0"/>
              <a:t> </a:t>
            </a:r>
            <a:r>
              <a:rPr lang="en-US" sz="2400" dirty="0" err="1"/>
              <a:t>скринингови</a:t>
            </a:r>
            <a:r>
              <a:rPr lang="en-US" sz="2400" dirty="0"/>
              <a:t> </a:t>
            </a:r>
            <a:r>
              <a:rPr lang="en-US" sz="2400" dirty="0" err="1"/>
              <a:t>методи</a:t>
            </a:r>
            <a:r>
              <a:rPr lang="en-US" sz="2400" dirty="0"/>
              <a:t> и </a:t>
            </a:r>
            <a:r>
              <a:rPr lang="en-US" sz="2400" dirty="0" err="1"/>
              <a:t>средства</a:t>
            </a:r>
            <a:r>
              <a:rPr lang="bg-BG" sz="2400" dirty="0"/>
              <a:t>.</a:t>
            </a:r>
            <a:endParaRPr lang="en-US" sz="2400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6" y="5637472"/>
            <a:ext cx="4938660" cy="1242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74295">
              <a:lnSpc>
                <a:spcPct val="103000"/>
              </a:lnSpc>
              <a:spcAft>
                <a:spcPts val="75"/>
              </a:spcAft>
            </a:pPr>
            <a:r>
              <a:rPr lang="en-US" b="1" dirty="0" err="1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Изготвил</a:t>
            </a:r>
            <a:r>
              <a:rPr lang="en-US" b="1" dirty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bg-BG" b="1" dirty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bg-BG" dirty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Николай Синоров</a:t>
            </a:r>
            <a:endParaRPr lang="en-US" sz="12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74295">
              <a:lnSpc>
                <a:spcPct val="103000"/>
              </a:lnSpc>
              <a:spcAft>
                <a:spcPts val="75"/>
              </a:spcAft>
            </a:pPr>
            <a:r>
              <a:rPr lang="en-US" b="1" dirty="0" err="1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Специалност</a:t>
            </a:r>
            <a:r>
              <a:rPr lang="en-US" b="1" dirty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r>
              <a:rPr lang="bg-BG" dirty="0" smtClean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Технологично предприемачество</a:t>
            </a:r>
            <a:endParaRPr lang="en-US" sz="12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b="1" dirty="0" err="1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Фак</a:t>
            </a:r>
            <a:r>
              <a:rPr lang="en-US" b="1" dirty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r>
              <a:rPr lang="en-US" b="1" dirty="0" err="1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номер</a:t>
            </a:r>
            <a:r>
              <a:rPr lang="en-US" b="1" dirty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r>
              <a:rPr lang="bg-BG" dirty="0" smtClean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441323001</a:t>
            </a:r>
            <a:endParaRPr lang="en-US" sz="2000" dirty="0" smtClean="0"/>
          </a:p>
          <a:p>
            <a:endParaRPr lang="en-US" dirty="0"/>
          </a:p>
        </p:txBody>
      </p:sp>
      <p:grpSp>
        <p:nvGrpSpPr>
          <p:cNvPr id="12" name="Google Shape;612;p28"/>
          <p:cNvGrpSpPr/>
          <p:nvPr/>
        </p:nvGrpSpPr>
        <p:grpSpPr>
          <a:xfrm>
            <a:off x="7418639" y="3755705"/>
            <a:ext cx="4696429" cy="3007299"/>
            <a:chOff x="3698675" y="2947150"/>
            <a:chExt cx="3040350" cy="1946850"/>
          </a:xfrm>
        </p:grpSpPr>
        <p:sp>
          <p:nvSpPr>
            <p:cNvPr id="13" name="Google Shape;613;p28"/>
            <p:cNvSpPr/>
            <p:nvPr/>
          </p:nvSpPr>
          <p:spPr>
            <a:xfrm>
              <a:off x="5188825" y="2947150"/>
              <a:ext cx="1199875" cy="667950"/>
            </a:xfrm>
            <a:custGeom>
              <a:avLst/>
              <a:gdLst/>
              <a:ahLst/>
              <a:cxnLst/>
              <a:rect l="l" t="t" r="r" b="b"/>
              <a:pathLst>
                <a:path w="47995" h="26718" extrusionOk="0">
                  <a:moveTo>
                    <a:pt x="1398" y="0"/>
                  </a:moveTo>
                  <a:cubicBezTo>
                    <a:pt x="456" y="0"/>
                    <a:pt x="0" y="456"/>
                    <a:pt x="0" y="1003"/>
                  </a:cubicBezTo>
                  <a:lnTo>
                    <a:pt x="0" y="25715"/>
                  </a:lnTo>
                  <a:cubicBezTo>
                    <a:pt x="0" y="26262"/>
                    <a:pt x="456" y="26718"/>
                    <a:pt x="1033" y="26718"/>
                  </a:cubicBezTo>
                  <a:lnTo>
                    <a:pt x="46961" y="26718"/>
                  </a:lnTo>
                  <a:cubicBezTo>
                    <a:pt x="47539" y="26718"/>
                    <a:pt x="47995" y="26262"/>
                    <a:pt x="47995" y="25715"/>
                  </a:cubicBezTo>
                  <a:lnTo>
                    <a:pt x="47995" y="1003"/>
                  </a:lnTo>
                  <a:cubicBezTo>
                    <a:pt x="47995" y="456"/>
                    <a:pt x="47539" y="0"/>
                    <a:pt x="47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14;p28"/>
            <p:cNvSpPr/>
            <p:nvPr/>
          </p:nvSpPr>
          <p:spPr>
            <a:xfrm>
              <a:off x="5314200" y="3092275"/>
              <a:ext cx="54725" cy="432400"/>
            </a:xfrm>
            <a:custGeom>
              <a:avLst/>
              <a:gdLst/>
              <a:ahLst/>
              <a:cxnLst/>
              <a:rect l="l" t="t" r="r" b="b"/>
              <a:pathLst>
                <a:path w="2189" h="17296" extrusionOk="0">
                  <a:moveTo>
                    <a:pt x="0" y="1"/>
                  </a:moveTo>
                  <a:lnTo>
                    <a:pt x="0" y="17296"/>
                  </a:lnTo>
                  <a:lnTo>
                    <a:pt x="2189" y="17296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5;p28"/>
            <p:cNvSpPr/>
            <p:nvPr/>
          </p:nvSpPr>
          <p:spPr>
            <a:xfrm>
              <a:off x="5392475" y="3289100"/>
              <a:ext cx="55475" cy="235575"/>
            </a:xfrm>
            <a:custGeom>
              <a:avLst/>
              <a:gdLst/>
              <a:ahLst/>
              <a:cxnLst/>
              <a:rect l="l" t="t" r="r" b="b"/>
              <a:pathLst>
                <a:path w="2219" h="9423" extrusionOk="0">
                  <a:moveTo>
                    <a:pt x="0" y="0"/>
                  </a:moveTo>
                  <a:lnTo>
                    <a:pt x="0" y="9423"/>
                  </a:lnTo>
                  <a:lnTo>
                    <a:pt x="2219" y="9423"/>
                  </a:lnTo>
                  <a:lnTo>
                    <a:pt x="22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16;p28"/>
            <p:cNvSpPr/>
            <p:nvPr/>
          </p:nvSpPr>
          <p:spPr>
            <a:xfrm>
              <a:off x="5477575" y="3374950"/>
              <a:ext cx="54725" cy="149725"/>
            </a:xfrm>
            <a:custGeom>
              <a:avLst/>
              <a:gdLst/>
              <a:ahLst/>
              <a:cxnLst/>
              <a:rect l="l" t="t" r="r" b="b"/>
              <a:pathLst>
                <a:path w="2189" h="5989" extrusionOk="0">
                  <a:moveTo>
                    <a:pt x="0" y="1"/>
                  </a:moveTo>
                  <a:lnTo>
                    <a:pt x="0" y="5989"/>
                  </a:lnTo>
                  <a:lnTo>
                    <a:pt x="2189" y="5989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17;p28"/>
            <p:cNvSpPr/>
            <p:nvPr/>
          </p:nvSpPr>
          <p:spPr>
            <a:xfrm>
              <a:off x="5555850" y="3320250"/>
              <a:ext cx="54725" cy="204425"/>
            </a:xfrm>
            <a:custGeom>
              <a:avLst/>
              <a:gdLst/>
              <a:ahLst/>
              <a:cxnLst/>
              <a:rect l="l" t="t" r="r" b="b"/>
              <a:pathLst>
                <a:path w="2189" h="8177" extrusionOk="0">
                  <a:moveTo>
                    <a:pt x="0" y="0"/>
                  </a:moveTo>
                  <a:lnTo>
                    <a:pt x="0" y="8177"/>
                  </a:lnTo>
                  <a:lnTo>
                    <a:pt x="2189" y="8177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18;p28"/>
            <p:cNvSpPr/>
            <p:nvPr/>
          </p:nvSpPr>
          <p:spPr>
            <a:xfrm>
              <a:off x="5640200" y="3145475"/>
              <a:ext cx="55475" cy="379200"/>
            </a:xfrm>
            <a:custGeom>
              <a:avLst/>
              <a:gdLst/>
              <a:ahLst/>
              <a:cxnLst/>
              <a:rect l="l" t="t" r="r" b="b"/>
              <a:pathLst>
                <a:path w="2219" h="15168" extrusionOk="0">
                  <a:moveTo>
                    <a:pt x="0" y="0"/>
                  </a:moveTo>
                  <a:lnTo>
                    <a:pt x="0" y="15168"/>
                  </a:lnTo>
                  <a:lnTo>
                    <a:pt x="2219" y="15168"/>
                  </a:lnTo>
                  <a:lnTo>
                    <a:pt x="22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19;p28"/>
            <p:cNvSpPr/>
            <p:nvPr/>
          </p:nvSpPr>
          <p:spPr>
            <a:xfrm>
              <a:off x="5719225" y="3218425"/>
              <a:ext cx="54725" cy="306250"/>
            </a:xfrm>
            <a:custGeom>
              <a:avLst/>
              <a:gdLst/>
              <a:ahLst/>
              <a:cxnLst/>
              <a:rect l="l" t="t" r="r" b="b"/>
              <a:pathLst>
                <a:path w="2189" h="12250" extrusionOk="0">
                  <a:moveTo>
                    <a:pt x="0" y="0"/>
                  </a:moveTo>
                  <a:lnTo>
                    <a:pt x="0" y="12250"/>
                  </a:lnTo>
                  <a:lnTo>
                    <a:pt x="2189" y="12250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20;p28"/>
            <p:cNvSpPr/>
            <p:nvPr/>
          </p:nvSpPr>
          <p:spPr>
            <a:xfrm>
              <a:off x="5803575" y="3092275"/>
              <a:ext cx="54725" cy="432400"/>
            </a:xfrm>
            <a:custGeom>
              <a:avLst/>
              <a:gdLst/>
              <a:ahLst/>
              <a:cxnLst/>
              <a:rect l="l" t="t" r="r" b="b"/>
              <a:pathLst>
                <a:path w="2189" h="17296" extrusionOk="0">
                  <a:moveTo>
                    <a:pt x="0" y="1"/>
                  </a:moveTo>
                  <a:lnTo>
                    <a:pt x="0" y="17296"/>
                  </a:lnTo>
                  <a:lnTo>
                    <a:pt x="2189" y="17296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21;p28"/>
            <p:cNvSpPr/>
            <p:nvPr/>
          </p:nvSpPr>
          <p:spPr>
            <a:xfrm>
              <a:off x="5881825" y="3359750"/>
              <a:ext cx="55500" cy="164925"/>
            </a:xfrm>
            <a:custGeom>
              <a:avLst/>
              <a:gdLst/>
              <a:ahLst/>
              <a:cxnLst/>
              <a:rect l="l" t="t" r="r" b="b"/>
              <a:pathLst>
                <a:path w="2220" h="6597" extrusionOk="0">
                  <a:moveTo>
                    <a:pt x="1" y="1"/>
                  </a:moveTo>
                  <a:lnTo>
                    <a:pt x="1" y="6597"/>
                  </a:lnTo>
                  <a:lnTo>
                    <a:pt x="2220" y="6597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22;p28"/>
            <p:cNvSpPr/>
            <p:nvPr/>
          </p:nvSpPr>
          <p:spPr>
            <a:xfrm>
              <a:off x="5966950" y="3147000"/>
              <a:ext cx="54725" cy="377675"/>
            </a:xfrm>
            <a:custGeom>
              <a:avLst/>
              <a:gdLst/>
              <a:ahLst/>
              <a:cxnLst/>
              <a:rect l="l" t="t" r="r" b="b"/>
              <a:pathLst>
                <a:path w="2189" h="15107" extrusionOk="0">
                  <a:moveTo>
                    <a:pt x="0" y="0"/>
                  </a:moveTo>
                  <a:lnTo>
                    <a:pt x="0" y="15107"/>
                  </a:lnTo>
                  <a:lnTo>
                    <a:pt x="2189" y="15107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23;p28"/>
            <p:cNvSpPr/>
            <p:nvPr/>
          </p:nvSpPr>
          <p:spPr>
            <a:xfrm>
              <a:off x="6045200" y="3260975"/>
              <a:ext cx="54750" cy="263700"/>
            </a:xfrm>
            <a:custGeom>
              <a:avLst/>
              <a:gdLst/>
              <a:ahLst/>
              <a:cxnLst/>
              <a:rect l="l" t="t" r="r" b="b"/>
              <a:pathLst>
                <a:path w="2190" h="10548" extrusionOk="0">
                  <a:moveTo>
                    <a:pt x="1" y="1"/>
                  </a:moveTo>
                  <a:lnTo>
                    <a:pt x="1" y="10548"/>
                  </a:lnTo>
                  <a:lnTo>
                    <a:pt x="2189" y="1054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24;p28"/>
            <p:cNvSpPr/>
            <p:nvPr/>
          </p:nvSpPr>
          <p:spPr>
            <a:xfrm>
              <a:off x="6129550" y="3172825"/>
              <a:ext cx="55500" cy="351850"/>
            </a:xfrm>
            <a:custGeom>
              <a:avLst/>
              <a:gdLst/>
              <a:ahLst/>
              <a:cxnLst/>
              <a:rect l="l" t="t" r="r" b="b"/>
              <a:pathLst>
                <a:path w="2220" h="14074" extrusionOk="0">
                  <a:moveTo>
                    <a:pt x="1" y="1"/>
                  </a:moveTo>
                  <a:lnTo>
                    <a:pt x="1" y="14074"/>
                  </a:lnTo>
                  <a:lnTo>
                    <a:pt x="2220" y="14074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25;p28"/>
            <p:cNvSpPr/>
            <p:nvPr/>
          </p:nvSpPr>
          <p:spPr>
            <a:xfrm>
              <a:off x="6208600" y="3109750"/>
              <a:ext cx="54725" cy="414925"/>
            </a:xfrm>
            <a:custGeom>
              <a:avLst/>
              <a:gdLst/>
              <a:ahLst/>
              <a:cxnLst/>
              <a:rect l="l" t="t" r="r" b="b"/>
              <a:pathLst>
                <a:path w="2189" h="16597" extrusionOk="0">
                  <a:moveTo>
                    <a:pt x="0" y="1"/>
                  </a:moveTo>
                  <a:lnTo>
                    <a:pt x="0" y="16597"/>
                  </a:lnTo>
                  <a:lnTo>
                    <a:pt x="2189" y="16597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26;p28"/>
            <p:cNvSpPr/>
            <p:nvPr/>
          </p:nvSpPr>
          <p:spPr>
            <a:xfrm>
              <a:off x="4603700" y="3339250"/>
              <a:ext cx="261425" cy="258550"/>
            </a:xfrm>
            <a:custGeom>
              <a:avLst/>
              <a:gdLst/>
              <a:ahLst/>
              <a:cxnLst/>
              <a:rect l="l" t="t" r="r" b="b"/>
              <a:pathLst>
                <a:path w="10457" h="10342" extrusionOk="0">
                  <a:moveTo>
                    <a:pt x="5289" y="0"/>
                  </a:moveTo>
                  <a:cubicBezTo>
                    <a:pt x="2371" y="0"/>
                    <a:pt x="0" y="2462"/>
                    <a:pt x="152" y="5441"/>
                  </a:cubicBezTo>
                  <a:cubicBezTo>
                    <a:pt x="274" y="8055"/>
                    <a:pt x="2432" y="10183"/>
                    <a:pt x="5016" y="10335"/>
                  </a:cubicBezTo>
                  <a:cubicBezTo>
                    <a:pt x="5106" y="10339"/>
                    <a:pt x="5197" y="10342"/>
                    <a:pt x="5286" y="10342"/>
                  </a:cubicBezTo>
                  <a:cubicBezTo>
                    <a:pt x="8142" y="10342"/>
                    <a:pt x="10456" y="8026"/>
                    <a:pt x="10456" y="5168"/>
                  </a:cubicBezTo>
                  <a:cubicBezTo>
                    <a:pt x="10456" y="3617"/>
                    <a:pt x="9788" y="2219"/>
                    <a:pt x="8693" y="1277"/>
                  </a:cubicBezTo>
                  <a:lnTo>
                    <a:pt x="5289" y="5168"/>
                  </a:lnTo>
                  <a:lnTo>
                    <a:pt x="5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27;p28"/>
            <p:cNvSpPr/>
            <p:nvPr/>
          </p:nvSpPr>
          <p:spPr>
            <a:xfrm>
              <a:off x="4619650" y="3362050"/>
              <a:ext cx="262200" cy="262175"/>
            </a:xfrm>
            <a:custGeom>
              <a:avLst/>
              <a:gdLst/>
              <a:ahLst/>
              <a:cxnLst/>
              <a:rect l="l" t="t" r="r" b="b"/>
              <a:pathLst>
                <a:path w="10488" h="10487" fill="none" extrusionOk="0">
                  <a:moveTo>
                    <a:pt x="8694" y="1277"/>
                  </a:moveTo>
                  <a:lnTo>
                    <a:pt x="5320" y="5167"/>
                  </a:lnTo>
                  <a:lnTo>
                    <a:pt x="5320" y="0"/>
                  </a:lnTo>
                  <a:cubicBezTo>
                    <a:pt x="2371" y="0"/>
                    <a:pt x="1" y="2462"/>
                    <a:pt x="153" y="5441"/>
                  </a:cubicBezTo>
                  <a:cubicBezTo>
                    <a:pt x="305" y="8055"/>
                    <a:pt x="2432" y="10183"/>
                    <a:pt x="5046" y="10304"/>
                  </a:cubicBezTo>
                  <a:cubicBezTo>
                    <a:pt x="8025" y="10487"/>
                    <a:pt x="10487" y="8116"/>
                    <a:pt x="10487" y="5167"/>
                  </a:cubicBezTo>
                  <a:cubicBezTo>
                    <a:pt x="10487" y="3617"/>
                    <a:pt x="9788" y="2219"/>
                    <a:pt x="8694" y="1277"/>
                  </a:cubicBezTo>
                  <a:close/>
                </a:path>
              </a:pathLst>
            </a:custGeom>
            <a:solidFill>
              <a:schemeClr val="lt2"/>
            </a:solidFill>
            <a:ln w="9875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28;p28"/>
            <p:cNvSpPr/>
            <p:nvPr/>
          </p:nvSpPr>
          <p:spPr>
            <a:xfrm>
              <a:off x="4774056" y="3303638"/>
              <a:ext cx="82100" cy="114475"/>
            </a:xfrm>
            <a:custGeom>
              <a:avLst/>
              <a:gdLst/>
              <a:ahLst/>
              <a:cxnLst/>
              <a:rect l="l" t="t" r="r" b="b"/>
              <a:pathLst>
                <a:path w="3284" h="4579" extrusionOk="0">
                  <a:moveTo>
                    <a:pt x="312" y="0"/>
                  </a:moveTo>
                  <a:cubicBezTo>
                    <a:pt x="128" y="0"/>
                    <a:pt x="1" y="144"/>
                    <a:pt x="1" y="339"/>
                  </a:cubicBezTo>
                  <a:lnTo>
                    <a:pt x="1" y="4229"/>
                  </a:lnTo>
                  <a:cubicBezTo>
                    <a:pt x="1" y="4450"/>
                    <a:pt x="160" y="4578"/>
                    <a:pt x="330" y="4578"/>
                  </a:cubicBezTo>
                  <a:cubicBezTo>
                    <a:pt x="417" y="4578"/>
                    <a:pt x="506" y="4545"/>
                    <a:pt x="578" y="4472"/>
                  </a:cubicBezTo>
                  <a:lnTo>
                    <a:pt x="3162" y="1524"/>
                  </a:lnTo>
                  <a:cubicBezTo>
                    <a:pt x="3284" y="1372"/>
                    <a:pt x="3253" y="1159"/>
                    <a:pt x="3101" y="1038"/>
                  </a:cubicBezTo>
                  <a:cubicBezTo>
                    <a:pt x="2341" y="430"/>
                    <a:pt x="1399" y="65"/>
                    <a:pt x="366" y="4"/>
                  </a:cubicBezTo>
                  <a:cubicBezTo>
                    <a:pt x="347" y="2"/>
                    <a:pt x="330" y="0"/>
                    <a:pt x="3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29;p28"/>
            <p:cNvSpPr/>
            <p:nvPr/>
          </p:nvSpPr>
          <p:spPr>
            <a:xfrm>
              <a:off x="4022375" y="4048225"/>
              <a:ext cx="2390650" cy="39525"/>
            </a:xfrm>
            <a:custGeom>
              <a:avLst/>
              <a:gdLst/>
              <a:ahLst/>
              <a:cxnLst/>
              <a:rect l="l" t="t" r="r" b="b"/>
              <a:pathLst>
                <a:path w="95626" h="1581" extrusionOk="0">
                  <a:moveTo>
                    <a:pt x="1" y="0"/>
                  </a:moveTo>
                  <a:lnTo>
                    <a:pt x="1" y="1581"/>
                  </a:lnTo>
                  <a:lnTo>
                    <a:pt x="95625" y="1581"/>
                  </a:lnTo>
                  <a:lnTo>
                    <a:pt x="956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30;p28"/>
            <p:cNvSpPr/>
            <p:nvPr/>
          </p:nvSpPr>
          <p:spPr>
            <a:xfrm>
              <a:off x="3698675" y="4087725"/>
              <a:ext cx="433150" cy="806275"/>
            </a:xfrm>
            <a:custGeom>
              <a:avLst/>
              <a:gdLst/>
              <a:ahLst/>
              <a:cxnLst/>
              <a:rect l="l" t="t" r="r" b="b"/>
              <a:pathLst>
                <a:path w="17326" h="32251" extrusionOk="0">
                  <a:moveTo>
                    <a:pt x="12949" y="1"/>
                  </a:moveTo>
                  <a:lnTo>
                    <a:pt x="0" y="32251"/>
                  </a:lnTo>
                  <a:lnTo>
                    <a:pt x="1641" y="32251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31;p28"/>
            <p:cNvSpPr/>
            <p:nvPr/>
          </p:nvSpPr>
          <p:spPr>
            <a:xfrm>
              <a:off x="6305850" y="4087725"/>
              <a:ext cx="433175" cy="806275"/>
            </a:xfrm>
            <a:custGeom>
              <a:avLst/>
              <a:gdLst/>
              <a:ahLst/>
              <a:cxnLst/>
              <a:rect l="l" t="t" r="r" b="b"/>
              <a:pathLst>
                <a:path w="17327" h="32251" extrusionOk="0">
                  <a:moveTo>
                    <a:pt x="1" y="1"/>
                  </a:moveTo>
                  <a:lnTo>
                    <a:pt x="15685" y="32251"/>
                  </a:lnTo>
                  <a:lnTo>
                    <a:pt x="17326" y="32251"/>
                  </a:lnTo>
                  <a:lnTo>
                    <a:pt x="43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32;p28"/>
            <p:cNvSpPr/>
            <p:nvPr/>
          </p:nvSpPr>
          <p:spPr>
            <a:xfrm>
              <a:off x="4606725" y="3797100"/>
              <a:ext cx="391375" cy="253075"/>
            </a:xfrm>
            <a:custGeom>
              <a:avLst/>
              <a:gdLst/>
              <a:ahLst/>
              <a:cxnLst/>
              <a:rect l="l" t="t" r="r" b="b"/>
              <a:pathLst>
                <a:path w="15655" h="10123" extrusionOk="0">
                  <a:moveTo>
                    <a:pt x="1885" y="1"/>
                  </a:moveTo>
                  <a:cubicBezTo>
                    <a:pt x="1581" y="1"/>
                    <a:pt x="1308" y="213"/>
                    <a:pt x="1278" y="517"/>
                  </a:cubicBezTo>
                  <a:lnTo>
                    <a:pt x="62" y="9423"/>
                  </a:lnTo>
                  <a:cubicBezTo>
                    <a:pt x="1" y="9788"/>
                    <a:pt x="305" y="10122"/>
                    <a:pt x="670" y="10122"/>
                  </a:cubicBezTo>
                  <a:lnTo>
                    <a:pt x="13801" y="10122"/>
                  </a:lnTo>
                  <a:cubicBezTo>
                    <a:pt x="14105" y="10122"/>
                    <a:pt x="14348" y="9910"/>
                    <a:pt x="14378" y="9606"/>
                  </a:cubicBezTo>
                  <a:lnTo>
                    <a:pt x="15594" y="700"/>
                  </a:lnTo>
                  <a:cubicBezTo>
                    <a:pt x="15655" y="335"/>
                    <a:pt x="15351" y="1"/>
                    <a:pt x="149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33;p28"/>
            <p:cNvSpPr/>
            <p:nvPr/>
          </p:nvSpPr>
          <p:spPr>
            <a:xfrm>
              <a:off x="4634100" y="3813825"/>
              <a:ext cx="338925" cy="202150"/>
            </a:xfrm>
            <a:custGeom>
              <a:avLst/>
              <a:gdLst/>
              <a:ahLst/>
              <a:cxnLst/>
              <a:rect l="l" t="t" r="r" b="b"/>
              <a:pathLst>
                <a:path w="13557" h="8086" extrusionOk="0">
                  <a:moveTo>
                    <a:pt x="1094" y="0"/>
                  </a:moveTo>
                  <a:lnTo>
                    <a:pt x="0" y="8086"/>
                  </a:lnTo>
                  <a:lnTo>
                    <a:pt x="12462" y="8086"/>
                  </a:lnTo>
                  <a:lnTo>
                    <a:pt x="135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34;p28"/>
            <p:cNvSpPr/>
            <p:nvPr/>
          </p:nvSpPr>
          <p:spPr>
            <a:xfrm>
              <a:off x="4473750" y="4019350"/>
              <a:ext cx="288025" cy="31925"/>
            </a:xfrm>
            <a:custGeom>
              <a:avLst/>
              <a:gdLst/>
              <a:ahLst/>
              <a:cxnLst/>
              <a:rect l="l" t="t" r="r" b="b"/>
              <a:pathLst>
                <a:path w="11521" h="1277" extrusionOk="0">
                  <a:moveTo>
                    <a:pt x="1" y="0"/>
                  </a:moveTo>
                  <a:lnTo>
                    <a:pt x="1" y="1277"/>
                  </a:lnTo>
                  <a:lnTo>
                    <a:pt x="11521" y="1277"/>
                  </a:lnTo>
                  <a:lnTo>
                    <a:pt x="115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35;p28"/>
            <p:cNvSpPr/>
            <p:nvPr/>
          </p:nvSpPr>
          <p:spPr>
            <a:xfrm>
              <a:off x="5757200" y="3796700"/>
              <a:ext cx="390625" cy="253075"/>
            </a:xfrm>
            <a:custGeom>
              <a:avLst/>
              <a:gdLst/>
              <a:ahLst/>
              <a:cxnLst/>
              <a:rect l="l" t="t" r="r" b="b"/>
              <a:pathLst>
                <a:path w="15625" h="10123" extrusionOk="0">
                  <a:moveTo>
                    <a:pt x="670" y="0"/>
                  </a:moveTo>
                  <a:cubicBezTo>
                    <a:pt x="305" y="0"/>
                    <a:pt x="1" y="335"/>
                    <a:pt x="62" y="700"/>
                  </a:cubicBezTo>
                  <a:lnTo>
                    <a:pt x="1278" y="9605"/>
                  </a:lnTo>
                  <a:cubicBezTo>
                    <a:pt x="1308" y="9909"/>
                    <a:pt x="1551" y="10122"/>
                    <a:pt x="1855" y="10122"/>
                  </a:cubicBezTo>
                  <a:lnTo>
                    <a:pt x="14986" y="10122"/>
                  </a:lnTo>
                  <a:cubicBezTo>
                    <a:pt x="15351" y="10122"/>
                    <a:pt x="15624" y="9788"/>
                    <a:pt x="15594" y="9423"/>
                  </a:cubicBezTo>
                  <a:lnTo>
                    <a:pt x="14378" y="517"/>
                  </a:lnTo>
                  <a:cubicBezTo>
                    <a:pt x="14348" y="213"/>
                    <a:pt x="14074" y="0"/>
                    <a:pt x="13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36;p28"/>
            <p:cNvSpPr/>
            <p:nvPr/>
          </p:nvSpPr>
          <p:spPr>
            <a:xfrm>
              <a:off x="5782300" y="3813425"/>
              <a:ext cx="338925" cy="202150"/>
            </a:xfrm>
            <a:custGeom>
              <a:avLst/>
              <a:gdLst/>
              <a:ahLst/>
              <a:cxnLst/>
              <a:rect l="l" t="t" r="r" b="b"/>
              <a:pathLst>
                <a:path w="13557" h="8086" extrusionOk="0">
                  <a:moveTo>
                    <a:pt x="0" y="0"/>
                  </a:moveTo>
                  <a:lnTo>
                    <a:pt x="1094" y="8085"/>
                  </a:lnTo>
                  <a:lnTo>
                    <a:pt x="13557" y="8085"/>
                  </a:lnTo>
                  <a:lnTo>
                    <a:pt x="124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37;p28"/>
            <p:cNvSpPr/>
            <p:nvPr/>
          </p:nvSpPr>
          <p:spPr>
            <a:xfrm>
              <a:off x="6314225" y="3756425"/>
              <a:ext cx="152750" cy="265225"/>
            </a:xfrm>
            <a:custGeom>
              <a:avLst/>
              <a:gdLst/>
              <a:ahLst/>
              <a:cxnLst/>
              <a:rect l="l" t="t" r="r" b="b"/>
              <a:pathLst>
                <a:path w="6110" h="10609" extrusionOk="0">
                  <a:moveTo>
                    <a:pt x="2310" y="0"/>
                  </a:moveTo>
                  <a:lnTo>
                    <a:pt x="0" y="10426"/>
                  </a:lnTo>
                  <a:lnTo>
                    <a:pt x="6110" y="10609"/>
                  </a:lnTo>
                  <a:cubicBezTo>
                    <a:pt x="6110" y="10609"/>
                    <a:pt x="4924" y="3466"/>
                    <a:pt x="4438" y="1976"/>
                  </a:cubicBezTo>
                  <a:cubicBezTo>
                    <a:pt x="3982" y="456"/>
                    <a:pt x="2310" y="0"/>
                    <a:pt x="2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38;p28"/>
            <p:cNvSpPr/>
            <p:nvPr/>
          </p:nvSpPr>
          <p:spPr>
            <a:xfrm>
              <a:off x="6071050" y="4725275"/>
              <a:ext cx="114775" cy="83150"/>
            </a:xfrm>
            <a:custGeom>
              <a:avLst/>
              <a:gdLst/>
              <a:ahLst/>
              <a:cxnLst/>
              <a:rect l="l" t="t" r="r" b="b"/>
              <a:pathLst>
                <a:path w="4591" h="3326" extrusionOk="0">
                  <a:moveTo>
                    <a:pt x="3800" y="1"/>
                  </a:moveTo>
                  <a:lnTo>
                    <a:pt x="1581" y="62"/>
                  </a:lnTo>
                  <a:lnTo>
                    <a:pt x="2007" y="1521"/>
                  </a:lnTo>
                  <a:lnTo>
                    <a:pt x="0" y="3253"/>
                  </a:lnTo>
                  <a:cubicBezTo>
                    <a:pt x="0" y="3253"/>
                    <a:pt x="456" y="3326"/>
                    <a:pt x="967" y="3326"/>
                  </a:cubicBezTo>
                  <a:cubicBezTo>
                    <a:pt x="1333" y="3326"/>
                    <a:pt x="1728" y="3289"/>
                    <a:pt x="2007" y="3162"/>
                  </a:cubicBezTo>
                  <a:cubicBezTo>
                    <a:pt x="2589" y="2909"/>
                    <a:pt x="3995" y="2888"/>
                    <a:pt x="4447" y="2888"/>
                  </a:cubicBezTo>
                  <a:cubicBezTo>
                    <a:pt x="4538" y="2888"/>
                    <a:pt x="4590" y="2888"/>
                    <a:pt x="4590" y="2888"/>
                  </a:cubicBezTo>
                  <a:lnTo>
                    <a:pt x="3800" y="1"/>
                  </a:lnTo>
                  <a:close/>
                </a:path>
              </a:pathLst>
            </a:custGeom>
            <a:solidFill>
              <a:srgbClr val="904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39;p28"/>
            <p:cNvSpPr/>
            <p:nvPr/>
          </p:nvSpPr>
          <p:spPr>
            <a:xfrm>
              <a:off x="6044875" y="4769800"/>
              <a:ext cx="151575" cy="55100"/>
            </a:xfrm>
            <a:custGeom>
              <a:avLst/>
              <a:gdLst/>
              <a:ahLst/>
              <a:cxnLst/>
              <a:rect l="l" t="t" r="r" b="b"/>
              <a:pathLst>
                <a:path w="6063" h="2204" extrusionOk="0">
                  <a:moveTo>
                    <a:pt x="4937" y="0"/>
                  </a:moveTo>
                  <a:cubicBezTo>
                    <a:pt x="4608" y="0"/>
                    <a:pt x="4153" y="64"/>
                    <a:pt x="3753" y="348"/>
                  </a:cubicBezTo>
                  <a:cubicBezTo>
                    <a:pt x="3037" y="806"/>
                    <a:pt x="2752" y="1480"/>
                    <a:pt x="1552" y="1480"/>
                  </a:cubicBezTo>
                  <a:cubicBezTo>
                    <a:pt x="1479" y="1480"/>
                    <a:pt x="1402" y="1477"/>
                    <a:pt x="1321" y="1472"/>
                  </a:cubicBezTo>
                  <a:cubicBezTo>
                    <a:pt x="1139" y="1411"/>
                    <a:pt x="1321" y="1290"/>
                    <a:pt x="1321" y="1290"/>
                  </a:cubicBezTo>
                  <a:lnTo>
                    <a:pt x="1321" y="1290"/>
                  </a:lnTo>
                  <a:cubicBezTo>
                    <a:pt x="1321" y="1290"/>
                    <a:pt x="227" y="1411"/>
                    <a:pt x="14" y="1958"/>
                  </a:cubicBezTo>
                  <a:cubicBezTo>
                    <a:pt x="0" y="2137"/>
                    <a:pt x="1017" y="2204"/>
                    <a:pt x="2208" y="2204"/>
                  </a:cubicBezTo>
                  <a:cubicBezTo>
                    <a:pt x="3653" y="2204"/>
                    <a:pt x="5356" y="2106"/>
                    <a:pt x="5789" y="1989"/>
                  </a:cubicBezTo>
                  <a:cubicBezTo>
                    <a:pt x="6063" y="1685"/>
                    <a:pt x="5394" y="44"/>
                    <a:pt x="5394" y="44"/>
                  </a:cubicBezTo>
                  <a:cubicBezTo>
                    <a:pt x="5394" y="44"/>
                    <a:pt x="5208" y="0"/>
                    <a:pt x="4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40;p28"/>
            <p:cNvSpPr/>
            <p:nvPr/>
          </p:nvSpPr>
          <p:spPr>
            <a:xfrm>
              <a:off x="6035325" y="4434500"/>
              <a:ext cx="145925" cy="307525"/>
            </a:xfrm>
            <a:custGeom>
              <a:avLst/>
              <a:gdLst/>
              <a:ahLst/>
              <a:cxnLst/>
              <a:rect l="l" t="t" r="r" b="b"/>
              <a:pathLst>
                <a:path w="5837" h="12301" extrusionOk="0">
                  <a:moveTo>
                    <a:pt x="2914" y="1"/>
                  </a:moveTo>
                  <a:cubicBezTo>
                    <a:pt x="1497" y="1"/>
                    <a:pt x="1" y="4003"/>
                    <a:pt x="1" y="4003"/>
                  </a:cubicBezTo>
                  <a:lnTo>
                    <a:pt x="3223" y="12301"/>
                  </a:lnTo>
                  <a:lnTo>
                    <a:pt x="5320" y="12088"/>
                  </a:lnTo>
                  <a:cubicBezTo>
                    <a:pt x="5320" y="12088"/>
                    <a:pt x="5837" y="6738"/>
                    <a:pt x="4287" y="1753"/>
                  </a:cubicBezTo>
                  <a:cubicBezTo>
                    <a:pt x="3882" y="476"/>
                    <a:pt x="3403" y="1"/>
                    <a:pt x="2914" y="1"/>
                  </a:cubicBezTo>
                  <a:close/>
                </a:path>
              </a:pathLst>
            </a:custGeom>
            <a:solidFill>
              <a:srgbClr val="904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41;p28"/>
            <p:cNvSpPr/>
            <p:nvPr/>
          </p:nvSpPr>
          <p:spPr>
            <a:xfrm>
              <a:off x="6326375" y="4716925"/>
              <a:ext cx="114775" cy="83750"/>
            </a:xfrm>
            <a:custGeom>
              <a:avLst/>
              <a:gdLst/>
              <a:ahLst/>
              <a:cxnLst/>
              <a:rect l="l" t="t" r="r" b="b"/>
              <a:pathLst>
                <a:path w="4591" h="3350" extrusionOk="0">
                  <a:moveTo>
                    <a:pt x="3800" y="0"/>
                  </a:moveTo>
                  <a:lnTo>
                    <a:pt x="1581" y="61"/>
                  </a:lnTo>
                  <a:lnTo>
                    <a:pt x="2006" y="1551"/>
                  </a:lnTo>
                  <a:lnTo>
                    <a:pt x="0" y="3283"/>
                  </a:lnTo>
                  <a:cubicBezTo>
                    <a:pt x="0" y="3283"/>
                    <a:pt x="420" y="3350"/>
                    <a:pt x="906" y="3350"/>
                  </a:cubicBezTo>
                  <a:cubicBezTo>
                    <a:pt x="1289" y="3350"/>
                    <a:pt x="1712" y="3309"/>
                    <a:pt x="2006" y="3162"/>
                  </a:cubicBezTo>
                  <a:cubicBezTo>
                    <a:pt x="2506" y="2945"/>
                    <a:pt x="3610" y="2913"/>
                    <a:pt x="4200" y="2913"/>
                  </a:cubicBezTo>
                  <a:cubicBezTo>
                    <a:pt x="4436" y="2913"/>
                    <a:pt x="4590" y="2918"/>
                    <a:pt x="4590" y="2918"/>
                  </a:cubicBezTo>
                  <a:lnTo>
                    <a:pt x="3800" y="0"/>
                  </a:lnTo>
                  <a:close/>
                </a:path>
              </a:pathLst>
            </a:custGeom>
            <a:solidFill>
              <a:srgbClr val="904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42;p28"/>
            <p:cNvSpPr/>
            <p:nvPr/>
          </p:nvSpPr>
          <p:spPr>
            <a:xfrm>
              <a:off x="6300625" y="4761850"/>
              <a:ext cx="151925" cy="55200"/>
            </a:xfrm>
            <a:custGeom>
              <a:avLst/>
              <a:gdLst/>
              <a:ahLst/>
              <a:cxnLst/>
              <a:rect l="l" t="t" r="r" b="b"/>
              <a:pathLst>
                <a:path w="6077" h="2208" extrusionOk="0">
                  <a:moveTo>
                    <a:pt x="4886" y="0"/>
                  </a:moveTo>
                  <a:cubicBezTo>
                    <a:pt x="4559" y="0"/>
                    <a:pt x="4127" y="65"/>
                    <a:pt x="3736" y="331"/>
                  </a:cubicBezTo>
                  <a:cubicBezTo>
                    <a:pt x="3020" y="818"/>
                    <a:pt x="2735" y="1494"/>
                    <a:pt x="1560" y="1494"/>
                  </a:cubicBezTo>
                  <a:cubicBezTo>
                    <a:pt x="1488" y="1494"/>
                    <a:pt x="1413" y="1491"/>
                    <a:pt x="1334" y="1486"/>
                  </a:cubicBezTo>
                  <a:cubicBezTo>
                    <a:pt x="1122" y="1395"/>
                    <a:pt x="1334" y="1273"/>
                    <a:pt x="1334" y="1273"/>
                  </a:cubicBezTo>
                  <a:lnTo>
                    <a:pt x="1334" y="1273"/>
                  </a:lnTo>
                  <a:cubicBezTo>
                    <a:pt x="1334" y="1273"/>
                    <a:pt x="210" y="1395"/>
                    <a:pt x="27" y="1973"/>
                  </a:cubicBezTo>
                  <a:cubicBezTo>
                    <a:pt x="1" y="2146"/>
                    <a:pt x="954" y="2208"/>
                    <a:pt x="2100" y="2208"/>
                  </a:cubicBezTo>
                  <a:cubicBezTo>
                    <a:pt x="3570" y="2208"/>
                    <a:pt x="5358" y="2105"/>
                    <a:pt x="5803" y="2003"/>
                  </a:cubicBezTo>
                  <a:cubicBezTo>
                    <a:pt x="6076" y="1669"/>
                    <a:pt x="5407" y="58"/>
                    <a:pt x="5407" y="58"/>
                  </a:cubicBezTo>
                  <a:cubicBezTo>
                    <a:pt x="5407" y="58"/>
                    <a:pt x="5193" y="0"/>
                    <a:pt x="4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43;p28"/>
            <p:cNvSpPr/>
            <p:nvPr/>
          </p:nvSpPr>
          <p:spPr>
            <a:xfrm>
              <a:off x="6290650" y="4426900"/>
              <a:ext cx="145925" cy="306775"/>
            </a:xfrm>
            <a:custGeom>
              <a:avLst/>
              <a:gdLst/>
              <a:ahLst/>
              <a:cxnLst/>
              <a:rect l="l" t="t" r="r" b="b"/>
              <a:pathLst>
                <a:path w="5837" h="12271" extrusionOk="0">
                  <a:moveTo>
                    <a:pt x="2927" y="1"/>
                  </a:moveTo>
                  <a:cubicBezTo>
                    <a:pt x="1514" y="1"/>
                    <a:pt x="1" y="4003"/>
                    <a:pt x="1" y="4003"/>
                  </a:cubicBezTo>
                  <a:lnTo>
                    <a:pt x="3223" y="12270"/>
                  </a:lnTo>
                  <a:lnTo>
                    <a:pt x="5350" y="12088"/>
                  </a:lnTo>
                  <a:cubicBezTo>
                    <a:pt x="5350" y="12088"/>
                    <a:pt x="5837" y="6708"/>
                    <a:pt x="4287" y="1753"/>
                  </a:cubicBezTo>
                  <a:cubicBezTo>
                    <a:pt x="3889" y="476"/>
                    <a:pt x="3414" y="1"/>
                    <a:pt x="2927" y="1"/>
                  </a:cubicBezTo>
                  <a:close/>
                </a:path>
              </a:pathLst>
            </a:custGeom>
            <a:solidFill>
              <a:srgbClr val="904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44;p28"/>
            <p:cNvSpPr/>
            <p:nvPr/>
          </p:nvSpPr>
          <p:spPr>
            <a:xfrm>
              <a:off x="5919075" y="4115650"/>
              <a:ext cx="512175" cy="465950"/>
            </a:xfrm>
            <a:custGeom>
              <a:avLst/>
              <a:gdLst/>
              <a:ahLst/>
              <a:cxnLst/>
              <a:rect l="l" t="t" r="r" b="b"/>
              <a:pathLst>
                <a:path w="20487" h="18638" extrusionOk="0">
                  <a:moveTo>
                    <a:pt x="11196" y="0"/>
                  </a:moveTo>
                  <a:cubicBezTo>
                    <a:pt x="10841" y="0"/>
                    <a:pt x="10555" y="12"/>
                    <a:pt x="10365" y="39"/>
                  </a:cubicBezTo>
                  <a:cubicBezTo>
                    <a:pt x="10365" y="39"/>
                    <a:pt x="3800" y="1650"/>
                    <a:pt x="1854" y="5145"/>
                  </a:cubicBezTo>
                  <a:cubicBezTo>
                    <a:pt x="0" y="8854"/>
                    <a:pt x="3800" y="17547"/>
                    <a:pt x="4590" y="17851"/>
                  </a:cubicBezTo>
                  <a:cubicBezTo>
                    <a:pt x="4996" y="17997"/>
                    <a:pt x="8393" y="18637"/>
                    <a:pt x="12049" y="18637"/>
                  </a:cubicBezTo>
                  <a:cubicBezTo>
                    <a:pt x="15239" y="18637"/>
                    <a:pt x="18626" y="18150"/>
                    <a:pt x="20396" y="16422"/>
                  </a:cubicBezTo>
                  <a:cubicBezTo>
                    <a:pt x="20213" y="14355"/>
                    <a:pt x="17782" y="9340"/>
                    <a:pt x="18086" y="9340"/>
                  </a:cubicBezTo>
                  <a:cubicBezTo>
                    <a:pt x="18390" y="9340"/>
                    <a:pt x="20274" y="7395"/>
                    <a:pt x="20396" y="4841"/>
                  </a:cubicBezTo>
                  <a:cubicBezTo>
                    <a:pt x="20487" y="2319"/>
                    <a:pt x="19302" y="556"/>
                    <a:pt x="19302" y="556"/>
                  </a:cubicBezTo>
                  <a:cubicBezTo>
                    <a:pt x="19302" y="556"/>
                    <a:pt x="13630" y="0"/>
                    <a:pt x="111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45;p28"/>
            <p:cNvSpPr/>
            <p:nvPr/>
          </p:nvSpPr>
          <p:spPr>
            <a:xfrm>
              <a:off x="6184275" y="3530075"/>
              <a:ext cx="163400" cy="244600"/>
            </a:xfrm>
            <a:custGeom>
              <a:avLst/>
              <a:gdLst/>
              <a:ahLst/>
              <a:cxnLst/>
              <a:rect l="l" t="t" r="r" b="b"/>
              <a:pathLst>
                <a:path w="6536" h="9784" extrusionOk="0">
                  <a:moveTo>
                    <a:pt x="2340" y="1"/>
                  </a:moveTo>
                  <a:cubicBezTo>
                    <a:pt x="1790" y="1"/>
                    <a:pt x="1294" y="138"/>
                    <a:pt x="943" y="453"/>
                  </a:cubicBezTo>
                  <a:cubicBezTo>
                    <a:pt x="943" y="453"/>
                    <a:pt x="0" y="3371"/>
                    <a:pt x="548" y="4981"/>
                  </a:cubicBezTo>
                  <a:cubicBezTo>
                    <a:pt x="851" y="5650"/>
                    <a:pt x="1307" y="5377"/>
                    <a:pt x="1551" y="5620"/>
                  </a:cubicBezTo>
                  <a:cubicBezTo>
                    <a:pt x="1794" y="5833"/>
                    <a:pt x="1095" y="9602"/>
                    <a:pt x="1095" y="9602"/>
                  </a:cubicBezTo>
                  <a:lnTo>
                    <a:pt x="4833" y="9784"/>
                  </a:lnTo>
                  <a:cubicBezTo>
                    <a:pt x="4833" y="9784"/>
                    <a:pt x="6535" y="4647"/>
                    <a:pt x="6353" y="2732"/>
                  </a:cubicBezTo>
                  <a:cubicBezTo>
                    <a:pt x="6216" y="1289"/>
                    <a:pt x="4023" y="1"/>
                    <a:pt x="2340" y="1"/>
                  </a:cubicBezTo>
                  <a:close/>
                </a:path>
              </a:pathLst>
            </a:custGeom>
            <a:solidFill>
              <a:srgbClr val="904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46;p28"/>
            <p:cNvSpPr/>
            <p:nvPr/>
          </p:nvSpPr>
          <p:spPr>
            <a:xfrm>
              <a:off x="6156150" y="3814175"/>
              <a:ext cx="279675" cy="317050"/>
            </a:xfrm>
            <a:custGeom>
              <a:avLst/>
              <a:gdLst/>
              <a:ahLst/>
              <a:cxnLst/>
              <a:rect l="l" t="t" r="r" b="b"/>
              <a:pathLst>
                <a:path w="11187" h="12682" extrusionOk="0">
                  <a:moveTo>
                    <a:pt x="8937" y="1"/>
                  </a:moveTo>
                  <a:lnTo>
                    <a:pt x="1" y="608"/>
                  </a:lnTo>
                  <a:cubicBezTo>
                    <a:pt x="1" y="608"/>
                    <a:pt x="578" y="7022"/>
                    <a:pt x="1916" y="8967"/>
                  </a:cubicBezTo>
                  <a:cubicBezTo>
                    <a:pt x="1916" y="8967"/>
                    <a:pt x="882" y="11065"/>
                    <a:pt x="882" y="12098"/>
                  </a:cubicBezTo>
                  <a:cubicBezTo>
                    <a:pt x="882" y="12098"/>
                    <a:pt x="4715" y="12682"/>
                    <a:pt x="8457" y="12682"/>
                  </a:cubicBezTo>
                  <a:cubicBezTo>
                    <a:pt x="9393" y="12682"/>
                    <a:pt x="10323" y="12645"/>
                    <a:pt x="11186" y="12554"/>
                  </a:cubicBezTo>
                  <a:cubicBezTo>
                    <a:pt x="8664" y="2645"/>
                    <a:pt x="8937" y="1"/>
                    <a:pt x="8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47;p28"/>
            <p:cNvSpPr/>
            <p:nvPr/>
          </p:nvSpPr>
          <p:spPr>
            <a:xfrm>
              <a:off x="6185025" y="3744275"/>
              <a:ext cx="221925" cy="165675"/>
            </a:xfrm>
            <a:custGeom>
              <a:avLst/>
              <a:gdLst/>
              <a:ahLst/>
              <a:cxnLst/>
              <a:rect l="l" t="t" r="r" b="b"/>
              <a:pathLst>
                <a:path w="8877" h="6627" extrusionOk="0">
                  <a:moveTo>
                    <a:pt x="1733" y="0"/>
                  </a:moveTo>
                  <a:cubicBezTo>
                    <a:pt x="487" y="0"/>
                    <a:pt x="366" y="882"/>
                    <a:pt x="366" y="882"/>
                  </a:cubicBezTo>
                  <a:lnTo>
                    <a:pt x="1" y="5654"/>
                  </a:lnTo>
                  <a:lnTo>
                    <a:pt x="7904" y="6626"/>
                  </a:lnTo>
                  <a:cubicBezTo>
                    <a:pt x="7904" y="6626"/>
                    <a:pt x="8876" y="1550"/>
                    <a:pt x="7995" y="760"/>
                  </a:cubicBezTo>
                  <a:cubicBezTo>
                    <a:pt x="7113" y="0"/>
                    <a:pt x="3010" y="0"/>
                    <a:pt x="17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48;p28"/>
            <p:cNvSpPr/>
            <p:nvPr/>
          </p:nvSpPr>
          <p:spPr>
            <a:xfrm>
              <a:off x="5753425" y="3750275"/>
              <a:ext cx="509150" cy="293925"/>
            </a:xfrm>
            <a:custGeom>
              <a:avLst/>
              <a:gdLst/>
              <a:ahLst/>
              <a:cxnLst/>
              <a:rect l="l" t="t" r="r" b="b"/>
              <a:pathLst>
                <a:path w="20366" h="11757" extrusionOk="0">
                  <a:moveTo>
                    <a:pt x="17886" y="0"/>
                  </a:moveTo>
                  <a:cubicBezTo>
                    <a:pt x="17619" y="0"/>
                    <a:pt x="16711" y="87"/>
                    <a:pt x="16019" y="1189"/>
                  </a:cubicBezTo>
                  <a:cubicBezTo>
                    <a:pt x="15198" y="2465"/>
                    <a:pt x="13617" y="7116"/>
                    <a:pt x="13617" y="7116"/>
                  </a:cubicBezTo>
                  <a:cubicBezTo>
                    <a:pt x="13617" y="7116"/>
                    <a:pt x="7143" y="3560"/>
                    <a:pt x="4772" y="3073"/>
                  </a:cubicBezTo>
                  <a:lnTo>
                    <a:pt x="1976" y="1918"/>
                  </a:lnTo>
                  <a:lnTo>
                    <a:pt x="1976" y="1918"/>
                  </a:lnTo>
                  <a:cubicBezTo>
                    <a:pt x="1976" y="1918"/>
                    <a:pt x="1672" y="2587"/>
                    <a:pt x="2189" y="3012"/>
                  </a:cubicBezTo>
                  <a:cubicBezTo>
                    <a:pt x="2705" y="3438"/>
                    <a:pt x="3891" y="3742"/>
                    <a:pt x="3891" y="3742"/>
                  </a:cubicBezTo>
                  <a:lnTo>
                    <a:pt x="0" y="4319"/>
                  </a:lnTo>
                  <a:cubicBezTo>
                    <a:pt x="0" y="4319"/>
                    <a:pt x="881" y="5809"/>
                    <a:pt x="1611" y="6174"/>
                  </a:cubicBezTo>
                  <a:cubicBezTo>
                    <a:pt x="1868" y="6302"/>
                    <a:pt x="2353" y="6344"/>
                    <a:pt x="2873" y="6344"/>
                  </a:cubicBezTo>
                  <a:cubicBezTo>
                    <a:pt x="3825" y="6344"/>
                    <a:pt x="4894" y="6204"/>
                    <a:pt x="4894" y="6204"/>
                  </a:cubicBezTo>
                  <a:cubicBezTo>
                    <a:pt x="4894" y="6204"/>
                    <a:pt x="11102" y="11756"/>
                    <a:pt x="15010" y="11756"/>
                  </a:cubicBezTo>
                  <a:cubicBezTo>
                    <a:pt x="15222" y="11756"/>
                    <a:pt x="15427" y="11740"/>
                    <a:pt x="15623" y="11706"/>
                  </a:cubicBezTo>
                  <a:cubicBezTo>
                    <a:pt x="18207" y="10581"/>
                    <a:pt x="20365" y="2526"/>
                    <a:pt x="19757" y="1310"/>
                  </a:cubicBezTo>
                  <a:cubicBezTo>
                    <a:pt x="19119" y="64"/>
                    <a:pt x="17964" y="3"/>
                    <a:pt x="17964" y="3"/>
                  </a:cubicBezTo>
                  <a:cubicBezTo>
                    <a:pt x="17964" y="3"/>
                    <a:pt x="17936" y="0"/>
                    <a:pt x="17886" y="0"/>
                  </a:cubicBezTo>
                  <a:close/>
                </a:path>
              </a:pathLst>
            </a:custGeom>
            <a:solidFill>
              <a:srgbClr val="904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49;p28"/>
            <p:cNvSpPr/>
            <p:nvPr/>
          </p:nvSpPr>
          <p:spPr>
            <a:xfrm>
              <a:off x="5954775" y="3744900"/>
              <a:ext cx="335900" cy="306275"/>
            </a:xfrm>
            <a:custGeom>
              <a:avLst/>
              <a:gdLst/>
              <a:ahLst/>
              <a:cxnLst/>
              <a:rect l="l" t="t" r="r" b="b"/>
              <a:pathLst>
                <a:path w="13436" h="12251" extrusionOk="0">
                  <a:moveTo>
                    <a:pt x="10156" y="1"/>
                  </a:moveTo>
                  <a:cubicBezTo>
                    <a:pt x="9467" y="1"/>
                    <a:pt x="8334" y="235"/>
                    <a:pt x="7539" y="1586"/>
                  </a:cubicBezTo>
                  <a:cubicBezTo>
                    <a:pt x="6323" y="3653"/>
                    <a:pt x="5411" y="7179"/>
                    <a:pt x="5411" y="7179"/>
                  </a:cubicBezTo>
                  <a:cubicBezTo>
                    <a:pt x="5411" y="7179"/>
                    <a:pt x="2585" y="5598"/>
                    <a:pt x="1885" y="5294"/>
                  </a:cubicBezTo>
                  <a:cubicBezTo>
                    <a:pt x="1885" y="5294"/>
                    <a:pt x="1" y="7665"/>
                    <a:pt x="426" y="9459"/>
                  </a:cubicBezTo>
                  <a:cubicBezTo>
                    <a:pt x="426" y="9459"/>
                    <a:pt x="4296" y="12251"/>
                    <a:pt x="6869" y="12251"/>
                  </a:cubicBezTo>
                  <a:cubicBezTo>
                    <a:pt x="7162" y="12251"/>
                    <a:pt x="7439" y="12214"/>
                    <a:pt x="7691" y="12133"/>
                  </a:cubicBezTo>
                  <a:cubicBezTo>
                    <a:pt x="9697" y="11252"/>
                    <a:pt x="11855" y="5021"/>
                    <a:pt x="11855" y="5021"/>
                  </a:cubicBezTo>
                  <a:cubicBezTo>
                    <a:pt x="11855" y="5021"/>
                    <a:pt x="13436" y="1009"/>
                    <a:pt x="10761" y="66"/>
                  </a:cubicBezTo>
                  <a:cubicBezTo>
                    <a:pt x="10761" y="66"/>
                    <a:pt x="10521" y="1"/>
                    <a:pt x="10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50;p28"/>
            <p:cNvSpPr/>
            <p:nvPr/>
          </p:nvSpPr>
          <p:spPr>
            <a:xfrm>
              <a:off x="6094600" y="3942600"/>
              <a:ext cx="18275" cy="62325"/>
            </a:xfrm>
            <a:custGeom>
              <a:avLst/>
              <a:gdLst/>
              <a:ahLst/>
              <a:cxnLst/>
              <a:rect l="l" t="t" r="r" b="b"/>
              <a:pathLst>
                <a:path w="731" h="2493" fill="none" extrusionOk="0">
                  <a:moveTo>
                    <a:pt x="1" y="0"/>
                  </a:moveTo>
                  <a:cubicBezTo>
                    <a:pt x="1" y="0"/>
                    <a:pt x="31" y="1490"/>
                    <a:pt x="730" y="2493"/>
                  </a:cubicBezTo>
                </a:path>
              </a:pathLst>
            </a:custGeom>
            <a:noFill/>
            <a:ln w="760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51;p28"/>
            <p:cNvSpPr/>
            <p:nvPr/>
          </p:nvSpPr>
          <p:spPr>
            <a:xfrm>
              <a:off x="5765575" y="3868900"/>
              <a:ext cx="48650" cy="6100"/>
            </a:xfrm>
            <a:custGeom>
              <a:avLst/>
              <a:gdLst/>
              <a:ahLst/>
              <a:cxnLst/>
              <a:rect l="l" t="t" r="r" b="b"/>
              <a:pathLst>
                <a:path w="1946" h="244" fill="none" extrusionOk="0">
                  <a:moveTo>
                    <a:pt x="0" y="243"/>
                  </a:moveTo>
                  <a:lnTo>
                    <a:pt x="1946" y="0"/>
                  </a:lnTo>
                </a:path>
              </a:pathLst>
            </a:custGeom>
            <a:noFill/>
            <a:ln w="760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52;p28"/>
            <p:cNvSpPr/>
            <p:nvPr/>
          </p:nvSpPr>
          <p:spPr>
            <a:xfrm>
              <a:off x="5779250" y="3887125"/>
              <a:ext cx="38775" cy="4575"/>
            </a:xfrm>
            <a:custGeom>
              <a:avLst/>
              <a:gdLst/>
              <a:ahLst/>
              <a:cxnLst/>
              <a:rect l="l" t="t" r="r" b="b"/>
              <a:pathLst>
                <a:path w="1551" h="183" fill="none" extrusionOk="0">
                  <a:moveTo>
                    <a:pt x="0" y="183"/>
                  </a:moveTo>
                  <a:lnTo>
                    <a:pt x="1551" y="1"/>
                  </a:lnTo>
                </a:path>
              </a:pathLst>
            </a:custGeom>
            <a:noFill/>
            <a:ln w="760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53;p28"/>
            <p:cNvSpPr/>
            <p:nvPr/>
          </p:nvSpPr>
          <p:spPr>
            <a:xfrm>
              <a:off x="5798250" y="3897775"/>
              <a:ext cx="30425" cy="7600"/>
            </a:xfrm>
            <a:custGeom>
              <a:avLst/>
              <a:gdLst/>
              <a:ahLst/>
              <a:cxnLst/>
              <a:rect l="l" t="t" r="r" b="b"/>
              <a:pathLst>
                <a:path w="1217" h="304" fill="none" extrusionOk="0">
                  <a:moveTo>
                    <a:pt x="0" y="304"/>
                  </a:moveTo>
                  <a:lnTo>
                    <a:pt x="1216" y="0"/>
                  </a:lnTo>
                </a:path>
              </a:pathLst>
            </a:custGeom>
            <a:noFill/>
            <a:ln w="760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54;p28"/>
            <p:cNvSpPr/>
            <p:nvPr/>
          </p:nvSpPr>
          <p:spPr>
            <a:xfrm>
              <a:off x="5753425" y="3843050"/>
              <a:ext cx="104125" cy="15225"/>
            </a:xfrm>
            <a:custGeom>
              <a:avLst/>
              <a:gdLst/>
              <a:ahLst/>
              <a:cxnLst/>
              <a:rect l="l" t="t" r="r" b="b"/>
              <a:pathLst>
                <a:path w="4165" h="609" fill="none" extrusionOk="0">
                  <a:moveTo>
                    <a:pt x="4164" y="1"/>
                  </a:moveTo>
                  <a:lnTo>
                    <a:pt x="0" y="608"/>
                  </a:lnTo>
                </a:path>
              </a:pathLst>
            </a:custGeom>
            <a:noFill/>
            <a:ln w="760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55;p28"/>
            <p:cNvSpPr/>
            <p:nvPr/>
          </p:nvSpPr>
          <p:spPr>
            <a:xfrm>
              <a:off x="5873475" y="3874200"/>
              <a:ext cx="6100" cy="31175"/>
            </a:xfrm>
            <a:custGeom>
              <a:avLst/>
              <a:gdLst/>
              <a:ahLst/>
              <a:cxnLst/>
              <a:rect l="l" t="t" r="r" b="b"/>
              <a:pathLst>
                <a:path w="244" h="1247" fill="none" extrusionOk="0">
                  <a:moveTo>
                    <a:pt x="92" y="1247"/>
                  </a:moveTo>
                  <a:cubicBezTo>
                    <a:pt x="92" y="1247"/>
                    <a:pt x="1" y="426"/>
                    <a:pt x="244" y="1"/>
                  </a:cubicBezTo>
                </a:path>
              </a:pathLst>
            </a:custGeom>
            <a:noFill/>
            <a:ln w="760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56;p28"/>
            <p:cNvSpPr/>
            <p:nvPr/>
          </p:nvSpPr>
          <p:spPr>
            <a:xfrm>
              <a:off x="6202500" y="3706550"/>
              <a:ext cx="141375" cy="61300"/>
            </a:xfrm>
            <a:custGeom>
              <a:avLst/>
              <a:gdLst/>
              <a:ahLst/>
              <a:cxnLst/>
              <a:rect l="l" t="t" r="r" b="b"/>
              <a:pathLst>
                <a:path w="5655" h="2452" extrusionOk="0">
                  <a:moveTo>
                    <a:pt x="1007" y="1"/>
                  </a:moveTo>
                  <a:cubicBezTo>
                    <a:pt x="875" y="1"/>
                    <a:pt x="770" y="7"/>
                    <a:pt x="700" y="20"/>
                  </a:cubicBezTo>
                  <a:cubicBezTo>
                    <a:pt x="1" y="111"/>
                    <a:pt x="1" y="1752"/>
                    <a:pt x="1" y="1752"/>
                  </a:cubicBezTo>
                  <a:lnTo>
                    <a:pt x="5442" y="2451"/>
                  </a:lnTo>
                  <a:cubicBezTo>
                    <a:pt x="5442" y="2451"/>
                    <a:pt x="5654" y="1388"/>
                    <a:pt x="5442" y="901"/>
                  </a:cubicBezTo>
                  <a:cubicBezTo>
                    <a:pt x="5197" y="439"/>
                    <a:pt x="2130" y="1"/>
                    <a:pt x="10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57;p28"/>
            <p:cNvSpPr/>
            <p:nvPr/>
          </p:nvSpPr>
          <p:spPr>
            <a:xfrm>
              <a:off x="6197950" y="3495875"/>
              <a:ext cx="225725" cy="237475"/>
            </a:xfrm>
            <a:custGeom>
              <a:avLst/>
              <a:gdLst/>
              <a:ahLst/>
              <a:cxnLst/>
              <a:rect l="l" t="t" r="r" b="b"/>
              <a:pathLst>
                <a:path w="9029" h="9499" extrusionOk="0">
                  <a:moveTo>
                    <a:pt x="2851" y="0"/>
                  </a:moveTo>
                  <a:cubicBezTo>
                    <a:pt x="1486" y="0"/>
                    <a:pt x="367" y="666"/>
                    <a:pt x="1" y="1729"/>
                  </a:cubicBezTo>
                  <a:cubicBezTo>
                    <a:pt x="1" y="1729"/>
                    <a:pt x="1" y="1821"/>
                    <a:pt x="1" y="2003"/>
                  </a:cubicBezTo>
                  <a:cubicBezTo>
                    <a:pt x="92" y="2672"/>
                    <a:pt x="426" y="4465"/>
                    <a:pt x="1824" y="5924"/>
                  </a:cubicBezTo>
                  <a:lnTo>
                    <a:pt x="1338" y="9055"/>
                  </a:lnTo>
                  <a:cubicBezTo>
                    <a:pt x="1338" y="9055"/>
                    <a:pt x="3015" y="9498"/>
                    <a:pt x="4924" y="9498"/>
                  </a:cubicBezTo>
                  <a:cubicBezTo>
                    <a:pt x="6367" y="9498"/>
                    <a:pt x="7942" y="9245"/>
                    <a:pt x="9028" y="8356"/>
                  </a:cubicBezTo>
                  <a:cubicBezTo>
                    <a:pt x="8754" y="6319"/>
                    <a:pt x="8147" y="2611"/>
                    <a:pt x="5715" y="939"/>
                  </a:cubicBezTo>
                  <a:cubicBezTo>
                    <a:pt x="4750" y="288"/>
                    <a:pt x="3748" y="0"/>
                    <a:pt x="2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58;p28"/>
            <p:cNvSpPr/>
            <p:nvPr/>
          </p:nvSpPr>
          <p:spPr>
            <a:xfrm>
              <a:off x="6194150" y="3837725"/>
              <a:ext cx="59300" cy="152000"/>
            </a:xfrm>
            <a:custGeom>
              <a:avLst/>
              <a:gdLst/>
              <a:ahLst/>
              <a:cxnLst/>
              <a:rect l="l" t="t" r="r" b="b"/>
              <a:pathLst>
                <a:path w="2372" h="6080" fill="none" extrusionOk="0">
                  <a:moveTo>
                    <a:pt x="2371" y="1"/>
                  </a:moveTo>
                  <a:cubicBezTo>
                    <a:pt x="2371" y="1"/>
                    <a:pt x="943" y="4499"/>
                    <a:pt x="1" y="6080"/>
                  </a:cubicBezTo>
                </a:path>
              </a:pathLst>
            </a:custGeom>
            <a:noFill/>
            <a:ln w="760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59;p28"/>
            <p:cNvSpPr/>
            <p:nvPr/>
          </p:nvSpPr>
          <p:spPr>
            <a:xfrm>
              <a:off x="6243550" y="3643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close/>
                </a:path>
              </a:pathLst>
            </a:custGeom>
            <a:noFill/>
            <a:ln w="7600" cap="flat" cmpd="sng">
              <a:solidFill>
                <a:srgbClr val="36476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60;p28"/>
            <p:cNvSpPr/>
            <p:nvPr/>
          </p:nvSpPr>
          <p:spPr>
            <a:xfrm>
              <a:off x="6175925" y="4038350"/>
              <a:ext cx="30400" cy="95775"/>
            </a:xfrm>
            <a:custGeom>
              <a:avLst/>
              <a:gdLst/>
              <a:ahLst/>
              <a:cxnLst/>
              <a:rect l="l" t="t" r="r" b="b"/>
              <a:pathLst>
                <a:path w="1216" h="3831" fill="none" extrusionOk="0">
                  <a:moveTo>
                    <a:pt x="1125" y="0"/>
                  </a:moveTo>
                  <a:cubicBezTo>
                    <a:pt x="1125" y="0"/>
                    <a:pt x="182" y="2432"/>
                    <a:pt x="91" y="3131"/>
                  </a:cubicBezTo>
                  <a:cubicBezTo>
                    <a:pt x="0" y="3830"/>
                    <a:pt x="61" y="3313"/>
                    <a:pt x="61" y="3313"/>
                  </a:cubicBezTo>
                  <a:lnTo>
                    <a:pt x="1216" y="3313"/>
                  </a:lnTo>
                </a:path>
              </a:pathLst>
            </a:custGeom>
            <a:noFill/>
            <a:ln w="760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61;p28"/>
            <p:cNvSpPr/>
            <p:nvPr/>
          </p:nvSpPr>
          <p:spPr>
            <a:xfrm>
              <a:off x="6202500" y="3741225"/>
              <a:ext cx="116300" cy="9150"/>
            </a:xfrm>
            <a:custGeom>
              <a:avLst/>
              <a:gdLst/>
              <a:ahLst/>
              <a:cxnLst/>
              <a:rect l="l" t="t" r="r" b="b"/>
              <a:pathLst>
                <a:path w="4652" h="366" fill="none" extrusionOk="0">
                  <a:moveTo>
                    <a:pt x="1" y="365"/>
                  </a:moveTo>
                  <a:cubicBezTo>
                    <a:pt x="1" y="365"/>
                    <a:pt x="3010" y="1"/>
                    <a:pt x="4651" y="305"/>
                  </a:cubicBezTo>
                </a:path>
              </a:pathLst>
            </a:custGeom>
            <a:noFill/>
            <a:ln w="760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62;p28"/>
            <p:cNvSpPr/>
            <p:nvPr/>
          </p:nvSpPr>
          <p:spPr>
            <a:xfrm>
              <a:off x="6096875" y="4346850"/>
              <a:ext cx="31950" cy="441525"/>
            </a:xfrm>
            <a:custGeom>
              <a:avLst/>
              <a:gdLst/>
              <a:ahLst/>
              <a:cxnLst/>
              <a:rect l="l" t="t" r="r" b="b"/>
              <a:pathLst>
                <a:path w="1278" h="17661" fill="none" extrusionOk="0">
                  <a:moveTo>
                    <a:pt x="1277" y="1"/>
                  </a:moveTo>
                  <a:lnTo>
                    <a:pt x="1" y="17661"/>
                  </a:lnTo>
                </a:path>
              </a:pathLst>
            </a:custGeom>
            <a:noFill/>
            <a:ln w="15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63;p28"/>
            <p:cNvSpPr/>
            <p:nvPr/>
          </p:nvSpPr>
          <p:spPr>
            <a:xfrm>
              <a:off x="6203275" y="4345350"/>
              <a:ext cx="41050" cy="463550"/>
            </a:xfrm>
            <a:custGeom>
              <a:avLst/>
              <a:gdLst/>
              <a:ahLst/>
              <a:cxnLst/>
              <a:rect l="l" t="t" r="r" b="b"/>
              <a:pathLst>
                <a:path w="1642" h="18542" fill="none" extrusionOk="0">
                  <a:moveTo>
                    <a:pt x="1642" y="0"/>
                  </a:moveTo>
                  <a:lnTo>
                    <a:pt x="0" y="18541"/>
                  </a:lnTo>
                </a:path>
              </a:pathLst>
            </a:custGeom>
            <a:noFill/>
            <a:ln w="15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64;p28"/>
            <p:cNvSpPr/>
            <p:nvPr/>
          </p:nvSpPr>
          <p:spPr>
            <a:xfrm>
              <a:off x="6454025" y="4345350"/>
              <a:ext cx="41825" cy="463550"/>
            </a:xfrm>
            <a:custGeom>
              <a:avLst/>
              <a:gdLst/>
              <a:ahLst/>
              <a:cxnLst/>
              <a:rect l="l" t="t" r="r" b="b"/>
              <a:pathLst>
                <a:path w="1673" h="18542" fill="none" extrusionOk="0">
                  <a:moveTo>
                    <a:pt x="1" y="0"/>
                  </a:moveTo>
                  <a:lnTo>
                    <a:pt x="1673" y="18541"/>
                  </a:lnTo>
                </a:path>
              </a:pathLst>
            </a:custGeom>
            <a:noFill/>
            <a:ln w="15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65;p28"/>
            <p:cNvSpPr/>
            <p:nvPr/>
          </p:nvSpPr>
          <p:spPr>
            <a:xfrm>
              <a:off x="6185025" y="3884850"/>
              <a:ext cx="386825" cy="468100"/>
            </a:xfrm>
            <a:custGeom>
              <a:avLst/>
              <a:gdLst/>
              <a:ahLst/>
              <a:cxnLst/>
              <a:rect l="l" t="t" r="r" b="b"/>
              <a:pathLst>
                <a:path w="15473" h="18724" extrusionOk="0">
                  <a:moveTo>
                    <a:pt x="3314" y="0"/>
                  </a:moveTo>
                  <a:cubicBezTo>
                    <a:pt x="2828" y="0"/>
                    <a:pt x="2432" y="335"/>
                    <a:pt x="2372" y="821"/>
                  </a:cubicBezTo>
                  <a:lnTo>
                    <a:pt x="92" y="17630"/>
                  </a:lnTo>
                  <a:cubicBezTo>
                    <a:pt x="1" y="18207"/>
                    <a:pt x="457" y="18724"/>
                    <a:pt x="1034" y="18724"/>
                  </a:cubicBezTo>
                  <a:lnTo>
                    <a:pt x="12189" y="18724"/>
                  </a:lnTo>
                  <a:cubicBezTo>
                    <a:pt x="12676" y="18724"/>
                    <a:pt x="13071" y="18359"/>
                    <a:pt x="13132" y="17903"/>
                  </a:cubicBezTo>
                  <a:lnTo>
                    <a:pt x="15411" y="1064"/>
                  </a:lnTo>
                  <a:cubicBezTo>
                    <a:pt x="15472" y="487"/>
                    <a:pt x="15047" y="0"/>
                    <a:pt x="144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6;p28"/>
            <p:cNvSpPr/>
            <p:nvPr/>
          </p:nvSpPr>
          <p:spPr>
            <a:xfrm>
              <a:off x="6065725" y="4315700"/>
              <a:ext cx="329050" cy="37250"/>
            </a:xfrm>
            <a:custGeom>
              <a:avLst/>
              <a:gdLst/>
              <a:ahLst/>
              <a:cxnLst/>
              <a:rect l="l" t="t" r="r" b="b"/>
              <a:pathLst>
                <a:path w="13162" h="1490" extrusionOk="0">
                  <a:moveTo>
                    <a:pt x="1520" y="1"/>
                  </a:moveTo>
                  <a:cubicBezTo>
                    <a:pt x="669" y="1"/>
                    <a:pt x="1" y="669"/>
                    <a:pt x="1" y="1490"/>
                  </a:cubicBezTo>
                  <a:lnTo>
                    <a:pt x="13162" y="1490"/>
                  </a:lnTo>
                  <a:lnTo>
                    <a:pt x="131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67;p28"/>
            <p:cNvSpPr/>
            <p:nvPr/>
          </p:nvSpPr>
          <p:spPr>
            <a:xfrm>
              <a:off x="4740475" y="3798975"/>
              <a:ext cx="85125" cy="116300"/>
            </a:xfrm>
            <a:custGeom>
              <a:avLst/>
              <a:gdLst/>
              <a:ahLst/>
              <a:cxnLst/>
              <a:rect l="l" t="t" r="r" b="b"/>
              <a:pathLst>
                <a:path w="3405" h="4652" extrusionOk="0">
                  <a:moveTo>
                    <a:pt x="1" y="1"/>
                  </a:moveTo>
                  <a:lnTo>
                    <a:pt x="426" y="4651"/>
                  </a:lnTo>
                  <a:lnTo>
                    <a:pt x="2979" y="4651"/>
                  </a:lnTo>
                  <a:lnTo>
                    <a:pt x="34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68;p28"/>
            <p:cNvSpPr/>
            <p:nvPr/>
          </p:nvSpPr>
          <p:spPr>
            <a:xfrm>
              <a:off x="4730600" y="3780750"/>
              <a:ext cx="104875" cy="18250"/>
            </a:xfrm>
            <a:custGeom>
              <a:avLst/>
              <a:gdLst/>
              <a:ahLst/>
              <a:cxnLst/>
              <a:rect l="l" t="t" r="r" b="b"/>
              <a:pathLst>
                <a:path w="4195" h="730" extrusionOk="0">
                  <a:moveTo>
                    <a:pt x="0" y="0"/>
                  </a:moveTo>
                  <a:lnTo>
                    <a:pt x="0" y="730"/>
                  </a:lnTo>
                  <a:lnTo>
                    <a:pt x="4195" y="730"/>
                  </a:lnTo>
                  <a:lnTo>
                    <a:pt x="4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69;p28"/>
            <p:cNvSpPr/>
            <p:nvPr/>
          </p:nvSpPr>
          <p:spPr>
            <a:xfrm>
              <a:off x="4753400" y="3764048"/>
              <a:ext cx="57000" cy="60060"/>
            </a:xfrm>
            <a:custGeom>
              <a:avLst/>
              <a:gdLst/>
              <a:ahLst/>
              <a:cxnLst/>
              <a:rect l="l" t="t" r="r" b="b"/>
              <a:pathLst>
                <a:path w="2280" h="670" extrusionOk="0">
                  <a:moveTo>
                    <a:pt x="0" y="0"/>
                  </a:moveTo>
                  <a:lnTo>
                    <a:pt x="0" y="669"/>
                  </a:lnTo>
                  <a:lnTo>
                    <a:pt x="2280" y="669"/>
                  </a:lnTo>
                  <a:lnTo>
                    <a:pt x="22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70;p28"/>
            <p:cNvSpPr/>
            <p:nvPr/>
          </p:nvSpPr>
          <p:spPr>
            <a:xfrm>
              <a:off x="4738950" y="3830125"/>
              <a:ext cx="86650" cy="43350"/>
            </a:xfrm>
            <a:custGeom>
              <a:avLst/>
              <a:gdLst/>
              <a:ahLst/>
              <a:cxnLst/>
              <a:rect l="l" t="t" r="r" b="b"/>
              <a:pathLst>
                <a:path w="3466" h="1734" extrusionOk="0">
                  <a:moveTo>
                    <a:pt x="1" y="1"/>
                  </a:moveTo>
                  <a:lnTo>
                    <a:pt x="1" y="1733"/>
                  </a:lnTo>
                  <a:lnTo>
                    <a:pt x="3466" y="1733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71;p28"/>
            <p:cNvSpPr/>
            <p:nvPr/>
          </p:nvSpPr>
          <p:spPr>
            <a:xfrm>
              <a:off x="4238950" y="4754150"/>
              <a:ext cx="114775" cy="83775"/>
            </a:xfrm>
            <a:custGeom>
              <a:avLst/>
              <a:gdLst/>
              <a:ahLst/>
              <a:cxnLst/>
              <a:rect l="l" t="t" r="r" b="b"/>
              <a:pathLst>
                <a:path w="4591" h="3351" extrusionOk="0">
                  <a:moveTo>
                    <a:pt x="791" y="1"/>
                  </a:moveTo>
                  <a:lnTo>
                    <a:pt x="0" y="2919"/>
                  </a:lnTo>
                  <a:cubicBezTo>
                    <a:pt x="0" y="2919"/>
                    <a:pt x="157" y="2914"/>
                    <a:pt x="396" y="2914"/>
                  </a:cubicBezTo>
                  <a:cubicBezTo>
                    <a:pt x="993" y="2914"/>
                    <a:pt x="2106" y="2945"/>
                    <a:pt x="2584" y="3162"/>
                  </a:cubicBezTo>
                  <a:cubicBezTo>
                    <a:pt x="2892" y="3309"/>
                    <a:pt x="3317" y="3350"/>
                    <a:pt x="3697" y="3350"/>
                  </a:cubicBezTo>
                  <a:cubicBezTo>
                    <a:pt x="4180" y="3350"/>
                    <a:pt x="4590" y="3284"/>
                    <a:pt x="4590" y="3284"/>
                  </a:cubicBezTo>
                  <a:lnTo>
                    <a:pt x="2584" y="1521"/>
                  </a:lnTo>
                  <a:lnTo>
                    <a:pt x="3010" y="62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E6A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72;p28"/>
            <p:cNvSpPr/>
            <p:nvPr/>
          </p:nvSpPr>
          <p:spPr>
            <a:xfrm>
              <a:off x="4228300" y="4799075"/>
              <a:ext cx="151600" cy="54775"/>
            </a:xfrm>
            <a:custGeom>
              <a:avLst/>
              <a:gdLst/>
              <a:ahLst/>
              <a:cxnLst/>
              <a:rect l="l" t="t" r="r" b="b"/>
              <a:pathLst>
                <a:path w="6064" h="2191" extrusionOk="0">
                  <a:moveTo>
                    <a:pt x="1191" y="1"/>
                  </a:moveTo>
                  <a:cubicBezTo>
                    <a:pt x="884" y="1"/>
                    <a:pt x="670" y="58"/>
                    <a:pt x="670" y="58"/>
                  </a:cubicBezTo>
                  <a:cubicBezTo>
                    <a:pt x="670" y="58"/>
                    <a:pt x="1" y="1669"/>
                    <a:pt x="274" y="2003"/>
                  </a:cubicBezTo>
                  <a:cubicBezTo>
                    <a:pt x="700" y="2101"/>
                    <a:pt x="2349" y="2191"/>
                    <a:pt x="3776" y="2191"/>
                  </a:cubicBezTo>
                  <a:cubicBezTo>
                    <a:pt x="5001" y="2191"/>
                    <a:pt x="6064" y="2125"/>
                    <a:pt x="6050" y="1943"/>
                  </a:cubicBezTo>
                  <a:cubicBezTo>
                    <a:pt x="5867" y="1395"/>
                    <a:pt x="4743" y="1274"/>
                    <a:pt x="4743" y="1274"/>
                  </a:cubicBezTo>
                  <a:lnTo>
                    <a:pt x="4743" y="1274"/>
                  </a:lnTo>
                  <a:cubicBezTo>
                    <a:pt x="4743" y="1274"/>
                    <a:pt x="4955" y="1395"/>
                    <a:pt x="4743" y="1487"/>
                  </a:cubicBezTo>
                  <a:cubicBezTo>
                    <a:pt x="4686" y="1489"/>
                    <a:pt x="4632" y="1490"/>
                    <a:pt x="4580" y="1490"/>
                  </a:cubicBezTo>
                  <a:cubicBezTo>
                    <a:pt x="3351" y="1490"/>
                    <a:pt x="3070" y="827"/>
                    <a:pt x="2341" y="332"/>
                  </a:cubicBezTo>
                  <a:cubicBezTo>
                    <a:pt x="1950" y="65"/>
                    <a:pt x="1518" y="1"/>
                    <a:pt x="1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73;p28"/>
            <p:cNvSpPr/>
            <p:nvPr/>
          </p:nvSpPr>
          <p:spPr>
            <a:xfrm>
              <a:off x="4244275" y="4206275"/>
              <a:ext cx="253050" cy="559900"/>
            </a:xfrm>
            <a:custGeom>
              <a:avLst/>
              <a:gdLst/>
              <a:ahLst/>
              <a:cxnLst/>
              <a:rect l="l" t="t" r="r" b="b"/>
              <a:pathLst>
                <a:path w="10122" h="22396" extrusionOk="0">
                  <a:moveTo>
                    <a:pt x="4316" y="1"/>
                  </a:moveTo>
                  <a:cubicBezTo>
                    <a:pt x="4195" y="517"/>
                    <a:pt x="4043" y="1216"/>
                    <a:pt x="3830" y="1976"/>
                  </a:cubicBezTo>
                  <a:cubicBezTo>
                    <a:pt x="4256" y="3466"/>
                    <a:pt x="3800" y="4894"/>
                    <a:pt x="2736" y="5593"/>
                  </a:cubicBezTo>
                  <a:cubicBezTo>
                    <a:pt x="2341" y="6779"/>
                    <a:pt x="1885" y="7873"/>
                    <a:pt x="1429" y="8603"/>
                  </a:cubicBezTo>
                  <a:cubicBezTo>
                    <a:pt x="1034" y="9818"/>
                    <a:pt x="578" y="11490"/>
                    <a:pt x="486" y="12828"/>
                  </a:cubicBezTo>
                  <a:cubicBezTo>
                    <a:pt x="304" y="15290"/>
                    <a:pt x="0" y="21703"/>
                    <a:pt x="0" y="22037"/>
                  </a:cubicBezTo>
                  <a:cubicBezTo>
                    <a:pt x="1014" y="22327"/>
                    <a:pt x="1781" y="22395"/>
                    <a:pt x="2278" y="22395"/>
                  </a:cubicBezTo>
                  <a:cubicBezTo>
                    <a:pt x="2720" y="22395"/>
                    <a:pt x="2949" y="22341"/>
                    <a:pt x="2949" y="22341"/>
                  </a:cubicBezTo>
                  <a:cubicBezTo>
                    <a:pt x="2949" y="22341"/>
                    <a:pt x="10122" y="4590"/>
                    <a:pt x="8177" y="2128"/>
                  </a:cubicBezTo>
                  <a:cubicBezTo>
                    <a:pt x="7417" y="1368"/>
                    <a:pt x="5927" y="609"/>
                    <a:pt x="43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74;p28"/>
            <p:cNvSpPr/>
            <p:nvPr/>
          </p:nvSpPr>
          <p:spPr>
            <a:xfrm>
              <a:off x="4473750" y="4754150"/>
              <a:ext cx="114775" cy="83775"/>
            </a:xfrm>
            <a:custGeom>
              <a:avLst/>
              <a:gdLst/>
              <a:ahLst/>
              <a:cxnLst/>
              <a:rect l="l" t="t" r="r" b="b"/>
              <a:pathLst>
                <a:path w="4591" h="3351" extrusionOk="0">
                  <a:moveTo>
                    <a:pt x="791" y="1"/>
                  </a:moveTo>
                  <a:lnTo>
                    <a:pt x="1" y="2919"/>
                  </a:lnTo>
                  <a:cubicBezTo>
                    <a:pt x="1" y="2919"/>
                    <a:pt x="154" y="2914"/>
                    <a:pt x="391" y="2914"/>
                  </a:cubicBezTo>
                  <a:cubicBezTo>
                    <a:pt x="981" y="2914"/>
                    <a:pt x="2085" y="2945"/>
                    <a:pt x="2584" y="3162"/>
                  </a:cubicBezTo>
                  <a:cubicBezTo>
                    <a:pt x="2879" y="3309"/>
                    <a:pt x="3302" y="3350"/>
                    <a:pt x="3684" y="3350"/>
                  </a:cubicBezTo>
                  <a:cubicBezTo>
                    <a:pt x="4171" y="3350"/>
                    <a:pt x="4590" y="3284"/>
                    <a:pt x="4590" y="3284"/>
                  </a:cubicBezTo>
                  <a:lnTo>
                    <a:pt x="2584" y="1521"/>
                  </a:lnTo>
                  <a:lnTo>
                    <a:pt x="3010" y="62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E6A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75;p28"/>
            <p:cNvSpPr/>
            <p:nvPr/>
          </p:nvSpPr>
          <p:spPr>
            <a:xfrm>
              <a:off x="4462350" y="4799075"/>
              <a:ext cx="151950" cy="54775"/>
            </a:xfrm>
            <a:custGeom>
              <a:avLst/>
              <a:gdLst/>
              <a:ahLst/>
              <a:cxnLst/>
              <a:rect l="l" t="t" r="r" b="b"/>
              <a:pathLst>
                <a:path w="6078" h="2191" extrusionOk="0">
                  <a:moveTo>
                    <a:pt x="1191" y="1"/>
                  </a:moveTo>
                  <a:cubicBezTo>
                    <a:pt x="884" y="1"/>
                    <a:pt x="669" y="58"/>
                    <a:pt x="669" y="58"/>
                  </a:cubicBezTo>
                  <a:cubicBezTo>
                    <a:pt x="669" y="58"/>
                    <a:pt x="1" y="1669"/>
                    <a:pt x="274" y="2003"/>
                  </a:cubicBezTo>
                  <a:cubicBezTo>
                    <a:pt x="700" y="2101"/>
                    <a:pt x="2357" y="2191"/>
                    <a:pt x="3788" y="2191"/>
                  </a:cubicBezTo>
                  <a:cubicBezTo>
                    <a:pt x="5016" y="2191"/>
                    <a:pt x="6078" y="2125"/>
                    <a:pt x="6049" y="1943"/>
                  </a:cubicBezTo>
                  <a:cubicBezTo>
                    <a:pt x="5867" y="1395"/>
                    <a:pt x="4743" y="1274"/>
                    <a:pt x="4742" y="1274"/>
                  </a:cubicBezTo>
                  <a:lnTo>
                    <a:pt x="4742" y="1274"/>
                  </a:lnTo>
                  <a:cubicBezTo>
                    <a:pt x="4742" y="1274"/>
                    <a:pt x="4955" y="1395"/>
                    <a:pt x="4742" y="1487"/>
                  </a:cubicBezTo>
                  <a:cubicBezTo>
                    <a:pt x="4686" y="1489"/>
                    <a:pt x="4632" y="1490"/>
                    <a:pt x="4579" y="1490"/>
                  </a:cubicBezTo>
                  <a:cubicBezTo>
                    <a:pt x="3351" y="1490"/>
                    <a:pt x="3070" y="827"/>
                    <a:pt x="2341" y="332"/>
                  </a:cubicBezTo>
                  <a:cubicBezTo>
                    <a:pt x="1950" y="65"/>
                    <a:pt x="1518" y="1"/>
                    <a:pt x="1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76;p28"/>
            <p:cNvSpPr/>
            <p:nvPr/>
          </p:nvSpPr>
          <p:spPr>
            <a:xfrm>
              <a:off x="4119650" y="4144550"/>
              <a:ext cx="614000" cy="621625"/>
            </a:xfrm>
            <a:custGeom>
              <a:avLst/>
              <a:gdLst/>
              <a:ahLst/>
              <a:cxnLst/>
              <a:rect l="l" t="t" r="r" b="b"/>
              <a:pathLst>
                <a:path w="24560" h="24865" extrusionOk="0">
                  <a:moveTo>
                    <a:pt x="8086" y="1"/>
                  </a:moveTo>
                  <a:cubicBezTo>
                    <a:pt x="5005" y="1"/>
                    <a:pt x="1398" y="312"/>
                    <a:pt x="1398" y="312"/>
                  </a:cubicBezTo>
                  <a:cubicBezTo>
                    <a:pt x="1398" y="312"/>
                    <a:pt x="0" y="4020"/>
                    <a:pt x="3009" y="6482"/>
                  </a:cubicBezTo>
                  <a:cubicBezTo>
                    <a:pt x="5988" y="8914"/>
                    <a:pt x="11429" y="8579"/>
                    <a:pt x="13374" y="8762"/>
                  </a:cubicBezTo>
                  <a:cubicBezTo>
                    <a:pt x="15289" y="8914"/>
                    <a:pt x="16505" y="9400"/>
                    <a:pt x="16505" y="9400"/>
                  </a:cubicBezTo>
                  <a:cubicBezTo>
                    <a:pt x="16505" y="9400"/>
                    <a:pt x="15107" y="12835"/>
                    <a:pt x="14925" y="15297"/>
                  </a:cubicBezTo>
                  <a:cubicBezTo>
                    <a:pt x="14742" y="17759"/>
                    <a:pt x="14438" y="24172"/>
                    <a:pt x="14438" y="24506"/>
                  </a:cubicBezTo>
                  <a:cubicBezTo>
                    <a:pt x="15468" y="24796"/>
                    <a:pt x="16234" y="24864"/>
                    <a:pt x="16727" y="24864"/>
                  </a:cubicBezTo>
                  <a:cubicBezTo>
                    <a:pt x="17164" y="24864"/>
                    <a:pt x="17387" y="24810"/>
                    <a:pt x="17387" y="24810"/>
                  </a:cubicBezTo>
                  <a:cubicBezTo>
                    <a:pt x="17387" y="24810"/>
                    <a:pt x="24560" y="7059"/>
                    <a:pt x="22645" y="4597"/>
                  </a:cubicBezTo>
                  <a:cubicBezTo>
                    <a:pt x="20335" y="2318"/>
                    <a:pt x="11794" y="312"/>
                    <a:pt x="11794" y="312"/>
                  </a:cubicBezTo>
                  <a:cubicBezTo>
                    <a:pt x="11034" y="79"/>
                    <a:pt x="9626" y="1"/>
                    <a:pt x="80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77;p28"/>
            <p:cNvSpPr/>
            <p:nvPr/>
          </p:nvSpPr>
          <p:spPr>
            <a:xfrm>
              <a:off x="4235150" y="3559275"/>
              <a:ext cx="162650" cy="244275"/>
            </a:xfrm>
            <a:custGeom>
              <a:avLst/>
              <a:gdLst/>
              <a:ahLst/>
              <a:cxnLst/>
              <a:rect l="l" t="t" r="r" b="b"/>
              <a:pathLst>
                <a:path w="6506" h="9771" extrusionOk="0">
                  <a:moveTo>
                    <a:pt x="4192" y="1"/>
                  </a:moveTo>
                  <a:cubicBezTo>
                    <a:pt x="2503" y="1"/>
                    <a:pt x="320" y="1273"/>
                    <a:pt x="183" y="2719"/>
                  </a:cubicBezTo>
                  <a:cubicBezTo>
                    <a:pt x="0" y="4665"/>
                    <a:pt x="1672" y="9771"/>
                    <a:pt x="1672" y="9771"/>
                  </a:cubicBezTo>
                  <a:lnTo>
                    <a:pt x="5411" y="9589"/>
                  </a:lnTo>
                  <a:cubicBezTo>
                    <a:pt x="5411" y="9589"/>
                    <a:pt x="4742" y="5850"/>
                    <a:pt x="4985" y="5607"/>
                  </a:cubicBezTo>
                  <a:cubicBezTo>
                    <a:pt x="5228" y="5364"/>
                    <a:pt x="5684" y="5637"/>
                    <a:pt x="5988" y="4999"/>
                  </a:cubicBezTo>
                  <a:cubicBezTo>
                    <a:pt x="6505" y="3358"/>
                    <a:pt x="5593" y="440"/>
                    <a:pt x="5593" y="440"/>
                  </a:cubicBezTo>
                  <a:cubicBezTo>
                    <a:pt x="5236" y="134"/>
                    <a:pt x="4740" y="1"/>
                    <a:pt x="4192" y="1"/>
                  </a:cubicBezTo>
                  <a:close/>
                </a:path>
              </a:pathLst>
            </a:custGeom>
            <a:solidFill>
              <a:srgbClr val="E6A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78;p28"/>
            <p:cNvSpPr/>
            <p:nvPr/>
          </p:nvSpPr>
          <p:spPr>
            <a:xfrm>
              <a:off x="4146250" y="3843050"/>
              <a:ext cx="280425" cy="317125"/>
            </a:xfrm>
            <a:custGeom>
              <a:avLst/>
              <a:gdLst/>
              <a:ahLst/>
              <a:cxnLst/>
              <a:rect l="l" t="t" r="r" b="b"/>
              <a:pathLst>
                <a:path w="11217" h="12685" extrusionOk="0">
                  <a:moveTo>
                    <a:pt x="2249" y="1"/>
                  </a:moveTo>
                  <a:cubicBezTo>
                    <a:pt x="2249" y="1"/>
                    <a:pt x="2553" y="2645"/>
                    <a:pt x="0" y="12554"/>
                  </a:cubicBezTo>
                  <a:cubicBezTo>
                    <a:pt x="893" y="12648"/>
                    <a:pt x="1854" y="12685"/>
                    <a:pt x="2818" y="12685"/>
                  </a:cubicBezTo>
                  <a:cubicBezTo>
                    <a:pt x="6543" y="12685"/>
                    <a:pt x="10304" y="12128"/>
                    <a:pt x="10304" y="12128"/>
                  </a:cubicBezTo>
                  <a:cubicBezTo>
                    <a:pt x="10304" y="11065"/>
                    <a:pt x="9271" y="8967"/>
                    <a:pt x="9271" y="8967"/>
                  </a:cubicBezTo>
                  <a:cubicBezTo>
                    <a:pt x="10608" y="7052"/>
                    <a:pt x="11216" y="608"/>
                    <a:pt x="11216" y="608"/>
                  </a:cubicBezTo>
                  <a:lnTo>
                    <a:pt x="22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79;p28"/>
            <p:cNvSpPr/>
            <p:nvPr/>
          </p:nvSpPr>
          <p:spPr>
            <a:xfrm>
              <a:off x="4314925" y="3752550"/>
              <a:ext cx="507650" cy="293925"/>
            </a:xfrm>
            <a:custGeom>
              <a:avLst/>
              <a:gdLst/>
              <a:ahLst/>
              <a:cxnLst/>
              <a:rect l="l" t="t" r="r" b="b"/>
              <a:pathLst>
                <a:path w="20306" h="11757" extrusionOk="0">
                  <a:moveTo>
                    <a:pt x="2480" y="1"/>
                  </a:moveTo>
                  <a:cubicBezTo>
                    <a:pt x="2430" y="1"/>
                    <a:pt x="2402" y="3"/>
                    <a:pt x="2402" y="3"/>
                  </a:cubicBezTo>
                  <a:cubicBezTo>
                    <a:pt x="2402" y="3"/>
                    <a:pt x="1247" y="95"/>
                    <a:pt x="609" y="1311"/>
                  </a:cubicBezTo>
                  <a:cubicBezTo>
                    <a:pt x="1" y="2526"/>
                    <a:pt x="2159" y="10581"/>
                    <a:pt x="4712" y="11706"/>
                  </a:cubicBezTo>
                  <a:cubicBezTo>
                    <a:pt x="4911" y="11740"/>
                    <a:pt x="5117" y="11756"/>
                    <a:pt x="5330" y="11756"/>
                  </a:cubicBezTo>
                  <a:cubicBezTo>
                    <a:pt x="9264" y="11756"/>
                    <a:pt x="15472" y="6204"/>
                    <a:pt x="15472" y="6204"/>
                  </a:cubicBezTo>
                  <a:cubicBezTo>
                    <a:pt x="15472" y="6204"/>
                    <a:pt x="17205" y="6022"/>
                    <a:pt x="18725" y="5809"/>
                  </a:cubicBezTo>
                  <a:cubicBezTo>
                    <a:pt x="20305" y="5353"/>
                    <a:pt x="19880" y="3469"/>
                    <a:pt x="19667" y="3104"/>
                  </a:cubicBezTo>
                  <a:cubicBezTo>
                    <a:pt x="19592" y="2975"/>
                    <a:pt x="19062" y="2933"/>
                    <a:pt x="18409" y="2933"/>
                  </a:cubicBezTo>
                  <a:cubicBezTo>
                    <a:pt x="17210" y="2933"/>
                    <a:pt x="15594" y="3073"/>
                    <a:pt x="15594" y="3073"/>
                  </a:cubicBezTo>
                  <a:cubicBezTo>
                    <a:pt x="13223" y="3560"/>
                    <a:pt x="6749" y="7116"/>
                    <a:pt x="6749" y="7116"/>
                  </a:cubicBezTo>
                  <a:cubicBezTo>
                    <a:pt x="6749" y="7116"/>
                    <a:pt x="5168" y="2466"/>
                    <a:pt x="4348" y="1189"/>
                  </a:cubicBezTo>
                  <a:cubicBezTo>
                    <a:pt x="3656" y="87"/>
                    <a:pt x="2748" y="1"/>
                    <a:pt x="2480" y="1"/>
                  </a:cubicBezTo>
                  <a:close/>
                </a:path>
              </a:pathLst>
            </a:custGeom>
            <a:solidFill>
              <a:srgbClr val="E6A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80;p28"/>
            <p:cNvSpPr/>
            <p:nvPr/>
          </p:nvSpPr>
          <p:spPr>
            <a:xfrm>
              <a:off x="4749600" y="3839250"/>
              <a:ext cx="60050" cy="775"/>
            </a:xfrm>
            <a:custGeom>
              <a:avLst/>
              <a:gdLst/>
              <a:ahLst/>
              <a:cxnLst/>
              <a:rect l="l" t="t" r="r" b="b"/>
              <a:pathLst>
                <a:path w="2402" h="31" fill="none" extrusionOk="0">
                  <a:moveTo>
                    <a:pt x="0" y="31"/>
                  </a:moveTo>
                  <a:lnTo>
                    <a:pt x="2402" y="1"/>
                  </a:lnTo>
                </a:path>
              </a:pathLst>
            </a:custGeom>
            <a:noFill/>
            <a:ln w="760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81;p28"/>
            <p:cNvSpPr/>
            <p:nvPr/>
          </p:nvSpPr>
          <p:spPr>
            <a:xfrm>
              <a:off x="4757200" y="3853700"/>
              <a:ext cx="55500" cy="3050"/>
            </a:xfrm>
            <a:custGeom>
              <a:avLst/>
              <a:gdLst/>
              <a:ahLst/>
              <a:cxnLst/>
              <a:rect l="l" t="t" r="r" b="b"/>
              <a:pathLst>
                <a:path w="2220" h="122" fill="none" extrusionOk="0">
                  <a:moveTo>
                    <a:pt x="0" y="122"/>
                  </a:moveTo>
                  <a:lnTo>
                    <a:pt x="2219" y="0"/>
                  </a:lnTo>
                </a:path>
              </a:pathLst>
            </a:custGeom>
            <a:noFill/>
            <a:ln w="760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82;p28"/>
            <p:cNvSpPr/>
            <p:nvPr/>
          </p:nvSpPr>
          <p:spPr>
            <a:xfrm>
              <a:off x="4765550" y="3871925"/>
              <a:ext cx="44850" cy="25"/>
            </a:xfrm>
            <a:custGeom>
              <a:avLst/>
              <a:gdLst/>
              <a:ahLst/>
              <a:cxnLst/>
              <a:rect l="l" t="t" r="r" b="b"/>
              <a:pathLst>
                <a:path w="1794" h="1" fill="none" extrusionOk="0">
                  <a:moveTo>
                    <a:pt x="1" y="1"/>
                  </a:moveTo>
                  <a:lnTo>
                    <a:pt x="1794" y="1"/>
                  </a:lnTo>
                </a:path>
              </a:pathLst>
            </a:custGeom>
            <a:noFill/>
            <a:ln w="760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83;p28"/>
            <p:cNvSpPr/>
            <p:nvPr/>
          </p:nvSpPr>
          <p:spPr>
            <a:xfrm>
              <a:off x="4773900" y="3886375"/>
              <a:ext cx="27400" cy="775"/>
            </a:xfrm>
            <a:custGeom>
              <a:avLst/>
              <a:gdLst/>
              <a:ahLst/>
              <a:cxnLst/>
              <a:rect l="l" t="t" r="r" b="b"/>
              <a:pathLst>
                <a:path w="1096" h="31" fill="none" extrusionOk="0">
                  <a:moveTo>
                    <a:pt x="1095" y="0"/>
                  </a:moveTo>
                  <a:lnTo>
                    <a:pt x="1" y="31"/>
                  </a:lnTo>
                </a:path>
              </a:pathLst>
            </a:custGeom>
            <a:noFill/>
            <a:ln w="760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84;p28"/>
            <p:cNvSpPr/>
            <p:nvPr/>
          </p:nvSpPr>
          <p:spPr>
            <a:xfrm>
              <a:off x="4462350" y="3946400"/>
              <a:ext cx="22825" cy="60050"/>
            </a:xfrm>
            <a:custGeom>
              <a:avLst/>
              <a:gdLst/>
              <a:ahLst/>
              <a:cxnLst/>
              <a:rect l="l" t="t" r="r" b="b"/>
              <a:pathLst>
                <a:path w="913" h="2402" fill="none" extrusionOk="0">
                  <a:moveTo>
                    <a:pt x="913" y="0"/>
                  </a:moveTo>
                  <a:cubicBezTo>
                    <a:pt x="913" y="0"/>
                    <a:pt x="821" y="1520"/>
                    <a:pt x="1" y="2402"/>
                  </a:cubicBezTo>
                </a:path>
              </a:pathLst>
            </a:custGeom>
            <a:noFill/>
            <a:ln w="760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85;p28"/>
            <p:cNvSpPr/>
            <p:nvPr/>
          </p:nvSpPr>
          <p:spPr>
            <a:xfrm>
              <a:off x="4280750" y="3747575"/>
              <a:ext cx="183100" cy="142700"/>
            </a:xfrm>
            <a:custGeom>
              <a:avLst/>
              <a:gdLst/>
              <a:ahLst/>
              <a:cxnLst/>
              <a:rect l="l" t="t" r="r" b="b"/>
              <a:pathLst>
                <a:path w="7324" h="5708" extrusionOk="0">
                  <a:moveTo>
                    <a:pt x="3894" y="1"/>
                  </a:moveTo>
                  <a:cubicBezTo>
                    <a:pt x="3546" y="1"/>
                    <a:pt x="3313" y="81"/>
                    <a:pt x="3313" y="81"/>
                  </a:cubicBezTo>
                  <a:cubicBezTo>
                    <a:pt x="3313" y="81"/>
                    <a:pt x="0" y="5522"/>
                    <a:pt x="2401" y="5704"/>
                  </a:cubicBezTo>
                  <a:cubicBezTo>
                    <a:pt x="2458" y="5706"/>
                    <a:pt x="2515" y="5707"/>
                    <a:pt x="2572" y="5707"/>
                  </a:cubicBezTo>
                  <a:cubicBezTo>
                    <a:pt x="4893" y="5707"/>
                    <a:pt x="7323" y="3937"/>
                    <a:pt x="7234" y="3759"/>
                  </a:cubicBezTo>
                  <a:cubicBezTo>
                    <a:pt x="7082" y="3546"/>
                    <a:pt x="6140" y="1114"/>
                    <a:pt x="5228" y="446"/>
                  </a:cubicBezTo>
                  <a:cubicBezTo>
                    <a:pt x="4747" y="88"/>
                    <a:pt x="4257" y="1"/>
                    <a:pt x="38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86;p28"/>
            <p:cNvSpPr/>
            <p:nvPr/>
          </p:nvSpPr>
          <p:spPr>
            <a:xfrm>
              <a:off x="4052025" y="3500950"/>
              <a:ext cx="347275" cy="608400"/>
            </a:xfrm>
            <a:custGeom>
              <a:avLst/>
              <a:gdLst/>
              <a:ahLst/>
              <a:cxnLst/>
              <a:rect l="l" t="t" r="r" b="b"/>
              <a:pathLst>
                <a:path w="13891" h="24336" extrusionOk="0">
                  <a:moveTo>
                    <a:pt x="9304" y="1"/>
                  </a:moveTo>
                  <a:cubicBezTo>
                    <a:pt x="9168" y="1"/>
                    <a:pt x="9088" y="7"/>
                    <a:pt x="9088" y="7"/>
                  </a:cubicBezTo>
                  <a:cubicBezTo>
                    <a:pt x="7903" y="159"/>
                    <a:pt x="6535" y="827"/>
                    <a:pt x="5866" y="2408"/>
                  </a:cubicBezTo>
                  <a:cubicBezTo>
                    <a:pt x="5228" y="3897"/>
                    <a:pt x="5532" y="5083"/>
                    <a:pt x="5046" y="8274"/>
                  </a:cubicBezTo>
                  <a:cubicBezTo>
                    <a:pt x="4559" y="11466"/>
                    <a:pt x="0" y="15144"/>
                    <a:pt x="912" y="19247"/>
                  </a:cubicBezTo>
                  <a:cubicBezTo>
                    <a:pt x="1603" y="22464"/>
                    <a:pt x="4068" y="24335"/>
                    <a:pt x="7063" y="24335"/>
                  </a:cubicBezTo>
                  <a:cubicBezTo>
                    <a:pt x="7889" y="24335"/>
                    <a:pt x="8755" y="24193"/>
                    <a:pt x="9635" y="23897"/>
                  </a:cubicBezTo>
                  <a:cubicBezTo>
                    <a:pt x="13739" y="22499"/>
                    <a:pt x="13830" y="20068"/>
                    <a:pt x="12645" y="17241"/>
                  </a:cubicBezTo>
                  <a:cubicBezTo>
                    <a:pt x="11459" y="14384"/>
                    <a:pt x="12493" y="13958"/>
                    <a:pt x="12918" y="11526"/>
                  </a:cubicBezTo>
                  <a:cubicBezTo>
                    <a:pt x="13313" y="9095"/>
                    <a:pt x="11094" y="8973"/>
                    <a:pt x="10912" y="6967"/>
                  </a:cubicBezTo>
                  <a:cubicBezTo>
                    <a:pt x="10699" y="4931"/>
                    <a:pt x="13891" y="4049"/>
                    <a:pt x="12979" y="1952"/>
                  </a:cubicBezTo>
                  <a:cubicBezTo>
                    <a:pt x="12167" y="149"/>
                    <a:pt x="9997" y="1"/>
                    <a:pt x="9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87;p28"/>
            <p:cNvSpPr/>
            <p:nvPr/>
          </p:nvSpPr>
          <p:spPr>
            <a:xfrm>
              <a:off x="4480600" y="4757200"/>
              <a:ext cx="73725" cy="7625"/>
            </a:xfrm>
            <a:custGeom>
              <a:avLst/>
              <a:gdLst/>
              <a:ahLst/>
              <a:cxnLst/>
              <a:rect l="l" t="t" r="r" b="b"/>
              <a:pathLst>
                <a:path w="2949" h="305" fill="none" extrusionOk="0">
                  <a:moveTo>
                    <a:pt x="0" y="0"/>
                  </a:moveTo>
                  <a:cubicBezTo>
                    <a:pt x="0" y="0"/>
                    <a:pt x="1277" y="244"/>
                    <a:pt x="2949" y="304"/>
                  </a:cubicBezTo>
                </a:path>
              </a:pathLst>
            </a:custGeom>
            <a:solidFill>
              <a:schemeClr val="dk1"/>
            </a:solidFill>
            <a:ln w="7600" cap="flat" cmpd="sng">
              <a:solidFill>
                <a:srgbClr val="36476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88;p28"/>
            <p:cNvSpPr/>
            <p:nvPr/>
          </p:nvSpPr>
          <p:spPr>
            <a:xfrm>
              <a:off x="4532275" y="4316475"/>
              <a:ext cx="92725" cy="63075"/>
            </a:xfrm>
            <a:custGeom>
              <a:avLst/>
              <a:gdLst/>
              <a:ahLst/>
              <a:cxnLst/>
              <a:rect l="l" t="t" r="r" b="b"/>
              <a:pathLst>
                <a:path w="3709" h="2523" fill="none" extrusionOk="0">
                  <a:moveTo>
                    <a:pt x="0" y="2523"/>
                  </a:moveTo>
                  <a:cubicBezTo>
                    <a:pt x="0" y="2523"/>
                    <a:pt x="2462" y="2432"/>
                    <a:pt x="3708" y="0"/>
                  </a:cubicBezTo>
                </a:path>
              </a:pathLst>
            </a:custGeom>
            <a:noFill/>
            <a:ln w="760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89;p28"/>
            <p:cNvSpPr/>
            <p:nvPr/>
          </p:nvSpPr>
          <p:spPr>
            <a:xfrm>
              <a:off x="4441850" y="4385625"/>
              <a:ext cx="31925" cy="441500"/>
            </a:xfrm>
            <a:custGeom>
              <a:avLst/>
              <a:gdLst/>
              <a:ahLst/>
              <a:cxnLst/>
              <a:rect l="l" t="t" r="r" b="b"/>
              <a:pathLst>
                <a:path w="1277" h="17660" fill="none" extrusionOk="0">
                  <a:moveTo>
                    <a:pt x="0" y="0"/>
                  </a:moveTo>
                  <a:lnTo>
                    <a:pt x="1277" y="17660"/>
                  </a:lnTo>
                </a:path>
              </a:pathLst>
            </a:custGeom>
            <a:noFill/>
            <a:ln w="15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90;p28"/>
            <p:cNvSpPr/>
            <p:nvPr/>
          </p:nvSpPr>
          <p:spPr>
            <a:xfrm>
              <a:off x="4325575" y="4384100"/>
              <a:ext cx="41825" cy="463550"/>
            </a:xfrm>
            <a:custGeom>
              <a:avLst/>
              <a:gdLst/>
              <a:ahLst/>
              <a:cxnLst/>
              <a:rect l="l" t="t" r="r" b="b"/>
              <a:pathLst>
                <a:path w="1673" h="18542" fill="none" extrusionOk="0">
                  <a:moveTo>
                    <a:pt x="0" y="0"/>
                  </a:moveTo>
                  <a:lnTo>
                    <a:pt x="1672" y="18542"/>
                  </a:lnTo>
                </a:path>
              </a:pathLst>
            </a:custGeom>
            <a:noFill/>
            <a:ln w="15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91;p28"/>
            <p:cNvSpPr/>
            <p:nvPr/>
          </p:nvSpPr>
          <p:spPr>
            <a:xfrm>
              <a:off x="4074800" y="4384100"/>
              <a:ext cx="41075" cy="463550"/>
            </a:xfrm>
            <a:custGeom>
              <a:avLst/>
              <a:gdLst/>
              <a:ahLst/>
              <a:cxnLst/>
              <a:rect l="l" t="t" r="r" b="b"/>
              <a:pathLst>
                <a:path w="1643" h="18542" fill="none" extrusionOk="0">
                  <a:moveTo>
                    <a:pt x="1642" y="0"/>
                  </a:moveTo>
                  <a:lnTo>
                    <a:pt x="1" y="18542"/>
                  </a:lnTo>
                </a:path>
              </a:pathLst>
            </a:custGeom>
            <a:noFill/>
            <a:ln w="15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92;p28"/>
            <p:cNvSpPr/>
            <p:nvPr/>
          </p:nvSpPr>
          <p:spPr>
            <a:xfrm>
              <a:off x="3998050" y="3922850"/>
              <a:ext cx="386825" cy="468875"/>
            </a:xfrm>
            <a:custGeom>
              <a:avLst/>
              <a:gdLst/>
              <a:ahLst/>
              <a:cxnLst/>
              <a:rect l="l" t="t" r="r" b="b"/>
              <a:pathLst>
                <a:path w="15473" h="18755" extrusionOk="0">
                  <a:moveTo>
                    <a:pt x="1034" y="0"/>
                  </a:moveTo>
                  <a:cubicBezTo>
                    <a:pt x="457" y="0"/>
                    <a:pt x="1" y="517"/>
                    <a:pt x="92" y="1094"/>
                  </a:cubicBezTo>
                  <a:lnTo>
                    <a:pt x="2372" y="17933"/>
                  </a:lnTo>
                  <a:cubicBezTo>
                    <a:pt x="2433" y="18389"/>
                    <a:pt x="2828" y="18754"/>
                    <a:pt x="3314" y="18754"/>
                  </a:cubicBezTo>
                  <a:lnTo>
                    <a:pt x="14469" y="18754"/>
                  </a:lnTo>
                  <a:cubicBezTo>
                    <a:pt x="15047" y="18754"/>
                    <a:pt x="15472" y="18237"/>
                    <a:pt x="15412" y="17660"/>
                  </a:cubicBezTo>
                  <a:lnTo>
                    <a:pt x="13132" y="851"/>
                  </a:lnTo>
                  <a:cubicBezTo>
                    <a:pt x="13071" y="365"/>
                    <a:pt x="12646" y="0"/>
                    <a:pt x="12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93;p28"/>
            <p:cNvSpPr/>
            <p:nvPr/>
          </p:nvSpPr>
          <p:spPr>
            <a:xfrm>
              <a:off x="4175125" y="4354450"/>
              <a:ext cx="329800" cy="37275"/>
            </a:xfrm>
            <a:custGeom>
              <a:avLst/>
              <a:gdLst/>
              <a:ahLst/>
              <a:cxnLst/>
              <a:rect l="l" t="t" r="r" b="b"/>
              <a:pathLst>
                <a:path w="13192" h="1491" extrusionOk="0">
                  <a:moveTo>
                    <a:pt x="0" y="1"/>
                  </a:moveTo>
                  <a:lnTo>
                    <a:pt x="0" y="1490"/>
                  </a:lnTo>
                  <a:lnTo>
                    <a:pt x="13192" y="1490"/>
                  </a:lnTo>
                  <a:cubicBezTo>
                    <a:pt x="13192" y="669"/>
                    <a:pt x="12493" y="1"/>
                    <a:pt x="116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694;p28"/>
            <p:cNvSpPr/>
            <p:nvPr/>
          </p:nvSpPr>
          <p:spPr>
            <a:xfrm>
              <a:off x="4387125" y="4211600"/>
              <a:ext cx="266750" cy="538025"/>
            </a:xfrm>
            <a:custGeom>
              <a:avLst/>
              <a:gdLst/>
              <a:ahLst/>
              <a:cxnLst/>
              <a:rect l="l" t="t" r="r" b="b"/>
              <a:pathLst>
                <a:path w="10670" h="21521" fill="none" extrusionOk="0">
                  <a:moveTo>
                    <a:pt x="1" y="0"/>
                  </a:moveTo>
                  <a:lnTo>
                    <a:pt x="10122" y="3374"/>
                  </a:lnTo>
                  <a:cubicBezTo>
                    <a:pt x="10457" y="3496"/>
                    <a:pt x="10669" y="3891"/>
                    <a:pt x="10578" y="4256"/>
                  </a:cubicBezTo>
                  <a:lnTo>
                    <a:pt x="5776" y="21520"/>
                  </a:lnTo>
                </a:path>
              </a:pathLst>
            </a:custGeom>
            <a:noFill/>
            <a:ln w="380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601;p28"/>
          <p:cNvGrpSpPr/>
          <p:nvPr/>
        </p:nvGrpSpPr>
        <p:grpSpPr>
          <a:xfrm>
            <a:off x="6723793" y="5389441"/>
            <a:ext cx="286025" cy="696000"/>
            <a:chOff x="3408106" y="3912500"/>
            <a:chExt cx="286025" cy="696000"/>
          </a:xfrm>
        </p:grpSpPr>
        <p:sp>
          <p:nvSpPr>
            <p:cNvPr id="96" name="Google Shape;602;p28"/>
            <p:cNvSpPr/>
            <p:nvPr/>
          </p:nvSpPr>
          <p:spPr>
            <a:xfrm rot="10800000">
              <a:off x="3608331" y="4522700"/>
              <a:ext cx="85800" cy="85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03;p28"/>
            <p:cNvSpPr/>
            <p:nvPr/>
          </p:nvSpPr>
          <p:spPr>
            <a:xfrm rot="10800000">
              <a:off x="3408106" y="4522700"/>
              <a:ext cx="85800" cy="85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04;p28"/>
            <p:cNvSpPr/>
            <p:nvPr/>
          </p:nvSpPr>
          <p:spPr>
            <a:xfrm rot="10800000">
              <a:off x="3608331" y="4370150"/>
              <a:ext cx="85800" cy="85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05;p28"/>
            <p:cNvSpPr/>
            <p:nvPr/>
          </p:nvSpPr>
          <p:spPr>
            <a:xfrm rot="10800000">
              <a:off x="3408106" y="4370150"/>
              <a:ext cx="85800" cy="85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06;p28"/>
            <p:cNvSpPr/>
            <p:nvPr/>
          </p:nvSpPr>
          <p:spPr>
            <a:xfrm rot="10800000">
              <a:off x="3608331" y="4217600"/>
              <a:ext cx="85800" cy="85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07;p28"/>
            <p:cNvSpPr/>
            <p:nvPr/>
          </p:nvSpPr>
          <p:spPr>
            <a:xfrm rot="10800000">
              <a:off x="3408106" y="4217600"/>
              <a:ext cx="85800" cy="85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08;p28"/>
            <p:cNvSpPr/>
            <p:nvPr/>
          </p:nvSpPr>
          <p:spPr>
            <a:xfrm rot="10800000">
              <a:off x="3608331" y="4065050"/>
              <a:ext cx="85800" cy="85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609;p28"/>
            <p:cNvSpPr/>
            <p:nvPr/>
          </p:nvSpPr>
          <p:spPr>
            <a:xfrm rot="10800000">
              <a:off x="3408106" y="4065050"/>
              <a:ext cx="85800" cy="85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610;p28"/>
            <p:cNvSpPr/>
            <p:nvPr/>
          </p:nvSpPr>
          <p:spPr>
            <a:xfrm rot="10800000">
              <a:off x="3608331" y="3912500"/>
              <a:ext cx="85800" cy="85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611;p28"/>
            <p:cNvSpPr/>
            <p:nvPr/>
          </p:nvSpPr>
          <p:spPr>
            <a:xfrm rot="10800000">
              <a:off x="3408106" y="3912500"/>
              <a:ext cx="85800" cy="85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9529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Idea screening</a:t>
            </a:r>
            <a:endParaRPr lang="en-US" sz="40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30071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   </a:t>
            </a:r>
            <a:r>
              <a:rPr lang="ru-RU" dirty="0" smtClean="0"/>
              <a:t>Прегледът </a:t>
            </a:r>
            <a:r>
              <a:rPr lang="ru-RU" dirty="0"/>
              <a:t>на идеята е решаващ етап в процеса на разработване на нов продукт (NPD), където потенциалните продуктови концепции се оценяват, за да се определи тяхната осъществимост, жизнеспособност и потенциален успех.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ru-RU" dirty="0" smtClean="0"/>
              <a:t>Основната </a:t>
            </a:r>
            <a:r>
              <a:rPr lang="ru-RU" dirty="0"/>
              <a:t>цел на скрининга на идеи е да се идентифицират и фокусират върху най-обещаващите концепции, като същевременно се филтрират тези, които е по-малко вероятно да успеят.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4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38413" y="1178170"/>
            <a:ext cx="9566031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1" y="377951"/>
            <a:ext cx="695645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800" dirty="0"/>
              <a:t>Процесът на разработката на нови продукти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741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Criteria for Screening</a:t>
            </a:r>
            <a:endParaRPr lang="en-US" sz="40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553" y="1934916"/>
            <a:ext cx="778427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   </a:t>
            </a:r>
            <a:r>
              <a:rPr lang="ru-RU" dirty="0" smtClean="0"/>
              <a:t>Критериите </a:t>
            </a:r>
            <a:r>
              <a:rPr lang="ru-RU" dirty="0"/>
              <a:t>за скрининг на идеи обикновено включват пазарен потенциал, финансова осъществимост, техническа осъществимост, съответствие с целите на организацията и уникалност на пазара.</a:t>
            </a:r>
          </a:p>
          <a:p>
            <a:pPr marL="0" indent="0" algn="just">
              <a:buNone/>
            </a:pPr>
            <a:r>
              <a:rPr lang="en-US" dirty="0" smtClean="0"/>
              <a:t>   </a:t>
            </a:r>
            <a:r>
              <a:rPr lang="ru-RU" dirty="0" smtClean="0"/>
              <a:t>Всеки </a:t>
            </a:r>
            <a:r>
              <a:rPr lang="ru-RU" dirty="0"/>
              <a:t>критерий помага да се оценят различни аспекти на идеята, осигурявайки цялостна оценка.</a:t>
            </a:r>
            <a:endParaRPr lang="en-US" dirty="0"/>
          </a:p>
        </p:txBody>
      </p:sp>
      <p:grpSp>
        <p:nvGrpSpPr>
          <p:cNvPr id="5" name="Google Shape;1215;p38"/>
          <p:cNvGrpSpPr/>
          <p:nvPr/>
        </p:nvGrpSpPr>
        <p:grpSpPr>
          <a:xfrm>
            <a:off x="203996" y="3044970"/>
            <a:ext cx="3846326" cy="3700821"/>
            <a:chOff x="4364191" y="1005155"/>
            <a:chExt cx="3846326" cy="3700821"/>
          </a:xfrm>
        </p:grpSpPr>
        <p:grpSp>
          <p:nvGrpSpPr>
            <p:cNvPr id="6" name="Google Shape;1216;p38"/>
            <p:cNvGrpSpPr/>
            <p:nvPr/>
          </p:nvGrpSpPr>
          <p:grpSpPr>
            <a:xfrm rot="-5400000">
              <a:off x="6971694" y="2968263"/>
              <a:ext cx="696000" cy="286025"/>
              <a:chOff x="4948706" y="4322475"/>
              <a:chExt cx="696000" cy="286025"/>
            </a:xfrm>
          </p:grpSpPr>
          <p:sp>
            <p:nvSpPr>
              <p:cNvPr id="79" name="Google Shape;1217;p38"/>
              <p:cNvSpPr/>
              <p:nvPr/>
            </p:nvSpPr>
            <p:spPr>
              <a:xfrm rot="5400000" flipH="1">
                <a:off x="5558906" y="4522700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218;p38"/>
              <p:cNvSpPr/>
              <p:nvPr/>
            </p:nvSpPr>
            <p:spPr>
              <a:xfrm rot="5400000" flipH="1">
                <a:off x="5558906" y="43224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219;p38"/>
              <p:cNvSpPr/>
              <p:nvPr/>
            </p:nvSpPr>
            <p:spPr>
              <a:xfrm rot="5400000" flipH="1">
                <a:off x="5406356" y="4522700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220;p38"/>
              <p:cNvSpPr/>
              <p:nvPr/>
            </p:nvSpPr>
            <p:spPr>
              <a:xfrm rot="5400000" flipH="1">
                <a:off x="5406356" y="43224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221;p38"/>
              <p:cNvSpPr/>
              <p:nvPr/>
            </p:nvSpPr>
            <p:spPr>
              <a:xfrm rot="5400000" flipH="1">
                <a:off x="5253806" y="4522700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222;p38"/>
              <p:cNvSpPr/>
              <p:nvPr/>
            </p:nvSpPr>
            <p:spPr>
              <a:xfrm rot="5400000" flipH="1">
                <a:off x="5253806" y="43224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223;p38"/>
              <p:cNvSpPr/>
              <p:nvPr/>
            </p:nvSpPr>
            <p:spPr>
              <a:xfrm rot="5400000" flipH="1">
                <a:off x="5101256" y="4522700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224;p38"/>
              <p:cNvSpPr/>
              <p:nvPr/>
            </p:nvSpPr>
            <p:spPr>
              <a:xfrm rot="5400000" flipH="1">
                <a:off x="5101256" y="43224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225;p38"/>
              <p:cNvSpPr/>
              <p:nvPr/>
            </p:nvSpPr>
            <p:spPr>
              <a:xfrm rot="5400000" flipH="1">
                <a:off x="4948706" y="4522700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226;p38"/>
              <p:cNvSpPr/>
              <p:nvPr/>
            </p:nvSpPr>
            <p:spPr>
              <a:xfrm rot="5400000" flipH="1">
                <a:off x="4948706" y="43224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227;p38"/>
            <p:cNvGrpSpPr/>
            <p:nvPr/>
          </p:nvGrpSpPr>
          <p:grpSpPr>
            <a:xfrm>
              <a:off x="7451217" y="1655075"/>
              <a:ext cx="759300" cy="759300"/>
              <a:chOff x="4888775" y="658650"/>
              <a:chExt cx="759300" cy="759300"/>
            </a:xfrm>
          </p:grpSpPr>
          <p:sp>
            <p:nvSpPr>
              <p:cNvPr id="75" name="Google Shape;1228;p38"/>
              <p:cNvSpPr/>
              <p:nvPr/>
            </p:nvSpPr>
            <p:spPr>
              <a:xfrm>
                <a:off x="4888775" y="658650"/>
                <a:ext cx="759300" cy="759300"/>
              </a:xfrm>
              <a:prstGeom prst="ellipse">
                <a:avLst/>
              </a:prstGeom>
              <a:solidFill>
                <a:schemeClr val="accent3"/>
              </a:solidFill>
              <a:ln w="381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" name="Google Shape;1229;p38"/>
              <p:cNvGrpSpPr/>
              <p:nvPr/>
            </p:nvGrpSpPr>
            <p:grpSpPr>
              <a:xfrm>
                <a:off x="5263764" y="794496"/>
                <a:ext cx="261267" cy="262931"/>
                <a:chOff x="6100417" y="665783"/>
                <a:chExt cx="187020" cy="188211"/>
              </a:xfrm>
            </p:grpSpPr>
            <p:cxnSp>
              <p:nvCxnSpPr>
                <p:cNvPr id="77" name="Google Shape;1230;p38"/>
                <p:cNvCxnSpPr/>
                <p:nvPr/>
              </p:nvCxnSpPr>
              <p:spPr>
                <a:xfrm>
                  <a:off x="6100417" y="665783"/>
                  <a:ext cx="0" cy="1671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" name="Google Shape;1231;p38"/>
                <p:cNvCxnSpPr/>
                <p:nvPr/>
              </p:nvCxnSpPr>
              <p:spPr>
                <a:xfrm rot="10800000">
                  <a:off x="6119737" y="853994"/>
                  <a:ext cx="1677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" name="Google Shape;1232;p38"/>
            <p:cNvGrpSpPr/>
            <p:nvPr/>
          </p:nvGrpSpPr>
          <p:grpSpPr>
            <a:xfrm>
              <a:off x="5281078" y="1052505"/>
              <a:ext cx="1735200" cy="1309645"/>
              <a:chOff x="6264428" y="814155"/>
              <a:chExt cx="1735200" cy="1309645"/>
            </a:xfrm>
          </p:grpSpPr>
          <p:grpSp>
            <p:nvGrpSpPr>
              <p:cNvPr id="60" name="Google Shape;1233;p38"/>
              <p:cNvGrpSpPr/>
              <p:nvPr/>
            </p:nvGrpSpPr>
            <p:grpSpPr>
              <a:xfrm>
                <a:off x="6766084" y="814155"/>
                <a:ext cx="731870" cy="241954"/>
                <a:chOff x="6908475" y="763225"/>
                <a:chExt cx="459775" cy="152000"/>
              </a:xfrm>
            </p:grpSpPr>
            <p:sp>
              <p:nvSpPr>
                <p:cNvPr id="73" name="Google Shape;1234;p38"/>
                <p:cNvSpPr/>
                <p:nvPr/>
              </p:nvSpPr>
              <p:spPr>
                <a:xfrm>
                  <a:off x="6908475" y="780700"/>
                  <a:ext cx="459775" cy="13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91" h="5381" fill="none" extrusionOk="0">
                      <a:moveTo>
                        <a:pt x="18390" y="5380"/>
                      </a:moveTo>
                      <a:lnTo>
                        <a:pt x="9211" y="0"/>
                      </a:lnTo>
                      <a:lnTo>
                        <a:pt x="1" y="5380"/>
                      </a:lnTo>
                    </a:path>
                  </a:pathLst>
                </a:custGeom>
                <a:noFill/>
                <a:ln w="9875" cap="flat" cmpd="sng">
                  <a:solidFill>
                    <a:schemeClr val="accent4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1235;p38"/>
                <p:cNvSpPr/>
                <p:nvPr/>
              </p:nvSpPr>
              <p:spPr>
                <a:xfrm>
                  <a:off x="7121250" y="763225"/>
                  <a:ext cx="34225" cy="3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69" extrusionOk="0">
                      <a:moveTo>
                        <a:pt x="700" y="0"/>
                      </a:moveTo>
                      <a:cubicBezTo>
                        <a:pt x="305" y="0"/>
                        <a:pt x="1" y="304"/>
                        <a:pt x="1" y="699"/>
                      </a:cubicBezTo>
                      <a:cubicBezTo>
                        <a:pt x="1" y="1064"/>
                        <a:pt x="305" y="1368"/>
                        <a:pt x="700" y="1368"/>
                      </a:cubicBezTo>
                      <a:cubicBezTo>
                        <a:pt x="1065" y="1368"/>
                        <a:pt x="1369" y="1064"/>
                        <a:pt x="1369" y="699"/>
                      </a:cubicBezTo>
                      <a:cubicBezTo>
                        <a:pt x="1369" y="304"/>
                        <a:pt x="1065" y="0"/>
                        <a:pt x="70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1" name="Google Shape;1236;p38"/>
              <p:cNvSpPr/>
              <p:nvPr/>
            </p:nvSpPr>
            <p:spPr>
              <a:xfrm>
                <a:off x="6264428" y="1056100"/>
                <a:ext cx="1735200" cy="1067700"/>
              </a:xfrm>
              <a:prstGeom prst="rect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" name="Google Shape;1237;p38"/>
              <p:cNvGrpSpPr/>
              <p:nvPr/>
            </p:nvGrpSpPr>
            <p:grpSpPr>
              <a:xfrm flipH="1">
                <a:off x="6334465" y="1110708"/>
                <a:ext cx="1595100" cy="958500"/>
                <a:chOff x="2966928" y="2489233"/>
                <a:chExt cx="1595100" cy="958500"/>
              </a:xfrm>
            </p:grpSpPr>
            <p:sp>
              <p:nvSpPr>
                <p:cNvPr id="69" name="Google Shape;1238;p38"/>
                <p:cNvSpPr/>
                <p:nvPr/>
              </p:nvSpPr>
              <p:spPr>
                <a:xfrm>
                  <a:off x="2966928" y="2489233"/>
                  <a:ext cx="1595100" cy="9585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1239;p38"/>
                <p:cNvSpPr/>
                <p:nvPr/>
              </p:nvSpPr>
              <p:spPr>
                <a:xfrm>
                  <a:off x="3068661" y="2882961"/>
                  <a:ext cx="390300" cy="390300"/>
                </a:xfrm>
                <a:prstGeom prst="ellipse">
                  <a:avLst/>
                </a:prstGeom>
                <a:solidFill>
                  <a:schemeClr val="accent3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1240;p38"/>
                <p:cNvSpPr/>
                <p:nvPr/>
              </p:nvSpPr>
              <p:spPr>
                <a:xfrm>
                  <a:off x="3313792" y="2882961"/>
                  <a:ext cx="390300" cy="390300"/>
                </a:xfrm>
                <a:prstGeom prst="ellipse">
                  <a:avLst/>
                </a:prstGeom>
                <a:solidFill>
                  <a:schemeClr val="accent3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1241;p38"/>
                <p:cNvSpPr/>
                <p:nvPr/>
              </p:nvSpPr>
              <p:spPr>
                <a:xfrm>
                  <a:off x="3191218" y="2663825"/>
                  <a:ext cx="390300" cy="390300"/>
                </a:xfrm>
                <a:prstGeom prst="ellipse">
                  <a:avLst/>
                </a:prstGeom>
                <a:solidFill>
                  <a:schemeClr val="accent3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" name="Google Shape;1242;p38"/>
              <p:cNvGrpSpPr/>
              <p:nvPr/>
            </p:nvGrpSpPr>
            <p:grpSpPr>
              <a:xfrm>
                <a:off x="6416978" y="1279688"/>
                <a:ext cx="673901" cy="242191"/>
                <a:chOff x="8116750" y="2573743"/>
                <a:chExt cx="646800" cy="242191"/>
              </a:xfrm>
            </p:grpSpPr>
            <p:sp>
              <p:nvSpPr>
                <p:cNvPr id="65" name="Google Shape;1243;p38"/>
                <p:cNvSpPr/>
                <p:nvPr/>
              </p:nvSpPr>
              <p:spPr>
                <a:xfrm>
                  <a:off x="8116750" y="2573743"/>
                  <a:ext cx="570900" cy="33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1244;p38"/>
                <p:cNvSpPr/>
                <p:nvPr/>
              </p:nvSpPr>
              <p:spPr>
                <a:xfrm>
                  <a:off x="8116750" y="2643294"/>
                  <a:ext cx="376500" cy="33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1245;p38"/>
                <p:cNvSpPr/>
                <p:nvPr/>
              </p:nvSpPr>
              <p:spPr>
                <a:xfrm>
                  <a:off x="8116750" y="2712818"/>
                  <a:ext cx="511200" cy="33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1246;p38"/>
                <p:cNvSpPr/>
                <p:nvPr/>
              </p:nvSpPr>
              <p:spPr>
                <a:xfrm>
                  <a:off x="8116750" y="2782333"/>
                  <a:ext cx="646800" cy="33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4" name="Google Shape;1247;p38"/>
              <p:cNvSpPr/>
              <p:nvPr/>
            </p:nvSpPr>
            <p:spPr>
              <a:xfrm>
                <a:off x="6420675" y="1581963"/>
                <a:ext cx="666526" cy="318238"/>
              </a:xfrm>
              <a:custGeom>
                <a:avLst/>
                <a:gdLst/>
                <a:ahLst/>
                <a:cxnLst/>
                <a:rect l="l" t="t" r="r" b="b"/>
                <a:pathLst>
                  <a:path w="16749" h="21369" extrusionOk="0">
                    <a:moveTo>
                      <a:pt x="0" y="0"/>
                    </a:moveTo>
                    <a:lnTo>
                      <a:pt x="0" y="21368"/>
                    </a:lnTo>
                    <a:lnTo>
                      <a:pt x="16748" y="21368"/>
                    </a:lnTo>
                    <a:lnTo>
                      <a:pt x="167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1248;p38"/>
            <p:cNvGrpSpPr/>
            <p:nvPr/>
          </p:nvGrpSpPr>
          <p:grpSpPr>
            <a:xfrm>
              <a:off x="5763804" y="3149363"/>
              <a:ext cx="2284086" cy="1459132"/>
              <a:chOff x="6144804" y="3149363"/>
              <a:chExt cx="2284086" cy="1459132"/>
            </a:xfrm>
          </p:grpSpPr>
          <p:sp>
            <p:nvSpPr>
              <p:cNvPr id="45" name="Google Shape;1249;p38"/>
              <p:cNvSpPr/>
              <p:nvPr/>
            </p:nvSpPr>
            <p:spPr>
              <a:xfrm>
                <a:off x="6339114" y="3668062"/>
                <a:ext cx="691124" cy="174228"/>
              </a:xfrm>
              <a:custGeom>
                <a:avLst/>
                <a:gdLst/>
                <a:ahLst/>
                <a:cxnLst/>
                <a:rect l="l" t="t" r="r" b="b"/>
                <a:pathLst>
                  <a:path w="11460" h="2889" extrusionOk="0">
                    <a:moveTo>
                      <a:pt x="1" y="1"/>
                    </a:moveTo>
                    <a:lnTo>
                      <a:pt x="1" y="2889"/>
                    </a:lnTo>
                    <a:lnTo>
                      <a:pt x="11460" y="2889"/>
                    </a:lnTo>
                    <a:lnTo>
                      <a:pt x="1146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250;p38"/>
              <p:cNvSpPr/>
              <p:nvPr/>
            </p:nvSpPr>
            <p:spPr>
              <a:xfrm>
                <a:off x="6630579" y="3688265"/>
                <a:ext cx="258538" cy="135692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2250" extrusionOk="0">
                    <a:moveTo>
                      <a:pt x="1" y="0"/>
                    </a:moveTo>
                    <a:lnTo>
                      <a:pt x="1" y="2250"/>
                    </a:lnTo>
                    <a:lnTo>
                      <a:pt x="4286" y="2250"/>
                    </a:lnTo>
                    <a:lnTo>
                      <a:pt x="428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251;p38"/>
              <p:cNvSpPr/>
              <p:nvPr/>
            </p:nvSpPr>
            <p:spPr>
              <a:xfrm>
                <a:off x="6482102" y="3708407"/>
                <a:ext cx="71585" cy="106382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764" extrusionOk="0">
                    <a:moveTo>
                      <a:pt x="578" y="1"/>
                    </a:moveTo>
                    <a:cubicBezTo>
                      <a:pt x="244" y="1"/>
                      <a:pt x="1" y="396"/>
                      <a:pt x="1" y="882"/>
                    </a:cubicBezTo>
                    <a:cubicBezTo>
                      <a:pt x="1" y="1368"/>
                      <a:pt x="244" y="1764"/>
                      <a:pt x="578" y="1764"/>
                    </a:cubicBezTo>
                    <a:cubicBezTo>
                      <a:pt x="912" y="1764"/>
                      <a:pt x="1186" y="1368"/>
                      <a:pt x="1186" y="882"/>
                    </a:cubicBezTo>
                    <a:cubicBezTo>
                      <a:pt x="1186" y="396"/>
                      <a:pt x="912" y="1"/>
                      <a:pt x="5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252;p38"/>
              <p:cNvSpPr/>
              <p:nvPr/>
            </p:nvSpPr>
            <p:spPr>
              <a:xfrm>
                <a:off x="6339114" y="3149363"/>
                <a:ext cx="691124" cy="174168"/>
              </a:xfrm>
              <a:custGeom>
                <a:avLst/>
                <a:gdLst/>
                <a:ahLst/>
                <a:cxnLst/>
                <a:rect l="l" t="t" r="r" b="b"/>
                <a:pathLst>
                  <a:path w="11460" h="2888" extrusionOk="0">
                    <a:moveTo>
                      <a:pt x="1" y="0"/>
                    </a:moveTo>
                    <a:lnTo>
                      <a:pt x="1" y="2888"/>
                    </a:lnTo>
                    <a:lnTo>
                      <a:pt x="11460" y="2888"/>
                    </a:lnTo>
                    <a:lnTo>
                      <a:pt x="114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253;p38"/>
              <p:cNvSpPr/>
              <p:nvPr/>
            </p:nvSpPr>
            <p:spPr>
              <a:xfrm>
                <a:off x="6628769" y="3169505"/>
                <a:ext cx="260347" cy="135692"/>
              </a:xfrm>
              <a:custGeom>
                <a:avLst/>
                <a:gdLst/>
                <a:ahLst/>
                <a:cxnLst/>
                <a:rect l="l" t="t" r="r" b="b"/>
                <a:pathLst>
                  <a:path w="4317" h="2250" extrusionOk="0">
                    <a:moveTo>
                      <a:pt x="0" y="0"/>
                    </a:moveTo>
                    <a:lnTo>
                      <a:pt x="0" y="2250"/>
                    </a:lnTo>
                    <a:lnTo>
                      <a:pt x="4316" y="2250"/>
                    </a:lnTo>
                    <a:lnTo>
                      <a:pt x="43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254;p38"/>
              <p:cNvSpPr/>
              <p:nvPr/>
            </p:nvSpPr>
            <p:spPr>
              <a:xfrm>
                <a:off x="6480293" y="3191396"/>
                <a:ext cx="71525" cy="104634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735" extrusionOk="0">
                    <a:moveTo>
                      <a:pt x="641" y="0"/>
                    </a:moveTo>
                    <a:cubicBezTo>
                      <a:pt x="630" y="0"/>
                      <a:pt x="619" y="1"/>
                      <a:pt x="608" y="2"/>
                    </a:cubicBezTo>
                    <a:cubicBezTo>
                      <a:pt x="274" y="2"/>
                      <a:pt x="0" y="367"/>
                      <a:pt x="0" y="853"/>
                    </a:cubicBezTo>
                    <a:cubicBezTo>
                      <a:pt x="0" y="1340"/>
                      <a:pt x="274" y="1735"/>
                      <a:pt x="608" y="1735"/>
                    </a:cubicBezTo>
                    <a:cubicBezTo>
                      <a:pt x="942" y="1735"/>
                      <a:pt x="1186" y="1340"/>
                      <a:pt x="1186" y="853"/>
                    </a:cubicBezTo>
                    <a:cubicBezTo>
                      <a:pt x="1186" y="384"/>
                      <a:pt x="932" y="0"/>
                      <a:pt x="6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255;p38"/>
              <p:cNvSpPr/>
              <p:nvPr/>
            </p:nvSpPr>
            <p:spPr>
              <a:xfrm>
                <a:off x="6293280" y="3493956"/>
                <a:ext cx="691184" cy="174168"/>
              </a:xfrm>
              <a:custGeom>
                <a:avLst/>
                <a:gdLst/>
                <a:ahLst/>
                <a:cxnLst/>
                <a:rect l="l" t="t" r="r" b="b"/>
                <a:pathLst>
                  <a:path w="11461" h="2888" extrusionOk="0">
                    <a:moveTo>
                      <a:pt x="1" y="0"/>
                    </a:moveTo>
                    <a:lnTo>
                      <a:pt x="1" y="2888"/>
                    </a:lnTo>
                    <a:lnTo>
                      <a:pt x="11460" y="2888"/>
                    </a:lnTo>
                    <a:lnTo>
                      <a:pt x="114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256;p38"/>
              <p:cNvSpPr/>
              <p:nvPr/>
            </p:nvSpPr>
            <p:spPr>
              <a:xfrm>
                <a:off x="6373971" y="3323468"/>
                <a:ext cx="691124" cy="174228"/>
              </a:xfrm>
              <a:custGeom>
                <a:avLst/>
                <a:gdLst/>
                <a:ahLst/>
                <a:cxnLst/>
                <a:rect l="l" t="t" r="r" b="b"/>
                <a:pathLst>
                  <a:path w="11460" h="2889" extrusionOk="0">
                    <a:moveTo>
                      <a:pt x="0" y="1"/>
                    </a:moveTo>
                    <a:lnTo>
                      <a:pt x="0" y="2888"/>
                    </a:lnTo>
                    <a:lnTo>
                      <a:pt x="11459" y="2888"/>
                    </a:lnTo>
                    <a:lnTo>
                      <a:pt x="114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257;p38"/>
              <p:cNvSpPr/>
              <p:nvPr/>
            </p:nvSpPr>
            <p:spPr>
              <a:xfrm>
                <a:off x="6553627" y="3341802"/>
                <a:ext cx="260347" cy="133883"/>
              </a:xfrm>
              <a:custGeom>
                <a:avLst/>
                <a:gdLst/>
                <a:ahLst/>
                <a:cxnLst/>
                <a:rect l="l" t="t" r="r" b="b"/>
                <a:pathLst>
                  <a:path w="4317" h="2220" extrusionOk="0">
                    <a:moveTo>
                      <a:pt x="0" y="1"/>
                    </a:moveTo>
                    <a:lnTo>
                      <a:pt x="0" y="2219"/>
                    </a:lnTo>
                    <a:lnTo>
                      <a:pt x="4316" y="2219"/>
                    </a:lnTo>
                    <a:lnTo>
                      <a:pt x="43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258;p38"/>
              <p:cNvSpPr/>
              <p:nvPr/>
            </p:nvSpPr>
            <p:spPr>
              <a:xfrm>
                <a:off x="6427102" y="3884383"/>
                <a:ext cx="472992" cy="724112"/>
              </a:xfrm>
              <a:custGeom>
                <a:avLst/>
                <a:gdLst/>
                <a:ahLst/>
                <a:cxnLst/>
                <a:rect l="l" t="t" r="r" b="b"/>
                <a:pathLst>
                  <a:path w="7843" h="12007" extrusionOk="0">
                    <a:moveTo>
                      <a:pt x="5168" y="1"/>
                    </a:moveTo>
                    <a:lnTo>
                      <a:pt x="1" y="12007"/>
                    </a:lnTo>
                    <a:lnTo>
                      <a:pt x="761" y="12007"/>
                    </a:lnTo>
                    <a:lnTo>
                      <a:pt x="78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259;p38"/>
              <p:cNvSpPr/>
              <p:nvPr/>
            </p:nvSpPr>
            <p:spPr>
              <a:xfrm>
                <a:off x="6680091" y="3884383"/>
                <a:ext cx="471182" cy="724112"/>
              </a:xfrm>
              <a:custGeom>
                <a:avLst/>
                <a:gdLst/>
                <a:ahLst/>
                <a:cxnLst/>
                <a:rect l="l" t="t" r="r" b="b"/>
                <a:pathLst>
                  <a:path w="7813" h="12007" extrusionOk="0">
                    <a:moveTo>
                      <a:pt x="5168" y="1"/>
                    </a:moveTo>
                    <a:lnTo>
                      <a:pt x="0" y="12007"/>
                    </a:lnTo>
                    <a:lnTo>
                      <a:pt x="760" y="12007"/>
                    </a:lnTo>
                    <a:lnTo>
                      <a:pt x="78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260;p38"/>
              <p:cNvSpPr/>
              <p:nvPr/>
            </p:nvSpPr>
            <p:spPr>
              <a:xfrm>
                <a:off x="7891723" y="3884383"/>
                <a:ext cx="471182" cy="724112"/>
              </a:xfrm>
              <a:custGeom>
                <a:avLst/>
                <a:gdLst/>
                <a:ahLst/>
                <a:cxnLst/>
                <a:rect l="l" t="t" r="r" b="b"/>
                <a:pathLst>
                  <a:path w="7813" h="12007" extrusionOk="0">
                    <a:moveTo>
                      <a:pt x="1" y="1"/>
                    </a:moveTo>
                    <a:lnTo>
                      <a:pt x="7053" y="12007"/>
                    </a:lnTo>
                    <a:lnTo>
                      <a:pt x="7813" y="12007"/>
                    </a:lnTo>
                    <a:lnTo>
                      <a:pt x="264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261;p38"/>
              <p:cNvSpPr/>
              <p:nvPr/>
            </p:nvSpPr>
            <p:spPr>
              <a:xfrm>
                <a:off x="7638794" y="3884383"/>
                <a:ext cx="472992" cy="724112"/>
              </a:xfrm>
              <a:custGeom>
                <a:avLst/>
                <a:gdLst/>
                <a:ahLst/>
                <a:cxnLst/>
                <a:rect l="l" t="t" r="r" b="b"/>
                <a:pathLst>
                  <a:path w="7843" h="12007" extrusionOk="0">
                    <a:moveTo>
                      <a:pt x="0" y="1"/>
                    </a:moveTo>
                    <a:lnTo>
                      <a:pt x="7083" y="12007"/>
                    </a:lnTo>
                    <a:lnTo>
                      <a:pt x="7842" y="12007"/>
                    </a:lnTo>
                    <a:lnTo>
                      <a:pt x="264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262;p38"/>
              <p:cNvSpPr/>
              <p:nvPr/>
            </p:nvSpPr>
            <p:spPr>
              <a:xfrm>
                <a:off x="6144804" y="3825764"/>
                <a:ext cx="2284086" cy="119168"/>
              </a:xfrm>
              <a:custGeom>
                <a:avLst/>
                <a:gdLst/>
                <a:ahLst/>
                <a:cxnLst/>
                <a:rect l="l" t="t" r="r" b="b"/>
                <a:pathLst>
                  <a:path w="37874" h="1976" extrusionOk="0">
                    <a:moveTo>
                      <a:pt x="1" y="0"/>
                    </a:moveTo>
                    <a:lnTo>
                      <a:pt x="1" y="1976"/>
                    </a:lnTo>
                    <a:lnTo>
                      <a:pt x="37874" y="1976"/>
                    </a:lnTo>
                    <a:lnTo>
                      <a:pt x="378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263;p38"/>
              <p:cNvSpPr/>
              <p:nvPr/>
            </p:nvSpPr>
            <p:spPr>
              <a:xfrm>
                <a:off x="6293280" y="3525135"/>
                <a:ext cx="691184" cy="115549"/>
              </a:xfrm>
              <a:custGeom>
                <a:avLst/>
                <a:gdLst/>
                <a:ahLst/>
                <a:cxnLst/>
                <a:rect l="l" t="t" r="r" b="b"/>
                <a:pathLst>
                  <a:path w="11461" h="1916" extrusionOk="0">
                    <a:moveTo>
                      <a:pt x="1" y="0"/>
                    </a:moveTo>
                    <a:lnTo>
                      <a:pt x="1" y="1915"/>
                    </a:lnTo>
                    <a:lnTo>
                      <a:pt x="11460" y="1915"/>
                    </a:lnTo>
                    <a:lnTo>
                      <a:pt x="114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1264;p38"/>
            <p:cNvGrpSpPr/>
            <p:nvPr/>
          </p:nvGrpSpPr>
          <p:grpSpPr>
            <a:xfrm>
              <a:off x="4364191" y="1005155"/>
              <a:ext cx="1243952" cy="3700821"/>
              <a:chOff x="5031025" y="700525"/>
              <a:chExt cx="636325" cy="1893100"/>
            </a:xfrm>
          </p:grpSpPr>
          <p:sp>
            <p:nvSpPr>
              <p:cNvPr id="11" name="Google Shape;1265;p38"/>
              <p:cNvSpPr/>
              <p:nvPr/>
            </p:nvSpPr>
            <p:spPr>
              <a:xfrm>
                <a:off x="5399025" y="2486400"/>
                <a:ext cx="158475" cy="1005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4020" extrusionOk="0">
                    <a:moveTo>
                      <a:pt x="5938" y="0"/>
                    </a:moveTo>
                    <a:lnTo>
                      <a:pt x="4003" y="367"/>
                    </a:lnTo>
                    <a:lnTo>
                      <a:pt x="3770" y="1268"/>
                    </a:lnTo>
                    <a:cubicBezTo>
                      <a:pt x="3770" y="1268"/>
                      <a:pt x="1" y="3569"/>
                      <a:pt x="601" y="3936"/>
                    </a:cubicBezTo>
                    <a:cubicBezTo>
                      <a:pt x="701" y="3994"/>
                      <a:pt x="856" y="4019"/>
                      <a:pt x="1049" y="4019"/>
                    </a:cubicBezTo>
                    <a:cubicBezTo>
                      <a:pt x="2073" y="4019"/>
                      <a:pt x="4164" y="3325"/>
                      <a:pt x="4837" y="3269"/>
                    </a:cubicBezTo>
                    <a:cubicBezTo>
                      <a:pt x="5071" y="3236"/>
                      <a:pt x="5304" y="3202"/>
                      <a:pt x="5538" y="3136"/>
                    </a:cubicBezTo>
                    <a:cubicBezTo>
                      <a:pt x="6038" y="3036"/>
                      <a:pt x="6338" y="2569"/>
                      <a:pt x="6305" y="2068"/>
                    </a:cubicBezTo>
                    <a:cubicBezTo>
                      <a:pt x="6172" y="934"/>
                      <a:pt x="5938" y="0"/>
                      <a:pt x="59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66;p38"/>
              <p:cNvSpPr/>
              <p:nvPr/>
            </p:nvSpPr>
            <p:spPr>
              <a:xfrm>
                <a:off x="5043775" y="2493050"/>
                <a:ext cx="159300" cy="100575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4023" extrusionOk="0">
                    <a:moveTo>
                      <a:pt x="4103" y="1"/>
                    </a:moveTo>
                    <a:lnTo>
                      <a:pt x="3770" y="1268"/>
                    </a:lnTo>
                    <a:cubicBezTo>
                      <a:pt x="3770" y="1268"/>
                      <a:pt x="0" y="3570"/>
                      <a:pt x="634" y="3937"/>
                    </a:cubicBezTo>
                    <a:cubicBezTo>
                      <a:pt x="732" y="3997"/>
                      <a:pt x="888" y="4022"/>
                      <a:pt x="1084" y="4022"/>
                    </a:cubicBezTo>
                    <a:cubicBezTo>
                      <a:pt x="2094" y="4022"/>
                      <a:pt x="4167" y="3354"/>
                      <a:pt x="4837" y="3270"/>
                    </a:cubicBezTo>
                    <a:cubicBezTo>
                      <a:pt x="5204" y="3237"/>
                      <a:pt x="5571" y="3170"/>
                      <a:pt x="5838" y="3070"/>
                    </a:cubicBezTo>
                    <a:cubicBezTo>
                      <a:pt x="6171" y="3003"/>
                      <a:pt x="6372" y="2703"/>
                      <a:pt x="6338" y="2369"/>
                    </a:cubicBezTo>
                    <a:cubicBezTo>
                      <a:pt x="6238" y="1135"/>
                      <a:pt x="5938" y="34"/>
                      <a:pt x="5938" y="34"/>
                    </a:cubicBezTo>
                    <a:lnTo>
                      <a:pt x="59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267;p38"/>
              <p:cNvSpPr/>
              <p:nvPr/>
            </p:nvSpPr>
            <p:spPr>
              <a:xfrm>
                <a:off x="5130500" y="1458150"/>
                <a:ext cx="437000" cy="1049100"/>
              </a:xfrm>
              <a:custGeom>
                <a:avLst/>
                <a:gdLst/>
                <a:ahLst/>
                <a:cxnLst/>
                <a:rect l="l" t="t" r="r" b="b"/>
                <a:pathLst>
                  <a:path w="17480" h="41964" extrusionOk="0">
                    <a:moveTo>
                      <a:pt x="16846" y="1"/>
                    </a:moveTo>
                    <a:lnTo>
                      <a:pt x="3570" y="434"/>
                    </a:lnTo>
                    <a:cubicBezTo>
                      <a:pt x="2736" y="3637"/>
                      <a:pt x="701" y="19781"/>
                      <a:pt x="401" y="23751"/>
                    </a:cubicBezTo>
                    <a:cubicBezTo>
                      <a:pt x="134" y="27687"/>
                      <a:pt x="1" y="41964"/>
                      <a:pt x="1" y="41964"/>
                    </a:cubicBezTo>
                    <a:lnTo>
                      <a:pt x="3236" y="41964"/>
                    </a:lnTo>
                    <a:cubicBezTo>
                      <a:pt x="3236" y="41964"/>
                      <a:pt x="5204" y="33291"/>
                      <a:pt x="5571" y="31723"/>
                    </a:cubicBezTo>
                    <a:cubicBezTo>
                      <a:pt x="5905" y="30156"/>
                      <a:pt x="5571" y="25852"/>
                      <a:pt x="6338" y="23317"/>
                    </a:cubicBezTo>
                    <a:cubicBezTo>
                      <a:pt x="7139" y="20782"/>
                      <a:pt x="9207" y="9741"/>
                      <a:pt x="9207" y="9741"/>
                    </a:cubicBezTo>
                    <a:cubicBezTo>
                      <a:pt x="9207" y="9741"/>
                      <a:pt x="10375" y="22950"/>
                      <a:pt x="10742" y="26853"/>
                    </a:cubicBezTo>
                    <a:cubicBezTo>
                      <a:pt x="11075" y="30723"/>
                      <a:pt x="13977" y="41831"/>
                      <a:pt x="13977" y="41831"/>
                    </a:cubicBezTo>
                    <a:cubicBezTo>
                      <a:pt x="14231" y="41917"/>
                      <a:pt x="14508" y="41952"/>
                      <a:pt x="14790" y="41952"/>
                    </a:cubicBezTo>
                    <a:cubicBezTo>
                      <a:pt x="15917" y="41952"/>
                      <a:pt x="17113" y="41397"/>
                      <a:pt x="17113" y="41397"/>
                    </a:cubicBezTo>
                    <a:cubicBezTo>
                      <a:pt x="17113" y="41397"/>
                      <a:pt x="16379" y="27354"/>
                      <a:pt x="16846" y="23884"/>
                    </a:cubicBezTo>
                    <a:cubicBezTo>
                      <a:pt x="17313" y="20415"/>
                      <a:pt x="17246" y="10241"/>
                      <a:pt x="17346" y="7406"/>
                    </a:cubicBezTo>
                    <a:cubicBezTo>
                      <a:pt x="17480" y="4571"/>
                      <a:pt x="16846" y="1"/>
                      <a:pt x="168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268;p38"/>
              <p:cNvSpPr/>
              <p:nvPr/>
            </p:nvSpPr>
            <p:spPr>
              <a:xfrm>
                <a:off x="5184700" y="1644950"/>
                <a:ext cx="168475" cy="861475"/>
              </a:xfrm>
              <a:custGeom>
                <a:avLst/>
                <a:gdLst/>
                <a:ahLst/>
                <a:cxnLst/>
                <a:rect l="l" t="t" r="r" b="b"/>
                <a:pathLst>
                  <a:path w="6739" h="34459" fill="none" extrusionOk="0">
                    <a:moveTo>
                      <a:pt x="6739" y="1"/>
                    </a:moveTo>
                    <a:cubicBezTo>
                      <a:pt x="6739" y="1"/>
                      <a:pt x="4404" y="9708"/>
                      <a:pt x="3837" y="12643"/>
                    </a:cubicBezTo>
                    <a:cubicBezTo>
                      <a:pt x="3270" y="15612"/>
                      <a:pt x="2402" y="20849"/>
                      <a:pt x="2136" y="22984"/>
                    </a:cubicBezTo>
                    <a:cubicBezTo>
                      <a:pt x="1835" y="25085"/>
                      <a:pt x="1" y="34459"/>
                      <a:pt x="1" y="34459"/>
                    </a:cubicBezTo>
                  </a:path>
                </a:pathLst>
              </a:custGeom>
              <a:solidFill>
                <a:schemeClr val="dk1"/>
              </a:solidFill>
              <a:ln w="5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269;p38"/>
              <p:cNvSpPr/>
              <p:nvPr/>
            </p:nvSpPr>
            <p:spPr>
              <a:xfrm>
                <a:off x="5506600" y="1461500"/>
                <a:ext cx="30050" cy="1039100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41564" fill="none" extrusionOk="0">
                    <a:moveTo>
                      <a:pt x="1" y="0"/>
                    </a:moveTo>
                    <a:cubicBezTo>
                      <a:pt x="1" y="0"/>
                      <a:pt x="201" y="15344"/>
                      <a:pt x="201" y="16879"/>
                    </a:cubicBezTo>
                    <a:cubicBezTo>
                      <a:pt x="201" y="18447"/>
                      <a:pt x="134" y="21682"/>
                      <a:pt x="201" y="24217"/>
                    </a:cubicBezTo>
                    <a:cubicBezTo>
                      <a:pt x="267" y="26786"/>
                      <a:pt x="1201" y="41563"/>
                      <a:pt x="1201" y="41563"/>
                    </a:cubicBezTo>
                  </a:path>
                </a:pathLst>
              </a:custGeom>
              <a:solidFill>
                <a:schemeClr val="dk1"/>
              </a:solidFill>
              <a:ln w="5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270;p38"/>
              <p:cNvSpPr/>
              <p:nvPr/>
            </p:nvSpPr>
            <p:spPr>
              <a:xfrm>
                <a:off x="5331475" y="1464825"/>
                <a:ext cx="29225" cy="236850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9474" fill="none" extrusionOk="0">
                    <a:moveTo>
                      <a:pt x="1168" y="9474"/>
                    </a:moveTo>
                    <a:cubicBezTo>
                      <a:pt x="868" y="7673"/>
                      <a:pt x="1" y="0"/>
                      <a:pt x="1" y="0"/>
                    </a:cubicBezTo>
                  </a:path>
                </a:pathLst>
              </a:custGeom>
              <a:solidFill>
                <a:schemeClr val="dk1"/>
              </a:solidFill>
              <a:ln w="5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71;p38"/>
              <p:cNvSpPr/>
              <p:nvPr/>
            </p:nvSpPr>
            <p:spPr>
              <a:xfrm>
                <a:off x="5031025" y="912750"/>
                <a:ext cx="633225" cy="584625"/>
              </a:xfrm>
              <a:custGeom>
                <a:avLst/>
                <a:gdLst/>
                <a:ahLst/>
                <a:cxnLst/>
                <a:rect l="l" t="t" r="r" b="b"/>
                <a:pathLst>
                  <a:path w="25329" h="23385" extrusionOk="0">
                    <a:moveTo>
                      <a:pt x="11852" y="1"/>
                    </a:moveTo>
                    <a:cubicBezTo>
                      <a:pt x="11852" y="1"/>
                      <a:pt x="9450" y="435"/>
                      <a:pt x="8116" y="1035"/>
                    </a:cubicBezTo>
                    <a:cubicBezTo>
                      <a:pt x="6748" y="1635"/>
                      <a:pt x="4480" y="2903"/>
                      <a:pt x="4046" y="4738"/>
                    </a:cubicBezTo>
                    <a:cubicBezTo>
                      <a:pt x="3613" y="6572"/>
                      <a:pt x="2779" y="9908"/>
                      <a:pt x="2278" y="11609"/>
                    </a:cubicBezTo>
                    <a:cubicBezTo>
                      <a:pt x="1778" y="13344"/>
                      <a:pt x="944" y="15279"/>
                      <a:pt x="610" y="17280"/>
                    </a:cubicBezTo>
                    <a:cubicBezTo>
                      <a:pt x="0" y="20747"/>
                      <a:pt x="2160" y="21212"/>
                      <a:pt x="3675" y="21212"/>
                    </a:cubicBezTo>
                    <a:cubicBezTo>
                      <a:pt x="4230" y="21212"/>
                      <a:pt x="4699" y="21149"/>
                      <a:pt x="4914" y="21149"/>
                    </a:cubicBezTo>
                    <a:cubicBezTo>
                      <a:pt x="5681" y="21149"/>
                      <a:pt x="7282" y="15279"/>
                      <a:pt x="7282" y="15279"/>
                    </a:cubicBezTo>
                    <a:lnTo>
                      <a:pt x="7282" y="15279"/>
                    </a:lnTo>
                    <a:cubicBezTo>
                      <a:pt x="7315" y="15946"/>
                      <a:pt x="6615" y="20916"/>
                      <a:pt x="6681" y="22150"/>
                    </a:cubicBezTo>
                    <a:cubicBezTo>
                      <a:pt x="6748" y="23384"/>
                      <a:pt x="6915" y="23017"/>
                      <a:pt x="8816" y="23218"/>
                    </a:cubicBezTo>
                    <a:cubicBezTo>
                      <a:pt x="9006" y="23238"/>
                      <a:pt x="9247" y="23247"/>
                      <a:pt x="9528" y="23247"/>
                    </a:cubicBezTo>
                    <a:cubicBezTo>
                      <a:pt x="12052" y="23247"/>
                      <a:pt x="17783" y="22517"/>
                      <a:pt x="18623" y="22517"/>
                    </a:cubicBezTo>
                    <a:cubicBezTo>
                      <a:pt x="18772" y="22517"/>
                      <a:pt x="18940" y="22518"/>
                      <a:pt x="19119" y="22518"/>
                    </a:cubicBezTo>
                    <a:cubicBezTo>
                      <a:pt x="20101" y="22518"/>
                      <a:pt x="21410" y="22494"/>
                      <a:pt x="21692" y="22184"/>
                    </a:cubicBezTo>
                    <a:cubicBezTo>
                      <a:pt x="22059" y="21850"/>
                      <a:pt x="21325" y="18014"/>
                      <a:pt x="21325" y="18014"/>
                    </a:cubicBezTo>
                    <a:cubicBezTo>
                      <a:pt x="21325" y="18014"/>
                      <a:pt x="23860" y="16213"/>
                      <a:pt x="24594" y="15279"/>
                    </a:cubicBezTo>
                    <a:cubicBezTo>
                      <a:pt x="25328" y="14345"/>
                      <a:pt x="25061" y="10442"/>
                      <a:pt x="24828" y="8907"/>
                    </a:cubicBezTo>
                    <a:cubicBezTo>
                      <a:pt x="24561" y="7406"/>
                      <a:pt x="24427" y="6205"/>
                      <a:pt x="23960" y="4904"/>
                    </a:cubicBezTo>
                    <a:cubicBezTo>
                      <a:pt x="23493" y="3637"/>
                      <a:pt x="21559" y="2136"/>
                      <a:pt x="19691" y="1302"/>
                    </a:cubicBezTo>
                    <a:cubicBezTo>
                      <a:pt x="17823" y="501"/>
                      <a:pt x="15721" y="1"/>
                      <a:pt x="157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72;p38"/>
              <p:cNvSpPr/>
              <p:nvPr/>
            </p:nvSpPr>
            <p:spPr>
              <a:xfrm>
                <a:off x="5248150" y="733150"/>
                <a:ext cx="178425" cy="197150"/>
              </a:xfrm>
              <a:custGeom>
                <a:avLst/>
                <a:gdLst/>
                <a:ahLst/>
                <a:cxnLst/>
                <a:rect l="l" t="t" r="r" b="b"/>
                <a:pathLst>
                  <a:path w="7137" h="7886" extrusionOk="0">
                    <a:moveTo>
                      <a:pt x="3094" y="0"/>
                    </a:moveTo>
                    <a:cubicBezTo>
                      <a:pt x="1419" y="0"/>
                      <a:pt x="1" y="807"/>
                      <a:pt x="1499" y="2615"/>
                    </a:cubicBezTo>
                    <a:cubicBezTo>
                      <a:pt x="1532" y="3649"/>
                      <a:pt x="1766" y="3883"/>
                      <a:pt x="1699" y="4516"/>
                    </a:cubicBezTo>
                    <a:cubicBezTo>
                      <a:pt x="1644" y="5064"/>
                      <a:pt x="1567" y="5837"/>
                      <a:pt x="2650" y="5837"/>
                    </a:cubicBezTo>
                    <a:cubicBezTo>
                      <a:pt x="2886" y="5837"/>
                      <a:pt x="3176" y="5801"/>
                      <a:pt x="3534" y="5717"/>
                    </a:cubicBezTo>
                    <a:lnTo>
                      <a:pt x="3534" y="7885"/>
                    </a:lnTo>
                    <a:lnTo>
                      <a:pt x="6803" y="7752"/>
                    </a:lnTo>
                    <a:lnTo>
                      <a:pt x="6269" y="5017"/>
                    </a:lnTo>
                    <a:cubicBezTo>
                      <a:pt x="6269" y="5017"/>
                      <a:pt x="7136" y="1281"/>
                      <a:pt x="5068" y="380"/>
                    </a:cubicBezTo>
                    <a:cubicBezTo>
                      <a:pt x="4484" y="131"/>
                      <a:pt x="3768" y="0"/>
                      <a:pt x="3094" y="0"/>
                    </a:cubicBezTo>
                    <a:close/>
                  </a:path>
                </a:pathLst>
              </a:custGeom>
              <a:solidFill>
                <a:srgbClr val="C38A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273;p38"/>
              <p:cNvSpPr/>
              <p:nvPr/>
            </p:nvSpPr>
            <p:spPr>
              <a:xfrm>
                <a:off x="5374000" y="895550"/>
                <a:ext cx="609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327" extrusionOk="0">
                    <a:moveTo>
                      <a:pt x="1713" y="1"/>
                    </a:moveTo>
                    <a:cubicBezTo>
                      <a:pt x="1664" y="1"/>
                      <a:pt x="1615" y="17"/>
                      <a:pt x="1569" y="55"/>
                    </a:cubicBezTo>
                    <a:cubicBezTo>
                      <a:pt x="1569" y="55"/>
                      <a:pt x="468" y="1089"/>
                      <a:pt x="1" y="1123"/>
                    </a:cubicBezTo>
                    <a:cubicBezTo>
                      <a:pt x="1" y="1123"/>
                      <a:pt x="349" y="2326"/>
                      <a:pt x="922" y="2326"/>
                    </a:cubicBezTo>
                    <a:cubicBezTo>
                      <a:pt x="938" y="2326"/>
                      <a:pt x="953" y="2325"/>
                      <a:pt x="968" y="2323"/>
                    </a:cubicBezTo>
                    <a:cubicBezTo>
                      <a:pt x="1602" y="2257"/>
                      <a:pt x="2436" y="789"/>
                      <a:pt x="2436" y="789"/>
                    </a:cubicBezTo>
                    <a:cubicBezTo>
                      <a:pt x="2436" y="789"/>
                      <a:pt x="2054" y="1"/>
                      <a:pt x="17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274;p38"/>
              <p:cNvSpPr/>
              <p:nvPr/>
            </p:nvSpPr>
            <p:spPr>
              <a:xfrm>
                <a:off x="5313975" y="895550"/>
                <a:ext cx="617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327" extrusionOk="0">
                    <a:moveTo>
                      <a:pt x="723" y="1"/>
                    </a:moveTo>
                    <a:cubicBezTo>
                      <a:pt x="382" y="1"/>
                      <a:pt x="0" y="789"/>
                      <a:pt x="0" y="789"/>
                    </a:cubicBezTo>
                    <a:cubicBezTo>
                      <a:pt x="0" y="789"/>
                      <a:pt x="867" y="2257"/>
                      <a:pt x="1468" y="2323"/>
                    </a:cubicBezTo>
                    <a:cubicBezTo>
                      <a:pt x="1484" y="2325"/>
                      <a:pt x="1500" y="2326"/>
                      <a:pt x="1516" y="2326"/>
                    </a:cubicBezTo>
                    <a:cubicBezTo>
                      <a:pt x="2120" y="2326"/>
                      <a:pt x="2469" y="1123"/>
                      <a:pt x="2469" y="1123"/>
                    </a:cubicBezTo>
                    <a:cubicBezTo>
                      <a:pt x="2002" y="1089"/>
                      <a:pt x="867" y="55"/>
                      <a:pt x="867" y="55"/>
                    </a:cubicBezTo>
                    <a:cubicBezTo>
                      <a:pt x="821" y="17"/>
                      <a:pt x="772" y="1"/>
                      <a:pt x="7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275;p38"/>
              <p:cNvSpPr/>
              <p:nvPr/>
            </p:nvSpPr>
            <p:spPr>
              <a:xfrm>
                <a:off x="5458225" y="1192925"/>
                <a:ext cx="209125" cy="203625"/>
              </a:xfrm>
              <a:custGeom>
                <a:avLst/>
                <a:gdLst/>
                <a:ahLst/>
                <a:cxnLst/>
                <a:rect l="l" t="t" r="r" b="b"/>
                <a:pathLst>
                  <a:path w="8365" h="8145" extrusionOk="0">
                    <a:moveTo>
                      <a:pt x="4096" y="1"/>
                    </a:moveTo>
                    <a:cubicBezTo>
                      <a:pt x="3844" y="1"/>
                      <a:pt x="3600" y="23"/>
                      <a:pt x="3370" y="69"/>
                    </a:cubicBezTo>
                    <a:cubicBezTo>
                      <a:pt x="2002" y="369"/>
                      <a:pt x="1535" y="1803"/>
                      <a:pt x="902" y="2637"/>
                    </a:cubicBezTo>
                    <a:cubicBezTo>
                      <a:pt x="1" y="3805"/>
                      <a:pt x="768" y="5906"/>
                      <a:pt x="1302" y="6540"/>
                    </a:cubicBezTo>
                    <a:cubicBezTo>
                      <a:pt x="1802" y="7174"/>
                      <a:pt x="2669" y="8041"/>
                      <a:pt x="4638" y="8141"/>
                    </a:cubicBezTo>
                    <a:cubicBezTo>
                      <a:pt x="4680" y="8143"/>
                      <a:pt x="4722" y="8144"/>
                      <a:pt x="4764" y="8144"/>
                    </a:cubicBezTo>
                    <a:cubicBezTo>
                      <a:pt x="6650" y="8144"/>
                      <a:pt x="8364" y="5980"/>
                      <a:pt x="7940" y="4805"/>
                    </a:cubicBezTo>
                    <a:cubicBezTo>
                      <a:pt x="7506" y="3571"/>
                      <a:pt x="8140" y="2370"/>
                      <a:pt x="7339" y="1370"/>
                    </a:cubicBezTo>
                    <a:cubicBezTo>
                      <a:pt x="6677" y="514"/>
                      <a:pt x="5306" y="1"/>
                      <a:pt x="40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276;p38"/>
              <p:cNvSpPr/>
              <p:nvPr/>
            </p:nvSpPr>
            <p:spPr>
              <a:xfrm>
                <a:off x="5459900" y="1045350"/>
                <a:ext cx="30050" cy="75075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3003" fill="none" extrusionOk="0">
                    <a:moveTo>
                      <a:pt x="1" y="1"/>
                    </a:moveTo>
                    <a:cubicBezTo>
                      <a:pt x="1" y="1"/>
                      <a:pt x="1" y="2069"/>
                      <a:pt x="1201" y="3003"/>
                    </a:cubicBezTo>
                  </a:path>
                </a:pathLst>
              </a:custGeom>
              <a:solidFill>
                <a:schemeClr val="dk1"/>
              </a:solidFill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277;p38"/>
              <p:cNvSpPr/>
              <p:nvPr/>
            </p:nvSpPr>
            <p:spPr>
              <a:xfrm>
                <a:off x="5494100" y="1021175"/>
                <a:ext cx="10025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335" fill="none" extrusionOk="0">
                    <a:moveTo>
                      <a:pt x="401" y="0"/>
                    </a:moveTo>
                    <a:cubicBezTo>
                      <a:pt x="401" y="0"/>
                      <a:pt x="34" y="467"/>
                      <a:pt x="0" y="1335"/>
                    </a:cubicBezTo>
                  </a:path>
                </a:pathLst>
              </a:custGeom>
              <a:solidFill>
                <a:schemeClr val="dk1"/>
              </a:solidFill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278;p38"/>
              <p:cNvSpPr/>
              <p:nvPr/>
            </p:nvSpPr>
            <p:spPr>
              <a:xfrm>
                <a:off x="5517450" y="976975"/>
                <a:ext cx="7840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3136" h="1168" fill="none" extrusionOk="0">
                    <a:moveTo>
                      <a:pt x="0" y="1168"/>
                    </a:moveTo>
                    <a:cubicBezTo>
                      <a:pt x="0" y="1168"/>
                      <a:pt x="1368" y="0"/>
                      <a:pt x="3136" y="868"/>
                    </a:cubicBezTo>
                  </a:path>
                </a:pathLst>
              </a:custGeom>
              <a:solidFill>
                <a:schemeClr val="dk1"/>
              </a:solidFill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279;p38"/>
              <p:cNvSpPr/>
              <p:nvPr/>
            </p:nvSpPr>
            <p:spPr>
              <a:xfrm>
                <a:off x="5040425" y="1304425"/>
                <a:ext cx="162650" cy="16465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6586" extrusionOk="0">
                    <a:moveTo>
                      <a:pt x="2665" y="0"/>
                    </a:moveTo>
                    <a:cubicBezTo>
                      <a:pt x="2257" y="0"/>
                      <a:pt x="1776" y="150"/>
                      <a:pt x="1168" y="779"/>
                    </a:cubicBezTo>
                    <a:cubicBezTo>
                      <a:pt x="234" y="1713"/>
                      <a:pt x="1" y="3948"/>
                      <a:pt x="635" y="5149"/>
                    </a:cubicBezTo>
                    <a:cubicBezTo>
                      <a:pt x="1124" y="6076"/>
                      <a:pt x="2707" y="6586"/>
                      <a:pt x="3863" y="6586"/>
                    </a:cubicBezTo>
                    <a:cubicBezTo>
                      <a:pt x="4205" y="6586"/>
                      <a:pt x="4510" y="6541"/>
                      <a:pt x="4738" y="6450"/>
                    </a:cubicBezTo>
                    <a:cubicBezTo>
                      <a:pt x="5705" y="6050"/>
                      <a:pt x="6139" y="4682"/>
                      <a:pt x="6172" y="3748"/>
                    </a:cubicBezTo>
                    <a:cubicBezTo>
                      <a:pt x="6172" y="2847"/>
                      <a:pt x="6506" y="546"/>
                      <a:pt x="3270" y="79"/>
                    </a:cubicBezTo>
                    <a:cubicBezTo>
                      <a:pt x="3083" y="44"/>
                      <a:pt x="2885" y="0"/>
                      <a:pt x="26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280;p38"/>
              <p:cNvSpPr/>
              <p:nvPr/>
            </p:nvSpPr>
            <p:spPr>
              <a:xfrm>
                <a:off x="5097150" y="1014500"/>
                <a:ext cx="311075" cy="348600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13944" extrusionOk="0">
                    <a:moveTo>
                      <a:pt x="0" y="1"/>
                    </a:moveTo>
                    <a:lnTo>
                      <a:pt x="0" y="13944"/>
                    </a:lnTo>
                    <a:lnTo>
                      <a:pt x="12442" y="13944"/>
                    </a:lnTo>
                    <a:lnTo>
                      <a:pt x="124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281;p38"/>
              <p:cNvSpPr/>
              <p:nvPr/>
            </p:nvSpPr>
            <p:spPr>
              <a:xfrm>
                <a:off x="5113000" y="1032025"/>
                <a:ext cx="2952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1809" h="1" fill="none" extrusionOk="0">
                    <a:moveTo>
                      <a:pt x="0" y="0"/>
                    </a:moveTo>
                    <a:lnTo>
                      <a:pt x="11808" y="0"/>
                    </a:lnTo>
                  </a:path>
                </a:pathLst>
              </a:custGeom>
              <a:noFill/>
              <a:ln w="5850" cap="flat" cmpd="sng">
                <a:solidFill>
                  <a:schemeClr val="accent4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282;p38"/>
              <p:cNvSpPr/>
              <p:nvPr/>
            </p:nvSpPr>
            <p:spPr>
              <a:xfrm>
                <a:off x="5113000" y="1075375"/>
                <a:ext cx="2952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1809" h="1" fill="none" extrusionOk="0">
                    <a:moveTo>
                      <a:pt x="0" y="1"/>
                    </a:moveTo>
                    <a:lnTo>
                      <a:pt x="11808" y="1"/>
                    </a:lnTo>
                  </a:path>
                </a:pathLst>
              </a:custGeom>
              <a:noFill/>
              <a:ln w="5850" cap="flat" cmpd="sng">
                <a:solidFill>
                  <a:schemeClr val="accent4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283;p38"/>
              <p:cNvSpPr/>
              <p:nvPr/>
            </p:nvSpPr>
            <p:spPr>
              <a:xfrm>
                <a:off x="5097150" y="1056200"/>
                <a:ext cx="77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1" fill="none" extrusionOk="0">
                    <a:moveTo>
                      <a:pt x="0" y="0"/>
                    </a:moveTo>
                    <a:lnTo>
                      <a:pt x="3102" y="0"/>
                    </a:lnTo>
                  </a:path>
                </a:pathLst>
              </a:custGeom>
              <a:noFill/>
              <a:ln w="5850" cap="flat" cmpd="sng">
                <a:solidFill>
                  <a:schemeClr val="accent4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284;p38"/>
              <p:cNvSpPr/>
              <p:nvPr/>
            </p:nvSpPr>
            <p:spPr>
              <a:xfrm>
                <a:off x="5099650" y="1107900"/>
                <a:ext cx="1134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" fill="none" extrusionOk="0">
                    <a:moveTo>
                      <a:pt x="0" y="1"/>
                    </a:moveTo>
                    <a:lnTo>
                      <a:pt x="4537" y="1"/>
                    </a:lnTo>
                  </a:path>
                </a:pathLst>
              </a:custGeom>
              <a:noFill/>
              <a:ln w="5850" cap="flat" cmpd="sng">
                <a:solidFill>
                  <a:schemeClr val="accent4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285;p38"/>
              <p:cNvSpPr/>
              <p:nvPr/>
            </p:nvSpPr>
            <p:spPr>
              <a:xfrm>
                <a:off x="5097150" y="1135425"/>
                <a:ext cx="311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1" fill="none" extrusionOk="0">
                    <a:moveTo>
                      <a:pt x="0" y="0"/>
                    </a:moveTo>
                    <a:lnTo>
                      <a:pt x="12442" y="0"/>
                    </a:lnTo>
                  </a:path>
                </a:pathLst>
              </a:custGeom>
              <a:noFill/>
              <a:ln w="5850" cap="flat" cmpd="sng">
                <a:solidFill>
                  <a:schemeClr val="accent4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286;p38"/>
              <p:cNvSpPr/>
              <p:nvPr/>
            </p:nvSpPr>
            <p:spPr>
              <a:xfrm>
                <a:off x="5136350" y="1156275"/>
                <a:ext cx="83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1" fill="none" extrusionOk="0">
                    <a:moveTo>
                      <a:pt x="0" y="0"/>
                    </a:moveTo>
                    <a:lnTo>
                      <a:pt x="3336" y="0"/>
                    </a:lnTo>
                  </a:path>
                </a:pathLst>
              </a:custGeom>
              <a:noFill/>
              <a:ln w="5850" cap="flat" cmpd="sng">
                <a:solidFill>
                  <a:schemeClr val="accent4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287;p38"/>
              <p:cNvSpPr/>
              <p:nvPr/>
            </p:nvSpPr>
            <p:spPr>
              <a:xfrm>
                <a:off x="5245575" y="1156275"/>
                <a:ext cx="115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1" fill="none" extrusionOk="0">
                    <a:moveTo>
                      <a:pt x="1" y="0"/>
                    </a:moveTo>
                    <a:lnTo>
                      <a:pt x="4604" y="0"/>
                    </a:lnTo>
                  </a:path>
                </a:pathLst>
              </a:custGeom>
              <a:noFill/>
              <a:ln w="5850" cap="flat" cmpd="sng">
                <a:solidFill>
                  <a:schemeClr val="accent4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288;p38"/>
              <p:cNvSpPr/>
              <p:nvPr/>
            </p:nvSpPr>
            <p:spPr>
              <a:xfrm>
                <a:off x="5097150" y="1184625"/>
                <a:ext cx="170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1" fill="none" extrusionOk="0">
                    <a:moveTo>
                      <a:pt x="0" y="0"/>
                    </a:moveTo>
                    <a:lnTo>
                      <a:pt x="6805" y="0"/>
                    </a:lnTo>
                  </a:path>
                </a:pathLst>
              </a:custGeom>
              <a:noFill/>
              <a:ln w="5850" cap="flat" cmpd="sng">
                <a:solidFill>
                  <a:schemeClr val="accent4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289;p38"/>
              <p:cNvSpPr/>
              <p:nvPr/>
            </p:nvSpPr>
            <p:spPr>
              <a:xfrm>
                <a:off x="5156350" y="1203800"/>
                <a:ext cx="2518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" fill="none" extrusionOk="0">
                    <a:moveTo>
                      <a:pt x="1" y="1"/>
                    </a:moveTo>
                    <a:lnTo>
                      <a:pt x="10074" y="1"/>
                    </a:lnTo>
                  </a:path>
                </a:pathLst>
              </a:custGeom>
              <a:noFill/>
              <a:ln w="5850" cap="flat" cmpd="sng">
                <a:solidFill>
                  <a:schemeClr val="accent4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290;p38"/>
              <p:cNvSpPr/>
              <p:nvPr/>
            </p:nvSpPr>
            <p:spPr>
              <a:xfrm>
                <a:off x="5245575" y="1222975"/>
                <a:ext cx="809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1" fill="none" extrusionOk="0">
                    <a:moveTo>
                      <a:pt x="1" y="1"/>
                    </a:moveTo>
                    <a:lnTo>
                      <a:pt x="3236" y="1"/>
                    </a:lnTo>
                  </a:path>
                </a:pathLst>
              </a:custGeom>
              <a:noFill/>
              <a:ln w="5850" cap="flat" cmpd="sng">
                <a:solidFill>
                  <a:schemeClr val="accent4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291;p38"/>
              <p:cNvSpPr/>
              <p:nvPr/>
            </p:nvSpPr>
            <p:spPr>
              <a:xfrm>
                <a:off x="5097150" y="1259675"/>
                <a:ext cx="311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1" fill="none" extrusionOk="0">
                    <a:moveTo>
                      <a:pt x="0" y="1"/>
                    </a:moveTo>
                    <a:lnTo>
                      <a:pt x="12442" y="1"/>
                    </a:lnTo>
                  </a:path>
                </a:pathLst>
              </a:custGeom>
              <a:noFill/>
              <a:ln w="5850" cap="flat" cmpd="sng">
                <a:solidFill>
                  <a:schemeClr val="accent4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292;p38"/>
              <p:cNvSpPr/>
              <p:nvPr/>
            </p:nvSpPr>
            <p:spPr>
              <a:xfrm>
                <a:off x="5097150" y="1289700"/>
                <a:ext cx="141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1" fill="none" extrusionOk="0">
                    <a:moveTo>
                      <a:pt x="0" y="0"/>
                    </a:moveTo>
                    <a:lnTo>
                      <a:pt x="5671" y="0"/>
                    </a:lnTo>
                  </a:path>
                </a:pathLst>
              </a:custGeom>
              <a:noFill/>
              <a:ln w="5850" cap="flat" cmpd="sng">
                <a:solidFill>
                  <a:schemeClr val="accent4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293;p38"/>
              <p:cNvSpPr/>
              <p:nvPr/>
            </p:nvSpPr>
            <p:spPr>
              <a:xfrm>
                <a:off x="5267275" y="1289700"/>
                <a:ext cx="642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" fill="none" extrusionOk="0">
                    <a:moveTo>
                      <a:pt x="0" y="0"/>
                    </a:moveTo>
                    <a:lnTo>
                      <a:pt x="2569" y="0"/>
                    </a:lnTo>
                  </a:path>
                </a:pathLst>
              </a:custGeom>
              <a:noFill/>
              <a:ln w="5850" cap="flat" cmpd="sng">
                <a:solidFill>
                  <a:schemeClr val="accent4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294;p38"/>
              <p:cNvSpPr/>
              <p:nvPr/>
            </p:nvSpPr>
            <p:spPr>
              <a:xfrm>
                <a:off x="5303125" y="1308875"/>
                <a:ext cx="105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1" fill="none" extrusionOk="0">
                    <a:moveTo>
                      <a:pt x="0" y="1"/>
                    </a:moveTo>
                    <a:lnTo>
                      <a:pt x="4203" y="1"/>
                    </a:lnTo>
                  </a:path>
                </a:pathLst>
              </a:custGeom>
              <a:noFill/>
              <a:ln w="5850" cap="flat" cmpd="sng">
                <a:solidFill>
                  <a:schemeClr val="accent4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295;p38"/>
              <p:cNvSpPr/>
              <p:nvPr/>
            </p:nvSpPr>
            <p:spPr>
              <a:xfrm>
                <a:off x="5263000" y="1075500"/>
                <a:ext cx="355375" cy="287675"/>
              </a:xfrm>
              <a:custGeom>
                <a:avLst/>
                <a:gdLst/>
                <a:ahLst/>
                <a:cxnLst/>
                <a:rect l="l" t="t" r="r" b="b"/>
                <a:pathLst>
                  <a:path w="14215" h="11507" extrusionOk="0">
                    <a:moveTo>
                      <a:pt x="1753" y="0"/>
                    </a:moveTo>
                    <a:cubicBezTo>
                      <a:pt x="1636" y="0"/>
                      <a:pt x="1551" y="177"/>
                      <a:pt x="1639" y="396"/>
                    </a:cubicBezTo>
                    <a:cubicBezTo>
                      <a:pt x="1772" y="763"/>
                      <a:pt x="2072" y="1363"/>
                      <a:pt x="2072" y="1363"/>
                    </a:cubicBezTo>
                    <a:cubicBezTo>
                      <a:pt x="2072" y="1363"/>
                      <a:pt x="1372" y="1230"/>
                      <a:pt x="972" y="1130"/>
                    </a:cubicBezTo>
                    <a:cubicBezTo>
                      <a:pt x="684" y="1058"/>
                      <a:pt x="260" y="677"/>
                      <a:pt x="92" y="677"/>
                    </a:cubicBezTo>
                    <a:cubicBezTo>
                      <a:pt x="26" y="677"/>
                      <a:pt x="0" y="736"/>
                      <a:pt x="38" y="896"/>
                    </a:cubicBezTo>
                    <a:cubicBezTo>
                      <a:pt x="171" y="1497"/>
                      <a:pt x="938" y="1930"/>
                      <a:pt x="1172" y="2364"/>
                    </a:cubicBezTo>
                    <a:cubicBezTo>
                      <a:pt x="1405" y="2798"/>
                      <a:pt x="2406" y="3198"/>
                      <a:pt x="2573" y="3198"/>
                    </a:cubicBezTo>
                    <a:cubicBezTo>
                      <a:pt x="2773" y="3198"/>
                      <a:pt x="8477" y="9436"/>
                      <a:pt x="9478" y="10570"/>
                    </a:cubicBezTo>
                    <a:cubicBezTo>
                      <a:pt x="10047" y="11218"/>
                      <a:pt x="10781" y="11507"/>
                      <a:pt x="11473" y="11507"/>
                    </a:cubicBezTo>
                    <a:cubicBezTo>
                      <a:pt x="12243" y="11507"/>
                      <a:pt x="12961" y="11151"/>
                      <a:pt x="13347" y="10537"/>
                    </a:cubicBezTo>
                    <a:cubicBezTo>
                      <a:pt x="14048" y="9369"/>
                      <a:pt x="14214" y="7634"/>
                      <a:pt x="12447" y="6667"/>
                    </a:cubicBezTo>
                    <a:cubicBezTo>
                      <a:pt x="10378" y="5566"/>
                      <a:pt x="4708" y="2531"/>
                      <a:pt x="4708" y="2531"/>
                    </a:cubicBezTo>
                    <a:cubicBezTo>
                      <a:pt x="4708" y="2531"/>
                      <a:pt x="4508" y="2331"/>
                      <a:pt x="3940" y="1764"/>
                    </a:cubicBezTo>
                    <a:cubicBezTo>
                      <a:pt x="3407" y="1163"/>
                      <a:pt x="2139" y="496"/>
                      <a:pt x="1939" y="162"/>
                    </a:cubicBezTo>
                    <a:cubicBezTo>
                      <a:pt x="1882" y="48"/>
                      <a:pt x="1813" y="0"/>
                      <a:pt x="1753" y="0"/>
                    </a:cubicBezTo>
                    <a:close/>
                  </a:path>
                </a:pathLst>
              </a:custGeom>
              <a:solidFill>
                <a:srgbClr val="C38A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296;p38"/>
              <p:cNvSpPr/>
              <p:nvPr/>
            </p:nvSpPr>
            <p:spPr>
              <a:xfrm>
                <a:off x="5539125" y="1326400"/>
                <a:ext cx="25050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301" fill="none" extrusionOk="0">
                    <a:moveTo>
                      <a:pt x="1001" y="0"/>
                    </a:moveTo>
                    <a:cubicBezTo>
                      <a:pt x="1001" y="0"/>
                      <a:pt x="734" y="300"/>
                      <a:pt x="1" y="134"/>
                    </a:cubicBezTo>
                  </a:path>
                </a:pathLst>
              </a:custGeom>
              <a:solidFill>
                <a:schemeClr val="dk1"/>
              </a:solidFill>
              <a:ln w="5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297;p38"/>
              <p:cNvSpPr/>
              <p:nvPr/>
            </p:nvSpPr>
            <p:spPr>
              <a:xfrm>
                <a:off x="5197225" y="700525"/>
                <a:ext cx="241025" cy="158050"/>
              </a:xfrm>
              <a:custGeom>
                <a:avLst/>
                <a:gdLst/>
                <a:ahLst/>
                <a:cxnLst/>
                <a:rect l="l" t="t" r="r" b="b"/>
                <a:pathLst>
                  <a:path w="9641" h="6322" extrusionOk="0">
                    <a:moveTo>
                      <a:pt x="3800" y="0"/>
                    </a:moveTo>
                    <a:cubicBezTo>
                      <a:pt x="3633" y="0"/>
                      <a:pt x="3467" y="6"/>
                      <a:pt x="3302" y="17"/>
                    </a:cubicBezTo>
                    <a:cubicBezTo>
                      <a:pt x="901" y="184"/>
                      <a:pt x="0" y="1919"/>
                      <a:pt x="2035" y="2619"/>
                    </a:cubicBezTo>
                    <a:cubicBezTo>
                      <a:pt x="2035" y="2619"/>
                      <a:pt x="2569" y="3787"/>
                      <a:pt x="3536" y="3920"/>
                    </a:cubicBezTo>
                    <a:lnTo>
                      <a:pt x="3736" y="2252"/>
                    </a:lnTo>
                    <a:cubicBezTo>
                      <a:pt x="3773" y="2235"/>
                      <a:pt x="3814" y="2228"/>
                      <a:pt x="3861" y="2228"/>
                    </a:cubicBezTo>
                    <a:cubicBezTo>
                      <a:pt x="4329" y="2228"/>
                      <a:pt x="5278" y="3003"/>
                      <a:pt x="6022" y="3003"/>
                    </a:cubicBezTo>
                    <a:cubicBezTo>
                      <a:pt x="6085" y="3003"/>
                      <a:pt x="6145" y="2998"/>
                      <a:pt x="6205" y="2986"/>
                    </a:cubicBezTo>
                    <a:cubicBezTo>
                      <a:pt x="6205" y="2986"/>
                      <a:pt x="6438" y="4287"/>
                      <a:pt x="6705" y="4687"/>
                    </a:cubicBezTo>
                    <a:cubicBezTo>
                      <a:pt x="6705" y="4687"/>
                      <a:pt x="6808" y="4192"/>
                      <a:pt x="7096" y="4192"/>
                    </a:cubicBezTo>
                    <a:cubicBezTo>
                      <a:pt x="7174" y="4192"/>
                      <a:pt x="7265" y="4228"/>
                      <a:pt x="7372" y="4320"/>
                    </a:cubicBezTo>
                    <a:cubicBezTo>
                      <a:pt x="7872" y="4787"/>
                      <a:pt x="7072" y="5421"/>
                      <a:pt x="7072" y="5421"/>
                    </a:cubicBezTo>
                    <a:lnTo>
                      <a:pt x="8306" y="6322"/>
                    </a:lnTo>
                    <a:cubicBezTo>
                      <a:pt x="8306" y="6322"/>
                      <a:pt x="9273" y="5221"/>
                      <a:pt x="9474" y="4053"/>
                    </a:cubicBezTo>
                    <a:cubicBezTo>
                      <a:pt x="9640" y="2886"/>
                      <a:pt x="8806" y="2619"/>
                      <a:pt x="8806" y="2619"/>
                    </a:cubicBezTo>
                    <a:cubicBezTo>
                      <a:pt x="8806" y="2619"/>
                      <a:pt x="9140" y="1952"/>
                      <a:pt x="8806" y="1452"/>
                    </a:cubicBezTo>
                    <a:cubicBezTo>
                      <a:pt x="8496" y="986"/>
                      <a:pt x="6048" y="0"/>
                      <a:pt x="38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298;p38"/>
              <p:cNvSpPr/>
              <p:nvPr/>
            </p:nvSpPr>
            <p:spPr>
              <a:xfrm>
                <a:off x="5085950" y="1343000"/>
                <a:ext cx="254725" cy="90900"/>
              </a:xfrm>
              <a:custGeom>
                <a:avLst/>
                <a:gdLst/>
                <a:ahLst/>
                <a:cxnLst/>
                <a:rect l="l" t="t" r="r" b="b"/>
                <a:pathLst>
                  <a:path w="10189" h="3636" extrusionOk="0">
                    <a:moveTo>
                      <a:pt x="7501" y="1"/>
                    </a:moveTo>
                    <a:cubicBezTo>
                      <a:pt x="7460" y="1"/>
                      <a:pt x="7401" y="12"/>
                      <a:pt x="7320" y="37"/>
                    </a:cubicBezTo>
                    <a:cubicBezTo>
                      <a:pt x="6853" y="203"/>
                      <a:pt x="6286" y="637"/>
                      <a:pt x="6086" y="804"/>
                    </a:cubicBezTo>
                    <a:lnTo>
                      <a:pt x="1182" y="804"/>
                    </a:lnTo>
                    <a:cubicBezTo>
                      <a:pt x="0" y="1683"/>
                      <a:pt x="635" y="3635"/>
                      <a:pt x="1962" y="3635"/>
                    </a:cubicBezTo>
                    <a:cubicBezTo>
                      <a:pt x="2096" y="3635"/>
                      <a:pt x="2236" y="3615"/>
                      <a:pt x="2383" y="3573"/>
                    </a:cubicBezTo>
                    <a:cubicBezTo>
                      <a:pt x="3284" y="3272"/>
                      <a:pt x="5919" y="1871"/>
                      <a:pt x="6486" y="1705"/>
                    </a:cubicBezTo>
                    <a:cubicBezTo>
                      <a:pt x="6734" y="1632"/>
                      <a:pt x="7038" y="1616"/>
                      <a:pt x="7359" y="1616"/>
                    </a:cubicBezTo>
                    <a:cubicBezTo>
                      <a:pt x="7599" y="1616"/>
                      <a:pt x="7847" y="1625"/>
                      <a:pt x="8087" y="1625"/>
                    </a:cubicBezTo>
                    <a:cubicBezTo>
                      <a:pt x="8260" y="1625"/>
                      <a:pt x="8430" y="1620"/>
                      <a:pt x="8587" y="1604"/>
                    </a:cubicBezTo>
                    <a:cubicBezTo>
                      <a:pt x="9221" y="1504"/>
                      <a:pt x="10189" y="604"/>
                      <a:pt x="10122" y="404"/>
                    </a:cubicBezTo>
                    <a:cubicBezTo>
                      <a:pt x="10106" y="307"/>
                      <a:pt x="9981" y="249"/>
                      <a:pt x="9829" y="249"/>
                    </a:cubicBezTo>
                    <a:cubicBezTo>
                      <a:pt x="9667" y="249"/>
                      <a:pt x="9475" y="315"/>
                      <a:pt x="9355" y="470"/>
                    </a:cubicBezTo>
                    <a:cubicBezTo>
                      <a:pt x="9154" y="737"/>
                      <a:pt x="7387" y="804"/>
                      <a:pt x="7253" y="804"/>
                    </a:cubicBezTo>
                    <a:cubicBezTo>
                      <a:pt x="7153" y="804"/>
                      <a:pt x="7086" y="570"/>
                      <a:pt x="7320" y="370"/>
                    </a:cubicBezTo>
                    <a:cubicBezTo>
                      <a:pt x="7510" y="208"/>
                      <a:pt x="7677" y="1"/>
                      <a:pt x="7501" y="1"/>
                    </a:cubicBezTo>
                    <a:close/>
                  </a:path>
                </a:pathLst>
              </a:custGeom>
              <a:solidFill>
                <a:srgbClr val="C38A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477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Early Stage Elimination</a:t>
            </a:r>
            <a:endParaRPr lang="en-US" sz="40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   </a:t>
            </a:r>
            <a:r>
              <a:rPr lang="ru-RU" dirty="0" smtClean="0"/>
              <a:t>Прегледът </a:t>
            </a:r>
            <a:r>
              <a:rPr lang="ru-RU" dirty="0"/>
              <a:t>на идеи често се извършва в началото на процеса на NPD, за да се елиминират по-малко обещаващи концепции, спестявайки ресурси за разработване на идеи с по-висок потенциал.</a:t>
            </a:r>
          </a:p>
          <a:p>
            <a:pPr marL="0" indent="0" algn="just">
              <a:buNone/>
            </a:pPr>
            <a:r>
              <a:rPr lang="en-US" dirty="0" smtClean="0"/>
              <a:t>   </a:t>
            </a:r>
            <a:r>
              <a:rPr lang="ru-RU" dirty="0" smtClean="0"/>
              <a:t>Ранното </a:t>
            </a:r>
            <a:r>
              <a:rPr lang="ru-RU" dirty="0"/>
              <a:t>елиминиране намалява риска от инвестиране на значително време и пари в идеи, които може да не отговарят на нуждите на пазара или организационните възможности.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>
                <a:solidFill>
                  <a:schemeClr val="accent2"/>
                </a:solidFill>
                <a:latin typeface="Agency FB" panose="020B0503020202020204" pitchFamily="34" charset="0"/>
              </a:rPr>
              <a:t>Анализ</a:t>
            </a:r>
            <a:r>
              <a:rPr lang="en-US" sz="4000" b="1" dirty="0">
                <a:solidFill>
                  <a:schemeClr val="accent2"/>
                </a:solidFill>
                <a:latin typeface="Agency FB" panose="020B0503020202020204" pitchFamily="34" charset="0"/>
              </a:rPr>
              <a:t> </a:t>
            </a:r>
            <a:r>
              <a:rPr lang="en-US" sz="4000" b="1" dirty="0" err="1">
                <a:solidFill>
                  <a:schemeClr val="accent2"/>
                </a:solidFill>
                <a:latin typeface="Agency FB" panose="020B0503020202020204" pitchFamily="34" charset="0"/>
              </a:rPr>
              <a:t>на</a:t>
            </a:r>
            <a:r>
              <a:rPr lang="en-US" sz="4000" b="1" dirty="0">
                <a:solidFill>
                  <a:schemeClr val="accent2"/>
                </a:solidFill>
                <a:latin typeface="Agency FB" panose="020B0503020202020204" pitchFamily="34" charset="0"/>
              </a:rPr>
              <a:t> </a:t>
            </a:r>
            <a:r>
              <a:rPr lang="en-US" sz="4000" b="1" dirty="0" err="1">
                <a:solidFill>
                  <a:schemeClr val="accent2"/>
                </a:solidFill>
                <a:latin typeface="Agency FB" panose="020B0503020202020204" pitchFamily="34" charset="0"/>
              </a:rPr>
              <a:t>различните</a:t>
            </a:r>
            <a:r>
              <a:rPr lang="en-US" sz="4000" b="1" dirty="0">
                <a:solidFill>
                  <a:schemeClr val="accent2"/>
                </a:solidFill>
                <a:latin typeface="Agency FB" panose="020B0503020202020204" pitchFamily="34" charset="0"/>
              </a:rPr>
              <a:t> </a:t>
            </a:r>
            <a:r>
              <a:rPr lang="en-US" sz="4000" b="1" dirty="0" err="1">
                <a:solidFill>
                  <a:schemeClr val="accent2"/>
                </a:solidFill>
                <a:latin typeface="Agency FB" panose="020B0503020202020204" pitchFamily="34" charset="0"/>
              </a:rPr>
              <a:t>скринингови</a:t>
            </a:r>
            <a:r>
              <a:rPr lang="en-US" sz="4000" b="1" dirty="0">
                <a:solidFill>
                  <a:schemeClr val="accent2"/>
                </a:solidFill>
                <a:latin typeface="Agency FB" panose="020B0503020202020204" pitchFamily="34" charset="0"/>
              </a:rPr>
              <a:t> </a:t>
            </a:r>
            <a:r>
              <a:rPr lang="en-US" sz="4000" b="1" dirty="0" err="1">
                <a:solidFill>
                  <a:schemeClr val="accent2"/>
                </a:solidFill>
                <a:latin typeface="Agency FB" panose="020B0503020202020204" pitchFamily="34" charset="0"/>
              </a:rPr>
              <a:t>методи</a:t>
            </a:r>
            <a:r>
              <a:rPr lang="en-US" sz="4000" b="1" dirty="0">
                <a:solidFill>
                  <a:schemeClr val="accent2"/>
                </a:solidFill>
                <a:latin typeface="Agency FB" panose="020B0503020202020204" pitchFamily="34" charset="0"/>
              </a:rPr>
              <a:t> и </a:t>
            </a:r>
            <a:r>
              <a:rPr lang="en-US" sz="4000" b="1" dirty="0" err="1">
                <a:solidFill>
                  <a:schemeClr val="accent2"/>
                </a:solidFill>
                <a:latin typeface="Agency FB" panose="020B0503020202020204" pitchFamily="34" charset="0"/>
              </a:rPr>
              <a:t>средства</a:t>
            </a:r>
            <a:endParaRPr lang="en-US" sz="4000" b="1" dirty="0">
              <a:solidFill>
                <a:schemeClr val="accent2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485" y="2309202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   </a:t>
            </a:r>
            <a:r>
              <a:rPr lang="ru-RU" dirty="0" smtClean="0"/>
              <a:t>Дигиталната </a:t>
            </a:r>
            <a:r>
              <a:rPr lang="ru-RU" dirty="0"/>
              <a:t>ера доведе до множество инструменти и софтуерни решения, които подпомагат процеса на скрининг на идеи. Тези технологични решения рационализират процеса и го правят по-ефективен.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bg-BG" b="1" i="1" dirty="0" smtClean="0"/>
              <a:t>Концептуално тестване </a:t>
            </a:r>
            <a:r>
              <a:rPr lang="en-US" dirty="0" smtClean="0"/>
              <a:t> </a:t>
            </a:r>
            <a:r>
              <a:rPr lang="bg-BG" dirty="0" smtClean="0"/>
              <a:t> </a:t>
            </a:r>
          </a:p>
          <a:p>
            <a:pPr marL="0" indent="0" algn="just">
              <a:buNone/>
            </a:pPr>
            <a:r>
              <a:rPr lang="ru-RU" dirty="0" smtClean="0"/>
              <a:t>   Събира </a:t>
            </a:r>
            <a:r>
              <a:rPr lang="ru-RU" dirty="0"/>
              <a:t>обратна връзка относно привлекателността, уникалността и потенциалните недостатъци на концепцията.</a:t>
            </a:r>
          </a:p>
          <a:p>
            <a:pPr marL="0" indent="0" algn="just">
              <a:buNone/>
            </a:pPr>
            <a:r>
              <a:rPr lang="ru-RU" dirty="0" smtClean="0"/>
              <a:t>   Помага </a:t>
            </a:r>
            <a:r>
              <a:rPr lang="ru-RU" dirty="0"/>
              <a:t>за усъвършенстване и подобряване на концепцията преди по-нататъшни инвестиции.</a:t>
            </a:r>
            <a:endParaRPr lang="bg-BG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85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Focus </a:t>
            </a:r>
            <a:r>
              <a:rPr lang="en-US" b="1" i="1" dirty="0" smtClean="0"/>
              <a:t>Groups</a:t>
            </a:r>
            <a:r>
              <a:rPr lang="bg-BG" b="1" i="1" dirty="0" smtClean="0"/>
              <a:t> </a:t>
            </a:r>
          </a:p>
          <a:p>
            <a:pPr marL="0" indent="0" algn="just">
              <a:buNone/>
            </a:pPr>
            <a:r>
              <a:rPr lang="ru-RU" dirty="0" smtClean="0"/>
              <a:t>   Включва </a:t>
            </a:r>
            <a:r>
              <a:rPr lang="ru-RU" dirty="0"/>
              <a:t>събиране на разнообразна група от потенциални клиенти за обсъждане и предоставяне на обратна връзка относно продуктови идеи.</a:t>
            </a:r>
          </a:p>
          <a:p>
            <a:pPr marL="0" indent="0" algn="just">
              <a:buNone/>
            </a:pPr>
            <a:r>
              <a:rPr lang="ru-RU" dirty="0" smtClean="0"/>
              <a:t>   Осигурява </a:t>
            </a:r>
            <a:r>
              <a:rPr lang="ru-RU" dirty="0"/>
              <a:t>качествена представа за предпочитанията, очакванията и потенциалните проблеми на </a:t>
            </a:r>
            <a:r>
              <a:rPr lang="ru-RU" dirty="0" smtClean="0"/>
              <a:t>клиентите.</a:t>
            </a:r>
          </a:p>
          <a:p>
            <a:pPr marL="0" indent="0" algn="just">
              <a:buNone/>
            </a:pPr>
            <a:r>
              <a:rPr lang="ru-RU" dirty="0"/>
              <a:t> </a:t>
            </a:r>
            <a:r>
              <a:rPr lang="ru-RU" dirty="0" smtClean="0"/>
              <a:t>  Ефективен </a:t>
            </a:r>
            <a:r>
              <a:rPr lang="ru-RU" dirty="0"/>
              <a:t>за измерване на реакциите на клиентите към различни функции или аспекти на даден продукт.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5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3882" y="2842744"/>
            <a:ext cx="106300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FF774B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БЛАГОДАРЯ</a:t>
            </a:r>
            <a:r>
              <a:rPr lang="en-US" sz="6000" b="1" spc="115" dirty="0" smtClean="0">
                <a:solidFill>
                  <a:srgbClr val="FF774B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6000" b="1" dirty="0">
                <a:solidFill>
                  <a:srgbClr val="FF774B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ЗА</a:t>
            </a:r>
            <a:r>
              <a:rPr lang="en-US" sz="6000" b="1" spc="115" dirty="0">
                <a:solidFill>
                  <a:srgbClr val="FF774B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bg-BG" sz="6000" b="1" spc="115" dirty="0">
                <a:solidFill>
                  <a:srgbClr val="FF774B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ВНИМАНИЕТО!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60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5896" y="255751"/>
            <a:ext cx="867116" cy="80893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1198352" y="150283"/>
            <a:ext cx="904001" cy="842400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362808" y="267576"/>
            <a:ext cx="909124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18181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ТЕХНИЧЕСКИ УНИВЕРСИТЕТ – СОФИЯ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18181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СТОПАНСКИ ФАКУЛТЕТ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18181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КАТЕДРА „ИКОНОМИКА, ИНДУСТРИАЛЕН ИНЖЕНЕРИНГ И МЕНИДЖМЪНТ”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707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369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Agency FB</vt:lpstr>
      <vt:lpstr>Arial</vt:lpstr>
      <vt:lpstr>Calibri</vt:lpstr>
      <vt:lpstr>Calibri Light</vt:lpstr>
      <vt:lpstr>Office Theme</vt:lpstr>
      <vt:lpstr>PowerPoint Presentation</vt:lpstr>
      <vt:lpstr>Idea screening</vt:lpstr>
      <vt:lpstr>PowerPoint Presentation</vt:lpstr>
      <vt:lpstr>Criteria for Screening</vt:lpstr>
      <vt:lpstr>Early Stage Elimination</vt:lpstr>
      <vt:lpstr>Анализ на различните скринингови методи и средства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Nikolay Sinorov</dc:creator>
  <cp:lastModifiedBy>Nikolay Sinorov</cp:lastModifiedBy>
  <cp:revision>22</cp:revision>
  <dcterms:created xsi:type="dcterms:W3CDTF">2023-11-17T21:41:58Z</dcterms:created>
  <dcterms:modified xsi:type="dcterms:W3CDTF">2023-11-22T10:39:27Z</dcterms:modified>
</cp:coreProperties>
</file>