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2" r:id="rId3"/>
    <p:sldId id="313" r:id="rId4"/>
    <p:sldId id="323" r:id="rId5"/>
    <p:sldId id="329" r:id="rId6"/>
    <p:sldId id="273" r:id="rId7"/>
    <p:sldId id="302" r:id="rId8"/>
    <p:sldId id="328" r:id="rId9"/>
    <p:sldId id="306" r:id="rId10"/>
    <p:sldId id="277" r:id="rId11"/>
    <p:sldId id="271" r:id="rId1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>
        <p:scale>
          <a:sx n="100" d="100"/>
          <a:sy n="100" d="100"/>
        </p:scale>
        <p:origin x="-528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EAB168-2065-4002-8A19-6F22D11E0E34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20B2CFF7-BEBB-4038-AD01-729CE8ECA79D}">
      <dgm:prSet phldrT="[Text]" custT="1"/>
      <dgm:spPr/>
      <dgm:t>
        <a:bodyPr/>
        <a:lstStyle/>
        <a:p>
          <a:r>
            <a:rPr lang="bg-BG" sz="1800" dirty="0" smtClean="0"/>
            <a:t>ЕИ</a:t>
          </a:r>
          <a:endParaRPr lang="bg-BG" sz="1800" dirty="0"/>
        </a:p>
      </dgm:t>
    </dgm:pt>
    <dgm:pt modelId="{AE4B0E03-201E-4B7D-96D7-07B0E9522678}" type="parTrans" cxnId="{00A9E27B-4156-4766-89C8-EE612122461E}">
      <dgm:prSet/>
      <dgm:spPr/>
      <dgm:t>
        <a:bodyPr/>
        <a:lstStyle/>
        <a:p>
          <a:endParaRPr lang="bg-BG"/>
        </a:p>
      </dgm:t>
    </dgm:pt>
    <dgm:pt modelId="{10BA0197-8AE0-4B80-8FF6-3449FE302DD0}" type="sibTrans" cxnId="{00A9E27B-4156-4766-89C8-EE612122461E}">
      <dgm:prSet/>
      <dgm:spPr/>
      <dgm:t>
        <a:bodyPr/>
        <a:lstStyle/>
        <a:p>
          <a:endParaRPr lang="bg-BG"/>
        </a:p>
      </dgm:t>
    </dgm:pt>
    <dgm:pt modelId="{35FE461B-640F-424F-A403-5F441AB2D46B}">
      <dgm:prSet phldrT="[Text]" custT="1"/>
      <dgm:spPr/>
      <dgm:t>
        <a:bodyPr/>
        <a:lstStyle/>
        <a:p>
          <a:r>
            <a:rPr lang="bg-BG" sz="1800" dirty="0" smtClean="0"/>
            <a:t>Развитие на характера</a:t>
          </a:r>
          <a:endParaRPr lang="bg-BG" sz="1800" dirty="0"/>
        </a:p>
      </dgm:t>
    </dgm:pt>
    <dgm:pt modelId="{CDD85CBF-7FCC-4167-8147-9C4849918141}" type="parTrans" cxnId="{2FB44901-126C-41A4-B419-4480A0C504E3}">
      <dgm:prSet/>
      <dgm:spPr/>
      <dgm:t>
        <a:bodyPr/>
        <a:lstStyle/>
        <a:p>
          <a:endParaRPr lang="bg-BG"/>
        </a:p>
      </dgm:t>
    </dgm:pt>
    <dgm:pt modelId="{C66B6585-D535-49F7-B3BE-FF997A15DE75}" type="sibTrans" cxnId="{2FB44901-126C-41A4-B419-4480A0C504E3}">
      <dgm:prSet/>
      <dgm:spPr/>
      <dgm:t>
        <a:bodyPr/>
        <a:lstStyle/>
        <a:p>
          <a:endParaRPr lang="bg-BG"/>
        </a:p>
      </dgm:t>
    </dgm:pt>
    <dgm:pt modelId="{760CF15D-444B-42EE-BAFE-53B3F8D0CB38}">
      <dgm:prSet phldrT="[Text]" custT="1"/>
      <dgm:spPr/>
      <dgm:t>
        <a:bodyPr/>
        <a:lstStyle/>
        <a:p>
          <a:r>
            <a:rPr lang="bg-BG" sz="1800" dirty="0" smtClean="0"/>
            <a:t>Система от ценности възприятия и вярвания</a:t>
          </a:r>
          <a:endParaRPr lang="bg-BG" sz="1800" dirty="0"/>
        </a:p>
      </dgm:t>
    </dgm:pt>
    <dgm:pt modelId="{FDA155A2-AF0B-4723-A576-F5854CE9468D}" type="parTrans" cxnId="{1F68B62C-7866-41AC-B6D8-82B820B99DBE}">
      <dgm:prSet/>
      <dgm:spPr/>
      <dgm:t>
        <a:bodyPr/>
        <a:lstStyle/>
        <a:p>
          <a:endParaRPr lang="bg-BG"/>
        </a:p>
      </dgm:t>
    </dgm:pt>
    <dgm:pt modelId="{8BCBAE44-DA83-4097-A9FD-596555CA4C60}" type="sibTrans" cxnId="{1F68B62C-7866-41AC-B6D8-82B820B99DBE}">
      <dgm:prSet/>
      <dgm:spPr/>
      <dgm:t>
        <a:bodyPr/>
        <a:lstStyle/>
        <a:p>
          <a:endParaRPr lang="bg-BG"/>
        </a:p>
      </dgm:t>
    </dgm:pt>
    <dgm:pt modelId="{7F4056EA-5C0E-4BDE-9B12-500FBC1AA965}">
      <dgm:prSet phldrT="[Text]" custT="1"/>
      <dgm:spPr/>
      <dgm:t>
        <a:bodyPr/>
        <a:lstStyle/>
        <a:p>
          <a:r>
            <a:rPr lang="bg-BG" sz="1800" dirty="0" smtClean="0"/>
            <a:t>Темперамент</a:t>
          </a:r>
          <a:endParaRPr lang="bg-BG" sz="1800" dirty="0"/>
        </a:p>
      </dgm:t>
    </dgm:pt>
    <dgm:pt modelId="{7671D871-5471-431D-997A-09C23725AE61}" type="parTrans" cxnId="{88050DC0-DAEB-417F-A95B-E8D4DB8424A2}">
      <dgm:prSet/>
      <dgm:spPr/>
      <dgm:t>
        <a:bodyPr/>
        <a:lstStyle/>
        <a:p>
          <a:endParaRPr lang="bg-BG"/>
        </a:p>
      </dgm:t>
    </dgm:pt>
    <dgm:pt modelId="{559555FB-5E14-4EC9-8361-30D326015068}" type="sibTrans" cxnId="{88050DC0-DAEB-417F-A95B-E8D4DB8424A2}">
      <dgm:prSet/>
      <dgm:spPr/>
      <dgm:t>
        <a:bodyPr/>
        <a:lstStyle/>
        <a:p>
          <a:endParaRPr lang="bg-BG"/>
        </a:p>
      </dgm:t>
    </dgm:pt>
    <dgm:pt modelId="{D1168097-3D5D-4B16-8CC7-EB7921E1FC93}" type="pres">
      <dgm:prSet presAssocID="{D8EAB168-2065-4002-8A19-6F22D11E0E34}" presName="Name0" presStyleCnt="0">
        <dgm:presLayoutVars>
          <dgm:dir/>
          <dgm:animLvl val="lvl"/>
          <dgm:resizeHandles val="exact"/>
        </dgm:presLayoutVars>
      </dgm:prSet>
      <dgm:spPr/>
    </dgm:pt>
    <dgm:pt modelId="{9C4BFA69-D057-4A32-8FD6-ED2DC6A6E8EC}" type="pres">
      <dgm:prSet presAssocID="{20B2CFF7-BEBB-4038-AD01-729CE8ECA79D}" presName="Name8" presStyleCnt="0"/>
      <dgm:spPr/>
    </dgm:pt>
    <dgm:pt modelId="{A2A0FDF8-D1F3-42AF-8C7B-B55D51437462}" type="pres">
      <dgm:prSet presAssocID="{20B2CFF7-BEBB-4038-AD01-729CE8ECA79D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486F10FB-BA05-4CFB-918D-58AEC3D686FF}" type="pres">
      <dgm:prSet presAssocID="{20B2CFF7-BEBB-4038-AD01-729CE8ECA79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50FDF851-72D7-492A-9D56-87DB1BCE40A8}" type="pres">
      <dgm:prSet presAssocID="{35FE461B-640F-424F-A403-5F441AB2D46B}" presName="Name8" presStyleCnt="0"/>
      <dgm:spPr/>
    </dgm:pt>
    <dgm:pt modelId="{6C95102E-2F0D-42C3-AF8E-D2A572BE521E}" type="pres">
      <dgm:prSet presAssocID="{35FE461B-640F-424F-A403-5F441AB2D46B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D80A44E6-FDDB-4354-8766-9986819BC970}" type="pres">
      <dgm:prSet presAssocID="{35FE461B-640F-424F-A403-5F441AB2D46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6F768886-A22F-4893-87E7-BCF7BB9783CE}" type="pres">
      <dgm:prSet presAssocID="{760CF15D-444B-42EE-BAFE-53B3F8D0CB38}" presName="Name8" presStyleCnt="0"/>
      <dgm:spPr/>
    </dgm:pt>
    <dgm:pt modelId="{C1C1810E-8861-4B0B-BE3B-75FF34040009}" type="pres">
      <dgm:prSet presAssocID="{760CF15D-444B-42EE-BAFE-53B3F8D0CB38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03ECF81D-808E-49F2-8439-259DD77F94C4}" type="pres">
      <dgm:prSet presAssocID="{760CF15D-444B-42EE-BAFE-53B3F8D0CB3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085DA7EF-0784-4CB6-9A81-272E67BA46C5}" type="pres">
      <dgm:prSet presAssocID="{7F4056EA-5C0E-4BDE-9B12-500FBC1AA965}" presName="Name8" presStyleCnt="0"/>
      <dgm:spPr/>
    </dgm:pt>
    <dgm:pt modelId="{893E01CD-A5CD-4A6B-BF74-17A4002EF5F8}" type="pres">
      <dgm:prSet presAssocID="{7F4056EA-5C0E-4BDE-9B12-500FBC1AA965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EC36142D-5446-4E4A-A345-F8DAC08AF097}" type="pres">
      <dgm:prSet presAssocID="{7F4056EA-5C0E-4BDE-9B12-500FBC1AA96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E7169C33-7FBA-4DC0-9826-D216C40DEEC2}" type="presOf" srcId="{760CF15D-444B-42EE-BAFE-53B3F8D0CB38}" destId="{C1C1810E-8861-4B0B-BE3B-75FF34040009}" srcOrd="0" destOrd="0" presId="urn:microsoft.com/office/officeart/2005/8/layout/pyramid1"/>
    <dgm:cxn modelId="{88050DC0-DAEB-417F-A95B-E8D4DB8424A2}" srcId="{D8EAB168-2065-4002-8A19-6F22D11E0E34}" destId="{7F4056EA-5C0E-4BDE-9B12-500FBC1AA965}" srcOrd="3" destOrd="0" parTransId="{7671D871-5471-431D-997A-09C23725AE61}" sibTransId="{559555FB-5E14-4EC9-8361-30D326015068}"/>
    <dgm:cxn modelId="{00A9E27B-4156-4766-89C8-EE612122461E}" srcId="{D8EAB168-2065-4002-8A19-6F22D11E0E34}" destId="{20B2CFF7-BEBB-4038-AD01-729CE8ECA79D}" srcOrd="0" destOrd="0" parTransId="{AE4B0E03-201E-4B7D-96D7-07B0E9522678}" sibTransId="{10BA0197-8AE0-4B80-8FF6-3449FE302DD0}"/>
    <dgm:cxn modelId="{C9A6198A-BAB9-44EB-BE3D-94F7622749F8}" type="presOf" srcId="{20B2CFF7-BEBB-4038-AD01-729CE8ECA79D}" destId="{486F10FB-BA05-4CFB-918D-58AEC3D686FF}" srcOrd="1" destOrd="0" presId="urn:microsoft.com/office/officeart/2005/8/layout/pyramid1"/>
    <dgm:cxn modelId="{C1276156-DBBD-4698-BF56-551D3E9A2DCA}" type="presOf" srcId="{35FE461B-640F-424F-A403-5F441AB2D46B}" destId="{D80A44E6-FDDB-4354-8766-9986819BC970}" srcOrd="1" destOrd="0" presId="urn:microsoft.com/office/officeart/2005/8/layout/pyramid1"/>
    <dgm:cxn modelId="{1F68B62C-7866-41AC-B6D8-82B820B99DBE}" srcId="{D8EAB168-2065-4002-8A19-6F22D11E0E34}" destId="{760CF15D-444B-42EE-BAFE-53B3F8D0CB38}" srcOrd="2" destOrd="0" parTransId="{FDA155A2-AF0B-4723-A576-F5854CE9468D}" sibTransId="{8BCBAE44-DA83-4097-A9FD-596555CA4C60}"/>
    <dgm:cxn modelId="{639AEE47-9A02-44D4-8A8C-120BEDF15CB1}" type="presOf" srcId="{7F4056EA-5C0E-4BDE-9B12-500FBC1AA965}" destId="{EC36142D-5446-4E4A-A345-F8DAC08AF097}" srcOrd="1" destOrd="0" presId="urn:microsoft.com/office/officeart/2005/8/layout/pyramid1"/>
    <dgm:cxn modelId="{2FB44901-126C-41A4-B419-4480A0C504E3}" srcId="{D8EAB168-2065-4002-8A19-6F22D11E0E34}" destId="{35FE461B-640F-424F-A403-5F441AB2D46B}" srcOrd="1" destOrd="0" parTransId="{CDD85CBF-7FCC-4167-8147-9C4849918141}" sibTransId="{C66B6585-D535-49F7-B3BE-FF997A15DE75}"/>
    <dgm:cxn modelId="{B13ACDA0-281C-4C9C-962A-90847DB880D3}" type="presOf" srcId="{35FE461B-640F-424F-A403-5F441AB2D46B}" destId="{6C95102E-2F0D-42C3-AF8E-D2A572BE521E}" srcOrd="0" destOrd="0" presId="urn:microsoft.com/office/officeart/2005/8/layout/pyramid1"/>
    <dgm:cxn modelId="{571475BF-A5C2-458B-B593-1975A791D76A}" type="presOf" srcId="{D8EAB168-2065-4002-8A19-6F22D11E0E34}" destId="{D1168097-3D5D-4B16-8CC7-EB7921E1FC93}" srcOrd="0" destOrd="0" presId="urn:microsoft.com/office/officeart/2005/8/layout/pyramid1"/>
    <dgm:cxn modelId="{2699E7BC-8F81-457F-8557-F7CCDDF71E6B}" type="presOf" srcId="{20B2CFF7-BEBB-4038-AD01-729CE8ECA79D}" destId="{A2A0FDF8-D1F3-42AF-8C7B-B55D51437462}" srcOrd="0" destOrd="0" presId="urn:microsoft.com/office/officeart/2005/8/layout/pyramid1"/>
    <dgm:cxn modelId="{086F48E6-42B2-4534-93B9-3DE88EA1EB5C}" type="presOf" srcId="{760CF15D-444B-42EE-BAFE-53B3F8D0CB38}" destId="{03ECF81D-808E-49F2-8439-259DD77F94C4}" srcOrd="1" destOrd="0" presId="urn:microsoft.com/office/officeart/2005/8/layout/pyramid1"/>
    <dgm:cxn modelId="{4B703C0B-D9B7-486A-9DB9-93BB6017EFE4}" type="presOf" srcId="{7F4056EA-5C0E-4BDE-9B12-500FBC1AA965}" destId="{893E01CD-A5CD-4A6B-BF74-17A4002EF5F8}" srcOrd="0" destOrd="0" presId="urn:microsoft.com/office/officeart/2005/8/layout/pyramid1"/>
    <dgm:cxn modelId="{0B3C150B-992E-436E-A4DC-DB1D0E92AB6F}" type="presParOf" srcId="{D1168097-3D5D-4B16-8CC7-EB7921E1FC93}" destId="{9C4BFA69-D057-4A32-8FD6-ED2DC6A6E8EC}" srcOrd="0" destOrd="0" presId="urn:microsoft.com/office/officeart/2005/8/layout/pyramid1"/>
    <dgm:cxn modelId="{707069BE-9C3F-49D3-BF29-D00DB0AAB1DD}" type="presParOf" srcId="{9C4BFA69-D057-4A32-8FD6-ED2DC6A6E8EC}" destId="{A2A0FDF8-D1F3-42AF-8C7B-B55D51437462}" srcOrd="0" destOrd="0" presId="urn:microsoft.com/office/officeart/2005/8/layout/pyramid1"/>
    <dgm:cxn modelId="{7703F1C5-EA37-4F07-8F26-F87967471D2E}" type="presParOf" srcId="{9C4BFA69-D057-4A32-8FD6-ED2DC6A6E8EC}" destId="{486F10FB-BA05-4CFB-918D-58AEC3D686FF}" srcOrd="1" destOrd="0" presId="urn:microsoft.com/office/officeart/2005/8/layout/pyramid1"/>
    <dgm:cxn modelId="{29BC4410-27CC-4640-98E6-48C98E952B7B}" type="presParOf" srcId="{D1168097-3D5D-4B16-8CC7-EB7921E1FC93}" destId="{50FDF851-72D7-492A-9D56-87DB1BCE40A8}" srcOrd="1" destOrd="0" presId="urn:microsoft.com/office/officeart/2005/8/layout/pyramid1"/>
    <dgm:cxn modelId="{E41E6C76-3C2D-42C8-BC42-E0B0BE9C8DF2}" type="presParOf" srcId="{50FDF851-72D7-492A-9D56-87DB1BCE40A8}" destId="{6C95102E-2F0D-42C3-AF8E-D2A572BE521E}" srcOrd="0" destOrd="0" presId="urn:microsoft.com/office/officeart/2005/8/layout/pyramid1"/>
    <dgm:cxn modelId="{A0F19914-90E9-44F3-B9B6-0DC618D138BC}" type="presParOf" srcId="{50FDF851-72D7-492A-9D56-87DB1BCE40A8}" destId="{D80A44E6-FDDB-4354-8766-9986819BC970}" srcOrd="1" destOrd="0" presId="urn:microsoft.com/office/officeart/2005/8/layout/pyramid1"/>
    <dgm:cxn modelId="{620A048D-2A5A-4EFA-8390-7E121627DD81}" type="presParOf" srcId="{D1168097-3D5D-4B16-8CC7-EB7921E1FC93}" destId="{6F768886-A22F-4893-87E7-BCF7BB9783CE}" srcOrd="2" destOrd="0" presId="urn:microsoft.com/office/officeart/2005/8/layout/pyramid1"/>
    <dgm:cxn modelId="{CBD1106D-770B-468C-BAA2-C4A798136FBF}" type="presParOf" srcId="{6F768886-A22F-4893-87E7-BCF7BB9783CE}" destId="{C1C1810E-8861-4B0B-BE3B-75FF34040009}" srcOrd="0" destOrd="0" presId="urn:microsoft.com/office/officeart/2005/8/layout/pyramid1"/>
    <dgm:cxn modelId="{B6663D59-5D5F-4C33-8C34-4EF8B2714EFB}" type="presParOf" srcId="{6F768886-A22F-4893-87E7-BCF7BB9783CE}" destId="{03ECF81D-808E-49F2-8439-259DD77F94C4}" srcOrd="1" destOrd="0" presId="urn:microsoft.com/office/officeart/2005/8/layout/pyramid1"/>
    <dgm:cxn modelId="{16C06710-F05F-4FB2-A357-C0D2E89E94AE}" type="presParOf" srcId="{D1168097-3D5D-4B16-8CC7-EB7921E1FC93}" destId="{085DA7EF-0784-4CB6-9A81-272E67BA46C5}" srcOrd="3" destOrd="0" presId="urn:microsoft.com/office/officeart/2005/8/layout/pyramid1"/>
    <dgm:cxn modelId="{9233FF12-677F-446E-9D1B-43CA4E2FB12C}" type="presParOf" srcId="{085DA7EF-0784-4CB6-9A81-272E67BA46C5}" destId="{893E01CD-A5CD-4A6B-BF74-17A4002EF5F8}" srcOrd="0" destOrd="0" presId="urn:microsoft.com/office/officeart/2005/8/layout/pyramid1"/>
    <dgm:cxn modelId="{3E7AD3D4-A17D-41D1-A519-9FB408E62C46}" type="presParOf" srcId="{085DA7EF-0784-4CB6-9A81-272E67BA46C5}" destId="{EC36142D-5446-4E4A-A345-F8DAC08AF09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B3BED6-DB7D-4786-8DB1-8058B7C02138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</dgm:pt>
    <dgm:pt modelId="{03628185-A972-453D-857F-40C6D2218E6E}">
      <dgm:prSet phldrT="[Text]" custT="1"/>
      <dgm:spPr/>
      <dgm:t>
        <a:bodyPr/>
        <a:lstStyle/>
        <a:p>
          <a:r>
            <a:rPr lang="bg-BG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Малък радуис на емоциите </a:t>
          </a:r>
          <a:r>
            <a:rPr lang="bg-BG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– семейство, родители, деца</a:t>
          </a:r>
          <a:endParaRPr lang="bg-BG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0670F5-51F9-4C7D-B0F9-B235105BC52D}" type="parTrans" cxnId="{3C8C9B6B-D085-4101-8C65-CB8A0B6DF703}">
      <dgm:prSet/>
      <dgm:spPr/>
      <dgm:t>
        <a:bodyPr/>
        <a:lstStyle/>
        <a:p>
          <a:endParaRPr lang="bg-BG"/>
        </a:p>
      </dgm:t>
    </dgm:pt>
    <dgm:pt modelId="{D7892B1B-986B-439A-A190-FAA443FCD25D}" type="sibTrans" cxnId="{3C8C9B6B-D085-4101-8C65-CB8A0B6DF703}">
      <dgm:prSet/>
      <dgm:spPr/>
      <dgm:t>
        <a:bodyPr/>
        <a:lstStyle/>
        <a:p>
          <a:endParaRPr lang="bg-BG"/>
        </a:p>
      </dgm:t>
    </dgm:pt>
    <dgm:pt modelId="{D6505D42-CB32-4626-8936-BEC74C244CFC}">
      <dgm:prSet phldrT="[Text]" custT="1"/>
      <dgm:spPr/>
      <dgm:t>
        <a:bodyPr/>
        <a:lstStyle/>
        <a:p>
          <a:r>
            <a:rPr lang="bg-BG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Голям радиус на емоциите </a:t>
          </a:r>
          <a:r>
            <a:rPr lang="bg-BG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– протокол, социални ситуации,  общуване като статуси и роли</a:t>
          </a:r>
          <a:endParaRPr lang="bg-BG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825CFC-A88F-45F7-B622-5AF90BE3050B}" type="parTrans" cxnId="{CF4D9182-B040-4BE6-95BE-F5733D1735EE}">
      <dgm:prSet/>
      <dgm:spPr/>
      <dgm:t>
        <a:bodyPr/>
        <a:lstStyle/>
        <a:p>
          <a:endParaRPr lang="bg-BG"/>
        </a:p>
      </dgm:t>
    </dgm:pt>
    <dgm:pt modelId="{85CC5F01-C736-4CDB-931C-78B33DD4B624}" type="sibTrans" cxnId="{CF4D9182-B040-4BE6-95BE-F5733D1735EE}">
      <dgm:prSet/>
      <dgm:spPr/>
      <dgm:t>
        <a:bodyPr/>
        <a:lstStyle/>
        <a:p>
          <a:endParaRPr lang="bg-BG"/>
        </a:p>
      </dgm:t>
    </dgm:pt>
    <dgm:pt modelId="{CA45744C-9134-4277-967F-0F8C8FE6BF34}" type="pres">
      <dgm:prSet presAssocID="{DDB3BED6-DB7D-4786-8DB1-8058B7C02138}" presName="composite" presStyleCnt="0">
        <dgm:presLayoutVars>
          <dgm:chMax val="5"/>
          <dgm:dir/>
          <dgm:resizeHandles val="exact"/>
        </dgm:presLayoutVars>
      </dgm:prSet>
      <dgm:spPr/>
    </dgm:pt>
    <dgm:pt modelId="{A8ABDD68-1284-4DDF-9045-24C0CF0C00D2}" type="pres">
      <dgm:prSet presAssocID="{03628185-A972-453D-857F-40C6D2218E6E}" presName="circle1" presStyleLbl="lnNode1" presStyleIdx="0" presStyleCnt="2"/>
      <dgm:spPr/>
    </dgm:pt>
    <dgm:pt modelId="{A7D9330D-ED91-4DF1-9D1F-930DA59F27F8}" type="pres">
      <dgm:prSet presAssocID="{03628185-A972-453D-857F-40C6D2218E6E}" presName="text1" presStyleLbl="revTx" presStyleIdx="0" presStyleCnt="2" custScaleX="143654" custScaleY="127259" custLinFactNeighborX="-3977" custLinFactNeighborY="-23719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E6D7FD3C-B27F-4F51-9D5B-C5DD03951299}" type="pres">
      <dgm:prSet presAssocID="{03628185-A972-453D-857F-40C6D2218E6E}" presName="line1" presStyleLbl="callout" presStyleIdx="0" presStyleCnt="4"/>
      <dgm:spPr/>
    </dgm:pt>
    <dgm:pt modelId="{72482CBF-60C3-4DA2-A936-362E01CAD3D5}" type="pres">
      <dgm:prSet presAssocID="{03628185-A972-453D-857F-40C6D2218E6E}" presName="d1" presStyleLbl="callout" presStyleIdx="1" presStyleCnt="4"/>
      <dgm:spPr/>
    </dgm:pt>
    <dgm:pt modelId="{95367941-99DF-4EA8-BDEE-5152E66F75CD}" type="pres">
      <dgm:prSet presAssocID="{D6505D42-CB32-4626-8936-BEC74C244CFC}" presName="circle2" presStyleLbl="lnNode1" presStyleIdx="1" presStyleCnt="2"/>
      <dgm:spPr/>
    </dgm:pt>
    <dgm:pt modelId="{BC0E33BF-07BA-4D19-B663-913E1B2F3B2C}" type="pres">
      <dgm:prSet presAssocID="{D6505D42-CB32-4626-8936-BEC74C244CFC}" presName="text2" presStyleLbl="revTx" presStyleIdx="1" presStyleCnt="2" custScaleX="137823" custScaleY="126770" custLinFactNeighborX="-3977" custLinFactNeighborY="39443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99C33127-DFED-4AF9-ACB0-3DEBBE6C746F}" type="pres">
      <dgm:prSet presAssocID="{D6505D42-CB32-4626-8936-BEC74C244CFC}" presName="line2" presStyleLbl="callout" presStyleIdx="2" presStyleCnt="4"/>
      <dgm:spPr/>
    </dgm:pt>
    <dgm:pt modelId="{AAEC8395-B11E-4F45-B5B9-E877E5EC1305}" type="pres">
      <dgm:prSet presAssocID="{D6505D42-CB32-4626-8936-BEC74C244CFC}" presName="d2" presStyleLbl="callout" presStyleIdx="3" presStyleCnt="4"/>
      <dgm:spPr/>
    </dgm:pt>
  </dgm:ptLst>
  <dgm:cxnLst>
    <dgm:cxn modelId="{3C8C9B6B-D085-4101-8C65-CB8A0B6DF703}" srcId="{DDB3BED6-DB7D-4786-8DB1-8058B7C02138}" destId="{03628185-A972-453D-857F-40C6D2218E6E}" srcOrd="0" destOrd="0" parTransId="{9E0670F5-51F9-4C7D-B0F9-B235105BC52D}" sibTransId="{D7892B1B-986B-439A-A190-FAA443FCD25D}"/>
    <dgm:cxn modelId="{05236049-2290-47DB-A016-313D4EB31F3D}" type="presOf" srcId="{D6505D42-CB32-4626-8936-BEC74C244CFC}" destId="{BC0E33BF-07BA-4D19-B663-913E1B2F3B2C}" srcOrd="0" destOrd="0" presId="urn:microsoft.com/office/officeart/2005/8/layout/target1"/>
    <dgm:cxn modelId="{AFDF3D22-E506-48A7-8121-E47BAB0DA5AF}" type="presOf" srcId="{03628185-A972-453D-857F-40C6D2218E6E}" destId="{A7D9330D-ED91-4DF1-9D1F-930DA59F27F8}" srcOrd="0" destOrd="0" presId="urn:microsoft.com/office/officeart/2005/8/layout/target1"/>
    <dgm:cxn modelId="{CF4D9182-B040-4BE6-95BE-F5733D1735EE}" srcId="{DDB3BED6-DB7D-4786-8DB1-8058B7C02138}" destId="{D6505D42-CB32-4626-8936-BEC74C244CFC}" srcOrd="1" destOrd="0" parTransId="{6C825CFC-A88F-45F7-B622-5AF90BE3050B}" sibTransId="{85CC5F01-C736-4CDB-931C-78B33DD4B624}"/>
    <dgm:cxn modelId="{0D615ADB-A198-413F-9AA7-7CB9C2443683}" type="presOf" srcId="{DDB3BED6-DB7D-4786-8DB1-8058B7C02138}" destId="{CA45744C-9134-4277-967F-0F8C8FE6BF34}" srcOrd="0" destOrd="0" presId="urn:microsoft.com/office/officeart/2005/8/layout/target1"/>
    <dgm:cxn modelId="{81565ADC-4B19-494B-9146-DDED3CDA3776}" type="presParOf" srcId="{CA45744C-9134-4277-967F-0F8C8FE6BF34}" destId="{A8ABDD68-1284-4DDF-9045-24C0CF0C00D2}" srcOrd="0" destOrd="0" presId="urn:microsoft.com/office/officeart/2005/8/layout/target1"/>
    <dgm:cxn modelId="{F3D03F03-EB42-4C1D-A96F-BA5986A456DD}" type="presParOf" srcId="{CA45744C-9134-4277-967F-0F8C8FE6BF34}" destId="{A7D9330D-ED91-4DF1-9D1F-930DA59F27F8}" srcOrd="1" destOrd="0" presId="urn:microsoft.com/office/officeart/2005/8/layout/target1"/>
    <dgm:cxn modelId="{1F352F0D-A749-469F-A062-1499404F110C}" type="presParOf" srcId="{CA45744C-9134-4277-967F-0F8C8FE6BF34}" destId="{E6D7FD3C-B27F-4F51-9D5B-C5DD03951299}" srcOrd="2" destOrd="0" presId="urn:microsoft.com/office/officeart/2005/8/layout/target1"/>
    <dgm:cxn modelId="{2017154B-BC81-465E-9493-9AE70BF6449B}" type="presParOf" srcId="{CA45744C-9134-4277-967F-0F8C8FE6BF34}" destId="{72482CBF-60C3-4DA2-A936-362E01CAD3D5}" srcOrd="3" destOrd="0" presId="urn:microsoft.com/office/officeart/2005/8/layout/target1"/>
    <dgm:cxn modelId="{8856AF16-1FA9-471C-A917-37BD0F75807F}" type="presParOf" srcId="{CA45744C-9134-4277-967F-0F8C8FE6BF34}" destId="{95367941-99DF-4EA8-BDEE-5152E66F75CD}" srcOrd="4" destOrd="0" presId="urn:microsoft.com/office/officeart/2005/8/layout/target1"/>
    <dgm:cxn modelId="{E45F1A4D-B374-4A1A-836B-6DE7410CCC40}" type="presParOf" srcId="{CA45744C-9134-4277-967F-0F8C8FE6BF34}" destId="{BC0E33BF-07BA-4D19-B663-913E1B2F3B2C}" srcOrd="5" destOrd="0" presId="urn:microsoft.com/office/officeart/2005/8/layout/target1"/>
    <dgm:cxn modelId="{77EC8E8A-6618-4688-B1D4-779037B46459}" type="presParOf" srcId="{CA45744C-9134-4277-967F-0F8C8FE6BF34}" destId="{99C33127-DFED-4AF9-ACB0-3DEBBE6C746F}" srcOrd="6" destOrd="0" presId="urn:microsoft.com/office/officeart/2005/8/layout/target1"/>
    <dgm:cxn modelId="{3BA26F49-45C9-4AE1-8593-F700C9783F7D}" type="presParOf" srcId="{CA45744C-9134-4277-967F-0F8C8FE6BF34}" destId="{AAEC8395-B11E-4F45-B5B9-E877E5EC1305}" srcOrd="7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A0FDF8-D1F3-42AF-8C7B-B55D51437462}">
      <dsp:nvSpPr>
        <dsp:cNvPr id="0" name=""/>
        <dsp:cNvSpPr/>
      </dsp:nvSpPr>
      <dsp:spPr>
        <a:xfrm>
          <a:off x="1598417" y="0"/>
          <a:ext cx="1065611" cy="767958"/>
        </a:xfrm>
        <a:prstGeom prst="trapezoid">
          <a:avLst>
            <a:gd name="adj" fmla="val 6937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kern="1200" dirty="0" smtClean="0"/>
            <a:t>ЕИ</a:t>
          </a:r>
          <a:endParaRPr lang="bg-BG" sz="1800" kern="1200" dirty="0"/>
        </a:p>
      </dsp:txBody>
      <dsp:txXfrm>
        <a:off x="1598417" y="0"/>
        <a:ext cx="1065611" cy="767958"/>
      </dsp:txXfrm>
    </dsp:sp>
    <dsp:sp modelId="{6C95102E-2F0D-42C3-AF8E-D2A572BE521E}">
      <dsp:nvSpPr>
        <dsp:cNvPr id="0" name=""/>
        <dsp:cNvSpPr/>
      </dsp:nvSpPr>
      <dsp:spPr>
        <a:xfrm>
          <a:off x="1065611" y="767958"/>
          <a:ext cx="2131223" cy="767958"/>
        </a:xfrm>
        <a:prstGeom prst="trapezoid">
          <a:avLst>
            <a:gd name="adj" fmla="val 6937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kern="1200" dirty="0" smtClean="0"/>
            <a:t>Развитие на характера</a:t>
          </a:r>
          <a:endParaRPr lang="bg-BG" sz="1800" kern="1200" dirty="0"/>
        </a:p>
      </dsp:txBody>
      <dsp:txXfrm>
        <a:off x="1438575" y="767958"/>
        <a:ext cx="1385294" cy="767958"/>
      </dsp:txXfrm>
    </dsp:sp>
    <dsp:sp modelId="{C1C1810E-8861-4B0B-BE3B-75FF34040009}">
      <dsp:nvSpPr>
        <dsp:cNvPr id="0" name=""/>
        <dsp:cNvSpPr/>
      </dsp:nvSpPr>
      <dsp:spPr>
        <a:xfrm>
          <a:off x="532805" y="1535917"/>
          <a:ext cx="3196834" cy="767958"/>
        </a:xfrm>
        <a:prstGeom prst="trapezoid">
          <a:avLst>
            <a:gd name="adj" fmla="val 6937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kern="1200" dirty="0" smtClean="0"/>
            <a:t>Система от ценности възприятия и вярвания</a:t>
          </a:r>
          <a:endParaRPr lang="bg-BG" sz="1800" kern="1200" dirty="0"/>
        </a:p>
      </dsp:txBody>
      <dsp:txXfrm>
        <a:off x="1092251" y="1535917"/>
        <a:ext cx="2077942" cy="767958"/>
      </dsp:txXfrm>
    </dsp:sp>
    <dsp:sp modelId="{893E01CD-A5CD-4A6B-BF74-17A4002EF5F8}">
      <dsp:nvSpPr>
        <dsp:cNvPr id="0" name=""/>
        <dsp:cNvSpPr/>
      </dsp:nvSpPr>
      <dsp:spPr>
        <a:xfrm>
          <a:off x="0" y="2303875"/>
          <a:ext cx="4262446" cy="767958"/>
        </a:xfrm>
        <a:prstGeom prst="trapezoid">
          <a:avLst>
            <a:gd name="adj" fmla="val 6937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kern="1200" dirty="0" smtClean="0"/>
            <a:t>Темперамент</a:t>
          </a:r>
          <a:endParaRPr lang="bg-BG" sz="1800" kern="1200" dirty="0"/>
        </a:p>
      </dsp:txBody>
      <dsp:txXfrm>
        <a:off x="745928" y="2303875"/>
        <a:ext cx="2770589" cy="7679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67941-99DF-4EA8-BDEE-5152E66F75CD}">
      <dsp:nvSpPr>
        <dsp:cNvPr id="0" name=""/>
        <dsp:cNvSpPr/>
      </dsp:nvSpPr>
      <dsp:spPr>
        <a:xfrm>
          <a:off x="-167361" y="1991294"/>
          <a:ext cx="3067050" cy="30670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ABDD68-1284-4DDF-9045-24C0CF0C00D2}">
      <dsp:nvSpPr>
        <dsp:cNvPr id="0" name=""/>
        <dsp:cNvSpPr/>
      </dsp:nvSpPr>
      <dsp:spPr>
        <a:xfrm>
          <a:off x="854988" y="3013644"/>
          <a:ext cx="1022350" cy="1022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9330D-ED91-4DF1-9D1F-930DA59F27F8}">
      <dsp:nvSpPr>
        <dsp:cNvPr id="0" name=""/>
        <dsp:cNvSpPr/>
      </dsp:nvSpPr>
      <dsp:spPr>
        <a:xfrm>
          <a:off x="3015152" y="491654"/>
          <a:ext cx="2202970" cy="1626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Малък радуис на емоциите </a:t>
          </a:r>
          <a:r>
            <a:rPr lang="bg-BG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– семейство, родители, деца</a:t>
          </a:r>
          <a:endParaRPr lang="bg-BG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15152" y="491654"/>
        <a:ext cx="2202970" cy="1626290"/>
      </dsp:txXfrm>
    </dsp:sp>
    <dsp:sp modelId="{E6D7FD3C-B27F-4F51-9D5B-C5DD03951299}">
      <dsp:nvSpPr>
        <dsp:cNvPr id="0" name=""/>
        <dsp:cNvSpPr/>
      </dsp:nvSpPr>
      <dsp:spPr>
        <a:xfrm>
          <a:off x="3027482" y="1607913"/>
          <a:ext cx="3833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82CBF-60C3-4DA2-A936-362E01CAD3D5}">
      <dsp:nvSpPr>
        <dsp:cNvPr id="0" name=""/>
        <dsp:cNvSpPr/>
      </dsp:nvSpPr>
      <dsp:spPr>
        <a:xfrm rot="5400000">
          <a:off x="1237219" y="1735835"/>
          <a:ext cx="1917928" cy="166004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0E33BF-07BA-4D19-B663-913E1B2F3B2C}">
      <dsp:nvSpPr>
        <dsp:cNvPr id="0" name=""/>
        <dsp:cNvSpPr/>
      </dsp:nvSpPr>
      <dsp:spPr>
        <a:xfrm>
          <a:off x="3059862" y="2579887"/>
          <a:ext cx="2113550" cy="1620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Голям радиус на емоциите </a:t>
          </a:r>
          <a:r>
            <a:rPr lang="bg-BG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– протокол, социални ситуации,  общуване като статуси и роли</a:t>
          </a:r>
          <a:endParaRPr lang="bg-BG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59862" y="2579887"/>
        <a:ext cx="2113550" cy="1620041"/>
      </dsp:txXfrm>
    </dsp:sp>
    <dsp:sp modelId="{99C33127-DFED-4AF9-ACB0-3DEBBE6C746F}">
      <dsp:nvSpPr>
        <dsp:cNvPr id="0" name=""/>
        <dsp:cNvSpPr/>
      </dsp:nvSpPr>
      <dsp:spPr>
        <a:xfrm>
          <a:off x="3027482" y="2885850"/>
          <a:ext cx="3833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EC8395-B11E-4F45-B5B9-E877E5EC1305}">
      <dsp:nvSpPr>
        <dsp:cNvPr id="0" name=""/>
        <dsp:cNvSpPr/>
      </dsp:nvSpPr>
      <dsp:spPr>
        <a:xfrm rot="5400000">
          <a:off x="1891038" y="3095074"/>
          <a:ext cx="1342550" cy="927782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0DCF7-69AC-473C-A469-77375C3F2655}" type="datetimeFigureOut">
              <a:rPr lang="bg-BG" smtClean="0"/>
              <a:pPr/>
              <a:t>18.10.2021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7FB90-3104-448E-9A10-F3D29F6C9EEF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0967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39BE-3498-46EE-B723-387D08AD7372}" type="datetimeFigureOut">
              <a:rPr lang="bg-BG" smtClean="0"/>
              <a:pPr/>
              <a:t>18.10.2021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A4C9-5625-4DE5-B868-0E182A8EBE4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39BE-3498-46EE-B723-387D08AD7372}" type="datetimeFigureOut">
              <a:rPr lang="bg-BG" smtClean="0"/>
              <a:pPr/>
              <a:t>18.10.2021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A4C9-5625-4DE5-B868-0E182A8EBE4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39BE-3498-46EE-B723-387D08AD7372}" type="datetimeFigureOut">
              <a:rPr lang="bg-BG" smtClean="0"/>
              <a:pPr/>
              <a:t>18.10.2021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A4C9-5625-4DE5-B868-0E182A8EBE4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39BE-3498-46EE-B723-387D08AD7372}" type="datetimeFigureOut">
              <a:rPr lang="bg-BG" smtClean="0"/>
              <a:pPr/>
              <a:t>18.10.2021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A4C9-5625-4DE5-B868-0E182A8EBE4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39BE-3498-46EE-B723-387D08AD7372}" type="datetimeFigureOut">
              <a:rPr lang="bg-BG" smtClean="0"/>
              <a:pPr/>
              <a:t>18.10.2021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A4C9-5625-4DE5-B868-0E182A8EBE4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39BE-3498-46EE-B723-387D08AD7372}" type="datetimeFigureOut">
              <a:rPr lang="bg-BG" smtClean="0"/>
              <a:pPr/>
              <a:t>18.10.2021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A4C9-5625-4DE5-B868-0E182A8EBE4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39BE-3498-46EE-B723-387D08AD7372}" type="datetimeFigureOut">
              <a:rPr lang="bg-BG" smtClean="0"/>
              <a:pPr/>
              <a:t>18.10.2021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A4C9-5625-4DE5-B868-0E182A8EBE4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39BE-3498-46EE-B723-387D08AD7372}" type="datetimeFigureOut">
              <a:rPr lang="bg-BG" smtClean="0"/>
              <a:pPr/>
              <a:t>18.10.2021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A4C9-5625-4DE5-B868-0E182A8EBE4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39BE-3498-46EE-B723-387D08AD7372}" type="datetimeFigureOut">
              <a:rPr lang="bg-BG" smtClean="0"/>
              <a:pPr/>
              <a:t>18.10.2021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A4C9-5625-4DE5-B868-0E182A8EBE4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39BE-3498-46EE-B723-387D08AD7372}" type="datetimeFigureOut">
              <a:rPr lang="bg-BG" smtClean="0"/>
              <a:pPr/>
              <a:t>18.10.2021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A4C9-5625-4DE5-B868-0E182A8EBE4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39BE-3498-46EE-B723-387D08AD7372}" type="datetimeFigureOut">
              <a:rPr lang="bg-BG" smtClean="0"/>
              <a:pPr/>
              <a:t>18.10.2021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A4C9-5625-4DE5-B868-0E182A8EBE4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939BE-3498-46EE-B723-387D08AD7372}" type="datetimeFigureOut">
              <a:rPr lang="bg-BG" smtClean="0"/>
              <a:pPr/>
              <a:t>18.10.2021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6A4C9-5625-4DE5-B868-0E182A8EBE47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4294967295"/>
          </p:nvPr>
        </p:nvSpPr>
        <p:spPr>
          <a:xfrm>
            <a:off x="251520" y="548680"/>
            <a:ext cx="8712968" cy="2592288"/>
          </a:xfr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Емоционалната интелигентност на работното място– част 1</a:t>
            </a:r>
          </a:p>
          <a:p>
            <a:pPr marL="0" indent="0" algn="ctr">
              <a:buNone/>
            </a:pPr>
            <a:endParaRPr lang="bg-BG" sz="14400" dirty="0" smtClean="0">
              <a:solidFill>
                <a:prstClr val="black"/>
              </a:solidFill>
              <a:latin typeface="Georgia"/>
            </a:endParaRPr>
          </a:p>
          <a:p>
            <a:pPr marL="0" indent="0" algn="ctr">
              <a:buNone/>
            </a:pPr>
            <a:endParaRPr lang="bg-BG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36912"/>
            <a:ext cx="585787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3600" dirty="0">
                <a:solidFill>
                  <a:prstClr val="black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Как да развием своята </a:t>
            </a:r>
            <a:r>
              <a:rPr lang="bg-BG" sz="3600" dirty="0" smtClean="0">
                <a:solidFill>
                  <a:prstClr val="black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емоционална</a:t>
            </a:r>
            <a:r>
              <a:rPr lang="en-US" sz="3600" dirty="0" smtClean="0">
                <a:solidFill>
                  <a:prstClr val="black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bg-BG" sz="3600" dirty="0" smtClean="0">
                <a:solidFill>
                  <a:prstClr val="black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интелигентност?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bg-BG" sz="2400" dirty="0" smtClean="0">
              <a:latin typeface="Times New Roman"/>
              <a:ea typeface="Calibri"/>
            </a:endParaRPr>
          </a:p>
          <a:p>
            <a:pPr marL="0" indent="0">
              <a:buNone/>
            </a:pPr>
            <a:r>
              <a:rPr lang="bg-BG" sz="2600" b="1" dirty="0" smtClean="0">
                <a:ea typeface="Calibri"/>
              </a:rPr>
              <a:t>Работа в дълбочина и работа на повърхността с емоциите</a:t>
            </a:r>
            <a:endParaRPr lang="en-US" sz="2600" b="1" dirty="0" smtClean="0">
              <a:ea typeface="Calibri"/>
            </a:endParaRPr>
          </a:p>
          <a:p>
            <a:pPr marL="0" indent="0">
              <a:buNone/>
            </a:pPr>
            <a:r>
              <a:rPr lang="en-US" sz="2400" dirty="0" smtClean="0">
                <a:ea typeface="Calibri"/>
              </a:rPr>
              <a:t>1. </a:t>
            </a:r>
            <a:r>
              <a:rPr lang="bg-BG" sz="2800" dirty="0" smtClean="0">
                <a:ea typeface="Calibri"/>
              </a:rPr>
              <a:t>Когнитивно фокусирани стратегии</a:t>
            </a:r>
          </a:p>
          <a:p>
            <a:r>
              <a:rPr lang="bg-BG" sz="2800" dirty="0">
                <a:ea typeface="Calibri"/>
              </a:rPr>
              <a:t>В</a:t>
            </a:r>
            <a:r>
              <a:rPr lang="bg-BG" sz="2800" dirty="0" smtClean="0">
                <a:ea typeface="Calibri"/>
              </a:rPr>
              <a:t>ътрешен монолог /</a:t>
            </a:r>
            <a:r>
              <a:rPr lang="en-US" sz="2800" dirty="0" smtClean="0">
                <a:ea typeface="Calibri"/>
              </a:rPr>
              <a:t>self talk</a:t>
            </a:r>
            <a:r>
              <a:rPr lang="bg-BG" sz="2800" dirty="0" smtClean="0">
                <a:ea typeface="Calibri"/>
              </a:rPr>
              <a:t>/ - пускане на „рационални филтри“</a:t>
            </a:r>
          </a:p>
          <a:p>
            <a:r>
              <a:rPr lang="bg-BG" sz="2800" smtClean="0">
                <a:ea typeface="Calibri"/>
              </a:rPr>
              <a:t>Визуализиране</a:t>
            </a:r>
            <a:endParaRPr lang="bg-BG" sz="2800" dirty="0" smtClean="0">
              <a:ea typeface="Calibri"/>
            </a:endParaRPr>
          </a:p>
          <a:p>
            <a:r>
              <a:rPr lang="bg-BG" sz="2800" dirty="0" smtClean="0">
                <a:ea typeface="Calibri"/>
              </a:rPr>
              <a:t>Елиминиране </a:t>
            </a:r>
            <a:r>
              <a:rPr lang="bg-BG" sz="2800" dirty="0">
                <a:ea typeface="Calibri"/>
              </a:rPr>
              <a:t>на дисфункционалните </a:t>
            </a:r>
            <a:r>
              <a:rPr lang="bg-BG" sz="2800" dirty="0" smtClean="0">
                <a:ea typeface="Calibri"/>
              </a:rPr>
              <a:t>мисли</a:t>
            </a:r>
            <a:endParaRPr lang="bg-BG" sz="2800" dirty="0" smtClean="0"/>
          </a:p>
          <a:p>
            <a:pPr marL="0" indent="0">
              <a:buNone/>
            </a:pPr>
            <a:r>
              <a:rPr lang="bg-BG" sz="2800" dirty="0" smtClean="0">
                <a:ea typeface="Calibri"/>
              </a:rPr>
              <a:t>2. </a:t>
            </a:r>
            <a:r>
              <a:rPr lang="bg-BG" sz="2800" dirty="0">
                <a:ea typeface="Calibri"/>
              </a:rPr>
              <a:t>Пренасочване на </a:t>
            </a:r>
            <a:r>
              <a:rPr lang="bg-BG" sz="2800" dirty="0" smtClean="0">
                <a:ea typeface="Calibri"/>
              </a:rPr>
              <a:t>вниманието /емоционални стратегии/ - емоционално разсейване.</a:t>
            </a:r>
          </a:p>
          <a:p>
            <a:pPr marL="0" indent="0">
              <a:buNone/>
            </a:pPr>
            <a:r>
              <a:rPr lang="bg-BG" sz="2800" dirty="0" smtClean="0">
                <a:ea typeface="Calibri"/>
              </a:rPr>
              <a:t>3. Временно подтискане и търсене на стртегия за подходящо изразяване.</a:t>
            </a:r>
          </a:p>
          <a:p>
            <a:pPr marL="0" indent="0">
              <a:buNone/>
            </a:pPr>
            <a:r>
              <a:rPr lang="bg-BG" sz="2800" dirty="0" smtClean="0">
                <a:cs typeface="Times New Roman" panose="02020603050405020304" pitchFamily="18" charset="0"/>
              </a:rPr>
              <a:t>5.Техники на дишане.</a:t>
            </a:r>
            <a:endParaRPr lang="bg-BG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48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5616" y="2492896"/>
            <a:ext cx="6840760" cy="566738"/>
          </a:xfrm>
        </p:spPr>
        <p:txBody>
          <a:bodyPr>
            <a:noAutofit/>
          </a:bodyPr>
          <a:lstStyle/>
          <a:p>
            <a:pPr algn="ctr"/>
            <a:r>
              <a:rPr lang="bg-BG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Благодаря Ви за вниманието!</a:t>
            </a:r>
            <a:endParaRPr lang="bg-BG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1043608" y="3284984"/>
            <a:ext cx="6494512" cy="4114800"/>
          </a:xfrm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14425" y="404664"/>
            <a:ext cx="828092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Защо </a:t>
            </a:r>
            <a:r>
              <a:rPr lang="bg-BG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 важна емоционалната </a:t>
            </a:r>
            <a:r>
              <a:rPr lang="bg-BG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интелигентност?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Защото е базисна емоционална способност да приемаме и харесваме себе си, да сме добронамерени към другите и да имаме позитивно отношение към живота.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ЕИ обогатява и „оздравява“ човека. Когато не анализираме емоциите, ние спираме собстевната връзка с душа и тяло и това ни прави недостатъчно адаптивни към различни ситуации.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Защо </a:t>
            </a:r>
            <a:r>
              <a:rPr lang="bg-BG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 важни емоциите</a:t>
            </a:r>
            <a:r>
              <a:rPr lang="bg-BG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bg-BG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Чрез емоциите даваме важна информация на другите хора.</a:t>
            </a:r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g-BG" sz="2800" b="1" i="1" dirty="0"/>
          </a:p>
        </p:txBody>
      </p:sp>
      <p:pic>
        <p:nvPicPr>
          <p:cNvPr id="1026" name="Picture 2" descr="Turn on idea, representing with hand pushing on button on for brain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51"/>
          <a:stretch/>
        </p:blipFill>
        <p:spPr bwMode="auto">
          <a:xfrm>
            <a:off x="2484537" y="4797152"/>
            <a:ext cx="4286250" cy="163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02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bg-BG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на емоционалната интелигентност при управление и лидерство</a:t>
            </a:r>
            <a:endParaRPr lang="bg-BG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endParaRPr lang="bg-BG" altLang="bg-BG" sz="2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bg-BG" altLang="bg-BG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на лидерски умения.</a:t>
            </a:r>
          </a:p>
          <a:p>
            <a:pPr eaLnBrk="1" hangingPunct="1">
              <a:lnSpc>
                <a:spcPct val="80000"/>
              </a:lnSpc>
            </a:pPr>
            <a:r>
              <a:rPr lang="bg-BG" altLang="bg-BG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на персонал.</a:t>
            </a:r>
          </a:p>
          <a:p>
            <a:pPr eaLnBrk="1" hangingPunct="1">
              <a:lnSpc>
                <a:spcPct val="80000"/>
              </a:lnSpc>
            </a:pPr>
            <a:r>
              <a:rPr lang="bg-BG" altLang="bg-BG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Личностно развитие, създаване на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bg-BG" altLang="bg-BG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„здрави“ отношения.</a:t>
            </a:r>
          </a:p>
          <a:p>
            <a:pPr>
              <a:lnSpc>
                <a:spcPct val="80000"/>
              </a:lnSpc>
            </a:pPr>
            <a:r>
              <a:rPr lang="bg-BG" altLang="bg-BG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Помага да се работи по-ефективно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bg-BG" altLang="bg-BG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bg-BG" altLang="bg-BG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пълноценно – човек е по-адаптивен в различни видове ситуации, по-малко се изморява.</a:t>
            </a:r>
          </a:p>
          <a:p>
            <a:pPr>
              <a:lnSpc>
                <a:spcPct val="80000"/>
              </a:lnSpc>
            </a:pPr>
            <a:r>
              <a:rPr lang="bg-BG" altLang="bg-BG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Емоционално интелигентните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bg-BG" altLang="bg-BG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мениджъри и служители са по-здрави и се представят по-добре от останалите, получават повече пари и имат по-високи доходи.</a:t>
            </a:r>
          </a:p>
          <a:p>
            <a:pPr marL="0" indent="0">
              <a:lnSpc>
                <a:spcPct val="80000"/>
              </a:lnSpc>
              <a:buNone/>
            </a:pPr>
            <a:endParaRPr lang="bg-BG" altLang="bg-BG" sz="2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bg-BG" altLang="bg-BG" sz="2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8" name="Picture 2" descr="C:\Users\PETAR\AppData\Local\Microsoft\Windows\Temporary Internet Files\Content.IE5\5OY2H6XU\MC90043959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0" r="13100"/>
          <a:stretch>
            <a:fillRect/>
          </a:stretch>
        </p:blipFill>
        <p:spPr bwMode="auto">
          <a:xfrm>
            <a:off x="6948264" y="1124744"/>
            <a:ext cx="2195736" cy="3224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73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bg-BG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Емоционална интелигентност</a:t>
            </a:r>
            <a:endParaRPr lang="bg-BG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endParaRPr lang="bg-BG" sz="1600" b="1" i="1" dirty="0" smtClean="0"/>
          </a:p>
          <a:p>
            <a:pPr>
              <a:buNone/>
            </a:pPr>
            <a:endParaRPr lang="bg-BG" sz="1600" b="1" i="1" dirty="0" smtClean="0"/>
          </a:p>
          <a:p>
            <a:pPr>
              <a:buNone/>
            </a:pPr>
            <a:endParaRPr lang="bg-BG" sz="1600" dirty="0" smtClean="0"/>
          </a:p>
          <a:p>
            <a:pPr>
              <a:buNone/>
            </a:pPr>
            <a:endParaRPr lang="bg-BG" sz="1600" i="1" dirty="0"/>
          </a:p>
        </p:txBody>
      </p:sp>
      <p:sp>
        <p:nvSpPr>
          <p:cNvPr id="7" name="Flowchart: Delay 6"/>
          <p:cNvSpPr/>
          <p:nvPr/>
        </p:nvSpPr>
        <p:spPr>
          <a:xfrm rot="16200000">
            <a:off x="5763837" y="3677323"/>
            <a:ext cx="2500330" cy="157163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IQ</a:t>
            </a:r>
          </a:p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 smtClean="0">
              <a:solidFill>
                <a:prstClr val="white"/>
              </a:solidFill>
            </a:endParaRP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EQ</a:t>
            </a:r>
            <a:endParaRPr lang="bg-BG" dirty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508104" y="4073896"/>
            <a:ext cx="321471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5536" y="2492896"/>
            <a:ext cx="51125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Джон Блок е на мнение, че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IQ</a:t>
            </a:r>
          </a:p>
          <a:p>
            <a:r>
              <a:rPr lang="bg-BG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bg-BG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опринася 20% за успеха на човек в живота,</a:t>
            </a:r>
            <a:r>
              <a:rPr lang="bg-BG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bg-BG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- 80%.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Изследване на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Carnegie Technology Institute </a:t>
            </a:r>
            <a:r>
              <a:rPr lang="bg-BG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показва че 20% от успеха се дължи на техническите умения и 80% на способността за общуване и изграждане на вазимоотношения</a:t>
            </a:r>
            <a:endParaRPr lang="bg-BG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14002" y="1988840"/>
            <a:ext cx="159044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tx1"/>
                </a:solidFill>
              </a:rPr>
              <a:t>Обща култура, причинно-следствено мислене</a:t>
            </a:r>
            <a:endParaRPr lang="bg-BG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596336" y="2996952"/>
            <a:ext cx="576064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58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Същност на емоциите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Всяка емоция има смисъл от гледна точка на оцеляването;</a:t>
            </a:r>
          </a:p>
          <a:p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Всяка емоция предизвиква физиологични промени;</a:t>
            </a:r>
          </a:p>
          <a:p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Хипоталамусът  /амигдала/ е ядрото на възбудата и чувствата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93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bg-BG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Емоционална интелигентност и система на характера</a:t>
            </a:r>
            <a:endParaRPr lang="bg-BG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571612"/>
            <a:ext cx="8229600" cy="4525963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bg-BG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06022212"/>
              </p:ext>
            </p:extLst>
          </p:nvPr>
        </p:nvGraphicFramePr>
        <p:xfrm>
          <a:off x="4714876" y="1785926"/>
          <a:ext cx="4262446" cy="3071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Straight Arrow Connector 8"/>
          <p:cNvCxnSpPr/>
          <p:nvPr/>
        </p:nvCxnSpPr>
        <p:spPr>
          <a:xfrm rot="5400000">
            <a:off x="678629" y="4893479"/>
            <a:ext cx="2786082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85720" y="4857760"/>
            <a:ext cx="3357586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43108" y="3429000"/>
            <a:ext cx="19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Дързост,</a:t>
            </a:r>
          </a:p>
          <a:p>
            <a:r>
              <a:rPr lang="bg-BG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импулсивност</a:t>
            </a:r>
            <a:endParaRPr lang="bg-B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43108" y="592933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Сдържаност</a:t>
            </a:r>
            <a:endParaRPr lang="bg-B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288" y="4451880"/>
            <a:ext cx="207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Раздразнителност</a:t>
            </a:r>
            <a:endParaRPr lang="bg-B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86050" y="4357694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Самообладание</a:t>
            </a:r>
            <a:endParaRPr lang="bg-B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4464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Формирането на характера влияе на емоционалността</a:t>
            </a:r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endParaRPr lang="bg-BG" sz="2600" dirty="0"/>
          </a:p>
        </p:txBody>
      </p:sp>
      <p:sp>
        <p:nvSpPr>
          <p:cNvPr id="13315" name="Text Placeholder 7"/>
          <p:cNvSpPr>
            <a:spLocks noGrp="1"/>
          </p:cNvSpPr>
          <p:nvPr>
            <p:ph type="body" idx="2"/>
          </p:nvPr>
        </p:nvSpPr>
        <p:spPr>
          <a:xfrm>
            <a:off x="611560" y="1437481"/>
            <a:ext cx="3008313" cy="4691063"/>
          </a:xfrm>
        </p:spPr>
        <p:txBody>
          <a:bodyPr/>
          <a:lstStyle/>
          <a:p>
            <a:pPr eaLnBrk="1" hangingPunct="1"/>
            <a:endParaRPr lang="bg-BG" altLang="bg-BG" dirty="0" smtClean="0"/>
          </a:p>
          <a:p>
            <a:pPr eaLnBrk="1" hangingPunct="1"/>
            <a:endParaRPr lang="bg-BG" altLang="bg-BG" dirty="0"/>
          </a:p>
          <a:p>
            <a:pPr eaLnBrk="1" hangingPunct="1"/>
            <a:endParaRPr lang="bg-BG" altLang="bg-BG" dirty="0" smtClean="0"/>
          </a:p>
          <a:p>
            <a:pPr eaLnBrk="1" hangingPunct="1"/>
            <a:endParaRPr lang="bg-BG" altLang="bg-BG" dirty="0"/>
          </a:p>
          <a:p>
            <a:pPr eaLnBrk="1" hangingPunct="1"/>
            <a:endParaRPr lang="bg-BG" altLang="bg-BG" dirty="0" smtClean="0"/>
          </a:p>
          <a:p>
            <a:pPr eaLnBrk="1" hangingPunct="1"/>
            <a:endParaRPr lang="bg-BG" altLang="bg-BG" dirty="0"/>
          </a:p>
          <a:p>
            <a:pPr eaLnBrk="1" hangingPunct="1"/>
            <a:endParaRPr lang="bg-BG" altLang="bg-BG" dirty="0" smtClean="0"/>
          </a:p>
          <a:p>
            <a:pPr eaLnBrk="1" hangingPunct="1"/>
            <a:endParaRPr lang="bg-BG" altLang="bg-BG" dirty="0"/>
          </a:p>
          <a:p>
            <a:pPr eaLnBrk="1" hangingPunct="1"/>
            <a:endParaRPr lang="bg-BG" altLang="bg-BG" dirty="0" smtClean="0"/>
          </a:p>
          <a:p>
            <a:pPr eaLnBrk="1" hangingPunct="1"/>
            <a:endParaRPr lang="bg-BG" altLang="bg-BG" dirty="0"/>
          </a:p>
          <a:p>
            <a:pPr algn="ctr"/>
            <a:r>
              <a:rPr lang="bg-BG" alt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Колко </a:t>
            </a:r>
            <a:r>
              <a:rPr lang="bg-BG" altLang="bg-BG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 богат репертоара </a:t>
            </a:r>
            <a:r>
              <a:rPr lang="bg-BG" alt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изразяване на емоциите?</a:t>
            </a:r>
          </a:p>
          <a:p>
            <a:pPr eaLnBrk="1" hangingPunct="1"/>
            <a:endParaRPr lang="bg-BG" altLang="bg-BG" dirty="0" smtClean="0"/>
          </a:p>
        </p:txBody>
      </p:sp>
      <p:sp>
        <p:nvSpPr>
          <p:cNvPr id="13316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endParaRPr lang="bg-BG" altLang="bg-BG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bg-BG" altLang="bg-BG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Способност да се осъзнават и управляват собствените емоции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altLang="bg-B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Разпознаване на собствените емоции - </a:t>
            </a:r>
            <a:r>
              <a:rPr lang="bg-BG" altLang="bg-BG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доколко познавам себе </a:t>
            </a:r>
            <a:r>
              <a:rPr lang="bg-BG" altLang="bg-BG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</a:t>
            </a:r>
            <a:r>
              <a:rPr lang="bg-BG" altLang="bg-BG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altLang="bg-BG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bg-BG" altLang="bg-BG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Назоваване на емоциите </a:t>
            </a:r>
            <a:r>
              <a:rPr lang="bg-BG" altLang="bg-B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ако не знаем какви емоции изпитваме трудно ще ги изразим;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bg-BG" altLang="bg-BG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на емоциите </a:t>
            </a:r>
            <a:r>
              <a:rPr lang="en-US" altLang="bg-B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altLang="bg-B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временното им подтискане и избор на подходящо поведение, за да ги изразим</a:t>
            </a:r>
            <a:r>
              <a:rPr lang="en-US" altLang="bg-B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bg-BG" altLang="bg-B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57313"/>
            <a:ext cx="3024336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89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245007"/>
              </p:ext>
            </p:extLst>
          </p:nvPr>
        </p:nvGraphicFramePr>
        <p:xfrm>
          <a:off x="3575050" y="273050"/>
          <a:ext cx="5111750" cy="5853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512" y="476672"/>
            <a:ext cx="3312368" cy="469106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Трябва да умеем да сдържаме емоциите си в определени ситуации. Ние имаме вторична социална система – морал, норми на поведение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Важен е баланса между два модела: сдържане на емоции и спонтанното им изразяване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Емоциите имат качествата интензивност /силни, умерени, слаби/ и знак /положителни, отрицателни/</a:t>
            </a:r>
            <a:endParaRPr lang="bg-BG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7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76672"/>
            <a:ext cx="3456384" cy="1571774"/>
          </a:xfrm>
        </p:spPr>
        <p:txBody>
          <a:bodyPr>
            <a:noAutofit/>
          </a:bodyPr>
          <a:lstStyle/>
          <a:p>
            <a:pPr algn="ctr"/>
            <a:r>
              <a:rPr lang="bg-B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Емоционалната интелигентност в междуличностните отношения</a:t>
            </a:r>
            <a:endParaRPr lang="bg-B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896" y="188640"/>
            <a:ext cx="5111750" cy="58531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bg-BG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bg-BG" altLang="bg-B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Умение </a:t>
            </a:r>
            <a:r>
              <a:rPr lang="bg-BG" alt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 се разпознават и управляват емоциите на другите хора в организацията.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Влияние върху нагласите на другите.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Емпатия.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bg-B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риентация за действително преживяване на емоции от другите хора.</a:t>
            </a:r>
            <a:endParaRPr lang="bg-B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bg-BG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g-B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g-BG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27717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639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3121</TotalTime>
  <Words>519</Words>
  <Application>Microsoft Office PowerPoint</Application>
  <PresentationFormat>On-screen Show (4:3)</PresentationFormat>
  <Paragraphs>82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Значение на емоционалната интелигентност при управление и лидерство</vt:lpstr>
      <vt:lpstr>Емоционална интелигентност</vt:lpstr>
      <vt:lpstr>Същност на емоциите</vt:lpstr>
      <vt:lpstr>Емоционална интелигентност и система на характера</vt:lpstr>
      <vt:lpstr>PowerPoint Presentation</vt:lpstr>
      <vt:lpstr>PowerPoint Presentation</vt:lpstr>
      <vt:lpstr>Емоционалната интелигентност в междуличностните отношения</vt:lpstr>
      <vt:lpstr>Как да развием своята емоционална интелигентност?</vt:lpstr>
      <vt:lpstr>Благодаря Ви за вниманието!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№4</dc:title>
  <dc:creator>PETAR</dc:creator>
  <cp:lastModifiedBy>IGeorgieva</cp:lastModifiedBy>
  <cp:revision>229</cp:revision>
  <dcterms:created xsi:type="dcterms:W3CDTF">2012-11-01T09:05:59Z</dcterms:created>
  <dcterms:modified xsi:type="dcterms:W3CDTF">2021-10-18T10:34:43Z</dcterms:modified>
</cp:coreProperties>
</file>