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wav" ContentType="audio/wav"/>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5"/>
  </p:notesMasterIdLst>
  <p:sldIdLst>
    <p:sldId id="256" r:id="rId2"/>
    <p:sldId id="312" r:id="rId3"/>
    <p:sldId id="257" r:id="rId4"/>
    <p:sldId id="258" r:id="rId5"/>
    <p:sldId id="313" r:id="rId6"/>
    <p:sldId id="259" r:id="rId7"/>
    <p:sldId id="260" r:id="rId8"/>
    <p:sldId id="261" r:id="rId9"/>
    <p:sldId id="262" r:id="rId10"/>
    <p:sldId id="263" r:id="rId11"/>
    <p:sldId id="264" r:id="rId12"/>
    <p:sldId id="265" r:id="rId13"/>
    <p:sldId id="266" r:id="rId14"/>
    <p:sldId id="267" r:id="rId15"/>
    <p:sldId id="268" r:id="rId16"/>
    <p:sldId id="270" r:id="rId17"/>
    <p:sldId id="271" r:id="rId18"/>
    <p:sldId id="272" r:id="rId19"/>
    <p:sldId id="273" r:id="rId20"/>
    <p:sldId id="274" r:id="rId21"/>
    <p:sldId id="275" r:id="rId22"/>
    <p:sldId id="276" r:id="rId23"/>
    <p:sldId id="365" r:id="rId24"/>
    <p:sldId id="277" r:id="rId25"/>
    <p:sldId id="278" r:id="rId26"/>
    <p:sldId id="279" r:id="rId27"/>
    <p:sldId id="330" r:id="rId28"/>
    <p:sldId id="331" r:id="rId29"/>
    <p:sldId id="348" r:id="rId30"/>
    <p:sldId id="281" r:id="rId31"/>
    <p:sldId id="282" r:id="rId32"/>
    <p:sldId id="314" r:id="rId33"/>
    <p:sldId id="315" r:id="rId34"/>
    <p:sldId id="283" r:id="rId35"/>
    <p:sldId id="317" r:id="rId36"/>
    <p:sldId id="316" r:id="rId37"/>
    <p:sldId id="318" r:id="rId38"/>
    <p:sldId id="319" r:id="rId39"/>
    <p:sldId id="285" r:id="rId40"/>
    <p:sldId id="286" r:id="rId41"/>
    <p:sldId id="366" r:id="rId42"/>
    <p:sldId id="320" r:id="rId43"/>
    <p:sldId id="321" r:id="rId44"/>
    <p:sldId id="322" r:id="rId45"/>
    <p:sldId id="323" r:id="rId46"/>
    <p:sldId id="324" r:id="rId47"/>
    <p:sldId id="325" r:id="rId48"/>
    <p:sldId id="326" r:id="rId49"/>
    <p:sldId id="327" r:id="rId50"/>
    <p:sldId id="328" r:id="rId51"/>
    <p:sldId id="329" r:id="rId52"/>
    <p:sldId id="288" r:id="rId53"/>
    <p:sldId id="289" r:id="rId54"/>
    <p:sldId id="332" r:id="rId55"/>
    <p:sldId id="333" r:id="rId56"/>
    <p:sldId id="334" r:id="rId57"/>
    <p:sldId id="335" r:id="rId58"/>
    <p:sldId id="336" r:id="rId59"/>
    <p:sldId id="337" r:id="rId60"/>
    <p:sldId id="292" r:id="rId61"/>
    <p:sldId id="293" r:id="rId62"/>
    <p:sldId id="294" r:id="rId63"/>
    <p:sldId id="295" r:id="rId64"/>
    <p:sldId id="297" r:id="rId65"/>
    <p:sldId id="298" r:id="rId66"/>
    <p:sldId id="299" r:id="rId67"/>
    <p:sldId id="300" r:id="rId68"/>
    <p:sldId id="301" r:id="rId69"/>
    <p:sldId id="302" r:id="rId70"/>
    <p:sldId id="343" r:id="rId71"/>
    <p:sldId id="349" r:id="rId72"/>
    <p:sldId id="350" r:id="rId73"/>
    <p:sldId id="344" r:id="rId74"/>
    <p:sldId id="345" r:id="rId75"/>
    <p:sldId id="351" r:id="rId76"/>
    <p:sldId id="352" r:id="rId77"/>
    <p:sldId id="346" r:id="rId78"/>
    <p:sldId id="353" r:id="rId79"/>
    <p:sldId id="354" r:id="rId80"/>
    <p:sldId id="355" r:id="rId81"/>
    <p:sldId id="347" r:id="rId82"/>
    <p:sldId id="356" r:id="rId83"/>
    <p:sldId id="357" r:id="rId84"/>
    <p:sldId id="358" r:id="rId85"/>
    <p:sldId id="359" r:id="rId86"/>
    <p:sldId id="360" r:id="rId87"/>
    <p:sldId id="361" r:id="rId88"/>
    <p:sldId id="362" r:id="rId89"/>
    <p:sldId id="363" r:id="rId90"/>
    <p:sldId id="304" r:id="rId91"/>
    <p:sldId id="305" r:id="rId92"/>
    <p:sldId id="306" r:id="rId93"/>
    <p:sldId id="307" r:id="rId94"/>
    <p:sldId id="338" r:id="rId95"/>
    <p:sldId id="339" r:id="rId96"/>
    <p:sldId id="340" r:id="rId97"/>
    <p:sldId id="341" r:id="rId98"/>
    <p:sldId id="308" r:id="rId99"/>
    <p:sldId id="309" r:id="rId100"/>
    <p:sldId id="310" r:id="rId101"/>
    <p:sldId id="311" r:id="rId102"/>
    <p:sldId id="364" r:id="rId103"/>
    <p:sldId id="342" r:id="rId104"/>
  </p:sldIdLst>
  <p:sldSz cx="9144000" cy="6858000" type="screen4x3"/>
  <p:notesSz cx="6858000" cy="9144000"/>
  <p:defaultTextStyle>
    <a:defPPr>
      <a:defRPr lang="bg-BG"/>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206" y="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viewProps" Target="view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bg-BG"/>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title>
    <c:autoTitleDeleted val="0"/>
    <c:plotArea>
      <c:layout/>
      <c:lineChart>
        <c:grouping val="standard"/>
        <c:varyColors val="0"/>
        <c:ser>
          <c:idx val="0"/>
          <c:order val="0"/>
          <c:tx>
            <c:strRef>
              <c:f>Sheet1!$Q$5</c:f>
              <c:strCache>
                <c:ptCount val="1"/>
                <c:pt idx="0">
                  <c:v>TC</c:v>
                </c:pt>
              </c:strCache>
            </c:strRef>
          </c:tx>
          <c:spPr>
            <a:ln w="28575">
              <a:solidFill>
                <a:schemeClr val="accent2">
                  <a:lumMod val="75000"/>
                </a:schemeClr>
              </a:solidFill>
            </a:ln>
          </c:spPr>
          <c:marker>
            <c:symbol val="none"/>
          </c:marker>
          <c:val>
            <c:numRef>
              <c:f>Sheet1!$Q$6:$Q$16</c:f>
              <c:numCache>
                <c:formatCode>0.00</c:formatCode>
                <c:ptCount val="11"/>
                <c:pt idx="0">
                  <c:v>3</c:v>
                </c:pt>
                <c:pt idx="1">
                  <c:v>3.3</c:v>
                </c:pt>
                <c:pt idx="2">
                  <c:v>3.8</c:v>
                </c:pt>
                <c:pt idx="3">
                  <c:v>4.5</c:v>
                </c:pt>
                <c:pt idx="4">
                  <c:v>5.4</c:v>
                </c:pt>
                <c:pt idx="5">
                  <c:v>6.5</c:v>
                </c:pt>
                <c:pt idx="6">
                  <c:v>7.8</c:v>
                </c:pt>
                <c:pt idx="7">
                  <c:v>9.3000000000000007</c:v>
                </c:pt>
                <c:pt idx="8">
                  <c:v>11</c:v>
                </c:pt>
                <c:pt idx="9">
                  <c:v>12.9</c:v>
                </c:pt>
                <c:pt idx="10">
                  <c:v>15</c:v>
                </c:pt>
              </c:numCache>
            </c:numRef>
          </c:val>
          <c:smooth val="0"/>
        </c:ser>
        <c:dLbls>
          <c:showLegendKey val="0"/>
          <c:showVal val="0"/>
          <c:showCatName val="0"/>
          <c:showSerName val="0"/>
          <c:showPercent val="0"/>
          <c:showBubbleSize val="0"/>
        </c:dLbls>
        <c:marker val="1"/>
        <c:smooth val="0"/>
        <c:axId val="95784320"/>
        <c:axId val="102696064"/>
      </c:lineChart>
      <c:catAx>
        <c:axId val="95784320"/>
        <c:scaling>
          <c:orientation val="minMax"/>
        </c:scaling>
        <c:delete val="0"/>
        <c:axPos val="b"/>
        <c:majorTickMark val="out"/>
        <c:minorTickMark val="none"/>
        <c:tickLblPos val="nextTo"/>
        <c:crossAx val="102696064"/>
        <c:crosses val="autoZero"/>
        <c:auto val="1"/>
        <c:lblAlgn val="ctr"/>
        <c:lblOffset val="100"/>
        <c:noMultiLvlLbl val="0"/>
      </c:catAx>
      <c:valAx>
        <c:axId val="102696064"/>
        <c:scaling>
          <c:orientation val="minMax"/>
        </c:scaling>
        <c:delete val="0"/>
        <c:axPos val="l"/>
        <c:majorGridlines/>
        <c:numFmt formatCode="0.00" sourceLinked="1"/>
        <c:majorTickMark val="out"/>
        <c:minorTickMark val="none"/>
        <c:tickLblPos val="nextTo"/>
        <c:crossAx val="95784320"/>
        <c:crosses val="autoZero"/>
        <c:crossBetween val="between"/>
      </c:valAx>
    </c:plotArea>
    <c:legend>
      <c:legendPos val="r"/>
      <c:overlay val="0"/>
    </c:legend>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bg-B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4AAEC7-80A8-4E7B-B525-10598B579F9B}" type="datetimeFigureOut">
              <a:rPr lang="bg-BG" smtClean="0"/>
              <a:t>8.8.2020 г.</a:t>
            </a:fld>
            <a:endParaRPr lang="bg-B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bg-B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bg-B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E19424-BB88-4532-B3C7-004C8C102C01}" type="slidenum">
              <a:rPr lang="bg-BG" smtClean="0"/>
              <a:t>‹#›</a:t>
            </a:fld>
            <a:endParaRPr lang="bg-BG"/>
          </a:p>
        </p:txBody>
      </p:sp>
    </p:spTree>
    <p:extLst>
      <p:ext uri="{BB962C8B-B14F-4D97-AF65-F5344CB8AC3E}">
        <p14:creationId xmlns:p14="http://schemas.microsoft.com/office/powerpoint/2010/main" val="2729806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dirty="0" smtClean="0"/>
              <a:t>И лимонада за час</a:t>
            </a:r>
            <a:endParaRPr lang="bg-BG" dirty="0"/>
          </a:p>
        </p:txBody>
      </p:sp>
      <p:sp>
        <p:nvSpPr>
          <p:cNvPr id="4" name="Slide Number Placeholder 3"/>
          <p:cNvSpPr>
            <a:spLocks noGrp="1"/>
          </p:cNvSpPr>
          <p:nvPr>
            <p:ph type="sldNum" sz="quarter" idx="10"/>
          </p:nvPr>
        </p:nvSpPr>
        <p:spPr/>
        <p:txBody>
          <a:bodyPr/>
          <a:lstStyle/>
          <a:p>
            <a:fld id="{F64AD191-8978-4A2C-90F4-485A83C7F65D}" type="slidenum">
              <a:rPr lang="bg-BG" smtClean="0"/>
              <a:t>43</a:t>
            </a:fld>
            <a:endParaRPr lang="bg-BG"/>
          </a:p>
        </p:txBody>
      </p:sp>
    </p:spTree>
    <p:extLst>
      <p:ext uri="{BB962C8B-B14F-4D97-AF65-F5344CB8AC3E}">
        <p14:creationId xmlns:p14="http://schemas.microsoft.com/office/powerpoint/2010/main" val="110879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bg-BG"/>
          </a:p>
        </p:txBody>
      </p:sp>
      <p:sp>
        <p:nvSpPr>
          <p:cNvPr id="4" name="Rectangle 4"/>
          <p:cNvSpPr>
            <a:spLocks noGrp="1" noChangeArrowheads="1"/>
          </p:cNvSpPr>
          <p:nvPr>
            <p:ph type="dt" sz="half" idx="10"/>
          </p:nvPr>
        </p:nvSpPr>
        <p:spPr>
          <a:ln/>
        </p:spPr>
        <p:txBody>
          <a:bodyPr/>
          <a:lstStyle>
            <a:lvl1pPr>
              <a:defRPr/>
            </a:lvl1pPr>
          </a:lstStyle>
          <a:p>
            <a:pPr>
              <a:defRPr/>
            </a:pPr>
            <a:endParaRPr lang="bg-BG" altLang="bg-BG"/>
          </a:p>
        </p:txBody>
      </p:sp>
      <p:sp>
        <p:nvSpPr>
          <p:cNvPr id="5" name="Rectangle 5"/>
          <p:cNvSpPr>
            <a:spLocks noGrp="1" noChangeArrowheads="1"/>
          </p:cNvSpPr>
          <p:nvPr>
            <p:ph type="ftr" sz="quarter" idx="11"/>
          </p:nvPr>
        </p:nvSpPr>
        <p:spPr>
          <a:ln/>
        </p:spPr>
        <p:txBody>
          <a:bodyPr/>
          <a:lstStyle>
            <a:lvl1pPr>
              <a:defRPr/>
            </a:lvl1pPr>
          </a:lstStyle>
          <a:p>
            <a:pPr>
              <a:defRPr/>
            </a:pPr>
            <a:endParaRPr lang="bg-BG" altLang="bg-BG"/>
          </a:p>
        </p:txBody>
      </p:sp>
      <p:sp>
        <p:nvSpPr>
          <p:cNvPr id="6" name="Rectangle 6"/>
          <p:cNvSpPr>
            <a:spLocks noGrp="1" noChangeArrowheads="1"/>
          </p:cNvSpPr>
          <p:nvPr>
            <p:ph type="sldNum" sz="quarter" idx="12"/>
          </p:nvPr>
        </p:nvSpPr>
        <p:spPr>
          <a:ln/>
        </p:spPr>
        <p:txBody>
          <a:bodyPr/>
          <a:lstStyle>
            <a:lvl1pPr>
              <a:defRPr/>
            </a:lvl1pPr>
          </a:lstStyle>
          <a:p>
            <a:pPr>
              <a:defRPr/>
            </a:pPr>
            <a:fld id="{560BC7BF-C186-45C9-807F-560451A3CE67}" type="slidenum">
              <a:rPr lang="bg-BG" altLang="bg-BG"/>
              <a:pPr>
                <a:defRPr/>
              </a:pPr>
              <a:t>‹#›</a:t>
            </a:fld>
            <a:endParaRPr lang="bg-BG" altLang="bg-BG"/>
          </a:p>
        </p:txBody>
      </p:sp>
    </p:spTree>
    <p:extLst>
      <p:ext uri="{BB962C8B-B14F-4D97-AF65-F5344CB8AC3E}">
        <p14:creationId xmlns:p14="http://schemas.microsoft.com/office/powerpoint/2010/main" val="3205355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Rectangle 4"/>
          <p:cNvSpPr>
            <a:spLocks noGrp="1" noChangeArrowheads="1"/>
          </p:cNvSpPr>
          <p:nvPr>
            <p:ph type="dt" sz="half" idx="10"/>
          </p:nvPr>
        </p:nvSpPr>
        <p:spPr>
          <a:ln/>
        </p:spPr>
        <p:txBody>
          <a:bodyPr/>
          <a:lstStyle>
            <a:lvl1pPr>
              <a:defRPr/>
            </a:lvl1pPr>
          </a:lstStyle>
          <a:p>
            <a:pPr>
              <a:defRPr/>
            </a:pPr>
            <a:endParaRPr lang="bg-BG" altLang="bg-BG"/>
          </a:p>
        </p:txBody>
      </p:sp>
      <p:sp>
        <p:nvSpPr>
          <p:cNvPr id="5" name="Rectangle 5"/>
          <p:cNvSpPr>
            <a:spLocks noGrp="1" noChangeArrowheads="1"/>
          </p:cNvSpPr>
          <p:nvPr>
            <p:ph type="ftr" sz="quarter" idx="11"/>
          </p:nvPr>
        </p:nvSpPr>
        <p:spPr>
          <a:ln/>
        </p:spPr>
        <p:txBody>
          <a:bodyPr/>
          <a:lstStyle>
            <a:lvl1pPr>
              <a:defRPr/>
            </a:lvl1pPr>
          </a:lstStyle>
          <a:p>
            <a:pPr>
              <a:defRPr/>
            </a:pPr>
            <a:endParaRPr lang="bg-BG" altLang="bg-BG"/>
          </a:p>
        </p:txBody>
      </p:sp>
      <p:sp>
        <p:nvSpPr>
          <p:cNvPr id="6" name="Rectangle 6"/>
          <p:cNvSpPr>
            <a:spLocks noGrp="1" noChangeArrowheads="1"/>
          </p:cNvSpPr>
          <p:nvPr>
            <p:ph type="sldNum" sz="quarter" idx="12"/>
          </p:nvPr>
        </p:nvSpPr>
        <p:spPr>
          <a:ln/>
        </p:spPr>
        <p:txBody>
          <a:bodyPr/>
          <a:lstStyle>
            <a:lvl1pPr>
              <a:defRPr/>
            </a:lvl1pPr>
          </a:lstStyle>
          <a:p>
            <a:pPr>
              <a:defRPr/>
            </a:pPr>
            <a:fld id="{54CBFA65-53A7-48E4-8834-9070DBB0AD88}" type="slidenum">
              <a:rPr lang="bg-BG" altLang="bg-BG"/>
              <a:pPr>
                <a:defRPr/>
              </a:pPr>
              <a:t>‹#›</a:t>
            </a:fld>
            <a:endParaRPr lang="bg-BG" altLang="bg-BG"/>
          </a:p>
        </p:txBody>
      </p:sp>
    </p:spTree>
    <p:extLst>
      <p:ext uri="{BB962C8B-B14F-4D97-AF65-F5344CB8AC3E}">
        <p14:creationId xmlns:p14="http://schemas.microsoft.com/office/powerpoint/2010/main" val="2779609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Rectangle 4"/>
          <p:cNvSpPr>
            <a:spLocks noGrp="1" noChangeArrowheads="1"/>
          </p:cNvSpPr>
          <p:nvPr>
            <p:ph type="dt" sz="half" idx="10"/>
          </p:nvPr>
        </p:nvSpPr>
        <p:spPr>
          <a:ln/>
        </p:spPr>
        <p:txBody>
          <a:bodyPr/>
          <a:lstStyle>
            <a:lvl1pPr>
              <a:defRPr/>
            </a:lvl1pPr>
          </a:lstStyle>
          <a:p>
            <a:pPr>
              <a:defRPr/>
            </a:pPr>
            <a:endParaRPr lang="bg-BG" altLang="bg-BG"/>
          </a:p>
        </p:txBody>
      </p:sp>
      <p:sp>
        <p:nvSpPr>
          <p:cNvPr id="5" name="Rectangle 5"/>
          <p:cNvSpPr>
            <a:spLocks noGrp="1" noChangeArrowheads="1"/>
          </p:cNvSpPr>
          <p:nvPr>
            <p:ph type="ftr" sz="quarter" idx="11"/>
          </p:nvPr>
        </p:nvSpPr>
        <p:spPr>
          <a:ln/>
        </p:spPr>
        <p:txBody>
          <a:bodyPr/>
          <a:lstStyle>
            <a:lvl1pPr>
              <a:defRPr/>
            </a:lvl1pPr>
          </a:lstStyle>
          <a:p>
            <a:pPr>
              <a:defRPr/>
            </a:pPr>
            <a:endParaRPr lang="bg-BG" altLang="bg-BG"/>
          </a:p>
        </p:txBody>
      </p:sp>
      <p:sp>
        <p:nvSpPr>
          <p:cNvPr id="6" name="Rectangle 6"/>
          <p:cNvSpPr>
            <a:spLocks noGrp="1" noChangeArrowheads="1"/>
          </p:cNvSpPr>
          <p:nvPr>
            <p:ph type="sldNum" sz="quarter" idx="12"/>
          </p:nvPr>
        </p:nvSpPr>
        <p:spPr>
          <a:ln/>
        </p:spPr>
        <p:txBody>
          <a:bodyPr/>
          <a:lstStyle>
            <a:lvl1pPr>
              <a:defRPr/>
            </a:lvl1pPr>
          </a:lstStyle>
          <a:p>
            <a:pPr>
              <a:defRPr/>
            </a:pPr>
            <a:fld id="{D12FF79A-1F6F-4D6B-91A7-344965689C69}" type="slidenum">
              <a:rPr lang="bg-BG" altLang="bg-BG"/>
              <a:pPr>
                <a:defRPr/>
              </a:pPr>
              <a:t>‹#›</a:t>
            </a:fld>
            <a:endParaRPr lang="bg-BG" altLang="bg-BG"/>
          </a:p>
        </p:txBody>
      </p:sp>
    </p:spTree>
    <p:extLst>
      <p:ext uri="{BB962C8B-B14F-4D97-AF65-F5344CB8AC3E}">
        <p14:creationId xmlns:p14="http://schemas.microsoft.com/office/powerpoint/2010/main" val="1033529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Rectangle 4"/>
          <p:cNvSpPr>
            <a:spLocks noGrp="1" noChangeArrowheads="1"/>
          </p:cNvSpPr>
          <p:nvPr>
            <p:ph type="dt" sz="half" idx="10"/>
          </p:nvPr>
        </p:nvSpPr>
        <p:spPr>
          <a:ln/>
        </p:spPr>
        <p:txBody>
          <a:bodyPr/>
          <a:lstStyle>
            <a:lvl1pPr>
              <a:defRPr/>
            </a:lvl1pPr>
          </a:lstStyle>
          <a:p>
            <a:pPr>
              <a:defRPr/>
            </a:pPr>
            <a:endParaRPr lang="bg-BG" altLang="bg-BG"/>
          </a:p>
        </p:txBody>
      </p:sp>
      <p:sp>
        <p:nvSpPr>
          <p:cNvPr id="5" name="Rectangle 5"/>
          <p:cNvSpPr>
            <a:spLocks noGrp="1" noChangeArrowheads="1"/>
          </p:cNvSpPr>
          <p:nvPr>
            <p:ph type="ftr" sz="quarter" idx="11"/>
          </p:nvPr>
        </p:nvSpPr>
        <p:spPr>
          <a:ln/>
        </p:spPr>
        <p:txBody>
          <a:bodyPr/>
          <a:lstStyle>
            <a:lvl1pPr>
              <a:defRPr/>
            </a:lvl1pPr>
          </a:lstStyle>
          <a:p>
            <a:pPr>
              <a:defRPr/>
            </a:pPr>
            <a:endParaRPr lang="bg-BG" altLang="bg-BG"/>
          </a:p>
        </p:txBody>
      </p:sp>
      <p:sp>
        <p:nvSpPr>
          <p:cNvPr id="6" name="Rectangle 6"/>
          <p:cNvSpPr>
            <a:spLocks noGrp="1" noChangeArrowheads="1"/>
          </p:cNvSpPr>
          <p:nvPr>
            <p:ph type="sldNum" sz="quarter" idx="12"/>
          </p:nvPr>
        </p:nvSpPr>
        <p:spPr>
          <a:ln/>
        </p:spPr>
        <p:txBody>
          <a:bodyPr/>
          <a:lstStyle>
            <a:lvl1pPr>
              <a:defRPr/>
            </a:lvl1pPr>
          </a:lstStyle>
          <a:p>
            <a:pPr>
              <a:defRPr/>
            </a:pPr>
            <a:fld id="{F6471C76-BF1C-4979-826F-FB6257C3798C}" type="slidenum">
              <a:rPr lang="bg-BG" altLang="bg-BG"/>
              <a:pPr>
                <a:defRPr/>
              </a:pPr>
              <a:t>‹#›</a:t>
            </a:fld>
            <a:endParaRPr lang="bg-BG" altLang="bg-BG"/>
          </a:p>
        </p:txBody>
      </p:sp>
    </p:spTree>
    <p:extLst>
      <p:ext uri="{BB962C8B-B14F-4D97-AF65-F5344CB8AC3E}">
        <p14:creationId xmlns:p14="http://schemas.microsoft.com/office/powerpoint/2010/main" val="3362563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bg-BG" altLang="bg-BG"/>
          </a:p>
        </p:txBody>
      </p:sp>
      <p:sp>
        <p:nvSpPr>
          <p:cNvPr id="5" name="Rectangle 5"/>
          <p:cNvSpPr>
            <a:spLocks noGrp="1" noChangeArrowheads="1"/>
          </p:cNvSpPr>
          <p:nvPr>
            <p:ph type="ftr" sz="quarter" idx="11"/>
          </p:nvPr>
        </p:nvSpPr>
        <p:spPr>
          <a:ln/>
        </p:spPr>
        <p:txBody>
          <a:bodyPr/>
          <a:lstStyle>
            <a:lvl1pPr>
              <a:defRPr/>
            </a:lvl1pPr>
          </a:lstStyle>
          <a:p>
            <a:pPr>
              <a:defRPr/>
            </a:pPr>
            <a:endParaRPr lang="bg-BG" altLang="bg-BG"/>
          </a:p>
        </p:txBody>
      </p:sp>
      <p:sp>
        <p:nvSpPr>
          <p:cNvPr id="6" name="Rectangle 6"/>
          <p:cNvSpPr>
            <a:spLocks noGrp="1" noChangeArrowheads="1"/>
          </p:cNvSpPr>
          <p:nvPr>
            <p:ph type="sldNum" sz="quarter" idx="12"/>
          </p:nvPr>
        </p:nvSpPr>
        <p:spPr>
          <a:ln/>
        </p:spPr>
        <p:txBody>
          <a:bodyPr/>
          <a:lstStyle>
            <a:lvl1pPr>
              <a:defRPr/>
            </a:lvl1pPr>
          </a:lstStyle>
          <a:p>
            <a:pPr>
              <a:defRPr/>
            </a:pPr>
            <a:fld id="{599A7B3C-A3AD-479B-95AD-4762B3E34360}" type="slidenum">
              <a:rPr lang="bg-BG" altLang="bg-BG"/>
              <a:pPr>
                <a:defRPr/>
              </a:pPr>
              <a:t>‹#›</a:t>
            </a:fld>
            <a:endParaRPr lang="bg-BG" altLang="bg-BG"/>
          </a:p>
        </p:txBody>
      </p:sp>
    </p:spTree>
    <p:extLst>
      <p:ext uri="{BB962C8B-B14F-4D97-AF65-F5344CB8AC3E}">
        <p14:creationId xmlns:p14="http://schemas.microsoft.com/office/powerpoint/2010/main" val="2213858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Rectangle 4"/>
          <p:cNvSpPr>
            <a:spLocks noGrp="1" noChangeArrowheads="1"/>
          </p:cNvSpPr>
          <p:nvPr>
            <p:ph type="dt" sz="half" idx="10"/>
          </p:nvPr>
        </p:nvSpPr>
        <p:spPr>
          <a:ln/>
        </p:spPr>
        <p:txBody>
          <a:bodyPr/>
          <a:lstStyle>
            <a:lvl1pPr>
              <a:defRPr/>
            </a:lvl1pPr>
          </a:lstStyle>
          <a:p>
            <a:pPr>
              <a:defRPr/>
            </a:pPr>
            <a:endParaRPr lang="bg-BG" altLang="bg-BG"/>
          </a:p>
        </p:txBody>
      </p:sp>
      <p:sp>
        <p:nvSpPr>
          <p:cNvPr id="6" name="Rectangle 5"/>
          <p:cNvSpPr>
            <a:spLocks noGrp="1" noChangeArrowheads="1"/>
          </p:cNvSpPr>
          <p:nvPr>
            <p:ph type="ftr" sz="quarter" idx="11"/>
          </p:nvPr>
        </p:nvSpPr>
        <p:spPr>
          <a:ln/>
        </p:spPr>
        <p:txBody>
          <a:bodyPr/>
          <a:lstStyle>
            <a:lvl1pPr>
              <a:defRPr/>
            </a:lvl1pPr>
          </a:lstStyle>
          <a:p>
            <a:pPr>
              <a:defRPr/>
            </a:pPr>
            <a:endParaRPr lang="bg-BG" altLang="bg-BG"/>
          </a:p>
        </p:txBody>
      </p:sp>
      <p:sp>
        <p:nvSpPr>
          <p:cNvPr id="7" name="Rectangle 6"/>
          <p:cNvSpPr>
            <a:spLocks noGrp="1" noChangeArrowheads="1"/>
          </p:cNvSpPr>
          <p:nvPr>
            <p:ph type="sldNum" sz="quarter" idx="12"/>
          </p:nvPr>
        </p:nvSpPr>
        <p:spPr>
          <a:ln/>
        </p:spPr>
        <p:txBody>
          <a:bodyPr/>
          <a:lstStyle>
            <a:lvl1pPr>
              <a:defRPr/>
            </a:lvl1pPr>
          </a:lstStyle>
          <a:p>
            <a:pPr>
              <a:defRPr/>
            </a:pPr>
            <a:fld id="{6BA0B180-614C-41C9-BCE4-3AA956497DF7}" type="slidenum">
              <a:rPr lang="bg-BG" altLang="bg-BG"/>
              <a:pPr>
                <a:defRPr/>
              </a:pPr>
              <a:t>‹#›</a:t>
            </a:fld>
            <a:endParaRPr lang="bg-BG" altLang="bg-BG"/>
          </a:p>
        </p:txBody>
      </p:sp>
    </p:spTree>
    <p:extLst>
      <p:ext uri="{BB962C8B-B14F-4D97-AF65-F5344CB8AC3E}">
        <p14:creationId xmlns:p14="http://schemas.microsoft.com/office/powerpoint/2010/main" val="3015565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Rectangle 4"/>
          <p:cNvSpPr>
            <a:spLocks noGrp="1" noChangeArrowheads="1"/>
          </p:cNvSpPr>
          <p:nvPr>
            <p:ph type="dt" sz="half" idx="10"/>
          </p:nvPr>
        </p:nvSpPr>
        <p:spPr>
          <a:ln/>
        </p:spPr>
        <p:txBody>
          <a:bodyPr/>
          <a:lstStyle>
            <a:lvl1pPr>
              <a:defRPr/>
            </a:lvl1pPr>
          </a:lstStyle>
          <a:p>
            <a:pPr>
              <a:defRPr/>
            </a:pPr>
            <a:endParaRPr lang="bg-BG" altLang="bg-BG"/>
          </a:p>
        </p:txBody>
      </p:sp>
      <p:sp>
        <p:nvSpPr>
          <p:cNvPr id="8" name="Rectangle 5"/>
          <p:cNvSpPr>
            <a:spLocks noGrp="1" noChangeArrowheads="1"/>
          </p:cNvSpPr>
          <p:nvPr>
            <p:ph type="ftr" sz="quarter" idx="11"/>
          </p:nvPr>
        </p:nvSpPr>
        <p:spPr>
          <a:ln/>
        </p:spPr>
        <p:txBody>
          <a:bodyPr/>
          <a:lstStyle>
            <a:lvl1pPr>
              <a:defRPr/>
            </a:lvl1pPr>
          </a:lstStyle>
          <a:p>
            <a:pPr>
              <a:defRPr/>
            </a:pPr>
            <a:endParaRPr lang="bg-BG" altLang="bg-BG"/>
          </a:p>
        </p:txBody>
      </p:sp>
      <p:sp>
        <p:nvSpPr>
          <p:cNvPr id="9" name="Rectangle 6"/>
          <p:cNvSpPr>
            <a:spLocks noGrp="1" noChangeArrowheads="1"/>
          </p:cNvSpPr>
          <p:nvPr>
            <p:ph type="sldNum" sz="quarter" idx="12"/>
          </p:nvPr>
        </p:nvSpPr>
        <p:spPr>
          <a:ln/>
        </p:spPr>
        <p:txBody>
          <a:bodyPr/>
          <a:lstStyle>
            <a:lvl1pPr>
              <a:defRPr/>
            </a:lvl1pPr>
          </a:lstStyle>
          <a:p>
            <a:pPr>
              <a:defRPr/>
            </a:pPr>
            <a:fld id="{2FE2F476-EC4D-41F6-BAC5-4C64F7312F15}" type="slidenum">
              <a:rPr lang="bg-BG" altLang="bg-BG"/>
              <a:pPr>
                <a:defRPr/>
              </a:pPr>
              <a:t>‹#›</a:t>
            </a:fld>
            <a:endParaRPr lang="bg-BG" altLang="bg-BG"/>
          </a:p>
        </p:txBody>
      </p:sp>
    </p:spTree>
    <p:extLst>
      <p:ext uri="{BB962C8B-B14F-4D97-AF65-F5344CB8AC3E}">
        <p14:creationId xmlns:p14="http://schemas.microsoft.com/office/powerpoint/2010/main" val="505597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Rectangle 4"/>
          <p:cNvSpPr>
            <a:spLocks noGrp="1" noChangeArrowheads="1"/>
          </p:cNvSpPr>
          <p:nvPr>
            <p:ph type="dt" sz="half" idx="10"/>
          </p:nvPr>
        </p:nvSpPr>
        <p:spPr>
          <a:ln/>
        </p:spPr>
        <p:txBody>
          <a:bodyPr/>
          <a:lstStyle>
            <a:lvl1pPr>
              <a:defRPr/>
            </a:lvl1pPr>
          </a:lstStyle>
          <a:p>
            <a:pPr>
              <a:defRPr/>
            </a:pPr>
            <a:endParaRPr lang="bg-BG" altLang="bg-BG"/>
          </a:p>
        </p:txBody>
      </p:sp>
      <p:sp>
        <p:nvSpPr>
          <p:cNvPr id="4" name="Rectangle 5"/>
          <p:cNvSpPr>
            <a:spLocks noGrp="1" noChangeArrowheads="1"/>
          </p:cNvSpPr>
          <p:nvPr>
            <p:ph type="ftr" sz="quarter" idx="11"/>
          </p:nvPr>
        </p:nvSpPr>
        <p:spPr>
          <a:ln/>
        </p:spPr>
        <p:txBody>
          <a:bodyPr/>
          <a:lstStyle>
            <a:lvl1pPr>
              <a:defRPr/>
            </a:lvl1pPr>
          </a:lstStyle>
          <a:p>
            <a:pPr>
              <a:defRPr/>
            </a:pPr>
            <a:endParaRPr lang="bg-BG" altLang="bg-BG"/>
          </a:p>
        </p:txBody>
      </p:sp>
      <p:sp>
        <p:nvSpPr>
          <p:cNvPr id="5" name="Rectangle 6"/>
          <p:cNvSpPr>
            <a:spLocks noGrp="1" noChangeArrowheads="1"/>
          </p:cNvSpPr>
          <p:nvPr>
            <p:ph type="sldNum" sz="quarter" idx="12"/>
          </p:nvPr>
        </p:nvSpPr>
        <p:spPr>
          <a:ln/>
        </p:spPr>
        <p:txBody>
          <a:bodyPr/>
          <a:lstStyle>
            <a:lvl1pPr>
              <a:defRPr/>
            </a:lvl1pPr>
          </a:lstStyle>
          <a:p>
            <a:pPr>
              <a:defRPr/>
            </a:pPr>
            <a:fld id="{667EF0D5-3BD4-4839-BFE7-F73BAE7223D9}" type="slidenum">
              <a:rPr lang="bg-BG" altLang="bg-BG"/>
              <a:pPr>
                <a:defRPr/>
              </a:pPr>
              <a:t>‹#›</a:t>
            </a:fld>
            <a:endParaRPr lang="bg-BG" altLang="bg-BG"/>
          </a:p>
        </p:txBody>
      </p:sp>
    </p:spTree>
    <p:extLst>
      <p:ext uri="{BB962C8B-B14F-4D97-AF65-F5344CB8AC3E}">
        <p14:creationId xmlns:p14="http://schemas.microsoft.com/office/powerpoint/2010/main" val="671858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bg-BG" altLang="bg-BG"/>
          </a:p>
        </p:txBody>
      </p:sp>
      <p:sp>
        <p:nvSpPr>
          <p:cNvPr id="3" name="Rectangle 5"/>
          <p:cNvSpPr>
            <a:spLocks noGrp="1" noChangeArrowheads="1"/>
          </p:cNvSpPr>
          <p:nvPr>
            <p:ph type="ftr" sz="quarter" idx="11"/>
          </p:nvPr>
        </p:nvSpPr>
        <p:spPr>
          <a:ln/>
        </p:spPr>
        <p:txBody>
          <a:bodyPr/>
          <a:lstStyle>
            <a:lvl1pPr>
              <a:defRPr/>
            </a:lvl1pPr>
          </a:lstStyle>
          <a:p>
            <a:pPr>
              <a:defRPr/>
            </a:pPr>
            <a:endParaRPr lang="bg-BG" altLang="bg-BG"/>
          </a:p>
        </p:txBody>
      </p:sp>
      <p:sp>
        <p:nvSpPr>
          <p:cNvPr id="4" name="Rectangle 6"/>
          <p:cNvSpPr>
            <a:spLocks noGrp="1" noChangeArrowheads="1"/>
          </p:cNvSpPr>
          <p:nvPr>
            <p:ph type="sldNum" sz="quarter" idx="12"/>
          </p:nvPr>
        </p:nvSpPr>
        <p:spPr>
          <a:ln/>
        </p:spPr>
        <p:txBody>
          <a:bodyPr/>
          <a:lstStyle>
            <a:lvl1pPr>
              <a:defRPr/>
            </a:lvl1pPr>
          </a:lstStyle>
          <a:p>
            <a:pPr>
              <a:defRPr/>
            </a:pPr>
            <a:fld id="{91C44F73-7421-4F78-B990-50D18B0C147A}" type="slidenum">
              <a:rPr lang="bg-BG" altLang="bg-BG"/>
              <a:pPr>
                <a:defRPr/>
              </a:pPr>
              <a:t>‹#›</a:t>
            </a:fld>
            <a:endParaRPr lang="bg-BG" altLang="bg-BG"/>
          </a:p>
        </p:txBody>
      </p:sp>
    </p:spTree>
    <p:extLst>
      <p:ext uri="{BB962C8B-B14F-4D97-AF65-F5344CB8AC3E}">
        <p14:creationId xmlns:p14="http://schemas.microsoft.com/office/powerpoint/2010/main" val="1406063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bg-BG" altLang="bg-BG"/>
          </a:p>
        </p:txBody>
      </p:sp>
      <p:sp>
        <p:nvSpPr>
          <p:cNvPr id="6" name="Rectangle 5"/>
          <p:cNvSpPr>
            <a:spLocks noGrp="1" noChangeArrowheads="1"/>
          </p:cNvSpPr>
          <p:nvPr>
            <p:ph type="ftr" sz="quarter" idx="11"/>
          </p:nvPr>
        </p:nvSpPr>
        <p:spPr>
          <a:ln/>
        </p:spPr>
        <p:txBody>
          <a:bodyPr/>
          <a:lstStyle>
            <a:lvl1pPr>
              <a:defRPr/>
            </a:lvl1pPr>
          </a:lstStyle>
          <a:p>
            <a:pPr>
              <a:defRPr/>
            </a:pPr>
            <a:endParaRPr lang="bg-BG" altLang="bg-BG"/>
          </a:p>
        </p:txBody>
      </p:sp>
      <p:sp>
        <p:nvSpPr>
          <p:cNvPr id="7" name="Rectangle 6"/>
          <p:cNvSpPr>
            <a:spLocks noGrp="1" noChangeArrowheads="1"/>
          </p:cNvSpPr>
          <p:nvPr>
            <p:ph type="sldNum" sz="quarter" idx="12"/>
          </p:nvPr>
        </p:nvSpPr>
        <p:spPr>
          <a:ln/>
        </p:spPr>
        <p:txBody>
          <a:bodyPr/>
          <a:lstStyle>
            <a:lvl1pPr>
              <a:defRPr/>
            </a:lvl1pPr>
          </a:lstStyle>
          <a:p>
            <a:pPr>
              <a:defRPr/>
            </a:pPr>
            <a:fld id="{A6ADF738-26F4-433A-8EE3-8450B3F788D3}" type="slidenum">
              <a:rPr lang="bg-BG" altLang="bg-BG"/>
              <a:pPr>
                <a:defRPr/>
              </a:pPr>
              <a:t>‹#›</a:t>
            </a:fld>
            <a:endParaRPr lang="bg-BG" altLang="bg-BG"/>
          </a:p>
        </p:txBody>
      </p:sp>
    </p:spTree>
    <p:extLst>
      <p:ext uri="{BB962C8B-B14F-4D97-AF65-F5344CB8AC3E}">
        <p14:creationId xmlns:p14="http://schemas.microsoft.com/office/powerpoint/2010/main" val="3639194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bg-BG"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bg-BG" altLang="bg-BG"/>
          </a:p>
        </p:txBody>
      </p:sp>
      <p:sp>
        <p:nvSpPr>
          <p:cNvPr id="6" name="Rectangle 5"/>
          <p:cNvSpPr>
            <a:spLocks noGrp="1" noChangeArrowheads="1"/>
          </p:cNvSpPr>
          <p:nvPr>
            <p:ph type="ftr" sz="quarter" idx="11"/>
          </p:nvPr>
        </p:nvSpPr>
        <p:spPr>
          <a:ln/>
        </p:spPr>
        <p:txBody>
          <a:bodyPr/>
          <a:lstStyle>
            <a:lvl1pPr>
              <a:defRPr/>
            </a:lvl1pPr>
          </a:lstStyle>
          <a:p>
            <a:pPr>
              <a:defRPr/>
            </a:pPr>
            <a:endParaRPr lang="bg-BG" altLang="bg-BG"/>
          </a:p>
        </p:txBody>
      </p:sp>
      <p:sp>
        <p:nvSpPr>
          <p:cNvPr id="7" name="Rectangle 6"/>
          <p:cNvSpPr>
            <a:spLocks noGrp="1" noChangeArrowheads="1"/>
          </p:cNvSpPr>
          <p:nvPr>
            <p:ph type="sldNum" sz="quarter" idx="12"/>
          </p:nvPr>
        </p:nvSpPr>
        <p:spPr>
          <a:ln/>
        </p:spPr>
        <p:txBody>
          <a:bodyPr/>
          <a:lstStyle>
            <a:lvl1pPr>
              <a:defRPr/>
            </a:lvl1pPr>
          </a:lstStyle>
          <a:p>
            <a:pPr>
              <a:defRPr/>
            </a:pPr>
            <a:fld id="{0A7337E1-4100-423D-8B0A-06F5BBDA4BF6}" type="slidenum">
              <a:rPr lang="bg-BG" altLang="bg-BG"/>
              <a:pPr>
                <a:defRPr/>
              </a:pPr>
              <a:t>‹#›</a:t>
            </a:fld>
            <a:endParaRPr lang="bg-BG" altLang="bg-BG"/>
          </a:p>
        </p:txBody>
      </p:sp>
    </p:spTree>
    <p:extLst>
      <p:ext uri="{BB962C8B-B14F-4D97-AF65-F5344CB8AC3E}">
        <p14:creationId xmlns:p14="http://schemas.microsoft.com/office/powerpoint/2010/main" val="1195490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bg-BG" altLang="bg-BG"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bg-BG" altLang="bg-BG" smtClean="0"/>
              <a:t>Click to edit Master text styles</a:t>
            </a:r>
          </a:p>
          <a:p>
            <a:pPr lvl="1"/>
            <a:r>
              <a:rPr lang="bg-BG" altLang="bg-BG" smtClean="0"/>
              <a:t>Second level</a:t>
            </a:r>
          </a:p>
          <a:p>
            <a:pPr lvl="2"/>
            <a:r>
              <a:rPr lang="bg-BG" altLang="bg-BG" smtClean="0"/>
              <a:t>Third level</a:t>
            </a:r>
          </a:p>
          <a:p>
            <a:pPr lvl="3"/>
            <a:r>
              <a:rPr lang="bg-BG" altLang="bg-BG" smtClean="0"/>
              <a:t>Fourth level</a:t>
            </a:r>
          </a:p>
          <a:p>
            <a:pPr lvl="4"/>
            <a:r>
              <a:rPr lang="bg-BG" altLang="bg-BG"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defRPr/>
            </a:pPr>
            <a:endParaRPr lang="bg-BG" altLang="bg-BG"/>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bg-BG" altLang="bg-BG"/>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a:defRPr/>
            </a:pPr>
            <a:fld id="{84C7DB9C-C896-4CE5-8BEF-0A9E945A8DA4}" type="slidenum">
              <a:rPr lang="bg-BG" altLang="bg-BG"/>
              <a:pPr>
                <a:defRPr/>
              </a:pPr>
              <a:t>‹#›</a:t>
            </a:fld>
            <a:endParaRPr lang="bg-BG" altLang="bg-BG"/>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5.emf"/><Relationship Id="rId5" Type="http://schemas.openxmlformats.org/officeDocument/2006/relationships/package" Target="../embeddings/Microsoft_Excel_Worksheet2.xlsx"/><Relationship Id="rId4" Type="http://schemas.openxmlformats.org/officeDocument/2006/relationships/oleObject" Target="../embeddings/oleObject3.bin"/></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17.emf"/></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ru-RU" altLang="bg-BG" sz="4000" dirty="0" smtClean="0"/>
              <a:t>ТЕОРИЯ НА ПРОИЗВОДСТВОТО И ФИРМЕНОТО ПРЕДЛАГАНЕ</a:t>
            </a:r>
            <a:endParaRPr lang="bg-BG" altLang="bg-BG" sz="4000" dirty="0" smtClean="0"/>
          </a:p>
        </p:txBody>
      </p:sp>
      <p:sp>
        <p:nvSpPr>
          <p:cNvPr id="2051" name="Rectangle 3"/>
          <p:cNvSpPr>
            <a:spLocks noGrp="1" noChangeArrowheads="1"/>
          </p:cNvSpPr>
          <p:nvPr>
            <p:ph type="subTitle" idx="1"/>
          </p:nvPr>
        </p:nvSpPr>
        <p:spPr/>
        <p:txBody>
          <a:bodyPr/>
          <a:lstStyle/>
          <a:p>
            <a:pPr eaLnBrk="1" hangingPunct="1"/>
            <a:endParaRPr lang="bg-BG" altLang="bg-BG"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bg-BG" altLang="bg-BG" sz="4000" b="1" dirty="0" smtClean="0"/>
              <a:t>4.1.2. Производството в краткосрочен план</a:t>
            </a:r>
          </a:p>
        </p:txBody>
      </p:sp>
      <p:sp>
        <p:nvSpPr>
          <p:cNvPr id="9219" name="Rectangle 3"/>
          <p:cNvSpPr>
            <a:spLocks noGrp="1" noChangeArrowheads="1"/>
          </p:cNvSpPr>
          <p:nvPr>
            <p:ph type="body" idx="1"/>
          </p:nvPr>
        </p:nvSpPr>
        <p:spPr/>
        <p:txBody>
          <a:bodyPr/>
          <a:lstStyle/>
          <a:p>
            <a:pPr marL="0" indent="0" algn="just" eaLnBrk="1" hangingPunct="1">
              <a:buNone/>
            </a:pPr>
            <a:r>
              <a:rPr lang="bg-BG" altLang="bg-BG" dirty="0" smtClean="0"/>
              <a:t>Ако се вземе една </a:t>
            </a:r>
            <a:r>
              <a:rPr lang="bg-BG" altLang="bg-BG" dirty="0" err="1" smtClean="0"/>
              <a:t>трифакторна</a:t>
            </a:r>
            <a:r>
              <a:rPr lang="bg-BG" altLang="bg-BG" dirty="0" smtClean="0"/>
              <a:t> функция </a:t>
            </a:r>
            <a:r>
              <a:rPr lang="en-US" altLang="bg-BG" dirty="0" smtClean="0"/>
              <a:t>Q</a:t>
            </a:r>
            <a:r>
              <a:rPr lang="bg-BG" altLang="bg-BG" dirty="0" smtClean="0"/>
              <a:t>= </a:t>
            </a:r>
            <a:r>
              <a:rPr lang="en-US" altLang="bg-BG" dirty="0" smtClean="0"/>
              <a:t>f</a:t>
            </a:r>
            <a:r>
              <a:rPr lang="bg-BG" altLang="bg-BG" dirty="0" smtClean="0"/>
              <a:t> (</a:t>
            </a:r>
            <a:r>
              <a:rPr lang="en-US" altLang="bg-BG" b="1" u="sng" dirty="0" smtClean="0">
                <a:solidFill>
                  <a:srgbClr val="FF0000"/>
                </a:solidFill>
              </a:rPr>
              <a:t>K</a:t>
            </a:r>
            <a:r>
              <a:rPr lang="bg-BG" altLang="bg-BG" dirty="0" smtClean="0"/>
              <a:t>, </a:t>
            </a:r>
            <a:r>
              <a:rPr lang="en-US" altLang="bg-BG" dirty="0" smtClean="0"/>
              <a:t>L</a:t>
            </a:r>
            <a:r>
              <a:rPr lang="bg-BG" altLang="bg-BG" dirty="0" smtClean="0"/>
              <a:t>, </a:t>
            </a:r>
            <a:r>
              <a:rPr lang="en-US" altLang="bg-BG" b="1" u="sng" dirty="0" err="1" smtClean="0">
                <a:solidFill>
                  <a:srgbClr val="FF0000"/>
                </a:solidFill>
              </a:rPr>
              <a:t>Ld</a:t>
            </a:r>
            <a:r>
              <a:rPr lang="bg-BG" altLang="bg-BG" dirty="0" smtClean="0"/>
              <a:t> ), </a:t>
            </a:r>
          </a:p>
          <a:p>
            <a:pPr marL="0" indent="0" algn="just" eaLnBrk="1" hangingPunct="1">
              <a:buNone/>
            </a:pPr>
            <a:r>
              <a:rPr lang="bg-BG" altLang="bg-BG" dirty="0" smtClean="0"/>
              <a:t>нека </a:t>
            </a:r>
            <a:r>
              <a:rPr lang="bg-BG" altLang="bg-BG" b="1" u="sng" dirty="0" smtClean="0"/>
              <a:t>К</a:t>
            </a:r>
            <a:r>
              <a:rPr lang="bg-BG" altLang="bg-BG" dirty="0" smtClean="0"/>
              <a:t> – капиталът и </a:t>
            </a:r>
          </a:p>
          <a:p>
            <a:pPr marL="0" indent="0" algn="just" eaLnBrk="1" hangingPunct="1">
              <a:buNone/>
            </a:pPr>
            <a:r>
              <a:rPr lang="en-US" altLang="bg-BG" b="1" u="sng" dirty="0" err="1" smtClean="0"/>
              <a:t>Ld</a:t>
            </a:r>
            <a:r>
              <a:rPr lang="bg-BG" altLang="bg-BG" b="1" dirty="0" smtClean="0"/>
              <a:t> (</a:t>
            </a:r>
            <a:r>
              <a:rPr lang="en-US" altLang="bg-BG" b="1" dirty="0" smtClean="0"/>
              <a:t>land</a:t>
            </a:r>
            <a:r>
              <a:rPr lang="bg-BG" altLang="bg-BG" b="1" dirty="0" smtClean="0"/>
              <a:t>)</a:t>
            </a:r>
            <a:r>
              <a:rPr lang="bg-BG" altLang="bg-BG" dirty="0" smtClean="0"/>
              <a:t> - земята  да са постоянни. Произведената продукция ще е в зависимост от промяната на </a:t>
            </a:r>
            <a:r>
              <a:rPr lang="en-US" altLang="bg-BG" b="1" dirty="0" smtClean="0"/>
              <a:t>L</a:t>
            </a:r>
            <a:r>
              <a:rPr lang="en-US" altLang="bg-BG" dirty="0" smtClean="0"/>
              <a:t> </a:t>
            </a:r>
            <a:r>
              <a:rPr lang="bg-BG" altLang="bg-BG" b="1" dirty="0" smtClean="0"/>
              <a:t>(</a:t>
            </a:r>
            <a:r>
              <a:rPr lang="en-US" altLang="bg-BG" b="1" dirty="0" smtClean="0"/>
              <a:t>labor</a:t>
            </a:r>
            <a:r>
              <a:rPr lang="bg-BG" altLang="bg-BG" b="1" dirty="0" smtClean="0"/>
              <a:t>)</a:t>
            </a:r>
            <a:r>
              <a:rPr lang="bg-BG" altLang="bg-BG" dirty="0" smtClean="0"/>
              <a:t> – трудовите ресурси. Подчертаните фактори се приемат като постоянни величини </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bg-BG"/>
          </a:p>
        </p:txBody>
      </p:sp>
      <p:sp>
        <p:nvSpPr>
          <p:cNvPr id="3" name="Content Placeholder 2"/>
          <p:cNvSpPr>
            <a:spLocks noGrp="1"/>
          </p:cNvSpPr>
          <p:nvPr>
            <p:ph idx="1"/>
          </p:nvPr>
        </p:nvSpPr>
        <p:spPr>
          <a:xfrm>
            <a:off x="0" y="1600200"/>
            <a:ext cx="8964488" cy="4525963"/>
          </a:xfrm>
        </p:spPr>
        <p:txBody>
          <a:bodyPr/>
          <a:lstStyle/>
          <a:p>
            <a:r>
              <a:rPr lang="bg-BG" dirty="0" smtClean="0"/>
              <a:t>пределен приход (</a:t>
            </a:r>
            <a:r>
              <a:rPr lang="en-US" dirty="0" smtClean="0"/>
              <a:t>MR</a:t>
            </a:r>
            <a:r>
              <a:rPr lang="bg-BG" dirty="0" smtClean="0"/>
              <a:t>)</a:t>
            </a:r>
          </a:p>
          <a:p>
            <a:r>
              <a:rPr lang="bg-BG" dirty="0" smtClean="0"/>
              <a:t>Печалба </a:t>
            </a:r>
            <a:r>
              <a:rPr lang="en-US" dirty="0" smtClean="0"/>
              <a:t>(Prf)</a:t>
            </a:r>
            <a:endParaRPr lang="bg-BG" dirty="0" smtClean="0"/>
          </a:p>
          <a:p>
            <a:r>
              <a:rPr lang="bg-BG" dirty="0" smtClean="0"/>
              <a:t>критична точка на фирмата</a:t>
            </a:r>
            <a:r>
              <a:rPr lang="en-US" dirty="0" smtClean="0"/>
              <a:t> </a:t>
            </a:r>
            <a:r>
              <a:rPr lang="ru-RU" dirty="0" smtClean="0"/>
              <a:t>(</a:t>
            </a:r>
            <a:r>
              <a:rPr lang="en-US" dirty="0" smtClean="0"/>
              <a:t>Breakeven Point</a:t>
            </a:r>
            <a:r>
              <a:rPr lang="ru-RU" dirty="0" smtClean="0"/>
              <a:t>)</a:t>
            </a:r>
            <a:endParaRPr lang="bg-BG" dirty="0" smtClean="0"/>
          </a:p>
          <a:p>
            <a:r>
              <a:rPr lang="bg-BG" dirty="0" smtClean="0"/>
              <a:t>точка на закриване на фирмата</a:t>
            </a:r>
            <a:r>
              <a:rPr lang="en-US" dirty="0" smtClean="0"/>
              <a:t> </a:t>
            </a:r>
            <a:r>
              <a:rPr lang="ru-RU" dirty="0" smtClean="0"/>
              <a:t>(</a:t>
            </a:r>
            <a:r>
              <a:rPr lang="en-US" dirty="0" smtClean="0"/>
              <a:t>Shutdown Point</a:t>
            </a:r>
            <a:r>
              <a:rPr lang="bg-BG" dirty="0" smtClean="0"/>
              <a:t>)</a:t>
            </a:r>
          </a:p>
          <a:p>
            <a:endParaRPr lang="bg-BG" dirty="0" smtClean="0"/>
          </a:p>
          <a:p>
            <a:endParaRPr lang="bg-BG" dirty="0" smtClean="0"/>
          </a:p>
          <a:p>
            <a:endParaRPr lang="bg-BG" dirty="0"/>
          </a:p>
        </p:txBody>
      </p:sp>
    </p:spTree>
    <p:extLst>
      <p:ext uri="{BB962C8B-B14F-4D97-AF65-F5344CB8AC3E}">
        <p14:creationId xmlns:p14="http://schemas.microsoft.com/office/powerpoint/2010/main" val="232052877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bg-BG"/>
          </a:p>
        </p:txBody>
      </p:sp>
      <p:sp>
        <p:nvSpPr>
          <p:cNvPr id="3" name="Content Placeholder 2"/>
          <p:cNvSpPr>
            <a:spLocks noGrp="1"/>
          </p:cNvSpPr>
          <p:nvPr>
            <p:ph idx="1"/>
          </p:nvPr>
        </p:nvSpPr>
        <p:spPr>
          <a:xfrm>
            <a:off x="0" y="1600200"/>
            <a:ext cx="9144000" cy="4525963"/>
          </a:xfrm>
        </p:spPr>
        <p:txBody>
          <a:bodyPr/>
          <a:lstStyle/>
          <a:p>
            <a:r>
              <a:rPr lang="bg-BG" sz="2800" dirty="0" smtClean="0"/>
              <a:t>едноличен търговец</a:t>
            </a:r>
            <a:r>
              <a:rPr lang="en-US" sz="2800" dirty="0" smtClean="0"/>
              <a:t> </a:t>
            </a:r>
            <a:r>
              <a:rPr lang="bg-BG" sz="2800" b="1" dirty="0" smtClean="0">
                <a:solidFill>
                  <a:srgbClr val="FF0000"/>
                </a:solidFill>
              </a:rPr>
              <a:t>ЕТ</a:t>
            </a:r>
          </a:p>
          <a:p>
            <a:r>
              <a:rPr lang="bg-BG" sz="2800" dirty="0" smtClean="0"/>
              <a:t>събирателното дружество </a:t>
            </a:r>
            <a:r>
              <a:rPr lang="bg-BG" sz="2800" b="1" dirty="0" err="1" smtClean="0">
                <a:solidFill>
                  <a:srgbClr val="FF0000"/>
                </a:solidFill>
              </a:rPr>
              <a:t>С-ие</a:t>
            </a:r>
            <a:endParaRPr lang="bg-BG" sz="2800" b="1" dirty="0" smtClean="0">
              <a:solidFill>
                <a:srgbClr val="FF0000"/>
              </a:solidFill>
            </a:endParaRPr>
          </a:p>
          <a:p>
            <a:r>
              <a:rPr lang="bg-BG" sz="2800" dirty="0" smtClean="0"/>
              <a:t>командитно дружество </a:t>
            </a:r>
            <a:r>
              <a:rPr lang="bg-BG" sz="2800" b="1" dirty="0" smtClean="0">
                <a:solidFill>
                  <a:srgbClr val="FF0000"/>
                </a:solidFill>
              </a:rPr>
              <a:t>КД</a:t>
            </a:r>
          </a:p>
          <a:p>
            <a:r>
              <a:rPr lang="bg-BG" sz="2800" dirty="0" smtClean="0"/>
              <a:t>дружеството с ограничена отговорност </a:t>
            </a:r>
            <a:r>
              <a:rPr lang="bg-BG" sz="2800" b="1" dirty="0" smtClean="0">
                <a:solidFill>
                  <a:srgbClr val="FF0000"/>
                </a:solidFill>
              </a:rPr>
              <a:t>ООД</a:t>
            </a:r>
          </a:p>
          <a:p>
            <a:r>
              <a:rPr lang="bg-BG" sz="2800" dirty="0" smtClean="0"/>
              <a:t>акционерното дружество  </a:t>
            </a:r>
            <a:r>
              <a:rPr lang="bg-BG" sz="2800" b="1" dirty="0" smtClean="0">
                <a:solidFill>
                  <a:srgbClr val="FF0000"/>
                </a:solidFill>
              </a:rPr>
              <a:t>АД</a:t>
            </a:r>
          </a:p>
          <a:p>
            <a:r>
              <a:rPr lang="bg-BG" sz="2800" dirty="0" smtClean="0"/>
              <a:t>командитно дружество с акции  </a:t>
            </a:r>
            <a:r>
              <a:rPr lang="bg-BG" sz="2800" b="1" dirty="0" smtClean="0">
                <a:solidFill>
                  <a:srgbClr val="FF0000"/>
                </a:solidFill>
              </a:rPr>
              <a:t>КДА</a:t>
            </a:r>
          </a:p>
          <a:p>
            <a:r>
              <a:rPr lang="bg-BG" sz="2800" dirty="0" smtClean="0"/>
              <a:t>граждански дружества</a:t>
            </a:r>
          </a:p>
          <a:p>
            <a:r>
              <a:rPr lang="bg-BG" sz="2800" dirty="0" smtClean="0"/>
              <a:t> кооперации</a:t>
            </a:r>
          </a:p>
          <a:p>
            <a:r>
              <a:rPr lang="bg-BG" sz="2800" dirty="0" smtClean="0"/>
              <a:t> холдинг </a:t>
            </a:r>
          </a:p>
          <a:p>
            <a:r>
              <a:rPr lang="bg-BG" sz="2800" dirty="0" smtClean="0"/>
              <a:t> консорциум</a:t>
            </a:r>
          </a:p>
          <a:p>
            <a:pPr marL="0" indent="0">
              <a:buNone/>
            </a:pPr>
            <a:endParaRPr lang="bg-BG" sz="2800" dirty="0"/>
          </a:p>
        </p:txBody>
      </p:sp>
    </p:spTree>
    <p:extLst>
      <p:ext uri="{BB962C8B-B14F-4D97-AF65-F5344CB8AC3E}">
        <p14:creationId xmlns:p14="http://schemas.microsoft.com/office/powerpoint/2010/main" val="115730018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Източници</a:t>
            </a:r>
            <a:endParaRPr lang="bg-BG" dirty="0"/>
          </a:p>
        </p:txBody>
      </p:sp>
      <p:sp>
        <p:nvSpPr>
          <p:cNvPr id="3" name="Content Placeholder 2"/>
          <p:cNvSpPr>
            <a:spLocks noGrp="1"/>
          </p:cNvSpPr>
          <p:nvPr>
            <p:ph idx="1"/>
          </p:nvPr>
        </p:nvSpPr>
        <p:spPr/>
        <p:txBody>
          <a:bodyPr/>
          <a:lstStyle/>
          <a:p>
            <a:pPr marL="0" indent="0">
              <a:buNone/>
            </a:pPr>
            <a:r>
              <a:rPr lang="bg-BG" dirty="0" err="1" smtClean="0"/>
              <a:t>Балинов</a:t>
            </a:r>
            <a:r>
              <a:rPr lang="bg-BG" dirty="0" smtClean="0"/>
              <a:t>, Б.,и др.(2010), Икономика-първа част, гл.4,изд.ТУ-София</a:t>
            </a:r>
            <a:endParaRPr lang="bg-BG" dirty="0"/>
          </a:p>
        </p:txBody>
      </p:sp>
    </p:spTree>
    <p:extLst>
      <p:ext uri="{BB962C8B-B14F-4D97-AF65-F5344CB8AC3E}">
        <p14:creationId xmlns:p14="http://schemas.microsoft.com/office/powerpoint/2010/main" val="3140003622"/>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Полезни източници:</a:t>
            </a:r>
            <a:endParaRPr lang="bg-BG" dirty="0"/>
          </a:p>
        </p:txBody>
      </p:sp>
      <p:sp>
        <p:nvSpPr>
          <p:cNvPr id="3" name="Content Placeholder 2"/>
          <p:cNvSpPr>
            <a:spLocks noGrp="1"/>
          </p:cNvSpPr>
          <p:nvPr>
            <p:ph idx="1"/>
          </p:nvPr>
        </p:nvSpPr>
        <p:spPr/>
        <p:txBody>
          <a:bodyPr/>
          <a:lstStyle/>
          <a:p>
            <a:r>
              <a:rPr lang="en-US" dirty="0"/>
              <a:t>MANKIW, G. N., MACROECONOMICS, SEVENTH EDITION, Harvard University, ISBN-13: 978-1-4292-1887-0, </a:t>
            </a:r>
            <a:r>
              <a:rPr lang="en-US" dirty="0" smtClean="0"/>
              <a:t>2009</a:t>
            </a:r>
            <a:endParaRPr lang="bg-BG" dirty="0" smtClean="0"/>
          </a:p>
          <a:p>
            <a:r>
              <a:rPr lang="en-US" dirty="0" smtClean="0"/>
              <a:t>Hyman D.N. Economics, IRWIN,1989, ISBN 0-256-07504-2,Boston,MA 02116</a:t>
            </a:r>
            <a:endParaRPr lang="en-US" dirty="0"/>
          </a:p>
          <a:p>
            <a:r>
              <a:rPr lang="bg-BG" dirty="0" err="1"/>
              <a:t>Манлиев</a:t>
            </a:r>
            <a:r>
              <a:rPr lang="bg-BG" dirty="0"/>
              <a:t>, Г., </a:t>
            </a:r>
            <a:r>
              <a:rPr lang="bg-BG" dirty="0" err="1"/>
              <a:t>Микроикономика</a:t>
            </a:r>
            <a:r>
              <a:rPr lang="bg-BG" dirty="0"/>
              <a:t>, изд.КИНГ,2010</a:t>
            </a:r>
          </a:p>
          <a:p>
            <a:endParaRPr lang="bg-BG" dirty="0"/>
          </a:p>
        </p:txBody>
      </p:sp>
    </p:spTree>
    <p:extLst>
      <p:ext uri="{BB962C8B-B14F-4D97-AF65-F5344CB8AC3E}">
        <p14:creationId xmlns:p14="http://schemas.microsoft.com/office/powerpoint/2010/main" val="31991029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bg-BG" altLang="bg-BG" dirty="0" smtClean="0"/>
              <a:t>Изразяване на ефективността </a:t>
            </a:r>
            <a:r>
              <a:rPr lang="bg-BG" altLang="bg-BG" dirty="0"/>
              <a:t>на производството</a:t>
            </a:r>
            <a:endParaRPr lang="bg-BG" altLang="bg-BG" dirty="0" smtClean="0"/>
          </a:p>
        </p:txBody>
      </p:sp>
      <p:sp>
        <p:nvSpPr>
          <p:cNvPr id="10243" name="Rectangle 3"/>
          <p:cNvSpPr>
            <a:spLocks noGrp="1" noChangeArrowheads="1"/>
          </p:cNvSpPr>
          <p:nvPr>
            <p:ph type="body" idx="1"/>
          </p:nvPr>
        </p:nvSpPr>
        <p:spPr>
          <a:xfrm>
            <a:off x="0" y="1600200"/>
            <a:ext cx="9144000" cy="4525963"/>
          </a:xfrm>
        </p:spPr>
        <p:txBody>
          <a:bodyPr/>
          <a:lstStyle/>
          <a:p>
            <a:pPr marL="0" indent="0" algn="just" eaLnBrk="1" hangingPunct="1">
              <a:buNone/>
            </a:pPr>
            <a:r>
              <a:rPr lang="bg-BG" altLang="bg-BG" dirty="0" smtClean="0"/>
              <a:t>Динамиката между количеството произведена продукция </a:t>
            </a:r>
            <a:r>
              <a:rPr lang="en-US" altLang="bg-BG" b="1" dirty="0" smtClean="0"/>
              <a:t>Q</a:t>
            </a:r>
            <a:r>
              <a:rPr lang="bg-BG" altLang="bg-BG" b="1" dirty="0" smtClean="0"/>
              <a:t> (</a:t>
            </a:r>
            <a:r>
              <a:rPr lang="bg-BG" altLang="bg-BG" b="1" dirty="0" err="1" smtClean="0"/>
              <a:t>quantity</a:t>
            </a:r>
            <a:r>
              <a:rPr lang="bg-BG" altLang="bg-BG" dirty="0" smtClean="0"/>
              <a:t>) и </a:t>
            </a:r>
            <a:r>
              <a:rPr lang="en-US" altLang="bg-BG" b="1" dirty="0" smtClean="0"/>
              <a:t>L</a:t>
            </a:r>
            <a:r>
              <a:rPr lang="bg-BG" altLang="bg-BG" dirty="0" smtClean="0"/>
              <a:t> труда, за да бъде оценена ефективността на производството  могат да бъдат изразени чрез кривите на:</a:t>
            </a:r>
          </a:p>
          <a:p>
            <a:pPr marL="0" indent="0" algn="just" eaLnBrk="1" hangingPunct="1">
              <a:buNone/>
            </a:pPr>
            <a:r>
              <a:rPr lang="bg-BG" altLang="bg-BG" dirty="0" smtClean="0"/>
              <a:t> общия </a:t>
            </a:r>
            <a:r>
              <a:rPr lang="en-US" altLang="bg-BG" b="1" dirty="0" smtClean="0"/>
              <a:t>TP</a:t>
            </a:r>
            <a:r>
              <a:rPr lang="bg-BG" altLang="bg-BG" b="1" dirty="0" smtClean="0"/>
              <a:t> (</a:t>
            </a:r>
            <a:r>
              <a:rPr lang="en-US" altLang="bg-BG" b="1" dirty="0" smtClean="0"/>
              <a:t>total product</a:t>
            </a:r>
            <a:r>
              <a:rPr lang="bg-BG" altLang="bg-BG" b="1" dirty="0" smtClean="0"/>
              <a:t>)</a:t>
            </a:r>
            <a:r>
              <a:rPr lang="bg-BG" altLang="bg-BG" dirty="0" smtClean="0"/>
              <a:t>, </a:t>
            </a:r>
          </a:p>
          <a:p>
            <a:pPr marL="0" indent="0" algn="just" eaLnBrk="1" hangingPunct="1">
              <a:buNone/>
            </a:pPr>
            <a:r>
              <a:rPr lang="bg-BG" altLang="bg-BG" dirty="0" smtClean="0"/>
              <a:t>средния </a:t>
            </a:r>
            <a:r>
              <a:rPr lang="en-US" altLang="bg-BG" b="1" dirty="0" smtClean="0"/>
              <a:t>AP</a:t>
            </a:r>
            <a:r>
              <a:rPr lang="bg-BG" altLang="bg-BG" dirty="0" smtClean="0"/>
              <a:t>  </a:t>
            </a:r>
            <a:r>
              <a:rPr lang="bg-BG" altLang="bg-BG" b="1" dirty="0" smtClean="0"/>
              <a:t>(</a:t>
            </a:r>
            <a:r>
              <a:rPr lang="en-US" altLang="bg-BG" b="1" dirty="0" smtClean="0"/>
              <a:t>average product</a:t>
            </a:r>
            <a:r>
              <a:rPr lang="bg-BG" altLang="bg-BG" b="1" dirty="0" smtClean="0"/>
              <a:t>)</a:t>
            </a:r>
            <a:r>
              <a:rPr lang="bg-BG" altLang="bg-BG" dirty="0" smtClean="0"/>
              <a:t>  </a:t>
            </a:r>
          </a:p>
          <a:p>
            <a:pPr marL="0" indent="0" algn="just" eaLnBrk="1" hangingPunct="1">
              <a:buNone/>
            </a:pPr>
            <a:r>
              <a:rPr lang="bg-BG" altLang="bg-BG" dirty="0" smtClean="0"/>
              <a:t>пределния продукт </a:t>
            </a:r>
            <a:r>
              <a:rPr lang="en-US" altLang="bg-BG" b="1" dirty="0" smtClean="0"/>
              <a:t>MP</a:t>
            </a:r>
            <a:r>
              <a:rPr lang="bg-BG" altLang="bg-BG" b="1" dirty="0" smtClean="0"/>
              <a:t> (</a:t>
            </a:r>
            <a:r>
              <a:rPr lang="en-US" altLang="bg-BG" b="1" dirty="0" smtClean="0"/>
              <a:t>marginal product</a:t>
            </a:r>
            <a:r>
              <a:rPr lang="bg-BG" altLang="bg-BG" b="1" dirty="0" smtClean="0"/>
              <a:t>)</a:t>
            </a:r>
            <a:r>
              <a:rPr lang="bg-BG" altLang="bg-BG" dirty="0" smtClean="0"/>
              <a: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bg-BG" altLang="bg-BG" sz="2400" dirty="0" smtClean="0">
                <a:solidFill>
                  <a:srgbClr val="000000"/>
                </a:solidFill>
                <a:cs typeface="Times New Roman" pitchFamily="18" charset="0"/>
              </a:rPr>
              <a:t>Средната </a:t>
            </a:r>
            <a:r>
              <a:rPr lang="bg-BG" altLang="bg-BG" sz="2400" b="1" dirty="0" smtClean="0">
                <a:solidFill>
                  <a:srgbClr val="FF0000"/>
                </a:solidFill>
                <a:cs typeface="Times New Roman" pitchFamily="18" charset="0"/>
              </a:rPr>
              <a:t>производителност на труда </a:t>
            </a:r>
            <a:r>
              <a:rPr lang="bg-BG" altLang="bg-BG" sz="2400" dirty="0" smtClean="0">
                <a:solidFill>
                  <a:srgbClr val="000000"/>
                </a:solidFill>
                <a:cs typeface="Times New Roman" pitchFamily="18" charset="0"/>
              </a:rPr>
              <a:t>може да бъде изразена със следната формула:</a:t>
            </a:r>
          </a:p>
        </p:txBody>
      </p:sp>
      <p:sp>
        <p:nvSpPr>
          <p:cNvPr id="11267" name="Text Box 4"/>
          <p:cNvSpPr>
            <a:spLocks noGrp="1" noChangeArrowheads="1"/>
          </p:cNvSpPr>
          <p:nvPr>
            <p:ph type="body" idx="1"/>
          </p:nvPr>
        </p:nvSpPr>
        <p:spPr>
          <a:xfrm>
            <a:off x="611560" y="1628800"/>
            <a:ext cx="8532440" cy="4525963"/>
          </a:xfrm>
          <a:solidFill>
            <a:srgbClr val="FFFFFF"/>
          </a:solidFill>
          <a:ln w="38100" cmpd="dbl">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indent="0" eaLnBrk="1" hangingPunct="1">
              <a:buNone/>
            </a:pPr>
            <a:r>
              <a:rPr lang="bg-BG" altLang="bg-BG" dirty="0" smtClean="0"/>
              <a:t>            </a:t>
            </a:r>
            <a:r>
              <a:rPr lang="bg-BG" altLang="bg-BG" sz="4800" dirty="0" smtClean="0"/>
              <a:t>TP/Q/</a:t>
            </a:r>
          </a:p>
          <a:p>
            <a:pPr marL="0" indent="0" eaLnBrk="1" hangingPunct="1">
              <a:buNone/>
            </a:pPr>
            <a:r>
              <a:rPr lang="bg-BG" altLang="bg-BG" dirty="0" smtClean="0"/>
              <a:t>APL =  ———</a:t>
            </a:r>
          </a:p>
          <a:p>
            <a:pPr marL="0" indent="0" eaLnBrk="1" hangingPunct="1">
              <a:buNone/>
            </a:pPr>
            <a:r>
              <a:rPr lang="bg-BG" altLang="bg-BG" sz="4000" dirty="0" smtClean="0"/>
              <a:t>             L</a:t>
            </a:r>
          </a:p>
          <a:p>
            <a:pPr marL="0" indent="0" eaLnBrk="1" hangingPunct="1">
              <a:buNone/>
            </a:pPr>
            <a:endParaRPr lang="bg-BG" altLang="bg-BG" dirty="0" smtClean="0"/>
          </a:p>
          <a:p>
            <a:pPr marL="0" indent="0" eaLnBrk="1" hangingPunct="1">
              <a:buNone/>
            </a:pPr>
            <a:r>
              <a:rPr lang="en-US" altLang="bg-BG" dirty="0" smtClean="0"/>
              <a:t>APL</a:t>
            </a:r>
            <a:r>
              <a:rPr lang="bg-BG" altLang="bg-BG" dirty="0" smtClean="0"/>
              <a:t> – среден продукт на труда</a:t>
            </a:r>
            <a:r>
              <a:rPr lang="en-US" altLang="bg-BG" dirty="0" smtClean="0"/>
              <a:t> (average product of labor)</a:t>
            </a:r>
            <a:r>
              <a:rPr lang="bg-BG" altLang="bg-BG" dirty="0" smtClean="0"/>
              <a:t>  </a:t>
            </a:r>
            <a:endParaRPr lang="en-US" altLang="bg-BG" dirty="0" smtClean="0"/>
          </a:p>
          <a:p>
            <a:pPr marL="0" indent="0" eaLnBrk="1" hangingPunct="1">
              <a:buNone/>
            </a:pPr>
            <a:r>
              <a:rPr lang="bg-BG" altLang="bg-BG" sz="2400" dirty="0" smtClean="0"/>
              <a:t>Филм:Модерни времена </a:t>
            </a:r>
            <a:r>
              <a:rPr lang="bg-BG" altLang="bg-BG" sz="2400" dirty="0" err="1" smtClean="0"/>
              <a:t>Чарли</a:t>
            </a:r>
            <a:r>
              <a:rPr lang="bg-BG" altLang="bg-BG" sz="2400" dirty="0" smtClean="0"/>
              <a:t> </a:t>
            </a:r>
            <a:r>
              <a:rPr lang="bg-BG" altLang="bg-BG" sz="2400" dirty="0" err="1" smtClean="0"/>
              <a:t>Чаплин</a:t>
            </a:r>
            <a:endParaRPr lang="bg-BG" altLang="bg-BG" sz="2400" dirty="0" smtClean="0"/>
          </a:p>
          <a:p>
            <a:pPr marL="0" indent="0" eaLnBrk="1" hangingPunct="1">
              <a:buNone/>
            </a:pPr>
            <a:r>
              <a:rPr lang="en-US" altLang="bg-BG" sz="2400" dirty="0"/>
              <a:t>http://www.filmi2k.com/modern-times-moderni-vremena-1936/</a:t>
            </a:r>
            <a:endParaRPr lang="bg-BG" altLang="bg-BG" sz="24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endParaRPr lang="bg-BG" altLang="bg-BG" smtClean="0"/>
          </a:p>
        </p:txBody>
      </p:sp>
      <p:sp>
        <p:nvSpPr>
          <p:cNvPr id="12291" name="Rectangle 3"/>
          <p:cNvSpPr>
            <a:spLocks noGrp="1" noChangeArrowheads="1"/>
          </p:cNvSpPr>
          <p:nvPr>
            <p:ph type="body" idx="1"/>
          </p:nvPr>
        </p:nvSpPr>
        <p:spPr/>
        <p:txBody>
          <a:bodyPr/>
          <a:lstStyle/>
          <a:p>
            <a:pPr marL="0" indent="0" algn="just" eaLnBrk="1" hangingPunct="1">
              <a:lnSpc>
                <a:spcPct val="90000"/>
              </a:lnSpc>
              <a:buNone/>
            </a:pPr>
            <a:r>
              <a:rPr lang="bg-BG" altLang="bg-BG" dirty="0" smtClean="0"/>
              <a:t>В бизнеса интересът към производството на допълнителен продукт при определени условия нараства, но това изисква и да бъдат направени допълнителни вложения, като наемане на допълнителна работна сила, при равни други условия. Получава се </a:t>
            </a:r>
            <a:r>
              <a:rPr lang="bg-BG" altLang="bg-BG" b="1" dirty="0" smtClean="0"/>
              <a:t>пределен продукт </a:t>
            </a:r>
            <a:r>
              <a:rPr lang="bg-BG" altLang="bg-BG" dirty="0" smtClean="0"/>
              <a:t>от труда който може да се определи чрез следната формула:</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5"/>
          <p:cNvSpPr>
            <a:spLocks noGrp="1" noChangeArrowheads="1"/>
          </p:cNvSpPr>
          <p:nvPr>
            <p:ph type="title"/>
          </p:nvPr>
        </p:nvSpPr>
        <p:spPr>
          <a:solidFill>
            <a:srgbClr val="FFFFFF"/>
          </a:solidFill>
          <a:ln w="38100" cmpd="dbl">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eaLnBrk="1" hangingPunct="1"/>
            <a:r>
              <a:rPr lang="bg-BG" altLang="bg-BG" b="1" dirty="0"/>
              <a:t>пределен продукт </a:t>
            </a:r>
            <a:r>
              <a:rPr lang="bg-BG" altLang="bg-BG" dirty="0"/>
              <a:t>от труда</a:t>
            </a:r>
            <a:endParaRPr lang="bg-BG" altLang="bg-BG" dirty="0" smtClean="0"/>
          </a:p>
        </p:txBody>
      </p:sp>
      <p:sp>
        <p:nvSpPr>
          <p:cNvPr id="13314" name="Text Box 4"/>
          <p:cNvSpPr>
            <a:spLocks noGrp="1" noChangeArrowheads="1"/>
          </p:cNvSpPr>
          <p:nvPr>
            <p:ph sz="half" idx="1"/>
          </p:nvPr>
        </p:nvSpPr>
        <p:spPr>
          <a:xfrm>
            <a:off x="3923928" y="2420888"/>
            <a:ext cx="5184576" cy="4248472"/>
          </a:xfrm>
          <a:solidFill>
            <a:srgbClr val="FFFFFF"/>
          </a:solidFill>
          <a:ln w="38100" cmpd="dbl">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lnSpc>
                <a:spcPct val="90000"/>
              </a:lnSpc>
            </a:pPr>
            <a:r>
              <a:rPr lang="en-US" altLang="bg-BG" sz="2800" dirty="0" smtClean="0">
                <a:solidFill>
                  <a:srgbClr val="000000"/>
                </a:solidFill>
                <a:cs typeface="Times New Roman" pitchFamily="18" charset="0"/>
              </a:rPr>
              <a:t>MP</a:t>
            </a:r>
            <a:r>
              <a:rPr lang="en-US" altLang="bg-BG" sz="1800" b="1" dirty="0" smtClean="0">
                <a:solidFill>
                  <a:srgbClr val="000000"/>
                </a:solidFill>
                <a:cs typeface="Times New Roman" pitchFamily="18" charset="0"/>
              </a:rPr>
              <a:t>L</a:t>
            </a:r>
            <a:r>
              <a:rPr lang="bg-BG" altLang="bg-BG" sz="2800" dirty="0" smtClean="0">
                <a:solidFill>
                  <a:srgbClr val="000000"/>
                </a:solidFill>
                <a:cs typeface="Times New Roman" pitchFamily="18" charset="0"/>
              </a:rPr>
              <a:t> – пределен продукт на труда</a:t>
            </a:r>
            <a:r>
              <a:rPr lang="en-US" altLang="bg-BG" sz="2800" dirty="0" smtClean="0">
                <a:solidFill>
                  <a:srgbClr val="000000"/>
                </a:solidFill>
                <a:cs typeface="Times New Roman" pitchFamily="18" charset="0"/>
              </a:rPr>
              <a:t> (marginal product of labor)</a:t>
            </a:r>
          </a:p>
          <a:p>
            <a:pPr eaLnBrk="1" hangingPunct="1">
              <a:lnSpc>
                <a:spcPct val="90000"/>
              </a:lnSpc>
            </a:pPr>
            <a:r>
              <a:rPr lang="en-US" altLang="bg-BG" sz="2800" dirty="0" smtClean="0">
                <a:solidFill>
                  <a:srgbClr val="000000"/>
                </a:solidFill>
                <a:cs typeface="Times New Roman" pitchFamily="18" charset="0"/>
              </a:rPr>
              <a:t>ΔTP</a:t>
            </a:r>
            <a:r>
              <a:rPr lang="bg-BG" altLang="bg-BG" sz="2800" dirty="0" smtClean="0">
                <a:solidFill>
                  <a:srgbClr val="000000"/>
                </a:solidFill>
                <a:cs typeface="Times New Roman" pitchFamily="18" charset="0"/>
              </a:rPr>
              <a:t> –изменение на общият продукт</a:t>
            </a:r>
            <a:r>
              <a:rPr lang="en-US" altLang="bg-BG" sz="2800" dirty="0" smtClean="0">
                <a:solidFill>
                  <a:srgbClr val="000000"/>
                </a:solidFill>
                <a:cs typeface="Times New Roman" pitchFamily="18" charset="0"/>
              </a:rPr>
              <a:t> (change in the total product of labor)</a:t>
            </a:r>
            <a:endParaRPr lang="bg-BG" altLang="bg-BG" sz="2800" dirty="0" smtClean="0">
              <a:solidFill>
                <a:srgbClr val="000000"/>
              </a:solidFill>
              <a:cs typeface="Times New Roman" pitchFamily="18" charset="0"/>
            </a:endParaRPr>
          </a:p>
          <a:p>
            <a:pPr eaLnBrk="1" hangingPunct="1">
              <a:lnSpc>
                <a:spcPct val="90000"/>
              </a:lnSpc>
            </a:pPr>
            <a:r>
              <a:rPr lang="bg-BG" altLang="bg-BG" sz="2800" dirty="0" smtClean="0">
                <a:solidFill>
                  <a:srgbClr val="000000"/>
                </a:solidFill>
                <a:cs typeface="Times New Roman" pitchFamily="18" charset="0"/>
              </a:rPr>
              <a:t>Δ</a:t>
            </a:r>
            <a:r>
              <a:rPr lang="en-US" altLang="bg-BG" sz="2800" dirty="0" smtClean="0">
                <a:solidFill>
                  <a:srgbClr val="000000"/>
                </a:solidFill>
                <a:cs typeface="Times New Roman" pitchFamily="18" charset="0"/>
              </a:rPr>
              <a:t>L   </a:t>
            </a:r>
            <a:r>
              <a:rPr lang="bg-BG" altLang="bg-BG" sz="2800" dirty="0" smtClean="0">
                <a:solidFill>
                  <a:srgbClr val="000000"/>
                </a:solidFill>
                <a:cs typeface="Times New Roman" pitchFamily="18" charset="0"/>
              </a:rPr>
              <a:t>- изменение на трудовия фактор</a:t>
            </a:r>
            <a:r>
              <a:rPr lang="en-US" altLang="bg-BG" sz="2800" dirty="0" smtClean="0">
                <a:solidFill>
                  <a:srgbClr val="000000"/>
                </a:solidFill>
                <a:cs typeface="Times New Roman" pitchFamily="18" charset="0"/>
              </a:rPr>
              <a:t> (increase in the number of workers hired per week)</a:t>
            </a:r>
            <a:endParaRPr lang="bg-BG" altLang="bg-BG" sz="2800" dirty="0" smtClean="0">
              <a:solidFill>
                <a:srgbClr val="000000"/>
              </a:solidFill>
              <a:cs typeface="Times New Roman" pitchFamily="18" charset="0"/>
            </a:endParaRPr>
          </a:p>
        </p:txBody>
      </p:sp>
      <p:sp>
        <p:nvSpPr>
          <p:cNvPr id="2" name="Content Placeholder 1"/>
          <p:cNvSpPr>
            <a:spLocks noGrp="1"/>
          </p:cNvSpPr>
          <p:nvPr>
            <p:ph sz="half" idx="2"/>
          </p:nvPr>
        </p:nvSpPr>
        <p:spPr/>
        <p:txBody>
          <a:bodyPr/>
          <a:lstStyle/>
          <a:p>
            <a:r>
              <a:rPr lang="bg-BG" dirty="0" smtClean="0"/>
              <a:t>Където:</a:t>
            </a:r>
            <a:endParaRPr lang="bg-BG" dirty="0"/>
          </a:p>
        </p:txBody>
      </p:sp>
      <p:sp>
        <p:nvSpPr>
          <p:cNvPr id="4" name="Rectangle 3"/>
          <p:cNvSpPr/>
          <p:nvPr/>
        </p:nvSpPr>
        <p:spPr>
          <a:xfrm>
            <a:off x="395536" y="2967335"/>
            <a:ext cx="4572000" cy="2123658"/>
          </a:xfrm>
          <a:prstGeom prst="rect">
            <a:avLst/>
          </a:prstGeom>
        </p:spPr>
        <p:txBody>
          <a:bodyPr>
            <a:spAutoFit/>
          </a:bodyPr>
          <a:lstStyle/>
          <a:p>
            <a:r>
              <a:rPr lang="bg-BG" altLang="bg-BG" sz="4400" dirty="0"/>
              <a:t> </a:t>
            </a:r>
            <a:r>
              <a:rPr lang="bg-BG" altLang="bg-BG" sz="4400" dirty="0" smtClean="0"/>
              <a:t>          Δ </a:t>
            </a:r>
            <a:r>
              <a:rPr lang="bg-BG" altLang="bg-BG" sz="4400" dirty="0"/>
              <a:t>TP             </a:t>
            </a:r>
            <a:br>
              <a:rPr lang="bg-BG" altLang="bg-BG" sz="4400" dirty="0"/>
            </a:br>
            <a:r>
              <a:rPr lang="bg-BG" altLang="bg-BG" sz="4400" dirty="0"/>
              <a:t>MP</a:t>
            </a:r>
            <a:r>
              <a:rPr lang="bg-BG" altLang="bg-BG" sz="3200" b="1" dirty="0"/>
              <a:t>L</a:t>
            </a:r>
            <a:r>
              <a:rPr lang="bg-BG" altLang="bg-BG" sz="4400" dirty="0"/>
              <a:t> = ——</a:t>
            </a:r>
            <a:br>
              <a:rPr lang="bg-BG" altLang="bg-BG" sz="4400" dirty="0"/>
            </a:br>
            <a:r>
              <a:rPr lang="bg-BG" altLang="bg-BG" sz="4400" dirty="0"/>
              <a:t>             Δ L</a:t>
            </a:r>
            <a:endParaRPr lang="bg-BG" sz="4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573" name="Group 237"/>
          <p:cNvGraphicFramePr>
            <a:graphicFrameLocks noGrp="1"/>
          </p:cNvGraphicFramePr>
          <p:nvPr/>
        </p:nvGraphicFramePr>
        <p:xfrm>
          <a:off x="611188" y="179388"/>
          <a:ext cx="8064500" cy="5913439"/>
        </p:xfrm>
        <a:graphic>
          <a:graphicData uri="http://schemas.openxmlformats.org/drawingml/2006/table">
            <a:tbl>
              <a:tblPr/>
              <a:tblGrid>
                <a:gridCol w="790575"/>
                <a:gridCol w="1892300"/>
                <a:gridCol w="2611437"/>
                <a:gridCol w="2770188"/>
              </a:tblGrid>
              <a:tr h="468313">
                <a:tc gridSpan="4">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bg-BG" altLang="bg-BG" sz="1400" b="0" i="0" u="none" strike="noStrike" cap="none" normalizeH="0" baseline="0" smtClean="0">
                          <a:ln>
                            <a:noFill/>
                          </a:ln>
                          <a:solidFill>
                            <a:schemeClr val="tx1"/>
                          </a:solidFill>
                          <a:effectLst/>
                          <a:latin typeface="Arial" charset="0"/>
                          <a:ea typeface="Times New Roman" pitchFamily="18" charset="0"/>
                          <a:cs typeface="Arial" charset="0"/>
                        </a:rPr>
                        <a:t>Таблица № 4.1.О</a:t>
                      </a:r>
                      <a:r>
                        <a:rPr kumimoji="0" lang="en-US" altLang="bg-BG" sz="1400" b="1" i="0" u="none" strike="noStrike" cap="none" normalizeH="0" baseline="0" smtClean="0">
                          <a:ln>
                            <a:noFill/>
                          </a:ln>
                          <a:solidFill>
                            <a:schemeClr val="tx1"/>
                          </a:solidFill>
                          <a:effectLst/>
                          <a:latin typeface="Arial" charset="0"/>
                          <a:ea typeface="Times New Roman" pitchFamily="18" charset="0"/>
                          <a:cs typeface="Arial" charset="0"/>
                        </a:rPr>
                        <a:t>бщ ,среден и пределен продукт</a:t>
                      </a:r>
                      <a:endParaRPr kumimoji="0" lang="en-US" altLang="bg-BG"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bg-BG"/>
                    </a:p>
                  </a:txBody>
                  <a:tcPr/>
                </a:tc>
                <a:tc hMerge="1">
                  <a:txBody>
                    <a:bodyPr/>
                    <a:lstStyle/>
                    <a:p>
                      <a:endParaRPr lang="bg-BG"/>
                    </a:p>
                  </a:txBody>
                  <a:tcPr/>
                </a:tc>
                <a:tc hMerge="1">
                  <a:txBody>
                    <a:bodyPr/>
                    <a:lstStyle/>
                    <a:p>
                      <a:endParaRPr lang="bg-BG"/>
                    </a:p>
                  </a:txBody>
                  <a:tcPr/>
                </a:tc>
              </a:tr>
              <a:tr h="798513">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bg-BG" sz="1400" b="0" i="0" u="none" strike="noStrike" cap="none" normalizeH="0" baseline="0" smtClean="0">
                          <a:ln>
                            <a:noFill/>
                          </a:ln>
                          <a:solidFill>
                            <a:schemeClr val="tx1"/>
                          </a:solidFill>
                          <a:effectLst/>
                          <a:latin typeface="Arial" charset="0"/>
                          <a:ea typeface="Times New Roman" pitchFamily="18" charset="0"/>
                          <a:cs typeface="Arial" charset="0"/>
                        </a:rPr>
                        <a:t>брой заети L</a:t>
                      </a:r>
                      <a:endParaRPr kumimoji="0" lang="en-US" altLang="bg-BG"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bg-BG" sz="1400" b="0" i="0" u="none" strike="noStrike" cap="none" normalizeH="0" baseline="0" smtClean="0">
                          <a:ln>
                            <a:noFill/>
                          </a:ln>
                          <a:solidFill>
                            <a:schemeClr val="tx1"/>
                          </a:solidFill>
                          <a:effectLst/>
                          <a:latin typeface="Arial" charset="0"/>
                          <a:ea typeface="Times New Roman" pitchFamily="18" charset="0"/>
                          <a:cs typeface="Arial" charset="0"/>
                        </a:rPr>
                        <a:t>TP-общ продукт</a:t>
                      </a:r>
                      <a:endParaRPr kumimoji="0" lang="en-US" altLang="bg-BG"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bg-BG" sz="1400" b="0" i="0" u="none" strike="noStrike" cap="none" normalizeH="0" baseline="0" smtClean="0">
                          <a:ln>
                            <a:noFill/>
                          </a:ln>
                          <a:solidFill>
                            <a:schemeClr val="tx1"/>
                          </a:solidFill>
                          <a:effectLst/>
                          <a:latin typeface="Arial" charset="0"/>
                          <a:ea typeface="Times New Roman" pitchFamily="18" charset="0"/>
                          <a:cs typeface="Arial" charset="0"/>
                        </a:rPr>
                        <a:t>AP среден продукт</a:t>
                      </a:r>
                      <a:endParaRPr kumimoji="0" lang="en-US" altLang="bg-BG"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bg-BG" sz="1400" b="0" i="0" u="none" strike="noStrike" cap="none" normalizeH="0" baseline="0" smtClean="0">
                          <a:ln>
                            <a:noFill/>
                          </a:ln>
                          <a:solidFill>
                            <a:schemeClr val="tx1"/>
                          </a:solidFill>
                          <a:effectLst/>
                          <a:latin typeface="Arial" charset="0"/>
                          <a:ea typeface="Times New Roman" pitchFamily="18" charset="0"/>
                          <a:cs typeface="Arial" charset="0"/>
                        </a:rPr>
                        <a:t>MP пределен продукт</a:t>
                      </a:r>
                      <a:endParaRPr kumimoji="0" lang="en-US" altLang="bg-BG"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2275">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bg-BG" sz="2000" b="0" i="0" u="none" strike="noStrike" cap="none" normalizeH="0" baseline="0" smtClean="0">
                          <a:ln>
                            <a:noFill/>
                          </a:ln>
                          <a:solidFill>
                            <a:schemeClr val="tx1"/>
                          </a:solidFill>
                          <a:effectLst/>
                          <a:latin typeface="Arial" charset="0"/>
                          <a:ea typeface="Times New Roman" pitchFamily="18" charset="0"/>
                          <a:cs typeface="Arial" charset="0"/>
                        </a:rPr>
                        <a:t>0</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bg-BG" sz="2000" b="0" i="0" u="none" strike="noStrike" cap="none" normalizeH="0" baseline="0" smtClean="0">
                          <a:ln>
                            <a:noFill/>
                          </a:ln>
                          <a:solidFill>
                            <a:schemeClr val="tx1"/>
                          </a:solidFill>
                          <a:effectLst/>
                          <a:latin typeface="Arial" charset="0"/>
                          <a:ea typeface="Times New Roman" pitchFamily="18" charset="0"/>
                          <a:cs typeface="Arial" charset="0"/>
                        </a:rPr>
                        <a:t>0</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bg-BG" sz="2000" b="0" i="0" u="none" strike="noStrike" cap="none" normalizeH="0" baseline="0" smtClean="0">
                          <a:ln>
                            <a:noFill/>
                          </a:ln>
                          <a:solidFill>
                            <a:schemeClr val="tx1"/>
                          </a:solidFill>
                          <a:effectLst/>
                          <a:latin typeface="Arial" charset="0"/>
                          <a:ea typeface="Times New Roman" pitchFamily="18" charset="0"/>
                          <a:cs typeface="Arial" charset="0"/>
                        </a:rPr>
                        <a:t>                        -      </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bg-BG" sz="2000" b="0" i="0" u="none" strike="noStrike" cap="none" normalizeH="0" baseline="0" smtClean="0">
                          <a:ln>
                            <a:noFill/>
                          </a:ln>
                          <a:solidFill>
                            <a:schemeClr val="tx1"/>
                          </a:solidFill>
                          <a:effectLst/>
                          <a:latin typeface="Arial" charset="0"/>
                          <a:ea typeface="Times New Roman" pitchFamily="18" charset="0"/>
                          <a:cs typeface="Arial" charset="0"/>
                        </a:rPr>
                        <a:t>0</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2275">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bg-BG" sz="2000" b="0" i="0" u="none" strike="noStrike" cap="none" normalizeH="0" baseline="0" smtClean="0">
                          <a:ln>
                            <a:noFill/>
                          </a:ln>
                          <a:solidFill>
                            <a:schemeClr val="tx1"/>
                          </a:solidFill>
                          <a:effectLst/>
                          <a:latin typeface="Arial" charset="0"/>
                          <a:ea typeface="Times New Roman" pitchFamily="18" charset="0"/>
                          <a:cs typeface="Arial" charset="0"/>
                        </a:rPr>
                        <a:t>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bg-BG" sz="2000" b="0" i="0" u="none" strike="noStrike" cap="none" normalizeH="0" baseline="0" smtClean="0">
                          <a:ln>
                            <a:noFill/>
                          </a:ln>
                          <a:solidFill>
                            <a:schemeClr val="tx1"/>
                          </a:solidFill>
                          <a:effectLst/>
                          <a:latin typeface="Arial" charset="0"/>
                          <a:ea typeface="Times New Roman" pitchFamily="18" charset="0"/>
                          <a:cs typeface="Arial" charset="0"/>
                        </a:rPr>
                        <a:t>7</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bg-BG" sz="2000" b="0" i="0" u="none" strike="noStrike" cap="none" normalizeH="0" baseline="0" smtClean="0">
                          <a:ln>
                            <a:noFill/>
                          </a:ln>
                          <a:solidFill>
                            <a:schemeClr val="tx1"/>
                          </a:solidFill>
                          <a:effectLst/>
                          <a:latin typeface="Arial" charset="0"/>
                          <a:ea typeface="Times New Roman" pitchFamily="18" charset="0"/>
                          <a:cs typeface="Arial" charset="0"/>
                        </a:rPr>
                        <a:t>                     7,00    </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bg-BG" sz="2000" b="0" i="0" u="none" strike="noStrike" cap="none" normalizeH="0" baseline="0" smtClean="0">
                          <a:ln>
                            <a:noFill/>
                          </a:ln>
                          <a:solidFill>
                            <a:schemeClr val="tx1"/>
                          </a:solidFill>
                          <a:effectLst/>
                          <a:latin typeface="Arial" charset="0"/>
                          <a:ea typeface="Times New Roman" pitchFamily="18" charset="0"/>
                          <a:cs typeface="Arial" charset="0"/>
                        </a:rPr>
                        <a:t>7</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2275">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bg-BG" sz="2000" b="0" i="0" u="none" strike="noStrike" cap="none" normalizeH="0" baseline="0" smtClean="0">
                          <a:ln>
                            <a:noFill/>
                          </a:ln>
                          <a:solidFill>
                            <a:schemeClr val="tx1"/>
                          </a:solidFill>
                          <a:effectLst/>
                          <a:latin typeface="Arial" charset="0"/>
                          <a:ea typeface="Times New Roman" pitchFamily="18" charset="0"/>
                          <a:cs typeface="Arial" charset="0"/>
                        </a:rPr>
                        <a:t>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bg-BG" sz="2000" b="0" i="0" u="none" strike="noStrike" cap="none" normalizeH="0" baseline="0" smtClean="0">
                          <a:ln>
                            <a:noFill/>
                          </a:ln>
                          <a:solidFill>
                            <a:schemeClr val="tx1"/>
                          </a:solidFill>
                          <a:effectLst/>
                          <a:latin typeface="Arial" charset="0"/>
                          <a:ea typeface="Times New Roman" pitchFamily="18" charset="0"/>
                          <a:cs typeface="Arial" charset="0"/>
                        </a:rPr>
                        <a:t>18</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bg-BG" sz="2000" b="0" i="0" u="none" strike="noStrike" cap="none" normalizeH="0" baseline="0" smtClean="0">
                          <a:ln>
                            <a:noFill/>
                          </a:ln>
                          <a:solidFill>
                            <a:schemeClr val="tx1"/>
                          </a:solidFill>
                          <a:effectLst/>
                          <a:latin typeface="Arial" charset="0"/>
                          <a:ea typeface="Times New Roman" pitchFamily="18" charset="0"/>
                          <a:cs typeface="Arial" charset="0"/>
                        </a:rPr>
                        <a:t>                     9,00    </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bg-BG" sz="2000" b="0" i="0" u="none" strike="noStrike" cap="none" normalizeH="0" baseline="0" smtClean="0">
                          <a:ln>
                            <a:noFill/>
                          </a:ln>
                          <a:solidFill>
                            <a:schemeClr val="tx1"/>
                          </a:solidFill>
                          <a:effectLst/>
                          <a:latin typeface="Arial" charset="0"/>
                          <a:ea typeface="Times New Roman" pitchFamily="18" charset="0"/>
                          <a:cs typeface="Arial" charset="0"/>
                        </a:rPr>
                        <a:t>11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3863">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bg-BG" sz="2000" b="0" i="0" u="none" strike="noStrike" cap="none" normalizeH="0" baseline="0" smtClean="0">
                          <a:ln>
                            <a:noFill/>
                          </a:ln>
                          <a:solidFill>
                            <a:schemeClr val="tx1"/>
                          </a:solidFill>
                          <a:effectLst/>
                          <a:latin typeface="Arial" charset="0"/>
                          <a:ea typeface="Times New Roman" pitchFamily="18" charset="0"/>
                          <a:cs typeface="Arial" charset="0"/>
                        </a:rPr>
                        <a:t>3</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bg-BG" sz="2000" b="0" i="0" u="none" strike="noStrike" cap="none" normalizeH="0" baseline="0" smtClean="0">
                          <a:ln>
                            <a:noFill/>
                          </a:ln>
                          <a:solidFill>
                            <a:schemeClr val="tx1"/>
                          </a:solidFill>
                          <a:effectLst/>
                          <a:latin typeface="Arial" charset="0"/>
                          <a:ea typeface="Times New Roman" pitchFamily="18" charset="0"/>
                          <a:cs typeface="Arial" charset="0"/>
                        </a:rPr>
                        <a:t>33</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bg-BG" sz="2000" b="0" i="0" u="none" strike="noStrike" cap="none" normalizeH="0" baseline="0" smtClean="0">
                          <a:ln>
                            <a:noFill/>
                          </a:ln>
                          <a:solidFill>
                            <a:schemeClr val="tx1"/>
                          </a:solidFill>
                          <a:effectLst/>
                          <a:latin typeface="Arial" charset="0"/>
                          <a:ea typeface="Times New Roman" pitchFamily="18" charset="0"/>
                          <a:cs typeface="Arial" charset="0"/>
                        </a:rPr>
                        <a:t>                   11,00    </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bg-BG" sz="2000" b="0" i="0" u="none" strike="noStrike" cap="none" normalizeH="0" baseline="0" smtClean="0">
                          <a:ln>
                            <a:noFill/>
                          </a:ln>
                          <a:solidFill>
                            <a:schemeClr val="tx1"/>
                          </a:solidFill>
                          <a:effectLst/>
                          <a:latin typeface="Arial" charset="0"/>
                          <a:ea typeface="Times New Roman" pitchFamily="18" charset="0"/>
                          <a:cs typeface="Arial" charset="0"/>
                        </a:rPr>
                        <a:t>15</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2275">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bg-BG" sz="2000" b="0" i="0" u="none" strike="noStrike" cap="none" normalizeH="0" baseline="0" smtClean="0">
                          <a:ln>
                            <a:noFill/>
                          </a:ln>
                          <a:solidFill>
                            <a:schemeClr val="tx1"/>
                          </a:solidFill>
                          <a:effectLst/>
                          <a:latin typeface="Arial" charset="0"/>
                          <a:ea typeface="Times New Roman" pitchFamily="18" charset="0"/>
                          <a:cs typeface="Arial" charset="0"/>
                        </a:rPr>
                        <a:t>4</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bg-BG" sz="2000" b="0" i="0" u="none" strike="noStrike" cap="none" normalizeH="0" baseline="0" smtClean="0">
                          <a:ln>
                            <a:noFill/>
                          </a:ln>
                          <a:solidFill>
                            <a:schemeClr val="tx1"/>
                          </a:solidFill>
                          <a:effectLst/>
                          <a:latin typeface="Arial" charset="0"/>
                          <a:ea typeface="Times New Roman" pitchFamily="18" charset="0"/>
                          <a:cs typeface="Arial" charset="0"/>
                        </a:rPr>
                        <a:t>46</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bg-BG" sz="2000" b="0" i="0" u="none" strike="noStrike" cap="none" normalizeH="0" baseline="0" smtClean="0">
                          <a:ln>
                            <a:noFill/>
                          </a:ln>
                          <a:solidFill>
                            <a:schemeClr val="tx1"/>
                          </a:solidFill>
                          <a:effectLst/>
                          <a:latin typeface="Arial" charset="0"/>
                          <a:ea typeface="Times New Roman" pitchFamily="18" charset="0"/>
                          <a:cs typeface="Arial" charset="0"/>
                        </a:rPr>
                        <a:t>                   11,50    </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bg-BG" sz="2000" b="0" i="0" u="none" strike="noStrike" cap="none" normalizeH="0" baseline="0" smtClean="0">
                          <a:ln>
                            <a:noFill/>
                          </a:ln>
                          <a:solidFill>
                            <a:schemeClr val="tx1"/>
                          </a:solidFill>
                          <a:effectLst/>
                          <a:latin typeface="Arial" charset="0"/>
                          <a:ea typeface="Times New Roman" pitchFamily="18" charset="0"/>
                          <a:cs typeface="Arial" charset="0"/>
                        </a:rPr>
                        <a:t>13</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2275">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bg-BG" sz="2000" b="0" i="0" u="none" strike="noStrike" cap="none" normalizeH="0" baseline="0" smtClean="0">
                          <a:ln>
                            <a:noFill/>
                          </a:ln>
                          <a:solidFill>
                            <a:schemeClr val="tx1"/>
                          </a:solidFill>
                          <a:effectLst/>
                          <a:latin typeface="Arial" charset="0"/>
                          <a:ea typeface="Times New Roman" pitchFamily="18" charset="0"/>
                          <a:cs typeface="Arial" charset="0"/>
                        </a:rPr>
                        <a:t>5</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bg-BG" sz="2000" b="0" i="0" u="none" strike="noStrike" cap="none" normalizeH="0" baseline="0" smtClean="0">
                          <a:ln>
                            <a:noFill/>
                          </a:ln>
                          <a:solidFill>
                            <a:schemeClr val="tx1"/>
                          </a:solidFill>
                          <a:effectLst/>
                          <a:latin typeface="Arial" charset="0"/>
                          <a:ea typeface="Times New Roman" pitchFamily="18" charset="0"/>
                          <a:cs typeface="Arial" charset="0"/>
                        </a:rPr>
                        <a:t>55</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bg-BG" sz="2000" b="0" i="0" u="none" strike="noStrike" cap="none" normalizeH="0" baseline="0" smtClean="0">
                          <a:ln>
                            <a:noFill/>
                          </a:ln>
                          <a:solidFill>
                            <a:schemeClr val="tx1"/>
                          </a:solidFill>
                          <a:effectLst/>
                          <a:latin typeface="Arial" charset="0"/>
                          <a:ea typeface="Times New Roman" pitchFamily="18" charset="0"/>
                          <a:cs typeface="Arial" charset="0"/>
                        </a:rPr>
                        <a:t>                   11,00    </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bg-BG" sz="2000" b="0" i="0" u="none" strike="noStrike" cap="none" normalizeH="0" baseline="0" smtClean="0">
                          <a:ln>
                            <a:noFill/>
                          </a:ln>
                          <a:solidFill>
                            <a:schemeClr val="tx1"/>
                          </a:solidFill>
                          <a:effectLst/>
                          <a:latin typeface="Arial" charset="0"/>
                          <a:ea typeface="Times New Roman" pitchFamily="18" charset="0"/>
                          <a:cs typeface="Arial" charset="0"/>
                        </a:rPr>
                        <a:t>9</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2275">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bg-BG" sz="2000" b="0" i="0" u="none" strike="noStrike" cap="none" normalizeH="0" baseline="0" smtClean="0">
                          <a:ln>
                            <a:noFill/>
                          </a:ln>
                          <a:solidFill>
                            <a:schemeClr val="tx1"/>
                          </a:solidFill>
                          <a:effectLst/>
                          <a:latin typeface="Arial" charset="0"/>
                          <a:ea typeface="Times New Roman" pitchFamily="18" charset="0"/>
                          <a:cs typeface="Arial" charset="0"/>
                        </a:rPr>
                        <a:t>6</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bg-BG" sz="2000" b="0" i="0" u="none" strike="noStrike" cap="none" normalizeH="0" baseline="0" smtClean="0">
                          <a:ln>
                            <a:noFill/>
                          </a:ln>
                          <a:solidFill>
                            <a:schemeClr val="tx1"/>
                          </a:solidFill>
                          <a:effectLst/>
                          <a:latin typeface="Arial" charset="0"/>
                          <a:ea typeface="Times New Roman" pitchFamily="18" charset="0"/>
                          <a:cs typeface="Arial" charset="0"/>
                        </a:rPr>
                        <a:t>60</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bg-BG" sz="2000" b="0" i="0" u="none" strike="noStrike" cap="none" normalizeH="0" baseline="0" smtClean="0">
                          <a:ln>
                            <a:noFill/>
                          </a:ln>
                          <a:solidFill>
                            <a:schemeClr val="tx1"/>
                          </a:solidFill>
                          <a:effectLst/>
                          <a:latin typeface="Arial" charset="0"/>
                          <a:ea typeface="Times New Roman" pitchFamily="18" charset="0"/>
                          <a:cs typeface="Arial" charset="0"/>
                        </a:rPr>
                        <a:t>                   10,00    </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bg-BG" sz="2000" b="0" i="0" u="none" strike="noStrike" cap="none" normalizeH="0" baseline="0" smtClean="0">
                          <a:ln>
                            <a:noFill/>
                          </a:ln>
                          <a:solidFill>
                            <a:schemeClr val="tx1"/>
                          </a:solidFill>
                          <a:effectLst/>
                          <a:latin typeface="Arial" charset="0"/>
                          <a:ea typeface="Times New Roman" pitchFamily="18" charset="0"/>
                          <a:cs typeface="Arial" charset="0"/>
                        </a:rPr>
                        <a:t>5</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2275">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bg-BG" sz="2000" b="0" i="0" u="none" strike="noStrike" cap="none" normalizeH="0" baseline="0" smtClean="0">
                          <a:ln>
                            <a:noFill/>
                          </a:ln>
                          <a:solidFill>
                            <a:schemeClr val="tx1"/>
                          </a:solidFill>
                          <a:effectLst/>
                          <a:latin typeface="Arial" charset="0"/>
                          <a:ea typeface="Times New Roman" pitchFamily="18" charset="0"/>
                          <a:cs typeface="Arial" charset="0"/>
                        </a:rPr>
                        <a:t>7</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bg-BG" sz="2000" b="0" i="0" u="none" strike="noStrike" cap="none" normalizeH="0" baseline="0" smtClean="0">
                          <a:ln>
                            <a:noFill/>
                          </a:ln>
                          <a:solidFill>
                            <a:schemeClr val="tx1"/>
                          </a:solidFill>
                          <a:effectLst/>
                          <a:latin typeface="Arial" charset="0"/>
                          <a:ea typeface="Times New Roman" pitchFamily="18" charset="0"/>
                          <a:cs typeface="Arial" charset="0"/>
                        </a:rPr>
                        <a:t>63</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bg-BG" sz="2000" b="0" i="0" u="none" strike="noStrike" cap="none" normalizeH="0" baseline="0" smtClean="0">
                          <a:ln>
                            <a:noFill/>
                          </a:ln>
                          <a:solidFill>
                            <a:schemeClr val="tx1"/>
                          </a:solidFill>
                          <a:effectLst/>
                          <a:latin typeface="Arial" charset="0"/>
                          <a:ea typeface="Times New Roman" pitchFamily="18" charset="0"/>
                          <a:cs typeface="Arial" charset="0"/>
                        </a:rPr>
                        <a:t>                     9,00    </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bg-BG" sz="2000" b="0" i="0" u="none" strike="noStrike" cap="none" normalizeH="0" baseline="0" smtClean="0">
                          <a:ln>
                            <a:noFill/>
                          </a:ln>
                          <a:solidFill>
                            <a:schemeClr val="tx1"/>
                          </a:solidFill>
                          <a:effectLst/>
                          <a:latin typeface="Arial" charset="0"/>
                          <a:ea typeface="Times New Roman" pitchFamily="18" charset="0"/>
                          <a:cs typeface="Arial" charset="0"/>
                        </a:rPr>
                        <a:t>3</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2275">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bg-BG" sz="2000" b="0" i="0" u="none" strike="noStrike" cap="none" normalizeH="0" baseline="0" smtClean="0">
                          <a:ln>
                            <a:noFill/>
                          </a:ln>
                          <a:solidFill>
                            <a:schemeClr val="tx1"/>
                          </a:solidFill>
                          <a:effectLst/>
                          <a:latin typeface="Arial" charset="0"/>
                          <a:ea typeface="Times New Roman" pitchFamily="18" charset="0"/>
                          <a:cs typeface="Arial" charset="0"/>
                        </a:rPr>
                        <a:t>8</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bg-BG" sz="2000" b="0" i="0" u="none" strike="noStrike" cap="none" normalizeH="0" baseline="0" smtClean="0">
                          <a:ln>
                            <a:noFill/>
                          </a:ln>
                          <a:solidFill>
                            <a:schemeClr val="tx1"/>
                          </a:solidFill>
                          <a:effectLst/>
                          <a:latin typeface="Arial" charset="0"/>
                          <a:ea typeface="Times New Roman" pitchFamily="18" charset="0"/>
                          <a:cs typeface="Arial" charset="0"/>
                        </a:rPr>
                        <a:t>63</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bg-BG" sz="2000" b="0" i="0" u="none" strike="noStrike" cap="none" normalizeH="0" baseline="0" smtClean="0">
                          <a:ln>
                            <a:noFill/>
                          </a:ln>
                          <a:solidFill>
                            <a:schemeClr val="tx1"/>
                          </a:solidFill>
                          <a:effectLst/>
                          <a:latin typeface="Arial" charset="0"/>
                          <a:ea typeface="Times New Roman" pitchFamily="18" charset="0"/>
                          <a:cs typeface="Arial" charset="0"/>
                        </a:rPr>
                        <a:t>                     7,00    </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bg-BG" sz="2000" b="0" i="0" u="none" strike="noStrike" cap="none" normalizeH="0" baseline="0" smtClean="0">
                          <a:ln>
                            <a:noFill/>
                          </a:ln>
                          <a:solidFill>
                            <a:schemeClr val="tx1"/>
                          </a:solidFill>
                          <a:effectLst/>
                          <a:latin typeface="Arial" charset="0"/>
                          <a:ea typeface="Times New Roman" pitchFamily="18" charset="0"/>
                          <a:cs typeface="Arial" charset="0"/>
                        </a:rPr>
                        <a:t>0</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2275">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bg-BG" sz="2000" b="0" i="0" u="none" strike="noStrike" cap="none" normalizeH="0" baseline="0" smtClean="0">
                          <a:ln>
                            <a:noFill/>
                          </a:ln>
                          <a:solidFill>
                            <a:schemeClr val="tx1"/>
                          </a:solidFill>
                          <a:effectLst/>
                          <a:latin typeface="Arial" charset="0"/>
                          <a:ea typeface="Times New Roman" pitchFamily="18" charset="0"/>
                          <a:cs typeface="Arial" charset="0"/>
                        </a:rPr>
                        <a:t>9</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bg-BG" sz="2000" b="0" i="0" u="none" strike="noStrike" cap="none" normalizeH="0" baseline="0" smtClean="0">
                          <a:ln>
                            <a:noFill/>
                          </a:ln>
                          <a:solidFill>
                            <a:schemeClr val="tx1"/>
                          </a:solidFill>
                          <a:effectLst/>
                          <a:latin typeface="Arial" charset="0"/>
                          <a:ea typeface="Times New Roman" pitchFamily="18" charset="0"/>
                          <a:cs typeface="Arial" charset="0"/>
                        </a:rPr>
                        <a:t>54</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bg-BG" sz="2000" b="0" i="0" u="none" strike="noStrike" cap="none" normalizeH="0" baseline="0" smtClean="0">
                          <a:ln>
                            <a:noFill/>
                          </a:ln>
                          <a:solidFill>
                            <a:schemeClr val="tx1"/>
                          </a:solidFill>
                          <a:effectLst/>
                          <a:latin typeface="Arial" charset="0"/>
                          <a:ea typeface="Times New Roman" pitchFamily="18" charset="0"/>
                          <a:cs typeface="Arial" charset="0"/>
                        </a:rPr>
                        <a:t>                     6,00    </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bg-BG" sz="2000" b="0" i="0" u="none" strike="noStrike" cap="none" normalizeH="0" baseline="0" smtClean="0">
                          <a:ln>
                            <a:noFill/>
                          </a:ln>
                          <a:solidFill>
                            <a:schemeClr val="tx1"/>
                          </a:solidFill>
                          <a:effectLst/>
                          <a:latin typeface="Arial" charset="0"/>
                          <a:ea typeface="Times New Roman" pitchFamily="18" charset="0"/>
                          <a:cs typeface="Arial" charset="0"/>
                        </a:rPr>
                        <a:t>-9</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2275">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bg-BG" sz="2000" b="0" i="0" u="none" strike="noStrike" cap="none" normalizeH="0" baseline="0" smtClean="0">
                          <a:ln>
                            <a:noFill/>
                          </a:ln>
                          <a:solidFill>
                            <a:schemeClr val="tx1"/>
                          </a:solidFill>
                          <a:effectLst/>
                          <a:latin typeface="Arial" charset="0"/>
                          <a:ea typeface="Times New Roman" pitchFamily="18" charset="0"/>
                          <a:cs typeface="Arial" charset="0"/>
                        </a:rPr>
                        <a:t>10</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bg-BG" sz="2000" b="0" i="0" u="none" strike="noStrike" cap="none" normalizeH="0" baseline="0" smtClean="0">
                          <a:ln>
                            <a:noFill/>
                          </a:ln>
                          <a:solidFill>
                            <a:schemeClr val="tx1"/>
                          </a:solidFill>
                          <a:effectLst/>
                          <a:latin typeface="Arial" charset="0"/>
                          <a:ea typeface="Times New Roman" pitchFamily="18" charset="0"/>
                          <a:cs typeface="Arial" charset="0"/>
                        </a:rPr>
                        <a:t>40</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bg-BG" sz="2000" b="0" i="0" u="none" strike="noStrike" cap="none" normalizeH="0" baseline="0" smtClean="0">
                          <a:ln>
                            <a:noFill/>
                          </a:ln>
                          <a:solidFill>
                            <a:schemeClr val="tx1"/>
                          </a:solidFill>
                          <a:effectLst/>
                          <a:latin typeface="Arial" charset="0"/>
                          <a:ea typeface="Times New Roman" pitchFamily="18" charset="0"/>
                          <a:cs typeface="Arial" charset="0"/>
                        </a:rPr>
                        <a:t>                     4,00    </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bg-BG" sz="2000" b="0" i="0" u="none" strike="noStrike" cap="none" normalizeH="0" baseline="0" smtClean="0">
                          <a:ln>
                            <a:noFill/>
                          </a:ln>
                          <a:solidFill>
                            <a:schemeClr val="tx1"/>
                          </a:solidFill>
                          <a:effectLst/>
                          <a:latin typeface="Arial" charset="0"/>
                          <a:ea typeface="Times New Roman" pitchFamily="18" charset="0"/>
                          <a:cs typeface="Arial" charset="0"/>
                        </a:rPr>
                        <a:t>-14</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bg-BG" altLang="bg-BG" sz="4000" b="1" smtClean="0"/>
              <a:t>Графика № 4.1 Общ продукт</a:t>
            </a:r>
            <a:br>
              <a:rPr lang="bg-BG" altLang="bg-BG" sz="4000" b="1" smtClean="0"/>
            </a:br>
            <a:endParaRPr lang="bg-BG" altLang="bg-BG" sz="4000" b="1" smtClean="0"/>
          </a:p>
        </p:txBody>
      </p:sp>
      <p:sp>
        <p:nvSpPr>
          <p:cNvPr id="15363" name="Rectangle 3"/>
          <p:cNvSpPr>
            <a:spLocks noGrp="1" noChangeArrowheads="1"/>
          </p:cNvSpPr>
          <p:nvPr>
            <p:ph type="body" idx="1"/>
          </p:nvPr>
        </p:nvSpPr>
        <p:spPr>
          <a:xfrm>
            <a:off x="539750" y="1628775"/>
            <a:ext cx="8229600" cy="4525963"/>
          </a:xfrm>
        </p:spPr>
        <p:txBody>
          <a:bodyPr/>
          <a:lstStyle/>
          <a:p>
            <a:pPr eaLnBrk="1" hangingPunct="1"/>
            <a:endParaRPr lang="bg-BG" altLang="bg-BG" smtClean="0"/>
          </a:p>
        </p:txBody>
      </p:sp>
      <p:sp>
        <p:nvSpPr>
          <p:cNvPr id="15364"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bg-BG" altLang="bg-BG" sz="1800"/>
          </a:p>
        </p:txBody>
      </p:sp>
      <p:graphicFrame>
        <p:nvGraphicFramePr>
          <p:cNvPr id="15365" name="Object 4"/>
          <p:cNvGraphicFramePr>
            <a:graphicFrameLocks noChangeAspect="1"/>
          </p:cNvGraphicFramePr>
          <p:nvPr>
            <p:extLst>
              <p:ext uri="{D42A27DB-BD31-4B8C-83A1-F6EECF244321}">
                <p14:modId xmlns:p14="http://schemas.microsoft.com/office/powerpoint/2010/main" val="696683517"/>
              </p:ext>
            </p:extLst>
          </p:nvPr>
        </p:nvGraphicFramePr>
        <p:xfrm>
          <a:off x="539552" y="1484784"/>
          <a:ext cx="7308862" cy="4607619"/>
        </p:xfrm>
        <a:graphic>
          <a:graphicData uri="http://schemas.openxmlformats.org/presentationml/2006/ole">
            <mc:AlternateContent xmlns:mc="http://schemas.openxmlformats.org/markup-compatibility/2006">
              <mc:Choice xmlns:v="urn:schemas-microsoft-com:vml" Requires="v">
                <p:oleObj spid="_x0000_s15411" name="Chart" r:id="rId3" imgW="3324225" imgH="2686050" progId="Excel.Chart.8">
                  <p:embed/>
                </p:oleObj>
              </mc:Choice>
              <mc:Fallback>
                <p:oleObj name="Chart" r:id="rId3" imgW="3324225" imgH="2686050" progId="Excel.Char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1484784"/>
                        <a:ext cx="7308862" cy="4607619"/>
                      </a:xfrm>
                      <a:prstGeom prst="rect">
                        <a:avLst/>
                      </a:prstGeom>
                      <a:noFill/>
                      <a:ln>
                        <a:noFill/>
                      </a:ln>
                      <a:extLst/>
                    </p:spPr>
                  </p:pic>
                </p:oleObj>
              </mc:Fallback>
            </mc:AlternateContent>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ru-RU" altLang="bg-BG" sz="2400" smtClean="0"/>
              <a:t>Графика № 4.2 Среден и пределен продукт</a:t>
            </a:r>
            <a:br>
              <a:rPr lang="ru-RU" altLang="bg-BG" sz="2400" smtClean="0"/>
            </a:br>
            <a:r>
              <a:rPr lang="ru-RU" altLang="bg-BG" sz="2400" smtClean="0"/>
              <a:t>/ илюстрация на закона за намаляващата се възвращаемост/</a:t>
            </a:r>
            <a:br>
              <a:rPr lang="ru-RU" altLang="bg-BG" sz="2400" smtClean="0"/>
            </a:br>
            <a:endParaRPr lang="bg-BG" altLang="bg-BG" sz="2400" smtClean="0"/>
          </a:p>
        </p:txBody>
      </p:sp>
      <p:sp>
        <p:nvSpPr>
          <p:cNvPr id="16387" name="Rectangle 3"/>
          <p:cNvSpPr>
            <a:spLocks noGrp="1" noChangeArrowheads="1"/>
          </p:cNvSpPr>
          <p:nvPr>
            <p:ph type="body" idx="1"/>
          </p:nvPr>
        </p:nvSpPr>
        <p:spPr/>
        <p:txBody>
          <a:bodyPr/>
          <a:lstStyle/>
          <a:p>
            <a:pPr eaLnBrk="1" hangingPunct="1"/>
            <a:endParaRPr lang="bg-BG" altLang="bg-BG" smtClean="0"/>
          </a:p>
        </p:txBody>
      </p:sp>
      <p:sp>
        <p:nvSpPr>
          <p:cNvPr id="16388"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bg-BG" altLang="bg-BG" sz="1800"/>
          </a:p>
        </p:txBody>
      </p:sp>
      <p:graphicFrame>
        <p:nvGraphicFramePr>
          <p:cNvPr id="16389" name="Object 4"/>
          <p:cNvGraphicFramePr>
            <a:graphicFrameLocks noChangeAspect="1"/>
          </p:cNvGraphicFramePr>
          <p:nvPr>
            <p:extLst>
              <p:ext uri="{D42A27DB-BD31-4B8C-83A1-F6EECF244321}">
                <p14:modId xmlns:p14="http://schemas.microsoft.com/office/powerpoint/2010/main" val="2530005665"/>
              </p:ext>
            </p:extLst>
          </p:nvPr>
        </p:nvGraphicFramePr>
        <p:xfrm>
          <a:off x="395536" y="1628775"/>
          <a:ext cx="8137277" cy="4464050"/>
        </p:xfrm>
        <a:graphic>
          <a:graphicData uri="http://schemas.openxmlformats.org/presentationml/2006/ole">
            <mc:AlternateContent xmlns:mc="http://schemas.openxmlformats.org/markup-compatibility/2006">
              <mc:Choice xmlns:v="urn:schemas-microsoft-com:vml" Requires="v">
                <p:oleObj spid="_x0000_s16435" name="Chart" r:id="rId3" imgW="3686175" imgH="2676525" progId="Excel.Chart.8">
                  <p:embed/>
                </p:oleObj>
              </mc:Choice>
              <mc:Fallback>
                <p:oleObj name="Chart" r:id="rId3" imgW="3686175" imgH="2676525" progId="Excel.Char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1628775"/>
                        <a:ext cx="8137277" cy="4464050"/>
                      </a:xfrm>
                      <a:prstGeom prst="rect">
                        <a:avLst/>
                      </a:prstGeom>
                      <a:noFill/>
                      <a:ln>
                        <a:noFill/>
                      </a:ln>
                      <a:extLst/>
                    </p:spPr>
                  </p:pic>
                </p:oleObj>
              </mc:Fallback>
            </mc:AlternateContent>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endParaRPr lang="bg-BG" altLang="bg-BG" smtClean="0"/>
          </a:p>
        </p:txBody>
      </p:sp>
      <p:sp>
        <p:nvSpPr>
          <p:cNvPr id="17411" name="Rectangle 3"/>
          <p:cNvSpPr>
            <a:spLocks noGrp="1" noChangeArrowheads="1"/>
          </p:cNvSpPr>
          <p:nvPr>
            <p:ph type="body" idx="1"/>
          </p:nvPr>
        </p:nvSpPr>
        <p:spPr/>
        <p:txBody>
          <a:bodyPr/>
          <a:lstStyle/>
          <a:p>
            <a:pPr algn="just" eaLnBrk="1" hangingPunct="1">
              <a:lnSpc>
                <a:spcPct val="90000"/>
              </a:lnSpc>
            </a:pPr>
            <a:r>
              <a:rPr lang="bg-BG" altLang="bg-BG" sz="2400" b="1" dirty="0" smtClean="0"/>
              <a:t>Вещественият капитал </a:t>
            </a:r>
            <a:r>
              <a:rPr lang="bg-BG" altLang="bg-BG" sz="2400" dirty="0" err="1" smtClean="0"/>
              <a:t>лимитира</a:t>
            </a:r>
            <a:r>
              <a:rPr lang="bg-BG" altLang="bg-BG" sz="2400" dirty="0" smtClean="0"/>
              <a:t> броя на работните места. Важни са три момента:</a:t>
            </a:r>
          </a:p>
          <a:p>
            <a:pPr algn="just" eaLnBrk="1" hangingPunct="1">
              <a:lnSpc>
                <a:spcPct val="90000"/>
              </a:lnSpc>
            </a:pPr>
            <a:r>
              <a:rPr lang="bg-BG" altLang="bg-BG" sz="2400" dirty="0" smtClean="0"/>
              <a:t>Ефективността на производството се променя с растежа на променливите ресурси. Обособяват се три сектора в динамиката на трите променливи.</a:t>
            </a:r>
          </a:p>
          <a:p>
            <a:pPr algn="just" eaLnBrk="1" hangingPunct="1">
              <a:lnSpc>
                <a:spcPct val="90000"/>
              </a:lnSpc>
            </a:pPr>
            <a:r>
              <a:rPr lang="bg-BG" altLang="bg-BG" sz="2400" dirty="0" smtClean="0"/>
              <a:t>/</a:t>
            </a:r>
            <a:r>
              <a:rPr lang="bg-BG" altLang="bg-BG" sz="2400" b="1" dirty="0" smtClean="0"/>
              <a:t>І/ Съвкупният и средният продукт на труда растат, а пределният продукт преминава най-високата си точка и започва да спада.</a:t>
            </a:r>
          </a:p>
          <a:p>
            <a:pPr algn="just" eaLnBrk="1" hangingPunct="1">
              <a:lnSpc>
                <a:spcPct val="90000"/>
              </a:lnSpc>
            </a:pPr>
            <a:r>
              <a:rPr lang="bg-BG" altLang="bg-BG" sz="2400" b="1" dirty="0" smtClean="0"/>
              <a:t>/ІІ/ Пределният и средният продукт спадат, но съвкупният продукт продължава да расте.</a:t>
            </a:r>
          </a:p>
          <a:p>
            <a:pPr algn="just" eaLnBrk="1" hangingPunct="1">
              <a:lnSpc>
                <a:spcPct val="90000"/>
              </a:lnSpc>
            </a:pPr>
            <a:r>
              <a:rPr lang="bg-BG" altLang="bg-BG" sz="2400" b="1" dirty="0" smtClean="0"/>
              <a:t> /ІІІ/ Трите променливи намаляват, като пределният продукт е с отрицателен знак.</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endParaRPr lang="bg-BG" altLang="bg-BG" smtClean="0"/>
          </a:p>
        </p:txBody>
      </p:sp>
      <p:sp>
        <p:nvSpPr>
          <p:cNvPr id="18435" name="Rectangle 3"/>
          <p:cNvSpPr>
            <a:spLocks noGrp="1" noChangeArrowheads="1"/>
          </p:cNvSpPr>
          <p:nvPr>
            <p:ph type="body" idx="1"/>
          </p:nvPr>
        </p:nvSpPr>
        <p:spPr>
          <a:xfrm>
            <a:off x="0" y="1600200"/>
            <a:ext cx="9144000" cy="4525963"/>
          </a:xfrm>
        </p:spPr>
        <p:txBody>
          <a:bodyPr/>
          <a:lstStyle/>
          <a:p>
            <a:pPr marL="0" indent="0" algn="just" eaLnBrk="1" hangingPunct="1">
              <a:lnSpc>
                <a:spcPct val="80000"/>
              </a:lnSpc>
              <a:buNone/>
            </a:pPr>
            <a:r>
              <a:rPr lang="bg-BG" altLang="bg-BG" sz="2800" dirty="0" smtClean="0"/>
              <a:t>	Примерът илюстрира </a:t>
            </a:r>
            <a:r>
              <a:rPr lang="bg-BG" altLang="bg-BG" sz="2800" b="1" dirty="0" smtClean="0"/>
              <a:t>закона за намаляващата се възвращаемост</a:t>
            </a:r>
            <a:r>
              <a:rPr lang="bg-BG" altLang="bg-BG" sz="2800" dirty="0" smtClean="0"/>
              <a:t>, който действа само в краткосрочен период.</a:t>
            </a:r>
          </a:p>
          <a:p>
            <a:pPr marL="0" indent="0" algn="just" eaLnBrk="1" hangingPunct="1">
              <a:lnSpc>
                <a:spcPct val="80000"/>
              </a:lnSpc>
              <a:buNone/>
            </a:pPr>
            <a:r>
              <a:rPr lang="bg-BG" altLang="bg-BG" sz="2800" dirty="0" smtClean="0"/>
              <a:t>	Според </a:t>
            </a:r>
            <a:r>
              <a:rPr lang="bg-BG" altLang="bg-BG" sz="2800" b="1" dirty="0" smtClean="0"/>
              <a:t>закона за намаляващата се възвращаемост</a:t>
            </a:r>
            <a:r>
              <a:rPr lang="bg-BG" altLang="bg-BG" sz="2800" dirty="0" smtClean="0"/>
              <a:t> ефективността  започва да спада в даден момент при прибавяне на променлив фактор и зададено фиксирано количество от постоянни фактори/ в случая земята и капитала/, при съществуващо равнище на технологията, ще доведе до намаляване на средния и пределния продукти.</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Основни въпроси</a:t>
            </a:r>
            <a:endParaRPr lang="bg-BG" dirty="0"/>
          </a:p>
        </p:txBody>
      </p:sp>
      <p:sp>
        <p:nvSpPr>
          <p:cNvPr id="3" name="Content Placeholder 2"/>
          <p:cNvSpPr>
            <a:spLocks noGrp="1"/>
          </p:cNvSpPr>
          <p:nvPr>
            <p:ph idx="1"/>
          </p:nvPr>
        </p:nvSpPr>
        <p:spPr>
          <a:xfrm>
            <a:off x="0" y="1196752"/>
            <a:ext cx="9144000" cy="4929411"/>
          </a:xfrm>
        </p:spPr>
        <p:txBody>
          <a:bodyPr/>
          <a:lstStyle/>
          <a:p>
            <a:r>
              <a:rPr lang="bg-BG" altLang="bg-BG" sz="1800" b="1" dirty="0" smtClean="0"/>
              <a:t> ПРОИЗВОДСТВЕН ПРОЦЕС</a:t>
            </a:r>
          </a:p>
          <a:p>
            <a:r>
              <a:rPr lang="bg-BG" altLang="bg-BG" sz="1800" b="1" dirty="0">
                <a:solidFill>
                  <a:srgbClr val="FF0000"/>
                </a:solidFill>
              </a:rPr>
              <a:t>Два периода краткосрочен (</a:t>
            </a:r>
            <a:r>
              <a:rPr lang="en-US" altLang="bg-BG" sz="1800" b="1" dirty="0">
                <a:solidFill>
                  <a:srgbClr val="FF0000"/>
                </a:solidFill>
              </a:rPr>
              <a:t>short run</a:t>
            </a:r>
            <a:r>
              <a:rPr lang="bg-BG" altLang="bg-BG" sz="1800" b="1" dirty="0">
                <a:solidFill>
                  <a:srgbClr val="FF0000"/>
                </a:solidFill>
              </a:rPr>
              <a:t>) и дългосрочен (</a:t>
            </a:r>
            <a:r>
              <a:rPr lang="en-US" altLang="bg-BG" sz="1800" b="1" dirty="0">
                <a:solidFill>
                  <a:srgbClr val="FF0000"/>
                </a:solidFill>
              </a:rPr>
              <a:t>long run</a:t>
            </a:r>
            <a:r>
              <a:rPr lang="bg-BG" altLang="bg-BG" sz="1800" b="1" dirty="0" smtClean="0">
                <a:solidFill>
                  <a:srgbClr val="FF0000"/>
                </a:solidFill>
              </a:rPr>
              <a:t>).</a:t>
            </a:r>
          </a:p>
          <a:p>
            <a:r>
              <a:rPr lang="bg-BG" altLang="bg-BG" sz="1800" b="1" dirty="0" smtClean="0"/>
              <a:t> </a:t>
            </a:r>
            <a:r>
              <a:rPr lang="bg-BG" altLang="bg-BG" sz="1800" b="1" dirty="0"/>
              <a:t>Производството в краткосрочен план</a:t>
            </a:r>
            <a:endParaRPr lang="bg-BG" altLang="bg-BG" sz="1800" b="1" dirty="0" smtClean="0">
              <a:solidFill>
                <a:srgbClr val="FF0000"/>
              </a:solidFill>
            </a:endParaRPr>
          </a:p>
          <a:p>
            <a:r>
              <a:rPr lang="bg-BG" altLang="bg-BG" sz="1800" b="1" dirty="0" smtClean="0"/>
              <a:t> </a:t>
            </a:r>
            <a:r>
              <a:rPr lang="bg-BG" altLang="bg-BG" sz="1800" b="1" dirty="0"/>
              <a:t>Производството в дългосрочна </a:t>
            </a:r>
            <a:r>
              <a:rPr lang="bg-BG" altLang="bg-BG" sz="1800" b="1" dirty="0" smtClean="0"/>
              <a:t>перспектива</a:t>
            </a:r>
          </a:p>
          <a:p>
            <a:r>
              <a:rPr lang="bg-BG" altLang="bg-BG" sz="1800" b="1" dirty="0" smtClean="0"/>
              <a:t> </a:t>
            </a:r>
            <a:r>
              <a:rPr lang="bg-BG" altLang="bg-BG" sz="1800" b="1" dirty="0"/>
              <a:t>Ефект от мащаба на </a:t>
            </a:r>
            <a:r>
              <a:rPr lang="bg-BG" altLang="bg-BG" sz="1800" b="1" dirty="0" smtClean="0"/>
              <a:t>производството</a:t>
            </a:r>
          </a:p>
          <a:p>
            <a:r>
              <a:rPr lang="ru-RU" altLang="bg-BG" sz="1800" b="1" dirty="0" smtClean="0"/>
              <a:t> </a:t>
            </a:r>
            <a:r>
              <a:rPr lang="ru-RU" altLang="bg-BG" sz="1800" b="1" dirty="0" err="1" smtClean="0"/>
              <a:t>Минимизиране</a:t>
            </a:r>
            <a:r>
              <a:rPr lang="ru-RU" altLang="bg-BG" sz="1800" b="1" dirty="0" smtClean="0"/>
              <a:t> </a:t>
            </a:r>
            <a:r>
              <a:rPr lang="ru-RU" altLang="bg-BG" sz="1800" b="1" dirty="0"/>
              <a:t>на </a:t>
            </a:r>
            <a:r>
              <a:rPr lang="ru-RU" altLang="bg-BG" sz="1800" b="1" dirty="0" err="1"/>
              <a:t>разходите</a:t>
            </a:r>
            <a:r>
              <a:rPr lang="ru-RU" altLang="bg-BG" sz="1800" b="1" dirty="0"/>
              <a:t> в краткосрочен </a:t>
            </a:r>
            <a:r>
              <a:rPr lang="ru-RU" altLang="bg-BG" sz="1800" b="1" dirty="0" err="1"/>
              <a:t>времеви</a:t>
            </a:r>
            <a:r>
              <a:rPr lang="ru-RU" altLang="bg-BG" sz="1800" b="1" dirty="0"/>
              <a:t> </a:t>
            </a:r>
            <a:r>
              <a:rPr lang="ru-RU" altLang="bg-BG" sz="1800" b="1" dirty="0" smtClean="0"/>
              <a:t>план</a:t>
            </a:r>
          </a:p>
          <a:p>
            <a:r>
              <a:rPr lang="bg-BG" altLang="bg-BG" sz="1800" b="1" dirty="0" smtClean="0"/>
              <a:t> </a:t>
            </a:r>
            <a:r>
              <a:rPr lang="bg-BG" altLang="bg-BG" sz="1800" b="1" dirty="0"/>
              <a:t>Минимизиране на разходите в дългосрочна </a:t>
            </a:r>
            <a:r>
              <a:rPr lang="bg-BG" altLang="bg-BG" sz="1800" b="1" dirty="0" smtClean="0"/>
              <a:t>перспектива</a:t>
            </a:r>
          </a:p>
          <a:p>
            <a:r>
              <a:rPr lang="bg-BG" altLang="bg-BG" sz="1800" b="1" dirty="0" smtClean="0"/>
              <a:t> Приходи </a:t>
            </a:r>
            <a:r>
              <a:rPr lang="bg-BG" altLang="bg-BG" sz="1800" b="1" dirty="0"/>
              <a:t>и организация на бизнеса.</a:t>
            </a:r>
            <a:r>
              <a:rPr lang="bg-BG" altLang="bg-BG" sz="1800" dirty="0"/>
              <a:t> </a:t>
            </a:r>
            <a:endParaRPr lang="en-US" altLang="bg-BG" sz="1800" dirty="0" smtClean="0"/>
          </a:p>
          <a:p>
            <a:r>
              <a:rPr lang="ru-RU" altLang="bg-BG" sz="1800" b="1" dirty="0" smtClean="0"/>
              <a:t> </a:t>
            </a:r>
            <a:r>
              <a:rPr lang="ru-RU" altLang="bg-BG" sz="1800" b="1" dirty="0"/>
              <a:t>Критична точка на фирмата (</a:t>
            </a:r>
            <a:r>
              <a:rPr lang="ru-RU" altLang="bg-BG" sz="1800" b="1" dirty="0" err="1"/>
              <a:t>Breakeven</a:t>
            </a:r>
            <a:r>
              <a:rPr lang="ru-RU" altLang="bg-BG" sz="1800" b="1" dirty="0"/>
              <a:t> </a:t>
            </a:r>
            <a:r>
              <a:rPr lang="ru-RU" altLang="bg-BG" sz="1800" b="1" dirty="0" err="1"/>
              <a:t>Point</a:t>
            </a:r>
            <a:r>
              <a:rPr lang="ru-RU" altLang="bg-BG" sz="1800" b="1" dirty="0"/>
              <a:t>). Точка на </a:t>
            </a:r>
            <a:r>
              <a:rPr lang="ru-RU" altLang="bg-BG" sz="1800" b="1" dirty="0" err="1"/>
              <a:t>закриване</a:t>
            </a:r>
            <a:r>
              <a:rPr lang="ru-RU" altLang="bg-BG" sz="1800" b="1" dirty="0"/>
              <a:t> на фирмата (</a:t>
            </a:r>
            <a:r>
              <a:rPr lang="ru-RU" altLang="bg-BG" sz="1800" b="1" dirty="0" err="1"/>
              <a:t>Shutdown</a:t>
            </a:r>
            <a:r>
              <a:rPr lang="ru-RU" altLang="bg-BG" sz="1800" b="1" dirty="0"/>
              <a:t> </a:t>
            </a:r>
            <a:r>
              <a:rPr lang="ru-RU" altLang="bg-BG" sz="1800" b="1" dirty="0" err="1"/>
              <a:t>Point</a:t>
            </a:r>
            <a:r>
              <a:rPr lang="ru-RU" altLang="bg-BG" sz="1800" b="1" dirty="0" smtClean="0"/>
              <a:t>)</a:t>
            </a:r>
            <a:endParaRPr lang="en-US" altLang="bg-BG" sz="1800" b="1" dirty="0" smtClean="0"/>
          </a:p>
          <a:p>
            <a:r>
              <a:rPr lang="bg-BG" sz="1800" b="1" dirty="0"/>
              <a:t>Юридически форми за организиране на </a:t>
            </a:r>
            <a:r>
              <a:rPr lang="bg-BG" sz="1800" b="1" dirty="0" smtClean="0"/>
              <a:t>бизнеса</a:t>
            </a:r>
            <a:endParaRPr lang="en-US" sz="1800" b="1" dirty="0" smtClean="0"/>
          </a:p>
          <a:p>
            <a:pPr marL="0" indent="0">
              <a:buNone/>
            </a:pPr>
            <a:r>
              <a:rPr lang="bg-BG" sz="1800" b="1" dirty="0">
                <a:solidFill>
                  <a:srgbClr val="FF0000"/>
                </a:solidFill>
              </a:rPr>
              <a:t>самостоятелно предприемачество</a:t>
            </a:r>
            <a:endParaRPr lang="en-US" sz="1800" b="1" dirty="0">
              <a:solidFill>
                <a:srgbClr val="FF0000"/>
              </a:solidFill>
            </a:endParaRPr>
          </a:p>
          <a:p>
            <a:pPr marL="0" indent="0">
              <a:buNone/>
            </a:pPr>
            <a:r>
              <a:rPr lang="bg-BG" sz="1800" b="1" dirty="0">
                <a:solidFill>
                  <a:srgbClr val="FF0000"/>
                </a:solidFill>
              </a:rPr>
              <a:t>съдружие </a:t>
            </a:r>
            <a:endParaRPr lang="en-US" sz="1800" b="1" dirty="0">
              <a:solidFill>
                <a:srgbClr val="FF0000"/>
              </a:solidFill>
            </a:endParaRPr>
          </a:p>
          <a:p>
            <a:pPr marL="0" indent="0">
              <a:buNone/>
            </a:pPr>
            <a:r>
              <a:rPr lang="bg-BG" sz="1800" b="1" dirty="0">
                <a:solidFill>
                  <a:srgbClr val="FF0000"/>
                </a:solidFill>
              </a:rPr>
              <a:t>корпорации</a:t>
            </a:r>
            <a:endParaRPr lang="bg-BG" altLang="bg-BG" sz="1800" b="1" dirty="0" smtClean="0">
              <a:solidFill>
                <a:srgbClr val="FF0000"/>
              </a:solidFill>
            </a:endParaRPr>
          </a:p>
          <a:p>
            <a:r>
              <a:rPr lang="ru-RU" sz="1800" b="1" dirty="0" err="1"/>
              <a:t>Други</a:t>
            </a:r>
            <a:r>
              <a:rPr lang="ru-RU" sz="1800" b="1" dirty="0"/>
              <a:t> </a:t>
            </a:r>
            <a:r>
              <a:rPr lang="ru-RU" sz="1800" b="1" dirty="0" err="1"/>
              <a:t>форми</a:t>
            </a:r>
            <a:r>
              <a:rPr lang="ru-RU" sz="1800" b="1" dirty="0"/>
              <a:t> за </a:t>
            </a:r>
            <a:r>
              <a:rPr lang="ru-RU" sz="1800" b="1" dirty="0" err="1"/>
              <a:t>извършване</a:t>
            </a:r>
            <a:r>
              <a:rPr lang="ru-RU" sz="1800" b="1" dirty="0"/>
              <a:t> на </a:t>
            </a:r>
            <a:r>
              <a:rPr lang="ru-RU" sz="1800" b="1" dirty="0" err="1"/>
              <a:t>стопанска</a:t>
            </a:r>
            <a:r>
              <a:rPr lang="ru-RU" sz="1800" b="1" dirty="0"/>
              <a:t> </a:t>
            </a:r>
            <a:r>
              <a:rPr lang="ru-RU" sz="1800" b="1" dirty="0" err="1" smtClean="0"/>
              <a:t>дейност</a:t>
            </a:r>
            <a:r>
              <a:rPr lang="en-US" sz="1800" b="1" dirty="0" smtClean="0"/>
              <a:t>- </a:t>
            </a:r>
            <a:r>
              <a:rPr lang="bg-BG" sz="1800" b="1" dirty="0" smtClean="0"/>
              <a:t>гражданско дружество, кооперация, холдинг, консорциум</a:t>
            </a:r>
            <a:endParaRPr lang="bg-BG" sz="1800" b="1" dirty="0"/>
          </a:p>
        </p:txBody>
      </p:sp>
    </p:spTree>
    <p:extLst>
      <p:ext uri="{BB962C8B-B14F-4D97-AF65-F5344CB8AC3E}">
        <p14:creationId xmlns:p14="http://schemas.microsoft.com/office/powerpoint/2010/main" val="5323971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bg-BG" altLang="bg-BG" sz="4000" b="1" dirty="0" smtClean="0"/>
              <a:t>4.1.3. Производството в дългосрочна перспектива</a:t>
            </a:r>
          </a:p>
        </p:txBody>
      </p:sp>
      <p:sp>
        <p:nvSpPr>
          <p:cNvPr id="19459" name="Rectangle 3"/>
          <p:cNvSpPr>
            <a:spLocks noGrp="1" noChangeArrowheads="1"/>
          </p:cNvSpPr>
          <p:nvPr>
            <p:ph type="body" idx="1"/>
          </p:nvPr>
        </p:nvSpPr>
        <p:spPr>
          <a:xfrm>
            <a:off x="107504" y="1700808"/>
            <a:ext cx="8589640" cy="4525963"/>
          </a:xfrm>
        </p:spPr>
        <p:txBody>
          <a:bodyPr/>
          <a:lstStyle/>
          <a:p>
            <a:pPr marL="0" indent="0" algn="just" eaLnBrk="1" hangingPunct="1">
              <a:lnSpc>
                <a:spcPct val="80000"/>
              </a:lnSpc>
              <a:buNone/>
            </a:pPr>
            <a:r>
              <a:rPr lang="bg-BG" altLang="bg-BG" sz="2800" dirty="0" smtClean="0"/>
              <a:t>	Тук проблемите са от друго естество. Трябва да се решават </a:t>
            </a:r>
            <a:r>
              <a:rPr lang="bg-BG" altLang="bg-BG" sz="2800" b="1" dirty="0" smtClean="0">
                <a:solidFill>
                  <a:srgbClr val="FF0000"/>
                </a:solidFill>
              </a:rPr>
              <a:t>два основни проблема: </a:t>
            </a:r>
            <a:endParaRPr lang="en-US" altLang="bg-BG" sz="2800" b="1" dirty="0" smtClean="0">
              <a:solidFill>
                <a:srgbClr val="FF0000"/>
              </a:solidFill>
            </a:endParaRPr>
          </a:p>
          <a:p>
            <a:pPr marL="0" indent="0" algn="just" eaLnBrk="1" hangingPunct="1">
              <a:lnSpc>
                <a:spcPct val="80000"/>
              </a:lnSpc>
              <a:buNone/>
            </a:pPr>
            <a:r>
              <a:rPr lang="bg-BG" altLang="bg-BG" sz="2800" dirty="0" smtClean="0"/>
              <a:t>1. Дали да запазим или променим технологичния режим? Какъв да е състава на капитала?</a:t>
            </a:r>
            <a:endParaRPr lang="bg-BG" altLang="bg-BG" sz="2800" b="1" dirty="0" smtClean="0"/>
          </a:p>
          <a:p>
            <a:pPr marL="0" indent="0" algn="just" eaLnBrk="1" hangingPunct="1">
              <a:lnSpc>
                <a:spcPct val="80000"/>
              </a:lnSpc>
              <a:buNone/>
            </a:pPr>
            <a:r>
              <a:rPr lang="bg-BG" altLang="bg-BG" sz="2800" b="1" dirty="0" smtClean="0"/>
              <a:t>А. Състав на капитала и </a:t>
            </a:r>
            <a:r>
              <a:rPr lang="bg-BG" altLang="bg-BG" sz="2800" b="1" dirty="0" err="1" smtClean="0"/>
              <a:t>изоквантни</a:t>
            </a:r>
            <a:r>
              <a:rPr lang="bg-BG" altLang="bg-BG" sz="2800" b="1" dirty="0" smtClean="0"/>
              <a:t> линии</a:t>
            </a:r>
            <a:endParaRPr lang="bg-BG" altLang="bg-BG" sz="2800" dirty="0" smtClean="0"/>
          </a:p>
          <a:p>
            <a:pPr marL="0" indent="0" algn="just" eaLnBrk="1" hangingPunct="1">
              <a:lnSpc>
                <a:spcPct val="80000"/>
              </a:lnSpc>
              <a:buNone/>
            </a:pPr>
            <a:r>
              <a:rPr lang="bg-BG" altLang="bg-BG" sz="2800" dirty="0" smtClean="0"/>
              <a:t>	Сега вече нямаме ограничението за фиксираните ресурси при краткосрочния период. В дългосрочния период всички ресурси са променливи. Целта е увеличаване на обема на производството при различни възможни комбинации от ресурси.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endParaRPr lang="bg-BG" altLang="bg-BG" smtClean="0"/>
          </a:p>
        </p:txBody>
      </p:sp>
      <p:sp>
        <p:nvSpPr>
          <p:cNvPr id="20483" name="Rectangle 3"/>
          <p:cNvSpPr>
            <a:spLocks noGrp="1" noChangeArrowheads="1"/>
          </p:cNvSpPr>
          <p:nvPr>
            <p:ph type="body" idx="1"/>
          </p:nvPr>
        </p:nvSpPr>
        <p:spPr/>
        <p:txBody>
          <a:bodyPr/>
          <a:lstStyle/>
          <a:p>
            <a:pPr marL="0" indent="0" algn="just" eaLnBrk="1" hangingPunct="1">
              <a:lnSpc>
                <a:spcPct val="90000"/>
              </a:lnSpc>
              <a:buNone/>
            </a:pPr>
            <a:r>
              <a:rPr lang="bg-BG" altLang="bg-BG" sz="2400" b="1" dirty="0" smtClean="0"/>
              <a:t>	При краткосрочния период</a:t>
            </a:r>
            <a:r>
              <a:rPr lang="bg-BG" altLang="bg-BG" sz="2400" dirty="0" smtClean="0"/>
              <a:t> увеличаването на производството е възможно при натоварване на фиксираните ресурси, като се увеличат променливите/ да се премине на сменен режим на работа/</a:t>
            </a:r>
            <a:endParaRPr lang="en-US" altLang="bg-BG" sz="2400" b="1" dirty="0" smtClean="0"/>
          </a:p>
          <a:p>
            <a:pPr marL="0" indent="0" algn="just" eaLnBrk="1" hangingPunct="1">
              <a:lnSpc>
                <a:spcPct val="90000"/>
              </a:lnSpc>
              <a:buNone/>
            </a:pPr>
            <a:r>
              <a:rPr lang="bg-BG" altLang="bg-BG" sz="2400" b="1" dirty="0" smtClean="0"/>
              <a:t>	</a:t>
            </a:r>
            <a:r>
              <a:rPr lang="en-US" altLang="bg-BG" sz="2400" b="1" dirty="0" err="1" smtClean="0"/>
              <a:t>При</a:t>
            </a:r>
            <a:r>
              <a:rPr lang="en-US" altLang="bg-BG" sz="2400" b="1" dirty="0" smtClean="0"/>
              <a:t> </a:t>
            </a:r>
            <a:r>
              <a:rPr lang="en-US" altLang="bg-BG" sz="2400" b="1" dirty="0" err="1" smtClean="0"/>
              <a:t>дългосрочния</a:t>
            </a:r>
            <a:r>
              <a:rPr lang="en-US" altLang="bg-BG" sz="2400" b="1" dirty="0" smtClean="0"/>
              <a:t> </a:t>
            </a:r>
            <a:r>
              <a:rPr lang="en-US" altLang="bg-BG" sz="2400" b="1" dirty="0" err="1" smtClean="0"/>
              <a:t>период</a:t>
            </a:r>
            <a:r>
              <a:rPr lang="en-US" altLang="bg-BG" sz="2400" dirty="0" smtClean="0"/>
              <a:t> </a:t>
            </a:r>
            <a:r>
              <a:rPr lang="en-US" altLang="bg-BG" sz="2400" dirty="0" err="1" smtClean="0"/>
              <a:t>това</a:t>
            </a:r>
            <a:r>
              <a:rPr lang="en-US" altLang="bg-BG" sz="2400" dirty="0" smtClean="0"/>
              <a:t> </a:t>
            </a:r>
            <a:r>
              <a:rPr lang="en-US" altLang="bg-BG" sz="2400" dirty="0" err="1" smtClean="0"/>
              <a:t>не</a:t>
            </a:r>
            <a:r>
              <a:rPr lang="en-US" altLang="bg-BG" sz="2400" dirty="0" smtClean="0"/>
              <a:t> е </a:t>
            </a:r>
            <a:r>
              <a:rPr lang="en-US" altLang="bg-BG" sz="2400" dirty="0" err="1" smtClean="0"/>
              <a:t>достатъчно</a:t>
            </a:r>
            <a:r>
              <a:rPr lang="en-US" altLang="bg-BG" sz="2400" dirty="0" smtClean="0"/>
              <a:t>. </a:t>
            </a:r>
            <a:r>
              <a:rPr lang="en-US" altLang="bg-BG" sz="2400" dirty="0" err="1" smtClean="0"/>
              <a:t>Сега</a:t>
            </a:r>
            <a:r>
              <a:rPr lang="en-US" altLang="bg-BG" sz="2400" dirty="0" smtClean="0"/>
              <a:t> и </a:t>
            </a:r>
            <a:r>
              <a:rPr lang="en-US" altLang="bg-BG" sz="2400" dirty="0" err="1" smtClean="0"/>
              <a:t>капитала</a:t>
            </a:r>
            <a:r>
              <a:rPr lang="en-US" altLang="bg-BG" sz="2400" dirty="0" smtClean="0"/>
              <a:t> и </a:t>
            </a:r>
            <a:r>
              <a:rPr lang="en-US" altLang="bg-BG" sz="2400" dirty="0" err="1" smtClean="0"/>
              <a:t>земята</a:t>
            </a:r>
            <a:r>
              <a:rPr lang="en-US" altLang="bg-BG" sz="2400" dirty="0" smtClean="0"/>
              <a:t> </a:t>
            </a:r>
            <a:r>
              <a:rPr lang="en-US" altLang="bg-BG" sz="2400" dirty="0" err="1" smtClean="0"/>
              <a:t>са</a:t>
            </a:r>
            <a:r>
              <a:rPr lang="en-US" altLang="bg-BG" sz="2400" dirty="0" smtClean="0"/>
              <a:t> </a:t>
            </a:r>
            <a:r>
              <a:rPr lang="en-US" altLang="bg-BG" sz="2400" dirty="0" err="1" smtClean="0"/>
              <a:t>променливи</a:t>
            </a:r>
            <a:r>
              <a:rPr lang="en-US" altLang="bg-BG" sz="2400" dirty="0" smtClean="0"/>
              <a:t> </a:t>
            </a:r>
            <a:r>
              <a:rPr lang="en-US" altLang="bg-BG" sz="2400" dirty="0" err="1" smtClean="0"/>
              <a:t>ресурси</a:t>
            </a:r>
            <a:r>
              <a:rPr lang="en-US" altLang="bg-BG" sz="2400" dirty="0" smtClean="0"/>
              <a:t> и </a:t>
            </a:r>
            <a:r>
              <a:rPr lang="en-US" altLang="bg-BG" sz="2400" dirty="0" err="1" smtClean="0"/>
              <a:t>основният</a:t>
            </a:r>
            <a:r>
              <a:rPr lang="en-US" altLang="bg-BG" sz="2400" dirty="0" smtClean="0"/>
              <a:t> </a:t>
            </a:r>
            <a:r>
              <a:rPr lang="en-US" altLang="bg-BG" sz="2400" dirty="0" err="1" smtClean="0"/>
              <a:t>проблем</a:t>
            </a:r>
            <a:r>
              <a:rPr lang="en-US" altLang="bg-BG" sz="2400" dirty="0" smtClean="0"/>
              <a:t> е </a:t>
            </a:r>
            <a:r>
              <a:rPr lang="en-US" altLang="bg-BG" sz="2400" dirty="0" err="1" smtClean="0"/>
              <a:t>за</a:t>
            </a:r>
            <a:r>
              <a:rPr lang="en-US" altLang="bg-BG" sz="2400" dirty="0" smtClean="0"/>
              <a:t> </a:t>
            </a:r>
            <a:r>
              <a:rPr lang="en-US" altLang="bg-BG" sz="2400" b="1" dirty="0" err="1" smtClean="0">
                <a:solidFill>
                  <a:srgbClr val="FF0000"/>
                </a:solidFill>
              </a:rPr>
              <a:t>технологичния</a:t>
            </a:r>
            <a:r>
              <a:rPr lang="en-US" altLang="bg-BG" sz="2400" b="1" dirty="0" smtClean="0">
                <a:solidFill>
                  <a:srgbClr val="FF0000"/>
                </a:solidFill>
              </a:rPr>
              <a:t> </a:t>
            </a:r>
            <a:r>
              <a:rPr lang="en-US" altLang="bg-BG" sz="2400" b="1" dirty="0" err="1" smtClean="0">
                <a:solidFill>
                  <a:srgbClr val="FF0000"/>
                </a:solidFill>
              </a:rPr>
              <a:t>избор</a:t>
            </a:r>
            <a:r>
              <a:rPr lang="en-US" altLang="bg-BG" sz="2400" b="1" dirty="0" smtClean="0">
                <a:solidFill>
                  <a:srgbClr val="FF0000"/>
                </a:solidFill>
              </a:rPr>
              <a:t> </a:t>
            </a:r>
            <a:r>
              <a:rPr lang="en-US" altLang="bg-BG" sz="2400" dirty="0" smtClean="0"/>
              <a:t>- </a:t>
            </a:r>
            <a:r>
              <a:rPr lang="en-US" altLang="bg-BG" sz="2400" dirty="0" err="1" smtClean="0"/>
              <a:t>как</a:t>
            </a:r>
            <a:r>
              <a:rPr lang="en-US" altLang="bg-BG" sz="2400" dirty="0" smtClean="0"/>
              <a:t> </a:t>
            </a:r>
            <a:r>
              <a:rPr lang="en-US" altLang="bg-BG" sz="2400" dirty="0" err="1" smtClean="0"/>
              <a:t>да</a:t>
            </a:r>
            <a:r>
              <a:rPr lang="en-US" altLang="bg-BG" sz="2400" dirty="0" smtClean="0"/>
              <a:t> </a:t>
            </a:r>
            <a:r>
              <a:rPr lang="en-US" altLang="bg-BG" sz="2400" dirty="0" err="1" smtClean="0"/>
              <a:t>комбинираме</a:t>
            </a:r>
            <a:r>
              <a:rPr lang="en-US" altLang="bg-BG" sz="2400" dirty="0" smtClean="0"/>
              <a:t> </a:t>
            </a:r>
            <a:r>
              <a:rPr lang="en-US" altLang="bg-BG" sz="2400" dirty="0" err="1" smtClean="0"/>
              <a:t>веществените</a:t>
            </a:r>
            <a:r>
              <a:rPr lang="en-US" altLang="bg-BG" sz="2400" dirty="0" smtClean="0"/>
              <a:t> и </a:t>
            </a:r>
            <a:r>
              <a:rPr lang="en-US" altLang="bg-BG" sz="2400" dirty="0" err="1" smtClean="0"/>
              <a:t>трудовите</a:t>
            </a:r>
            <a:r>
              <a:rPr lang="en-US" altLang="bg-BG" sz="2400" dirty="0" smtClean="0"/>
              <a:t> </a:t>
            </a:r>
            <a:r>
              <a:rPr lang="en-US" altLang="bg-BG" sz="2400" dirty="0" err="1" smtClean="0"/>
              <a:t>ресурси</a:t>
            </a:r>
            <a:r>
              <a:rPr lang="en-US" altLang="bg-BG" sz="2400" dirty="0" smtClean="0"/>
              <a:t>? </a:t>
            </a:r>
            <a:r>
              <a:rPr lang="en-US" altLang="bg-BG" sz="2400" dirty="0" err="1" smtClean="0"/>
              <a:t>Това</a:t>
            </a:r>
            <a:r>
              <a:rPr lang="en-US" altLang="bg-BG" sz="2400" dirty="0" smtClean="0"/>
              <a:t> </a:t>
            </a:r>
            <a:r>
              <a:rPr lang="en-US" altLang="bg-BG" sz="2400" dirty="0" err="1" smtClean="0"/>
              <a:t>може</a:t>
            </a:r>
            <a:r>
              <a:rPr lang="en-US" altLang="bg-BG" sz="2400" dirty="0" smtClean="0"/>
              <a:t> </a:t>
            </a:r>
            <a:r>
              <a:rPr lang="en-US" altLang="bg-BG" sz="2400" dirty="0" err="1" smtClean="0"/>
              <a:t>да</a:t>
            </a:r>
            <a:r>
              <a:rPr lang="en-US" altLang="bg-BG" sz="2400" dirty="0" smtClean="0"/>
              <a:t> </a:t>
            </a:r>
            <a:r>
              <a:rPr lang="en-US" altLang="bg-BG" sz="2400" dirty="0" err="1" smtClean="0"/>
              <a:t>се</a:t>
            </a:r>
            <a:r>
              <a:rPr lang="en-US" altLang="bg-BG" sz="2400" dirty="0" smtClean="0"/>
              <a:t> </a:t>
            </a:r>
            <a:r>
              <a:rPr lang="en-US" altLang="bg-BG" sz="2400" dirty="0" err="1" smtClean="0"/>
              <a:t>постигне</a:t>
            </a:r>
            <a:r>
              <a:rPr lang="en-US" altLang="bg-BG" sz="2400" dirty="0" smtClean="0"/>
              <a:t> </a:t>
            </a:r>
            <a:r>
              <a:rPr lang="en-US" altLang="bg-BG" sz="2400" dirty="0" err="1" smtClean="0"/>
              <a:t>чрез</a:t>
            </a:r>
            <a:r>
              <a:rPr lang="en-US" altLang="bg-BG" sz="2400" dirty="0" smtClean="0"/>
              <a:t> </a:t>
            </a:r>
            <a:r>
              <a:rPr lang="en-US" altLang="bg-BG" sz="2400" dirty="0" err="1" smtClean="0"/>
              <a:t>изоквантните</a:t>
            </a:r>
            <a:r>
              <a:rPr lang="en-US" altLang="bg-BG" sz="2400" dirty="0" smtClean="0"/>
              <a:t> </a:t>
            </a:r>
            <a:r>
              <a:rPr lang="en-US" altLang="bg-BG" sz="2400" dirty="0" err="1" smtClean="0"/>
              <a:t>линии</a:t>
            </a:r>
            <a:r>
              <a:rPr lang="en-US" altLang="bg-BG" sz="2400" dirty="0" smtClean="0"/>
              <a:t> </a:t>
            </a:r>
            <a:r>
              <a:rPr lang="en-US" altLang="bg-BG" sz="2400" b="1" dirty="0" err="1" smtClean="0"/>
              <a:t>познати</a:t>
            </a:r>
            <a:r>
              <a:rPr lang="en-US" altLang="bg-BG" sz="2400" b="1" dirty="0" smtClean="0"/>
              <a:t> в </a:t>
            </a:r>
            <a:r>
              <a:rPr lang="en-US" altLang="bg-BG" sz="2400" b="1" dirty="0" err="1" smtClean="0"/>
              <a:t>ординарния</a:t>
            </a:r>
            <a:r>
              <a:rPr lang="en-US" altLang="bg-BG" sz="2400" b="1" dirty="0" smtClean="0"/>
              <a:t> </a:t>
            </a:r>
            <a:r>
              <a:rPr lang="en-US" altLang="bg-BG" sz="2400" b="1" dirty="0" err="1" smtClean="0"/>
              <a:t>подход</a:t>
            </a:r>
            <a:r>
              <a:rPr lang="en-US" altLang="bg-BG" sz="2400" b="1" dirty="0" smtClean="0"/>
              <a:t> </a:t>
            </a:r>
            <a:r>
              <a:rPr lang="en-US" altLang="bg-BG" sz="2400" b="1" dirty="0" err="1" smtClean="0"/>
              <a:t>на</a:t>
            </a:r>
            <a:r>
              <a:rPr lang="en-US" altLang="bg-BG" sz="2400" b="1" dirty="0" smtClean="0"/>
              <a:t> </a:t>
            </a:r>
            <a:r>
              <a:rPr lang="en-US" altLang="bg-BG" sz="2400" b="1" dirty="0" err="1" smtClean="0"/>
              <a:t>теорията</a:t>
            </a:r>
            <a:r>
              <a:rPr lang="en-US" altLang="bg-BG" sz="2400" b="1" dirty="0" smtClean="0"/>
              <a:t> </a:t>
            </a:r>
            <a:r>
              <a:rPr lang="en-US" altLang="bg-BG" sz="2400" b="1" dirty="0" err="1" smtClean="0"/>
              <a:t>за</a:t>
            </a:r>
            <a:r>
              <a:rPr lang="en-US" altLang="bg-BG" sz="2400" b="1" dirty="0" smtClean="0"/>
              <a:t> </a:t>
            </a:r>
            <a:r>
              <a:rPr lang="en-US" altLang="bg-BG" sz="2400" b="1" dirty="0" err="1" smtClean="0"/>
              <a:t>полезността</a:t>
            </a:r>
            <a:r>
              <a:rPr lang="en-US" altLang="bg-BG" sz="2400" b="1" dirty="0" smtClean="0"/>
              <a:t> </a:t>
            </a:r>
            <a:r>
              <a:rPr lang="en-US" altLang="bg-BG" sz="2400" b="1" dirty="0" err="1" smtClean="0"/>
              <a:t>като</a:t>
            </a:r>
            <a:r>
              <a:rPr lang="en-US" altLang="bg-BG" sz="2400" b="1" dirty="0" smtClean="0"/>
              <a:t> “</a:t>
            </a:r>
            <a:r>
              <a:rPr lang="en-US" altLang="bg-BG" sz="2400" b="1" dirty="0" err="1" smtClean="0"/>
              <a:t>криви</a:t>
            </a:r>
            <a:r>
              <a:rPr lang="en-US" altLang="bg-BG" sz="2400" b="1" dirty="0" smtClean="0"/>
              <a:t> </a:t>
            </a:r>
            <a:r>
              <a:rPr lang="en-US" altLang="bg-BG" sz="2400" b="1" dirty="0" err="1" smtClean="0"/>
              <a:t>на</a:t>
            </a:r>
            <a:r>
              <a:rPr lang="en-US" altLang="bg-BG" sz="2400" b="1" dirty="0" smtClean="0"/>
              <a:t> </a:t>
            </a:r>
            <a:r>
              <a:rPr lang="en-US" altLang="bg-BG" sz="2400" b="1" dirty="0" err="1" smtClean="0"/>
              <a:t>безразличието</a:t>
            </a:r>
            <a:r>
              <a:rPr lang="en-US" altLang="bg-BG" sz="2400" b="1" dirty="0" smtClean="0"/>
              <a:t>”. </a:t>
            </a:r>
            <a:endParaRPr lang="bg-BG" altLang="bg-BG" sz="2400" b="1"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bg-BG" altLang="bg-BG" sz="4000" b="1" smtClean="0"/>
              <a:t>Графика 4.3. Изоквантни линии</a:t>
            </a:r>
          </a:p>
        </p:txBody>
      </p:sp>
      <p:sp>
        <p:nvSpPr>
          <p:cNvPr id="21507" name="Rectangle 3"/>
          <p:cNvSpPr>
            <a:spLocks noGrp="1" noChangeArrowheads="1"/>
          </p:cNvSpPr>
          <p:nvPr>
            <p:ph sz="half" idx="1"/>
          </p:nvPr>
        </p:nvSpPr>
        <p:spPr/>
        <p:txBody>
          <a:bodyPr/>
          <a:lstStyle/>
          <a:p>
            <a:pPr marL="0" indent="0" eaLnBrk="1" hangingPunct="1">
              <a:buNone/>
            </a:pPr>
            <a:r>
              <a:rPr lang="bg-BG" altLang="bg-BG" dirty="0" err="1" smtClean="0"/>
              <a:t>Изоквантни</a:t>
            </a:r>
            <a:r>
              <a:rPr lang="bg-BG" altLang="bg-BG" dirty="0" smtClean="0"/>
              <a:t> линии</a:t>
            </a:r>
          </a:p>
        </p:txBody>
      </p:sp>
      <p:sp>
        <p:nvSpPr>
          <p:cNvPr id="2" name="Content Placeholder 1"/>
          <p:cNvSpPr>
            <a:spLocks noGrp="1"/>
          </p:cNvSpPr>
          <p:nvPr>
            <p:ph sz="half" idx="2"/>
          </p:nvPr>
        </p:nvSpPr>
        <p:spPr>
          <a:xfrm>
            <a:off x="4648200" y="1600200"/>
            <a:ext cx="4495800" cy="4525963"/>
          </a:xfrm>
        </p:spPr>
        <p:txBody>
          <a:bodyPr/>
          <a:lstStyle/>
          <a:p>
            <a:pPr marL="0" indent="0" algn="just">
              <a:buNone/>
            </a:pPr>
            <a:r>
              <a:rPr lang="en-US" dirty="0" smtClean="0"/>
              <a:t>	</a:t>
            </a:r>
            <a:r>
              <a:rPr lang="bg-BG" dirty="0" smtClean="0"/>
              <a:t>Е крива показваща всички технологично ефективни комбинации между два ресурса, чрез които може да се произведе едно и също количество продукция</a:t>
            </a:r>
            <a:endParaRPr lang="bg-BG" dirty="0"/>
          </a:p>
        </p:txBody>
      </p:sp>
      <p:pic>
        <p:nvPicPr>
          <p:cNvPr id="460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974" y="2414588"/>
            <a:ext cx="3835274" cy="28866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err="1" smtClean="0"/>
              <a:t>Изокоста</a:t>
            </a:r>
            <a:r>
              <a:rPr lang="bg-BG" dirty="0" smtClean="0"/>
              <a:t>, </a:t>
            </a:r>
            <a:r>
              <a:rPr lang="bg-BG" dirty="0" err="1" smtClean="0"/>
              <a:t>изокванта</a:t>
            </a:r>
            <a:r>
              <a:rPr lang="bg-BG" dirty="0" smtClean="0"/>
              <a:t>, </a:t>
            </a:r>
            <a:r>
              <a:rPr lang="bg-BG" dirty="0" err="1" smtClean="0"/>
              <a:t>изоклинала</a:t>
            </a:r>
            <a:endParaRPr lang="bg-BG" dirty="0"/>
          </a:p>
        </p:txBody>
      </p:sp>
      <p:sp>
        <p:nvSpPr>
          <p:cNvPr id="4" name="Content Placeholder 3"/>
          <p:cNvSpPr>
            <a:spLocks noGrp="1"/>
          </p:cNvSpPr>
          <p:nvPr>
            <p:ph sz="half" idx="2"/>
          </p:nvPr>
        </p:nvSpPr>
        <p:spPr>
          <a:xfrm>
            <a:off x="4648200" y="1600200"/>
            <a:ext cx="4495800" cy="5257800"/>
          </a:xfrm>
        </p:spPr>
        <p:txBody>
          <a:bodyPr/>
          <a:lstStyle/>
          <a:p>
            <a:pPr marL="0" indent="0">
              <a:buNone/>
            </a:pPr>
            <a:r>
              <a:rPr lang="bg-BG" dirty="0" err="1" smtClean="0"/>
              <a:t>Изокоста</a:t>
            </a:r>
            <a:r>
              <a:rPr lang="bg-BG" dirty="0" smtClean="0"/>
              <a:t> е права на равните разходи изразяваща възможността на производителя да осъществи определена ефективна комбинация на факторите на производство в зависимост от равнището на своя бюджет</a:t>
            </a:r>
            <a:endParaRPr lang="bg-BG" dirty="0"/>
          </a:p>
        </p:txBody>
      </p:sp>
      <p:pic>
        <p:nvPicPr>
          <p:cNvPr id="47106"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82162" y="1844824"/>
            <a:ext cx="4113893" cy="391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91779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507288" cy="836712"/>
          </a:xfrm>
        </p:spPr>
        <p:txBody>
          <a:bodyPr/>
          <a:lstStyle/>
          <a:p>
            <a:r>
              <a:rPr lang="bg-BG" sz="2800" dirty="0"/>
              <a:t>Особености на </a:t>
            </a:r>
            <a:r>
              <a:rPr lang="bg-BG" sz="2800" dirty="0" err="1" smtClean="0"/>
              <a:t>изоквантните</a:t>
            </a:r>
            <a:r>
              <a:rPr lang="bg-BG" sz="2800" dirty="0" smtClean="0"/>
              <a:t> линии:</a:t>
            </a:r>
            <a:endParaRPr lang="bg-BG" sz="2800" dirty="0"/>
          </a:p>
        </p:txBody>
      </p:sp>
      <p:sp>
        <p:nvSpPr>
          <p:cNvPr id="22531" name="Text Box 4"/>
          <p:cNvSpPr>
            <a:spLocks noGrp="1" noChangeArrowheads="1"/>
          </p:cNvSpPr>
          <p:nvPr>
            <p:ph sz="half" idx="1"/>
          </p:nvPr>
        </p:nvSpPr>
        <p:spPr>
          <a:xfrm>
            <a:off x="0" y="1628800"/>
            <a:ext cx="4860032" cy="5040560"/>
          </a:xfrm>
          <a:solidFill>
            <a:srgbClr val="FFFFFF"/>
          </a:solidFill>
          <a:ln w="38100" cmpd="dbl">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indent="0" eaLnBrk="1" hangingPunct="1">
              <a:buNone/>
            </a:pPr>
            <a:r>
              <a:rPr lang="bg-BG" altLang="bg-BG" dirty="0" smtClean="0"/>
              <a:t>                            </a:t>
            </a:r>
            <a:r>
              <a:rPr lang="bg-BG" altLang="bg-BG" b="1" dirty="0" smtClean="0"/>
              <a:t>Δ L</a:t>
            </a:r>
          </a:p>
          <a:p>
            <a:pPr marL="0" indent="0" eaLnBrk="1" hangingPunct="1">
              <a:buNone/>
            </a:pPr>
            <a:r>
              <a:rPr lang="bg-BG" altLang="bg-BG" b="1" dirty="0" smtClean="0"/>
              <a:t> /1/       MRTS= -  ───</a:t>
            </a:r>
          </a:p>
          <a:p>
            <a:pPr marL="0" indent="0" eaLnBrk="1" hangingPunct="1">
              <a:buNone/>
            </a:pPr>
            <a:r>
              <a:rPr lang="bg-BG" altLang="bg-BG" b="1" dirty="0" smtClean="0"/>
              <a:t>                            Δ K</a:t>
            </a:r>
            <a:endParaRPr lang="en-US" altLang="bg-BG" b="1" dirty="0" smtClean="0"/>
          </a:p>
          <a:p>
            <a:pPr marL="0" indent="0" eaLnBrk="1" hangingPunct="1">
              <a:buNone/>
            </a:pPr>
            <a:r>
              <a:rPr lang="en-US" altLang="bg-BG" b="1" dirty="0" smtClean="0"/>
              <a:t>/2/     ΔL . MP</a:t>
            </a:r>
            <a:r>
              <a:rPr lang="en-US" altLang="bg-BG" sz="2000" b="1" dirty="0" smtClean="0"/>
              <a:t>L</a:t>
            </a:r>
            <a:r>
              <a:rPr lang="en-US" altLang="bg-BG" b="1" dirty="0" smtClean="0"/>
              <a:t> = Δ K . MP</a:t>
            </a:r>
            <a:r>
              <a:rPr lang="en-US" altLang="bg-BG" sz="2400" b="1" dirty="0" smtClean="0"/>
              <a:t>K</a:t>
            </a:r>
          </a:p>
          <a:p>
            <a:pPr marL="0" indent="0" eaLnBrk="1" hangingPunct="1">
              <a:buNone/>
            </a:pPr>
            <a:r>
              <a:rPr lang="en-US" altLang="bg-BG" dirty="0" smtClean="0"/>
              <a:t>                         </a:t>
            </a:r>
            <a:r>
              <a:rPr lang="en-US" altLang="bg-BG" b="1" dirty="0" smtClean="0"/>
              <a:t>ΔL        MP</a:t>
            </a:r>
            <a:r>
              <a:rPr lang="en-US" altLang="bg-BG" sz="2400" b="1" dirty="0" smtClean="0"/>
              <a:t>K</a:t>
            </a:r>
          </a:p>
          <a:p>
            <a:pPr marL="0" indent="0" eaLnBrk="1" hangingPunct="1">
              <a:buNone/>
            </a:pPr>
            <a:r>
              <a:rPr lang="en-US" altLang="bg-BG" b="1" dirty="0" smtClean="0"/>
              <a:t>/3/     MRTS= ─── = ────</a:t>
            </a:r>
          </a:p>
          <a:p>
            <a:pPr marL="0" indent="0" eaLnBrk="1" hangingPunct="1">
              <a:buNone/>
            </a:pPr>
            <a:r>
              <a:rPr lang="en-US" altLang="bg-BG" b="1" dirty="0" smtClean="0"/>
              <a:t>                          Δ K       MP</a:t>
            </a:r>
            <a:r>
              <a:rPr lang="en-US" altLang="bg-BG" sz="2400" b="1" dirty="0" smtClean="0"/>
              <a:t>L</a:t>
            </a:r>
            <a:endParaRPr lang="bg-BG" altLang="bg-BG" sz="2400" b="1" dirty="0" smtClean="0"/>
          </a:p>
        </p:txBody>
      </p:sp>
      <p:sp>
        <p:nvSpPr>
          <p:cNvPr id="3" name="Content Placeholder 2"/>
          <p:cNvSpPr>
            <a:spLocks noGrp="1"/>
          </p:cNvSpPr>
          <p:nvPr>
            <p:ph sz="half" idx="2"/>
          </p:nvPr>
        </p:nvSpPr>
        <p:spPr>
          <a:xfrm>
            <a:off x="5220072" y="764704"/>
            <a:ext cx="3923928" cy="5361459"/>
          </a:xfrm>
        </p:spPr>
        <p:txBody>
          <a:bodyPr/>
          <a:lstStyle/>
          <a:p>
            <a:pPr marL="0" indent="0" algn="just">
              <a:buNone/>
            </a:pPr>
            <a:r>
              <a:rPr lang="bg-BG" sz="2000" dirty="0" smtClean="0"/>
              <a:t>1.Отразяват във всяка своя точка </a:t>
            </a:r>
            <a:r>
              <a:rPr lang="bg-BG" sz="2000" b="1" dirty="0" smtClean="0"/>
              <a:t>пределната норма на техническо заместване (MRTS). </a:t>
            </a:r>
            <a:r>
              <a:rPr lang="bg-BG" sz="2000" dirty="0" smtClean="0"/>
              <a:t>С колко да увеличим единия ресурс, ако намалим другия с единица при запазване на количеството на произвежданата продукция; </a:t>
            </a:r>
          </a:p>
          <a:p>
            <a:pPr marL="0" indent="0" algn="just">
              <a:buNone/>
            </a:pPr>
            <a:r>
              <a:rPr lang="bg-BG" sz="2000" dirty="0" smtClean="0"/>
              <a:t>2.Разполагат се надясно и надолу</a:t>
            </a:r>
            <a:endParaRPr lang="bg-BG" sz="2000" dirty="0"/>
          </a:p>
          <a:p>
            <a:pPr marL="0" indent="0" algn="just">
              <a:buNone/>
            </a:pPr>
            <a:r>
              <a:rPr lang="bg-BG" sz="2000" dirty="0" smtClean="0"/>
              <a:t>3.Колкото по-вдясно е разположена кривата, толкова по-голямо е количеството на продукцията</a:t>
            </a:r>
          </a:p>
          <a:p>
            <a:pPr marL="0" indent="0" algn="just">
              <a:buNone/>
            </a:pPr>
            <a:r>
              <a:rPr lang="bg-BG" sz="2000" dirty="0" smtClean="0"/>
              <a:t>4. </a:t>
            </a:r>
            <a:r>
              <a:rPr lang="bg-BG" sz="2000" dirty="0" err="1" smtClean="0"/>
              <a:t>Изоквантните</a:t>
            </a:r>
            <a:r>
              <a:rPr lang="bg-BG" sz="2000" dirty="0" smtClean="0"/>
              <a:t> линии не се пресичат и допират и имат отрицателен наклон</a:t>
            </a:r>
          </a:p>
          <a:p>
            <a:pPr marL="0" indent="0" algn="just">
              <a:buNone/>
            </a:pPr>
            <a:endParaRPr lang="bg-BG" sz="2000" dirty="0"/>
          </a:p>
        </p:txBody>
      </p:sp>
      <p:cxnSp>
        <p:nvCxnSpPr>
          <p:cNvPr id="5" name="Straight Arrow Connector 4"/>
          <p:cNvCxnSpPr/>
          <p:nvPr/>
        </p:nvCxnSpPr>
        <p:spPr>
          <a:xfrm flipH="1">
            <a:off x="4860032" y="1844824"/>
            <a:ext cx="360040" cy="28803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 name="Straight Arrow Connector 6"/>
          <p:cNvCxnSpPr/>
          <p:nvPr/>
        </p:nvCxnSpPr>
        <p:spPr>
          <a:xfrm>
            <a:off x="9972600" y="1844824"/>
            <a:ext cx="9144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bg-BG" altLang="bg-BG" sz="4000" b="1" dirty="0" smtClean="0"/>
              <a:t>4.1.4. Ефект от мащаба на производството</a:t>
            </a:r>
          </a:p>
        </p:txBody>
      </p:sp>
      <p:sp>
        <p:nvSpPr>
          <p:cNvPr id="23555" name="Rectangle 3"/>
          <p:cNvSpPr>
            <a:spLocks noGrp="1" noChangeArrowheads="1"/>
          </p:cNvSpPr>
          <p:nvPr>
            <p:ph type="body" idx="1"/>
          </p:nvPr>
        </p:nvSpPr>
        <p:spPr/>
        <p:txBody>
          <a:bodyPr/>
          <a:lstStyle/>
          <a:p>
            <a:pPr marL="0" indent="0" algn="just" eaLnBrk="1" hangingPunct="1">
              <a:lnSpc>
                <a:spcPct val="80000"/>
              </a:lnSpc>
              <a:buNone/>
            </a:pPr>
            <a:r>
              <a:rPr lang="bg-BG" altLang="bg-BG" sz="2800" dirty="0" smtClean="0"/>
              <a:t> </a:t>
            </a:r>
            <a:r>
              <a:rPr lang="bg-BG" altLang="bg-BG" sz="2800" b="1" dirty="0" smtClean="0"/>
              <a:t>Какви да бъдат мащабите на производството? Каква да е оптималната фирма? </a:t>
            </a:r>
            <a:r>
              <a:rPr lang="bg-BG" altLang="bg-BG" sz="2800" dirty="0" smtClean="0"/>
              <a:t>Отговорът може да се реализира чрез ефекта от мащаба на производството, с който се анализира </a:t>
            </a:r>
            <a:r>
              <a:rPr lang="bg-BG" altLang="bg-BG" sz="2800" b="1" dirty="0" smtClean="0">
                <a:solidFill>
                  <a:srgbClr val="FF0000"/>
                </a:solidFill>
              </a:rPr>
              <a:t>какво е съотношението между прираста на факторите на производството и тяхната възвращаемост. </a:t>
            </a:r>
            <a:r>
              <a:rPr lang="bg-BG" altLang="bg-BG" sz="2800" dirty="0" smtClean="0"/>
              <a:t>Зависимостта между процентното изменение в продукцията и процентното изменение в ресурсите може да  формира икономията, загубата или неизменния ефект от мащаба на производството.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bg-BG" altLang="bg-BG" sz="4000" b="1" smtClean="0"/>
              <a:t>4.1.4. Ефект от мащаба на производството</a:t>
            </a:r>
          </a:p>
        </p:txBody>
      </p:sp>
      <p:sp>
        <p:nvSpPr>
          <p:cNvPr id="24579" name="Text Box 4"/>
          <p:cNvSpPr>
            <a:spLocks noGrp="1" noChangeArrowheads="1"/>
          </p:cNvSpPr>
          <p:nvPr>
            <p:ph type="body" idx="1"/>
          </p:nvPr>
        </p:nvSpPr>
        <p:spPr>
          <a:xfrm>
            <a:off x="457200" y="4229398"/>
            <a:ext cx="4040188" cy="639762"/>
          </a:xfrm>
          <a:solidFill>
            <a:srgbClr val="FFFFFF"/>
          </a:solid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indent="0" eaLnBrk="1" hangingPunct="1">
              <a:buNone/>
            </a:pPr>
            <a:r>
              <a:rPr lang="bg-BG" altLang="bg-BG" dirty="0" smtClean="0"/>
              <a:t>         </a:t>
            </a:r>
            <a:r>
              <a:rPr lang="bg-BG" altLang="bg-BG" u="sng" dirty="0" smtClean="0"/>
              <a:t>Δ Q </a:t>
            </a:r>
            <a:r>
              <a:rPr lang="bg-BG" altLang="bg-BG" dirty="0" smtClean="0"/>
              <a:t> </a:t>
            </a:r>
          </a:p>
          <a:p>
            <a:pPr marL="0" indent="0" eaLnBrk="1" hangingPunct="1">
              <a:buNone/>
            </a:pPr>
            <a:r>
              <a:rPr lang="bg-BG" altLang="bg-BG" dirty="0" smtClean="0"/>
              <a:t>           Q</a:t>
            </a:r>
          </a:p>
          <a:p>
            <a:pPr marL="0" indent="0" eaLnBrk="1" hangingPunct="1">
              <a:buNone/>
            </a:pPr>
            <a:r>
              <a:rPr lang="bg-BG" altLang="bg-BG" dirty="0" smtClean="0"/>
              <a:t>υ=  ———— (100%)</a:t>
            </a:r>
          </a:p>
          <a:p>
            <a:pPr marL="0" indent="0" eaLnBrk="1" hangingPunct="1">
              <a:buNone/>
            </a:pPr>
            <a:r>
              <a:rPr lang="bg-BG" altLang="bg-BG" dirty="0" smtClean="0"/>
              <a:t>        </a:t>
            </a:r>
            <a:r>
              <a:rPr lang="bg-BG" altLang="bg-BG" u="sng" dirty="0" smtClean="0"/>
              <a:t>Δ (K+L)</a:t>
            </a:r>
          </a:p>
          <a:p>
            <a:pPr marL="0" indent="0" eaLnBrk="1" hangingPunct="1">
              <a:buNone/>
            </a:pPr>
            <a:r>
              <a:rPr lang="bg-BG" altLang="bg-BG" dirty="0" smtClean="0"/>
              <a:t>          K+L</a:t>
            </a:r>
          </a:p>
        </p:txBody>
      </p:sp>
      <p:sp>
        <p:nvSpPr>
          <p:cNvPr id="2" name="Content Placeholder 1"/>
          <p:cNvSpPr>
            <a:spLocks noGrp="1"/>
          </p:cNvSpPr>
          <p:nvPr>
            <p:ph sz="half" idx="2"/>
          </p:nvPr>
        </p:nvSpPr>
        <p:spPr>
          <a:xfrm>
            <a:off x="251520" y="2132856"/>
            <a:ext cx="4040188" cy="3951288"/>
          </a:xfrm>
        </p:spPr>
        <p:txBody>
          <a:bodyPr/>
          <a:lstStyle/>
          <a:p>
            <a:r>
              <a:rPr lang="bg-BG" dirty="0" smtClean="0"/>
              <a:t>Ефект от мащаба</a:t>
            </a:r>
            <a:endParaRPr lang="bg-BG" dirty="0"/>
          </a:p>
        </p:txBody>
      </p:sp>
      <p:sp>
        <p:nvSpPr>
          <p:cNvPr id="3" name="Text Placeholder 2"/>
          <p:cNvSpPr>
            <a:spLocks noGrp="1"/>
          </p:cNvSpPr>
          <p:nvPr>
            <p:ph type="body" sz="quarter" idx="3"/>
          </p:nvPr>
        </p:nvSpPr>
        <p:spPr/>
        <p:txBody>
          <a:bodyPr/>
          <a:lstStyle/>
          <a:p>
            <a:r>
              <a:rPr lang="bg-BG" dirty="0" smtClean="0"/>
              <a:t>Където:</a:t>
            </a:r>
            <a:endParaRPr lang="bg-BG" dirty="0"/>
          </a:p>
        </p:txBody>
      </p:sp>
      <p:sp>
        <p:nvSpPr>
          <p:cNvPr id="4" name="Content Placeholder 3"/>
          <p:cNvSpPr>
            <a:spLocks noGrp="1"/>
          </p:cNvSpPr>
          <p:nvPr>
            <p:ph sz="quarter" idx="4"/>
          </p:nvPr>
        </p:nvSpPr>
        <p:spPr/>
        <p:txBody>
          <a:bodyPr/>
          <a:lstStyle/>
          <a:p>
            <a:pPr marL="0" indent="0" eaLnBrk="1" hangingPunct="1">
              <a:buNone/>
            </a:pPr>
            <a:r>
              <a:rPr lang="en-US" altLang="bg-BG" sz="2000" dirty="0"/>
              <a:t>υ</a:t>
            </a:r>
            <a:r>
              <a:rPr lang="bg-BG" altLang="bg-BG" sz="2000" dirty="0"/>
              <a:t>   коефициент на икономията, загубата или           неизменната  възвращаемост от мащаба на производството;</a:t>
            </a:r>
            <a:endParaRPr lang="en-US" altLang="bg-BG" sz="2000" dirty="0"/>
          </a:p>
          <a:p>
            <a:pPr marL="0" indent="0" eaLnBrk="1" hangingPunct="1">
              <a:buNone/>
            </a:pPr>
            <a:r>
              <a:rPr lang="en-US" altLang="bg-BG" sz="2000" dirty="0"/>
              <a:t>Q</a:t>
            </a:r>
            <a:r>
              <a:rPr lang="bg-BG" altLang="bg-BG" sz="2000" dirty="0"/>
              <a:t>       количество произведена продукция;</a:t>
            </a:r>
          </a:p>
          <a:p>
            <a:pPr marL="0" indent="0" eaLnBrk="1" hangingPunct="1">
              <a:buNone/>
            </a:pPr>
            <a:r>
              <a:rPr lang="bg-BG" altLang="bg-BG" sz="2000" dirty="0"/>
              <a:t>Δ</a:t>
            </a:r>
            <a:r>
              <a:rPr lang="en-US" altLang="bg-BG" sz="2000" dirty="0"/>
              <a:t>Q</a:t>
            </a:r>
            <a:r>
              <a:rPr lang="bg-BG" altLang="bg-BG" sz="2000" dirty="0"/>
              <a:t>  прираст на продукцията поради прираст на  ресурсите;</a:t>
            </a:r>
            <a:endParaRPr lang="en-US" altLang="bg-BG" sz="2000" dirty="0"/>
          </a:p>
          <a:p>
            <a:pPr marL="0" indent="0" eaLnBrk="1" hangingPunct="1">
              <a:buNone/>
            </a:pPr>
            <a:r>
              <a:rPr lang="en-US" altLang="bg-BG" sz="2000" dirty="0"/>
              <a:t>K</a:t>
            </a:r>
            <a:r>
              <a:rPr lang="bg-BG" altLang="bg-BG" sz="2000" dirty="0"/>
              <a:t>+</a:t>
            </a:r>
            <a:r>
              <a:rPr lang="en-US" altLang="bg-BG" sz="2000" dirty="0"/>
              <a:t>L</a:t>
            </a:r>
            <a:r>
              <a:rPr lang="bg-BG" altLang="bg-BG" sz="2000" dirty="0"/>
              <a:t> количество продукция в базисен период;</a:t>
            </a:r>
          </a:p>
          <a:p>
            <a:pPr marL="0" indent="0" eaLnBrk="1" hangingPunct="1">
              <a:buNone/>
            </a:pPr>
            <a:r>
              <a:rPr lang="bg-BG" altLang="bg-BG" sz="2000" dirty="0"/>
              <a:t>Δ(</a:t>
            </a:r>
            <a:r>
              <a:rPr lang="en-US" altLang="bg-BG" sz="2000" dirty="0"/>
              <a:t>K</a:t>
            </a:r>
            <a:r>
              <a:rPr lang="bg-BG" altLang="bg-BG" sz="2000" dirty="0"/>
              <a:t>+</a:t>
            </a:r>
            <a:r>
              <a:rPr lang="en-US" altLang="bg-BG" sz="2000" dirty="0"/>
              <a:t>L</a:t>
            </a:r>
            <a:r>
              <a:rPr lang="bg-BG" altLang="bg-BG" sz="2000" dirty="0"/>
              <a:t>)    прираст на ресурсите (преместване във по- високо  разположена </a:t>
            </a:r>
            <a:r>
              <a:rPr lang="bg-BG" altLang="bg-BG" sz="2000" dirty="0" err="1"/>
              <a:t>изокванта</a:t>
            </a:r>
            <a:r>
              <a:rPr lang="bg-BG" altLang="bg-BG" sz="2000" dirty="0"/>
              <a:t> </a:t>
            </a:r>
          </a:p>
          <a:p>
            <a:endParaRPr lang="bg-BG" sz="20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Мащаб на производството</a:t>
            </a:r>
            <a:endParaRPr lang="bg-BG" dirty="0"/>
          </a:p>
        </p:txBody>
      </p:sp>
      <p:sp>
        <p:nvSpPr>
          <p:cNvPr id="3" name="Content Placeholder 2"/>
          <p:cNvSpPr>
            <a:spLocks noGrp="1"/>
          </p:cNvSpPr>
          <p:nvPr>
            <p:ph idx="1"/>
          </p:nvPr>
        </p:nvSpPr>
        <p:spPr/>
        <p:txBody>
          <a:bodyPr>
            <a:normAutofit fontScale="77500" lnSpcReduction="20000"/>
          </a:bodyPr>
          <a:lstStyle/>
          <a:p>
            <a:pPr algn="just"/>
            <a:r>
              <a:rPr lang="bg-BG" dirty="0" smtClean="0">
                <a:solidFill>
                  <a:srgbClr val="FF0000"/>
                </a:solidFill>
              </a:rPr>
              <a:t>Икономии от мащаба </a:t>
            </a:r>
            <a:r>
              <a:rPr lang="bg-BG" dirty="0" smtClean="0"/>
              <a:t>се отнасят до производството, при което в дългосрочен план средната обща цена пада когато количеството продукция нараства.</a:t>
            </a:r>
          </a:p>
          <a:p>
            <a:pPr algn="just"/>
            <a:r>
              <a:rPr lang="bg-BG" dirty="0" smtClean="0">
                <a:solidFill>
                  <a:srgbClr val="FF0000"/>
                </a:solidFill>
              </a:rPr>
              <a:t>загуба от мащаба </a:t>
            </a:r>
            <a:r>
              <a:rPr lang="bg-BG" dirty="0" smtClean="0"/>
              <a:t>се отнасят до производството, при което в дългосрочен план средната обща цена се покачва, с количеството нарастваща продукция.</a:t>
            </a:r>
          </a:p>
          <a:p>
            <a:pPr algn="just"/>
            <a:r>
              <a:rPr lang="bg-BG" dirty="0" smtClean="0">
                <a:solidFill>
                  <a:srgbClr val="FF0000"/>
                </a:solidFill>
              </a:rPr>
              <a:t>Постоянна възвръщаемост от мащаба </a:t>
            </a:r>
            <a:r>
              <a:rPr lang="bg-BG" dirty="0" smtClean="0"/>
              <a:t>се отнася до производство, при което в дългосрочен план средните общи разходи остават същите когато количеството продукция нараства.</a:t>
            </a:r>
            <a:endParaRPr lang="bg-BG" dirty="0"/>
          </a:p>
        </p:txBody>
      </p:sp>
    </p:spTree>
    <p:extLst>
      <p:ext uri="{BB962C8B-B14F-4D97-AF65-F5344CB8AC3E}">
        <p14:creationId xmlns:p14="http://schemas.microsoft.com/office/powerpoint/2010/main" val="14600348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86"/>
          <p:cNvSpPr>
            <a:spLocks noGrp="1" noChangeArrowheads="1"/>
          </p:cNvSpPr>
          <p:nvPr>
            <p:ph type="title"/>
          </p:nvPr>
        </p:nvSpPr>
        <p:spPr/>
        <p:txBody>
          <a:bodyPr>
            <a:normAutofit/>
          </a:bodyPr>
          <a:lstStyle/>
          <a:p>
            <a:r>
              <a:rPr lang="ru-RU" altLang="bg-BG" sz="2800" dirty="0"/>
              <a:t>Фигура </a:t>
            </a:r>
            <a:r>
              <a:rPr lang="ru-RU" altLang="bg-BG" sz="2800" dirty="0" smtClean="0"/>
              <a:t>6. </a:t>
            </a:r>
            <a:r>
              <a:rPr lang="ru-RU" altLang="bg-BG" sz="2800" dirty="0" err="1"/>
              <a:t>средните</a:t>
            </a:r>
            <a:r>
              <a:rPr lang="ru-RU" altLang="bg-BG" sz="2800" dirty="0"/>
              <a:t> общи разходи в краткосрочен и </a:t>
            </a:r>
            <a:r>
              <a:rPr lang="ru-RU" altLang="bg-BG" sz="2800" dirty="0" err="1"/>
              <a:t>дългосрочен</a:t>
            </a:r>
            <a:r>
              <a:rPr lang="ru-RU" altLang="bg-BG" sz="2800" dirty="0"/>
              <a:t> план</a:t>
            </a:r>
            <a:endParaRPr lang="en-US" altLang="bg-BG" sz="2800" dirty="0" smtClean="0"/>
          </a:p>
        </p:txBody>
      </p:sp>
      <p:sp>
        <p:nvSpPr>
          <p:cNvPr id="56323" name="Rectangle 5"/>
          <p:cNvSpPr>
            <a:spLocks noChangeArrowheads="1"/>
          </p:cNvSpPr>
          <p:nvPr/>
        </p:nvSpPr>
        <p:spPr bwMode="auto">
          <a:xfrm>
            <a:off x="1409700" y="1473200"/>
            <a:ext cx="6996113" cy="4549775"/>
          </a:xfrm>
          <a:prstGeom prst="rect">
            <a:avLst/>
          </a:prstGeom>
          <a:solidFill>
            <a:srgbClr val="F3F6F9"/>
          </a:solidFill>
          <a:ln w="220663">
            <a:solidFill>
              <a:srgbClr val="F3F6F9"/>
            </a:solidFill>
            <a:miter lim="800000"/>
            <a:headEnd/>
            <a:tailEnd/>
          </a:ln>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56324" name="Rectangle 6"/>
          <p:cNvSpPr>
            <a:spLocks noChangeArrowheads="1"/>
          </p:cNvSpPr>
          <p:nvPr/>
        </p:nvSpPr>
        <p:spPr bwMode="auto">
          <a:xfrm>
            <a:off x="1409700" y="1473200"/>
            <a:ext cx="6996113" cy="4549775"/>
          </a:xfrm>
          <a:prstGeom prst="rect">
            <a:avLst/>
          </a:prstGeom>
          <a:solidFill>
            <a:srgbClr val="F2F4F8"/>
          </a:solidFill>
          <a:ln w="200025">
            <a:solidFill>
              <a:srgbClr val="F2F4F8"/>
            </a:solidFill>
            <a:miter lim="800000"/>
            <a:headEnd/>
            <a:tailEnd/>
          </a:ln>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56325" name="Rectangle 7"/>
          <p:cNvSpPr>
            <a:spLocks noChangeArrowheads="1"/>
          </p:cNvSpPr>
          <p:nvPr/>
        </p:nvSpPr>
        <p:spPr bwMode="auto">
          <a:xfrm>
            <a:off x="1409700" y="1473200"/>
            <a:ext cx="6996113" cy="4549775"/>
          </a:xfrm>
          <a:prstGeom prst="rect">
            <a:avLst/>
          </a:prstGeom>
          <a:solidFill>
            <a:srgbClr val="F1F4F7"/>
          </a:solidFill>
          <a:ln w="179388">
            <a:solidFill>
              <a:srgbClr val="F1F4F7"/>
            </a:solidFill>
            <a:miter lim="800000"/>
            <a:headEnd/>
            <a:tailEnd/>
          </a:ln>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56326" name="Rectangle 8"/>
          <p:cNvSpPr>
            <a:spLocks noChangeArrowheads="1"/>
          </p:cNvSpPr>
          <p:nvPr/>
        </p:nvSpPr>
        <p:spPr bwMode="auto">
          <a:xfrm>
            <a:off x="1409700" y="1473200"/>
            <a:ext cx="6996113" cy="4549775"/>
          </a:xfrm>
          <a:prstGeom prst="rect">
            <a:avLst/>
          </a:prstGeom>
          <a:solidFill>
            <a:srgbClr val="F0F2F5"/>
          </a:solidFill>
          <a:ln w="160338">
            <a:solidFill>
              <a:srgbClr val="F0F2F5"/>
            </a:solidFill>
            <a:miter lim="800000"/>
            <a:headEnd/>
            <a:tailEnd/>
          </a:ln>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56327" name="Rectangle 9"/>
          <p:cNvSpPr>
            <a:spLocks noChangeArrowheads="1"/>
          </p:cNvSpPr>
          <p:nvPr/>
        </p:nvSpPr>
        <p:spPr bwMode="auto">
          <a:xfrm>
            <a:off x="1409700" y="1473200"/>
            <a:ext cx="6996113" cy="4549775"/>
          </a:xfrm>
          <a:prstGeom prst="rect">
            <a:avLst/>
          </a:prstGeom>
          <a:solidFill>
            <a:srgbClr val="EEF1F4"/>
          </a:solidFill>
          <a:ln w="139700">
            <a:solidFill>
              <a:srgbClr val="EEF1F4"/>
            </a:solidFill>
            <a:miter lim="800000"/>
            <a:headEnd/>
            <a:tailEnd/>
          </a:ln>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56328" name="Rectangle 10"/>
          <p:cNvSpPr>
            <a:spLocks noChangeArrowheads="1"/>
          </p:cNvSpPr>
          <p:nvPr/>
        </p:nvSpPr>
        <p:spPr bwMode="auto">
          <a:xfrm>
            <a:off x="1409700" y="1473200"/>
            <a:ext cx="6996113" cy="4549775"/>
          </a:xfrm>
          <a:prstGeom prst="rect">
            <a:avLst/>
          </a:prstGeom>
          <a:solidFill>
            <a:srgbClr val="EDEFF3"/>
          </a:solidFill>
          <a:ln w="120650">
            <a:solidFill>
              <a:srgbClr val="EDEFF3"/>
            </a:solidFill>
            <a:miter lim="800000"/>
            <a:headEnd/>
            <a:tailEnd/>
          </a:ln>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56329" name="Rectangle 11"/>
          <p:cNvSpPr>
            <a:spLocks noChangeArrowheads="1"/>
          </p:cNvSpPr>
          <p:nvPr/>
        </p:nvSpPr>
        <p:spPr bwMode="auto">
          <a:xfrm>
            <a:off x="1409700" y="1473200"/>
            <a:ext cx="6996113" cy="4549775"/>
          </a:xfrm>
          <a:prstGeom prst="rect">
            <a:avLst/>
          </a:prstGeom>
          <a:solidFill>
            <a:srgbClr val="EBEEF2"/>
          </a:solidFill>
          <a:ln w="100013">
            <a:solidFill>
              <a:srgbClr val="EBEEF2"/>
            </a:solidFill>
            <a:miter lim="800000"/>
            <a:headEnd/>
            <a:tailEnd/>
          </a:ln>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56330" name="Rectangle 12"/>
          <p:cNvSpPr>
            <a:spLocks noChangeArrowheads="1"/>
          </p:cNvSpPr>
          <p:nvPr/>
        </p:nvSpPr>
        <p:spPr bwMode="auto">
          <a:xfrm>
            <a:off x="1409700" y="1512888"/>
            <a:ext cx="6996113" cy="4549775"/>
          </a:xfrm>
          <a:prstGeom prst="rect">
            <a:avLst/>
          </a:prstGeom>
          <a:solidFill>
            <a:srgbClr val="EAECF1"/>
          </a:solidFill>
          <a:ln w="79375">
            <a:solidFill>
              <a:srgbClr val="EAECF1"/>
            </a:solidFill>
            <a:miter lim="800000"/>
            <a:headEnd/>
            <a:tailEnd/>
          </a:ln>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56331" name="Rectangle 13"/>
          <p:cNvSpPr>
            <a:spLocks noChangeArrowheads="1"/>
          </p:cNvSpPr>
          <p:nvPr/>
        </p:nvSpPr>
        <p:spPr bwMode="auto">
          <a:xfrm>
            <a:off x="1409700" y="1473200"/>
            <a:ext cx="6996113" cy="4549775"/>
          </a:xfrm>
          <a:prstGeom prst="rect">
            <a:avLst/>
          </a:prstGeom>
          <a:solidFill>
            <a:srgbClr val="E9EBF0"/>
          </a:solidFill>
          <a:ln w="60325">
            <a:solidFill>
              <a:srgbClr val="E9EBF0"/>
            </a:solidFill>
            <a:miter lim="800000"/>
            <a:headEnd/>
            <a:tailEnd/>
          </a:ln>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56332" name="Rectangle 14"/>
          <p:cNvSpPr>
            <a:spLocks noChangeArrowheads="1"/>
          </p:cNvSpPr>
          <p:nvPr/>
        </p:nvSpPr>
        <p:spPr bwMode="auto">
          <a:xfrm>
            <a:off x="1409700" y="1473200"/>
            <a:ext cx="6996113" cy="4549775"/>
          </a:xfrm>
          <a:prstGeom prst="rect">
            <a:avLst/>
          </a:prstGeom>
          <a:solidFill>
            <a:srgbClr val="E7EAEF"/>
          </a:solidFill>
          <a:ln w="39688">
            <a:solidFill>
              <a:srgbClr val="E7EAEF"/>
            </a:solidFill>
            <a:miter lim="800000"/>
            <a:headEnd/>
            <a:tailEnd/>
          </a:ln>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56333" name="Rectangle 15"/>
          <p:cNvSpPr>
            <a:spLocks noChangeArrowheads="1"/>
          </p:cNvSpPr>
          <p:nvPr/>
        </p:nvSpPr>
        <p:spPr bwMode="auto">
          <a:xfrm>
            <a:off x="1409700" y="1473200"/>
            <a:ext cx="6996113" cy="4549775"/>
          </a:xfrm>
          <a:prstGeom prst="rect">
            <a:avLst/>
          </a:prstGeom>
          <a:solidFill>
            <a:srgbClr val="E6E9EF"/>
          </a:solidFill>
          <a:ln w="20638">
            <a:solidFill>
              <a:srgbClr val="E6E9EF"/>
            </a:solidFill>
            <a:miter lim="800000"/>
            <a:headEnd/>
            <a:tailEnd/>
          </a:ln>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56334" name="Rectangle 16"/>
          <p:cNvSpPr>
            <a:spLocks noChangeArrowheads="1"/>
          </p:cNvSpPr>
          <p:nvPr/>
        </p:nvSpPr>
        <p:spPr bwMode="auto">
          <a:xfrm>
            <a:off x="1375655" y="1367946"/>
            <a:ext cx="7096125" cy="46497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grpSp>
        <p:nvGrpSpPr>
          <p:cNvPr id="508945" name="Group 17"/>
          <p:cNvGrpSpPr>
            <a:grpSpLocks/>
          </p:cNvGrpSpPr>
          <p:nvPr/>
        </p:nvGrpSpPr>
        <p:grpSpPr bwMode="auto">
          <a:xfrm>
            <a:off x="1628775" y="2770188"/>
            <a:ext cx="6577013" cy="1397000"/>
            <a:chOff x="1026" y="1745"/>
            <a:chExt cx="4143" cy="880"/>
          </a:xfrm>
        </p:grpSpPr>
        <p:sp>
          <p:nvSpPr>
            <p:cNvPr id="56402" name="Freeform 18"/>
            <p:cNvSpPr>
              <a:spLocks/>
            </p:cNvSpPr>
            <p:nvPr/>
          </p:nvSpPr>
          <p:spPr bwMode="auto">
            <a:xfrm>
              <a:off x="3028" y="1858"/>
              <a:ext cx="2141" cy="767"/>
            </a:xfrm>
            <a:custGeom>
              <a:avLst/>
              <a:gdLst>
                <a:gd name="T0" fmla="*/ 0 w 170"/>
                <a:gd name="T1" fmla="*/ 117313 h 61"/>
                <a:gd name="T2" fmla="*/ 191758 w 170"/>
                <a:gd name="T3" fmla="*/ 117313 h 61"/>
                <a:gd name="T4" fmla="*/ 283594 w 170"/>
                <a:gd name="T5" fmla="*/ 81579 h 61"/>
                <a:gd name="T6" fmla="*/ 339588 w 170"/>
                <a:gd name="T7" fmla="*/ 0 h 6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0" h="61">
                  <a:moveTo>
                    <a:pt x="0" y="59"/>
                  </a:moveTo>
                  <a:cubicBezTo>
                    <a:pt x="3" y="59"/>
                    <a:pt x="96" y="59"/>
                    <a:pt x="96" y="59"/>
                  </a:cubicBezTo>
                  <a:cubicBezTo>
                    <a:pt x="96" y="59"/>
                    <a:pt x="120" y="61"/>
                    <a:pt x="142" y="41"/>
                  </a:cubicBezTo>
                  <a:cubicBezTo>
                    <a:pt x="145" y="39"/>
                    <a:pt x="170" y="0"/>
                    <a:pt x="170" y="0"/>
                  </a:cubicBezTo>
                </a:path>
              </a:pathLst>
            </a:custGeom>
            <a:noFill/>
            <a:ln w="60325">
              <a:solidFill>
                <a:srgbClr val="AD0D1B"/>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bg-BG"/>
            </a:p>
          </p:txBody>
        </p:sp>
        <p:sp>
          <p:nvSpPr>
            <p:cNvPr id="56403" name="Freeform 19"/>
            <p:cNvSpPr>
              <a:spLocks/>
            </p:cNvSpPr>
            <p:nvPr/>
          </p:nvSpPr>
          <p:spPr bwMode="auto">
            <a:xfrm>
              <a:off x="1026" y="1745"/>
              <a:ext cx="2242" cy="880"/>
            </a:xfrm>
            <a:custGeom>
              <a:avLst/>
              <a:gdLst>
                <a:gd name="T0" fmla="*/ 355684 w 178"/>
                <a:gd name="T1" fmla="*/ 135130 h 70"/>
                <a:gd name="T2" fmla="*/ 159913 w 178"/>
                <a:gd name="T3" fmla="*/ 135130 h 70"/>
                <a:gd name="T4" fmla="*/ 67902 w 178"/>
                <a:gd name="T5" fmla="*/ 99402 h 70"/>
                <a:gd name="T6" fmla="*/ 0 w 178"/>
                <a:gd name="T7" fmla="*/ 0 h 7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8" h="70">
                  <a:moveTo>
                    <a:pt x="178" y="68"/>
                  </a:moveTo>
                  <a:cubicBezTo>
                    <a:pt x="175" y="68"/>
                    <a:pt x="80" y="68"/>
                    <a:pt x="80" y="68"/>
                  </a:cubicBezTo>
                  <a:cubicBezTo>
                    <a:pt x="80" y="68"/>
                    <a:pt x="56" y="70"/>
                    <a:pt x="34" y="50"/>
                  </a:cubicBezTo>
                  <a:cubicBezTo>
                    <a:pt x="31" y="48"/>
                    <a:pt x="0" y="0"/>
                    <a:pt x="0" y="0"/>
                  </a:cubicBezTo>
                </a:path>
              </a:pathLst>
            </a:custGeom>
            <a:noFill/>
            <a:ln w="60325">
              <a:solidFill>
                <a:srgbClr val="AD0D1B"/>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bg-BG"/>
            </a:p>
          </p:txBody>
        </p:sp>
      </p:grpSp>
      <p:sp>
        <p:nvSpPr>
          <p:cNvPr id="508948" name="Freeform 20"/>
          <p:cNvSpPr>
            <a:spLocks/>
          </p:cNvSpPr>
          <p:nvPr/>
        </p:nvSpPr>
        <p:spPr bwMode="auto">
          <a:xfrm>
            <a:off x="3187700" y="2570163"/>
            <a:ext cx="2859088" cy="1536700"/>
          </a:xfrm>
          <a:custGeom>
            <a:avLst/>
            <a:gdLst>
              <a:gd name="T0" fmla="*/ 2147483647 w 143"/>
              <a:gd name="T1" fmla="*/ 0 h 77"/>
              <a:gd name="T2" fmla="*/ 2147483647 w 143"/>
              <a:gd name="T3" fmla="*/ 2147483647 h 77"/>
              <a:gd name="T4" fmla="*/ 2147483647 w 143"/>
              <a:gd name="T5" fmla="*/ 2147483647 h 77"/>
              <a:gd name="T6" fmla="*/ 0 w 143"/>
              <a:gd name="T7" fmla="*/ 0 h 7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3" h="77">
                <a:moveTo>
                  <a:pt x="143" y="0"/>
                </a:moveTo>
                <a:cubicBezTo>
                  <a:pt x="131" y="22"/>
                  <a:pt x="106" y="77"/>
                  <a:pt x="75" y="77"/>
                </a:cubicBezTo>
                <a:cubicBezTo>
                  <a:pt x="44" y="77"/>
                  <a:pt x="19" y="48"/>
                  <a:pt x="3" y="10"/>
                </a:cubicBezTo>
                <a:cubicBezTo>
                  <a:pt x="0" y="0"/>
                  <a:pt x="0" y="0"/>
                  <a:pt x="0" y="0"/>
                </a:cubicBezTo>
              </a:path>
            </a:pathLst>
          </a:custGeom>
          <a:noFill/>
          <a:ln w="60325">
            <a:solidFill>
              <a:srgbClr val="003F95"/>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bg-BG"/>
          </a:p>
        </p:txBody>
      </p:sp>
      <p:sp>
        <p:nvSpPr>
          <p:cNvPr id="508949" name="Freeform 21"/>
          <p:cNvSpPr>
            <a:spLocks/>
          </p:cNvSpPr>
          <p:nvPr/>
        </p:nvSpPr>
        <p:spPr bwMode="auto">
          <a:xfrm>
            <a:off x="5467350" y="2451100"/>
            <a:ext cx="2638425" cy="1655763"/>
          </a:xfrm>
          <a:custGeom>
            <a:avLst/>
            <a:gdLst>
              <a:gd name="T0" fmla="*/ 0 w 132"/>
              <a:gd name="T1" fmla="*/ 2147483647 h 83"/>
              <a:gd name="T2" fmla="*/ 2147483647 w 132"/>
              <a:gd name="T3" fmla="*/ 2147483647 h 83"/>
              <a:gd name="T4" fmla="*/ 2147483647 w 132"/>
              <a:gd name="T5" fmla="*/ 0 h 83"/>
              <a:gd name="T6" fmla="*/ 0 60000 65536"/>
              <a:gd name="T7" fmla="*/ 0 60000 65536"/>
              <a:gd name="T8" fmla="*/ 0 60000 65536"/>
            </a:gdLst>
            <a:ahLst/>
            <a:cxnLst>
              <a:cxn ang="T6">
                <a:pos x="T0" y="T1"/>
              </a:cxn>
              <a:cxn ang="T7">
                <a:pos x="T2" y="T3"/>
              </a:cxn>
              <a:cxn ang="T8">
                <a:pos x="T4" y="T5"/>
              </a:cxn>
            </a:cxnLst>
            <a:rect l="0" t="0" r="r" b="b"/>
            <a:pathLst>
              <a:path w="132" h="83">
                <a:moveTo>
                  <a:pt x="0" y="17"/>
                </a:moveTo>
                <a:cubicBezTo>
                  <a:pt x="33" y="46"/>
                  <a:pt x="84" y="83"/>
                  <a:pt x="105" y="69"/>
                </a:cubicBezTo>
                <a:cubicBezTo>
                  <a:pt x="118" y="61"/>
                  <a:pt x="124" y="33"/>
                  <a:pt x="132" y="0"/>
                </a:cubicBezTo>
              </a:path>
            </a:pathLst>
          </a:custGeom>
          <a:noFill/>
          <a:ln w="60325">
            <a:solidFill>
              <a:srgbClr val="003F95"/>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bg-BG"/>
          </a:p>
        </p:txBody>
      </p:sp>
      <p:sp>
        <p:nvSpPr>
          <p:cNvPr id="508950" name="Freeform 22"/>
          <p:cNvSpPr>
            <a:spLocks/>
          </p:cNvSpPr>
          <p:nvPr/>
        </p:nvSpPr>
        <p:spPr bwMode="auto">
          <a:xfrm>
            <a:off x="1528763" y="2192338"/>
            <a:ext cx="2679700" cy="1635125"/>
          </a:xfrm>
          <a:custGeom>
            <a:avLst/>
            <a:gdLst>
              <a:gd name="T0" fmla="*/ 0 w 134"/>
              <a:gd name="T1" fmla="*/ 0 h 82"/>
              <a:gd name="T2" fmla="*/ 2147483647 w 134"/>
              <a:gd name="T3" fmla="*/ 2147483647 h 82"/>
              <a:gd name="T4" fmla="*/ 2147483647 w 134"/>
              <a:gd name="T5" fmla="*/ 2147483647 h 82"/>
              <a:gd name="T6" fmla="*/ 0 60000 65536"/>
              <a:gd name="T7" fmla="*/ 0 60000 65536"/>
              <a:gd name="T8" fmla="*/ 0 60000 65536"/>
            </a:gdLst>
            <a:ahLst/>
            <a:cxnLst>
              <a:cxn ang="T6">
                <a:pos x="T0" y="T1"/>
              </a:cxn>
              <a:cxn ang="T7">
                <a:pos x="T2" y="T3"/>
              </a:cxn>
              <a:cxn ang="T8">
                <a:pos x="T4" y="T5"/>
              </a:cxn>
            </a:cxnLst>
            <a:rect l="0" t="0" r="r" b="b"/>
            <a:pathLst>
              <a:path w="134" h="82">
                <a:moveTo>
                  <a:pt x="0" y="0"/>
                </a:moveTo>
                <a:cubicBezTo>
                  <a:pt x="6" y="25"/>
                  <a:pt x="21" y="54"/>
                  <a:pt x="24" y="58"/>
                </a:cubicBezTo>
                <a:cubicBezTo>
                  <a:pt x="44" y="82"/>
                  <a:pt x="94" y="42"/>
                  <a:pt x="134" y="17"/>
                </a:cubicBezTo>
              </a:path>
            </a:pathLst>
          </a:custGeom>
          <a:noFill/>
          <a:ln w="60325">
            <a:solidFill>
              <a:srgbClr val="003F95"/>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bg-BG"/>
          </a:p>
        </p:txBody>
      </p:sp>
      <p:sp>
        <p:nvSpPr>
          <p:cNvPr id="56339" name="Freeform 23"/>
          <p:cNvSpPr>
            <a:spLocks/>
          </p:cNvSpPr>
          <p:nvPr/>
        </p:nvSpPr>
        <p:spPr bwMode="auto">
          <a:xfrm>
            <a:off x="1249363" y="1293813"/>
            <a:ext cx="7096125" cy="4649787"/>
          </a:xfrm>
          <a:custGeom>
            <a:avLst/>
            <a:gdLst>
              <a:gd name="T0" fmla="*/ 0 w 4470"/>
              <a:gd name="T1" fmla="*/ 0 h 2929"/>
              <a:gd name="T2" fmla="*/ 0 w 4470"/>
              <a:gd name="T3" fmla="*/ 2147483647 h 2929"/>
              <a:gd name="T4" fmla="*/ 2147483647 w 4470"/>
              <a:gd name="T5" fmla="*/ 2147483647 h 2929"/>
              <a:gd name="T6" fmla="*/ 0 60000 65536"/>
              <a:gd name="T7" fmla="*/ 0 60000 65536"/>
              <a:gd name="T8" fmla="*/ 0 60000 65536"/>
            </a:gdLst>
            <a:ahLst/>
            <a:cxnLst>
              <a:cxn ang="T6">
                <a:pos x="T0" y="T1"/>
              </a:cxn>
              <a:cxn ang="T7">
                <a:pos x="T2" y="T3"/>
              </a:cxn>
              <a:cxn ang="T8">
                <a:pos x="T4" y="T5"/>
              </a:cxn>
            </a:cxnLst>
            <a:rect l="0" t="0" r="r" b="b"/>
            <a:pathLst>
              <a:path w="4470" h="2929">
                <a:moveTo>
                  <a:pt x="0" y="0"/>
                </a:moveTo>
                <a:lnTo>
                  <a:pt x="0" y="2929"/>
                </a:lnTo>
                <a:lnTo>
                  <a:pt x="4470" y="2929"/>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bg-BG"/>
          </a:p>
        </p:txBody>
      </p:sp>
      <p:sp>
        <p:nvSpPr>
          <p:cNvPr id="56340" name="Rectangle 24"/>
          <p:cNvSpPr>
            <a:spLocks noChangeArrowheads="1"/>
          </p:cNvSpPr>
          <p:nvPr/>
        </p:nvSpPr>
        <p:spPr bwMode="auto">
          <a:xfrm>
            <a:off x="7210425" y="6013450"/>
            <a:ext cx="124585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bg-BG" altLang="bg-BG" sz="1700" b="1" u="none" dirty="0" smtClean="0">
                <a:solidFill>
                  <a:srgbClr val="000000"/>
                </a:solidFill>
              </a:rPr>
              <a:t>количество</a:t>
            </a:r>
            <a:endParaRPr lang="en-US" altLang="bg-BG" sz="2400" u="none" dirty="0">
              <a:latin typeface="Times New Roman" pitchFamily="18" charset="0"/>
            </a:endParaRPr>
          </a:p>
        </p:txBody>
      </p:sp>
      <p:sp>
        <p:nvSpPr>
          <p:cNvPr id="56341" name="Rectangle 25"/>
          <p:cNvSpPr>
            <a:spLocks noChangeArrowheads="1"/>
          </p:cNvSpPr>
          <p:nvPr/>
        </p:nvSpPr>
        <p:spPr bwMode="auto">
          <a:xfrm>
            <a:off x="7016750" y="6280150"/>
            <a:ext cx="212365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bg-BG" altLang="bg-BG" sz="1700" b="1" u="none" dirty="0" smtClean="0">
                <a:solidFill>
                  <a:srgbClr val="000000"/>
                </a:solidFill>
              </a:rPr>
              <a:t>Автомобили на ден</a:t>
            </a:r>
            <a:endParaRPr lang="en-US" altLang="bg-BG" sz="2400" u="none" dirty="0">
              <a:latin typeface="Times New Roman" pitchFamily="18" charset="0"/>
            </a:endParaRPr>
          </a:p>
        </p:txBody>
      </p:sp>
      <p:sp>
        <p:nvSpPr>
          <p:cNvPr id="56342" name="Rectangle 26"/>
          <p:cNvSpPr>
            <a:spLocks noChangeArrowheads="1"/>
          </p:cNvSpPr>
          <p:nvPr/>
        </p:nvSpPr>
        <p:spPr bwMode="auto">
          <a:xfrm>
            <a:off x="1020763" y="6019800"/>
            <a:ext cx="12065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en-US" altLang="bg-BG" sz="1700" u="none">
                <a:solidFill>
                  <a:srgbClr val="000000"/>
                </a:solidFill>
              </a:rPr>
              <a:t>0</a:t>
            </a:r>
            <a:endParaRPr lang="en-US" altLang="bg-BG" sz="2400" u="none">
              <a:latin typeface="Times New Roman" pitchFamily="18" charset="0"/>
            </a:endParaRPr>
          </a:p>
        </p:txBody>
      </p:sp>
      <p:sp>
        <p:nvSpPr>
          <p:cNvPr id="56343" name="Rectangle 27"/>
          <p:cNvSpPr>
            <a:spLocks noChangeArrowheads="1"/>
          </p:cNvSpPr>
          <p:nvPr/>
        </p:nvSpPr>
        <p:spPr bwMode="auto">
          <a:xfrm>
            <a:off x="0" y="1124744"/>
            <a:ext cx="134619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bg-BG" altLang="bg-BG" b="1" u="none" dirty="0" smtClean="0">
                <a:latin typeface="Arial" panose="020B0604020202020204" pitchFamily="34" charset="0"/>
                <a:cs typeface="Arial" panose="020B0604020202020204" pitchFamily="34" charset="0"/>
              </a:rPr>
              <a:t>Средни</a:t>
            </a:r>
            <a:endParaRPr lang="en-US" altLang="bg-BG" b="1" u="none" dirty="0">
              <a:latin typeface="Arial" panose="020B0604020202020204" pitchFamily="34" charset="0"/>
              <a:cs typeface="Arial" panose="020B0604020202020204" pitchFamily="34" charset="0"/>
            </a:endParaRPr>
          </a:p>
        </p:txBody>
      </p:sp>
      <p:sp>
        <p:nvSpPr>
          <p:cNvPr id="56344" name="Rectangle 28"/>
          <p:cNvSpPr>
            <a:spLocks noChangeArrowheads="1"/>
          </p:cNvSpPr>
          <p:nvPr/>
        </p:nvSpPr>
        <p:spPr bwMode="auto">
          <a:xfrm>
            <a:off x="107504" y="1538288"/>
            <a:ext cx="116875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bg-BG" altLang="bg-BG" sz="1700" b="1" u="none" dirty="0" smtClean="0">
                <a:solidFill>
                  <a:srgbClr val="000000"/>
                </a:solidFill>
              </a:rPr>
              <a:t>общи</a:t>
            </a:r>
            <a:endParaRPr lang="en-US" altLang="bg-BG" sz="2400" u="none" dirty="0">
              <a:latin typeface="Times New Roman" pitchFamily="18" charset="0"/>
            </a:endParaRPr>
          </a:p>
        </p:txBody>
      </p:sp>
      <p:sp>
        <p:nvSpPr>
          <p:cNvPr id="56345" name="Rectangle 29"/>
          <p:cNvSpPr>
            <a:spLocks noChangeArrowheads="1"/>
          </p:cNvSpPr>
          <p:nvPr/>
        </p:nvSpPr>
        <p:spPr bwMode="auto">
          <a:xfrm>
            <a:off x="295276" y="1803399"/>
            <a:ext cx="95408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bg-BG" altLang="bg-BG" sz="1700" b="1" u="none" dirty="0" smtClean="0">
                <a:solidFill>
                  <a:srgbClr val="000000"/>
                </a:solidFill>
              </a:rPr>
              <a:t>разходи</a:t>
            </a:r>
            <a:endParaRPr lang="en-US" altLang="bg-BG" sz="2400" u="none" dirty="0">
              <a:latin typeface="Times New Roman" pitchFamily="18" charset="0"/>
            </a:endParaRPr>
          </a:p>
        </p:txBody>
      </p:sp>
      <p:grpSp>
        <p:nvGrpSpPr>
          <p:cNvPr id="508958" name="Group 30"/>
          <p:cNvGrpSpPr>
            <a:grpSpLocks/>
          </p:cNvGrpSpPr>
          <p:nvPr/>
        </p:nvGrpSpPr>
        <p:grpSpPr bwMode="auto">
          <a:xfrm>
            <a:off x="368300" y="3529013"/>
            <a:ext cx="5287963" cy="2749550"/>
            <a:chOff x="232" y="2223"/>
            <a:chExt cx="3331" cy="1732"/>
          </a:xfrm>
        </p:grpSpPr>
        <p:sp>
          <p:nvSpPr>
            <p:cNvPr id="56397" name="Freeform 31"/>
            <p:cNvSpPr>
              <a:spLocks/>
            </p:cNvSpPr>
            <p:nvPr/>
          </p:nvSpPr>
          <p:spPr bwMode="auto">
            <a:xfrm>
              <a:off x="787" y="2298"/>
              <a:ext cx="2606" cy="1446"/>
            </a:xfrm>
            <a:custGeom>
              <a:avLst/>
              <a:gdLst>
                <a:gd name="T0" fmla="*/ 2606 w 2606"/>
                <a:gd name="T1" fmla="*/ 1446 h 1446"/>
                <a:gd name="T2" fmla="*/ 2606 w 2606"/>
                <a:gd name="T3" fmla="*/ 0 h 1446"/>
                <a:gd name="T4" fmla="*/ 0 w 2606"/>
                <a:gd name="T5" fmla="*/ 0 h 1446"/>
                <a:gd name="T6" fmla="*/ 0 60000 65536"/>
                <a:gd name="T7" fmla="*/ 0 60000 65536"/>
                <a:gd name="T8" fmla="*/ 0 60000 65536"/>
              </a:gdLst>
              <a:ahLst/>
              <a:cxnLst>
                <a:cxn ang="T6">
                  <a:pos x="T0" y="T1"/>
                </a:cxn>
                <a:cxn ang="T7">
                  <a:pos x="T2" y="T3"/>
                </a:cxn>
                <a:cxn ang="T8">
                  <a:pos x="T4" y="T5"/>
                </a:cxn>
              </a:cxnLst>
              <a:rect l="0" t="0" r="r" b="b"/>
              <a:pathLst>
                <a:path w="2606" h="1446">
                  <a:moveTo>
                    <a:pt x="2606" y="1446"/>
                  </a:moveTo>
                  <a:lnTo>
                    <a:pt x="2606" y="0"/>
                  </a:lnTo>
                  <a:lnTo>
                    <a:pt x="0" y="0"/>
                  </a:lnTo>
                </a:path>
              </a:pathLst>
            </a:custGeom>
            <a:noFill/>
            <a:ln w="20638" cap="flat">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bg-BG"/>
            </a:p>
          </p:txBody>
        </p:sp>
        <p:sp>
          <p:nvSpPr>
            <p:cNvPr id="56398" name="Oval 32"/>
            <p:cNvSpPr>
              <a:spLocks noChangeArrowheads="1"/>
            </p:cNvSpPr>
            <p:nvPr/>
          </p:nvSpPr>
          <p:spPr bwMode="auto">
            <a:xfrm>
              <a:off x="3368" y="2260"/>
              <a:ext cx="63" cy="6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56399" name="Oval 33"/>
            <p:cNvSpPr>
              <a:spLocks noChangeArrowheads="1"/>
            </p:cNvSpPr>
            <p:nvPr/>
          </p:nvSpPr>
          <p:spPr bwMode="auto">
            <a:xfrm>
              <a:off x="3368" y="2562"/>
              <a:ext cx="63" cy="6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56400" name="Rectangle 34"/>
            <p:cNvSpPr>
              <a:spLocks noChangeArrowheads="1"/>
            </p:cNvSpPr>
            <p:nvPr/>
          </p:nvSpPr>
          <p:spPr bwMode="auto">
            <a:xfrm>
              <a:off x="3221" y="3792"/>
              <a:ext cx="342"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en-US" altLang="bg-BG" sz="1700" u="none">
                  <a:solidFill>
                    <a:srgbClr val="000000"/>
                  </a:solidFill>
                </a:rPr>
                <a:t>1,200</a:t>
              </a:r>
              <a:endParaRPr lang="en-US" altLang="bg-BG" sz="2400" u="none">
                <a:latin typeface="Times New Roman" pitchFamily="18" charset="0"/>
              </a:endParaRPr>
            </a:p>
          </p:txBody>
        </p:sp>
        <p:sp>
          <p:nvSpPr>
            <p:cNvPr id="56401" name="Rectangle 35"/>
            <p:cNvSpPr>
              <a:spLocks noChangeArrowheads="1"/>
            </p:cNvSpPr>
            <p:nvPr/>
          </p:nvSpPr>
          <p:spPr bwMode="auto">
            <a:xfrm>
              <a:off x="232" y="2223"/>
              <a:ext cx="49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en-US" altLang="bg-BG" sz="1700" u="none">
                  <a:solidFill>
                    <a:srgbClr val="000000"/>
                  </a:solidFill>
                </a:rPr>
                <a:t>$12,000</a:t>
              </a:r>
              <a:endParaRPr lang="en-US" altLang="bg-BG" sz="2400" u="none">
                <a:latin typeface="Times New Roman" pitchFamily="18" charset="0"/>
              </a:endParaRPr>
            </a:p>
          </p:txBody>
        </p:sp>
      </p:grpSp>
      <p:grpSp>
        <p:nvGrpSpPr>
          <p:cNvPr id="508964" name="Group 36"/>
          <p:cNvGrpSpPr>
            <a:grpSpLocks/>
          </p:cNvGrpSpPr>
          <p:nvPr/>
        </p:nvGrpSpPr>
        <p:grpSpPr bwMode="auto">
          <a:xfrm>
            <a:off x="488950" y="4021138"/>
            <a:ext cx="4481513" cy="2257425"/>
            <a:chOff x="308" y="2533"/>
            <a:chExt cx="2823" cy="1422"/>
          </a:xfrm>
        </p:grpSpPr>
        <p:sp>
          <p:nvSpPr>
            <p:cNvPr id="56392" name="Oval 37"/>
            <p:cNvSpPr>
              <a:spLocks noChangeArrowheads="1"/>
            </p:cNvSpPr>
            <p:nvPr/>
          </p:nvSpPr>
          <p:spPr bwMode="auto">
            <a:xfrm>
              <a:off x="2940" y="2562"/>
              <a:ext cx="63" cy="6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grpSp>
          <p:nvGrpSpPr>
            <p:cNvPr id="56393" name="Group 38"/>
            <p:cNvGrpSpPr>
              <a:grpSpLocks/>
            </p:cNvGrpSpPr>
            <p:nvPr/>
          </p:nvGrpSpPr>
          <p:grpSpPr bwMode="auto">
            <a:xfrm>
              <a:off x="308" y="2533"/>
              <a:ext cx="2823" cy="1422"/>
              <a:chOff x="308" y="2533"/>
              <a:chExt cx="2823" cy="1422"/>
            </a:xfrm>
          </p:grpSpPr>
          <p:sp>
            <p:nvSpPr>
              <p:cNvPr id="56394" name="Freeform 39"/>
              <p:cNvSpPr>
                <a:spLocks/>
              </p:cNvSpPr>
              <p:nvPr/>
            </p:nvSpPr>
            <p:spPr bwMode="auto">
              <a:xfrm>
                <a:off x="787" y="2600"/>
                <a:ext cx="2191" cy="1144"/>
              </a:xfrm>
              <a:custGeom>
                <a:avLst/>
                <a:gdLst>
                  <a:gd name="T0" fmla="*/ 2191 w 2191"/>
                  <a:gd name="T1" fmla="*/ 1144 h 1144"/>
                  <a:gd name="T2" fmla="*/ 2191 w 2191"/>
                  <a:gd name="T3" fmla="*/ 0 h 1144"/>
                  <a:gd name="T4" fmla="*/ 0 w 2191"/>
                  <a:gd name="T5" fmla="*/ 0 h 1144"/>
                  <a:gd name="T6" fmla="*/ 0 60000 65536"/>
                  <a:gd name="T7" fmla="*/ 0 60000 65536"/>
                  <a:gd name="T8" fmla="*/ 0 60000 65536"/>
                </a:gdLst>
                <a:ahLst/>
                <a:cxnLst>
                  <a:cxn ang="T6">
                    <a:pos x="T0" y="T1"/>
                  </a:cxn>
                  <a:cxn ang="T7">
                    <a:pos x="T2" y="T3"/>
                  </a:cxn>
                  <a:cxn ang="T8">
                    <a:pos x="T4" y="T5"/>
                  </a:cxn>
                </a:cxnLst>
                <a:rect l="0" t="0" r="r" b="b"/>
                <a:pathLst>
                  <a:path w="2191" h="1144">
                    <a:moveTo>
                      <a:pt x="2191" y="1144"/>
                    </a:moveTo>
                    <a:lnTo>
                      <a:pt x="2191" y="0"/>
                    </a:lnTo>
                    <a:lnTo>
                      <a:pt x="0" y="0"/>
                    </a:lnTo>
                  </a:path>
                </a:pathLst>
              </a:custGeom>
              <a:noFill/>
              <a:ln w="20638" cap="flat">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bg-BG"/>
              </a:p>
            </p:txBody>
          </p:sp>
          <p:sp>
            <p:nvSpPr>
              <p:cNvPr id="56395" name="Rectangle 40"/>
              <p:cNvSpPr>
                <a:spLocks noChangeArrowheads="1"/>
              </p:cNvSpPr>
              <p:nvPr/>
            </p:nvSpPr>
            <p:spPr bwMode="auto">
              <a:xfrm>
                <a:off x="2789" y="3792"/>
                <a:ext cx="342"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en-US" altLang="bg-BG" sz="1700" u="none">
                    <a:solidFill>
                      <a:srgbClr val="000000"/>
                    </a:solidFill>
                  </a:rPr>
                  <a:t>1,000</a:t>
                </a:r>
                <a:endParaRPr lang="en-US" altLang="bg-BG" sz="2400" u="none">
                  <a:latin typeface="Times New Roman" pitchFamily="18" charset="0"/>
                </a:endParaRPr>
              </a:p>
            </p:txBody>
          </p:sp>
          <p:sp>
            <p:nvSpPr>
              <p:cNvPr id="56396" name="Rectangle 41"/>
              <p:cNvSpPr>
                <a:spLocks noChangeArrowheads="1"/>
              </p:cNvSpPr>
              <p:nvPr/>
            </p:nvSpPr>
            <p:spPr bwMode="auto">
              <a:xfrm>
                <a:off x="308" y="2533"/>
                <a:ext cx="41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en-US" altLang="bg-BG" sz="1700" u="none">
                    <a:solidFill>
                      <a:srgbClr val="000000"/>
                    </a:solidFill>
                  </a:rPr>
                  <a:t>10,000</a:t>
                </a:r>
                <a:endParaRPr lang="en-US" altLang="bg-BG" sz="2400" u="none">
                  <a:latin typeface="Times New Roman" pitchFamily="18" charset="0"/>
                </a:endParaRPr>
              </a:p>
            </p:txBody>
          </p:sp>
        </p:grpSp>
      </p:grpSp>
      <p:grpSp>
        <p:nvGrpSpPr>
          <p:cNvPr id="508970" name="Group 42"/>
          <p:cNvGrpSpPr>
            <a:grpSpLocks/>
          </p:cNvGrpSpPr>
          <p:nvPr/>
        </p:nvGrpSpPr>
        <p:grpSpPr bwMode="auto">
          <a:xfrm>
            <a:off x="1346199" y="2870200"/>
            <a:ext cx="1162050" cy="2405063"/>
            <a:chOff x="848" y="1808"/>
            <a:chExt cx="732" cy="1515"/>
          </a:xfrm>
        </p:grpSpPr>
        <p:sp>
          <p:nvSpPr>
            <p:cNvPr id="56385" name="Oval 43"/>
            <p:cNvSpPr>
              <a:spLocks noChangeArrowheads="1"/>
            </p:cNvSpPr>
            <p:nvPr/>
          </p:nvSpPr>
          <p:spPr bwMode="auto">
            <a:xfrm>
              <a:off x="1253" y="2097"/>
              <a:ext cx="63" cy="7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grpSp>
          <p:nvGrpSpPr>
            <p:cNvPr id="56386" name="Group 44"/>
            <p:cNvGrpSpPr>
              <a:grpSpLocks/>
            </p:cNvGrpSpPr>
            <p:nvPr/>
          </p:nvGrpSpPr>
          <p:grpSpPr bwMode="auto">
            <a:xfrm>
              <a:off x="848" y="1808"/>
              <a:ext cx="732" cy="1515"/>
              <a:chOff x="848" y="1808"/>
              <a:chExt cx="732" cy="1515"/>
            </a:xfrm>
          </p:grpSpPr>
          <p:sp>
            <p:nvSpPr>
              <p:cNvPr id="56387" name="Freeform 45"/>
              <p:cNvSpPr>
                <a:spLocks/>
              </p:cNvSpPr>
              <p:nvPr/>
            </p:nvSpPr>
            <p:spPr bwMode="auto">
              <a:xfrm>
                <a:off x="951" y="1808"/>
                <a:ext cx="629" cy="792"/>
              </a:xfrm>
              <a:custGeom>
                <a:avLst/>
                <a:gdLst>
                  <a:gd name="T0" fmla="*/ 99546 w 50"/>
                  <a:gd name="T1" fmla="*/ 123112 h 63"/>
                  <a:gd name="T2" fmla="*/ 87670 w 50"/>
                  <a:gd name="T3" fmla="*/ 119165 h 63"/>
                  <a:gd name="T4" fmla="*/ 49855 w 50"/>
                  <a:gd name="T5" fmla="*/ 71594 h 63"/>
                  <a:gd name="T6" fmla="*/ 37828 w 50"/>
                  <a:gd name="T7" fmla="*/ 71594 h 63"/>
                  <a:gd name="T8" fmla="*/ 39879 w 50"/>
                  <a:gd name="T9" fmla="*/ 59576 h 63"/>
                  <a:gd name="T10" fmla="*/ 3963 w 50"/>
                  <a:gd name="T11" fmla="*/ 11855 h 63"/>
                  <a:gd name="T12" fmla="*/ 2063 w 50"/>
                  <a:gd name="T13" fmla="*/ 0 h 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0" h="63">
                    <a:moveTo>
                      <a:pt x="50" y="62"/>
                    </a:moveTo>
                    <a:cubicBezTo>
                      <a:pt x="48" y="63"/>
                      <a:pt x="45" y="62"/>
                      <a:pt x="44" y="60"/>
                    </a:cubicBezTo>
                    <a:cubicBezTo>
                      <a:pt x="25" y="36"/>
                      <a:pt x="25" y="36"/>
                      <a:pt x="25" y="36"/>
                    </a:cubicBezTo>
                    <a:cubicBezTo>
                      <a:pt x="24" y="35"/>
                      <a:pt x="21" y="34"/>
                      <a:pt x="19" y="36"/>
                    </a:cubicBezTo>
                    <a:cubicBezTo>
                      <a:pt x="21" y="34"/>
                      <a:pt x="21" y="32"/>
                      <a:pt x="20" y="30"/>
                    </a:cubicBezTo>
                    <a:cubicBezTo>
                      <a:pt x="2" y="6"/>
                      <a:pt x="2" y="6"/>
                      <a:pt x="2" y="6"/>
                    </a:cubicBezTo>
                    <a:cubicBezTo>
                      <a:pt x="0" y="5"/>
                      <a:pt x="0" y="1"/>
                      <a:pt x="1" y="0"/>
                    </a:cubicBez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bg-BG"/>
              </a:p>
            </p:txBody>
          </p:sp>
          <p:sp>
            <p:nvSpPr>
              <p:cNvPr id="56388" name="Line 46"/>
              <p:cNvSpPr>
                <a:spLocks noChangeShapeType="1"/>
              </p:cNvSpPr>
              <p:nvPr/>
            </p:nvSpPr>
            <p:spPr bwMode="auto">
              <a:xfrm>
                <a:off x="1190" y="2273"/>
                <a:ext cx="1" cy="52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56389" name="Rectangle 47"/>
              <p:cNvSpPr>
                <a:spLocks noChangeArrowheads="1"/>
              </p:cNvSpPr>
              <p:nvPr/>
            </p:nvSpPr>
            <p:spPr bwMode="auto">
              <a:xfrm>
                <a:off x="848" y="2823"/>
                <a:ext cx="63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bg-BG" altLang="bg-BG" sz="1700" u="none" dirty="0" smtClean="0">
                    <a:solidFill>
                      <a:srgbClr val="000000"/>
                    </a:solidFill>
                  </a:rPr>
                  <a:t>Икономия</a:t>
                </a:r>
                <a:endParaRPr lang="en-US" altLang="bg-BG" sz="2400" u="none" dirty="0">
                  <a:latin typeface="Times New Roman" pitchFamily="18" charset="0"/>
                </a:endParaRPr>
              </a:p>
            </p:txBody>
          </p:sp>
          <p:sp>
            <p:nvSpPr>
              <p:cNvPr id="56390" name="Rectangle 48"/>
              <p:cNvSpPr>
                <a:spLocks noChangeArrowheads="1"/>
              </p:cNvSpPr>
              <p:nvPr/>
            </p:nvSpPr>
            <p:spPr bwMode="auto">
              <a:xfrm>
                <a:off x="1121" y="2991"/>
                <a:ext cx="136"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bg-BG" altLang="bg-BG" sz="1700" u="none" dirty="0" smtClean="0">
                    <a:solidFill>
                      <a:srgbClr val="000000"/>
                    </a:solidFill>
                  </a:rPr>
                  <a:t>от</a:t>
                </a:r>
                <a:endParaRPr lang="en-US" altLang="bg-BG" sz="2400" u="none" dirty="0">
                  <a:latin typeface="Times New Roman" pitchFamily="18" charset="0"/>
                </a:endParaRPr>
              </a:p>
            </p:txBody>
          </p:sp>
          <p:sp>
            <p:nvSpPr>
              <p:cNvPr id="56391" name="Rectangle 49"/>
              <p:cNvSpPr>
                <a:spLocks noChangeArrowheads="1"/>
              </p:cNvSpPr>
              <p:nvPr/>
            </p:nvSpPr>
            <p:spPr bwMode="auto">
              <a:xfrm>
                <a:off x="1020" y="3158"/>
                <a:ext cx="514"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bg-BG" altLang="bg-BG" sz="1700" u="none" dirty="0" smtClean="0">
                    <a:solidFill>
                      <a:srgbClr val="000000"/>
                    </a:solidFill>
                  </a:rPr>
                  <a:t>мащаба</a:t>
                </a:r>
                <a:endParaRPr lang="en-US" altLang="bg-BG" sz="2400" u="none" dirty="0">
                  <a:latin typeface="Times New Roman" pitchFamily="18" charset="0"/>
                </a:endParaRPr>
              </a:p>
            </p:txBody>
          </p:sp>
        </p:grpSp>
      </p:grpSp>
      <p:grpSp>
        <p:nvGrpSpPr>
          <p:cNvPr id="508978" name="Group 50"/>
          <p:cNvGrpSpPr>
            <a:grpSpLocks/>
          </p:cNvGrpSpPr>
          <p:nvPr/>
        </p:nvGrpSpPr>
        <p:grpSpPr bwMode="auto">
          <a:xfrm>
            <a:off x="1346201" y="1544638"/>
            <a:ext cx="1902291" cy="1085850"/>
            <a:chOff x="1075" y="973"/>
            <a:chExt cx="993" cy="684"/>
          </a:xfrm>
        </p:grpSpPr>
        <p:sp>
          <p:nvSpPr>
            <p:cNvPr id="56380" name="Line 51"/>
            <p:cNvSpPr>
              <a:spLocks noChangeShapeType="1"/>
            </p:cNvSpPr>
            <p:nvPr/>
          </p:nvSpPr>
          <p:spPr bwMode="auto">
            <a:xfrm flipH="1">
              <a:off x="1114" y="1456"/>
              <a:ext cx="328" cy="20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56381" name="Rectangle 52"/>
            <p:cNvSpPr>
              <a:spLocks noChangeArrowheads="1"/>
            </p:cNvSpPr>
            <p:nvPr/>
          </p:nvSpPr>
          <p:spPr bwMode="auto">
            <a:xfrm>
              <a:off x="1075" y="973"/>
              <a:ext cx="405"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en-US" altLang="bg-BG" sz="1700" i="1" u="none" dirty="0" smtClean="0">
                  <a:solidFill>
                    <a:srgbClr val="000000"/>
                  </a:solidFill>
                </a:rPr>
                <a:t>SR ATC</a:t>
              </a:r>
              <a:endParaRPr lang="en-US" altLang="bg-BG" sz="2400" u="none" dirty="0">
                <a:latin typeface="Times New Roman" pitchFamily="18" charset="0"/>
              </a:endParaRPr>
            </a:p>
          </p:txBody>
        </p:sp>
        <p:sp>
          <p:nvSpPr>
            <p:cNvPr id="56382" name="Rectangle 53"/>
            <p:cNvSpPr>
              <a:spLocks noChangeArrowheads="1"/>
            </p:cNvSpPr>
            <p:nvPr/>
          </p:nvSpPr>
          <p:spPr bwMode="auto">
            <a:xfrm>
              <a:off x="1343" y="973"/>
              <a:ext cx="58"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en-US" altLang="bg-BG" sz="1700" u="none" dirty="0">
                  <a:solidFill>
                    <a:srgbClr val="000000"/>
                  </a:solidFill>
                </a:rPr>
                <a:t> </a:t>
              </a:r>
              <a:r>
                <a:rPr lang="bg-BG" altLang="bg-BG" sz="1400" u="none" dirty="0" smtClean="0">
                  <a:solidFill>
                    <a:srgbClr val="000000"/>
                  </a:solidFill>
                </a:rPr>
                <a:t> </a:t>
              </a:r>
              <a:endParaRPr lang="en-US" altLang="bg-BG" sz="1400" u="none" dirty="0">
                <a:latin typeface="Times New Roman" pitchFamily="18" charset="0"/>
              </a:endParaRPr>
            </a:p>
          </p:txBody>
        </p:sp>
        <p:sp>
          <p:nvSpPr>
            <p:cNvPr id="56383" name="Rectangle 54"/>
            <p:cNvSpPr>
              <a:spLocks noChangeArrowheads="1"/>
            </p:cNvSpPr>
            <p:nvPr/>
          </p:nvSpPr>
          <p:spPr bwMode="auto">
            <a:xfrm>
              <a:off x="1213" y="1140"/>
              <a:ext cx="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endParaRPr lang="en-US" altLang="bg-BG" sz="1400" u="none" dirty="0">
                <a:latin typeface="Times New Roman" pitchFamily="18" charset="0"/>
              </a:endParaRPr>
            </a:p>
          </p:txBody>
        </p:sp>
        <p:sp>
          <p:nvSpPr>
            <p:cNvPr id="56384" name="Rectangle 55"/>
            <p:cNvSpPr>
              <a:spLocks noChangeArrowheads="1"/>
            </p:cNvSpPr>
            <p:nvPr/>
          </p:nvSpPr>
          <p:spPr bwMode="auto">
            <a:xfrm>
              <a:off x="1075" y="1308"/>
              <a:ext cx="99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bg-BG" altLang="bg-BG" sz="1700" u="none" dirty="0">
                  <a:solidFill>
                    <a:srgbClr val="000000"/>
                  </a:solidFill>
                </a:rPr>
                <a:t>малка </a:t>
              </a:r>
              <a:r>
                <a:rPr lang="bg-BG" altLang="bg-BG" sz="1700" u="none" dirty="0" smtClean="0">
                  <a:solidFill>
                    <a:srgbClr val="000000"/>
                  </a:solidFill>
                </a:rPr>
                <a:t>фабрика</a:t>
              </a:r>
              <a:endParaRPr lang="en-US" altLang="bg-BG" sz="2400" u="none" dirty="0">
                <a:latin typeface="Times New Roman" pitchFamily="18" charset="0"/>
              </a:endParaRPr>
            </a:p>
          </p:txBody>
        </p:sp>
      </p:grpSp>
      <p:grpSp>
        <p:nvGrpSpPr>
          <p:cNvPr id="508984" name="Group 56"/>
          <p:cNvGrpSpPr>
            <a:grpSpLocks/>
          </p:cNvGrpSpPr>
          <p:nvPr/>
        </p:nvGrpSpPr>
        <p:grpSpPr bwMode="auto">
          <a:xfrm>
            <a:off x="3289308" y="1544638"/>
            <a:ext cx="2663832" cy="1246187"/>
            <a:chOff x="2072" y="973"/>
            <a:chExt cx="1678" cy="785"/>
          </a:xfrm>
        </p:grpSpPr>
        <p:sp>
          <p:nvSpPr>
            <p:cNvPr id="56375" name="Line 57"/>
            <p:cNvSpPr>
              <a:spLocks noChangeShapeType="1"/>
            </p:cNvSpPr>
            <p:nvPr/>
          </p:nvSpPr>
          <p:spPr bwMode="auto">
            <a:xfrm flipH="1">
              <a:off x="2109" y="1456"/>
              <a:ext cx="453" cy="302"/>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56376" name="Rectangle 58"/>
            <p:cNvSpPr>
              <a:spLocks noChangeArrowheads="1"/>
            </p:cNvSpPr>
            <p:nvPr/>
          </p:nvSpPr>
          <p:spPr bwMode="auto">
            <a:xfrm>
              <a:off x="2072" y="973"/>
              <a:ext cx="49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en-US" altLang="bg-BG" sz="1700" i="1" u="none" dirty="0" smtClean="0">
                  <a:solidFill>
                    <a:srgbClr val="000000"/>
                  </a:solidFill>
                </a:rPr>
                <a:t>SRATC</a:t>
              </a:r>
              <a:endParaRPr lang="en-US" altLang="bg-BG" sz="2400" u="none" dirty="0">
                <a:latin typeface="Times New Roman" pitchFamily="18" charset="0"/>
              </a:endParaRPr>
            </a:p>
          </p:txBody>
        </p:sp>
        <p:sp>
          <p:nvSpPr>
            <p:cNvPr id="56377" name="Rectangle 59"/>
            <p:cNvSpPr>
              <a:spLocks noChangeArrowheads="1"/>
            </p:cNvSpPr>
            <p:nvPr/>
          </p:nvSpPr>
          <p:spPr bwMode="auto">
            <a:xfrm>
              <a:off x="2335" y="973"/>
              <a:ext cx="1415"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en-US" altLang="bg-BG" sz="1700" u="none" dirty="0">
                  <a:solidFill>
                    <a:srgbClr val="000000"/>
                  </a:solidFill>
                </a:rPr>
                <a:t> </a:t>
              </a:r>
              <a:endParaRPr lang="en-US" altLang="bg-BG" sz="2400" u="none" dirty="0">
                <a:latin typeface="Times New Roman" pitchFamily="18" charset="0"/>
              </a:endParaRPr>
            </a:p>
          </p:txBody>
        </p:sp>
        <p:sp>
          <p:nvSpPr>
            <p:cNvPr id="56378" name="Rectangle 60"/>
            <p:cNvSpPr>
              <a:spLocks noChangeArrowheads="1"/>
            </p:cNvSpPr>
            <p:nvPr/>
          </p:nvSpPr>
          <p:spPr bwMode="auto">
            <a:xfrm>
              <a:off x="2295" y="1140"/>
              <a:ext cx="13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bg-BG" altLang="bg-BG" sz="1700" u="none" dirty="0" smtClean="0">
                  <a:solidFill>
                    <a:srgbClr val="000000"/>
                  </a:solidFill>
                </a:rPr>
                <a:t>за</a:t>
              </a:r>
              <a:endParaRPr lang="en-US" altLang="bg-BG" sz="2400" u="none" dirty="0">
                <a:latin typeface="Times New Roman" pitchFamily="18" charset="0"/>
              </a:endParaRPr>
            </a:p>
          </p:txBody>
        </p:sp>
        <p:sp>
          <p:nvSpPr>
            <p:cNvPr id="56379" name="Rectangle 61"/>
            <p:cNvSpPr>
              <a:spLocks noChangeArrowheads="1"/>
            </p:cNvSpPr>
            <p:nvPr/>
          </p:nvSpPr>
          <p:spPr bwMode="auto">
            <a:xfrm>
              <a:off x="2072" y="1308"/>
              <a:ext cx="88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bg-BG" altLang="bg-BG" sz="1400" u="none" dirty="0" smtClean="0">
                  <a:solidFill>
                    <a:srgbClr val="000000"/>
                  </a:solidFill>
                </a:rPr>
                <a:t>Средна фабрика</a:t>
              </a:r>
              <a:endParaRPr lang="en-US" altLang="bg-BG" sz="1400" u="none" dirty="0">
                <a:latin typeface="Times New Roman" pitchFamily="18" charset="0"/>
              </a:endParaRPr>
            </a:p>
          </p:txBody>
        </p:sp>
      </p:grpSp>
      <p:grpSp>
        <p:nvGrpSpPr>
          <p:cNvPr id="508990" name="Group 62"/>
          <p:cNvGrpSpPr>
            <a:grpSpLocks/>
          </p:cNvGrpSpPr>
          <p:nvPr/>
        </p:nvGrpSpPr>
        <p:grpSpPr bwMode="auto">
          <a:xfrm>
            <a:off x="4923718" y="1544638"/>
            <a:ext cx="1271871" cy="1225550"/>
            <a:chOff x="3100" y="973"/>
            <a:chExt cx="611" cy="772"/>
          </a:xfrm>
        </p:grpSpPr>
        <p:sp>
          <p:nvSpPr>
            <p:cNvPr id="56370" name="Line 63"/>
            <p:cNvSpPr>
              <a:spLocks noChangeShapeType="1"/>
            </p:cNvSpPr>
            <p:nvPr/>
          </p:nvSpPr>
          <p:spPr bwMode="auto">
            <a:xfrm>
              <a:off x="3469" y="1469"/>
              <a:ext cx="25" cy="276"/>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56371" name="Rectangle 64"/>
            <p:cNvSpPr>
              <a:spLocks noChangeArrowheads="1"/>
            </p:cNvSpPr>
            <p:nvPr/>
          </p:nvSpPr>
          <p:spPr bwMode="auto">
            <a:xfrm>
              <a:off x="3327" y="973"/>
              <a:ext cx="384"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en-US" altLang="bg-BG" sz="1700" i="1" u="none" dirty="0" smtClean="0">
                  <a:solidFill>
                    <a:srgbClr val="000000"/>
                  </a:solidFill>
                </a:rPr>
                <a:t>SRATC</a:t>
              </a:r>
              <a:endParaRPr lang="en-US" altLang="bg-BG" sz="2400" u="none" dirty="0">
                <a:latin typeface="Times New Roman" pitchFamily="18" charset="0"/>
              </a:endParaRPr>
            </a:p>
          </p:txBody>
        </p:sp>
        <p:sp>
          <p:nvSpPr>
            <p:cNvPr id="56372" name="Rectangle 65"/>
            <p:cNvSpPr>
              <a:spLocks noChangeArrowheads="1"/>
            </p:cNvSpPr>
            <p:nvPr/>
          </p:nvSpPr>
          <p:spPr bwMode="auto">
            <a:xfrm>
              <a:off x="3364" y="973"/>
              <a:ext cx="2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en-US" altLang="bg-BG" sz="1700" u="none" dirty="0">
                  <a:solidFill>
                    <a:srgbClr val="000000"/>
                  </a:solidFill>
                </a:rPr>
                <a:t> </a:t>
              </a:r>
              <a:endParaRPr lang="en-US" altLang="bg-BG" sz="2400" u="none" dirty="0">
                <a:latin typeface="Times New Roman" pitchFamily="18" charset="0"/>
              </a:endParaRPr>
            </a:p>
          </p:txBody>
        </p:sp>
        <p:sp>
          <p:nvSpPr>
            <p:cNvPr id="56373" name="Rectangle 66"/>
            <p:cNvSpPr>
              <a:spLocks noChangeArrowheads="1"/>
            </p:cNvSpPr>
            <p:nvPr/>
          </p:nvSpPr>
          <p:spPr bwMode="auto">
            <a:xfrm>
              <a:off x="3234" y="1140"/>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endParaRPr lang="en-US" altLang="bg-BG" sz="2400" u="none" dirty="0">
                <a:latin typeface="Times New Roman" pitchFamily="18" charset="0"/>
              </a:endParaRPr>
            </a:p>
          </p:txBody>
        </p:sp>
        <p:sp>
          <p:nvSpPr>
            <p:cNvPr id="56374" name="Rectangle 67"/>
            <p:cNvSpPr>
              <a:spLocks noChangeArrowheads="1"/>
            </p:cNvSpPr>
            <p:nvPr/>
          </p:nvSpPr>
          <p:spPr bwMode="auto">
            <a:xfrm>
              <a:off x="3100" y="1308"/>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endParaRPr lang="en-US" altLang="bg-BG" sz="2400" u="none" dirty="0">
                <a:latin typeface="Times New Roman" pitchFamily="18" charset="0"/>
              </a:endParaRPr>
            </a:p>
          </p:txBody>
        </p:sp>
      </p:grpSp>
      <p:grpSp>
        <p:nvGrpSpPr>
          <p:cNvPr id="508996" name="Group 68"/>
          <p:cNvGrpSpPr>
            <a:grpSpLocks/>
          </p:cNvGrpSpPr>
          <p:nvPr/>
        </p:nvGrpSpPr>
        <p:grpSpPr bwMode="auto">
          <a:xfrm>
            <a:off x="6484938" y="2049463"/>
            <a:ext cx="1581150" cy="1000125"/>
            <a:chOff x="4085" y="1291"/>
            <a:chExt cx="996" cy="630"/>
          </a:xfrm>
        </p:grpSpPr>
        <p:sp>
          <p:nvSpPr>
            <p:cNvPr id="56367" name="Line 69"/>
            <p:cNvSpPr>
              <a:spLocks noChangeShapeType="1"/>
            </p:cNvSpPr>
            <p:nvPr/>
          </p:nvSpPr>
          <p:spPr bwMode="auto">
            <a:xfrm>
              <a:off x="4577" y="1456"/>
              <a:ext cx="504" cy="465"/>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56368" name="Rectangle 70"/>
            <p:cNvSpPr>
              <a:spLocks noChangeArrowheads="1"/>
            </p:cNvSpPr>
            <p:nvPr/>
          </p:nvSpPr>
          <p:spPr bwMode="auto">
            <a:xfrm>
              <a:off x="4085" y="1291"/>
              <a:ext cx="44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en-US" altLang="bg-BG" sz="1700" i="1" u="none" dirty="0" smtClean="0">
                  <a:solidFill>
                    <a:srgbClr val="000000"/>
                  </a:solidFill>
                </a:rPr>
                <a:t>LRATC</a:t>
              </a:r>
              <a:endParaRPr lang="en-US" altLang="bg-BG" sz="2400" u="none" dirty="0">
                <a:latin typeface="Times New Roman" pitchFamily="18" charset="0"/>
              </a:endParaRPr>
            </a:p>
          </p:txBody>
        </p:sp>
        <p:sp>
          <p:nvSpPr>
            <p:cNvPr id="56369" name="Rectangle 71"/>
            <p:cNvSpPr>
              <a:spLocks noChangeArrowheads="1"/>
            </p:cNvSpPr>
            <p:nvPr/>
          </p:nvSpPr>
          <p:spPr bwMode="auto">
            <a:xfrm>
              <a:off x="4353" y="1291"/>
              <a:ext cx="38"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en-US" altLang="bg-BG" sz="1700" u="none" dirty="0">
                  <a:solidFill>
                    <a:srgbClr val="000000"/>
                  </a:solidFill>
                </a:rPr>
                <a:t> </a:t>
              </a:r>
              <a:endParaRPr lang="en-US" altLang="bg-BG" sz="2400" u="none" dirty="0">
                <a:latin typeface="Times New Roman" pitchFamily="18" charset="0"/>
              </a:endParaRPr>
            </a:p>
          </p:txBody>
        </p:sp>
      </p:grpSp>
      <p:grpSp>
        <p:nvGrpSpPr>
          <p:cNvPr id="509000" name="Group 72"/>
          <p:cNvGrpSpPr>
            <a:grpSpLocks/>
          </p:cNvGrpSpPr>
          <p:nvPr/>
        </p:nvGrpSpPr>
        <p:grpSpPr bwMode="auto">
          <a:xfrm>
            <a:off x="6710367" y="3070225"/>
            <a:ext cx="1595438" cy="2725738"/>
            <a:chOff x="4227" y="1934"/>
            <a:chExt cx="1005" cy="1717"/>
          </a:xfrm>
        </p:grpSpPr>
        <p:sp>
          <p:nvSpPr>
            <p:cNvPr id="56360" name="Oval 73"/>
            <p:cNvSpPr>
              <a:spLocks noChangeArrowheads="1"/>
            </p:cNvSpPr>
            <p:nvPr/>
          </p:nvSpPr>
          <p:spPr bwMode="auto">
            <a:xfrm>
              <a:off x="4766" y="2348"/>
              <a:ext cx="63" cy="7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grpSp>
          <p:nvGrpSpPr>
            <p:cNvPr id="56361" name="Group 74"/>
            <p:cNvGrpSpPr>
              <a:grpSpLocks/>
            </p:cNvGrpSpPr>
            <p:nvPr/>
          </p:nvGrpSpPr>
          <p:grpSpPr bwMode="auto">
            <a:xfrm>
              <a:off x="4227" y="1934"/>
              <a:ext cx="1005" cy="1717"/>
              <a:chOff x="4227" y="1934"/>
              <a:chExt cx="1005" cy="1717"/>
            </a:xfrm>
          </p:grpSpPr>
          <p:sp>
            <p:nvSpPr>
              <p:cNvPr id="56362" name="Freeform 75"/>
              <p:cNvSpPr>
                <a:spLocks/>
              </p:cNvSpPr>
              <p:nvPr/>
            </p:nvSpPr>
            <p:spPr bwMode="auto">
              <a:xfrm>
                <a:off x="4590" y="1934"/>
                <a:ext cx="642" cy="791"/>
              </a:xfrm>
              <a:custGeom>
                <a:avLst/>
                <a:gdLst>
                  <a:gd name="T0" fmla="*/ 0 w 51"/>
                  <a:gd name="T1" fmla="*/ 122643 h 63"/>
                  <a:gd name="T2" fmla="*/ 12047 w 51"/>
                  <a:gd name="T3" fmla="*/ 118700 h 63"/>
                  <a:gd name="T4" fmla="*/ 49912 w 51"/>
                  <a:gd name="T5" fmla="*/ 71253 h 63"/>
                  <a:gd name="T6" fmla="*/ 61796 w 51"/>
                  <a:gd name="T7" fmla="*/ 69206 h 63"/>
                  <a:gd name="T8" fmla="*/ 59895 w 51"/>
                  <a:gd name="T9" fmla="*/ 59425 h 63"/>
                  <a:gd name="T10" fmla="*/ 97773 w 51"/>
                  <a:gd name="T11" fmla="*/ 11827 h 63"/>
                  <a:gd name="T12" fmla="*/ 97773 w 51"/>
                  <a:gd name="T13" fmla="*/ 0 h 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1" h="63">
                    <a:moveTo>
                      <a:pt x="0" y="62"/>
                    </a:moveTo>
                    <a:cubicBezTo>
                      <a:pt x="2" y="63"/>
                      <a:pt x="5" y="62"/>
                      <a:pt x="6" y="60"/>
                    </a:cubicBezTo>
                    <a:cubicBezTo>
                      <a:pt x="25" y="36"/>
                      <a:pt x="25" y="36"/>
                      <a:pt x="25" y="36"/>
                    </a:cubicBezTo>
                    <a:cubicBezTo>
                      <a:pt x="27" y="34"/>
                      <a:pt x="29" y="34"/>
                      <a:pt x="31" y="35"/>
                    </a:cubicBezTo>
                    <a:cubicBezTo>
                      <a:pt x="29" y="34"/>
                      <a:pt x="29" y="32"/>
                      <a:pt x="30" y="30"/>
                    </a:cubicBezTo>
                    <a:cubicBezTo>
                      <a:pt x="49" y="6"/>
                      <a:pt x="49" y="6"/>
                      <a:pt x="49" y="6"/>
                    </a:cubicBezTo>
                    <a:cubicBezTo>
                      <a:pt x="50" y="4"/>
                      <a:pt x="51" y="1"/>
                      <a:pt x="49" y="0"/>
                    </a:cubicBez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bg-BG"/>
              </a:p>
            </p:txBody>
          </p:sp>
          <p:sp>
            <p:nvSpPr>
              <p:cNvPr id="56363" name="Line 76"/>
              <p:cNvSpPr>
                <a:spLocks noChangeShapeType="1"/>
              </p:cNvSpPr>
              <p:nvPr/>
            </p:nvSpPr>
            <p:spPr bwMode="auto">
              <a:xfrm flipH="1">
                <a:off x="4678" y="2399"/>
                <a:ext cx="302" cy="74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56364" name="Rectangle 77"/>
              <p:cNvSpPr>
                <a:spLocks noChangeArrowheads="1"/>
              </p:cNvSpPr>
              <p:nvPr/>
            </p:nvSpPr>
            <p:spPr bwMode="auto">
              <a:xfrm>
                <a:off x="4227" y="3150"/>
                <a:ext cx="416"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bg-BG" altLang="bg-BG" sz="1700" u="none" dirty="0" smtClean="0">
                    <a:solidFill>
                      <a:srgbClr val="000000"/>
                    </a:solidFill>
                  </a:rPr>
                  <a:t>загуби</a:t>
                </a:r>
                <a:endParaRPr lang="en-US" altLang="bg-BG" sz="2400" u="none" dirty="0">
                  <a:latin typeface="Times New Roman" pitchFamily="18" charset="0"/>
                </a:endParaRPr>
              </a:p>
            </p:txBody>
          </p:sp>
          <p:sp>
            <p:nvSpPr>
              <p:cNvPr id="56365" name="Rectangle 78"/>
              <p:cNvSpPr>
                <a:spLocks noChangeArrowheads="1"/>
              </p:cNvSpPr>
              <p:nvPr/>
            </p:nvSpPr>
            <p:spPr bwMode="auto">
              <a:xfrm>
                <a:off x="4592" y="3318"/>
                <a:ext cx="136"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bg-BG" altLang="bg-BG" sz="1700" u="none" dirty="0" smtClean="0">
                    <a:solidFill>
                      <a:srgbClr val="000000"/>
                    </a:solidFill>
                  </a:rPr>
                  <a:t>от</a:t>
                </a:r>
                <a:endParaRPr lang="en-US" altLang="bg-BG" sz="2400" u="none" dirty="0">
                  <a:latin typeface="Times New Roman" pitchFamily="18" charset="0"/>
                </a:endParaRPr>
              </a:p>
            </p:txBody>
          </p:sp>
          <p:sp>
            <p:nvSpPr>
              <p:cNvPr id="56366" name="Rectangle 79"/>
              <p:cNvSpPr>
                <a:spLocks noChangeArrowheads="1"/>
              </p:cNvSpPr>
              <p:nvPr/>
            </p:nvSpPr>
            <p:spPr bwMode="auto">
              <a:xfrm>
                <a:off x="4491" y="3486"/>
                <a:ext cx="514"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bg-BG" altLang="bg-BG" sz="1700" u="none" dirty="0" smtClean="0">
                    <a:solidFill>
                      <a:srgbClr val="000000"/>
                    </a:solidFill>
                  </a:rPr>
                  <a:t>мащаба</a:t>
                </a:r>
                <a:endParaRPr lang="en-US" altLang="bg-BG" sz="2400" u="none" dirty="0">
                  <a:latin typeface="Times New Roman" pitchFamily="18" charset="0"/>
                </a:endParaRPr>
              </a:p>
            </p:txBody>
          </p:sp>
        </p:grpSp>
      </p:grpSp>
      <p:grpSp>
        <p:nvGrpSpPr>
          <p:cNvPr id="509008" name="Group 80"/>
          <p:cNvGrpSpPr>
            <a:grpSpLocks/>
          </p:cNvGrpSpPr>
          <p:nvPr/>
        </p:nvGrpSpPr>
        <p:grpSpPr bwMode="auto">
          <a:xfrm>
            <a:off x="2989263" y="4246563"/>
            <a:ext cx="3957637" cy="1130300"/>
            <a:chOff x="1883" y="2675"/>
            <a:chExt cx="2493" cy="712"/>
          </a:xfrm>
        </p:grpSpPr>
        <p:sp>
          <p:nvSpPr>
            <p:cNvPr id="56355" name="Freeform 81"/>
            <p:cNvSpPr>
              <a:spLocks/>
            </p:cNvSpPr>
            <p:nvPr/>
          </p:nvSpPr>
          <p:spPr bwMode="auto">
            <a:xfrm>
              <a:off x="1883" y="2675"/>
              <a:ext cx="2493" cy="101"/>
            </a:xfrm>
            <a:custGeom>
              <a:avLst/>
              <a:gdLst>
                <a:gd name="T0" fmla="*/ 395216 w 198"/>
                <a:gd name="T1" fmla="*/ 0 h 8"/>
                <a:gd name="T2" fmla="*/ 383167 w 198"/>
                <a:gd name="T3" fmla="*/ 8131 h 8"/>
                <a:gd name="T4" fmla="*/ 215607 w 198"/>
                <a:gd name="T5" fmla="*/ 8131 h 8"/>
                <a:gd name="T6" fmla="*/ 207523 w 198"/>
                <a:gd name="T7" fmla="*/ 16097 h 8"/>
                <a:gd name="T8" fmla="*/ 199591 w 198"/>
                <a:gd name="T9" fmla="*/ 8131 h 8"/>
                <a:gd name="T10" fmla="*/ 12050 w 198"/>
                <a:gd name="T11" fmla="*/ 8131 h 8"/>
                <a:gd name="T12" fmla="*/ 0 w 198"/>
                <a:gd name="T13" fmla="*/ 0 h 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8" h="8">
                  <a:moveTo>
                    <a:pt x="198" y="0"/>
                  </a:moveTo>
                  <a:cubicBezTo>
                    <a:pt x="198" y="2"/>
                    <a:pt x="194" y="4"/>
                    <a:pt x="192" y="4"/>
                  </a:cubicBezTo>
                  <a:cubicBezTo>
                    <a:pt x="108" y="4"/>
                    <a:pt x="108" y="4"/>
                    <a:pt x="108" y="4"/>
                  </a:cubicBezTo>
                  <a:cubicBezTo>
                    <a:pt x="106" y="4"/>
                    <a:pt x="104" y="6"/>
                    <a:pt x="104" y="8"/>
                  </a:cubicBezTo>
                  <a:cubicBezTo>
                    <a:pt x="104" y="6"/>
                    <a:pt x="102" y="4"/>
                    <a:pt x="100" y="4"/>
                  </a:cubicBezTo>
                  <a:cubicBezTo>
                    <a:pt x="6" y="4"/>
                    <a:pt x="6" y="4"/>
                    <a:pt x="6" y="4"/>
                  </a:cubicBezTo>
                  <a:cubicBezTo>
                    <a:pt x="4" y="4"/>
                    <a:pt x="0" y="2"/>
                    <a:pt x="0" y="0"/>
                  </a:cubicBez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bg-BG"/>
            </a:p>
          </p:txBody>
        </p:sp>
        <p:sp>
          <p:nvSpPr>
            <p:cNvPr id="56356" name="Rectangle 82"/>
            <p:cNvSpPr>
              <a:spLocks noChangeArrowheads="1"/>
            </p:cNvSpPr>
            <p:nvPr/>
          </p:nvSpPr>
          <p:spPr bwMode="auto">
            <a:xfrm>
              <a:off x="2886" y="2815"/>
              <a:ext cx="608" cy="4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56357" name="Rectangle 83"/>
            <p:cNvSpPr>
              <a:spLocks noChangeArrowheads="1"/>
            </p:cNvSpPr>
            <p:nvPr/>
          </p:nvSpPr>
          <p:spPr bwMode="auto">
            <a:xfrm>
              <a:off x="2924" y="2819"/>
              <a:ext cx="715"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bg-BG" altLang="bg-BG" sz="1700" u="none" dirty="0" smtClean="0">
                  <a:solidFill>
                    <a:srgbClr val="000000"/>
                  </a:solidFill>
                </a:rPr>
                <a:t>Неизменен</a:t>
              </a:r>
              <a:endParaRPr lang="en-US" altLang="bg-BG" sz="2400" u="none" dirty="0">
                <a:latin typeface="Times New Roman" pitchFamily="18" charset="0"/>
              </a:endParaRPr>
            </a:p>
          </p:txBody>
        </p:sp>
        <p:sp>
          <p:nvSpPr>
            <p:cNvPr id="56358" name="Rectangle 84"/>
            <p:cNvSpPr>
              <a:spLocks noChangeArrowheads="1"/>
            </p:cNvSpPr>
            <p:nvPr/>
          </p:nvSpPr>
          <p:spPr bwMode="auto">
            <a:xfrm>
              <a:off x="2907" y="2986"/>
              <a:ext cx="113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bg-BG" altLang="bg-BG" sz="1700" u="none" dirty="0" smtClean="0">
                  <a:solidFill>
                    <a:srgbClr val="000000"/>
                  </a:solidFill>
                </a:rPr>
                <a:t>Ефект от мащаба</a:t>
              </a:r>
              <a:endParaRPr lang="en-US" altLang="bg-BG" sz="2400" u="none" dirty="0">
                <a:latin typeface="Times New Roman" pitchFamily="18" charset="0"/>
              </a:endParaRPr>
            </a:p>
          </p:txBody>
        </p:sp>
        <p:sp>
          <p:nvSpPr>
            <p:cNvPr id="56359" name="Rectangle 85"/>
            <p:cNvSpPr>
              <a:spLocks noChangeArrowheads="1"/>
            </p:cNvSpPr>
            <p:nvPr/>
          </p:nvSpPr>
          <p:spPr bwMode="auto">
            <a:xfrm>
              <a:off x="3033" y="3154"/>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endParaRPr lang="en-US" altLang="bg-BG" sz="2400" u="none" dirty="0">
                <a:latin typeface="Times New Roman" pitchFamily="18" charset="0"/>
              </a:endParaRPr>
            </a:p>
          </p:txBody>
        </p:sp>
      </p:grpSp>
      <p:sp>
        <p:nvSpPr>
          <p:cNvPr id="2" name="Rectangle 1"/>
          <p:cNvSpPr/>
          <p:nvPr/>
        </p:nvSpPr>
        <p:spPr>
          <a:xfrm>
            <a:off x="5069690" y="1990581"/>
            <a:ext cx="1258862" cy="646331"/>
          </a:xfrm>
          <a:prstGeom prst="rect">
            <a:avLst/>
          </a:prstGeom>
        </p:spPr>
        <p:txBody>
          <a:bodyPr wrap="square">
            <a:spAutoFit/>
          </a:bodyPr>
          <a:lstStyle/>
          <a:p>
            <a:r>
              <a:rPr lang="bg-BG" dirty="0"/>
              <a:t>голяма фабрика</a:t>
            </a:r>
          </a:p>
        </p:txBody>
      </p:sp>
    </p:spTree>
    <p:extLst>
      <p:ext uri="{BB962C8B-B14F-4D97-AF65-F5344CB8AC3E}">
        <p14:creationId xmlns:p14="http://schemas.microsoft.com/office/powerpoint/2010/main" val="371991158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08950"/>
                                        </p:tgtEl>
                                        <p:attrNameLst>
                                          <p:attrName>style.visibility</p:attrName>
                                        </p:attrNameLst>
                                      </p:cBhvr>
                                      <p:to>
                                        <p:strVal val="visible"/>
                                      </p:to>
                                    </p:set>
                                    <p:animEffect transition="in" filter="wipe(left)">
                                      <p:cBhvr>
                                        <p:cTn id="7" dur="500"/>
                                        <p:tgtEl>
                                          <p:spTgt spid="508950"/>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508978"/>
                                        </p:tgtEl>
                                        <p:attrNameLst>
                                          <p:attrName>style.visibility</p:attrName>
                                        </p:attrNameLst>
                                      </p:cBhvr>
                                      <p:to>
                                        <p:strVal val="visible"/>
                                      </p:to>
                                    </p:set>
                                    <p:animEffect transition="in" filter="wipe(down)">
                                      <p:cBhvr>
                                        <p:cTn id="11" dur="500"/>
                                        <p:tgtEl>
                                          <p:spTgt spid="50897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08948"/>
                                        </p:tgtEl>
                                        <p:attrNameLst>
                                          <p:attrName>style.visibility</p:attrName>
                                        </p:attrNameLst>
                                      </p:cBhvr>
                                      <p:to>
                                        <p:strVal val="visible"/>
                                      </p:to>
                                    </p:set>
                                    <p:animEffect transition="in" filter="wipe(left)">
                                      <p:cBhvr>
                                        <p:cTn id="16" dur="500"/>
                                        <p:tgtEl>
                                          <p:spTgt spid="508948"/>
                                        </p:tgtEl>
                                      </p:cBhvr>
                                    </p:animEffect>
                                  </p:childTnLst>
                                </p:cTn>
                              </p:par>
                            </p:childTnLst>
                          </p:cTn>
                        </p:par>
                        <p:par>
                          <p:cTn id="17" fill="hold" nodeType="afterGroup">
                            <p:stCondLst>
                              <p:cond delay="500"/>
                            </p:stCondLst>
                            <p:childTnLst>
                              <p:par>
                                <p:cTn id="18" presetID="22" presetClass="entr" presetSubtype="4" fill="hold" nodeType="afterEffect">
                                  <p:stCondLst>
                                    <p:cond delay="0"/>
                                  </p:stCondLst>
                                  <p:childTnLst>
                                    <p:set>
                                      <p:cBhvr>
                                        <p:cTn id="19" dur="1" fill="hold">
                                          <p:stCondLst>
                                            <p:cond delay="0"/>
                                          </p:stCondLst>
                                        </p:cTn>
                                        <p:tgtEl>
                                          <p:spTgt spid="508984"/>
                                        </p:tgtEl>
                                        <p:attrNameLst>
                                          <p:attrName>style.visibility</p:attrName>
                                        </p:attrNameLst>
                                      </p:cBhvr>
                                      <p:to>
                                        <p:strVal val="visible"/>
                                      </p:to>
                                    </p:set>
                                    <p:animEffect transition="in" filter="wipe(down)">
                                      <p:cBhvr>
                                        <p:cTn id="20" dur="500"/>
                                        <p:tgtEl>
                                          <p:spTgt spid="50898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508949"/>
                                        </p:tgtEl>
                                        <p:attrNameLst>
                                          <p:attrName>style.visibility</p:attrName>
                                        </p:attrNameLst>
                                      </p:cBhvr>
                                      <p:to>
                                        <p:strVal val="visible"/>
                                      </p:to>
                                    </p:set>
                                    <p:animEffect transition="in" filter="wipe(left)">
                                      <p:cBhvr>
                                        <p:cTn id="25" dur="500"/>
                                        <p:tgtEl>
                                          <p:spTgt spid="508949"/>
                                        </p:tgtEl>
                                      </p:cBhvr>
                                    </p:animEffect>
                                  </p:childTnLst>
                                </p:cTn>
                              </p:par>
                            </p:childTnLst>
                          </p:cTn>
                        </p:par>
                        <p:par>
                          <p:cTn id="26" fill="hold" nodeType="afterGroup">
                            <p:stCondLst>
                              <p:cond delay="500"/>
                            </p:stCondLst>
                            <p:childTnLst>
                              <p:par>
                                <p:cTn id="27" presetID="22" presetClass="entr" presetSubtype="4" fill="hold" nodeType="afterEffect">
                                  <p:stCondLst>
                                    <p:cond delay="0"/>
                                  </p:stCondLst>
                                  <p:childTnLst>
                                    <p:set>
                                      <p:cBhvr>
                                        <p:cTn id="28" dur="1" fill="hold">
                                          <p:stCondLst>
                                            <p:cond delay="0"/>
                                          </p:stCondLst>
                                        </p:cTn>
                                        <p:tgtEl>
                                          <p:spTgt spid="508990"/>
                                        </p:tgtEl>
                                        <p:attrNameLst>
                                          <p:attrName>style.visibility</p:attrName>
                                        </p:attrNameLst>
                                      </p:cBhvr>
                                      <p:to>
                                        <p:strVal val="visible"/>
                                      </p:to>
                                    </p:set>
                                    <p:animEffect transition="in" filter="wipe(down)">
                                      <p:cBhvr>
                                        <p:cTn id="29" dur="500"/>
                                        <p:tgtEl>
                                          <p:spTgt spid="508990"/>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508945"/>
                                        </p:tgtEl>
                                        <p:attrNameLst>
                                          <p:attrName>style.visibility</p:attrName>
                                        </p:attrNameLst>
                                      </p:cBhvr>
                                      <p:to>
                                        <p:strVal val="visible"/>
                                      </p:to>
                                    </p:set>
                                    <p:animEffect transition="in" filter="wipe(left)">
                                      <p:cBhvr>
                                        <p:cTn id="34" dur="500"/>
                                        <p:tgtEl>
                                          <p:spTgt spid="508945"/>
                                        </p:tgtEl>
                                      </p:cBhvr>
                                    </p:animEffect>
                                  </p:childTnLst>
                                </p:cTn>
                              </p:par>
                            </p:childTnLst>
                          </p:cTn>
                        </p:par>
                        <p:par>
                          <p:cTn id="35" fill="hold" nodeType="afterGroup">
                            <p:stCondLst>
                              <p:cond delay="500"/>
                            </p:stCondLst>
                            <p:childTnLst>
                              <p:par>
                                <p:cTn id="36" presetID="22" presetClass="entr" presetSubtype="4" fill="hold" nodeType="afterEffect">
                                  <p:stCondLst>
                                    <p:cond delay="0"/>
                                  </p:stCondLst>
                                  <p:childTnLst>
                                    <p:set>
                                      <p:cBhvr>
                                        <p:cTn id="37" dur="1" fill="hold">
                                          <p:stCondLst>
                                            <p:cond delay="0"/>
                                          </p:stCondLst>
                                        </p:cTn>
                                        <p:tgtEl>
                                          <p:spTgt spid="508996"/>
                                        </p:tgtEl>
                                        <p:attrNameLst>
                                          <p:attrName>style.visibility</p:attrName>
                                        </p:attrNameLst>
                                      </p:cBhvr>
                                      <p:to>
                                        <p:strVal val="visible"/>
                                      </p:to>
                                    </p:set>
                                    <p:animEffect transition="in" filter="wipe(down)">
                                      <p:cBhvr>
                                        <p:cTn id="38" dur="500"/>
                                        <p:tgtEl>
                                          <p:spTgt spid="508996"/>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8" presetClass="entr" presetSubtype="12" fill="hold" nodeType="clickEffect">
                                  <p:stCondLst>
                                    <p:cond delay="0"/>
                                  </p:stCondLst>
                                  <p:childTnLst>
                                    <p:set>
                                      <p:cBhvr>
                                        <p:cTn id="42" dur="1" fill="hold">
                                          <p:stCondLst>
                                            <p:cond delay="0"/>
                                          </p:stCondLst>
                                        </p:cTn>
                                        <p:tgtEl>
                                          <p:spTgt spid="508970"/>
                                        </p:tgtEl>
                                        <p:attrNameLst>
                                          <p:attrName>style.visibility</p:attrName>
                                        </p:attrNameLst>
                                      </p:cBhvr>
                                      <p:to>
                                        <p:strVal val="visible"/>
                                      </p:to>
                                    </p:set>
                                    <p:animEffect transition="in" filter="strips(downLeft)">
                                      <p:cBhvr>
                                        <p:cTn id="43" dur="500"/>
                                        <p:tgtEl>
                                          <p:spTgt spid="508970"/>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8" presetClass="entr" presetSubtype="3" fill="hold" nodeType="clickEffect">
                                  <p:stCondLst>
                                    <p:cond delay="0"/>
                                  </p:stCondLst>
                                  <p:childTnLst>
                                    <p:set>
                                      <p:cBhvr>
                                        <p:cTn id="47" dur="1" fill="hold">
                                          <p:stCondLst>
                                            <p:cond delay="0"/>
                                          </p:stCondLst>
                                        </p:cTn>
                                        <p:tgtEl>
                                          <p:spTgt spid="508964"/>
                                        </p:tgtEl>
                                        <p:attrNameLst>
                                          <p:attrName>style.visibility</p:attrName>
                                        </p:attrNameLst>
                                      </p:cBhvr>
                                      <p:to>
                                        <p:strVal val="visible"/>
                                      </p:to>
                                    </p:set>
                                    <p:animEffect transition="in" filter="strips(upRight)">
                                      <p:cBhvr>
                                        <p:cTn id="48" dur="500"/>
                                        <p:tgtEl>
                                          <p:spTgt spid="508964"/>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8" presetClass="entr" presetSubtype="3" fill="hold" nodeType="clickEffect">
                                  <p:stCondLst>
                                    <p:cond delay="0"/>
                                  </p:stCondLst>
                                  <p:childTnLst>
                                    <p:set>
                                      <p:cBhvr>
                                        <p:cTn id="52" dur="1" fill="hold">
                                          <p:stCondLst>
                                            <p:cond delay="0"/>
                                          </p:stCondLst>
                                        </p:cTn>
                                        <p:tgtEl>
                                          <p:spTgt spid="508958"/>
                                        </p:tgtEl>
                                        <p:attrNameLst>
                                          <p:attrName>style.visibility</p:attrName>
                                        </p:attrNameLst>
                                      </p:cBhvr>
                                      <p:to>
                                        <p:strVal val="visible"/>
                                      </p:to>
                                    </p:set>
                                    <p:animEffect transition="in" filter="strips(upRight)">
                                      <p:cBhvr>
                                        <p:cTn id="53" dur="500"/>
                                        <p:tgtEl>
                                          <p:spTgt spid="508958"/>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1" fill="hold" nodeType="clickEffect">
                                  <p:stCondLst>
                                    <p:cond delay="0"/>
                                  </p:stCondLst>
                                  <p:childTnLst>
                                    <p:set>
                                      <p:cBhvr>
                                        <p:cTn id="57" dur="1" fill="hold">
                                          <p:stCondLst>
                                            <p:cond delay="0"/>
                                          </p:stCondLst>
                                        </p:cTn>
                                        <p:tgtEl>
                                          <p:spTgt spid="509008"/>
                                        </p:tgtEl>
                                        <p:attrNameLst>
                                          <p:attrName>style.visibility</p:attrName>
                                        </p:attrNameLst>
                                      </p:cBhvr>
                                      <p:to>
                                        <p:strVal val="visible"/>
                                      </p:to>
                                    </p:set>
                                    <p:animEffect transition="in" filter="wipe(up)">
                                      <p:cBhvr>
                                        <p:cTn id="58" dur="500"/>
                                        <p:tgtEl>
                                          <p:spTgt spid="509008"/>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8" presetClass="entr" presetSubtype="6" fill="hold" nodeType="clickEffect">
                                  <p:stCondLst>
                                    <p:cond delay="0"/>
                                  </p:stCondLst>
                                  <p:childTnLst>
                                    <p:set>
                                      <p:cBhvr>
                                        <p:cTn id="62" dur="1" fill="hold">
                                          <p:stCondLst>
                                            <p:cond delay="0"/>
                                          </p:stCondLst>
                                        </p:cTn>
                                        <p:tgtEl>
                                          <p:spTgt spid="509000"/>
                                        </p:tgtEl>
                                        <p:attrNameLst>
                                          <p:attrName>style.visibility</p:attrName>
                                        </p:attrNameLst>
                                      </p:cBhvr>
                                      <p:to>
                                        <p:strVal val="visible"/>
                                      </p:to>
                                    </p:set>
                                    <p:animEffect transition="in" filter="strips(downRight)">
                                      <p:cBhvr>
                                        <p:cTn id="63" dur="500"/>
                                        <p:tgtEl>
                                          <p:spTgt spid="5090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948" grpId="0" animBg="1"/>
      <p:bldP spid="508949" grpId="0" animBg="1"/>
      <p:bldP spid="50895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2320925" y="95250"/>
            <a:ext cx="7154863" cy="130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bg-BG" altLang="bg-BG" sz="4000" b="1">
                <a:solidFill>
                  <a:srgbClr val="006600"/>
                </a:solidFill>
                <a:latin typeface="Times New Roman" pitchFamily="18" charset="0"/>
              </a:rPr>
              <a:t>          Икономии и</a:t>
            </a:r>
            <a:endParaRPr lang="en-US" altLang="bg-BG" sz="4000" b="1">
              <a:solidFill>
                <a:srgbClr val="006600"/>
              </a:solidFill>
              <a:latin typeface="Times New Roman" pitchFamily="18" charset="0"/>
            </a:endParaRPr>
          </a:p>
          <a:p>
            <a:r>
              <a:rPr lang="bg-BG" altLang="bg-BG" sz="4000" b="1">
                <a:solidFill>
                  <a:srgbClr val="006600"/>
                </a:solidFill>
                <a:latin typeface="Times New Roman" pitchFamily="18" charset="0"/>
              </a:rPr>
              <a:t>          Загуби от мащаба</a:t>
            </a:r>
            <a:endParaRPr lang="en-US" altLang="bg-BG" sz="4000" b="1">
              <a:solidFill>
                <a:srgbClr val="006600"/>
              </a:solidFill>
              <a:latin typeface="Times New Roman" pitchFamily="18" charset="0"/>
            </a:endParaRPr>
          </a:p>
        </p:txBody>
      </p:sp>
      <p:sp>
        <p:nvSpPr>
          <p:cNvPr id="18435" name="Rectangle 3"/>
          <p:cNvSpPr>
            <a:spLocks noChangeArrowheads="1"/>
          </p:cNvSpPr>
          <p:nvPr/>
        </p:nvSpPr>
        <p:spPr bwMode="auto">
          <a:xfrm>
            <a:off x="6965950" y="1876425"/>
            <a:ext cx="1674813" cy="3981450"/>
          </a:xfrm>
          <a:prstGeom prst="rect">
            <a:avLst/>
          </a:prstGeom>
          <a:solidFill>
            <a:srgbClr val="99FF66"/>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bg-BG"/>
          </a:p>
        </p:txBody>
      </p:sp>
      <p:sp>
        <p:nvSpPr>
          <p:cNvPr id="18436" name="Rectangle 4"/>
          <p:cNvSpPr>
            <a:spLocks noChangeArrowheads="1"/>
          </p:cNvSpPr>
          <p:nvPr/>
        </p:nvSpPr>
        <p:spPr bwMode="auto">
          <a:xfrm>
            <a:off x="3846513" y="1849438"/>
            <a:ext cx="3103562" cy="3981450"/>
          </a:xfrm>
          <a:prstGeom prst="rect">
            <a:avLst/>
          </a:prstGeom>
          <a:solidFill>
            <a:srgbClr val="FFCAA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bg-BG"/>
          </a:p>
        </p:txBody>
      </p:sp>
      <p:sp>
        <p:nvSpPr>
          <p:cNvPr id="18437" name="Rectangle 5"/>
          <p:cNvSpPr>
            <a:spLocks noChangeArrowheads="1"/>
          </p:cNvSpPr>
          <p:nvPr/>
        </p:nvSpPr>
        <p:spPr bwMode="auto">
          <a:xfrm>
            <a:off x="2379663" y="1868488"/>
            <a:ext cx="1489075" cy="3981450"/>
          </a:xfrm>
          <a:prstGeom prst="rect">
            <a:avLst/>
          </a:prstGeom>
          <a:solidFill>
            <a:srgbClr val="FFFF66"/>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bg-BG"/>
          </a:p>
        </p:txBody>
      </p:sp>
      <p:sp>
        <p:nvSpPr>
          <p:cNvPr id="18438" name="Rectangle 6"/>
          <p:cNvSpPr>
            <a:spLocks noChangeArrowheads="1"/>
          </p:cNvSpPr>
          <p:nvPr/>
        </p:nvSpPr>
        <p:spPr bwMode="auto">
          <a:xfrm rot="16200000">
            <a:off x="419100" y="2921000"/>
            <a:ext cx="3284538"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bg-BG" altLang="bg-BG" sz="2800" b="1">
                <a:solidFill>
                  <a:srgbClr val="000000"/>
                </a:solidFill>
              </a:rPr>
              <a:t>Единици разходи</a:t>
            </a:r>
            <a:endParaRPr lang="en-US" altLang="bg-BG" sz="2800" b="1">
              <a:solidFill>
                <a:srgbClr val="000000"/>
              </a:solidFill>
            </a:endParaRPr>
          </a:p>
        </p:txBody>
      </p:sp>
      <p:sp>
        <p:nvSpPr>
          <p:cNvPr id="18439" name="Rectangle 7"/>
          <p:cNvSpPr>
            <a:spLocks noChangeArrowheads="1"/>
          </p:cNvSpPr>
          <p:nvPr/>
        </p:nvSpPr>
        <p:spPr bwMode="auto">
          <a:xfrm>
            <a:off x="5013325" y="6076950"/>
            <a:ext cx="2738438"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bg-BG" altLang="bg-BG" sz="2800" b="1">
                <a:solidFill>
                  <a:srgbClr val="000000"/>
                </a:solidFill>
              </a:rPr>
              <a:t>Производство</a:t>
            </a:r>
            <a:endParaRPr lang="en-US" altLang="bg-BG" sz="2800" b="1">
              <a:solidFill>
                <a:srgbClr val="000000"/>
              </a:solidFill>
            </a:endParaRPr>
          </a:p>
        </p:txBody>
      </p:sp>
      <p:sp>
        <p:nvSpPr>
          <p:cNvPr id="18440" name="Rectangle 8"/>
          <p:cNvSpPr>
            <a:spLocks noChangeArrowheads="1"/>
          </p:cNvSpPr>
          <p:nvPr/>
        </p:nvSpPr>
        <p:spPr bwMode="auto">
          <a:xfrm>
            <a:off x="5537200" y="4713288"/>
            <a:ext cx="2916238"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bg-BG" altLang="bg-BG" sz="3600" b="1" i="1" u="sng">
                <a:solidFill>
                  <a:srgbClr val="000000"/>
                </a:solidFill>
                <a:latin typeface="Times New Roman" pitchFamily="18" charset="0"/>
              </a:rPr>
              <a:t>Дългоср. </a:t>
            </a:r>
            <a:r>
              <a:rPr lang="en-US" altLang="bg-BG" sz="3600" b="1" i="1" u="sng">
                <a:solidFill>
                  <a:srgbClr val="000000"/>
                </a:solidFill>
                <a:latin typeface="Times New Roman" pitchFamily="18" charset="0"/>
              </a:rPr>
              <a:t>ATC</a:t>
            </a:r>
          </a:p>
        </p:txBody>
      </p:sp>
      <p:sp>
        <p:nvSpPr>
          <p:cNvPr id="18441" name="Rectangle 9"/>
          <p:cNvSpPr>
            <a:spLocks noChangeArrowheads="1"/>
          </p:cNvSpPr>
          <p:nvPr/>
        </p:nvSpPr>
        <p:spPr bwMode="auto">
          <a:xfrm>
            <a:off x="2425700" y="2063750"/>
            <a:ext cx="1420813" cy="75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r>
              <a:rPr lang="bg-BG" altLang="bg-BG" sz="2200" b="1">
                <a:solidFill>
                  <a:srgbClr val="000000"/>
                </a:solidFill>
                <a:latin typeface="Arial Narrow" pitchFamily="34" charset="0"/>
              </a:rPr>
              <a:t>Икономии</a:t>
            </a:r>
            <a:endParaRPr lang="en-US" altLang="bg-BG" sz="2200" b="1">
              <a:solidFill>
                <a:srgbClr val="000000"/>
              </a:solidFill>
              <a:latin typeface="Arial Narrow" pitchFamily="34" charset="0"/>
            </a:endParaRPr>
          </a:p>
          <a:p>
            <a:pPr algn="ctr" eaLnBrk="0" hangingPunct="0"/>
            <a:r>
              <a:rPr lang="bg-BG" altLang="bg-BG" sz="2200" b="1">
                <a:solidFill>
                  <a:srgbClr val="000000"/>
                </a:solidFill>
                <a:latin typeface="Arial Narrow" pitchFamily="34" charset="0"/>
              </a:rPr>
              <a:t>От мащаба</a:t>
            </a:r>
            <a:endParaRPr lang="en-US" altLang="bg-BG" sz="2200" b="1">
              <a:solidFill>
                <a:srgbClr val="000000"/>
              </a:solidFill>
              <a:latin typeface="Arial Narrow" pitchFamily="34" charset="0"/>
            </a:endParaRPr>
          </a:p>
        </p:txBody>
      </p:sp>
      <p:sp>
        <p:nvSpPr>
          <p:cNvPr id="18442" name="Rectangle 10"/>
          <p:cNvSpPr>
            <a:spLocks noChangeArrowheads="1"/>
          </p:cNvSpPr>
          <p:nvPr/>
        </p:nvSpPr>
        <p:spPr bwMode="auto">
          <a:xfrm>
            <a:off x="7145338" y="2051050"/>
            <a:ext cx="1271587" cy="75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r>
              <a:rPr lang="bg-BG" altLang="bg-BG" sz="2200" b="1">
                <a:solidFill>
                  <a:srgbClr val="000000"/>
                </a:solidFill>
                <a:latin typeface="Arial Narrow" pitchFamily="34" charset="0"/>
              </a:rPr>
              <a:t>Загуби от</a:t>
            </a:r>
            <a:endParaRPr lang="en-US" altLang="bg-BG" sz="2200" b="1">
              <a:solidFill>
                <a:srgbClr val="000000"/>
              </a:solidFill>
              <a:latin typeface="Arial Narrow" pitchFamily="34" charset="0"/>
            </a:endParaRPr>
          </a:p>
          <a:p>
            <a:pPr algn="ctr" eaLnBrk="0" hangingPunct="0"/>
            <a:r>
              <a:rPr lang="bg-BG" altLang="bg-BG" sz="2200" b="1">
                <a:solidFill>
                  <a:srgbClr val="000000"/>
                </a:solidFill>
                <a:latin typeface="Arial Narrow" pitchFamily="34" charset="0"/>
              </a:rPr>
              <a:t>мащаба</a:t>
            </a:r>
            <a:endParaRPr lang="en-US" altLang="bg-BG" sz="2200" b="1">
              <a:solidFill>
                <a:srgbClr val="000000"/>
              </a:solidFill>
              <a:latin typeface="Arial Narrow" pitchFamily="34" charset="0"/>
            </a:endParaRPr>
          </a:p>
        </p:txBody>
      </p:sp>
      <p:sp>
        <p:nvSpPr>
          <p:cNvPr id="18443" name="Rectangle 11"/>
          <p:cNvSpPr>
            <a:spLocks noChangeArrowheads="1"/>
          </p:cNvSpPr>
          <p:nvPr/>
        </p:nvSpPr>
        <p:spPr bwMode="auto">
          <a:xfrm>
            <a:off x="4265613" y="2051050"/>
            <a:ext cx="2232025" cy="75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r>
              <a:rPr lang="bg-BG" altLang="bg-BG" sz="2200" b="1">
                <a:solidFill>
                  <a:srgbClr val="000000"/>
                </a:solidFill>
                <a:latin typeface="Arial Narrow" pitchFamily="34" charset="0"/>
              </a:rPr>
              <a:t>Постоянна възвр.</a:t>
            </a:r>
            <a:endParaRPr lang="en-US" altLang="bg-BG" sz="2200" b="1">
              <a:solidFill>
                <a:srgbClr val="000000"/>
              </a:solidFill>
              <a:latin typeface="Arial Narrow" pitchFamily="34" charset="0"/>
            </a:endParaRPr>
          </a:p>
          <a:p>
            <a:pPr algn="ctr" eaLnBrk="0" hangingPunct="0"/>
            <a:r>
              <a:rPr lang="bg-BG" altLang="bg-BG" sz="2200" b="1">
                <a:solidFill>
                  <a:srgbClr val="000000"/>
                </a:solidFill>
                <a:latin typeface="Arial Narrow" pitchFamily="34" charset="0"/>
              </a:rPr>
              <a:t>от мащаба</a:t>
            </a:r>
            <a:endParaRPr lang="en-US" altLang="bg-BG" sz="2200" b="1">
              <a:solidFill>
                <a:srgbClr val="000000"/>
              </a:solidFill>
              <a:latin typeface="Arial Narrow" pitchFamily="34" charset="0"/>
            </a:endParaRPr>
          </a:p>
        </p:txBody>
      </p:sp>
      <p:grpSp>
        <p:nvGrpSpPr>
          <p:cNvPr id="18444" name="Group 12"/>
          <p:cNvGrpSpPr>
            <a:grpSpLocks/>
          </p:cNvGrpSpPr>
          <p:nvPr/>
        </p:nvGrpSpPr>
        <p:grpSpPr bwMode="auto">
          <a:xfrm>
            <a:off x="2339975" y="1803400"/>
            <a:ext cx="6321425" cy="4057650"/>
            <a:chOff x="759" y="864"/>
            <a:chExt cx="4418" cy="2556"/>
          </a:xfrm>
        </p:grpSpPr>
        <p:sp>
          <p:nvSpPr>
            <p:cNvPr id="18445" name="Line 13"/>
            <p:cNvSpPr>
              <a:spLocks noChangeShapeType="1"/>
            </p:cNvSpPr>
            <p:nvPr/>
          </p:nvSpPr>
          <p:spPr bwMode="auto">
            <a:xfrm>
              <a:off x="759" y="3401"/>
              <a:ext cx="4418" cy="0"/>
            </a:xfrm>
            <a:prstGeom prst="line">
              <a:avLst/>
            </a:prstGeom>
            <a:noFill/>
            <a:ln w="762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bg-BG"/>
            </a:p>
          </p:txBody>
        </p:sp>
        <p:sp>
          <p:nvSpPr>
            <p:cNvPr id="18446" name="Line 14"/>
            <p:cNvSpPr>
              <a:spLocks noChangeShapeType="1"/>
            </p:cNvSpPr>
            <p:nvPr/>
          </p:nvSpPr>
          <p:spPr bwMode="auto">
            <a:xfrm>
              <a:off x="780" y="864"/>
              <a:ext cx="0" cy="2556"/>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bg-BG"/>
            </a:p>
          </p:txBody>
        </p:sp>
      </p:grpSp>
      <p:grpSp>
        <p:nvGrpSpPr>
          <p:cNvPr id="18447" name="Group 15"/>
          <p:cNvGrpSpPr>
            <a:grpSpLocks/>
          </p:cNvGrpSpPr>
          <p:nvPr/>
        </p:nvGrpSpPr>
        <p:grpSpPr bwMode="auto">
          <a:xfrm>
            <a:off x="2892425" y="3541713"/>
            <a:ext cx="5153025" cy="1146175"/>
            <a:chOff x="1145" y="1959"/>
            <a:chExt cx="3601" cy="722"/>
          </a:xfrm>
        </p:grpSpPr>
        <p:sp>
          <p:nvSpPr>
            <p:cNvPr id="18448" name="Line 16"/>
            <p:cNvSpPr>
              <a:spLocks noChangeShapeType="1"/>
            </p:cNvSpPr>
            <p:nvPr/>
          </p:nvSpPr>
          <p:spPr bwMode="auto">
            <a:xfrm>
              <a:off x="1880" y="2681"/>
              <a:ext cx="2133" cy="0"/>
            </a:xfrm>
            <a:prstGeom prst="line">
              <a:avLst/>
            </a:prstGeom>
            <a:noFill/>
            <a:ln w="7620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bg-BG"/>
            </a:p>
          </p:txBody>
        </p:sp>
        <p:sp>
          <p:nvSpPr>
            <p:cNvPr id="18449" name="Freeform 17"/>
            <p:cNvSpPr>
              <a:spLocks/>
            </p:cNvSpPr>
            <p:nvPr/>
          </p:nvSpPr>
          <p:spPr bwMode="auto">
            <a:xfrm>
              <a:off x="1145" y="1967"/>
              <a:ext cx="742" cy="714"/>
            </a:xfrm>
            <a:custGeom>
              <a:avLst/>
              <a:gdLst>
                <a:gd name="T0" fmla="*/ 0 w 742"/>
                <a:gd name="T1" fmla="*/ 0 h 714"/>
                <a:gd name="T2" fmla="*/ 24 w 742"/>
                <a:gd name="T3" fmla="*/ 137 h 714"/>
                <a:gd name="T4" fmla="*/ 74 w 742"/>
                <a:gd name="T5" fmla="*/ 266 h 714"/>
                <a:gd name="T6" fmla="*/ 144 w 742"/>
                <a:gd name="T7" fmla="*/ 383 h 714"/>
                <a:gd name="T8" fmla="*/ 234 w 742"/>
                <a:gd name="T9" fmla="*/ 486 h 714"/>
                <a:gd name="T10" fmla="*/ 341 w 742"/>
                <a:gd name="T11" fmla="*/ 572 h 714"/>
                <a:gd name="T12" fmla="*/ 462 w 742"/>
                <a:gd name="T13" fmla="*/ 640 h 714"/>
                <a:gd name="T14" fmla="*/ 596 w 742"/>
                <a:gd name="T15" fmla="*/ 688 h 714"/>
                <a:gd name="T16" fmla="*/ 741 w 742"/>
                <a:gd name="T17" fmla="*/ 713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2" h="714">
                  <a:moveTo>
                    <a:pt x="0" y="0"/>
                  </a:moveTo>
                  <a:lnTo>
                    <a:pt x="24" y="137"/>
                  </a:lnTo>
                  <a:lnTo>
                    <a:pt x="74" y="266"/>
                  </a:lnTo>
                  <a:lnTo>
                    <a:pt x="144" y="383"/>
                  </a:lnTo>
                  <a:lnTo>
                    <a:pt x="234" y="486"/>
                  </a:lnTo>
                  <a:lnTo>
                    <a:pt x="341" y="572"/>
                  </a:lnTo>
                  <a:lnTo>
                    <a:pt x="462" y="640"/>
                  </a:lnTo>
                  <a:lnTo>
                    <a:pt x="596" y="688"/>
                  </a:lnTo>
                  <a:lnTo>
                    <a:pt x="741" y="713"/>
                  </a:lnTo>
                </a:path>
              </a:pathLst>
            </a:custGeom>
            <a:noFill/>
            <a:ln w="76200" cap="rnd" cmpd="sng">
              <a:solidFill>
                <a:srgbClr val="0066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bg-BG"/>
            </a:p>
          </p:txBody>
        </p:sp>
        <p:sp>
          <p:nvSpPr>
            <p:cNvPr id="18450" name="Freeform 18"/>
            <p:cNvSpPr>
              <a:spLocks/>
            </p:cNvSpPr>
            <p:nvPr/>
          </p:nvSpPr>
          <p:spPr bwMode="auto">
            <a:xfrm>
              <a:off x="4004" y="1959"/>
              <a:ext cx="742" cy="714"/>
            </a:xfrm>
            <a:custGeom>
              <a:avLst/>
              <a:gdLst>
                <a:gd name="T0" fmla="*/ 741 w 742"/>
                <a:gd name="T1" fmla="*/ 0 h 714"/>
                <a:gd name="T2" fmla="*/ 716 w 742"/>
                <a:gd name="T3" fmla="*/ 137 h 714"/>
                <a:gd name="T4" fmla="*/ 667 w 742"/>
                <a:gd name="T5" fmla="*/ 266 h 714"/>
                <a:gd name="T6" fmla="*/ 597 w 742"/>
                <a:gd name="T7" fmla="*/ 383 h 714"/>
                <a:gd name="T8" fmla="*/ 506 w 742"/>
                <a:gd name="T9" fmla="*/ 486 h 714"/>
                <a:gd name="T10" fmla="*/ 400 w 742"/>
                <a:gd name="T11" fmla="*/ 572 h 714"/>
                <a:gd name="T12" fmla="*/ 278 w 742"/>
                <a:gd name="T13" fmla="*/ 640 h 714"/>
                <a:gd name="T14" fmla="*/ 145 w 742"/>
                <a:gd name="T15" fmla="*/ 687 h 714"/>
                <a:gd name="T16" fmla="*/ 0 w 742"/>
                <a:gd name="T17" fmla="*/ 713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2" h="714">
                  <a:moveTo>
                    <a:pt x="741" y="0"/>
                  </a:moveTo>
                  <a:lnTo>
                    <a:pt x="716" y="137"/>
                  </a:lnTo>
                  <a:lnTo>
                    <a:pt x="667" y="266"/>
                  </a:lnTo>
                  <a:lnTo>
                    <a:pt x="597" y="383"/>
                  </a:lnTo>
                  <a:lnTo>
                    <a:pt x="506" y="486"/>
                  </a:lnTo>
                  <a:lnTo>
                    <a:pt x="400" y="572"/>
                  </a:lnTo>
                  <a:lnTo>
                    <a:pt x="278" y="640"/>
                  </a:lnTo>
                  <a:lnTo>
                    <a:pt x="145" y="687"/>
                  </a:lnTo>
                  <a:lnTo>
                    <a:pt x="0" y="713"/>
                  </a:lnTo>
                </a:path>
              </a:pathLst>
            </a:custGeom>
            <a:noFill/>
            <a:ln w="76200" cap="rnd" cmpd="sng">
              <a:solidFill>
                <a:srgbClr val="0066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bg-BG"/>
            </a:p>
          </p:txBody>
        </p:sp>
      </p:grpSp>
    </p:spTree>
    <p:extLst>
      <p:ext uri="{BB962C8B-B14F-4D97-AF65-F5344CB8AC3E}">
        <p14:creationId xmlns:p14="http://schemas.microsoft.com/office/powerpoint/2010/main" val="229917408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435"/>
                                        </p:tgtEl>
                                        <p:attrNameLst>
                                          <p:attrName>style.visibility</p:attrName>
                                        </p:attrNameLst>
                                      </p:cBhvr>
                                      <p:to>
                                        <p:strVal val="visible"/>
                                      </p:to>
                                    </p:set>
                                    <p:animEffect transition="in" filter="wipe(left)">
                                      <p:cBhvr>
                                        <p:cTn id="7" dur="500"/>
                                        <p:tgtEl>
                                          <p:spTgt spid="18435"/>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8442"/>
                                        </p:tgtEl>
                                        <p:attrNameLst>
                                          <p:attrName>style.visibility</p:attrName>
                                        </p:attrNameLst>
                                      </p:cBhvr>
                                      <p:to>
                                        <p:strVal val="visible"/>
                                      </p:to>
                                    </p:set>
                                    <p:animEffect transition="in" filter="dissolve">
                                      <p:cBhvr>
                                        <p:cTn id="11" dur="500"/>
                                        <p:tgtEl>
                                          <p:spTgt spid="184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animBg="1"/>
      <p:bldP spid="18442"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bg-BG" altLang="bg-BG" sz="4000" b="1" dirty="0" smtClean="0"/>
              <a:t>4.1. ПРОИЗВОДСТВЕН ПРОЦЕС</a:t>
            </a:r>
          </a:p>
        </p:txBody>
      </p:sp>
      <p:sp>
        <p:nvSpPr>
          <p:cNvPr id="3075" name="Rectangle 3"/>
          <p:cNvSpPr>
            <a:spLocks noGrp="1" noChangeArrowheads="1"/>
          </p:cNvSpPr>
          <p:nvPr>
            <p:ph type="body" idx="1"/>
          </p:nvPr>
        </p:nvSpPr>
        <p:spPr/>
        <p:txBody>
          <a:bodyPr/>
          <a:lstStyle/>
          <a:p>
            <a:pPr marL="0" indent="0" algn="just" eaLnBrk="1" hangingPunct="1">
              <a:buNone/>
            </a:pPr>
            <a:r>
              <a:rPr lang="bg-BG" altLang="bg-BG" b="1" dirty="0" smtClean="0"/>
              <a:t>Производството</a:t>
            </a:r>
            <a:r>
              <a:rPr lang="bg-BG" altLang="bg-BG" dirty="0" smtClean="0"/>
              <a:t> е процес на взаимодействие на производствените ресурси при активната роля на човека с цел трансформирането им в продукти и услуги.  Производството не е само приоритет на фирмите, такава дейност може да реализира държавата, а и отделното домакинство.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bg-BG" altLang="bg-BG" sz="2000" smtClean="0"/>
              <a:t>Според различните резултати на υ =1  или υ &gt;1 или  υ&lt; 1 има различна възвращаемост от мащаба на производството, както следва:</a:t>
            </a:r>
          </a:p>
        </p:txBody>
      </p:sp>
      <p:sp>
        <p:nvSpPr>
          <p:cNvPr id="26627" name="Rectangle 3"/>
          <p:cNvSpPr>
            <a:spLocks noGrp="1" noChangeArrowheads="1"/>
          </p:cNvSpPr>
          <p:nvPr>
            <p:ph type="body" idx="1"/>
          </p:nvPr>
        </p:nvSpPr>
        <p:spPr>
          <a:xfrm>
            <a:off x="457200" y="1268760"/>
            <a:ext cx="8507288" cy="4857403"/>
          </a:xfrm>
        </p:spPr>
        <p:txBody>
          <a:bodyPr/>
          <a:lstStyle/>
          <a:p>
            <a:pPr eaLnBrk="1" hangingPunct="1"/>
            <a:endParaRPr lang="bg-BG" altLang="bg-BG" dirty="0" smtClean="0"/>
          </a:p>
        </p:txBody>
      </p:sp>
      <p:pic>
        <p:nvPicPr>
          <p:cNvPr id="2662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1702" y="1556792"/>
            <a:ext cx="8534794" cy="3286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1702" y="4533279"/>
            <a:ext cx="8534795" cy="2424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bg-BG" altLang="bg-BG" sz="2400" dirty="0" smtClean="0"/>
              <a:t>4.2.1.Минимизиране на разходите в краткосрочен времеви план</a:t>
            </a:r>
          </a:p>
        </p:txBody>
      </p:sp>
      <p:sp>
        <p:nvSpPr>
          <p:cNvPr id="27651" name="Rectangle 3"/>
          <p:cNvSpPr>
            <a:spLocks noGrp="1" noChangeArrowheads="1"/>
          </p:cNvSpPr>
          <p:nvPr>
            <p:ph type="body" idx="1"/>
          </p:nvPr>
        </p:nvSpPr>
        <p:spPr/>
        <p:txBody>
          <a:bodyPr/>
          <a:lstStyle/>
          <a:p>
            <a:pPr marL="0" indent="0" algn="just" eaLnBrk="1" hangingPunct="1">
              <a:lnSpc>
                <a:spcPct val="90000"/>
              </a:lnSpc>
              <a:buNone/>
            </a:pPr>
            <a:r>
              <a:rPr lang="bg-BG" altLang="bg-BG" sz="2400" dirty="0" smtClean="0"/>
              <a:t>В краткосрочния период разходите се деляха на </a:t>
            </a:r>
            <a:r>
              <a:rPr lang="bg-BG" altLang="bg-BG" sz="2400" b="1" dirty="0" smtClean="0"/>
              <a:t>постоянни (</a:t>
            </a:r>
            <a:r>
              <a:rPr lang="en-US" altLang="bg-BG" sz="2400" b="1" dirty="0" smtClean="0"/>
              <a:t>FC</a:t>
            </a:r>
            <a:r>
              <a:rPr lang="bg-BG" altLang="bg-BG" sz="2400" b="1" dirty="0" smtClean="0"/>
              <a:t>-</a:t>
            </a:r>
            <a:r>
              <a:rPr lang="en-US" altLang="bg-BG" sz="2400" b="1" dirty="0" smtClean="0"/>
              <a:t>fixed costs</a:t>
            </a:r>
            <a:r>
              <a:rPr lang="bg-BG" altLang="bg-BG" sz="2400" b="1" dirty="0" smtClean="0"/>
              <a:t>) и променливи (</a:t>
            </a:r>
            <a:r>
              <a:rPr lang="en-US" altLang="bg-BG" sz="2400" b="1" dirty="0" smtClean="0"/>
              <a:t>VC</a:t>
            </a:r>
            <a:r>
              <a:rPr lang="bg-BG" altLang="bg-BG" sz="2400" b="1" dirty="0" smtClean="0"/>
              <a:t>-</a:t>
            </a:r>
            <a:r>
              <a:rPr lang="en-US" altLang="bg-BG" sz="2400" b="1" dirty="0" smtClean="0"/>
              <a:t>variable costs</a:t>
            </a:r>
            <a:r>
              <a:rPr lang="bg-BG" altLang="bg-BG" sz="2400" b="1" dirty="0" smtClean="0"/>
              <a:t>)</a:t>
            </a:r>
            <a:r>
              <a:rPr lang="bg-BG" altLang="bg-BG" sz="2400" dirty="0" smtClean="0"/>
              <a:t>. Сумата от постоянните и променливите разходи за краткосрочен период са съвкупните общи разходи </a:t>
            </a:r>
            <a:r>
              <a:rPr lang="bg-BG" altLang="bg-BG" sz="2400" b="1" dirty="0" smtClean="0"/>
              <a:t>ТС(</a:t>
            </a:r>
            <a:r>
              <a:rPr lang="en-US" altLang="bg-BG" sz="2400" b="1" dirty="0" smtClean="0"/>
              <a:t>total costs</a:t>
            </a:r>
            <a:r>
              <a:rPr lang="bg-BG" altLang="bg-BG" sz="2400" b="1" dirty="0" smtClean="0"/>
              <a:t>) = </a:t>
            </a:r>
            <a:r>
              <a:rPr lang="en-US" altLang="bg-BG" sz="2400" b="1" dirty="0" smtClean="0"/>
              <a:t>FC</a:t>
            </a:r>
            <a:r>
              <a:rPr lang="bg-BG" altLang="bg-BG" sz="2400" b="1" dirty="0" smtClean="0"/>
              <a:t>+</a:t>
            </a:r>
            <a:r>
              <a:rPr lang="en-US" altLang="bg-BG" sz="2400" b="1" dirty="0" smtClean="0"/>
              <a:t>VC</a:t>
            </a:r>
            <a:r>
              <a:rPr lang="bg-BG" altLang="bg-BG" sz="2400" b="1" dirty="0" smtClean="0"/>
              <a:t>.</a:t>
            </a:r>
            <a:r>
              <a:rPr lang="bg-BG" altLang="bg-BG" sz="2400" dirty="0" smtClean="0"/>
              <a:t> Това деление посочено от Алфред Маршал отразява че поне един от факторите на производство е постоянен. Използват се следните мерни единици за постигане на целта на фирмата: </a:t>
            </a:r>
            <a:r>
              <a:rPr lang="bg-BG" altLang="bg-BG" sz="2400" b="1" dirty="0" smtClean="0"/>
              <a:t>средните общи разходи  </a:t>
            </a:r>
            <a:r>
              <a:rPr lang="bg-BG" altLang="bg-BG" sz="2400" dirty="0" smtClean="0"/>
              <a:t>(АТС –</a:t>
            </a:r>
            <a:r>
              <a:rPr lang="en-US" altLang="bg-BG" sz="2400" dirty="0" smtClean="0"/>
              <a:t>average total costs</a:t>
            </a:r>
            <a:r>
              <a:rPr lang="bg-BG" altLang="bg-BG" sz="2400" b="1" dirty="0" smtClean="0"/>
              <a:t>), средните променливи разходи </a:t>
            </a:r>
            <a:r>
              <a:rPr lang="bg-BG" altLang="bg-BG" sz="2400" dirty="0" smtClean="0"/>
              <a:t>(</a:t>
            </a:r>
            <a:r>
              <a:rPr lang="en-US" altLang="bg-BG" sz="2400" dirty="0" smtClean="0"/>
              <a:t>average variable costs</a:t>
            </a:r>
            <a:r>
              <a:rPr lang="bg-BG" altLang="bg-BG" sz="2400" dirty="0" smtClean="0"/>
              <a:t>)</a:t>
            </a:r>
            <a:r>
              <a:rPr lang="bg-BG" altLang="bg-BG" sz="2400" b="1" dirty="0" smtClean="0"/>
              <a:t> и пределните разходи </a:t>
            </a:r>
            <a:r>
              <a:rPr lang="bg-BG" altLang="bg-BG" sz="2400" dirty="0" smtClean="0"/>
              <a:t>(</a:t>
            </a:r>
            <a:r>
              <a:rPr lang="en-US" altLang="bg-BG" sz="2400" dirty="0" smtClean="0"/>
              <a:t>marginal costs</a:t>
            </a:r>
            <a:r>
              <a:rPr lang="bg-BG" altLang="bg-BG" sz="2400" b="1" dirty="0" smtClean="0"/>
              <a:t>).</a:t>
            </a:r>
            <a:r>
              <a:rPr lang="bg-BG" altLang="bg-BG" sz="2400" dirty="0" smtClean="0"/>
              <a:t>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Различни стойности на разходите</a:t>
            </a:r>
            <a:endParaRPr lang="bg-BG" dirty="0"/>
          </a:p>
        </p:txBody>
      </p:sp>
      <p:sp>
        <p:nvSpPr>
          <p:cNvPr id="3" name="Content Placeholder 2"/>
          <p:cNvSpPr>
            <a:spLocks noGrp="1"/>
          </p:cNvSpPr>
          <p:nvPr>
            <p:ph idx="1"/>
          </p:nvPr>
        </p:nvSpPr>
        <p:spPr/>
        <p:txBody>
          <a:bodyPr>
            <a:normAutofit fontScale="92500" lnSpcReduction="20000"/>
          </a:bodyPr>
          <a:lstStyle/>
          <a:p>
            <a:r>
              <a:rPr lang="ru-RU" b="1" dirty="0" smtClean="0">
                <a:solidFill>
                  <a:schemeClr val="accent2">
                    <a:lumMod val="75000"/>
                  </a:schemeClr>
                </a:solidFill>
              </a:rPr>
              <a:t>Разходи </a:t>
            </a:r>
            <a:r>
              <a:rPr lang="ru-RU" b="1" dirty="0">
                <a:solidFill>
                  <a:schemeClr val="accent2">
                    <a:lumMod val="75000"/>
                  </a:schemeClr>
                </a:solidFill>
              </a:rPr>
              <a:t>за </a:t>
            </a:r>
            <a:r>
              <a:rPr lang="ru-RU" b="1" dirty="0" smtClean="0">
                <a:solidFill>
                  <a:schemeClr val="accent2">
                    <a:lumMod val="75000"/>
                  </a:schemeClr>
                </a:solidFill>
              </a:rPr>
              <a:t>производство</a:t>
            </a:r>
            <a:r>
              <a:rPr lang="en-US" dirty="0" smtClean="0"/>
              <a:t>-TC </a:t>
            </a:r>
            <a:r>
              <a:rPr lang="ru-RU" dirty="0" smtClean="0"/>
              <a:t> </a:t>
            </a:r>
            <a:r>
              <a:rPr lang="ru-RU" dirty="0"/>
              <a:t>могат да бъдат разделени на фиксирани и променливи разходи.</a:t>
            </a:r>
          </a:p>
          <a:p>
            <a:r>
              <a:rPr lang="ru-RU" b="1" dirty="0">
                <a:solidFill>
                  <a:schemeClr val="accent2">
                    <a:lumMod val="75000"/>
                  </a:schemeClr>
                </a:solidFill>
              </a:rPr>
              <a:t>Постоянните разходи </a:t>
            </a:r>
            <a:r>
              <a:rPr lang="en-US" b="1" dirty="0" smtClean="0">
                <a:solidFill>
                  <a:schemeClr val="accent2">
                    <a:lumMod val="75000"/>
                  </a:schemeClr>
                </a:solidFill>
              </a:rPr>
              <a:t>-</a:t>
            </a:r>
            <a:r>
              <a:rPr lang="ru-RU" b="1" dirty="0" smtClean="0">
                <a:solidFill>
                  <a:schemeClr val="accent2">
                    <a:lumMod val="75000"/>
                  </a:schemeClr>
                </a:solidFill>
              </a:rPr>
              <a:t> </a:t>
            </a:r>
            <a:r>
              <a:rPr lang="en-US" b="1" dirty="0" smtClean="0">
                <a:solidFill>
                  <a:schemeClr val="accent2">
                    <a:lumMod val="75000"/>
                  </a:schemeClr>
                </a:solidFill>
              </a:rPr>
              <a:t>FC </a:t>
            </a:r>
            <a:r>
              <a:rPr lang="ru-RU" dirty="0" smtClean="0"/>
              <a:t>са </a:t>
            </a:r>
            <a:r>
              <a:rPr lang="ru-RU" dirty="0"/>
              <a:t>тези разходи, които не се променят с количеството на произведената продукция.</a:t>
            </a:r>
          </a:p>
          <a:p>
            <a:r>
              <a:rPr lang="ru-RU" b="1" dirty="0">
                <a:solidFill>
                  <a:schemeClr val="accent2">
                    <a:lumMod val="75000"/>
                  </a:schemeClr>
                </a:solidFill>
              </a:rPr>
              <a:t>Променливи разходи </a:t>
            </a:r>
            <a:r>
              <a:rPr lang="en-US" b="1" dirty="0" smtClean="0">
                <a:solidFill>
                  <a:schemeClr val="accent2">
                    <a:lumMod val="75000"/>
                  </a:schemeClr>
                </a:solidFill>
              </a:rPr>
              <a:t>- VC </a:t>
            </a:r>
            <a:r>
              <a:rPr lang="ru-RU" dirty="0" smtClean="0"/>
              <a:t>са </a:t>
            </a:r>
            <a:r>
              <a:rPr lang="ru-RU" dirty="0"/>
              <a:t>тези разходи, които се променят в зависимост от количеството на произведената продукция.</a:t>
            </a:r>
            <a:endParaRPr lang="bg-BG" dirty="0"/>
          </a:p>
        </p:txBody>
      </p:sp>
    </p:spTree>
    <p:extLst>
      <p:ext uri="{BB962C8B-B14F-4D97-AF65-F5344CB8AC3E}">
        <p14:creationId xmlns:p14="http://schemas.microsoft.com/office/powerpoint/2010/main" val="15865766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bg-BG" dirty="0"/>
              <a:t>СРЕДНИ </a:t>
            </a:r>
            <a:r>
              <a:rPr lang="bg-BG" dirty="0" smtClean="0"/>
              <a:t>ОБЩИ РАЗХОДИ (</a:t>
            </a:r>
            <a:r>
              <a:rPr lang="en-US" dirty="0" smtClean="0"/>
              <a:t>ATC)</a:t>
            </a:r>
            <a:r>
              <a:rPr lang="bg-BG" dirty="0"/>
              <a:t/>
            </a:r>
            <a:br>
              <a:rPr lang="bg-BG" dirty="0"/>
            </a:br>
            <a:endParaRPr lang="bg-BG" dirty="0"/>
          </a:p>
        </p:txBody>
      </p:sp>
      <p:sp>
        <p:nvSpPr>
          <p:cNvPr id="3" name="Content Placeholder 2"/>
          <p:cNvSpPr>
            <a:spLocks noGrp="1"/>
          </p:cNvSpPr>
          <p:nvPr>
            <p:ph idx="1"/>
          </p:nvPr>
        </p:nvSpPr>
        <p:spPr/>
        <p:txBody>
          <a:bodyPr/>
          <a:lstStyle/>
          <a:p>
            <a:pPr algn="just"/>
            <a:r>
              <a:rPr lang="bg-BG" dirty="0" smtClean="0"/>
              <a:t>Средни разходи могат да бъдат определени, като се разделят разходите на дружеството  на количеството произведена продукция.</a:t>
            </a:r>
          </a:p>
          <a:p>
            <a:pPr algn="just"/>
            <a:r>
              <a:rPr lang="bg-BG" dirty="0" smtClean="0"/>
              <a:t>Средната цена е цената на  всяка типична единица продукт.</a:t>
            </a:r>
            <a:endParaRPr lang="bg-BG" dirty="0"/>
          </a:p>
        </p:txBody>
      </p:sp>
    </p:spTree>
    <p:extLst>
      <p:ext uri="{BB962C8B-B14F-4D97-AF65-F5344CB8AC3E}">
        <p14:creationId xmlns:p14="http://schemas.microsoft.com/office/powerpoint/2010/main" val="1805549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bg-BG" altLang="bg-BG" sz="2400" dirty="0" smtClean="0"/>
              <a:t>Средните общи разходи  </a:t>
            </a:r>
            <a:r>
              <a:rPr lang="en-US" altLang="bg-BG" sz="2400" b="1" dirty="0" smtClean="0">
                <a:solidFill>
                  <a:srgbClr val="FF0000"/>
                </a:solidFill>
              </a:rPr>
              <a:t>ATC</a:t>
            </a:r>
            <a:r>
              <a:rPr lang="en-US" altLang="bg-BG" sz="2400" dirty="0" smtClean="0"/>
              <a:t> </a:t>
            </a:r>
            <a:r>
              <a:rPr lang="bg-BG" altLang="bg-BG" sz="2400" dirty="0" smtClean="0"/>
              <a:t>представляват отношението на съвкупността на общите разходи разделени на количеството произведена продукция</a:t>
            </a:r>
          </a:p>
        </p:txBody>
      </p:sp>
      <p:sp>
        <p:nvSpPr>
          <p:cNvPr id="28675" name="Rectangle 3"/>
          <p:cNvSpPr>
            <a:spLocks noGrp="1" noChangeArrowheads="1"/>
          </p:cNvSpPr>
          <p:nvPr>
            <p:ph type="body" idx="1"/>
          </p:nvPr>
        </p:nvSpPr>
        <p:spPr/>
        <p:txBody>
          <a:bodyPr/>
          <a:lstStyle/>
          <a:p>
            <a:pPr eaLnBrk="1" hangingPunct="1">
              <a:buFontTx/>
              <a:buNone/>
            </a:pPr>
            <a:r>
              <a:rPr lang="en-US" altLang="bg-BG" dirty="0" smtClean="0"/>
              <a:t>            </a:t>
            </a:r>
          </a:p>
          <a:p>
            <a:pPr eaLnBrk="1" hangingPunct="1"/>
            <a:endParaRPr lang="bg-BG" altLang="bg-BG" dirty="0" smtClean="0"/>
          </a:p>
        </p:txBody>
      </p:sp>
      <p:sp>
        <p:nvSpPr>
          <p:cNvPr id="28676" name="Rectangle 4"/>
          <p:cNvSpPr>
            <a:spLocks noChangeArrowheads="1"/>
          </p:cNvSpPr>
          <p:nvPr/>
        </p:nvSpPr>
        <p:spPr bwMode="auto">
          <a:xfrm>
            <a:off x="2124075" y="2971800"/>
            <a:ext cx="3671888"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bg-BG" sz="1800">
                <a:solidFill>
                  <a:schemeClr val="tx2"/>
                </a:solidFill>
              </a:rPr>
              <a:t>                       </a:t>
            </a:r>
            <a:r>
              <a:rPr lang="en-US" altLang="bg-BG">
                <a:solidFill>
                  <a:schemeClr val="tx2"/>
                </a:solidFill>
              </a:rPr>
              <a:t>TC</a:t>
            </a:r>
            <a:br>
              <a:rPr lang="en-US" altLang="bg-BG">
                <a:solidFill>
                  <a:schemeClr val="tx2"/>
                </a:solidFill>
              </a:rPr>
            </a:br>
            <a:r>
              <a:rPr lang="en-US" altLang="bg-BG">
                <a:solidFill>
                  <a:schemeClr val="tx2"/>
                </a:solidFill>
              </a:rPr>
              <a:t>ATC=  ——</a:t>
            </a:r>
            <a:br>
              <a:rPr lang="en-US" altLang="bg-BG">
                <a:solidFill>
                  <a:schemeClr val="tx2"/>
                </a:solidFill>
              </a:rPr>
            </a:br>
            <a:r>
              <a:rPr lang="en-US" altLang="bg-BG">
                <a:solidFill>
                  <a:schemeClr val="tx2"/>
                </a:solidFill>
              </a:rPr>
              <a:t>              Q</a:t>
            </a:r>
            <a:endParaRPr lang="bg-BG" altLang="bg-BG">
              <a:solidFill>
                <a:schemeClr val="tx2"/>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Средни разходи</a:t>
            </a:r>
            <a:endParaRPr lang="bg-BG" dirty="0"/>
          </a:p>
        </p:txBody>
      </p:sp>
      <p:sp>
        <p:nvSpPr>
          <p:cNvPr id="3" name="Content Placeholder 2"/>
          <p:cNvSpPr>
            <a:spLocks noGrp="1"/>
          </p:cNvSpPr>
          <p:nvPr>
            <p:ph idx="1"/>
          </p:nvPr>
        </p:nvSpPr>
        <p:spPr/>
        <p:txBody>
          <a:bodyPr/>
          <a:lstStyle/>
          <a:p>
            <a:r>
              <a:rPr lang="bg-BG" dirty="0" smtClean="0"/>
              <a:t>Средни разходи (</a:t>
            </a:r>
            <a:r>
              <a:rPr lang="en-US" dirty="0" smtClean="0"/>
              <a:t>Average Costs</a:t>
            </a:r>
            <a:r>
              <a:rPr lang="bg-BG" dirty="0" smtClean="0"/>
              <a:t>)</a:t>
            </a:r>
            <a:endParaRPr lang="en-US" dirty="0"/>
          </a:p>
          <a:p>
            <a:r>
              <a:rPr lang="bg-BG" dirty="0" smtClean="0"/>
              <a:t>Средни постоянни разходи </a:t>
            </a:r>
            <a:r>
              <a:rPr lang="en-US" dirty="0" smtClean="0"/>
              <a:t>Average </a:t>
            </a:r>
            <a:r>
              <a:rPr lang="en-US" dirty="0"/>
              <a:t>Fixed Costs (AFC)</a:t>
            </a:r>
          </a:p>
          <a:p>
            <a:r>
              <a:rPr lang="bg-BG" dirty="0" smtClean="0"/>
              <a:t>Средни променливи разходи </a:t>
            </a:r>
            <a:r>
              <a:rPr lang="en-US" dirty="0" smtClean="0"/>
              <a:t>Average </a:t>
            </a:r>
            <a:r>
              <a:rPr lang="en-US" dirty="0"/>
              <a:t>Variable Costs (AVC)</a:t>
            </a:r>
          </a:p>
          <a:p>
            <a:r>
              <a:rPr lang="bg-BG" dirty="0" smtClean="0"/>
              <a:t>Средни общи разходи </a:t>
            </a:r>
            <a:r>
              <a:rPr lang="en-US" dirty="0" smtClean="0"/>
              <a:t>Average </a:t>
            </a:r>
            <a:r>
              <a:rPr lang="en-US" dirty="0"/>
              <a:t>Total Costs (ATC)</a:t>
            </a:r>
          </a:p>
          <a:p>
            <a:r>
              <a:rPr lang="en-US" dirty="0"/>
              <a:t>ATC = AFC + AVC</a:t>
            </a:r>
          </a:p>
          <a:p>
            <a:endParaRPr lang="bg-BG" dirty="0"/>
          </a:p>
        </p:txBody>
      </p:sp>
    </p:spTree>
    <p:extLst>
      <p:ext uri="{BB962C8B-B14F-4D97-AF65-F5344CB8AC3E}">
        <p14:creationId xmlns:p14="http://schemas.microsoft.com/office/powerpoint/2010/main" val="39911453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Средни и пределни разходи</a:t>
            </a:r>
            <a:endParaRPr lang="bg-BG"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7704" y="1844823"/>
            <a:ext cx="4188105" cy="1073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3038474"/>
            <a:ext cx="4345459" cy="1009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4448149"/>
            <a:ext cx="4279925" cy="1135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83470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bg-BG" dirty="0" smtClean="0"/>
              <a:t>пределни </a:t>
            </a:r>
            <a:r>
              <a:rPr lang="bg-BG" dirty="0"/>
              <a:t>разходи</a:t>
            </a:r>
            <a:br>
              <a:rPr lang="bg-BG" dirty="0"/>
            </a:br>
            <a:endParaRPr lang="bg-BG" dirty="0"/>
          </a:p>
        </p:txBody>
      </p:sp>
      <p:sp>
        <p:nvSpPr>
          <p:cNvPr id="3" name="Content Placeholder 2"/>
          <p:cNvSpPr>
            <a:spLocks noGrp="1"/>
          </p:cNvSpPr>
          <p:nvPr>
            <p:ph idx="1"/>
          </p:nvPr>
        </p:nvSpPr>
        <p:spPr>
          <a:xfrm>
            <a:off x="0" y="1600200"/>
            <a:ext cx="9144000" cy="4525963"/>
          </a:xfrm>
        </p:spPr>
        <p:txBody>
          <a:bodyPr>
            <a:normAutofit/>
          </a:bodyPr>
          <a:lstStyle/>
          <a:p>
            <a:pPr marL="0" indent="0" algn="just">
              <a:buNone/>
            </a:pPr>
            <a:r>
              <a:rPr lang="bg-BG" sz="2800" b="1" dirty="0" smtClean="0">
                <a:solidFill>
                  <a:srgbClr val="FF0000"/>
                </a:solidFill>
              </a:rPr>
              <a:t>Пределните разходи (MC) </a:t>
            </a:r>
            <a:r>
              <a:rPr lang="bg-BG" sz="2800" dirty="0" smtClean="0"/>
              <a:t>измерват увеличението на общите разходи, който възниква от допълнително единица продукция.</a:t>
            </a:r>
          </a:p>
          <a:p>
            <a:pPr marL="0" indent="0" algn="just">
              <a:buNone/>
            </a:pPr>
            <a:r>
              <a:rPr lang="bg-BG" sz="2800" dirty="0" smtClean="0"/>
              <a:t>Пределната цена помага да отговорите на следния въпрос:</a:t>
            </a:r>
          </a:p>
          <a:p>
            <a:pPr marL="0" indent="0" algn="just">
              <a:buNone/>
            </a:pPr>
            <a:r>
              <a:rPr lang="bg-BG" sz="2800" dirty="0" smtClean="0"/>
              <a:t>Колко струва да се произведе една допълнителна единица продукция?</a:t>
            </a:r>
            <a:endParaRPr lang="bg-BG" sz="2800" dirty="0"/>
          </a:p>
        </p:txBody>
      </p:sp>
    </p:spTree>
    <p:extLst>
      <p:ext uri="{BB962C8B-B14F-4D97-AF65-F5344CB8AC3E}">
        <p14:creationId xmlns:p14="http://schemas.microsoft.com/office/powerpoint/2010/main" val="10353727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Пределни разходи</a:t>
            </a:r>
            <a:endParaRPr lang="bg-BG"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5809" y="2276872"/>
            <a:ext cx="7952381" cy="2300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973398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endParaRPr lang="bg-BG" altLang="bg-BG" smtClean="0"/>
          </a:p>
        </p:txBody>
      </p:sp>
      <p:pic>
        <p:nvPicPr>
          <p:cNvPr id="30723"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403350" y="1692275"/>
            <a:ext cx="5976938" cy="46180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endParaRPr lang="bg-BG" altLang="bg-BG" smtClean="0"/>
          </a:p>
        </p:txBody>
      </p:sp>
      <p:sp>
        <p:nvSpPr>
          <p:cNvPr id="4099" name="Rectangle 3"/>
          <p:cNvSpPr>
            <a:spLocks noGrp="1" noChangeArrowheads="1"/>
          </p:cNvSpPr>
          <p:nvPr>
            <p:ph type="body" idx="1"/>
          </p:nvPr>
        </p:nvSpPr>
        <p:spPr>
          <a:xfrm>
            <a:off x="0" y="1600200"/>
            <a:ext cx="8686800" cy="4525963"/>
          </a:xfrm>
        </p:spPr>
        <p:txBody>
          <a:bodyPr/>
          <a:lstStyle/>
          <a:p>
            <a:pPr marL="0" indent="0" eaLnBrk="1" hangingPunct="1">
              <a:buNone/>
            </a:pPr>
            <a:r>
              <a:rPr lang="bg-BG" altLang="bg-BG" dirty="0" smtClean="0"/>
              <a:t>При всички участници на пазара неизменно са налице класическите фактори на производството като:</a:t>
            </a:r>
            <a:endParaRPr lang="en-US" altLang="bg-BG" dirty="0" smtClean="0"/>
          </a:p>
          <a:p>
            <a:pPr marL="0" indent="0" eaLnBrk="1" hangingPunct="1">
              <a:buNone/>
            </a:pPr>
            <a:r>
              <a:rPr lang="bg-BG" altLang="bg-BG" dirty="0" smtClean="0"/>
              <a:t>земя (</a:t>
            </a:r>
            <a:r>
              <a:rPr lang="en-US" altLang="bg-BG" dirty="0" err="1" smtClean="0"/>
              <a:t>Ld</a:t>
            </a:r>
            <a:r>
              <a:rPr lang="bg-BG" altLang="bg-BG" dirty="0" smtClean="0"/>
              <a:t>), </a:t>
            </a:r>
            <a:endParaRPr lang="en-US" altLang="bg-BG" dirty="0" smtClean="0"/>
          </a:p>
          <a:p>
            <a:pPr marL="0" indent="0" eaLnBrk="1" hangingPunct="1">
              <a:buNone/>
            </a:pPr>
            <a:r>
              <a:rPr lang="bg-BG" altLang="bg-BG" dirty="0" smtClean="0"/>
              <a:t>труд(</a:t>
            </a:r>
            <a:r>
              <a:rPr lang="en-US" altLang="bg-BG" dirty="0" smtClean="0"/>
              <a:t>L</a:t>
            </a:r>
            <a:r>
              <a:rPr lang="bg-BG" altLang="bg-BG" dirty="0" smtClean="0"/>
              <a:t>), </a:t>
            </a:r>
            <a:endParaRPr lang="en-US" altLang="bg-BG" dirty="0" smtClean="0"/>
          </a:p>
          <a:p>
            <a:pPr marL="0" indent="0" eaLnBrk="1" hangingPunct="1">
              <a:buNone/>
            </a:pPr>
            <a:r>
              <a:rPr lang="bg-BG" altLang="bg-BG" dirty="0" smtClean="0"/>
              <a:t>капитал (</a:t>
            </a:r>
            <a:r>
              <a:rPr lang="en-US" altLang="bg-BG" dirty="0" smtClean="0"/>
              <a:t>K</a:t>
            </a:r>
            <a:r>
              <a:rPr lang="bg-BG" altLang="bg-BG" dirty="0" smtClean="0"/>
              <a:t>)  </a:t>
            </a:r>
            <a:endParaRPr lang="en-US" altLang="bg-BG" dirty="0" smtClean="0"/>
          </a:p>
          <a:p>
            <a:pPr marL="0" indent="0" eaLnBrk="1" hangingPunct="1">
              <a:buNone/>
            </a:pPr>
            <a:r>
              <a:rPr lang="bg-BG" altLang="bg-BG" dirty="0" smtClean="0"/>
              <a:t>свързващия ги в производствен процес - предприемач.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4"/>
          <p:cNvPicPr>
            <a:picLocks noGrp="1" noChangeAspect="1" noChangeArrowheads="1"/>
          </p:cNvPicPr>
          <p:nvPr>
            <p:ph type="body" idx="4294967295"/>
          </p:nvPr>
        </p:nvPicPr>
        <p:blipFill>
          <a:blip r:embed="rId2">
            <a:extLst>
              <a:ext uri="{28A0092B-C50C-407E-A947-70E740481C1C}">
                <a14:useLocalDpi xmlns:a14="http://schemas.microsoft.com/office/drawing/2010/main" val="0"/>
              </a:ext>
            </a:extLst>
          </a:blip>
          <a:srcRect/>
          <a:stretch>
            <a:fillRect/>
          </a:stretch>
        </p:blipFill>
        <p:spPr>
          <a:xfrm>
            <a:off x="900113" y="1"/>
            <a:ext cx="7775575" cy="674136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a:graphicFrameLocks/>
          </p:cNvGraphicFramePr>
          <p:nvPr>
            <p:extLst>
              <p:ext uri="{D42A27DB-BD31-4B8C-83A1-F6EECF244321}">
                <p14:modId xmlns:p14="http://schemas.microsoft.com/office/powerpoint/2010/main" val="1509354192"/>
              </p:ext>
            </p:extLst>
          </p:nvPr>
        </p:nvGraphicFramePr>
        <p:xfrm>
          <a:off x="0" y="1124744"/>
          <a:ext cx="5796136" cy="475252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865757431"/>
              </p:ext>
            </p:extLst>
          </p:nvPr>
        </p:nvGraphicFramePr>
        <p:xfrm>
          <a:off x="6444208" y="1844824"/>
          <a:ext cx="1838325" cy="3209925"/>
        </p:xfrm>
        <a:graphic>
          <a:graphicData uri="http://schemas.openxmlformats.org/presentationml/2006/ole">
            <mc:AlternateContent xmlns:mc="http://schemas.openxmlformats.org/markup-compatibility/2006">
              <mc:Choice xmlns:v="urn:schemas-microsoft-com:vml" Requires="v">
                <p:oleObj spid="_x0000_s46084" name="Worksheet" r:id="rId5" imgW="1838297" imgH="3210050" progId="Excel.Sheet.12">
                  <p:embed/>
                </p:oleObj>
              </mc:Choice>
              <mc:Fallback>
                <p:oleObj name="Worksheet" r:id="rId5" imgW="1838297" imgH="3210050" progId="Excel.Sheet.12">
                  <p:embed/>
                  <p:pic>
                    <p:nvPicPr>
                      <p:cNvPr id="0" name=""/>
                      <p:cNvPicPr/>
                      <p:nvPr/>
                    </p:nvPicPr>
                    <p:blipFill>
                      <a:blip r:embed="rId6"/>
                      <a:stretch>
                        <a:fillRect/>
                      </a:stretch>
                    </p:blipFill>
                    <p:spPr>
                      <a:xfrm>
                        <a:off x="6444208" y="1844824"/>
                        <a:ext cx="1838325" cy="3209925"/>
                      </a:xfrm>
                      <a:prstGeom prst="rect">
                        <a:avLst/>
                      </a:prstGeom>
                    </p:spPr>
                  </p:pic>
                </p:oleObj>
              </mc:Fallback>
            </mc:AlternateContent>
          </a:graphicData>
        </a:graphic>
      </p:graphicFrame>
      <p:sp>
        <p:nvSpPr>
          <p:cNvPr id="5" name="Title 4"/>
          <p:cNvSpPr>
            <a:spLocks noGrp="1"/>
          </p:cNvSpPr>
          <p:nvPr>
            <p:ph type="title"/>
          </p:nvPr>
        </p:nvSpPr>
        <p:spPr>
          <a:xfrm>
            <a:off x="457200" y="274638"/>
            <a:ext cx="8435280" cy="634082"/>
          </a:xfrm>
        </p:spPr>
        <p:txBody>
          <a:bodyPr/>
          <a:lstStyle/>
          <a:p>
            <a:r>
              <a:rPr lang="bg-BG" dirty="0" smtClean="0"/>
              <a:t>Пример</a:t>
            </a:r>
            <a:endParaRPr lang="bg-BG" dirty="0"/>
          </a:p>
        </p:txBody>
      </p:sp>
      <p:sp>
        <p:nvSpPr>
          <p:cNvPr id="6" name="Content Placeholder 5"/>
          <p:cNvSpPr>
            <a:spLocks noGrp="1"/>
          </p:cNvSpPr>
          <p:nvPr>
            <p:ph idx="1"/>
          </p:nvPr>
        </p:nvSpPr>
        <p:spPr/>
        <p:txBody>
          <a:bodyPr/>
          <a:lstStyle/>
          <a:p>
            <a:endParaRPr lang="bg-BG" dirty="0"/>
          </a:p>
        </p:txBody>
      </p:sp>
    </p:spTree>
    <p:extLst>
      <p:ext uri="{BB962C8B-B14F-4D97-AF65-F5344CB8AC3E}">
        <p14:creationId xmlns:p14="http://schemas.microsoft.com/office/powerpoint/2010/main" val="190963666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bg-BG"/>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011753"/>
            <a:ext cx="8229600" cy="3702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989731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87"/>
          <p:cNvSpPr>
            <a:spLocks noGrp="1" noChangeArrowheads="1"/>
          </p:cNvSpPr>
          <p:nvPr>
            <p:ph type="title"/>
          </p:nvPr>
        </p:nvSpPr>
        <p:spPr/>
        <p:txBody>
          <a:bodyPr>
            <a:normAutofit/>
          </a:bodyPr>
          <a:lstStyle/>
          <a:p>
            <a:pPr eaLnBrk="1" hangingPunct="1"/>
            <a:r>
              <a:rPr lang="bg-BG" altLang="bg-BG" sz="3600" dirty="0" smtClean="0"/>
              <a:t>фигура</a:t>
            </a:r>
            <a:r>
              <a:rPr lang="en-US" altLang="bg-BG" sz="3600" dirty="0" smtClean="0"/>
              <a:t> 3 </a:t>
            </a:r>
            <a:r>
              <a:rPr lang="bg-BG" altLang="bg-BG" sz="3600" dirty="0" smtClean="0"/>
              <a:t>Крива на общите разходи</a:t>
            </a:r>
            <a:endParaRPr lang="en-US" altLang="bg-BG" sz="3600" dirty="0" smtClean="0"/>
          </a:p>
        </p:txBody>
      </p:sp>
      <p:sp>
        <p:nvSpPr>
          <p:cNvPr id="44035" name="Rectangle 5"/>
          <p:cNvSpPr>
            <a:spLocks noChangeArrowheads="1"/>
          </p:cNvSpPr>
          <p:nvPr/>
        </p:nvSpPr>
        <p:spPr bwMode="auto">
          <a:xfrm>
            <a:off x="2143125" y="1241425"/>
            <a:ext cx="5094288" cy="4727575"/>
          </a:xfrm>
          <a:prstGeom prst="rect">
            <a:avLst/>
          </a:prstGeom>
          <a:solidFill>
            <a:srgbClr val="F3F6F9"/>
          </a:solidFill>
          <a:ln w="165100">
            <a:solidFill>
              <a:srgbClr val="F3F6F9"/>
            </a:solidFill>
            <a:miter lim="800000"/>
            <a:headEnd/>
            <a:tailEnd/>
          </a:ln>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44036" name="Rectangle 6"/>
          <p:cNvSpPr>
            <a:spLocks noChangeArrowheads="1"/>
          </p:cNvSpPr>
          <p:nvPr/>
        </p:nvSpPr>
        <p:spPr bwMode="auto">
          <a:xfrm>
            <a:off x="2143125" y="1241425"/>
            <a:ext cx="5094288" cy="4727575"/>
          </a:xfrm>
          <a:prstGeom prst="rect">
            <a:avLst/>
          </a:prstGeom>
          <a:solidFill>
            <a:srgbClr val="F2F4F8"/>
          </a:solidFill>
          <a:ln w="149225">
            <a:solidFill>
              <a:srgbClr val="F2F4F8"/>
            </a:solidFill>
            <a:miter lim="800000"/>
            <a:headEnd/>
            <a:tailEnd/>
          </a:ln>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44037" name="Rectangle 7"/>
          <p:cNvSpPr>
            <a:spLocks noChangeArrowheads="1"/>
          </p:cNvSpPr>
          <p:nvPr/>
        </p:nvSpPr>
        <p:spPr bwMode="auto">
          <a:xfrm>
            <a:off x="2143125" y="1241425"/>
            <a:ext cx="5094288" cy="4727575"/>
          </a:xfrm>
          <a:prstGeom prst="rect">
            <a:avLst/>
          </a:prstGeom>
          <a:solidFill>
            <a:srgbClr val="F1F4F7"/>
          </a:solidFill>
          <a:ln w="134938">
            <a:solidFill>
              <a:srgbClr val="F1F4F7"/>
            </a:solidFill>
            <a:miter lim="800000"/>
            <a:headEnd/>
            <a:tailEnd/>
          </a:ln>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44038" name="Rectangle 8"/>
          <p:cNvSpPr>
            <a:spLocks noChangeArrowheads="1"/>
          </p:cNvSpPr>
          <p:nvPr/>
        </p:nvSpPr>
        <p:spPr bwMode="auto">
          <a:xfrm>
            <a:off x="2143125" y="1241425"/>
            <a:ext cx="5094288" cy="4727575"/>
          </a:xfrm>
          <a:prstGeom prst="rect">
            <a:avLst/>
          </a:prstGeom>
          <a:solidFill>
            <a:srgbClr val="F0F2F5"/>
          </a:solidFill>
          <a:ln w="119063">
            <a:solidFill>
              <a:srgbClr val="F0F2F5"/>
            </a:solidFill>
            <a:miter lim="800000"/>
            <a:headEnd/>
            <a:tailEnd/>
          </a:ln>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44039" name="Rectangle 9"/>
          <p:cNvSpPr>
            <a:spLocks noChangeArrowheads="1"/>
          </p:cNvSpPr>
          <p:nvPr/>
        </p:nvSpPr>
        <p:spPr bwMode="auto">
          <a:xfrm>
            <a:off x="2143125" y="1241425"/>
            <a:ext cx="5094288" cy="4727575"/>
          </a:xfrm>
          <a:prstGeom prst="rect">
            <a:avLst/>
          </a:prstGeom>
          <a:solidFill>
            <a:srgbClr val="EEF1F4"/>
          </a:solidFill>
          <a:ln w="104775">
            <a:solidFill>
              <a:srgbClr val="EEF1F4"/>
            </a:solidFill>
            <a:miter lim="800000"/>
            <a:headEnd/>
            <a:tailEnd/>
          </a:ln>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44040" name="Rectangle 10"/>
          <p:cNvSpPr>
            <a:spLocks noChangeArrowheads="1"/>
          </p:cNvSpPr>
          <p:nvPr/>
        </p:nvSpPr>
        <p:spPr bwMode="auto">
          <a:xfrm>
            <a:off x="2143125" y="1241425"/>
            <a:ext cx="5094288" cy="4727575"/>
          </a:xfrm>
          <a:prstGeom prst="rect">
            <a:avLst/>
          </a:prstGeom>
          <a:solidFill>
            <a:srgbClr val="EDEFF3"/>
          </a:solidFill>
          <a:ln w="88900">
            <a:solidFill>
              <a:srgbClr val="EDEFF3"/>
            </a:solidFill>
            <a:miter lim="800000"/>
            <a:headEnd/>
            <a:tailEnd/>
          </a:ln>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44041" name="Rectangle 11"/>
          <p:cNvSpPr>
            <a:spLocks noChangeArrowheads="1"/>
          </p:cNvSpPr>
          <p:nvPr/>
        </p:nvSpPr>
        <p:spPr bwMode="auto">
          <a:xfrm>
            <a:off x="2143125" y="1241425"/>
            <a:ext cx="5094288" cy="4727575"/>
          </a:xfrm>
          <a:prstGeom prst="rect">
            <a:avLst/>
          </a:prstGeom>
          <a:solidFill>
            <a:srgbClr val="EBEEF2"/>
          </a:solidFill>
          <a:ln w="74613">
            <a:solidFill>
              <a:srgbClr val="EBEEF2"/>
            </a:solidFill>
            <a:miter lim="800000"/>
            <a:headEnd/>
            <a:tailEnd/>
          </a:ln>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44042" name="Rectangle 12"/>
          <p:cNvSpPr>
            <a:spLocks noChangeArrowheads="1"/>
          </p:cNvSpPr>
          <p:nvPr/>
        </p:nvSpPr>
        <p:spPr bwMode="auto">
          <a:xfrm>
            <a:off x="2143125" y="1241425"/>
            <a:ext cx="5094288" cy="4727575"/>
          </a:xfrm>
          <a:prstGeom prst="rect">
            <a:avLst/>
          </a:prstGeom>
          <a:solidFill>
            <a:srgbClr val="EAECF1"/>
          </a:solidFill>
          <a:ln w="60325">
            <a:solidFill>
              <a:srgbClr val="EAECF1"/>
            </a:solidFill>
            <a:miter lim="800000"/>
            <a:headEnd/>
            <a:tailEnd/>
          </a:ln>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44043" name="Rectangle 13"/>
          <p:cNvSpPr>
            <a:spLocks noChangeArrowheads="1"/>
          </p:cNvSpPr>
          <p:nvPr/>
        </p:nvSpPr>
        <p:spPr bwMode="auto">
          <a:xfrm>
            <a:off x="2143125" y="1241425"/>
            <a:ext cx="5094288" cy="4727575"/>
          </a:xfrm>
          <a:prstGeom prst="rect">
            <a:avLst/>
          </a:prstGeom>
          <a:solidFill>
            <a:srgbClr val="E9EBF0"/>
          </a:solidFill>
          <a:ln w="44450">
            <a:solidFill>
              <a:srgbClr val="E9EBF0"/>
            </a:solidFill>
            <a:miter lim="800000"/>
            <a:headEnd/>
            <a:tailEnd/>
          </a:ln>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44044" name="Rectangle 14"/>
          <p:cNvSpPr>
            <a:spLocks noChangeArrowheads="1"/>
          </p:cNvSpPr>
          <p:nvPr/>
        </p:nvSpPr>
        <p:spPr bwMode="auto">
          <a:xfrm>
            <a:off x="2143125" y="1241425"/>
            <a:ext cx="5094288" cy="4727575"/>
          </a:xfrm>
          <a:prstGeom prst="rect">
            <a:avLst/>
          </a:prstGeom>
          <a:solidFill>
            <a:srgbClr val="E7EAEF"/>
          </a:solidFill>
          <a:ln w="30163">
            <a:solidFill>
              <a:srgbClr val="E7EAEF"/>
            </a:solidFill>
            <a:miter lim="800000"/>
            <a:headEnd/>
            <a:tailEnd/>
          </a:ln>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44045" name="Rectangle 15"/>
          <p:cNvSpPr>
            <a:spLocks noChangeArrowheads="1"/>
          </p:cNvSpPr>
          <p:nvPr/>
        </p:nvSpPr>
        <p:spPr bwMode="auto">
          <a:xfrm>
            <a:off x="2143125" y="1241425"/>
            <a:ext cx="5094288" cy="4727575"/>
          </a:xfrm>
          <a:prstGeom prst="rect">
            <a:avLst/>
          </a:prstGeom>
          <a:solidFill>
            <a:srgbClr val="E6E9EF"/>
          </a:solidFill>
          <a:ln w="14288">
            <a:solidFill>
              <a:srgbClr val="E6E9EF"/>
            </a:solidFill>
            <a:miter lim="800000"/>
            <a:headEnd/>
            <a:tailEnd/>
          </a:ln>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44046" name="Rectangle 16"/>
          <p:cNvSpPr>
            <a:spLocks noChangeArrowheads="1"/>
          </p:cNvSpPr>
          <p:nvPr/>
        </p:nvSpPr>
        <p:spPr bwMode="auto">
          <a:xfrm>
            <a:off x="2052638" y="1152525"/>
            <a:ext cx="5138737" cy="4741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489489" name="Freeform 17"/>
          <p:cNvSpPr>
            <a:spLocks/>
          </p:cNvSpPr>
          <p:nvPr/>
        </p:nvSpPr>
        <p:spPr bwMode="auto">
          <a:xfrm>
            <a:off x="2052638" y="1495425"/>
            <a:ext cx="3586162" cy="3519488"/>
          </a:xfrm>
          <a:custGeom>
            <a:avLst/>
            <a:gdLst>
              <a:gd name="T0" fmla="*/ 0 w 2259"/>
              <a:gd name="T1" fmla="*/ 2147483647 h 2217"/>
              <a:gd name="T2" fmla="*/ 2147483647 w 2259"/>
              <a:gd name="T3" fmla="*/ 2147483647 h 2217"/>
              <a:gd name="T4" fmla="*/ 2147483647 w 2259"/>
              <a:gd name="T5" fmla="*/ 2147483647 h 2217"/>
              <a:gd name="T6" fmla="*/ 2147483647 w 2259"/>
              <a:gd name="T7" fmla="*/ 2147483647 h 2217"/>
              <a:gd name="T8" fmla="*/ 2147483647 w 2259"/>
              <a:gd name="T9" fmla="*/ 2147483647 h 2217"/>
              <a:gd name="T10" fmla="*/ 2147483647 w 2259"/>
              <a:gd name="T11" fmla="*/ 2147483647 h 2217"/>
              <a:gd name="T12" fmla="*/ 2147483647 w 2259"/>
              <a:gd name="T13" fmla="*/ 2147483647 h 2217"/>
              <a:gd name="T14" fmla="*/ 2147483647 w 2259"/>
              <a:gd name="T15" fmla="*/ 2147483647 h 2217"/>
              <a:gd name="T16" fmla="*/ 2147483647 w 2259"/>
              <a:gd name="T17" fmla="*/ 2147483647 h 2217"/>
              <a:gd name="T18" fmla="*/ 2147483647 w 2259"/>
              <a:gd name="T19" fmla="*/ 2147483647 h 2217"/>
              <a:gd name="T20" fmla="*/ 2147483647 w 2259"/>
              <a:gd name="T21" fmla="*/ 0 h 22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259" h="2217">
                <a:moveTo>
                  <a:pt x="0" y="2217"/>
                </a:moveTo>
                <a:lnTo>
                  <a:pt x="226" y="2161"/>
                </a:lnTo>
                <a:lnTo>
                  <a:pt x="452" y="2076"/>
                </a:lnTo>
                <a:lnTo>
                  <a:pt x="678" y="1945"/>
                </a:lnTo>
                <a:lnTo>
                  <a:pt x="904" y="1775"/>
                </a:lnTo>
                <a:lnTo>
                  <a:pt x="1129" y="1578"/>
                </a:lnTo>
                <a:lnTo>
                  <a:pt x="1355" y="1334"/>
                </a:lnTo>
                <a:lnTo>
                  <a:pt x="1581" y="1052"/>
                </a:lnTo>
                <a:lnTo>
                  <a:pt x="1807" y="742"/>
                </a:lnTo>
                <a:lnTo>
                  <a:pt x="2033" y="394"/>
                </a:lnTo>
                <a:lnTo>
                  <a:pt x="2259" y="0"/>
                </a:lnTo>
              </a:path>
            </a:pathLst>
          </a:custGeom>
          <a:noFill/>
          <a:ln w="44450">
            <a:solidFill>
              <a:srgbClr val="E17E26"/>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bg-BG"/>
          </a:p>
        </p:txBody>
      </p:sp>
      <p:sp>
        <p:nvSpPr>
          <p:cNvPr id="44048" name="Line 18"/>
          <p:cNvSpPr>
            <a:spLocks noChangeShapeType="1"/>
          </p:cNvSpPr>
          <p:nvPr/>
        </p:nvSpPr>
        <p:spPr bwMode="auto">
          <a:xfrm>
            <a:off x="2052638" y="1495425"/>
            <a:ext cx="119062" cy="158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44049" name="Line 19"/>
          <p:cNvSpPr>
            <a:spLocks noChangeShapeType="1"/>
          </p:cNvSpPr>
          <p:nvPr/>
        </p:nvSpPr>
        <p:spPr bwMode="auto">
          <a:xfrm>
            <a:off x="2052638" y="1793875"/>
            <a:ext cx="119062" cy="158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44050" name="Line 20"/>
          <p:cNvSpPr>
            <a:spLocks noChangeShapeType="1"/>
          </p:cNvSpPr>
          <p:nvPr/>
        </p:nvSpPr>
        <p:spPr bwMode="auto">
          <a:xfrm>
            <a:off x="2052638" y="2092325"/>
            <a:ext cx="119062" cy="158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44051" name="Line 21"/>
          <p:cNvSpPr>
            <a:spLocks noChangeShapeType="1"/>
          </p:cNvSpPr>
          <p:nvPr/>
        </p:nvSpPr>
        <p:spPr bwMode="auto">
          <a:xfrm>
            <a:off x="2052638" y="2374900"/>
            <a:ext cx="119062" cy="158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44052" name="Line 22"/>
          <p:cNvSpPr>
            <a:spLocks noChangeShapeType="1"/>
          </p:cNvSpPr>
          <p:nvPr/>
        </p:nvSpPr>
        <p:spPr bwMode="auto">
          <a:xfrm>
            <a:off x="2052638" y="2673350"/>
            <a:ext cx="119062" cy="158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44053" name="Line 23"/>
          <p:cNvSpPr>
            <a:spLocks noChangeShapeType="1"/>
          </p:cNvSpPr>
          <p:nvPr/>
        </p:nvSpPr>
        <p:spPr bwMode="auto">
          <a:xfrm>
            <a:off x="2052638" y="2971800"/>
            <a:ext cx="119062" cy="158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44054" name="Line 24"/>
          <p:cNvSpPr>
            <a:spLocks noChangeShapeType="1"/>
          </p:cNvSpPr>
          <p:nvPr/>
        </p:nvSpPr>
        <p:spPr bwMode="auto">
          <a:xfrm>
            <a:off x="2052638" y="3254375"/>
            <a:ext cx="119062" cy="158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44055" name="Line 25"/>
          <p:cNvSpPr>
            <a:spLocks noChangeShapeType="1"/>
          </p:cNvSpPr>
          <p:nvPr/>
        </p:nvSpPr>
        <p:spPr bwMode="auto">
          <a:xfrm>
            <a:off x="2052638" y="3552825"/>
            <a:ext cx="119062" cy="158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44056" name="Line 26"/>
          <p:cNvSpPr>
            <a:spLocks noChangeShapeType="1"/>
          </p:cNvSpPr>
          <p:nvPr/>
        </p:nvSpPr>
        <p:spPr bwMode="auto">
          <a:xfrm>
            <a:off x="2052638" y="3851275"/>
            <a:ext cx="119062" cy="158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44057" name="Line 27"/>
          <p:cNvSpPr>
            <a:spLocks noChangeShapeType="1"/>
          </p:cNvSpPr>
          <p:nvPr/>
        </p:nvSpPr>
        <p:spPr bwMode="auto">
          <a:xfrm>
            <a:off x="2052638" y="4135438"/>
            <a:ext cx="119062" cy="158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44058" name="Line 28"/>
          <p:cNvSpPr>
            <a:spLocks noChangeShapeType="1"/>
          </p:cNvSpPr>
          <p:nvPr/>
        </p:nvSpPr>
        <p:spPr bwMode="auto">
          <a:xfrm>
            <a:off x="2052638" y="4433888"/>
            <a:ext cx="119062" cy="158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44059" name="Line 29"/>
          <p:cNvSpPr>
            <a:spLocks noChangeShapeType="1"/>
          </p:cNvSpPr>
          <p:nvPr/>
        </p:nvSpPr>
        <p:spPr bwMode="auto">
          <a:xfrm>
            <a:off x="2052638" y="4730750"/>
            <a:ext cx="119062" cy="158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44060" name="Line 30"/>
          <p:cNvSpPr>
            <a:spLocks noChangeShapeType="1"/>
          </p:cNvSpPr>
          <p:nvPr/>
        </p:nvSpPr>
        <p:spPr bwMode="auto">
          <a:xfrm>
            <a:off x="2052638" y="5014913"/>
            <a:ext cx="119062" cy="158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44061" name="Line 31"/>
          <p:cNvSpPr>
            <a:spLocks noChangeShapeType="1"/>
          </p:cNvSpPr>
          <p:nvPr/>
        </p:nvSpPr>
        <p:spPr bwMode="auto">
          <a:xfrm>
            <a:off x="2052638" y="5313363"/>
            <a:ext cx="119062" cy="158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44062" name="Line 32"/>
          <p:cNvSpPr>
            <a:spLocks noChangeShapeType="1"/>
          </p:cNvSpPr>
          <p:nvPr/>
        </p:nvSpPr>
        <p:spPr bwMode="auto">
          <a:xfrm>
            <a:off x="2052638" y="5611813"/>
            <a:ext cx="119062" cy="158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44063" name="Line 33"/>
          <p:cNvSpPr>
            <a:spLocks noChangeShapeType="1"/>
          </p:cNvSpPr>
          <p:nvPr/>
        </p:nvSpPr>
        <p:spPr bwMode="auto">
          <a:xfrm>
            <a:off x="2411413" y="5775325"/>
            <a:ext cx="1587" cy="119063"/>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44064" name="Line 34"/>
          <p:cNvSpPr>
            <a:spLocks noChangeShapeType="1"/>
          </p:cNvSpPr>
          <p:nvPr/>
        </p:nvSpPr>
        <p:spPr bwMode="auto">
          <a:xfrm>
            <a:off x="2770188" y="5775325"/>
            <a:ext cx="1587" cy="119063"/>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44065" name="Line 35"/>
          <p:cNvSpPr>
            <a:spLocks noChangeShapeType="1"/>
          </p:cNvSpPr>
          <p:nvPr/>
        </p:nvSpPr>
        <p:spPr bwMode="auto">
          <a:xfrm>
            <a:off x="3128963" y="5775325"/>
            <a:ext cx="1587" cy="119063"/>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44066" name="Line 36"/>
          <p:cNvSpPr>
            <a:spLocks noChangeShapeType="1"/>
          </p:cNvSpPr>
          <p:nvPr/>
        </p:nvSpPr>
        <p:spPr bwMode="auto">
          <a:xfrm>
            <a:off x="3487738" y="5775325"/>
            <a:ext cx="1587" cy="119063"/>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44067" name="Line 37"/>
          <p:cNvSpPr>
            <a:spLocks noChangeShapeType="1"/>
          </p:cNvSpPr>
          <p:nvPr/>
        </p:nvSpPr>
        <p:spPr bwMode="auto">
          <a:xfrm>
            <a:off x="3844925" y="5775325"/>
            <a:ext cx="1588" cy="119063"/>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44068" name="Line 38"/>
          <p:cNvSpPr>
            <a:spLocks noChangeShapeType="1"/>
          </p:cNvSpPr>
          <p:nvPr/>
        </p:nvSpPr>
        <p:spPr bwMode="auto">
          <a:xfrm>
            <a:off x="4203700" y="5775325"/>
            <a:ext cx="1588" cy="119063"/>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44069" name="Line 39"/>
          <p:cNvSpPr>
            <a:spLocks noChangeShapeType="1"/>
          </p:cNvSpPr>
          <p:nvPr/>
        </p:nvSpPr>
        <p:spPr bwMode="auto">
          <a:xfrm>
            <a:off x="4562475" y="5775325"/>
            <a:ext cx="1588" cy="119063"/>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44070" name="Line 40"/>
          <p:cNvSpPr>
            <a:spLocks noChangeShapeType="1"/>
          </p:cNvSpPr>
          <p:nvPr/>
        </p:nvSpPr>
        <p:spPr bwMode="auto">
          <a:xfrm>
            <a:off x="4921250" y="5775325"/>
            <a:ext cx="1588" cy="119063"/>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44071" name="Line 41"/>
          <p:cNvSpPr>
            <a:spLocks noChangeShapeType="1"/>
          </p:cNvSpPr>
          <p:nvPr/>
        </p:nvSpPr>
        <p:spPr bwMode="auto">
          <a:xfrm>
            <a:off x="5280025" y="5775325"/>
            <a:ext cx="1588" cy="119063"/>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44072" name="Line 42"/>
          <p:cNvSpPr>
            <a:spLocks noChangeShapeType="1"/>
          </p:cNvSpPr>
          <p:nvPr/>
        </p:nvSpPr>
        <p:spPr bwMode="auto">
          <a:xfrm>
            <a:off x="5638800" y="5775325"/>
            <a:ext cx="1588" cy="119063"/>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44073" name="Freeform 43"/>
          <p:cNvSpPr>
            <a:spLocks/>
          </p:cNvSpPr>
          <p:nvPr/>
        </p:nvSpPr>
        <p:spPr bwMode="auto">
          <a:xfrm>
            <a:off x="2052638" y="1152525"/>
            <a:ext cx="5138737" cy="4741863"/>
          </a:xfrm>
          <a:custGeom>
            <a:avLst/>
            <a:gdLst>
              <a:gd name="T0" fmla="*/ 0 w 3237"/>
              <a:gd name="T1" fmla="*/ 0 h 2987"/>
              <a:gd name="T2" fmla="*/ 0 w 3237"/>
              <a:gd name="T3" fmla="*/ 2147483647 h 2987"/>
              <a:gd name="T4" fmla="*/ 2147483647 w 3237"/>
              <a:gd name="T5" fmla="*/ 2147483647 h 2987"/>
              <a:gd name="T6" fmla="*/ 0 60000 65536"/>
              <a:gd name="T7" fmla="*/ 0 60000 65536"/>
              <a:gd name="T8" fmla="*/ 0 60000 65536"/>
            </a:gdLst>
            <a:ahLst/>
            <a:cxnLst>
              <a:cxn ang="T6">
                <a:pos x="T0" y="T1"/>
              </a:cxn>
              <a:cxn ang="T7">
                <a:pos x="T2" y="T3"/>
              </a:cxn>
              <a:cxn ang="T8">
                <a:pos x="T4" y="T5"/>
              </a:cxn>
            </a:cxnLst>
            <a:rect l="0" t="0" r="r" b="b"/>
            <a:pathLst>
              <a:path w="3237" h="2987">
                <a:moveTo>
                  <a:pt x="0" y="0"/>
                </a:moveTo>
                <a:lnTo>
                  <a:pt x="0" y="2987"/>
                </a:lnTo>
                <a:lnTo>
                  <a:pt x="3237" y="2987"/>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bg-BG"/>
          </a:p>
        </p:txBody>
      </p:sp>
      <p:grpSp>
        <p:nvGrpSpPr>
          <p:cNvPr id="489516" name="Group 44"/>
          <p:cNvGrpSpPr>
            <a:grpSpLocks/>
          </p:cNvGrpSpPr>
          <p:nvPr/>
        </p:nvGrpSpPr>
        <p:grpSpPr bwMode="auto">
          <a:xfrm>
            <a:off x="2022475" y="1465263"/>
            <a:ext cx="3660775" cy="3592512"/>
            <a:chOff x="1274" y="923"/>
            <a:chExt cx="2306" cy="2263"/>
          </a:xfrm>
        </p:grpSpPr>
        <p:sp>
          <p:nvSpPr>
            <p:cNvPr id="44106" name="Oval 45"/>
            <p:cNvSpPr>
              <a:spLocks noChangeArrowheads="1"/>
            </p:cNvSpPr>
            <p:nvPr/>
          </p:nvSpPr>
          <p:spPr bwMode="auto">
            <a:xfrm>
              <a:off x="1274" y="3140"/>
              <a:ext cx="47" cy="4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44107" name="Oval 46"/>
            <p:cNvSpPr>
              <a:spLocks noChangeArrowheads="1"/>
            </p:cNvSpPr>
            <p:nvPr/>
          </p:nvSpPr>
          <p:spPr bwMode="auto">
            <a:xfrm>
              <a:off x="1500" y="3084"/>
              <a:ext cx="47" cy="4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44108" name="Oval 47"/>
            <p:cNvSpPr>
              <a:spLocks noChangeArrowheads="1"/>
            </p:cNvSpPr>
            <p:nvPr/>
          </p:nvSpPr>
          <p:spPr bwMode="auto">
            <a:xfrm>
              <a:off x="1726" y="2990"/>
              <a:ext cx="47" cy="4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44109" name="Oval 48"/>
            <p:cNvSpPr>
              <a:spLocks noChangeArrowheads="1"/>
            </p:cNvSpPr>
            <p:nvPr/>
          </p:nvSpPr>
          <p:spPr bwMode="auto">
            <a:xfrm>
              <a:off x="1952" y="2858"/>
              <a:ext cx="47" cy="4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44110" name="Oval 49"/>
            <p:cNvSpPr>
              <a:spLocks noChangeArrowheads="1"/>
            </p:cNvSpPr>
            <p:nvPr/>
          </p:nvSpPr>
          <p:spPr bwMode="auto">
            <a:xfrm>
              <a:off x="2178" y="2689"/>
              <a:ext cx="47" cy="4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44111" name="Oval 50"/>
            <p:cNvSpPr>
              <a:spLocks noChangeArrowheads="1"/>
            </p:cNvSpPr>
            <p:nvPr/>
          </p:nvSpPr>
          <p:spPr bwMode="auto">
            <a:xfrm>
              <a:off x="2404" y="2492"/>
              <a:ext cx="47" cy="4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44112" name="Oval 51"/>
            <p:cNvSpPr>
              <a:spLocks noChangeArrowheads="1"/>
            </p:cNvSpPr>
            <p:nvPr/>
          </p:nvSpPr>
          <p:spPr bwMode="auto">
            <a:xfrm>
              <a:off x="2630" y="2248"/>
              <a:ext cx="47" cy="4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44113" name="Oval 52"/>
            <p:cNvSpPr>
              <a:spLocks noChangeArrowheads="1"/>
            </p:cNvSpPr>
            <p:nvPr/>
          </p:nvSpPr>
          <p:spPr bwMode="auto">
            <a:xfrm>
              <a:off x="2847" y="1975"/>
              <a:ext cx="47" cy="4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44114" name="Oval 53"/>
            <p:cNvSpPr>
              <a:spLocks noChangeArrowheads="1"/>
            </p:cNvSpPr>
            <p:nvPr/>
          </p:nvSpPr>
          <p:spPr bwMode="auto">
            <a:xfrm>
              <a:off x="3081" y="1656"/>
              <a:ext cx="47" cy="4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44115" name="Oval 54"/>
            <p:cNvSpPr>
              <a:spLocks noChangeArrowheads="1"/>
            </p:cNvSpPr>
            <p:nvPr/>
          </p:nvSpPr>
          <p:spPr bwMode="auto">
            <a:xfrm>
              <a:off x="3307" y="1308"/>
              <a:ext cx="47" cy="4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44116" name="Oval 55"/>
            <p:cNvSpPr>
              <a:spLocks noChangeArrowheads="1"/>
            </p:cNvSpPr>
            <p:nvPr/>
          </p:nvSpPr>
          <p:spPr bwMode="auto">
            <a:xfrm>
              <a:off x="3533" y="923"/>
              <a:ext cx="47" cy="4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grpSp>
      <p:sp>
        <p:nvSpPr>
          <p:cNvPr id="44075" name="Rectangle 56"/>
          <p:cNvSpPr>
            <a:spLocks noChangeArrowheads="1"/>
          </p:cNvSpPr>
          <p:nvPr/>
        </p:nvSpPr>
        <p:spPr bwMode="auto">
          <a:xfrm>
            <a:off x="611560" y="1130300"/>
            <a:ext cx="1202159"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bg-BG" altLang="bg-BG" sz="1300" b="1" u="none" dirty="0" smtClean="0">
                <a:solidFill>
                  <a:srgbClr val="000000"/>
                </a:solidFill>
              </a:rPr>
              <a:t>общи разходи</a:t>
            </a:r>
            <a:endParaRPr lang="en-US" altLang="bg-BG" sz="2400" u="none" dirty="0">
              <a:latin typeface="Times New Roman" pitchFamily="18" charset="0"/>
            </a:endParaRPr>
          </a:p>
        </p:txBody>
      </p:sp>
      <p:sp>
        <p:nvSpPr>
          <p:cNvPr id="44076" name="Rectangle 57"/>
          <p:cNvSpPr>
            <a:spLocks noChangeArrowheads="1"/>
          </p:cNvSpPr>
          <p:nvPr/>
        </p:nvSpPr>
        <p:spPr bwMode="auto">
          <a:xfrm>
            <a:off x="1527175" y="1423988"/>
            <a:ext cx="506413"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en-US" altLang="bg-BG" sz="1300" u="none">
                <a:solidFill>
                  <a:srgbClr val="000000"/>
                </a:solidFill>
              </a:rPr>
              <a:t>$15.00</a:t>
            </a:r>
            <a:endParaRPr lang="en-US" altLang="bg-BG" sz="2400" u="none">
              <a:latin typeface="Times New Roman" pitchFamily="18" charset="0"/>
            </a:endParaRPr>
          </a:p>
        </p:txBody>
      </p:sp>
      <p:sp>
        <p:nvSpPr>
          <p:cNvPr id="44077" name="Rectangle 58"/>
          <p:cNvSpPr>
            <a:spLocks noChangeArrowheads="1"/>
          </p:cNvSpPr>
          <p:nvPr/>
        </p:nvSpPr>
        <p:spPr bwMode="auto">
          <a:xfrm>
            <a:off x="1606550" y="1717675"/>
            <a:ext cx="414338"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en-US" altLang="bg-BG" sz="1300" u="none">
                <a:solidFill>
                  <a:srgbClr val="000000"/>
                </a:solidFill>
              </a:rPr>
              <a:t>14.00</a:t>
            </a:r>
            <a:endParaRPr lang="en-US" altLang="bg-BG" sz="2400" u="none">
              <a:latin typeface="Times New Roman" pitchFamily="18" charset="0"/>
            </a:endParaRPr>
          </a:p>
        </p:txBody>
      </p:sp>
      <p:sp>
        <p:nvSpPr>
          <p:cNvPr id="44078" name="Rectangle 59"/>
          <p:cNvSpPr>
            <a:spLocks noChangeArrowheads="1"/>
          </p:cNvSpPr>
          <p:nvPr/>
        </p:nvSpPr>
        <p:spPr bwMode="auto">
          <a:xfrm>
            <a:off x="1606550" y="2011363"/>
            <a:ext cx="414338"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en-US" altLang="bg-BG" sz="1300" u="none">
                <a:solidFill>
                  <a:srgbClr val="000000"/>
                </a:solidFill>
              </a:rPr>
              <a:t>13.00</a:t>
            </a:r>
            <a:endParaRPr lang="en-US" altLang="bg-BG" sz="2400" u="none">
              <a:latin typeface="Times New Roman" pitchFamily="18" charset="0"/>
            </a:endParaRPr>
          </a:p>
        </p:txBody>
      </p:sp>
      <p:sp>
        <p:nvSpPr>
          <p:cNvPr id="44079" name="Rectangle 60"/>
          <p:cNvSpPr>
            <a:spLocks noChangeArrowheads="1"/>
          </p:cNvSpPr>
          <p:nvPr/>
        </p:nvSpPr>
        <p:spPr bwMode="auto">
          <a:xfrm>
            <a:off x="1606550" y="2305050"/>
            <a:ext cx="414338"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en-US" altLang="bg-BG" sz="1300" u="none">
                <a:solidFill>
                  <a:srgbClr val="000000"/>
                </a:solidFill>
              </a:rPr>
              <a:t>12.00</a:t>
            </a:r>
            <a:endParaRPr lang="en-US" altLang="bg-BG" sz="2400" u="none">
              <a:latin typeface="Times New Roman" pitchFamily="18" charset="0"/>
            </a:endParaRPr>
          </a:p>
        </p:txBody>
      </p:sp>
      <p:sp>
        <p:nvSpPr>
          <p:cNvPr id="44080" name="Rectangle 61"/>
          <p:cNvSpPr>
            <a:spLocks noChangeArrowheads="1"/>
          </p:cNvSpPr>
          <p:nvPr/>
        </p:nvSpPr>
        <p:spPr bwMode="auto">
          <a:xfrm>
            <a:off x="1606550" y="2598738"/>
            <a:ext cx="414338"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en-US" altLang="bg-BG" sz="1300" u="none">
                <a:solidFill>
                  <a:srgbClr val="000000"/>
                </a:solidFill>
              </a:rPr>
              <a:t>11.00</a:t>
            </a:r>
            <a:endParaRPr lang="en-US" altLang="bg-BG" sz="2400" u="none">
              <a:latin typeface="Times New Roman" pitchFamily="18" charset="0"/>
            </a:endParaRPr>
          </a:p>
        </p:txBody>
      </p:sp>
      <p:sp>
        <p:nvSpPr>
          <p:cNvPr id="44081" name="Rectangle 62"/>
          <p:cNvSpPr>
            <a:spLocks noChangeArrowheads="1"/>
          </p:cNvSpPr>
          <p:nvPr/>
        </p:nvSpPr>
        <p:spPr bwMode="auto">
          <a:xfrm>
            <a:off x="1606550" y="2892425"/>
            <a:ext cx="414338"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en-US" altLang="bg-BG" sz="1300" u="none">
                <a:solidFill>
                  <a:srgbClr val="000000"/>
                </a:solidFill>
              </a:rPr>
              <a:t>10.00</a:t>
            </a:r>
            <a:endParaRPr lang="en-US" altLang="bg-BG" sz="2400" u="none">
              <a:latin typeface="Times New Roman" pitchFamily="18" charset="0"/>
            </a:endParaRPr>
          </a:p>
        </p:txBody>
      </p:sp>
      <p:sp>
        <p:nvSpPr>
          <p:cNvPr id="44082" name="Rectangle 63"/>
          <p:cNvSpPr>
            <a:spLocks noChangeArrowheads="1"/>
          </p:cNvSpPr>
          <p:nvPr/>
        </p:nvSpPr>
        <p:spPr bwMode="auto">
          <a:xfrm>
            <a:off x="1692275" y="3186113"/>
            <a:ext cx="322263"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en-US" altLang="bg-BG" sz="1300" u="none">
                <a:solidFill>
                  <a:srgbClr val="000000"/>
                </a:solidFill>
              </a:rPr>
              <a:t>9.00</a:t>
            </a:r>
            <a:endParaRPr lang="en-US" altLang="bg-BG" sz="2400" u="none">
              <a:latin typeface="Times New Roman" pitchFamily="18" charset="0"/>
            </a:endParaRPr>
          </a:p>
        </p:txBody>
      </p:sp>
      <p:sp>
        <p:nvSpPr>
          <p:cNvPr id="44083" name="Rectangle 64"/>
          <p:cNvSpPr>
            <a:spLocks noChangeArrowheads="1"/>
          </p:cNvSpPr>
          <p:nvPr/>
        </p:nvSpPr>
        <p:spPr bwMode="auto">
          <a:xfrm>
            <a:off x="1692275" y="3479800"/>
            <a:ext cx="322263"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en-US" altLang="bg-BG" sz="1300" u="none">
                <a:solidFill>
                  <a:srgbClr val="000000"/>
                </a:solidFill>
              </a:rPr>
              <a:t>8.00</a:t>
            </a:r>
            <a:endParaRPr lang="en-US" altLang="bg-BG" sz="2400" u="none">
              <a:latin typeface="Times New Roman" pitchFamily="18" charset="0"/>
            </a:endParaRPr>
          </a:p>
        </p:txBody>
      </p:sp>
      <p:sp>
        <p:nvSpPr>
          <p:cNvPr id="44084" name="Rectangle 65"/>
          <p:cNvSpPr>
            <a:spLocks noChangeArrowheads="1"/>
          </p:cNvSpPr>
          <p:nvPr/>
        </p:nvSpPr>
        <p:spPr bwMode="auto">
          <a:xfrm>
            <a:off x="1692275" y="3773488"/>
            <a:ext cx="322263"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en-US" altLang="bg-BG" sz="1300" u="none">
                <a:solidFill>
                  <a:srgbClr val="000000"/>
                </a:solidFill>
              </a:rPr>
              <a:t>7.00</a:t>
            </a:r>
            <a:endParaRPr lang="en-US" altLang="bg-BG" sz="2400" u="none">
              <a:latin typeface="Times New Roman" pitchFamily="18" charset="0"/>
            </a:endParaRPr>
          </a:p>
        </p:txBody>
      </p:sp>
      <p:sp>
        <p:nvSpPr>
          <p:cNvPr id="44085" name="Rectangle 66"/>
          <p:cNvSpPr>
            <a:spLocks noChangeArrowheads="1"/>
          </p:cNvSpPr>
          <p:nvPr/>
        </p:nvSpPr>
        <p:spPr bwMode="auto">
          <a:xfrm>
            <a:off x="1692275" y="4065588"/>
            <a:ext cx="322263"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en-US" altLang="bg-BG" sz="1300" u="none">
                <a:solidFill>
                  <a:srgbClr val="000000"/>
                </a:solidFill>
              </a:rPr>
              <a:t>6.00</a:t>
            </a:r>
            <a:endParaRPr lang="en-US" altLang="bg-BG" sz="2400" u="none">
              <a:latin typeface="Times New Roman" pitchFamily="18" charset="0"/>
            </a:endParaRPr>
          </a:p>
        </p:txBody>
      </p:sp>
      <p:sp>
        <p:nvSpPr>
          <p:cNvPr id="44086" name="Rectangle 67"/>
          <p:cNvSpPr>
            <a:spLocks noChangeArrowheads="1"/>
          </p:cNvSpPr>
          <p:nvPr/>
        </p:nvSpPr>
        <p:spPr bwMode="auto">
          <a:xfrm>
            <a:off x="1692275" y="4359275"/>
            <a:ext cx="322263"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en-US" altLang="bg-BG" sz="1300" u="none">
                <a:solidFill>
                  <a:srgbClr val="000000"/>
                </a:solidFill>
              </a:rPr>
              <a:t>5.00</a:t>
            </a:r>
            <a:endParaRPr lang="en-US" altLang="bg-BG" sz="2400" u="none">
              <a:latin typeface="Times New Roman" pitchFamily="18" charset="0"/>
            </a:endParaRPr>
          </a:p>
        </p:txBody>
      </p:sp>
      <p:sp>
        <p:nvSpPr>
          <p:cNvPr id="44087" name="Rectangle 68"/>
          <p:cNvSpPr>
            <a:spLocks noChangeArrowheads="1"/>
          </p:cNvSpPr>
          <p:nvPr/>
        </p:nvSpPr>
        <p:spPr bwMode="auto">
          <a:xfrm>
            <a:off x="1692275" y="4652963"/>
            <a:ext cx="322263"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en-US" altLang="bg-BG" sz="1300" u="none">
                <a:solidFill>
                  <a:srgbClr val="000000"/>
                </a:solidFill>
              </a:rPr>
              <a:t>4.00</a:t>
            </a:r>
            <a:endParaRPr lang="en-US" altLang="bg-BG" sz="2400" u="none">
              <a:latin typeface="Times New Roman" pitchFamily="18" charset="0"/>
            </a:endParaRPr>
          </a:p>
        </p:txBody>
      </p:sp>
      <p:sp>
        <p:nvSpPr>
          <p:cNvPr id="44088" name="Rectangle 69"/>
          <p:cNvSpPr>
            <a:spLocks noChangeArrowheads="1"/>
          </p:cNvSpPr>
          <p:nvPr/>
        </p:nvSpPr>
        <p:spPr bwMode="auto">
          <a:xfrm>
            <a:off x="1692275" y="4946650"/>
            <a:ext cx="322263"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en-US" altLang="bg-BG" sz="1300" u="none">
                <a:solidFill>
                  <a:srgbClr val="000000"/>
                </a:solidFill>
              </a:rPr>
              <a:t>3.00</a:t>
            </a:r>
            <a:endParaRPr lang="en-US" altLang="bg-BG" sz="2400" u="none">
              <a:latin typeface="Times New Roman" pitchFamily="18" charset="0"/>
            </a:endParaRPr>
          </a:p>
        </p:txBody>
      </p:sp>
      <p:sp>
        <p:nvSpPr>
          <p:cNvPr id="44089" name="Rectangle 70"/>
          <p:cNvSpPr>
            <a:spLocks noChangeArrowheads="1"/>
          </p:cNvSpPr>
          <p:nvPr/>
        </p:nvSpPr>
        <p:spPr bwMode="auto">
          <a:xfrm>
            <a:off x="1692275" y="5240338"/>
            <a:ext cx="322263"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en-US" altLang="bg-BG" sz="1300" u="none">
                <a:solidFill>
                  <a:srgbClr val="000000"/>
                </a:solidFill>
              </a:rPr>
              <a:t>2.00</a:t>
            </a:r>
            <a:endParaRPr lang="en-US" altLang="bg-BG" sz="2400" u="none">
              <a:latin typeface="Times New Roman" pitchFamily="18" charset="0"/>
            </a:endParaRPr>
          </a:p>
        </p:txBody>
      </p:sp>
      <p:sp>
        <p:nvSpPr>
          <p:cNvPr id="44090" name="Rectangle 71"/>
          <p:cNvSpPr>
            <a:spLocks noChangeArrowheads="1"/>
          </p:cNvSpPr>
          <p:nvPr/>
        </p:nvSpPr>
        <p:spPr bwMode="auto">
          <a:xfrm>
            <a:off x="1692275" y="5534025"/>
            <a:ext cx="322263"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en-US" altLang="bg-BG" sz="1300" u="none">
                <a:solidFill>
                  <a:srgbClr val="000000"/>
                </a:solidFill>
              </a:rPr>
              <a:t>1.00</a:t>
            </a:r>
            <a:endParaRPr lang="en-US" altLang="bg-BG" sz="2400" u="none">
              <a:latin typeface="Times New Roman" pitchFamily="18" charset="0"/>
            </a:endParaRPr>
          </a:p>
        </p:txBody>
      </p:sp>
      <p:sp>
        <p:nvSpPr>
          <p:cNvPr id="44091" name="Rectangle 72"/>
          <p:cNvSpPr>
            <a:spLocks noChangeArrowheads="1"/>
          </p:cNvSpPr>
          <p:nvPr/>
        </p:nvSpPr>
        <p:spPr bwMode="auto">
          <a:xfrm>
            <a:off x="6553200" y="5972175"/>
            <a:ext cx="952697"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bg-BG" altLang="bg-BG" sz="1300" b="1" u="none" dirty="0" smtClean="0">
                <a:solidFill>
                  <a:srgbClr val="000000"/>
                </a:solidFill>
              </a:rPr>
              <a:t>количество</a:t>
            </a:r>
            <a:endParaRPr lang="en-US" altLang="bg-BG" sz="2400" u="none" dirty="0">
              <a:latin typeface="Times New Roman" pitchFamily="18" charset="0"/>
            </a:endParaRPr>
          </a:p>
        </p:txBody>
      </p:sp>
      <p:sp>
        <p:nvSpPr>
          <p:cNvPr id="44092" name="Rectangle 73"/>
          <p:cNvSpPr>
            <a:spLocks noChangeArrowheads="1"/>
          </p:cNvSpPr>
          <p:nvPr/>
        </p:nvSpPr>
        <p:spPr bwMode="auto">
          <a:xfrm>
            <a:off x="6484938" y="6172200"/>
            <a:ext cx="1174296"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bg-BG" altLang="bg-BG" sz="1300" b="1" u="none" dirty="0" smtClean="0">
                <a:solidFill>
                  <a:srgbClr val="000000"/>
                </a:solidFill>
              </a:rPr>
              <a:t>производство</a:t>
            </a:r>
            <a:endParaRPr lang="en-US" altLang="bg-BG" sz="2400" u="none" dirty="0">
              <a:latin typeface="Times New Roman" pitchFamily="18" charset="0"/>
            </a:endParaRPr>
          </a:p>
        </p:txBody>
      </p:sp>
      <p:sp>
        <p:nvSpPr>
          <p:cNvPr id="44093" name="Rectangle 74"/>
          <p:cNvSpPr>
            <a:spLocks noChangeArrowheads="1"/>
          </p:cNvSpPr>
          <p:nvPr/>
        </p:nvSpPr>
        <p:spPr bwMode="auto">
          <a:xfrm>
            <a:off x="4837113" y="6370638"/>
            <a:ext cx="2048061"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en-US" altLang="bg-BG" sz="1300" b="1" u="none" dirty="0" smtClean="0">
                <a:solidFill>
                  <a:srgbClr val="000000"/>
                </a:solidFill>
              </a:rPr>
              <a:t>(</a:t>
            </a:r>
            <a:r>
              <a:rPr lang="bg-BG" altLang="bg-BG" sz="1300" b="1" u="none" dirty="0" smtClean="0">
                <a:solidFill>
                  <a:srgbClr val="000000"/>
                </a:solidFill>
              </a:rPr>
              <a:t>чаши лимонада на час</a:t>
            </a:r>
            <a:r>
              <a:rPr lang="en-US" altLang="bg-BG" sz="1300" b="1" u="none" dirty="0" smtClean="0">
                <a:solidFill>
                  <a:srgbClr val="000000"/>
                </a:solidFill>
              </a:rPr>
              <a:t>)</a:t>
            </a:r>
            <a:endParaRPr lang="en-US" altLang="bg-BG" sz="2400" u="none" dirty="0">
              <a:latin typeface="Times New Roman" pitchFamily="18" charset="0"/>
            </a:endParaRPr>
          </a:p>
        </p:txBody>
      </p:sp>
      <p:sp>
        <p:nvSpPr>
          <p:cNvPr id="44094" name="Rectangle 75"/>
          <p:cNvSpPr>
            <a:spLocks noChangeArrowheads="1"/>
          </p:cNvSpPr>
          <p:nvPr/>
        </p:nvSpPr>
        <p:spPr bwMode="auto">
          <a:xfrm>
            <a:off x="1895475" y="5976938"/>
            <a:ext cx="920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en-US" altLang="bg-BG" sz="1300" u="none">
                <a:solidFill>
                  <a:srgbClr val="000000"/>
                </a:solidFill>
              </a:rPr>
              <a:t>0</a:t>
            </a:r>
            <a:endParaRPr lang="en-US" altLang="bg-BG" sz="2400" u="none">
              <a:latin typeface="Times New Roman" pitchFamily="18" charset="0"/>
            </a:endParaRPr>
          </a:p>
        </p:txBody>
      </p:sp>
      <p:sp>
        <p:nvSpPr>
          <p:cNvPr id="44095" name="Rectangle 76"/>
          <p:cNvSpPr>
            <a:spLocks noChangeArrowheads="1"/>
          </p:cNvSpPr>
          <p:nvPr/>
        </p:nvSpPr>
        <p:spPr bwMode="auto">
          <a:xfrm>
            <a:off x="2363788" y="5976938"/>
            <a:ext cx="920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en-US" altLang="bg-BG" sz="1300" u="none">
                <a:solidFill>
                  <a:srgbClr val="000000"/>
                </a:solidFill>
              </a:rPr>
              <a:t>1</a:t>
            </a:r>
            <a:endParaRPr lang="en-US" altLang="bg-BG" sz="2400" u="none">
              <a:latin typeface="Times New Roman" pitchFamily="18" charset="0"/>
            </a:endParaRPr>
          </a:p>
        </p:txBody>
      </p:sp>
      <p:sp>
        <p:nvSpPr>
          <p:cNvPr id="44096" name="Rectangle 77"/>
          <p:cNvSpPr>
            <a:spLocks noChangeArrowheads="1"/>
          </p:cNvSpPr>
          <p:nvPr/>
        </p:nvSpPr>
        <p:spPr bwMode="auto">
          <a:xfrm>
            <a:off x="3443288" y="5976938"/>
            <a:ext cx="920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en-US" altLang="bg-BG" sz="1300" u="none">
                <a:solidFill>
                  <a:srgbClr val="000000"/>
                </a:solidFill>
              </a:rPr>
              <a:t>4</a:t>
            </a:r>
            <a:endParaRPr lang="en-US" altLang="bg-BG" sz="2400" u="none">
              <a:latin typeface="Times New Roman" pitchFamily="18" charset="0"/>
            </a:endParaRPr>
          </a:p>
        </p:txBody>
      </p:sp>
      <p:sp>
        <p:nvSpPr>
          <p:cNvPr id="44097" name="Rectangle 78"/>
          <p:cNvSpPr>
            <a:spLocks noChangeArrowheads="1"/>
          </p:cNvSpPr>
          <p:nvPr/>
        </p:nvSpPr>
        <p:spPr bwMode="auto">
          <a:xfrm>
            <a:off x="3084513" y="5976938"/>
            <a:ext cx="920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en-US" altLang="bg-BG" sz="1300" u="none">
                <a:solidFill>
                  <a:srgbClr val="000000"/>
                </a:solidFill>
              </a:rPr>
              <a:t>3</a:t>
            </a:r>
            <a:endParaRPr lang="en-US" altLang="bg-BG" sz="2400" u="none">
              <a:latin typeface="Times New Roman" pitchFamily="18" charset="0"/>
            </a:endParaRPr>
          </a:p>
        </p:txBody>
      </p:sp>
      <p:sp>
        <p:nvSpPr>
          <p:cNvPr id="44098" name="Rectangle 79"/>
          <p:cNvSpPr>
            <a:spLocks noChangeArrowheads="1"/>
          </p:cNvSpPr>
          <p:nvPr/>
        </p:nvSpPr>
        <p:spPr bwMode="auto">
          <a:xfrm>
            <a:off x="2727325" y="5976938"/>
            <a:ext cx="920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en-US" altLang="bg-BG" sz="1300" u="none">
                <a:solidFill>
                  <a:srgbClr val="000000"/>
                </a:solidFill>
              </a:rPr>
              <a:t>2</a:t>
            </a:r>
            <a:endParaRPr lang="en-US" altLang="bg-BG" sz="2400" u="none">
              <a:latin typeface="Times New Roman" pitchFamily="18" charset="0"/>
            </a:endParaRPr>
          </a:p>
        </p:txBody>
      </p:sp>
      <p:sp>
        <p:nvSpPr>
          <p:cNvPr id="44099" name="Rectangle 80"/>
          <p:cNvSpPr>
            <a:spLocks noChangeArrowheads="1"/>
          </p:cNvSpPr>
          <p:nvPr/>
        </p:nvSpPr>
        <p:spPr bwMode="auto">
          <a:xfrm>
            <a:off x="4518025" y="5976938"/>
            <a:ext cx="920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en-US" altLang="bg-BG" sz="1300" u="none">
                <a:solidFill>
                  <a:srgbClr val="000000"/>
                </a:solidFill>
              </a:rPr>
              <a:t>7</a:t>
            </a:r>
            <a:endParaRPr lang="en-US" altLang="bg-BG" sz="2400" u="none">
              <a:latin typeface="Times New Roman" pitchFamily="18" charset="0"/>
            </a:endParaRPr>
          </a:p>
        </p:txBody>
      </p:sp>
      <p:sp>
        <p:nvSpPr>
          <p:cNvPr id="44100" name="Rectangle 81"/>
          <p:cNvSpPr>
            <a:spLocks noChangeArrowheads="1"/>
          </p:cNvSpPr>
          <p:nvPr/>
        </p:nvSpPr>
        <p:spPr bwMode="auto">
          <a:xfrm>
            <a:off x="4160838" y="5976938"/>
            <a:ext cx="920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en-US" altLang="bg-BG" sz="1300" u="none">
                <a:solidFill>
                  <a:srgbClr val="000000"/>
                </a:solidFill>
              </a:rPr>
              <a:t>6</a:t>
            </a:r>
            <a:endParaRPr lang="en-US" altLang="bg-BG" sz="2400" u="none">
              <a:latin typeface="Times New Roman" pitchFamily="18" charset="0"/>
            </a:endParaRPr>
          </a:p>
        </p:txBody>
      </p:sp>
      <p:sp>
        <p:nvSpPr>
          <p:cNvPr id="44101" name="Rectangle 82"/>
          <p:cNvSpPr>
            <a:spLocks noChangeArrowheads="1"/>
          </p:cNvSpPr>
          <p:nvPr/>
        </p:nvSpPr>
        <p:spPr bwMode="auto">
          <a:xfrm>
            <a:off x="3802063" y="5976938"/>
            <a:ext cx="920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en-US" altLang="bg-BG" sz="1300" u="none">
                <a:solidFill>
                  <a:srgbClr val="000000"/>
                </a:solidFill>
              </a:rPr>
              <a:t>5</a:t>
            </a:r>
            <a:endParaRPr lang="en-US" altLang="bg-BG" sz="2400" u="none">
              <a:latin typeface="Times New Roman" pitchFamily="18" charset="0"/>
            </a:endParaRPr>
          </a:p>
        </p:txBody>
      </p:sp>
      <p:sp>
        <p:nvSpPr>
          <p:cNvPr id="44102" name="Rectangle 83"/>
          <p:cNvSpPr>
            <a:spLocks noChangeArrowheads="1"/>
          </p:cNvSpPr>
          <p:nvPr/>
        </p:nvSpPr>
        <p:spPr bwMode="auto">
          <a:xfrm>
            <a:off x="5240338" y="5976938"/>
            <a:ext cx="920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en-US" altLang="bg-BG" sz="1300" u="none">
                <a:solidFill>
                  <a:srgbClr val="000000"/>
                </a:solidFill>
              </a:rPr>
              <a:t>9</a:t>
            </a:r>
            <a:endParaRPr lang="en-US" altLang="bg-BG" sz="2400" u="none">
              <a:latin typeface="Times New Roman" pitchFamily="18" charset="0"/>
            </a:endParaRPr>
          </a:p>
        </p:txBody>
      </p:sp>
      <p:sp>
        <p:nvSpPr>
          <p:cNvPr id="44103" name="Rectangle 84"/>
          <p:cNvSpPr>
            <a:spLocks noChangeArrowheads="1"/>
          </p:cNvSpPr>
          <p:nvPr/>
        </p:nvSpPr>
        <p:spPr bwMode="auto">
          <a:xfrm>
            <a:off x="4876800" y="5976938"/>
            <a:ext cx="920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en-US" altLang="bg-BG" sz="1300" u="none">
                <a:solidFill>
                  <a:srgbClr val="000000"/>
                </a:solidFill>
              </a:rPr>
              <a:t>8</a:t>
            </a:r>
            <a:endParaRPr lang="en-US" altLang="bg-BG" sz="2400" u="none">
              <a:latin typeface="Times New Roman" pitchFamily="18" charset="0"/>
            </a:endParaRPr>
          </a:p>
        </p:txBody>
      </p:sp>
      <p:sp>
        <p:nvSpPr>
          <p:cNvPr id="44104" name="Rectangle 85"/>
          <p:cNvSpPr>
            <a:spLocks noChangeArrowheads="1"/>
          </p:cNvSpPr>
          <p:nvPr/>
        </p:nvSpPr>
        <p:spPr bwMode="auto">
          <a:xfrm>
            <a:off x="5553075" y="5976938"/>
            <a:ext cx="18415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en-US" altLang="bg-BG" sz="1300" u="none">
                <a:solidFill>
                  <a:srgbClr val="000000"/>
                </a:solidFill>
              </a:rPr>
              <a:t>10</a:t>
            </a:r>
            <a:endParaRPr lang="en-US" altLang="bg-BG" sz="2400" u="none">
              <a:latin typeface="Times New Roman" pitchFamily="18" charset="0"/>
            </a:endParaRPr>
          </a:p>
        </p:txBody>
      </p:sp>
      <p:sp>
        <p:nvSpPr>
          <p:cNvPr id="489558" name="Rectangle 86"/>
          <p:cNvSpPr>
            <a:spLocks noChangeArrowheads="1"/>
          </p:cNvSpPr>
          <p:nvPr/>
        </p:nvSpPr>
        <p:spPr bwMode="auto">
          <a:xfrm>
            <a:off x="5732463" y="1419225"/>
            <a:ext cx="1997470"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bg-BG" altLang="bg-BG" sz="1300" u="none" dirty="0" smtClean="0">
                <a:solidFill>
                  <a:srgbClr val="000000"/>
                </a:solidFill>
              </a:rPr>
              <a:t>Крива на общите разходи</a:t>
            </a:r>
            <a:endParaRPr lang="en-US" altLang="bg-BG" sz="2400" u="none" dirty="0">
              <a:latin typeface="Times New Roman" pitchFamily="18" charset="0"/>
            </a:endParaRPr>
          </a:p>
        </p:txBody>
      </p:sp>
    </p:spTree>
    <p:extLst>
      <p:ext uri="{BB962C8B-B14F-4D97-AF65-F5344CB8AC3E}">
        <p14:creationId xmlns:p14="http://schemas.microsoft.com/office/powerpoint/2010/main" val="386184159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nodeType="clickEffect">
                                  <p:stCondLst>
                                    <p:cond delay="0"/>
                                  </p:stCondLst>
                                  <p:childTnLst>
                                    <p:set>
                                      <p:cBhvr>
                                        <p:cTn id="6" dur="1" fill="hold">
                                          <p:stCondLst>
                                            <p:cond delay="0"/>
                                          </p:stCondLst>
                                        </p:cTn>
                                        <p:tgtEl>
                                          <p:spTgt spid="489516"/>
                                        </p:tgtEl>
                                        <p:attrNameLst>
                                          <p:attrName>style.visibility</p:attrName>
                                        </p:attrNameLst>
                                      </p:cBhvr>
                                      <p:to>
                                        <p:strVal val="visible"/>
                                      </p:to>
                                    </p:set>
                                    <p:animEffect transition="in" filter="strips(upRight)">
                                      <p:cBhvr>
                                        <p:cTn id="7" dur="500"/>
                                        <p:tgtEl>
                                          <p:spTgt spid="4895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489489"/>
                                        </p:tgtEl>
                                        <p:attrNameLst>
                                          <p:attrName>style.visibility</p:attrName>
                                        </p:attrNameLst>
                                      </p:cBhvr>
                                      <p:to>
                                        <p:strVal val="visible"/>
                                      </p:to>
                                    </p:set>
                                    <p:animEffect transition="in" filter="strips(upRight)">
                                      <p:cBhvr>
                                        <p:cTn id="12" dur="500"/>
                                        <p:tgtEl>
                                          <p:spTgt spid="48948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89558">
                                            <p:txEl>
                                              <p:pRg st="0" end="0"/>
                                            </p:txEl>
                                          </p:spTgt>
                                        </p:tgtEl>
                                        <p:attrNameLst>
                                          <p:attrName>style.visibility</p:attrName>
                                        </p:attrNameLst>
                                      </p:cBhvr>
                                      <p:to>
                                        <p:strVal val="visible"/>
                                      </p:to>
                                    </p:set>
                                    <p:animEffect transition="in" filter="dissolve">
                                      <p:cBhvr>
                                        <p:cTn id="17" dur="500"/>
                                        <p:tgtEl>
                                          <p:spTgt spid="48955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9489" grpId="0" animBg="1"/>
      <p:bldP spid="489558"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59"/>
          <p:cNvSpPr>
            <a:spLocks noGrp="1" noChangeArrowheads="1"/>
          </p:cNvSpPr>
          <p:nvPr>
            <p:ph type="title"/>
          </p:nvPr>
        </p:nvSpPr>
        <p:spPr/>
        <p:txBody>
          <a:bodyPr>
            <a:normAutofit/>
          </a:bodyPr>
          <a:lstStyle/>
          <a:p>
            <a:pPr eaLnBrk="1" hangingPunct="1"/>
            <a:r>
              <a:rPr lang="bg-BG" altLang="bg-BG" sz="2800" dirty="0" smtClean="0"/>
              <a:t>фигура</a:t>
            </a:r>
            <a:r>
              <a:rPr lang="en-US" altLang="bg-BG" sz="2800" dirty="0" smtClean="0"/>
              <a:t> 4</a:t>
            </a:r>
            <a:r>
              <a:rPr lang="bg-BG" altLang="bg-BG" sz="2800" dirty="0" smtClean="0"/>
              <a:t>.</a:t>
            </a:r>
            <a:r>
              <a:rPr lang="en-US" altLang="bg-BG" sz="2800" dirty="0" smtClean="0"/>
              <a:t> </a:t>
            </a:r>
            <a:r>
              <a:rPr lang="bg-BG" altLang="bg-BG" sz="2800" dirty="0" smtClean="0"/>
              <a:t>Криви на средните и пределни разходи</a:t>
            </a:r>
            <a:endParaRPr lang="en-US" altLang="bg-BG" sz="2800" dirty="0" smtClean="0"/>
          </a:p>
        </p:txBody>
      </p:sp>
      <p:sp>
        <p:nvSpPr>
          <p:cNvPr id="45059" name="Rectangle 5"/>
          <p:cNvSpPr>
            <a:spLocks noChangeArrowheads="1"/>
          </p:cNvSpPr>
          <p:nvPr/>
        </p:nvSpPr>
        <p:spPr bwMode="auto">
          <a:xfrm>
            <a:off x="1792288" y="1303338"/>
            <a:ext cx="5737225" cy="4713287"/>
          </a:xfrm>
          <a:prstGeom prst="rect">
            <a:avLst/>
          </a:prstGeom>
          <a:solidFill>
            <a:srgbClr val="F3F6F9"/>
          </a:solidFill>
          <a:ln w="174625">
            <a:solidFill>
              <a:srgbClr val="F3F6F9"/>
            </a:solidFill>
            <a:miter lim="800000"/>
            <a:headEnd/>
            <a:tailEnd/>
          </a:ln>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45060" name="Rectangle 6"/>
          <p:cNvSpPr>
            <a:spLocks noChangeArrowheads="1"/>
          </p:cNvSpPr>
          <p:nvPr/>
        </p:nvSpPr>
        <p:spPr bwMode="auto">
          <a:xfrm>
            <a:off x="1792288" y="1303338"/>
            <a:ext cx="5737225" cy="4713287"/>
          </a:xfrm>
          <a:prstGeom prst="rect">
            <a:avLst/>
          </a:prstGeom>
          <a:solidFill>
            <a:srgbClr val="F2F4F8"/>
          </a:solidFill>
          <a:ln w="158750">
            <a:solidFill>
              <a:srgbClr val="F2F4F8"/>
            </a:solidFill>
            <a:miter lim="800000"/>
            <a:headEnd/>
            <a:tailEnd/>
          </a:ln>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45061" name="Rectangle 7"/>
          <p:cNvSpPr>
            <a:spLocks noChangeArrowheads="1"/>
          </p:cNvSpPr>
          <p:nvPr/>
        </p:nvSpPr>
        <p:spPr bwMode="auto">
          <a:xfrm>
            <a:off x="1792288" y="1303338"/>
            <a:ext cx="5737225" cy="4713287"/>
          </a:xfrm>
          <a:prstGeom prst="rect">
            <a:avLst/>
          </a:prstGeom>
          <a:solidFill>
            <a:srgbClr val="F1F4F7"/>
          </a:solidFill>
          <a:ln w="142875">
            <a:solidFill>
              <a:srgbClr val="F1F4F7"/>
            </a:solidFill>
            <a:miter lim="800000"/>
            <a:headEnd/>
            <a:tailEnd/>
          </a:ln>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45062" name="Rectangle 8"/>
          <p:cNvSpPr>
            <a:spLocks noChangeArrowheads="1"/>
          </p:cNvSpPr>
          <p:nvPr/>
        </p:nvSpPr>
        <p:spPr bwMode="auto">
          <a:xfrm>
            <a:off x="1792288" y="1303338"/>
            <a:ext cx="5737225" cy="4713287"/>
          </a:xfrm>
          <a:prstGeom prst="rect">
            <a:avLst/>
          </a:prstGeom>
          <a:solidFill>
            <a:srgbClr val="F0F2F5"/>
          </a:solidFill>
          <a:ln w="127000">
            <a:solidFill>
              <a:srgbClr val="F0F2F5"/>
            </a:solidFill>
            <a:miter lim="800000"/>
            <a:headEnd/>
            <a:tailEnd/>
          </a:ln>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45063" name="Rectangle 9"/>
          <p:cNvSpPr>
            <a:spLocks noChangeArrowheads="1"/>
          </p:cNvSpPr>
          <p:nvPr/>
        </p:nvSpPr>
        <p:spPr bwMode="auto">
          <a:xfrm>
            <a:off x="1792288" y="1303338"/>
            <a:ext cx="5737225" cy="4713287"/>
          </a:xfrm>
          <a:prstGeom prst="rect">
            <a:avLst/>
          </a:prstGeom>
          <a:solidFill>
            <a:srgbClr val="EEF1F4"/>
          </a:solidFill>
          <a:ln w="111125">
            <a:solidFill>
              <a:srgbClr val="EEF1F4"/>
            </a:solidFill>
            <a:miter lim="800000"/>
            <a:headEnd/>
            <a:tailEnd/>
          </a:ln>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45064" name="Rectangle 10"/>
          <p:cNvSpPr>
            <a:spLocks noChangeArrowheads="1"/>
          </p:cNvSpPr>
          <p:nvPr/>
        </p:nvSpPr>
        <p:spPr bwMode="auto">
          <a:xfrm>
            <a:off x="1792288" y="1303338"/>
            <a:ext cx="5737225" cy="4713287"/>
          </a:xfrm>
          <a:prstGeom prst="rect">
            <a:avLst/>
          </a:prstGeom>
          <a:solidFill>
            <a:srgbClr val="EDEFF3"/>
          </a:solidFill>
          <a:ln w="95250">
            <a:solidFill>
              <a:srgbClr val="EDEFF3"/>
            </a:solidFill>
            <a:miter lim="800000"/>
            <a:headEnd/>
            <a:tailEnd/>
          </a:ln>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45065" name="Rectangle 11"/>
          <p:cNvSpPr>
            <a:spLocks noChangeArrowheads="1"/>
          </p:cNvSpPr>
          <p:nvPr/>
        </p:nvSpPr>
        <p:spPr bwMode="auto">
          <a:xfrm>
            <a:off x="1792288" y="1303338"/>
            <a:ext cx="5737225" cy="4713287"/>
          </a:xfrm>
          <a:prstGeom prst="rect">
            <a:avLst/>
          </a:prstGeom>
          <a:solidFill>
            <a:srgbClr val="EBEEF2"/>
          </a:solidFill>
          <a:ln w="79375">
            <a:solidFill>
              <a:srgbClr val="EBEEF2"/>
            </a:solidFill>
            <a:miter lim="800000"/>
            <a:headEnd/>
            <a:tailEnd/>
          </a:ln>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45066" name="Rectangle 12"/>
          <p:cNvSpPr>
            <a:spLocks noChangeArrowheads="1"/>
          </p:cNvSpPr>
          <p:nvPr/>
        </p:nvSpPr>
        <p:spPr bwMode="auto">
          <a:xfrm>
            <a:off x="1792288" y="1303338"/>
            <a:ext cx="5737225" cy="4713287"/>
          </a:xfrm>
          <a:prstGeom prst="rect">
            <a:avLst/>
          </a:prstGeom>
          <a:solidFill>
            <a:srgbClr val="EAECF1"/>
          </a:solidFill>
          <a:ln w="63500">
            <a:solidFill>
              <a:srgbClr val="EAECF1"/>
            </a:solidFill>
            <a:miter lim="800000"/>
            <a:headEnd/>
            <a:tailEnd/>
          </a:ln>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45067" name="Rectangle 13"/>
          <p:cNvSpPr>
            <a:spLocks noChangeArrowheads="1"/>
          </p:cNvSpPr>
          <p:nvPr/>
        </p:nvSpPr>
        <p:spPr bwMode="auto">
          <a:xfrm>
            <a:off x="1792288" y="1303338"/>
            <a:ext cx="5737225" cy="4713287"/>
          </a:xfrm>
          <a:prstGeom prst="rect">
            <a:avLst/>
          </a:prstGeom>
          <a:solidFill>
            <a:srgbClr val="E9EBF0"/>
          </a:solidFill>
          <a:ln w="47625">
            <a:solidFill>
              <a:srgbClr val="E9EBF0"/>
            </a:solidFill>
            <a:miter lim="800000"/>
            <a:headEnd/>
            <a:tailEnd/>
          </a:ln>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45068" name="Rectangle 14"/>
          <p:cNvSpPr>
            <a:spLocks noChangeArrowheads="1"/>
          </p:cNvSpPr>
          <p:nvPr/>
        </p:nvSpPr>
        <p:spPr bwMode="auto">
          <a:xfrm>
            <a:off x="1792288" y="1303338"/>
            <a:ext cx="5737225" cy="4713287"/>
          </a:xfrm>
          <a:prstGeom prst="rect">
            <a:avLst/>
          </a:prstGeom>
          <a:solidFill>
            <a:srgbClr val="E7EAEF"/>
          </a:solidFill>
          <a:ln w="31750">
            <a:solidFill>
              <a:srgbClr val="E7EAEF"/>
            </a:solidFill>
            <a:miter lim="800000"/>
            <a:headEnd/>
            <a:tailEnd/>
          </a:ln>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45069" name="Rectangle 15"/>
          <p:cNvSpPr>
            <a:spLocks noChangeArrowheads="1"/>
          </p:cNvSpPr>
          <p:nvPr/>
        </p:nvSpPr>
        <p:spPr bwMode="auto">
          <a:xfrm>
            <a:off x="1792288" y="1303338"/>
            <a:ext cx="5737225" cy="4713287"/>
          </a:xfrm>
          <a:prstGeom prst="rect">
            <a:avLst/>
          </a:prstGeom>
          <a:solidFill>
            <a:srgbClr val="E6E9EF"/>
          </a:solidFill>
          <a:ln w="15875">
            <a:solidFill>
              <a:srgbClr val="E6E9EF"/>
            </a:solidFill>
            <a:miter lim="800000"/>
            <a:headEnd/>
            <a:tailEnd/>
          </a:ln>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45070" name="Rectangle 16"/>
          <p:cNvSpPr>
            <a:spLocks noChangeArrowheads="1"/>
          </p:cNvSpPr>
          <p:nvPr/>
        </p:nvSpPr>
        <p:spPr bwMode="auto">
          <a:xfrm>
            <a:off x="1681163" y="1192213"/>
            <a:ext cx="5818187" cy="47450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45071" name="Freeform 17"/>
          <p:cNvSpPr>
            <a:spLocks/>
          </p:cNvSpPr>
          <p:nvPr/>
        </p:nvSpPr>
        <p:spPr bwMode="auto">
          <a:xfrm>
            <a:off x="1681163" y="1192213"/>
            <a:ext cx="5818187" cy="4745037"/>
          </a:xfrm>
          <a:custGeom>
            <a:avLst/>
            <a:gdLst>
              <a:gd name="T0" fmla="*/ 0 w 3665"/>
              <a:gd name="T1" fmla="*/ 0 h 2989"/>
              <a:gd name="T2" fmla="*/ 0 w 3665"/>
              <a:gd name="T3" fmla="*/ 2147483647 h 2989"/>
              <a:gd name="T4" fmla="*/ 2147483647 w 3665"/>
              <a:gd name="T5" fmla="*/ 2147483647 h 2989"/>
              <a:gd name="T6" fmla="*/ 0 60000 65536"/>
              <a:gd name="T7" fmla="*/ 0 60000 65536"/>
              <a:gd name="T8" fmla="*/ 0 60000 65536"/>
            </a:gdLst>
            <a:ahLst/>
            <a:cxnLst>
              <a:cxn ang="T6">
                <a:pos x="T0" y="T1"/>
              </a:cxn>
              <a:cxn ang="T7">
                <a:pos x="T2" y="T3"/>
              </a:cxn>
              <a:cxn ang="T8">
                <a:pos x="T4" y="T5"/>
              </a:cxn>
            </a:cxnLst>
            <a:rect l="0" t="0" r="r" b="b"/>
            <a:pathLst>
              <a:path w="3665" h="2989">
                <a:moveTo>
                  <a:pt x="0" y="0"/>
                </a:moveTo>
                <a:lnTo>
                  <a:pt x="0" y="2989"/>
                </a:lnTo>
                <a:lnTo>
                  <a:pt x="3665" y="2989"/>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bg-BG"/>
          </a:p>
        </p:txBody>
      </p:sp>
      <p:sp>
        <p:nvSpPr>
          <p:cNvPr id="45072" name="Line 18"/>
          <p:cNvSpPr>
            <a:spLocks noChangeShapeType="1"/>
          </p:cNvSpPr>
          <p:nvPr/>
        </p:nvSpPr>
        <p:spPr bwMode="auto">
          <a:xfrm>
            <a:off x="1681163" y="1573213"/>
            <a:ext cx="127000" cy="158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45073" name="Line 19"/>
          <p:cNvSpPr>
            <a:spLocks noChangeShapeType="1"/>
          </p:cNvSpPr>
          <p:nvPr/>
        </p:nvSpPr>
        <p:spPr bwMode="auto">
          <a:xfrm>
            <a:off x="1681163" y="1873250"/>
            <a:ext cx="127000" cy="15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45074" name="Line 20"/>
          <p:cNvSpPr>
            <a:spLocks noChangeShapeType="1"/>
          </p:cNvSpPr>
          <p:nvPr/>
        </p:nvSpPr>
        <p:spPr bwMode="auto">
          <a:xfrm>
            <a:off x="1681163" y="2190750"/>
            <a:ext cx="127000" cy="15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45075" name="Line 21"/>
          <p:cNvSpPr>
            <a:spLocks noChangeShapeType="1"/>
          </p:cNvSpPr>
          <p:nvPr/>
        </p:nvSpPr>
        <p:spPr bwMode="auto">
          <a:xfrm>
            <a:off x="1681163" y="2508250"/>
            <a:ext cx="127000" cy="15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45076" name="Line 22"/>
          <p:cNvSpPr>
            <a:spLocks noChangeShapeType="1"/>
          </p:cNvSpPr>
          <p:nvPr/>
        </p:nvSpPr>
        <p:spPr bwMode="auto">
          <a:xfrm>
            <a:off x="1681163" y="2809875"/>
            <a:ext cx="127000" cy="15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45077" name="Line 23"/>
          <p:cNvSpPr>
            <a:spLocks noChangeShapeType="1"/>
          </p:cNvSpPr>
          <p:nvPr/>
        </p:nvSpPr>
        <p:spPr bwMode="auto">
          <a:xfrm>
            <a:off x="1681163" y="3127375"/>
            <a:ext cx="127000" cy="15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45078" name="Line 24"/>
          <p:cNvSpPr>
            <a:spLocks noChangeShapeType="1"/>
          </p:cNvSpPr>
          <p:nvPr/>
        </p:nvSpPr>
        <p:spPr bwMode="auto">
          <a:xfrm>
            <a:off x="1681163" y="3444875"/>
            <a:ext cx="127000" cy="15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45079" name="Line 25"/>
          <p:cNvSpPr>
            <a:spLocks noChangeShapeType="1"/>
          </p:cNvSpPr>
          <p:nvPr/>
        </p:nvSpPr>
        <p:spPr bwMode="auto">
          <a:xfrm>
            <a:off x="1681163" y="3762375"/>
            <a:ext cx="127000" cy="15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45080" name="Line 26"/>
          <p:cNvSpPr>
            <a:spLocks noChangeShapeType="1"/>
          </p:cNvSpPr>
          <p:nvPr/>
        </p:nvSpPr>
        <p:spPr bwMode="auto">
          <a:xfrm>
            <a:off x="1681163" y="4064000"/>
            <a:ext cx="127000" cy="15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45081" name="Line 27"/>
          <p:cNvSpPr>
            <a:spLocks noChangeShapeType="1"/>
          </p:cNvSpPr>
          <p:nvPr/>
        </p:nvSpPr>
        <p:spPr bwMode="auto">
          <a:xfrm>
            <a:off x="1681163" y="4381500"/>
            <a:ext cx="127000" cy="15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45082" name="Line 28"/>
          <p:cNvSpPr>
            <a:spLocks noChangeShapeType="1"/>
          </p:cNvSpPr>
          <p:nvPr/>
        </p:nvSpPr>
        <p:spPr bwMode="auto">
          <a:xfrm>
            <a:off x="1681163" y="4699000"/>
            <a:ext cx="127000" cy="15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45083" name="Line 29"/>
          <p:cNvSpPr>
            <a:spLocks noChangeShapeType="1"/>
          </p:cNvSpPr>
          <p:nvPr/>
        </p:nvSpPr>
        <p:spPr bwMode="auto">
          <a:xfrm>
            <a:off x="1681163" y="5000625"/>
            <a:ext cx="127000" cy="15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45084" name="Line 30"/>
          <p:cNvSpPr>
            <a:spLocks noChangeShapeType="1"/>
          </p:cNvSpPr>
          <p:nvPr/>
        </p:nvSpPr>
        <p:spPr bwMode="auto">
          <a:xfrm>
            <a:off x="1681163" y="5318125"/>
            <a:ext cx="127000" cy="15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45085" name="Line 31"/>
          <p:cNvSpPr>
            <a:spLocks noChangeShapeType="1"/>
          </p:cNvSpPr>
          <p:nvPr/>
        </p:nvSpPr>
        <p:spPr bwMode="auto">
          <a:xfrm>
            <a:off x="1681163" y="5635625"/>
            <a:ext cx="127000" cy="15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45086" name="Line 32"/>
          <p:cNvSpPr>
            <a:spLocks noChangeShapeType="1"/>
          </p:cNvSpPr>
          <p:nvPr/>
        </p:nvSpPr>
        <p:spPr bwMode="auto">
          <a:xfrm>
            <a:off x="2060575" y="5810250"/>
            <a:ext cx="1588" cy="12700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45087" name="Line 33"/>
          <p:cNvSpPr>
            <a:spLocks noChangeShapeType="1"/>
          </p:cNvSpPr>
          <p:nvPr/>
        </p:nvSpPr>
        <p:spPr bwMode="auto">
          <a:xfrm>
            <a:off x="2439988" y="5810250"/>
            <a:ext cx="1587" cy="12700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45088" name="Line 34"/>
          <p:cNvSpPr>
            <a:spLocks noChangeShapeType="1"/>
          </p:cNvSpPr>
          <p:nvPr/>
        </p:nvSpPr>
        <p:spPr bwMode="auto">
          <a:xfrm>
            <a:off x="2819400" y="5810250"/>
            <a:ext cx="1588" cy="12700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45089" name="Line 35"/>
          <p:cNvSpPr>
            <a:spLocks noChangeShapeType="1"/>
          </p:cNvSpPr>
          <p:nvPr/>
        </p:nvSpPr>
        <p:spPr bwMode="auto">
          <a:xfrm>
            <a:off x="3198813" y="5810250"/>
            <a:ext cx="1587" cy="12700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45090" name="Line 36"/>
          <p:cNvSpPr>
            <a:spLocks noChangeShapeType="1"/>
          </p:cNvSpPr>
          <p:nvPr/>
        </p:nvSpPr>
        <p:spPr bwMode="auto">
          <a:xfrm>
            <a:off x="3578225" y="5810250"/>
            <a:ext cx="1588" cy="12700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45091" name="Line 37"/>
          <p:cNvSpPr>
            <a:spLocks noChangeShapeType="1"/>
          </p:cNvSpPr>
          <p:nvPr/>
        </p:nvSpPr>
        <p:spPr bwMode="auto">
          <a:xfrm>
            <a:off x="3957638" y="5810250"/>
            <a:ext cx="1587" cy="12700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45092" name="Line 38"/>
          <p:cNvSpPr>
            <a:spLocks noChangeShapeType="1"/>
          </p:cNvSpPr>
          <p:nvPr/>
        </p:nvSpPr>
        <p:spPr bwMode="auto">
          <a:xfrm>
            <a:off x="4337050" y="5810250"/>
            <a:ext cx="1588" cy="12700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45093" name="Line 39"/>
          <p:cNvSpPr>
            <a:spLocks noChangeShapeType="1"/>
          </p:cNvSpPr>
          <p:nvPr/>
        </p:nvSpPr>
        <p:spPr bwMode="auto">
          <a:xfrm>
            <a:off x="4716463" y="5810250"/>
            <a:ext cx="1587" cy="12700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45094" name="Line 40"/>
          <p:cNvSpPr>
            <a:spLocks noChangeShapeType="1"/>
          </p:cNvSpPr>
          <p:nvPr/>
        </p:nvSpPr>
        <p:spPr bwMode="auto">
          <a:xfrm>
            <a:off x="5095875" y="5810250"/>
            <a:ext cx="1588" cy="12700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45095" name="Line 41"/>
          <p:cNvSpPr>
            <a:spLocks noChangeShapeType="1"/>
          </p:cNvSpPr>
          <p:nvPr/>
        </p:nvSpPr>
        <p:spPr bwMode="auto">
          <a:xfrm>
            <a:off x="5475288" y="5810250"/>
            <a:ext cx="1587" cy="12700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grpSp>
        <p:nvGrpSpPr>
          <p:cNvPr id="490538" name="Group 42"/>
          <p:cNvGrpSpPr>
            <a:grpSpLocks/>
          </p:cNvGrpSpPr>
          <p:nvPr/>
        </p:nvGrpSpPr>
        <p:grpSpPr bwMode="auto">
          <a:xfrm>
            <a:off x="1871663" y="3317875"/>
            <a:ext cx="3429000" cy="2254250"/>
            <a:chOff x="1179" y="2090"/>
            <a:chExt cx="2160" cy="1420"/>
          </a:xfrm>
        </p:grpSpPr>
        <p:sp>
          <p:nvSpPr>
            <p:cNvPr id="45204" name="Line 43"/>
            <p:cNvSpPr>
              <a:spLocks noChangeShapeType="1"/>
            </p:cNvSpPr>
            <p:nvPr/>
          </p:nvSpPr>
          <p:spPr bwMode="auto">
            <a:xfrm flipH="1">
              <a:off x="1179" y="3350"/>
              <a:ext cx="239" cy="160"/>
            </a:xfrm>
            <a:prstGeom prst="line">
              <a:avLst/>
            </a:prstGeom>
            <a:noFill/>
            <a:ln w="47625">
              <a:solidFill>
                <a:srgbClr val="FF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45205" name="Line 44"/>
            <p:cNvSpPr>
              <a:spLocks noChangeShapeType="1"/>
            </p:cNvSpPr>
            <p:nvPr/>
          </p:nvSpPr>
          <p:spPr bwMode="auto">
            <a:xfrm flipH="1">
              <a:off x="1418" y="3190"/>
              <a:ext cx="239" cy="160"/>
            </a:xfrm>
            <a:prstGeom prst="line">
              <a:avLst/>
            </a:prstGeom>
            <a:noFill/>
            <a:ln w="47625">
              <a:solidFill>
                <a:srgbClr val="FF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45206" name="Line 45"/>
            <p:cNvSpPr>
              <a:spLocks noChangeShapeType="1"/>
            </p:cNvSpPr>
            <p:nvPr/>
          </p:nvSpPr>
          <p:spPr bwMode="auto">
            <a:xfrm flipH="1">
              <a:off x="1657" y="3030"/>
              <a:ext cx="239" cy="160"/>
            </a:xfrm>
            <a:prstGeom prst="line">
              <a:avLst/>
            </a:prstGeom>
            <a:noFill/>
            <a:ln w="47625">
              <a:solidFill>
                <a:srgbClr val="FF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45207" name="Line 46"/>
            <p:cNvSpPr>
              <a:spLocks noChangeShapeType="1"/>
            </p:cNvSpPr>
            <p:nvPr/>
          </p:nvSpPr>
          <p:spPr bwMode="auto">
            <a:xfrm flipH="1">
              <a:off x="1896" y="2880"/>
              <a:ext cx="239" cy="150"/>
            </a:xfrm>
            <a:prstGeom prst="line">
              <a:avLst/>
            </a:prstGeom>
            <a:noFill/>
            <a:ln w="47625">
              <a:solidFill>
                <a:srgbClr val="FF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45208" name="Line 47"/>
            <p:cNvSpPr>
              <a:spLocks noChangeShapeType="1"/>
            </p:cNvSpPr>
            <p:nvPr/>
          </p:nvSpPr>
          <p:spPr bwMode="auto">
            <a:xfrm flipH="1">
              <a:off x="2135" y="2720"/>
              <a:ext cx="238" cy="160"/>
            </a:xfrm>
            <a:prstGeom prst="line">
              <a:avLst/>
            </a:prstGeom>
            <a:noFill/>
            <a:ln w="47625">
              <a:solidFill>
                <a:srgbClr val="FF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45209" name="Line 48"/>
            <p:cNvSpPr>
              <a:spLocks noChangeShapeType="1"/>
            </p:cNvSpPr>
            <p:nvPr/>
          </p:nvSpPr>
          <p:spPr bwMode="auto">
            <a:xfrm flipH="1">
              <a:off x="2373" y="2560"/>
              <a:ext cx="239" cy="160"/>
            </a:xfrm>
            <a:prstGeom prst="line">
              <a:avLst/>
            </a:prstGeom>
            <a:noFill/>
            <a:ln w="47625">
              <a:solidFill>
                <a:srgbClr val="FF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45210" name="Line 49"/>
            <p:cNvSpPr>
              <a:spLocks noChangeShapeType="1"/>
            </p:cNvSpPr>
            <p:nvPr/>
          </p:nvSpPr>
          <p:spPr bwMode="auto">
            <a:xfrm flipH="1">
              <a:off x="2612" y="2400"/>
              <a:ext cx="249" cy="160"/>
            </a:xfrm>
            <a:prstGeom prst="line">
              <a:avLst/>
            </a:prstGeom>
            <a:noFill/>
            <a:ln w="47625">
              <a:solidFill>
                <a:srgbClr val="FF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45211" name="Line 50"/>
            <p:cNvSpPr>
              <a:spLocks noChangeShapeType="1"/>
            </p:cNvSpPr>
            <p:nvPr/>
          </p:nvSpPr>
          <p:spPr bwMode="auto">
            <a:xfrm flipH="1">
              <a:off x="2861" y="2250"/>
              <a:ext cx="239" cy="150"/>
            </a:xfrm>
            <a:prstGeom prst="line">
              <a:avLst/>
            </a:prstGeom>
            <a:noFill/>
            <a:ln w="47625">
              <a:solidFill>
                <a:srgbClr val="FF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45212" name="Line 51"/>
            <p:cNvSpPr>
              <a:spLocks noChangeShapeType="1"/>
            </p:cNvSpPr>
            <p:nvPr/>
          </p:nvSpPr>
          <p:spPr bwMode="auto">
            <a:xfrm flipH="1">
              <a:off x="3100" y="2090"/>
              <a:ext cx="239" cy="160"/>
            </a:xfrm>
            <a:prstGeom prst="line">
              <a:avLst/>
            </a:prstGeom>
            <a:noFill/>
            <a:ln w="47625">
              <a:solidFill>
                <a:srgbClr val="FF0000"/>
              </a:solidFill>
              <a:round/>
              <a:headEnd/>
              <a:tailEnd/>
            </a:ln>
            <a:extLst>
              <a:ext uri="{909E8E84-426E-40DD-AFC4-6F175D3DCCD1}">
                <a14:hiddenFill xmlns:a14="http://schemas.microsoft.com/office/drawing/2010/main">
                  <a:noFill/>
                </a14:hiddenFill>
              </a:ext>
            </a:extLst>
          </p:spPr>
          <p:txBody>
            <a:bodyPr/>
            <a:lstStyle/>
            <a:p>
              <a:endParaRPr lang="bg-BG"/>
            </a:p>
          </p:txBody>
        </p:sp>
      </p:grpSp>
      <p:grpSp>
        <p:nvGrpSpPr>
          <p:cNvPr id="490548" name="Group 52"/>
          <p:cNvGrpSpPr>
            <a:grpSpLocks/>
          </p:cNvGrpSpPr>
          <p:nvPr/>
        </p:nvGrpSpPr>
        <p:grpSpPr bwMode="auto">
          <a:xfrm>
            <a:off x="2060575" y="2190750"/>
            <a:ext cx="3430588" cy="3381375"/>
            <a:chOff x="1298" y="1380"/>
            <a:chExt cx="2161" cy="2130"/>
          </a:xfrm>
        </p:grpSpPr>
        <p:sp>
          <p:nvSpPr>
            <p:cNvPr id="45195" name="Line 53"/>
            <p:cNvSpPr>
              <a:spLocks noChangeShapeType="1"/>
            </p:cNvSpPr>
            <p:nvPr/>
          </p:nvSpPr>
          <p:spPr bwMode="auto">
            <a:xfrm flipH="1" flipV="1">
              <a:off x="1298" y="1380"/>
              <a:ext cx="239" cy="1180"/>
            </a:xfrm>
            <a:prstGeom prst="line">
              <a:avLst/>
            </a:prstGeom>
            <a:noFill/>
            <a:ln w="47625">
              <a:solidFill>
                <a:srgbClr val="003F95"/>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45196" name="Line 54"/>
            <p:cNvSpPr>
              <a:spLocks noChangeShapeType="1"/>
            </p:cNvSpPr>
            <p:nvPr/>
          </p:nvSpPr>
          <p:spPr bwMode="auto">
            <a:xfrm flipH="1" flipV="1">
              <a:off x="1537" y="2560"/>
              <a:ext cx="239" cy="400"/>
            </a:xfrm>
            <a:prstGeom prst="line">
              <a:avLst/>
            </a:prstGeom>
            <a:noFill/>
            <a:ln w="47625">
              <a:solidFill>
                <a:srgbClr val="003F95"/>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45197" name="Line 55"/>
            <p:cNvSpPr>
              <a:spLocks noChangeShapeType="1"/>
            </p:cNvSpPr>
            <p:nvPr/>
          </p:nvSpPr>
          <p:spPr bwMode="auto">
            <a:xfrm flipH="1" flipV="1">
              <a:off x="1776" y="2960"/>
              <a:ext cx="239" cy="190"/>
            </a:xfrm>
            <a:prstGeom prst="line">
              <a:avLst/>
            </a:prstGeom>
            <a:noFill/>
            <a:ln w="47625">
              <a:solidFill>
                <a:srgbClr val="003F95"/>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45198" name="Line 56"/>
            <p:cNvSpPr>
              <a:spLocks noChangeShapeType="1"/>
            </p:cNvSpPr>
            <p:nvPr/>
          </p:nvSpPr>
          <p:spPr bwMode="auto">
            <a:xfrm flipH="1" flipV="1">
              <a:off x="2015" y="3150"/>
              <a:ext cx="239" cy="120"/>
            </a:xfrm>
            <a:prstGeom prst="line">
              <a:avLst/>
            </a:prstGeom>
            <a:noFill/>
            <a:ln w="47625">
              <a:solidFill>
                <a:srgbClr val="003F95"/>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45199" name="Line 57"/>
            <p:cNvSpPr>
              <a:spLocks noChangeShapeType="1"/>
            </p:cNvSpPr>
            <p:nvPr/>
          </p:nvSpPr>
          <p:spPr bwMode="auto">
            <a:xfrm flipH="1" flipV="1">
              <a:off x="2254" y="3270"/>
              <a:ext cx="239" cy="80"/>
            </a:xfrm>
            <a:prstGeom prst="line">
              <a:avLst/>
            </a:prstGeom>
            <a:noFill/>
            <a:ln w="47625">
              <a:solidFill>
                <a:srgbClr val="003F95"/>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45200" name="Line 58"/>
            <p:cNvSpPr>
              <a:spLocks noChangeShapeType="1"/>
            </p:cNvSpPr>
            <p:nvPr/>
          </p:nvSpPr>
          <p:spPr bwMode="auto">
            <a:xfrm flipH="1" flipV="1">
              <a:off x="2493" y="3350"/>
              <a:ext cx="239" cy="60"/>
            </a:xfrm>
            <a:prstGeom prst="line">
              <a:avLst/>
            </a:prstGeom>
            <a:noFill/>
            <a:ln w="47625">
              <a:solidFill>
                <a:srgbClr val="003F95"/>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45201" name="Line 59"/>
            <p:cNvSpPr>
              <a:spLocks noChangeShapeType="1"/>
            </p:cNvSpPr>
            <p:nvPr/>
          </p:nvSpPr>
          <p:spPr bwMode="auto">
            <a:xfrm flipH="1" flipV="1">
              <a:off x="2732" y="3410"/>
              <a:ext cx="249" cy="30"/>
            </a:xfrm>
            <a:prstGeom prst="line">
              <a:avLst/>
            </a:prstGeom>
            <a:noFill/>
            <a:ln w="47625">
              <a:solidFill>
                <a:srgbClr val="003F95"/>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45202" name="Line 60"/>
            <p:cNvSpPr>
              <a:spLocks noChangeShapeType="1"/>
            </p:cNvSpPr>
            <p:nvPr/>
          </p:nvSpPr>
          <p:spPr bwMode="auto">
            <a:xfrm flipH="1" flipV="1">
              <a:off x="2981" y="3440"/>
              <a:ext cx="239" cy="40"/>
            </a:xfrm>
            <a:prstGeom prst="line">
              <a:avLst/>
            </a:prstGeom>
            <a:noFill/>
            <a:ln w="47625">
              <a:solidFill>
                <a:srgbClr val="003F95"/>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45203" name="Line 61"/>
            <p:cNvSpPr>
              <a:spLocks noChangeShapeType="1"/>
            </p:cNvSpPr>
            <p:nvPr/>
          </p:nvSpPr>
          <p:spPr bwMode="auto">
            <a:xfrm flipH="1" flipV="1">
              <a:off x="3220" y="3480"/>
              <a:ext cx="239" cy="30"/>
            </a:xfrm>
            <a:prstGeom prst="line">
              <a:avLst/>
            </a:prstGeom>
            <a:noFill/>
            <a:ln w="47625">
              <a:solidFill>
                <a:srgbClr val="003F95"/>
              </a:solidFill>
              <a:round/>
              <a:headEnd/>
              <a:tailEnd/>
            </a:ln>
            <a:extLst>
              <a:ext uri="{909E8E84-426E-40DD-AFC4-6F175D3DCCD1}">
                <a14:hiddenFill xmlns:a14="http://schemas.microsoft.com/office/drawing/2010/main">
                  <a:noFill/>
                </a14:hiddenFill>
              </a:ext>
            </a:extLst>
          </p:spPr>
          <p:txBody>
            <a:bodyPr/>
            <a:lstStyle/>
            <a:p>
              <a:endParaRPr lang="bg-BG"/>
            </a:p>
          </p:txBody>
        </p:sp>
      </p:grpSp>
      <p:grpSp>
        <p:nvGrpSpPr>
          <p:cNvPr id="490558" name="Group 62"/>
          <p:cNvGrpSpPr>
            <a:grpSpLocks/>
          </p:cNvGrpSpPr>
          <p:nvPr/>
        </p:nvGrpSpPr>
        <p:grpSpPr bwMode="auto">
          <a:xfrm>
            <a:off x="2060575" y="4445000"/>
            <a:ext cx="3430588" cy="1127125"/>
            <a:chOff x="1298" y="2800"/>
            <a:chExt cx="2161" cy="710"/>
          </a:xfrm>
        </p:grpSpPr>
        <p:sp>
          <p:nvSpPr>
            <p:cNvPr id="45186" name="Line 63"/>
            <p:cNvSpPr>
              <a:spLocks noChangeShapeType="1"/>
            </p:cNvSpPr>
            <p:nvPr/>
          </p:nvSpPr>
          <p:spPr bwMode="auto">
            <a:xfrm flipH="1">
              <a:off x="1298" y="3430"/>
              <a:ext cx="239" cy="80"/>
            </a:xfrm>
            <a:prstGeom prst="line">
              <a:avLst/>
            </a:prstGeom>
            <a:noFill/>
            <a:ln w="47625">
              <a:solidFill>
                <a:srgbClr val="003F95"/>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45187" name="Line 64"/>
            <p:cNvSpPr>
              <a:spLocks noChangeShapeType="1"/>
            </p:cNvSpPr>
            <p:nvPr/>
          </p:nvSpPr>
          <p:spPr bwMode="auto">
            <a:xfrm flipH="1">
              <a:off x="1537" y="3350"/>
              <a:ext cx="239" cy="80"/>
            </a:xfrm>
            <a:prstGeom prst="line">
              <a:avLst/>
            </a:prstGeom>
            <a:noFill/>
            <a:ln w="47625">
              <a:solidFill>
                <a:srgbClr val="003F95"/>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45188" name="Line 65"/>
            <p:cNvSpPr>
              <a:spLocks noChangeShapeType="1"/>
            </p:cNvSpPr>
            <p:nvPr/>
          </p:nvSpPr>
          <p:spPr bwMode="auto">
            <a:xfrm flipH="1">
              <a:off x="1776" y="3270"/>
              <a:ext cx="239" cy="80"/>
            </a:xfrm>
            <a:prstGeom prst="line">
              <a:avLst/>
            </a:prstGeom>
            <a:noFill/>
            <a:ln w="47625">
              <a:solidFill>
                <a:srgbClr val="003F95"/>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45189" name="Line 66"/>
            <p:cNvSpPr>
              <a:spLocks noChangeShapeType="1"/>
            </p:cNvSpPr>
            <p:nvPr/>
          </p:nvSpPr>
          <p:spPr bwMode="auto">
            <a:xfrm flipH="1">
              <a:off x="2015" y="3190"/>
              <a:ext cx="239" cy="80"/>
            </a:xfrm>
            <a:prstGeom prst="line">
              <a:avLst/>
            </a:prstGeom>
            <a:noFill/>
            <a:ln w="47625">
              <a:solidFill>
                <a:srgbClr val="003F95"/>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45190" name="Line 67"/>
            <p:cNvSpPr>
              <a:spLocks noChangeShapeType="1"/>
            </p:cNvSpPr>
            <p:nvPr/>
          </p:nvSpPr>
          <p:spPr bwMode="auto">
            <a:xfrm flipH="1">
              <a:off x="2254" y="3110"/>
              <a:ext cx="239" cy="80"/>
            </a:xfrm>
            <a:prstGeom prst="line">
              <a:avLst/>
            </a:prstGeom>
            <a:noFill/>
            <a:ln w="47625">
              <a:solidFill>
                <a:srgbClr val="003F95"/>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45191" name="Line 68"/>
            <p:cNvSpPr>
              <a:spLocks noChangeShapeType="1"/>
            </p:cNvSpPr>
            <p:nvPr/>
          </p:nvSpPr>
          <p:spPr bwMode="auto">
            <a:xfrm flipH="1">
              <a:off x="2493" y="3030"/>
              <a:ext cx="239" cy="80"/>
            </a:xfrm>
            <a:prstGeom prst="line">
              <a:avLst/>
            </a:prstGeom>
            <a:noFill/>
            <a:ln w="47625">
              <a:solidFill>
                <a:srgbClr val="003F95"/>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45192" name="Line 69"/>
            <p:cNvSpPr>
              <a:spLocks noChangeShapeType="1"/>
            </p:cNvSpPr>
            <p:nvPr/>
          </p:nvSpPr>
          <p:spPr bwMode="auto">
            <a:xfrm flipH="1">
              <a:off x="2732" y="2960"/>
              <a:ext cx="249" cy="70"/>
            </a:xfrm>
            <a:prstGeom prst="line">
              <a:avLst/>
            </a:prstGeom>
            <a:noFill/>
            <a:ln w="47625">
              <a:solidFill>
                <a:srgbClr val="003F95"/>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45193" name="Line 70"/>
            <p:cNvSpPr>
              <a:spLocks noChangeShapeType="1"/>
            </p:cNvSpPr>
            <p:nvPr/>
          </p:nvSpPr>
          <p:spPr bwMode="auto">
            <a:xfrm flipH="1">
              <a:off x="2981" y="2880"/>
              <a:ext cx="239" cy="80"/>
            </a:xfrm>
            <a:prstGeom prst="line">
              <a:avLst/>
            </a:prstGeom>
            <a:noFill/>
            <a:ln w="47625">
              <a:solidFill>
                <a:srgbClr val="003F95"/>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45194" name="Line 71"/>
            <p:cNvSpPr>
              <a:spLocks noChangeShapeType="1"/>
            </p:cNvSpPr>
            <p:nvPr/>
          </p:nvSpPr>
          <p:spPr bwMode="auto">
            <a:xfrm flipH="1">
              <a:off x="3220" y="2800"/>
              <a:ext cx="239" cy="80"/>
            </a:xfrm>
            <a:prstGeom prst="line">
              <a:avLst/>
            </a:prstGeom>
            <a:noFill/>
            <a:ln w="47625">
              <a:solidFill>
                <a:srgbClr val="003F95"/>
              </a:solidFill>
              <a:round/>
              <a:headEnd/>
              <a:tailEnd/>
            </a:ln>
            <a:extLst>
              <a:ext uri="{909E8E84-426E-40DD-AFC4-6F175D3DCCD1}">
                <a14:hiddenFill xmlns:a14="http://schemas.microsoft.com/office/drawing/2010/main">
                  <a:noFill/>
                </a14:hiddenFill>
              </a:ext>
            </a:extLst>
          </p:spPr>
          <p:txBody>
            <a:bodyPr/>
            <a:lstStyle/>
            <a:p>
              <a:endParaRPr lang="bg-BG"/>
            </a:p>
          </p:txBody>
        </p:sp>
      </p:grpSp>
      <p:grpSp>
        <p:nvGrpSpPr>
          <p:cNvPr id="490568" name="Group 72"/>
          <p:cNvGrpSpPr>
            <a:grpSpLocks/>
          </p:cNvGrpSpPr>
          <p:nvPr/>
        </p:nvGrpSpPr>
        <p:grpSpPr bwMode="auto">
          <a:xfrm>
            <a:off x="2060575" y="1809750"/>
            <a:ext cx="3430588" cy="2509838"/>
            <a:chOff x="1298" y="1140"/>
            <a:chExt cx="2161" cy="1581"/>
          </a:xfrm>
        </p:grpSpPr>
        <p:sp>
          <p:nvSpPr>
            <p:cNvPr id="45177" name="Line 73"/>
            <p:cNvSpPr>
              <a:spLocks noChangeShapeType="1"/>
            </p:cNvSpPr>
            <p:nvPr/>
          </p:nvSpPr>
          <p:spPr bwMode="auto">
            <a:xfrm flipH="1" flipV="1">
              <a:off x="1298" y="1140"/>
              <a:ext cx="239" cy="1110"/>
            </a:xfrm>
            <a:prstGeom prst="line">
              <a:avLst/>
            </a:prstGeom>
            <a:noFill/>
            <a:ln w="47625">
              <a:solidFill>
                <a:srgbClr val="003F95"/>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45178" name="Line 74"/>
            <p:cNvSpPr>
              <a:spLocks noChangeShapeType="1"/>
            </p:cNvSpPr>
            <p:nvPr/>
          </p:nvSpPr>
          <p:spPr bwMode="auto">
            <a:xfrm flipH="1" flipV="1">
              <a:off x="1537" y="2250"/>
              <a:ext cx="239" cy="310"/>
            </a:xfrm>
            <a:prstGeom prst="line">
              <a:avLst/>
            </a:prstGeom>
            <a:noFill/>
            <a:ln w="47625">
              <a:solidFill>
                <a:srgbClr val="003F95"/>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45179" name="Line 75"/>
            <p:cNvSpPr>
              <a:spLocks noChangeShapeType="1"/>
            </p:cNvSpPr>
            <p:nvPr/>
          </p:nvSpPr>
          <p:spPr bwMode="auto">
            <a:xfrm flipH="1" flipV="1">
              <a:off x="1776" y="2560"/>
              <a:ext cx="239" cy="120"/>
            </a:xfrm>
            <a:prstGeom prst="line">
              <a:avLst/>
            </a:prstGeom>
            <a:noFill/>
            <a:ln w="47625">
              <a:solidFill>
                <a:srgbClr val="003F95"/>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45180" name="Line 76"/>
            <p:cNvSpPr>
              <a:spLocks noChangeShapeType="1"/>
            </p:cNvSpPr>
            <p:nvPr/>
          </p:nvSpPr>
          <p:spPr bwMode="auto">
            <a:xfrm flipH="1" flipV="1">
              <a:off x="2015" y="2680"/>
              <a:ext cx="239" cy="40"/>
            </a:xfrm>
            <a:prstGeom prst="line">
              <a:avLst/>
            </a:prstGeom>
            <a:noFill/>
            <a:ln w="47625">
              <a:solidFill>
                <a:srgbClr val="003F95"/>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45181" name="Line 77"/>
            <p:cNvSpPr>
              <a:spLocks noChangeShapeType="1"/>
            </p:cNvSpPr>
            <p:nvPr/>
          </p:nvSpPr>
          <p:spPr bwMode="auto">
            <a:xfrm flipH="1">
              <a:off x="2254" y="2720"/>
              <a:ext cx="239" cy="1"/>
            </a:xfrm>
            <a:prstGeom prst="line">
              <a:avLst/>
            </a:prstGeom>
            <a:noFill/>
            <a:ln w="47625">
              <a:solidFill>
                <a:srgbClr val="003F95"/>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45182" name="Line 78"/>
            <p:cNvSpPr>
              <a:spLocks noChangeShapeType="1"/>
            </p:cNvSpPr>
            <p:nvPr/>
          </p:nvSpPr>
          <p:spPr bwMode="auto">
            <a:xfrm flipH="1">
              <a:off x="2493" y="2700"/>
              <a:ext cx="239" cy="20"/>
            </a:xfrm>
            <a:prstGeom prst="line">
              <a:avLst/>
            </a:prstGeom>
            <a:noFill/>
            <a:ln w="47625">
              <a:solidFill>
                <a:srgbClr val="003F95"/>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45183" name="Line 79"/>
            <p:cNvSpPr>
              <a:spLocks noChangeShapeType="1"/>
            </p:cNvSpPr>
            <p:nvPr/>
          </p:nvSpPr>
          <p:spPr bwMode="auto">
            <a:xfrm flipH="1">
              <a:off x="2732" y="2660"/>
              <a:ext cx="249" cy="40"/>
            </a:xfrm>
            <a:prstGeom prst="line">
              <a:avLst/>
            </a:prstGeom>
            <a:noFill/>
            <a:ln w="47625">
              <a:solidFill>
                <a:srgbClr val="003F95"/>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45184" name="Line 80"/>
            <p:cNvSpPr>
              <a:spLocks noChangeShapeType="1"/>
            </p:cNvSpPr>
            <p:nvPr/>
          </p:nvSpPr>
          <p:spPr bwMode="auto">
            <a:xfrm flipH="1">
              <a:off x="2981" y="2620"/>
              <a:ext cx="239" cy="40"/>
            </a:xfrm>
            <a:prstGeom prst="line">
              <a:avLst/>
            </a:prstGeom>
            <a:noFill/>
            <a:ln w="47625">
              <a:solidFill>
                <a:srgbClr val="003F95"/>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45185" name="Line 81"/>
            <p:cNvSpPr>
              <a:spLocks noChangeShapeType="1"/>
            </p:cNvSpPr>
            <p:nvPr/>
          </p:nvSpPr>
          <p:spPr bwMode="auto">
            <a:xfrm flipH="1">
              <a:off x="3220" y="2560"/>
              <a:ext cx="239" cy="60"/>
            </a:xfrm>
            <a:prstGeom prst="line">
              <a:avLst/>
            </a:prstGeom>
            <a:noFill/>
            <a:ln w="47625">
              <a:solidFill>
                <a:srgbClr val="003F95"/>
              </a:solidFill>
              <a:round/>
              <a:headEnd/>
              <a:tailEnd/>
            </a:ln>
            <a:extLst>
              <a:ext uri="{909E8E84-426E-40DD-AFC4-6F175D3DCCD1}">
                <a14:hiddenFill xmlns:a14="http://schemas.microsoft.com/office/drawing/2010/main">
                  <a:noFill/>
                </a14:hiddenFill>
              </a:ext>
            </a:extLst>
          </p:spPr>
          <p:txBody>
            <a:bodyPr/>
            <a:lstStyle/>
            <a:p>
              <a:endParaRPr lang="bg-BG"/>
            </a:p>
          </p:txBody>
        </p:sp>
      </p:grpSp>
      <p:grpSp>
        <p:nvGrpSpPr>
          <p:cNvPr id="490578" name="Group 82"/>
          <p:cNvGrpSpPr>
            <a:grpSpLocks/>
          </p:cNvGrpSpPr>
          <p:nvPr/>
        </p:nvGrpSpPr>
        <p:grpSpPr bwMode="auto">
          <a:xfrm>
            <a:off x="2028825" y="4397375"/>
            <a:ext cx="3506788" cy="1219200"/>
            <a:chOff x="1278" y="2770"/>
            <a:chExt cx="2209" cy="768"/>
          </a:xfrm>
        </p:grpSpPr>
        <p:sp>
          <p:nvSpPr>
            <p:cNvPr id="45167" name="Oval 83"/>
            <p:cNvSpPr>
              <a:spLocks noChangeArrowheads="1"/>
            </p:cNvSpPr>
            <p:nvPr/>
          </p:nvSpPr>
          <p:spPr bwMode="auto">
            <a:xfrm>
              <a:off x="1278" y="3480"/>
              <a:ext cx="58" cy="5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45168" name="Oval 84"/>
            <p:cNvSpPr>
              <a:spLocks noChangeArrowheads="1"/>
            </p:cNvSpPr>
            <p:nvPr/>
          </p:nvSpPr>
          <p:spPr bwMode="auto">
            <a:xfrm>
              <a:off x="1517" y="3400"/>
              <a:ext cx="58" cy="5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45169" name="Oval 85"/>
            <p:cNvSpPr>
              <a:spLocks noChangeArrowheads="1"/>
            </p:cNvSpPr>
            <p:nvPr/>
          </p:nvSpPr>
          <p:spPr bwMode="auto">
            <a:xfrm>
              <a:off x="1756" y="3320"/>
              <a:ext cx="58" cy="5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45170" name="Oval 86"/>
            <p:cNvSpPr>
              <a:spLocks noChangeArrowheads="1"/>
            </p:cNvSpPr>
            <p:nvPr/>
          </p:nvSpPr>
          <p:spPr bwMode="auto">
            <a:xfrm>
              <a:off x="1995" y="3240"/>
              <a:ext cx="58" cy="5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45171" name="Oval 87"/>
            <p:cNvSpPr>
              <a:spLocks noChangeArrowheads="1"/>
            </p:cNvSpPr>
            <p:nvPr/>
          </p:nvSpPr>
          <p:spPr bwMode="auto">
            <a:xfrm>
              <a:off x="2234" y="3170"/>
              <a:ext cx="58" cy="5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45172" name="Oval 88"/>
            <p:cNvSpPr>
              <a:spLocks noChangeArrowheads="1"/>
            </p:cNvSpPr>
            <p:nvPr/>
          </p:nvSpPr>
          <p:spPr bwMode="auto">
            <a:xfrm>
              <a:off x="2473" y="3090"/>
              <a:ext cx="58" cy="5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45173" name="Oval 89"/>
            <p:cNvSpPr>
              <a:spLocks noChangeArrowheads="1"/>
            </p:cNvSpPr>
            <p:nvPr/>
          </p:nvSpPr>
          <p:spPr bwMode="auto">
            <a:xfrm>
              <a:off x="2712" y="3010"/>
              <a:ext cx="58" cy="5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45174" name="Oval 90"/>
            <p:cNvSpPr>
              <a:spLocks noChangeArrowheads="1"/>
            </p:cNvSpPr>
            <p:nvPr/>
          </p:nvSpPr>
          <p:spPr bwMode="auto">
            <a:xfrm>
              <a:off x="2951" y="2930"/>
              <a:ext cx="58" cy="5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45175" name="Oval 91"/>
            <p:cNvSpPr>
              <a:spLocks noChangeArrowheads="1"/>
            </p:cNvSpPr>
            <p:nvPr/>
          </p:nvSpPr>
          <p:spPr bwMode="auto">
            <a:xfrm>
              <a:off x="3190" y="2850"/>
              <a:ext cx="58" cy="5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45176" name="Oval 92"/>
            <p:cNvSpPr>
              <a:spLocks noChangeArrowheads="1"/>
            </p:cNvSpPr>
            <p:nvPr/>
          </p:nvSpPr>
          <p:spPr bwMode="auto">
            <a:xfrm>
              <a:off x="3429" y="2770"/>
              <a:ext cx="58" cy="5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grpSp>
      <p:grpSp>
        <p:nvGrpSpPr>
          <p:cNvPr id="490589" name="Group 93"/>
          <p:cNvGrpSpPr>
            <a:grpSpLocks/>
          </p:cNvGrpSpPr>
          <p:nvPr/>
        </p:nvGrpSpPr>
        <p:grpSpPr bwMode="auto">
          <a:xfrm>
            <a:off x="2028825" y="2143125"/>
            <a:ext cx="3506788" cy="3473450"/>
            <a:chOff x="1278" y="1350"/>
            <a:chExt cx="2209" cy="2188"/>
          </a:xfrm>
        </p:grpSpPr>
        <p:sp>
          <p:nvSpPr>
            <p:cNvPr id="45157" name="Oval 94"/>
            <p:cNvSpPr>
              <a:spLocks noChangeArrowheads="1"/>
            </p:cNvSpPr>
            <p:nvPr/>
          </p:nvSpPr>
          <p:spPr bwMode="auto">
            <a:xfrm>
              <a:off x="3429" y="3480"/>
              <a:ext cx="58" cy="5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45158" name="Oval 95"/>
            <p:cNvSpPr>
              <a:spLocks noChangeArrowheads="1"/>
            </p:cNvSpPr>
            <p:nvPr/>
          </p:nvSpPr>
          <p:spPr bwMode="auto">
            <a:xfrm>
              <a:off x="3190" y="3460"/>
              <a:ext cx="58" cy="5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45159" name="Oval 96"/>
            <p:cNvSpPr>
              <a:spLocks noChangeArrowheads="1"/>
            </p:cNvSpPr>
            <p:nvPr/>
          </p:nvSpPr>
          <p:spPr bwMode="auto">
            <a:xfrm>
              <a:off x="2951" y="3420"/>
              <a:ext cx="58" cy="5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45160" name="Oval 97"/>
            <p:cNvSpPr>
              <a:spLocks noChangeArrowheads="1"/>
            </p:cNvSpPr>
            <p:nvPr/>
          </p:nvSpPr>
          <p:spPr bwMode="auto">
            <a:xfrm>
              <a:off x="2712" y="3380"/>
              <a:ext cx="58" cy="5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45161" name="Oval 98"/>
            <p:cNvSpPr>
              <a:spLocks noChangeArrowheads="1"/>
            </p:cNvSpPr>
            <p:nvPr/>
          </p:nvSpPr>
          <p:spPr bwMode="auto">
            <a:xfrm>
              <a:off x="2473" y="3320"/>
              <a:ext cx="58" cy="5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45162" name="Oval 99"/>
            <p:cNvSpPr>
              <a:spLocks noChangeArrowheads="1"/>
            </p:cNvSpPr>
            <p:nvPr/>
          </p:nvSpPr>
          <p:spPr bwMode="auto">
            <a:xfrm>
              <a:off x="2234" y="3240"/>
              <a:ext cx="58" cy="5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45163" name="Oval 100"/>
            <p:cNvSpPr>
              <a:spLocks noChangeArrowheads="1"/>
            </p:cNvSpPr>
            <p:nvPr/>
          </p:nvSpPr>
          <p:spPr bwMode="auto">
            <a:xfrm>
              <a:off x="1995" y="3130"/>
              <a:ext cx="58" cy="5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45164" name="Oval 101"/>
            <p:cNvSpPr>
              <a:spLocks noChangeArrowheads="1"/>
            </p:cNvSpPr>
            <p:nvPr/>
          </p:nvSpPr>
          <p:spPr bwMode="auto">
            <a:xfrm>
              <a:off x="1756" y="2930"/>
              <a:ext cx="58" cy="5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45165" name="Oval 102"/>
            <p:cNvSpPr>
              <a:spLocks noChangeArrowheads="1"/>
            </p:cNvSpPr>
            <p:nvPr/>
          </p:nvSpPr>
          <p:spPr bwMode="auto">
            <a:xfrm>
              <a:off x="1278" y="1350"/>
              <a:ext cx="58" cy="5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45166" name="Oval 103"/>
            <p:cNvSpPr>
              <a:spLocks noChangeArrowheads="1"/>
            </p:cNvSpPr>
            <p:nvPr/>
          </p:nvSpPr>
          <p:spPr bwMode="auto">
            <a:xfrm>
              <a:off x="1517" y="2540"/>
              <a:ext cx="58" cy="5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grpSp>
      <p:grpSp>
        <p:nvGrpSpPr>
          <p:cNvPr id="490600" name="Group 104"/>
          <p:cNvGrpSpPr>
            <a:grpSpLocks/>
          </p:cNvGrpSpPr>
          <p:nvPr/>
        </p:nvGrpSpPr>
        <p:grpSpPr bwMode="auto">
          <a:xfrm>
            <a:off x="1839913" y="3270250"/>
            <a:ext cx="3506787" cy="2346325"/>
            <a:chOff x="1159" y="2060"/>
            <a:chExt cx="2209" cy="1478"/>
          </a:xfrm>
        </p:grpSpPr>
        <p:sp>
          <p:nvSpPr>
            <p:cNvPr id="45147" name="Oval 105"/>
            <p:cNvSpPr>
              <a:spLocks noChangeArrowheads="1"/>
            </p:cNvSpPr>
            <p:nvPr/>
          </p:nvSpPr>
          <p:spPr bwMode="auto">
            <a:xfrm>
              <a:off x="1159" y="3480"/>
              <a:ext cx="58" cy="5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45148" name="Oval 106"/>
            <p:cNvSpPr>
              <a:spLocks noChangeArrowheads="1"/>
            </p:cNvSpPr>
            <p:nvPr/>
          </p:nvSpPr>
          <p:spPr bwMode="auto">
            <a:xfrm>
              <a:off x="1398" y="3320"/>
              <a:ext cx="58" cy="5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45149" name="Oval 107"/>
            <p:cNvSpPr>
              <a:spLocks noChangeArrowheads="1"/>
            </p:cNvSpPr>
            <p:nvPr/>
          </p:nvSpPr>
          <p:spPr bwMode="auto">
            <a:xfrm>
              <a:off x="1637" y="3170"/>
              <a:ext cx="58" cy="5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45150" name="Oval 108"/>
            <p:cNvSpPr>
              <a:spLocks noChangeArrowheads="1"/>
            </p:cNvSpPr>
            <p:nvPr/>
          </p:nvSpPr>
          <p:spPr bwMode="auto">
            <a:xfrm>
              <a:off x="1876" y="3010"/>
              <a:ext cx="58" cy="5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45151" name="Oval 109"/>
            <p:cNvSpPr>
              <a:spLocks noChangeArrowheads="1"/>
            </p:cNvSpPr>
            <p:nvPr/>
          </p:nvSpPr>
          <p:spPr bwMode="auto">
            <a:xfrm>
              <a:off x="2115" y="2850"/>
              <a:ext cx="58" cy="5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45152" name="Oval 110"/>
            <p:cNvSpPr>
              <a:spLocks noChangeArrowheads="1"/>
            </p:cNvSpPr>
            <p:nvPr/>
          </p:nvSpPr>
          <p:spPr bwMode="auto">
            <a:xfrm>
              <a:off x="2354" y="2690"/>
              <a:ext cx="58" cy="5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45153" name="Oval 111"/>
            <p:cNvSpPr>
              <a:spLocks noChangeArrowheads="1"/>
            </p:cNvSpPr>
            <p:nvPr/>
          </p:nvSpPr>
          <p:spPr bwMode="auto">
            <a:xfrm>
              <a:off x="2593" y="2540"/>
              <a:ext cx="58" cy="5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45154" name="Oval 112"/>
            <p:cNvSpPr>
              <a:spLocks noChangeArrowheads="1"/>
            </p:cNvSpPr>
            <p:nvPr/>
          </p:nvSpPr>
          <p:spPr bwMode="auto">
            <a:xfrm>
              <a:off x="2832" y="2380"/>
              <a:ext cx="58" cy="5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45155" name="Oval 113"/>
            <p:cNvSpPr>
              <a:spLocks noChangeArrowheads="1"/>
            </p:cNvSpPr>
            <p:nvPr/>
          </p:nvSpPr>
          <p:spPr bwMode="auto">
            <a:xfrm>
              <a:off x="3071" y="2220"/>
              <a:ext cx="58" cy="5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45156" name="Oval 114"/>
            <p:cNvSpPr>
              <a:spLocks noChangeArrowheads="1"/>
            </p:cNvSpPr>
            <p:nvPr/>
          </p:nvSpPr>
          <p:spPr bwMode="auto">
            <a:xfrm>
              <a:off x="3310" y="2060"/>
              <a:ext cx="58" cy="5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grpSp>
      <p:grpSp>
        <p:nvGrpSpPr>
          <p:cNvPr id="490611" name="Group 115"/>
          <p:cNvGrpSpPr>
            <a:grpSpLocks/>
          </p:cNvGrpSpPr>
          <p:nvPr/>
        </p:nvGrpSpPr>
        <p:grpSpPr bwMode="auto">
          <a:xfrm>
            <a:off x="2028825" y="1778000"/>
            <a:ext cx="3506788" cy="2584450"/>
            <a:chOff x="1278" y="1120"/>
            <a:chExt cx="2209" cy="1628"/>
          </a:xfrm>
        </p:grpSpPr>
        <p:sp>
          <p:nvSpPr>
            <p:cNvPr id="45137" name="Oval 116"/>
            <p:cNvSpPr>
              <a:spLocks noChangeArrowheads="1"/>
            </p:cNvSpPr>
            <p:nvPr/>
          </p:nvSpPr>
          <p:spPr bwMode="auto">
            <a:xfrm>
              <a:off x="2234" y="2690"/>
              <a:ext cx="58" cy="5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45138" name="Oval 117"/>
            <p:cNvSpPr>
              <a:spLocks noChangeArrowheads="1"/>
            </p:cNvSpPr>
            <p:nvPr/>
          </p:nvSpPr>
          <p:spPr bwMode="auto">
            <a:xfrm>
              <a:off x="1995" y="2650"/>
              <a:ext cx="58" cy="5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45139" name="Oval 118"/>
            <p:cNvSpPr>
              <a:spLocks noChangeArrowheads="1"/>
            </p:cNvSpPr>
            <p:nvPr/>
          </p:nvSpPr>
          <p:spPr bwMode="auto">
            <a:xfrm>
              <a:off x="1756" y="2540"/>
              <a:ext cx="58" cy="5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45140" name="Oval 119"/>
            <p:cNvSpPr>
              <a:spLocks noChangeArrowheads="1"/>
            </p:cNvSpPr>
            <p:nvPr/>
          </p:nvSpPr>
          <p:spPr bwMode="auto">
            <a:xfrm>
              <a:off x="1517" y="2220"/>
              <a:ext cx="58" cy="5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45141" name="Oval 120"/>
            <p:cNvSpPr>
              <a:spLocks noChangeArrowheads="1"/>
            </p:cNvSpPr>
            <p:nvPr/>
          </p:nvSpPr>
          <p:spPr bwMode="auto">
            <a:xfrm>
              <a:off x="1278" y="1120"/>
              <a:ext cx="58" cy="5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45142" name="Oval 121"/>
            <p:cNvSpPr>
              <a:spLocks noChangeArrowheads="1"/>
            </p:cNvSpPr>
            <p:nvPr/>
          </p:nvSpPr>
          <p:spPr bwMode="auto">
            <a:xfrm>
              <a:off x="3429" y="2540"/>
              <a:ext cx="58" cy="5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45143" name="Oval 122"/>
            <p:cNvSpPr>
              <a:spLocks noChangeArrowheads="1"/>
            </p:cNvSpPr>
            <p:nvPr/>
          </p:nvSpPr>
          <p:spPr bwMode="auto">
            <a:xfrm>
              <a:off x="3190" y="2590"/>
              <a:ext cx="58" cy="5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45144" name="Oval 123"/>
            <p:cNvSpPr>
              <a:spLocks noChangeArrowheads="1"/>
            </p:cNvSpPr>
            <p:nvPr/>
          </p:nvSpPr>
          <p:spPr bwMode="auto">
            <a:xfrm>
              <a:off x="2951" y="2630"/>
              <a:ext cx="58" cy="5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45145" name="Oval 124"/>
            <p:cNvSpPr>
              <a:spLocks noChangeArrowheads="1"/>
            </p:cNvSpPr>
            <p:nvPr/>
          </p:nvSpPr>
          <p:spPr bwMode="auto">
            <a:xfrm>
              <a:off x="2712" y="2670"/>
              <a:ext cx="58" cy="5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45146" name="Oval 125"/>
            <p:cNvSpPr>
              <a:spLocks noChangeArrowheads="1"/>
            </p:cNvSpPr>
            <p:nvPr/>
          </p:nvSpPr>
          <p:spPr bwMode="auto">
            <a:xfrm>
              <a:off x="2473" y="2690"/>
              <a:ext cx="58" cy="5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grpSp>
      <p:sp>
        <p:nvSpPr>
          <p:cNvPr id="45104" name="Rectangle 126"/>
          <p:cNvSpPr>
            <a:spLocks noChangeArrowheads="1"/>
          </p:cNvSpPr>
          <p:nvPr/>
        </p:nvSpPr>
        <p:spPr bwMode="auto">
          <a:xfrm>
            <a:off x="1141413" y="1190625"/>
            <a:ext cx="678584"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bg-BG" altLang="bg-BG" sz="1300" b="1" u="none" dirty="0" smtClean="0">
                <a:solidFill>
                  <a:srgbClr val="000000"/>
                </a:solidFill>
              </a:rPr>
              <a:t>разходи</a:t>
            </a:r>
            <a:endParaRPr lang="en-US" altLang="bg-BG" sz="2400" u="none" dirty="0">
              <a:latin typeface="Times New Roman" pitchFamily="18" charset="0"/>
            </a:endParaRPr>
          </a:p>
        </p:txBody>
      </p:sp>
      <p:sp>
        <p:nvSpPr>
          <p:cNvPr id="45105" name="Rectangle 127"/>
          <p:cNvSpPr>
            <a:spLocks noChangeArrowheads="1"/>
          </p:cNvSpPr>
          <p:nvPr/>
        </p:nvSpPr>
        <p:spPr bwMode="auto">
          <a:xfrm>
            <a:off x="1189038" y="1504950"/>
            <a:ext cx="414337"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en-US" altLang="bg-BG" sz="1300" u="none">
                <a:solidFill>
                  <a:srgbClr val="000000"/>
                </a:solidFill>
              </a:rPr>
              <a:t>$3.50</a:t>
            </a:r>
            <a:endParaRPr lang="en-US" altLang="bg-BG" sz="2400" u="none">
              <a:latin typeface="Times New Roman" pitchFamily="18" charset="0"/>
            </a:endParaRPr>
          </a:p>
        </p:txBody>
      </p:sp>
      <p:sp>
        <p:nvSpPr>
          <p:cNvPr id="45106" name="Rectangle 128"/>
          <p:cNvSpPr>
            <a:spLocks noChangeArrowheads="1"/>
          </p:cNvSpPr>
          <p:nvPr/>
        </p:nvSpPr>
        <p:spPr bwMode="auto">
          <a:xfrm>
            <a:off x="1282700" y="1812925"/>
            <a:ext cx="322263"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en-US" altLang="bg-BG" sz="1300" u="none">
                <a:solidFill>
                  <a:srgbClr val="000000"/>
                </a:solidFill>
              </a:rPr>
              <a:t>3.25</a:t>
            </a:r>
            <a:endParaRPr lang="en-US" altLang="bg-BG" sz="2400" u="none">
              <a:latin typeface="Times New Roman" pitchFamily="18" charset="0"/>
            </a:endParaRPr>
          </a:p>
        </p:txBody>
      </p:sp>
      <p:sp>
        <p:nvSpPr>
          <p:cNvPr id="45107" name="Rectangle 129"/>
          <p:cNvSpPr>
            <a:spLocks noChangeArrowheads="1"/>
          </p:cNvSpPr>
          <p:nvPr/>
        </p:nvSpPr>
        <p:spPr bwMode="auto">
          <a:xfrm>
            <a:off x="1282700" y="2122488"/>
            <a:ext cx="322263"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en-US" altLang="bg-BG" sz="1300" u="none">
                <a:solidFill>
                  <a:srgbClr val="000000"/>
                </a:solidFill>
              </a:rPr>
              <a:t>3.00</a:t>
            </a:r>
            <a:endParaRPr lang="en-US" altLang="bg-BG" sz="2400" u="none">
              <a:latin typeface="Times New Roman" pitchFamily="18" charset="0"/>
            </a:endParaRPr>
          </a:p>
        </p:txBody>
      </p:sp>
      <p:sp>
        <p:nvSpPr>
          <p:cNvPr id="45108" name="Rectangle 130"/>
          <p:cNvSpPr>
            <a:spLocks noChangeArrowheads="1"/>
          </p:cNvSpPr>
          <p:nvPr/>
        </p:nvSpPr>
        <p:spPr bwMode="auto">
          <a:xfrm>
            <a:off x="1282700" y="2432050"/>
            <a:ext cx="322263"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en-US" altLang="bg-BG" sz="1300" u="none">
                <a:solidFill>
                  <a:srgbClr val="000000"/>
                </a:solidFill>
              </a:rPr>
              <a:t>2.75</a:t>
            </a:r>
            <a:endParaRPr lang="en-US" altLang="bg-BG" sz="2400" u="none">
              <a:latin typeface="Times New Roman" pitchFamily="18" charset="0"/>
            </a:endParaRPr>
          </a:p>
        </p:txBody>
      </p:sp>
      <p:sp>
        <p:nvSpPr>
          <p:cNvPr id="45109" name="Rectangle 131"/>
          <p:cNvSpPr>
            <a:spLocks noChangeArrowheads="1"/>
          </p:cNvSpPr>
          <p:nvPr/>
        </p:nvSpPr>
        <p:spPr bwMode="auto">
          <a:xfrm>
            <a:off x="1282700" y="2741613"/>
            <a:ext cx="322263"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en-US" altLang="bg-BG" sz="1300" u="none">
                <a:solidFill>
                  <a:srgbClr val="000000"/>
                </a:solidFill>
              </a:rPr>
              <a:t>2.50</a:t>
            </a:r>
            <a:endParaRPr lang="en-US" altLang="bg-BG" sz="2400" u="none">
              <a:latin typeface="Times New Roman" pitchFamily="18" charset="0"/>
            </a:endParaRPr>
          </a:p>
        </p:txBody>
      </p:sp>
      <p:sp>
        <p:nvSpPr>
          <p:cNvPr id="45110" name="Rectangle 132"/>
          <p:cNvSpPr>
            <a:spLocks noChangeArrowheads="1"/>
          </p:cNvSpPr>
          <p:nvPr/>
        </p:nvSpPr>
        <p:spPr bwMode="auto">
          <a:xfrm>
            <a:off x="1282700" y="3051175"/>
            <a:ext cx="322263"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en-US" altLang="bg-BG" sz="1300" u="none">
                <a:solidFill>
                  <a:srgbClr val="000000"/>
                </a:solidFill>
              </a:rPr>
              <a:t>2.25</a:t>
            </a:r>
            <a:endParaRPr lang="en-US" altLang="bg-BG" sz="2400" u="none">
              <a:latin typeface="Times New Roman" pitchFamily="18" charset="0"/>
            </a:endParaRPr>
          </a:p>
        </p:txBody>
      </p:sp>
      <p:sp>
        <p:nvSpPr>
          <p:cNvPr id="45111" name="Rectangle 133"/>
          <p:cNvSpPr>
            <a:spLocks noChangeArrowheads="1"/>
          </p:cNvSpPr>
          <p:nvPr/>
        </p:nvSpPr>
        <p:spPr bwMode="auto">
          <a:xfrm>
            <a:off x="1282700" y="3359150"/>
            <a:ext cx="322263"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en-US" altLang="bg-BG" sz="1300" u="none">
                <a:solidFill>
                  <a:srgbClr val="000000"/>
                </a:solidFill>
              </a:rPr>
              <a:t>2.00</a:t>
            </a:r>
            <a:endParaRPr lang="en-US" altLang="bg-BG" sz="2400" u="none">
              <a:latin typeface="Times New Roman" pitchFamily="18" charset="0"/>
            </a:endParaRPr>
          </a:p>
        </p:txBody>
      </p:sp>
      <p:sp>
        <p:nvSpPr>
          <p:cNvPr id="45112" name="Rectangle 134"/>
          <p:cNvSpPr>
            <a:spLocks noChangeArrowheads="1"/>
          </p:cNvSpPr>
          <p:nvPr/>
        </p:nvSpPr>
        <p:spPr bwMode="auto">
          <a:xfrm>
            <a:off x="1282700" y="3675063"/>
            <a:ext cx="322263"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en-US" altLang="bg-BG" sz="1300" u="none">
                <a:solidFill>
                  <a:srgbClr val="000000"/>
                </a:solidFill>
              </a:rPr>
              <a:t>1.75</a:t>
            </a:r>
            <a:endParaRPr lang="en-US" altLang="bg-BG" sz="2400" u="none">
              <a:latin typeface="Times New Roman" pitchFamily="18" charset="0"/>
            </a:endParaRPr>
          </a:p>
        </p:txBody>
      </p:sp>
      <p:sp>
        <p:nvSpPr>
          <p:cNvPr id="45113" name="Rectangle 135"/>
          <p:cNvSpPr>
            <a:spLocks noChangeArrowheads="1"/>
          </p:cNvSpPr>
          <p:nvPr/>
        </p:nvSpPr>
        <p:spPr bwMode="auto">
          <a:xfrm>
            <a:off x="1282700" y="3983038"/>
            <a:ext cx="322263"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en-US" altLang="bg-BG" sz="1300" u="none">
                <a:solidFill>
                  <a:srgbClr val="000000"/>
                </a:solidFill>
              </a:rPr>
              <a:t>1.50</a:t>
            </a:r>
            <a:endParaRPr lang="en-US" altLang="bg-BG" sz="2400" u="none">
              <a:latin typeface="Times New Roman" pitchFamily="18" charset="0"/>
            </a:endParaRPr>
          </a:p>
        </p:txBody>
      </p:sp>
      <p:sp>
        <p:nvSpPr>
          <p:cNvPr id="45114" name="Rectangle 136"/>
          <p:cNvSpPr>
            <a:spLocks noChangeArrowheads="1"/>
          </p:cNvSpPr>
          <p:nvPr/>
        </p:nvSpPr>
        <p:spPr bwMode="auto">
          <a:xfrm>
            <a:off x="1282700" y="4292600"/>
            <a:ext cx="322263"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en-US" altLang="bg-BG" sz="1300" u="none">
                <a:solidFill>
                  <a:srgbClr val="000000"/>
                </a:solidFill>
              </a:rPr>
              <a:t>1.25</a:t>
            </a:r>
            <a:endParaRPr lang="en-US" altLang="bg-BG" sz="2400" u="none">
              <a:latin typeface="Times New Roman" pitchFamily="18" charset="0"/>
            </a:endParaRPr>
          </a:p>
        </p:txBody>
      </p:sp>
      <p:sp>
        <p:nvSpPr>
          <p:cNvPr id="45115" name="Rectangle 137"/>
          <p:cNvSpPr>
            <a:spLocks noChangeArrowheads="1"/>
          </p:cNvSpPr>
          <p:nvPr/>
        </p:nvSpPr>
        <p:spPr bwMode="auto">
          <a:xfrm>
            <a:off x="1282700" y="4602163"/>
            <a:ext cx="322263"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en-US" altLang="bg-BG" sz="1300" u="none">
                <a:solidFill>
                  <a:srgbClr val="000000"/>
                </a:solidFill>
              </a:rPr>
              <a:t>1.00</a:t>
            </a:r>
            <a:endParaRPr lang="en-US" altLang="bg-BG" sz="2400" u="none">
              <a:latin typeface="Times New Roman" pitchFamily="18" charset="0"/>
            </a:endParaRPr>
          </a:p>
        </p:txBody>
      </p:sp>
      <p:sp>
        <p:nvSpPr>
          <p:cNvPr id="45116" name="Rectangle 138"/>
          <p:cNvSpPr>
            <a:spLocks noChangeArrowheads="1"/>
          </p:cNvSpPr>
          <p:nvPr/>
        </p:nvSpPr>
        <p:spPr bwMode="auto">
          <a:xfrm>
            <a:off x="1282700" y="4911725"/>
            <a:ext cx="322263"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en-US" altLang="bg-BG" sz="1300" u="none">
                <a:solidFill>
                  <a:srgbClr val="000000"/>
                </a:solidFill>
              </a:rPr>
              <a:t>0.75</a:t>
            </a:r>
            <a:endParaRPr lang="en-US" altLang="bg-BG" sz="2400" u="none">
              <a:latin typeface="Times New Roman" pitchFamily="18" charset="0"/>
            </a:endParaRPr>
          </a:p>
        </p:txBody>
      </p:sp>
      <p:sp>
        <p:nvSpPr>
          <p:cNvPr id="45117" name="Rectangle 139"/>
          <p:cNvSpPr>
            <a:spLocks noChangeArrowheads="1"/>
          </p:cNvSpPr>
          <p:nvPr/>
        </p:nvSpPr>
        <p:spPr bwMode="auto">
          <a:xfrm>
            <a:off x="1282700" y="5221288"/>
            <a:ext cx="322263"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en-US" altLang="bg-BG" sz="1300" u="none">
                <a:solidFill>
                  <a:srgbClr val="000000"/>
                </a:solidFill>
              </a:rPr>
              <a:t>0.50</a:t>
            </a:r>
            <a:endParaRPr lang="en-US" altLang="bg-BG" sz="2400" u="none">
              <a:latin typeface="Times New Roman" pitchFamily="18" charset="0"/>
            </a:endParaRPr>
          </a:p>
        </p:txBody>
      </p:sp>
      <p:sp>
        <p:nvSpPr>
          <p:cNvPr id="45118" name="Rectangle 140"/>
          <p:cNvSpPr>
            <a:spLocks noChangeArrowheads="1"/>
          </p:cNvSpPr>
          <p:nvPr/>
        </p:nvSpPr>
        <p:spPr bwMode="auto">
          <a:xfrm>
            <a:off x="1282700" y="5529263"/>
            <a:ext cx="322263"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en-US" altLang="bg-BG" sz="1300" u="none">
                <a:solidFill>
                  <a:srgbClr val="000000"/>
                </a:solidFill>
              </a:rPr>
              <a:t>0.25</a:t>
            </a:r>
            <a:endParaRPr lang="en-US" altLang="bg-BG" sz="2400" u="none">
              <a:latin typeface="Times New Roman" pitchFamily="18" charset="0"/>
            </a:endParaRPr>
          </a:p>
        </p:txBody>
      </p:sp>
      <p:sp>
        <p:nvSpPr>
          <p:cNvPr id="45119" name="Rectangle 141"/>
          <p:cNvSpPr>
            <a:spLocks noChangeArrowheads="1"/>
          </p:cNvSpPr>
          <p:nvPr/>
        </p:nvSpPr>
        <p:spPr bwMode="auto">
          <a:xfrm>
            <a:off x="6799263" y="5986463"/>
            <a:ext cx="952697"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bg-BG" altLang="bg-BG" sz="1300" b="1" u="none" dirty="0" smtClean="0">
                <a:solidFill>
                  <a:srgbClr val="000000"/>
                </a:solidFill>
              </a:rPr>
              <a:t>количество</a:t>
            </a:r>
            <a:endParaRPr lang="en-US" altLang="bg-BG" sz="2400" u="none" dirty="0">
              <a:latin typeface="Times New Roman" pitchFamily="18" charset="0"/>
            </a:endParaRPr>
          </a:p>
        </p:txBody>
      </p:sp>
      <p:sp>
        <p:nvSpPr>
          <p:cNvPr id="45120" name="Rectangle 142"/>
          <p:cNvSpPr>
            <a:spLocks noChangeArrowheads="1"/>
          </p:cNvSpPr>
          <p:nvPr/>
        </p:nvSpPr>
        <p:spPr bwMode="auto">
          <a:xfrm>
            <a:off x="6724650" y="6196013"/>
            <a:ext cx="1174296"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bg-BG" altLang="bg-BG" sz="1300" b="1" u="none" dirty="0" smtClean="0">
                <a:solidFill>
                  <a:srgbClr val="000000"/>
                </a:solidFill>
              </a:rPr>
              <a:t>производство</a:t>
            </a:r>
            <a:endParaRPr lang="en-US" altLang="bg-BG" sz="2400" u="none" dirty="0">
              <a:latin typeface="Times New Roman" pitchFamily="18" charset="0"/>
            </a:endParaRPr>
          </a:p>
        </p:txBody>
      </p:sp>
      <p:sp>
        <p:nvSpPr>
          <p:cNvPr id="45121" name="Rectangle 143"/>
          <p:cNvSpPr>
            <a:spLocks noChangeArrowheads="1"/>
          </p:cNvSpPr>
          <p:nvPr/>
        </p:nvSpPr>
        <p:spPr bwMode="auto">
          <a:xfrm>
            <a:off x="4989513" y="6405563"/>
            <a:ext cx="1927835"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en-US" altLang="bg-BG" sz="1300" b="1" u="none" dirty="0" smtClean="0">
                <a:solidFill>
                  <a:srgbClr val="000000"/>
                </a:solidFill>
              </a:rPr>
              <a:t>(</a:t>
            </a:r>
            <a:r>
              <a:rPr lang="bg-BG" altLang="bg-BG" sz="1300" b="1" u="none" dirty="0" smtClean="0">
                <a:solidFill>
                  <a:srgbClr val="000000"/>
                </a:solidFill>
              </a:rPr>
              <a:t>чаши лимонада на час</a:t>
            </a:r>
            <a:endParaRPr lang="en-US" altLang="bg-BG" sz="2400" u="none" dirty="0">
              <a:latin typeface="Times New Roman" pitchFamily="18" charset="0"/>
            </a:endParaRPr>
          </a:p>
        </p:txBody>
      </p:sp>
      <p:sp>
        <p:nvSpPr>
          <p:cNvPr id="45122" name="Rectangle 144"/>
          <p:cNvSpPr>
            <a:spLocks noChangeArrowheads="1"/>
          </p:cNvSpPr>
          <p:nvPr/>
        </p:nvSpPr>
        <p:spPr bwMode="auto">
          <a:xfrm>
            <a:off x="1512888" y="5991225"/>
            <a:ext cx="9207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en-US" altLang="bg-BG" sz="1300" u="none">
                <a:solidFill>
                  <a:srgbClr val="000000"/>
                </a:solidFill>
              </a:rPr>
              <a:t>0</a:t>
            </a:r>
            <a:endParaRPr lang="en-US" altLang="bg-BG" sz="2400" u="none">
              <a:latin typeface="Times New Roman" pitchFamily="18" charset="0"/>
            </a:endParaRPr>
          </a:p>
        </p:txBody>
      </p:sp>
      <p:sp>
        <p:nvSpPr>
          <p:cNvPr id="45123" name="Rectangle 145"/>
          <p:cNvSpPr>
            <a:spLocks noChangeArrowheads="1"/>
          </p:cNvSpPr>
          <p:nvPr/>
        </p:nvSpPr>
        <p:spPr bwMode="auto">
          <a:xfrm>
            <a:off x="2011363" y="5991225"/>
            <a:ext cx="9207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en-US" altLang="bg-BG" sz="1300" u="none">
                <a:solidFill>
                  <a:srgbClr val="000000"/>
                </a:solidFill>
              </a:rPr>
              <a:t>1</a:t>
            </a:r>
            <a:endParaRPr lang="en-US" altLang="bg-BG" sz="2400" u="none">
              <a:latin typeface="Times New Roman" pitchFamily="18" charset="0"/>
            </a:endParaRPr>
          </a:p>
        </p:txBody>
      </p:sp>
      <p:sp>
        <p:nvSpPr>
          <p:cNvPr id="45124" name="Rectangle 146"/>
          <p:cNvSpPr>
            <a:spLocks noChangeArrowheads="1"/>
          </p:cNvSpPr>
          <p:nvPr/>
        </p:nvSpPr>
        <p:spPr bwMode="auto">
          <a:xfrm>
            <a:off x="3144838" y="5991225"/>
            <a:ext cx="9207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en-US" altLang="bg-BG" sz="1300" u="none">
                <a:solidFill>
                  <a:srgbClr val="000000"/>
                </a:solidFill>
              </a:rPr>
              <a:t>4</a:t>
            </a:r>
            <a:endParaRPr lang="en-US" altLang="bg-BG" sz="2400" u="none">
              <a:latin typeface="Times New Roman" pitchFamily="18" charset="0"/>
            </a:endParaRPr>
          </a:p>
        </p:txBody>
      </p:sp>
      <p:sp>
        <p:nvSpPr>
          <p:cNvPr id="45125" name="Rectangle 147"/>
          <p:cNvSpPr>
            <a:spLocks noChangeArrowheads="1"/>
          </p:cNvSpPr>
          <p:nvPr/>
        </p:nvSpPr>
        <p:spPr bwMode="auto">
          <a:xfrm>
            <a:off x="2767013" y="5991225"/>
            <a:ext cx="9207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en-US" altLang="bg-BG" sz="1300" u="none">
                <a:solidFill>
                  <a:srgbClr val="000000"/>
                </a:solidFill>
              </a:rPr>
              <a:t>3</a:t>
            </a:r>
            <a:endParaRPr lang="en-US" altLang="bg-BG" sz="2400" u="none">
              <a:latin typeface="Times New Roman" pitchFamily="18" charset="0"/>
            </a:endParaRPr>
          </a:p>
        </p:txBody>
      </p:sp>
      <p:sp>
        <p:nvSpPr>
          <p:cNvPr id="45126" name="Rectangle 148"/>
          <p:cNvSpPr>
            <a:spLocks noChangeArrowheads="1"/>
          </p:cNvSpPr>
          <p:nvPr/>
        </p:nvSpPr>
        <p:spPr bwMode="auto">
          <a:xfrm>
            <a:off x="2389188" y="5991225"/>
            <a:ext cx="9207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en-US" altLang="bg-BG" sz="1300" u="none">
                <a:solidFill>
                  <a:srgbClr val="000000"/>
                </a:solidFill>
              </a:rPr>
              <a:t>2</a:t>
            </a:r>
            <a:endParaRPr lang="en-US" altLang="bg-BG" sz="2400" u="none">
              <a:latin typeface="Times New Roman" pitchFamily="18" charset="0"/>
            </a:endParaRPr>
          </a:p>
        </p:txBody>
      </p:sp>
      <p:sp>
        <p:nvSpPr>
          <p:cNvPr id="45127" name="Rectangle 149"/>
          <p:cNvSpPr>
            <a:spLocks noChangeArrowheads="1"/>
          </p:cNvSpPr>
          <p:nvPr/>
        </p:nvSpPr>
        <p:spPr bwMode="auto">
          <a:xfrm>
            <a:off x="4281488" y="5991225"/>
            <a:ext cx="9207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en-US" altLang="bg-BG" sz="1300" u="none">
                <a:solidFill>
                  <a:srgbClr val="000000"/>
                </a:solidFill>
              </a:rPr>
              <a:t>7</a:t>
            </a:r>
            <a:endParaRPr lang="en-US" altLang="bg-BG" sz="2400" u="none">
              <a:latin typeface="Times New Roman" pitchFamily="18" charset="0"/>
            </a:endParaRPr>
          </a:p>
        </p:txBody>
      </p:sp>
      <p:sp>
        <p:nvSpPr>
          <p:cNvPr id="45128" name="Rectangle 150"/>
          <p:cNvSpPr>
            <a:spLocks noChangeArrowheads="1"/>
          </p:cNvSpPr>
          <p:nvPr/>
        </p:nvSpPr>
        <p:spPr bwMode="auto">
          <a:xfrm>
            <a:off x="3905250" y="5991225"/>
            <a:ext cx="9207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en-US" altLang="bg-BG" sz="1300" u="none">
                <a:solidFill>
                  <a:srgbClr val="000000"/>
                </a:solidFill>
              </a:rPr>
              <a:t>6</a:t>
            </a:r>
            <a:endParaRPr lang="en-US" altLang="bg-BG" sz="2400" u="none">
              <a:latin typeface="Times New Roman" pitchFamily="18" charset="0"/>
            </a:endParaRPr>
          </a:p>
        </p:txBody>
      </p:sp>
      <p:sp>
        <p:nvSpPr>
          <p:cNvPr id="45129" name="Rectangle 151"/>
          <p:cNvSpPr>
            <a:spLocks noChangeArrowheads="1"/>
          </p:cNvSpPr>
          <p:nvPr/>
        </p:nvSpPr>
        <p:spPr bwMode="auto">
          <a:xfrm>
            <a:off x="3527425" y="5991225"/>
            <a:ext cx="9207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en-US" altLang="bg-BG" sz="1300" u="none">
                <a:solidFill>
                  <a:srgbClr val="000000"/>
                </a:solidFill>
              </a:rPr>
              <a:t>5</a:t>
            </a:r>
            <a:endParaRPr lang="en-US" altLang="bg-BG" sz="2400" u="none">
              <a:latin typeface="Times New Roman" pitchFamily="18" charset="0"/>
            </a:endParaRPr>
          </a:p>
        </p:txBody>
      </p:sp>
      <p:sp>
        <p:nvSpPr>
          <p:cNvPr id="45130" name="Rectangle 152"/>
          <p:cNvSpPr>
            <a:spLocks noChangeArrowheads="1"/>
          </p:cNvSpPr>
          <p:nvPr/>
        </p:nvSpPr>
        <p:spPr bwMode="auto">
          <a:xfrm>
            <a:off x="5037138" y="5991225"/>
            <a:ext cx="9207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en-US" altLang="bg-BG" sz="1300" u="none">
                <a:solidFill>
                  <a:srgbClr val="000000"/>
                </a:solidFill>
              </a:rPr>
              <a:t>9</a:t>
            </a:r>
            <a:endParaRPr lang="en-US" altLang="bg-BG" sz="2400" u="none">
              <a:latin typeface="Times New Roman" pitchFamily="18" charset="0"/>
            </a:endParaRPr>
          </a:p>
        </p:txBody>
      </p:sp>
      <p:sp>
        <p:nvSpPr>
          <p:cNvPr id="45131" name="Rectangle 153"/>
          <p:cNvSpPr>
            <a:spLocks noChangeArrowheads="1"/>
          </p:cNvSpPr>
          <p:nvPr/>
        </p:nvSpPr>
        <p:spPr bwMode="auto">
          <a:xfrm>
            <a:off x="4659313" y="5991225"/>
            <a:ext cx="9207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en-US" altLang="bg-BG" sz="1300" u="none">
                <a:solidFill>
                  <a:srgbClr val="000000"/>
                </a:solidFill>
              </a:rPr>
              <a:t>8</a:t>
            </a:r>
            <a:endParaRPr lang="en-US" altLang="bg-BG" sz="2400" u="none">
              <a:latin typeface="Times New Roman" pitchFamily="18" charset="0"/>
            </a:endParaRPr>
          </a:p>
        </p:txBody>
      </p:sp>
      <p:sp>
        <p:nvSpPr>
          <p:cNvPr id="45132" name="Rectangle 154"/>
          <p:cNvSpPr>
            <a:spLocks noChangeArrowheads="1"/>
          </p:cNvSpPr>
          <p:nvPr/>
        </p:nvSpPr>
        <p:spPr bwMode="auto">
          <a:xfrm>
            <a:off x="5367338" y="5991225"/>
            <a:ext cx="18415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en-US" altLang="bg-BG" sz="1300" u="none">
                <a:solidFill>
                  <a:srgbClr val="000000"/>
                </a:solidFill>
              </a:rPr>
              <a:t>10</a:t>
            </a:r>
            <a:endParaRPr lang="en-US" altLang="bg-BG" sz="2400" u="none">
              <a:latin typeface="Times New Roman" pitchFamily="18" charset="0"/>
            </a:endParaRPr>
          </a:p>
        </p:txBody>
      </p:sp>
      <p:sp>
        <p:nvSpPr>
          <p:cNvPr id="490651" name="Rectangle 155"/>
          <p:cNvSpPr>
            <a:spLocks noChangeArrowheads="1"/>
          </p:cNvSpPr>
          <p:nvPr/>
        </p:nvSpPr>
        <p:spPr bwMode="auto">
          <a:xfrm>
            <a:off x="5383213" y="3208338"/>
            <a:ext cx="2571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en-US" altLang="bg-BG" sz="1300" i="1" u="none">
                <a:solidFill>
                  <a:srgbClr val="000000"/>
                </a:solidFill>
              </a:rPr>
              <a:t>MC</a:t>
            </a:r>
            <a:endParaRPr lang="en-US" altLang="bg-BG" sz="2400" u="none">
              <a:latin typeface="Times New Roman" pitchFamily="18" charset="0"/>
            </a:endParaRPr>
          </a:p>
        </p:txBody>
      </p:sp>
      <p:sp>
        <p:nvSpPr>
          <p:cNvPr id="490652" name="Rectangle 156"/>
          <p:cNvSpPr>
            <a:spLocks noChangeArrowheads="1"/>
          </p:cNvSpPr>
          <p:nvPr/>
        </p:nvSpPr>
        <p:spPr bwMode="auto">
          <a:xfrm>
            <a:off x="5567363" y="3962400"/>
            <a:ext cx="33020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en-US" altLang="bg-BG" sz="1300" i="1" u="none">
                <a:solidFill>
                  <a:srgbClr val="000000"/>
                </a:solidFill>
              </a:rPr>
              <a:t>ATC</a:t>
            </a:r>
            <a:endParaRPr lang="en-US" altLang="bg-BG" sz="2400" u="none">
              <a:latin typeface="Times New Roman" pitchFamily="18" charset="0"/>
            </a:endParaRPr>
          </a:p>
        </p:txBody>
      </p:sp>
      <p:sp>
        <p:nvSpPr>
          <p:cNvPr id="490653" name="Rectangle 157"/>
          <p:cNvSpPr>
            <a:spLocks noChangeArrowheads="1"/>
          </p:cNvSpPr>
          <p:nvPr/>
        </p:nvSpPr>
        <p:spPr bwMode="auto">
          <a:xfrm>
            <a:off x="5576888" y="4340225"/>
            <a:ext cx="338137"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en-US" altLang="bg-BG" sz="1300" i="1" u="none">
                <a:solidFill>
                  <a:srgbClr val="000000"/>
                </a:solidFill>
              </a:rPr>
              <a:t>AVC</a:t>
            </a:r>
            <a:endParaRPr lang="en-US" altLang="bg-BG" sz="2400" u="none">
              <a:latin typeface="Times New Roman" pitchFamily="18" charset="0"/>
            </a:endParaRPr>
          </a:p>
        </p:txBody>
      </p:sp>
      <p:sp>
        <p:nvSpPr>
          <p:cNvPr id="490654" name="Rectangle 158"/>
          <p:cNvSpPr>
            <a:spLocks noChangeArrowheads="1"/>
          </p:cNvSpPr>
          <p:nvPr/>
        </p:nvSpPr>
        <p:spPr bwMode="auto">
          <a:xfrm>
            <a:off x="5567363" y="5446713"/>
            <a:ext cx="33020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en-US" altLang="bg-BG" sz="1300" i="1" u="none">
                <a:solidFill>
                  <a:srgbClr val="000000"/>
                </a:solidFill>
              </a:rPr>
              <a:t>AFC</a:t>
            </a:r>
            <a:endParaRPr lang="en-US" altLang="bg-BG" sz="2400" u="none">
              <a:latin typeface="Times New Roman" pitchFamily="18" charset="0"/>
            </a:endParaRPr>
          </a:p>
        </p:txBody>
      </p:sp>
    </p:spTree>
    <p:extLst>
      <p:ext uri="{BB962C8B-B14F-4D97-AF65-F5344CB8AC3E}">
        <p14:creationId xmlns:p14="http://schemas.microsoft.com/office/powerpoint/2010/main" val="231893459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90611"/>
                                        </p:tgtEl>
                                        <p:attrNameLst>
                                          <p:attrName>style.visibility</p:attrName>
                                        </p:attrNameLst>
                                      </p:cBhvr>
                                      <p:to>
                                        <p:strVal val="visible"/>
                                      </p:to>
                                    </p:set>
                                    <p:animEffect transition="in" filter="wipe(left)">
                                      <p:cBhvr>
                                        <p:cTn id="7" dur="500"/>
                                        <p:tgtEl>
                                          <p:spTgt spid="4906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490568"/>
                                        </p:tgtEl>
                                        <p:attrNameLst>
                                          <p:attrName>style.visibility</p:attrName>
                                        </p:attrNameLst>
                                      </p:cBhvr>
                                      <p:to>
                                        <p:strVal val="visible"/>
                                      </p:to>
                                    </p:set>
                                    <p:animEffect transition="in" filter="strips(downRight)">
                                      <p:cBhvr>
                                        <p:cTn id="12" dur="500"/>
                                        <p:tgtEl>
                                          <p:spTgt spid="490568"/>
                                        </p:tgtEl>
                                      </p:cBhvr>
                                    </p:animEffect>
                                  </p:childTnLst>
                                </p:cTn>
                              </p:par>
                            </p:childTnLst>
                          </p:cTn>
                        </p:par>
                        <p:par>
                          <p:cTn id="13" fill="hold" nodeType="afterGroup">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490652">
                                            <p:txEl>
                                              <p:pRg st="0" end="0"/>
                                            </p:txEl>
                                          </p:spTgt>
                                        </p:tgtEl>
                                        <p:attrNameLst>
                                          <p:attrName>style.visibility</p:attrName>
                                        </p:attrNameLst>
                                      </p:cBhvr>
                                      <p:to>
                                        <p:strVal val="visible"/>
                                      </p:to>
                                    </p:set>
                                    <p:animEffect transition="in" filter="dissolve">
                                      <p:cBhvr>
                                        <p:cTn id="16" dur="500"/>
                                        <p:tgtEl>
                                          <p:spTgt spid="490652">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6" fill="hold" nodeType="clickEffect">
                                  <p:stCondLst>
                                    <p:cond delay="0"/>
                                  </p:stCondLst>
                                  <p:childTnLst>
                                    <p:set>
                                      <p:cBhvr>
                                        <p:cTn id="20" dur="1" fill="hold">
                                          <p:stCondLst>
                                            <p:cond delay="0"/>
                                          </p:stCondLst>
                                        </p:cTn>
                                        <p:tgtEl>
                                          <p:spTgt spid="490589"/>
                                        </p:tgtEl>
                                        <p:attrNameLst>
                                          <p:attrName>style.visibility</p:attrName>
                                        </p:attrNameLst>
                                      </p:cBhvr>
                                      <p:to>
                                        <p:strVal val="visible"/>
                                      </p:to>
                                    </p:set>
                                    <p:animEffect transition="in" filter="strips(downRight)">
                                      <p:cBhvr>
                                        <p:cTn id="21" dur="500"/>
                                        <p:tgtEl>
                                          <p:spTgt spid="49058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6" fill="hold" nodeType="clickEffect">
                                  <p:stCondLst>
                                    <p:cond delay="0"/>
                                  </p:stCondLst>
                                  <p:childTnLst>
                                    <p:set>
                                      <p:cBhvr>
                                        <p:cTn id="25" dur="1" fill="hold">
                                          <p:stCondLst>
                                            <p:cond delay="0"/>
                                          </p:stCondLst>
                                        </p:cTn>
                                        <p:tgtEl>
                                          <p:spTgt spid="490548"/>
                                        </p:tgtEl>
                                        <p:attrNameLst>
                                          <p:attrName>style.visibility</p:attrName>
                                        </p:attrNameLst>
                                      </p:cBhvr>
                                      <p:to>
                                        <p:strVal val="visible"/>
                                      </p:to>
                                    </p:set>
                                    <p:animEffect transition="in" filter="strips(downRight)">
                                      <p:cBhvr>
                                        <p:cTn id="26" dur="500"/>
                                        <p:tgtEl>
                                          <p:spTgt spid="490548"/>
                                        </p:tgtEl>
                                      </p:cBhvr>
                                    </p:animEffect>
                                  </p:childTnLst>
                                </p:cTn>
                              </p:par>
                            </p:childTnLst>
                          </p:cTn>
                        </p:par>
                        <p:par>
                          <p:cTn id="27" fill="hold" nodeType="afterGroup">
                            <p:stCondLst>
                              <p:cond delay="500"/>
                            </p:stCondLst>
                            <p:childTnLst>
                              <p:par>
                                <p:cTn id="28" presetID="9" presetClass="entr" presetSubtype="0" fill="hold" grpId="0" nodeType="afterEffect">
                                  <p:stCondLst>
                                    <p:cond delay="0"/>
                                  </p:stCondLst>
                                  <p:childTnLst>
                                    <p:set>
                                      <p:cBhvr>
                                        <p:cTn id="29" dur="1" fill="hold">
                                          <p:stCondLst>
                                            <p:cond delay="0"/>
                                          </p:stCondLst>
                                        </p:cTn>
                                        <p:tgtEl>
                                          <p:spTgt spid="490654">
                                            <p:txEl>
                                              <p:pRg st="0" end="0"/>
                                            </p:txEl>
                                          </p:spTgt>
                                        </p:tgtEl>
                                        <p:attrNameLst>
                                          <p:attrName>style.visibility</p:attrName>
                                        </p:attrNameLst>
                                      </p:cBhvr>
                                      <p:to>
                                        <p:strVal val="visible"/>
                                      </p:to>
                                    </p:set>
                                    <p:animEffect transition="in" filter="dissolve">
                                      <p:cBhvr>
                                        <p:cTn id="30" dur="500"/>
                                        <p:tgtEl>
                                          <p:spTgt spid="490654">
                                            <p:txEl>
                                              <p:pRg st="0" end="0"/>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8" presetClass="entr" presetSubtype="3" fill="hold" nodeType="clickEffect">
                                  <p:stCondLst>
                                    <p:cond delay="0"/>
                                  </p:stCondLst>
                                  <p:childTnLst>
                                    <p:set>
                                      <p:cBhvr>
                                        <p:cTn id="34" dur="1" fill="hold">
                                          <p:stCondLst>
                                            <p:cond delay="0"/>
                                          </p:stCondLst>
                                        </p:cTn>
                                        <p:tgtEl>
                                          <p:spTgt spid="490600"/>
                                        </p:tgtEl>
                                        <p:attrNameLst>
                                          <p:attrName>style.visibility</p:attrName>
                                        </p:attrNameLst>
                                      </p:cBhvr>
                                      <p:to>
                                        <p:strVal val="visible"/>
                                      </p:to>
                                    </p:set>
                                    <p:animEffect transition="in" filter="strips(upRight)">
                                      <p:cBhvr>
                                        <p:cTn id="35" dur="500"/>
                                        <p:tgtEl>
                                          <p:spTgt spid="490600"/>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8" presetClass="entr" presetSubtype="3" fill="hold" nodeType="clickEffect">
                                  <p:stCondLst>
                                    <p:cond delay="0"/>
                                  </p:stCondLst>
                                  <p:childTnLst>
                                    <p:set>
                                      <p:cBhvr>
                                        <p:cTn id="39" dur="1" fill="hold">
                                          <p:stCondLst>
                                            <p:cond delay="0"/>
                                          </p:stCondLst>
                                        </p:cTn>
                                        <p:tgtEl>
                                          <p:spTgt spid="490538"/>
                                        </p:tgtEl>
                                        <p:attrNameLst>
                                          <p:attrName>style.visibility</p:attrName>
                                        </p:attrNameLst>
                                      </p:cBhvr>
                                      <p:to>
                                        <p:strVal val="visible"/>
                                      </p:to>
                                    </p:set>
                                    <p:animEffect transition="in" filter="strips(upRight)">
                                      <p:cBhvr>
                                        <p:cTn id="40" dur="500"/>
                                        <p:tgtEl>
                                          <p:spTgt spid="490538"/>
                                        </p:tgtEl>
                                      </p:cBhvr>
                                    </p:animEffect>
                                  </p:childTnLst>
                                </p:cTn>
                              </p:par>
                            </p:childTnLst>
                          </p:cTn>
                        </p:par>
                        <p:par>
                          <p:cTn id="41" fill="hold" nodeType="afterGroup">
                            <p:stCondLst>
                              <p:cond delay="500"/>
                            </p:stCondLst>
                            <p:childTnLst>
                              <p:par>
                                <p:cTn id="42" presetID="9" presetClass="entr" presetSubtype="0" fill="hold" grpId="0" nodeType="afterEffect">
                                  <p:stCondLst>
                                    <p:cond delay="0"/>
                                  </p:stCondLst>
                                  <p:childTnLst>
                                    <p:set>
                                      <p:cBhvr>
                                        <p:cTn id="43" dur="1" fill="hold">
                                          <p:stCondLst>
                                            <p:cond delay="0"/>
                                          </p:stCondLst>
                                        </p:cTn>
                                        <p:tgtEl>
                                          <p:spTgt spid="490651">
                                            <p:txEl>
                                              <p:pRg st="0" end="0"/>
                                            </p:txEl>
                                          </p:spTgt>
                                        </p:tgtEl>
                                        <p:attrNameLst>
                                          <p:attrName>style.visibility</p:attrName>
                                        </p:attrNameLst>
                                      </p:cBhvr>
                                      <p:to>
                                        <p:strVal val="visible"/>
                                      </p:to>
                                    </p:set>
                                    <p:animEffect transition="in" filter="dissolve">
                                      <p:cBhvr>
                                        <p:cTn id="44" dur="500"/>
                                        <p:tgtEl>
                                          <p:spTgt spid="490651">
                                            <p:txEl>
                                              <p:pRg st="0" end="0"/>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490578"/>
                                        </p:tgtEl>
                                        <p:attrNameLst>
                                          <p:attrName>style.visibility</p:attrName>
                                        </p:attrNameLst>
                                      </p:cBhvr>
                                      <p:to>
                                        <p:strVal val="visible"/>
                                      </p:to>
                                    </p:set>
                                    <p:animEffect transition="in" filter="wipe(left)">
                                      <p:cBhvr>
                                        <p:cTn id="49" dur="500"/>
                                        <p:tgtEl>
                                          <p:spTgt spid="490578"/>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490558"/>
                                        </p:tgtEl>
                                        <p:attrNameLst>
                                          <p:attrName>style.visibility</p:attrName>
                                        </p:attrNameLst>
                                      </p:cBhvr>
                                      <p:to>
                                        <p:strVal val="visible"/>
                                      </p:to>
                                    </p:set>
                                    <p:animEffect transition="in" filter="wipe(left)">
                                      <p:cBhvr>
                                        <p:cTn id="54" dur="500"/>
                                        <p:tgtEl>
                                          <p:spTgt spid="490558"/>
                                        </p:tgtEl>
                                      </p:cBhvr>
                                    </p:animEffect>
                                  </p:childTnLst>
                                </p:cTn>
                              </p:par>
                            </p:childTnLst>
                          </p:cTn>
                        </p:par>
                        <p:par>
                          <p:cTn id="55" fill="hold" nodeType="afterGroup">
                            <p:stCondLst>
                              <p:cond delay="500"/>
                            </p:stCondLst>
                            <p:childTnLst>
                              <p:par>
                                <p:cTn id="56" presetID="9" presetClass="entr" presetSubtype="0" fill="hold" grpId="0" nodeType="afterEffect">
                                  <p:stCondLst>
                                    <p:cond delay="0"/>
                                  </p:stCondLst>
                                  <p:childTnLst>
                                    <p:set>
                                      <p:cBhvr>
                                        <p:cTn id="57" dur="1" fill="hold">
                                          <p:stCondLst>
                                            <p:cond delay="0"/>
                                          </p:stCondLst>
                                        </p:cTn>
                                        <p:tgtEl>
                                          <p:spTgt spid="490653">
                                            <p:txEl>
                                              <p:pRg st="0" end="0"/>
                                            </p:txEl>
                                          </p:spTgt>
                                        </p:tgtEl>
                                        <p:attrNameLst>
                                          <p:attrName>style.visibility</p:attrName>
                                        </p:attrNameLst>
                                      </p:cBhvr>
                                      <p:to>
                                        <p:strVal val="visible"/>
                                      </p:to>
                                    </p:set>
                                    <p:animEffect transition="in" filter="dissolve">
                                      <p:cBhvr>
                                        <p:cTn id="58" dur="500"/>
                                        <p:tgtEl>
                                          <p:spTgt spid="49065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651" grpId="0" build="p" autoUpdateAnimBg="0"/>
      <p:bldP spid="490652" grpId="0" build="p" autoUpdateAnimBg="0"/>
      <p:bldP spid="490653" grpId="0" build="p" autoUpdateAnimBg="0"/>
      <p:bldP spid="490654"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bg-BG" dirty="0" smtClean="0"/>
              <a:t>Криви на разходите и техните форми</a:t>
            </a:r>
            <a:endParaRPr lang="bg-BG" dirty="0"/>
          </a:p>
        </p:txBody>
      </p:sp>
      <p:sp>
        <p:nvSpPr>
          <p:cNvPr id="4" name="Content Placeholder 3"/>
          <p:cNvSpPr>
            <a:spLocks noGrp="1"/>
          </p:cNvSpPr>
          <p:nvPr>
            <p:ph idx="1"/>
          </p:nvPr>
        </p:nvSpPr>
        <p:spPr/>
        <p:txBody>
          <a:bodyPr/>
          <a:lstStyle/>
          <a:p>
            <a:r>
              <a:rPr lang="bg-BG" dirty="0" smtClean="0"/>
              <a:t>Пределна цена се покачва с количеството произведена продукция.</a:t>
            </a:r>
          </a:p>
          <a:p>
            <a:r>
              <a:rPr lang="bg-BG" dirty="0" smtClean="0"/>
              <a:t>Това се дължи на свойството на намаляващия се пределен продукт.</a:t>
            </a:r>
            <a:endParaRPr lang="bg-BG" dirty="0"/>
          </a:p>
        </p:txBody>
      </p:sp>
    </p:spTree>
    <p:extLst>
      <p:ext uri="{BB962C8B-B14F-4D97-AF65-F5344CB8AC3E}">
        <p14:creationId xmlns:p14="http://schemas.microsoft.com/office/powerpoint/2010/main" val="81695312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Особености на кривите на разходите</a:t>
            </a:r>
            <a:endParaRPr lang="bg-BG" dirty="0"/>
          </a:p>
        </p:txBody>
      </p:sp>
      <p:sp>
        <p:nvSpPr>
          <p:cNvPr id="3" name="Content Placeholder 2"/>
          <p:cNvSpPr>
            <a:spLocks noGrp="1"/>
          </p:cNvSpPr>
          <p:nvPr>
            <p:ph idx="1"/>
          </p:nvPr>
        </p:nvSpPr>
        <p:spPr/>
        <p:txBody>
          <a:bodyPr>
            <a:normAutofit fontScale="92500" lnSpcReduction="20000"/>
          </a:bodyPr>
          <a:lstStyle/>
          <a:p>
            <a:r>
              <a:rPr lang="bg-BG" dirty="0" smtClean="0"/>
              <a:t>Средната крива на общите разходи е </a:t>
            </a:r>
            <a:r>
              <a:rPr lang="bg-BG" b="1" dirty="0" smtClean="0">
                <a:solidFill>
                  <a:srgbClr val="FF0000"/>
                </a:solidFill>
              </a:rPr>
              <a:t>U-образна форма.</a:t>
            </a:r>
          </a:p>
          <a:p>
            <a:r>
              <a:rPr lang="bg-BG" dirty="0" smtClean="0"/>
              <a:t>При много малки количества на продукция средната обща цена е висока, тъй като фиксираната цена се разпределя само върху само няколко единици.</a:t>
            </a:r>
          </a:p>
          <a:p>
            <a:r>
              <a:rPr lang="bg-BG" dirty="0" smtClean="0"/>
              <a:t>Средният общ спад на разходите, води до увеличаване на продукцията.</a:t>
            </a:r>
          </a:p>
          <a:p>
            <a:r>
              <a:rPr lang="bg-BG" dirty="0" smtClean="0"/>
              <a:t>Средна обща стойност започва да расте, тъй като средните променливи разходи нарастват значително.</a:t>
            </a:r>
            <a:endParaRPr lang="bg-BG" dirty="0"/>
          </a:p>
        </p:txBody>
      </p:sp>
    </p:spTree>
    <p:extLst>
      <p:ext uri="{BB962C8B-B14F-4D97-AF65-F5344CB8AC3E}">
        <p14:creationId xmlns:p14="http://schemas.microsoft.com/office/powerpoint/2010/main" val="186798736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bg-BG" dirty="0" smtClean="0"/>
              <a:t>Криви на разходите и техните форми</a:t>
            </a:r>
            <a:endParaRPr lang="bg-BG" dirty="0"/>
          </a:p>
        </p:txBody>
      </p:sp>
      <p:sp>
        <p:nvSpPr>
          <p:cNvPr id="3" name="Content Placeholder 2"/>
          <p:cNvSpPr>
            <a:spLocks noGrp="1"/>
          </p:cNvSpPr>
          <p:nvPr>
            <p:ph idx="1"/>
          </p:nvPr>
        </p:nvSpPr>
        <p:spPr/>
        <p:txBody>
          <a:bodyPr>
            <a:normAutofit fontScale="92500"/>
          </a:bodyPr>
          <a:lstStyle/>
          <a:p>
            <a:r>
              <a:rPr lang="bg-BG" dirty="0" smtClean="0"/>
              <a:t>Връзка между пределните разходи и на средните общи разходи</a:t>
            </a:r>
          </a:p>
          <a:p>
            <a:r>
              <a:rPr lang="bg-BG" dirty="0" smtClean="0"/>
              <a:t>Всеки път, когато пределните разходи намаляват средната стойност на общите разходи и средната обща цена е пада.</a:t>
            </a:r>
          </a:p>
          <a:p>
            <a:r>
              <a:rPr lang="bg-BG" dirty="0" smtClean="0"/>
              <a:t>Всеки път, когато пределната стойност е по-голяма от средната стойност на общите разходи, средната обща цена се покачва.</a:t>
            </a:r>
            <a:endParaRPr lang="bg-BG" dirty="0"/>
          </a:p>
        </p:txBody>
      </p:sp>
    </p:spTree>
    <p:extLst>
      <p:ext uri="{BB962C8B-B14F-4D97-AF65-F5344CB8AC3E}">
        <p14:creationId xmlns:p14="http://schemas.microsoft.com/office/powerpoint/2010/main" val="151817356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bg-BG"/>
          </a:p>
        </p:txBody>
      </p:sp>
      <p:sp>
        <p:nvSpPr>
          <p:cNvPr id="3" name="Content Placeholder 2"/>
          <p:cNvSpPr>
            <a:spLocks noGrp="1"/>
          </p:cNvSpPr>
          <p:nvPr>
            <p:ph idx="1"/>
          </p:nvPr>
        </p:nvSpPr>
        <p:spPr/>
        <p:txBody>
          <a:bodyPr/>
          <a:lstStyle/>
          <a:p>
            <a:pPr algn="just"/>
            <a:r>
              <a:rPr lang="ru-RU" dirty="0" err="1"/>
              <a:t>Връзка</a:t>
            </a:r>
            <a:r>
              <a:rPr lang="ru-RU" dirty="0"/>
              <a:t> между </a:t>
            </a:r>
            <a:r>
              <a:rPr lang="ru-RU" dirty="0" err="1"/>
              <a:t>пределните</a:t>
            </a:r>
            <a:r>
              <a:rPr lang="ru-RU" dirty="0"/>
              <a:t> разходи и на </a:t>
            </a:r>
            <a:r>
              <a:rPr lang="ru-RU" dirty="0" err="1"/>
              <a:t>средните</a:t>
            </a:r>
            <a:r>
              <a:rPr lang="ru-RU" dirty="0"/>
              <a:t> общи разходи</a:t>
            </a:r>
          </a:p>
          <a:p>
            <a:pPr algn="just"/>
            <a:r>
              <a:rPr lang="ru-RU" dirty="0" err="1"/>
              <a:t>Кривата</a:t>
            </a:r>
            <a:r>
              <a:rPr lang="ru-RU" dirty="0"/>
              <a:t> на </a:t>
            </a:r>
            <a:r>
              <a:rPr lang="ru-RU" dirty="0" err="1"/>
              <a:t>пределната</a:t>
            </a:r>
            <a:r>
              <a:rPr lang="ru-RU" dirty="0"/>
              <a:t> цена </a:t>
            </a:r>
            <a:r>
              <a:rPr lang="ru-RU" dirty="0" err="1"/>
              <a:t>пресича</a:t>
            </a:r>
            <a:r>
              <a:rPr lang="ru-RU" dirty="0"/>
              <a:t> </a:t>
            </a:r>
            <a:r>
              <a:rPr lang="ru-RU" dirty="0" err="1"/>
              <a:t>кривата</a:t>
            </a:r>
            <a:r>
              <a:rPr lang="ru-RU" dirty="0"/>
              <a:t> на </a:t>
            </a:r>
            <a:r>
              <a:rPr lang="ru-RU" dirty="0" err="1" smtClean="0"/>
              <a:t>средните</a:t>
            </a:r>
            <a:r>
              <a:rPr lang="ru-RU" dirty="0" smtClean="0"/>
              <a:t>-общи </a:t>
            </a:r>
            <a:r>
              <a:rPr lang="ru-RU" dirty="0"/>
              <a:t>разходи </a:t>
            </a:r>
            <a:r>
              <a:rPr lang="ru-RU" dirty="0" smtClean="0"/>
              <a:t> в </a:t>
            </a:r>
            <a:r>
              <a:rPr lang="ru-RU" dirty="0" err="1" smtClean="0"/>
              <a:t>техния</a:t>
            </a:r>
            <a:r>
              <a:rPr lang="ru-RU" dirty="0" smtClean="0"/>
              <a:t> минимум</a:t>
            </a:r>
            <a:r>
              <a:rPr lang="en-US" dirty="0" smtClean="0"/>
              <a:t> </a:t>
            </a:r>
            <a:r>
              <a:rPr lang="ru-RU" dirty="0" smtClean="0"/>
              <a:t>(</a:t>
            </a:r>
            <a:r>
              <a:rPr lang="ru-RU" dirty="0" err="1" smtClean="0"/>
              <a:t>ефективен</a:t>
            </a:r>
            <a:r>
              <a:rPr lang="ru-RU" dirty="0" smtClean="0"/>
              <a:t> </a:t>
            </a:r>
            <a:r>
              <a:rPr lang="ru-RU" dirty="0" err="1"/>
              <a:t>мащаб</a:t>
            </a:r>
            <a:r>
              <a:rPr lang="ru-RU" dirty="0" smtClean="0"/>
              <a:t>.)</a:t>
            </a:r>
            <a:endParaRPr lang="ru-RU" dirty="0"/>
          </a:p>
          <a:p>
            <a:pPr algn="just"/>
            <a:r>
              <a:rPr lang="ru-RU" dirty="0" err="1" smtClean="0"/>
              <a:t>Ефективия</a:t>
            </a:r>
            <a:r>
              <a:rPr lang="ru-RU" dirty="0" smtClean="0"/>
              <a:t> </a:t>
            </a:r>
            <a:r>
              <a:rPr lang="ru-RU" dirty="0" err="1"/>
              <a:t>мащаб</a:t>
            </a:r>
            <a:r>
              <a:rPr lang="ru-RU" dirty="0"/>
              <a:t> е количеството, </a:t>
            </a:r>
            <a:r>
              <a:rPr lang="ru-RU" dirty="0" err="1"/>
              <a:t>което</a:t>
            </a:r>
            <a:r>
              <a:rPr lang="ru-RU" dirty="0"/>
              <a:t> </a:t>
            </a:r>
            <a:r>
              <a:rPr lang="ru-RU" dirty="0" err="1"/>
              <a:t>свежда</a:t>
            </a:r>
            <a:r>
              <a:rPr lang="ru-RU" dirty="0"/>
              <a:t> до минимум </a:t>
            </a:r>
            <a:r>
              <a:rPr lang="ru-RU" dirty="0" err="1"/>
              <a:t>средните</a:t>
            </a:r>
            <a:r>
              <a:rPr lang="ru-RU" dirty="0"/>
              <a:t> общи разходи.</a:t>
            </a:r>
            <a:endParaRPr lang="bg-BG" dirty="0"/>
          </a:p>
        </p:txBody>
      </p:sp>
    </p:spTree>
    <p:extLst>
      <p:ext uri="{BB962C8B-B14F-4D97-AF65-F5344CB8AC3E}">
        <p14:creationId xmlns:p14="http://schemas.microsoft.com/office/powerpoint/2010/main" val="135190969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bg-BG"/>
          </a:p>
        </p:txBody>
      </p:sp>
      <p:sp>
        <p:nvSpPr>
          <p:cNvPr id="3" name="Content Placeholder 2"/>
          <p:cNvSpPr>
            <a:spLocks noGrp="1"/>
          </p:cNvSpPr>
          <p:nvPr>
            <p:ph idx="1"/>
          </p:nvPr>
        </p:nvSpPr>
        <p:spPr/>
        <p:txBody>
          <a:bodyPr/>
          <a:lstStyle/>
          <a:p>
            <a:pPr marL="0" indent="0" algn="just">
              <a:buNone/>
            </a:pPr>
            <a:r>
              <a:rPr lang="ru-RU" dirty="0" smtClean="0"/>
              <a:t>	</a:t>
            </a:r>
            <a:r>
              <a:rPr lang="bg-BG" dirty="0" smtClean="0"/>
              <a:t>Сега е времето да разгледаме отношенията, които съществуват между различните мерки на разходите</a:t>
            </a:r>
            <a:endParaRPr lang="bg-BG" dirty="0"/>
          </a:p>
        </p:txBody>
      </p:sp>
    </p:spTree>
    <p:extLst>
      <p:ext uri="{BB962C8B-B14F-4D97-AF65-F5344CB8AC3E}">
        <p14:creationId xmlns:p14="http://schemas.microsoft.com/office/powerpoint/2010/main" val="8805492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ChangeArrowheads="1"/>
          </p:cNvSpPr>
          <p:nvPr/>
        </p:nvSpPr>
        <p:spPr bwMode="auto">
          <a:xfrm>
            <a:off x="3581400" y="381000"/>
            <a:ext cx="3429000" cy="6858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cs typeface="Times New Roman" charset="0"/>
            </a:endParaRPr>
          </a:p>
        </p:txBody>
      </p:sp>
      <p:sp>
        <p:nvSpPr>
          <p:cNvPr id="115715" name="Oval 3"/>
          <p:cNvSpPr>
            <a:spLocks noChangeArrowheads="1"/>
          </p:cNvSpPr>
          <p:nvPr/>
        </p:nvSpPr>
        <p:spPr bwMode="auto">
          <a:xfrm>
            <a:off x="1905000" y="1600200"/>
            <a:ext cx="1219200" cy="1219200"/>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cs typeface="Times New Roman" charset="0"/>
            </a:endParaRPr>
          </a:p>
        </p:txBody>
      </p:sp>
      <p:sp>
        <p:nvSpPr>
          <p:cNvPr id="115716" name="Oval 4"/>
          <p:cNvSpPr>
            <a:spLocks noChangeArrowheads="1"/>
          </p:cNvSpPr>
          <p:nvPr/>
        </p:nvSpPr>
        <p:spPr bwMode="auto">
          <a:xfrm>
            <a:off x="3657600" y="1600200"/>
            <a:ext cx="1219200" cy="12192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cs typeface="Times New Roman" charset="0"/>
            </a:endParaRPr>
          </a:p>
        </p:txBody>
      </p:sp>
      <p:sp>
        <p:nvSpPr>
          <p:cNvPr id="115717" name="Oval 5"/>
          <p:cNvSpPr>
            <a:spLocks noChangeArrowheads="1"/>
          </p:cNvSpPr>
          <p:nvPr/>
        </p:nvSpPr>
        <p:spPr bwMode="auto">
          <a:xfrm>
            <a:off x="5410200" y="1600200"/>
            <a:ext cx="1219200" cy="1219200"/>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cs typeface="Times New Roman" charset="0"/>
            </a:endParaRPr>
          </a:p>
        </p:txBody>
      </p:sp>
      <p:sp>
        <p:nvSpPr>
          <p:cNvPr id="115718" name="Oval 6"/>
          <p:cNvSpPr>
            <a:spLocks noChangeArrowheads="1"/>
          </p:cNvSpPr>
          <p:nvPr/>
        </p:nvSpPr>
        <p:spPr bwMode="auto">
          <a:xfrm>
            <a:off x="7239000" y="1600200"/>
            <a:ext cx="1725613" cy="1219200"/>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cs typeface="Times New Roman" charset="0"/>
            </a:endParaRPr>
          </a:p>
        </p:txBody>
      </p:sp>
      <p:sp>
        <p:nvSpPr>
          <p:cNvPr id="115719" name="Rectangle 7"/>
          <p:cNvSpPr>
            <a:spLocks noChangeArrowheads="1"/>
          </p:cNvSpPr>
          <p:nvPr/>
        </p:nvSpPr>
        <p:spPr bwMode="auto">
          <a:xfrm>
            <a:off x="2057400" y="3429000"/>
            <a:ext cx="990600" cy="10668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cs typeface="Times New Roman" charset="0"/>
            </a:endParaRPr>
          </a:p>
        </p:txBody>
      </p:sp>
      <p:sp>
        <p:nvSpPr>
          <p:cNvPr id="115720" name="Rectangle 8"/>
          <p:cNvSpPr>
            <a:spLocks noChangeArrowheads="1"/>
          </p:cNvSpPr>
          <p:nvPr/>
        </p:nvSpPr>
        <p:spPr bwMode="auto">
          <a:xfrm>
            <a:off x="3733800" y="3429000"/>
            <a:ext cx="1343025" cy="10668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cs typeface="Times New Roman" charset="0"/>
            </a:endParaRPr>
          </a:p>
        </p:txBody>
      </p:sp>
      <p:sp>
        <p:nvSpPr>
          <p:cNvPr id="115721" name="Rectangle 9"/>
          <p:cNvSpPr>
            <a:spLocks noChangeArrowheads="1"/>
          </p:cNvSpPr>
          <p:nvPr/>
        </p:nvSpPr>
        <p:spPr bwMode="auto">
          <a:xfrm>
            <a:off x="5562600" y="3429000"/>
            <a:ext cx="990600" cy="10668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cs typeface="Times New Roman" charset="0"/>
            </a:endParaRPr>
          </a:p>
        </p:txBody>
      </p:sp>
      <p:sp>
        <p:nvSpPr>
          <p:cNvPr id="115722" name="Rectangle 10"/>
          <p:cNvSpPr>
            <a:spLocks noChangeArrowheads="1"/>
          </p:cNvSpPr>
          <p:nvPr/>
        </p:nvSpPr>
        <p:spPr bwMode="auto">
          <a:xfrm>
            <a:off x="7391400" y="3429000"/>
            <a:ext cx="1752600" cy="1066800"/>
          </a:xfrm>
          <a:prstGeom prst="rect">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cs typeface="Times New Roman" charset="0"/>
            </a:endParaRPr>
          </a:p>
        </p:txBody>
      </p:sp>
      <p:sp>
        <p:nvSpPr>
          <p:cNvPr id="115723" name="Rectangle 11"/>
          <p:cNvSpPr>
            <a:spLocks noChangeArrowheads="1"/>
          </p:cNvSpPr>
          <p:nvPr/>
        </p:nvSpPr>
        <p:spPr bwMode="auto">
          <a:xfrm>
            <a:off x="3886200" y="5257800"/>
            <a:ext cx="3124200" cy="6858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cs typeface="Times New Roman" charset="0"/>
            </a:endParaRPr>
          </a:p>
        </p:txBody>
      </p:sp>
      <p:sp>
        <p:nvSpPr>
          <p:cNvPr id="115724" name="Text Box 12"/>
          <p:cNvSpPr txBox="1">
            <a:spLocks noChangeArrowheads="1"/>
          </p:cNvSpPr>
          <p:nvPr/>
        </p:nvSpPr>
        <p:spPr bwMode="auto">
          <a:xfrm>
            <a:off x="3657600" y="457200"/>
            <a:ext cx="34290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bg-BG" sz="1800" dirty="0">
                <a:solidFill>
                  <a:srgbClr val="000000"/>
                </a:solidFill>
                <a:latin typeface="Comic Sans MS" charset="0"/>
                <a:ea typeface="ＭＳ Ｐゴシック" charset="0"/>
                <a:cs typeface="Times New Roman" charset="0"/>
              </a:rPr>
              <a:t>Фактори на производството</a:t>
            </a:r>
            <a:endParaRPr lang="en-US" sz="1800" dirty="0">
              <a:solidFill>
                <a:srgbClr val="000000"/>
              </a:solidFill>
              <a:latin typeface="Comic Sans MS" charset="0"/>
              <a:ea typeface="ＭＳ Ｐゴシック" charset="0"/>
              <a:cs typeface="Times New Roman" charset="0"/>
            </a:endParaRPr>
          </a:p>
        </p:txBody>
      </p:sp>
      <p:sp>
        <p:nvSpPr>
          <p:cNvPr id="115725" name="Text Box 13"/>
          <p:cNvSpPr txBox="1">
            <a:spLocks noChangeArrowheads="1"/>
          </p:cNvSpPr>
          <p:nvPr/>
        </p:nvSpPr>
        <p:spPr bwMode="auto">
          <a:xfrm>
            <a:off x="2057400" y="19812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bg-BG" dirty="0">
                <a:solidFill>
                  <a:srgbClr val="000000"/>
                </a:solidFill>
                <a:latin typeface="Comic Sans MS" charset="0"/>
                <a:ea typeface="ＭＳ Ｐゴシック" charset="0"/>
                <a:cs typeface="Times New Roman" charset="0"/>
              </a:rPr>
              <a:t>Земя</a:t>
            </a:r>
            <a:endParaRPr lang="en-US" dirty="0">
              <a:solidFill>
                <a:srgbClr val="000000"/>
              </a:solidFill>
              <a:latin typeface="Comic Sans MS" charset="0"/>
              <a:ea typeface="ＭＳ Ｐゴシック" charset="0"/>
              <a:cs typeface="Times New Roman" charset="0"/>
            </a:endParaRPr>
          </a:p>
        </p:txBody>
      </p:sp>
      <p:sp>
        <p:nvSpPr>
          <p:cNvPr id="115726" name="Text Box 14"/>
          <p:cNvSpPr txBox="1">
            <a:spLocks noChangeArrowheads="1"/>
          </p:cNvSpPr>
          <p:nvPr/>
        </p:nvSpPr>
        <p:spPr bwMode="auto">
          <a:xfrm>
            <a:off x="3810000" y="1981200"/>
            <a:ext cx="1066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bg-BG" dirty="0">
                <a:solidFill>
                  <a:srgbClr val="000000"/>
                </a:solidFill>
                <a:latin typeface="Comic Sans MS" charset="0"/>
                <a:ea typeface="ＭＳ Ｐゴシック" charset="0"/>
                <a:cs typeface="Times New Roman" charset="0"/>
              </a:rPr>
              <a:t>Труд</a:t>
            </a:r>
            <a:endParaRPr lang="en-US" dirty="0">
              <a:solidFill>
                <a:srgbClr val="000000"/>
              </a:solidFill>
              <a:latin typeface="Comic Sans MS" charset="0"/>
              <a:ea typeface="ＭＳ Ｐゴシック" charset="0"/>
              <a:cs typeface="Times New Roman" charset="0"/>
            </a:endParaRPr>
          </a:p>
        </p:txBody>
      </p:sp>
      <p:sp>
        <p:nvSpPr>
          <p:cNvPr id="115727" name="Text Box 15"/>
          <p:cNvSpPr txBox="1">
            <a:spLocks noChangeArrowheads="1"/>
          </p:cNvSpPr>
          <p:nvPr/>
        </p:nvSpPr>
        <p:spPr bwMode="auto">
          <a:xfrm>
            <a:off x="5486400" y="1981200"/>
            <a:ext cx="12192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bg-BG" sz="2000" dirty="0">
                <a:solidFill>
                  <a:srgbClr val="000000"/>
                </a:solidFill>
                <a:latin typeface="Comic Sans MS" charset="0"/>
                <a:ea typeface="ＭＳ Ｐゴシック" charset="0"/>
                <a:cs typeface="Times New Roman" charset="0"/>
              </a:rPr>
              <a:t>Капитал</a:t>
            </a:r>
            <a:endParaRPr lang="en-US" sz="2000" dirty="0">
              <a:solidFill>
                <a:srgbClr val="000000"/>
              </a:solidFill>
              <a:latin typeface="Comic Sans MS" charset="0"/>
              <a:ea typeface="ＭＳ Ｐゴシック" charset="0"/>
              <a:cs typeface="Times New Roman" charset="0"/>
            </a:endParaRPr>
          </a:p>
        </p:txBody>
      </p:sp>
      <p:sp>
        <p:nvSpPr>
          <p:cNvPr id="115728" name="Text Box 16"/>
          <p:cNvSpPr txBox="1">
            <a:spLocks noChangeArrowheads="1"/>
          </p:cNvSpPr>
          <p:nvPr/>
        </p:nvSpPr>
        <p:spPr bwMode="auto">
          <a:xfrm>
            <a:off x="7239000" y="1981200"/>
            <a:ext cx="1725613"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bg-BG" sz="1600" dirty="0">
                <a:solidFill>
                  <a:srgbClr val="000000"/>
                </a:solidFill>
                <a:latin typeface="Comic Sans MS" charset="0"/>
                <a:ea typeface="ＭＳ Ｐゴシック" charset="0"/>
                <a:cs typeface="Times New Roman" charset="0"/>
              </a:rPr>
              <a:t>Предприемач</a:t>
            </a:r>
            <a:endParaRPr lang="en-US" sz="1600" dirty="0">
              <a:solidFill>
                <a:srgbClr val="000000"/>
              </a:solidFill>
              <a:latin typeface="Comic Sans MS" charset="0"/>
              <a:ea typeface="ＭＳ Ｐゴシック" charset="0"/>
              <a:cs typeface="Times New Roman" charset="0"/>
            </a:endParaRPr>
          </a:p>
        </p:txBody>
      </p:sp>
      <p:sp>
        <p:nvSpPr>
          <p:cNvPr id="115729" name="Text Box 17"/>
          <p:cNvSpPr txBox="1">
            <a:spLocks noChangeArrowheads="1"/>
          </p:cNvSpPr>
          <p:nvPr/>
        </p:nvSpPr>
        <p:spPr bwMode="auto">
          <a:xfrm>
            <a:off x="2057400" y="3733800"/>
            <a:ext cx="1066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bg-BG" dirty="0">
                <a:solidFill>
                  <a:srgbClr val="000000"/>
                </a:solidFill>
                <a:latin typeface="Comic Sans MS" charset="0"/>
                <a:ea typeface="ＭＳ Ｐゴシック" charset="0"/>
                <a:cs typeface="Times New Roman" charset="0"/>
              </a:rPr>
              <a:t>Рента</a:t>
            </a:r>
            <a:endParaRPr lang="en-US" dirty="0">
              <a:solidFill>
                <a:srgbClr val="000000"/>
              </a:solidFill>
              <a:latin typeface="Comic Sans MS" charset="0"/>
              <a:ea typeface="ＭＳ Ｐゴシック" charset="0"/>
              <a:cs typeface="Times New Roman" charset="0"/>
            </a:endParaRPr>
          </a:p>
        </p:txBody>
      </p:sp>
      <p:sp>
        <p:nvSpPr>
          <p:cNvPr id="115730" name="Text Box 18"/>
          <p:cNvSpPr txBox="1">
            <a:spLocks noChangeArrowheads="1"/>
          </p:cNvSpPr>
          <p:nvPr/>
        </p:nvSpPr>
        <p:spPr bwMode="auto">
          <a:xfrm>
            <a:off x="7315200" y="3733800"/>
            <a:ext cx="1828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bg-BG" dirty="0">
                <a:solidFill>
                  <a:srgbClr val="000000"/>
                </a:solidFill>
                <a:latin typeface="Comic Sans MS" charset="0"/>
                <a:ea typeface="ＭＳ Ｐゴシック" charset="0"/>
                <a:cs typeface="Times New Roman" charset="0"/>
              </a:rPr>
              <a:t>Печалба</a:t>
            </a:r>
            <a:endParaRPr lang="en-US" dirty="0">
              <a:solidFill>
                <a:srgbClr val="000000"/>
              </a:solidFill>
              <a:latin typeface="Comic Sans MS" charset="0"/>
              <a:ea typeface="ＭＳ Ｐゴシック" charset="0"/>
              <a:cs typeface="Times New Roman" charset="0"/>
            </a:endParaRPr>
          </a:p>
        </p:txBody>
      </p:sp>
      <p:sp>
        <p:nvSpPr>
          <p:cNvPr id="115731" name="Text Box 19"/>
          <p:cNvSpPr txBox="1">
            <a:spLocks noChangeArrowheads="1"/>
          </p:cNvSpPr>
          <p:nvPr/>
        </p:nvSpPr>
        <p:spPr bwMode="auto">
          <a:xfrm>
            <a:off x="5410200" y="3733800"/>
            <a:ext cx="129540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bg-BG" sz="2000" dirty="0" smtClean="0">
                <a:solidFill>
                  <a:srgbClr val="000000"/>
                </a:solidFill>
                <a:latin typeface="Comic Sans MS" charset="0"/>
                <a:ea typeface="ＭＳ Ｐゴシック" charset="0"/>
                <a:cs typeface="Times New Roman" charset="0"/>
              </a:rPr>
              <a:t>Лихва</a:t>
            </a:r>
            <a:endParaRPr lang="en-US" sz="2000" dirty="0" smtClean="0">
              <a:solidFill>
                <a:srgbClr val="000000"/>
              </a:solidFill>
              <a:latin typeface="Comic Sans MS" charset="0"/>
              <a:ea typeface="ＭＳ Ｐゴシック" charset="0"/>
              <a:cs typeface="Times New Roman" charset="0"/>
            </a:endParaRPr>
          </a:p>
          <a:p>
            <a:pPr algn="ctr">
              <a:spcBef>
                <a:spcPct val="50000"/>
              </a:spcBef>
              <a:defRPr/>
            </a:pPr>
            <a:r>
              <a:rPr lang="bg-BG" sz="2000" dirty="0" smtClean="0">
                <a:solidFill>
                  <a:srgbClr val="000000"/>
                </a:solidFill>
                <a:latin typeface="Comic Sans MS" charset="0"/>
                <a:ea typeface="ＭＳ Ｐゴシック" charset="0"/>
                <a:cs typeface="Times New Roman" charset="0"/>
              </a:rPr>
              <a:t>печалба</a:t>
            </a:r>
            <a:endParaRPr lang="en-US" sz="2000" dirty="0">
              <a:solidFill>
                <a:srgbClr val="000000"/>
              </a:solidFill>
              <a:latin typeface="Comic Sans MS" charset="0"/>
              <a:ea typeface="ＭＳ Ｐゴシック" charset="0"/>
              <a:cs typeface="Times New Roman" charset="0"/>
            </a:endParaRPr>
          </a:p>
        </p:txBody>
      </p:sp>
      <p:sp>
        <p:nvSpPr>
          <p:cNvPr id="115732" name="Text Box 20"/>
          <p:cNvSpPr txBox="1">
            <a:spLocks noChangeArrowheads="1"/>
          </p:cNvSpPr>
          <p:nvPr/>
        </p:nvSpPr>
        <p:spPr bwMode="auto">
          <a:xfrm>
            <a:off x="3657600" y="3733800"/>
            <a:ext cx="141922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bg-BG" dirty="0">
                <a:solidFill>
                  <a:srgbClr val="000000"/>
                </a:solidFill>
                <a:latin typeface="Comic Sans MS" charset="0"/>
                <a:ea typeface="ＭＳ Ｐゴシック" charset="0"/>
                <a:cs typeface="Times New Roman" charset="0"/>
              </a:rPr>
              <a:t>Заплата</a:t>
            </a:r>
            <a:endParaRPr lang="en-US" dirty="0">
              <a:solidFill>
                <a:srgbClr val="000000"/>
              </a:solidFill>
              <a:latin typeface="Comic Sans MS" charset="0"/>
              <a:ea typeface="ＭＳ Ｐゴシック" charset="0"/>
              <a:cs typeface="Times New Roman" charset="0"/>
            </a:endParaRPr>
          </a:p>
        </p:txBody>
      </p:sp>
      <p:sp>
        <p:nvSpPr>
          <p:cNvPr id="115733" name="Text Box 21"/>
          <p:cNvSpPr txBox="1">
            <a:spLocks noChangeArrowheads="1"/>
          </p:cNvSpPr>
          <p:nvPr/>
        </p:nvSpPr>
        <p:spPr bwMode="auto">
          <a:xfrm>
            <a:off x="3962400" y="5334000"/>
            <a:ext cx="304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bg-BG" b="1" dirty="0">
                <a:solidFill>
                  <a:srgbClr val="000000"/>
                </a:solidFill>
                <a:latin typeface="Comic Sans MS" charset="0"/>
                <a:ea typeface="ＭＳ Ｐゴシック" charset="0"/>
                <a:cs typeface="Times New Roman" charset="0"/>
              </a:rPr>
              <a:t>Доход</a:t>
            </a:r>
            <a:endParaRPr lang="en-US" b="1" dirty="0">
              <a:solidFill>
                <a:srgbClr val="000000"/>
              </a:solidFill>
              <a:latin typeface="Comic Sans MS" charset="0"/>
              <a:ea typeface="ＭＳ Ｐゴシック" charset="0"/>
              <a:cs typeface="Times New Roman" charset="0"/>
            </a:endParaRPr>
          </a:p>
        </p:txBody>
      </p:sp>
      <p:sp>
        <p:nvSpPr>
          <p:cNvPr id="115734" name="Line 22"/>
          <p:cNvSpPr>
            <a:spLocks noChangeShapeType="1"/>
          </p:cNvSpPr>
          <p:nvPr/>
        </p:nvSpPr>
        <p:spPr bwMode="auto">
          <a:xfrm flipH="1">
            <a:off x="2819400" y="838200"/>
            <a:ext cx="6858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ea typeface="ＭＳ Ｐゴシック" charset="0"/>
              <a:cs typeface="Times New Roman" charset="0"/>
            </a:endParaRPr>
          </a:p>
        </p:txBody>
      </p:sp>
      <p:sp>
        <p:nvSpPr>
          <p:cNvPr id="115735" name="Line 23"/>
          <p:cNvSpPr>
            <a:spLocks noChangeShapeType="1"/>
          </p:cNvSpPr>
          <p:nvPr/>
        </p:nvSpPr>
        <p:spPr bwMode="auto">
          <a:xfrm>
            <a:off x="4267200" y="11430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ea typeface="ＭＳ Ｐゴシック" charset="0"/>
              <a:cs typeface="Times New Roman" charset="0"/>
            </a:endParaRPr>
          </a:p>
        </p:txBody>
      </p:sp>
      <p:sp>
        <p:nvSpPr>
          <p:cNvPr id="115736" name="Line 24"/>
          <p:cNvSpPr>
            <a:spLocks noChangeShapeType="1"/>
          </p:cNvSpPr>
          <p:nvPr/>
        </p:nvSpPr>
        <p:spPr bwMode="auto">
          <a:xfrm>
            <a:off x="5943600" y="11430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ea typeface="ＭＳ Ｐゴシック" charset="0"/>
              <a:cs typeface="Times New Roman" charset="0"/>
            </a:endParaRPr>
          </a:p>
        </p:txBody>
      </p:sp>
      <p:sp>
        <p:nvSpPr>
          <p:cNvPr id="115737" name="Line 25"/>
          <p:cNvSpPr>
            <a:spLocks noChangeShapeType="1"/>
          </p:cNvSpPr>
          <p:nvPr/>
        </p:nvSpPr>
        <p:spPr bwMode="auto">
          <a:xfrm>
            <a:off x="7086600" y="762000"/>
            <a:ext cx="6858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ea typeface="ＭＳ Ｐゴシック" charset="0"/>
              <a:cs typeface="Times New Roman" charset="0"/>
            </a:endParaRPr>
          </a:p>
        </p:txBody>
      </p:sp>
      <p:sp>
        <p:nvSpPr>
          <p:cNvPr id="115738" name="Line 26"/>
          <p:cNvSpPr>
            <a:spLocks noChangeShapeType="1"/>
          </p:cNvSpPr>
          <p:nvPr/>
        </p:nvSpPr>
        <p:spPr bwMode="auto">
          <a:xfrm>
            <a:off x="2438400" y="28956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ea typeface="ＭＳ Ｐゴシック" charset="0"/>
              <a:cs typeface="Times New Roman" charset="0"/>
            </a:endParaRPr>
          </a:p>
        </p:txBody>
      </p:sp>
      <p:sp>
        <p:nvSpPr>
          <p:cNvPr id="115739" name="Line 27"/>
          <p:cNvSpPr>
            <a:spLocks noChangeShapeType="1"/>
          </p:cNvSpPr>
          <p:nvPr/>
        </p:nvSpPr>
        <p:spPr bwMode="auto">
          <a:xfrm>
            <a:off x="7848600" y="28956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ea typeface="ＭＳ Ｐゴシック" charset="0"/>
              <a:cs typeface="Times New Roman" charset="0"/>
            </a:endParaRPr>
          </a:p>
        </p:txBody>
      </p:sp>
      <p:sp>
        <p:nvSpPr>
          <p:cNvPr id="115740" name="Line 28"/>
          <p:cNvSpPr>
            <a:spLocks noChangeShapeType="1"/>
          </p:cNvSpPr>
          <p:nvPr/>
        </p:nvSpPr>
        <p:spPr bwMode="auto">
          <a:xfrm>
            <a:off x="6096000" y="28956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ea typeface="ＭＳ Ｐゴシック" charset="0"/>
              <a:cs typeface="Times New Roman" charset="0"/>
            </a:endParaRPr>
          </a:p>
        </p:txBody>
      </p:sp>
      <p:sp>
        <p:nvSpPr>
          <p:cNvPr id="115741" name="Line 29"/>
          <p:cNvSpPr>
            <a:spLocks noChangeShapeType="1"/>
          </p:cNvSpPr>
          <p:nvPr/>
        </p:nvSpPr>
        <p:spPr bwMode="auto">
          <a:xfrm>
            <a:off x="4267200" y="28956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ea typeface="ＭＳ Ｐゴシック" charset="0"/>
              <a:cs typeface="Times New Roman" charset="0"/>
            </a:endParaRPr>
          </a:p>
        </p:txBody>
      </p:sp>
      <p:sp>
        <p:nvSpPr>
          <p:cNvPr id="115742" name="Line 30"/>
          <p:cNvSpPr>
            <a:spLocks noChangeShapeType="1"/>
          </p:cNvSpPr>
          <p:nvPr/>
        </p:nvSpPr>
        <p:spPr bwMode="auto">
          <a:xfrm>
            <a:off x="2514600" y="4648200"/>
            <a:ext cx="11430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ea typeface="ＭＳ Ｐゴシック" charset="0"/>
              <a:cs typeface="Times New Roman" charset="0"/>
            </a:endParaRPr>
          </a:p>
        </p:txBody>
      </p:sp>
      <p:sp>
        <p:nvSpPr>
          <p:cNvPr id="115743" name="Line 31"/>
          <p:cNvSpPr>
            <a:spLocks noChangeShapeType="1"/>
          </p:cNvSpPr>
          <p:nvPr/>
        </p:nvSpPr>
        <p:spPr bwMode="auto">
          <a:xfrm flipH="1">
            <a:off x="7086600" y="4648200"/>
            <a:ext cx="8382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ea typeface="ＭＳ Ｐゴシック" charset="0"/>
              <a:cs typeface="Times New Roman" charset="0"/>
            </a:endParaRPr>
          </a:p>
        </p:txBody>
      </p:sp>
      <p:sp>
        <p:nvSpPr>
          <p:cNvPr id="115744" name="Line 32"/>
          <p:cNvSpPr>
            <a:spLocks noChangeShapeType="1"/>
          </p:cNvSpPr>
          <p:nvPr/>
        </p:nvSpPr>
        <p:spPr bwMode="auto">
          <a:xfrm>
            <a:off x="4267200" y="4572000"/>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ea typeface="ＭＳ Ｐゴシック" charset="0"/>
              <a:cs typeface="Times New Roman" charset="0"/>
            </a:endParaRPr>
          </a:p>
        </p:txBody>
      </p:sp>
      <p:sp>
        <p:nvSpPr>
          <p:cNvPr id="115745" name="Line 33"/>
          <p:cNvSpPr>
            <a:spLocks noChangeShapeType="1"/>
          </p:cNvSpPr>
          <p:nvPr/>
        </p:nvSpPr>
        <p:spPr bwMode="auto">
          <a:xfrm>
            <a:off x="6172200" y="4572000"/>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ea typeface="ＭＳ Ｐゴシック" charset="0"/>
              <a:cs typeface="Times New Roman" charset="0"/>
            </a:endParaRPr>
          </a:p>
        </p:txBody>
      </p:sp>
      <p:sp>
        <p:nvSpPr>
          <p:cNvPr id="115746" name="Text Box 34"/>
          <p:cNvSpPr txBox="1">
            <a:spLocks noChangeArrowheads="1"/>
          </p:cNvSpPr>
          <p:nvPr/>
        </p:nvSpPr>
        <p:spPr bwMode="auto">
          <a:xfrm>
            <a:off x="0" y="3493120"/>
            <a:ext cx="190500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bg-BG" sz="2000" dirty="0">
                <a:latin typeface="Tahoma" charset="0"/>
                <a:ea typeface="ＭＳ Ｐゴシック" charset="0"/>
                <a:cs typeface="Times New Roman" charset="0"/>
              </a:rPr>
              <a:t>Плащания за факторите на производство</a:t>
            </a:r>
            <a:endParaRPr lang="en-US" sz="2000" dirty="0">
              <a:latin typeface="Tahoma" charset="0"/>
              <a:ea typeface="ＭＳ Ｐゴシック" charset="0"/>
              <a:cs typeface="Times New Roman" charset="0"/>
            </a:endParaRPr>
          </a:p>
        </p:txBody>
      </p:sp>
    </p:spTree>
    <p:extLst>
      <p:ext uri="{BB962C8B-B14F-4D97-AF65-F5344CB8AC3E}">
        <p14:creationId xmlns:p14="http://schemas.microsoft.com/office/powerpoint/2010/main" val="3570303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5724">
                                            <p:txEl>
                                              <p:pRg st="0" end="0"/>
                                            </p:txEl>
                                          </p:spTgt>
                                        </p:tgtEl>
                                        <p:attrNameLst>
                                          <p:attrName>style.visibility</p:attrName>
                                        </p:attrNameLst>
                                      </p:cBhvr>
                                      <p:to>
                                        <p:strVal val="visible"/>
                                      </p:to>
                                    </p:set>
                                    <p:animEffect transition="in" filter="dissolve">
                                      <p:cBhvr>
                                        <p:cTn id="7" dur="500"/>
                                        <p:tgtEl>
                                          <p:spTgt spid="11572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15725">
                                            <p:txEl>
                                              <p:pRg st="0" end="0"/>
                                            </p:txEl>
                                          </p:spTgt>
                                        </p:tgtEl>
                                        <p:attrNameLst>
                                          <p:attrName>style.visibility</p:attrName>
                                        </p:attrNameLst>
                                      </p:cBhvr>
                                      <p:to>
                                        <p:strVal val="visible"/>
                                      </p:to>
                                    </p:set>
                                    <p:animEffect transition="in" filter="box(in)">
                                      <p:cBhvr>
                                        <p:cTn id="12" dur="500"/>
                                        <p:tgtEl>
                                          <p:spTgt spid="11572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115726">
                                            <p:txEl>
                                              <p:pRg st="0" end="0"/>
                                            </p:txEl>
                                          </p:spTgt>
                                        </p:tgtEl>
                                        <p:attrNameLst>
                                          <p:attrName>style.visibility</p:attrName>
                                        </p:attrNameLst>
                                      </p:cBhvr>
                                      <p:to>
                                        <p:strVal val="visible"/>
                                      </p:to>
                                    </p:set>
                                    <p:animEffect transition="in" filter="checkerboard(across)">
                                      <p:cBhvr>
                                        <p:cTn id="17" dur="500"/>
                                        <p:tgtEl>
                                          <p:spTgt spid="115726">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15727">
                                            <p:txEl>
                                              <p:pRg st="0" end="0"/>
                                            </p:txEl>
                                          </p:spTgt>
                                        </p:tgtEl>
                                        <p:attrNameLst>
                                          <p:attrName>style.visibility</p:attrName>
                                        </p:attrNameLst>
                                      </p:cBhvr>
                                      <p:to>
                                        <p:strVal val="visible"/>
                                      </p:to>
                                    </p:set>
                                    <p:animEffect transition="in" filter="blinds(horizontal)">
                                      <p:cBhvr>
                                        <p:cTn id="22" dur="500"/>
                                        <p:tgtEl>
                                          <p:spTgt spid="115727">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15728">
                                            <p:txEl>
                                              <p:pRg st="0" end="0"/>
                                            </p:txEl>
                                          </p:spTgt>
                                        </p:tgtEl>
                                        <p:attrNameLst>
                                          <p:attrName>style.visibility</p:attrName>
                                        </p:attrNameLst>
                                      </p:cBhvr>
                                      <p:to>
                                        <p:strVal val="visible"/>
                                      </p:to>
                                    </p:set>
                                    <p:animEffect transition="in" filter="dissolve">
                                      <p:cBhvr>
                                        <p:cTn id="27" dur="500"/>
                                        <p:tgtEl>
                                          <p:spTgt spid="115728">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nodeType="clickEffect">
                                  <p:stCondLst>
                                    <p:cond delay="0"/>
                                  </p:stCondLst>
                                  <p:childTnLst>
                                    <p:set>
                                      <p:cBhvr>
                                        <p:cTn id="31" dur="1" fill="hold">
                                          <p:stCondLst>
                                            <p:cond delay="0"/>
                                          </p:stCondLst>
                                        </p:cTn>
                                        <p:tgtEl>
                                          <p:spTgt spid="115729">
                                            <p:txEl>
                                              <p:pRg st="0" end="0"/>
                                            </p:txEl>
                                          </p:spTgt>
                                        </p:tgtEl>
                                        <p:attrNameLst>
                                          <p:attrName>style.visibility</p:attrName>
                                        </p:attrNameLst>
                                      </p:cBhvr>
                                      <p:to>
                                        <p:strVal val="visible"/>
                                      </p:to>
                                    </p:set>
                                    <p:anim calcmode="lin" valueType="num">
                                      <p:cBhvr additive="base">
                                        <p:cTn id="32" dur="500" fill="hold"/>
                                        <p:tgtEl>
                                          <p:spTgt spid="115729">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1572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4" fill="hold" nodeType="clickEffect">
                                  <p:stCondLst>
                                    <p:cond delay="0"/>
                                  </p:stCondLst>
                                  <p:childTnLst>
                                    <p:set>
                                      <p:cBhvr>
                                        <p:cTn id="37" dur="1" fill="hold">
                                          <p:stCondLst>
                                            <p:cond delay="0"/>
                                          </p:stCondLst>
                                        </p:cTn>
                                        <p:tgtEl>
                                          <p:spTgt spid="115732">
                                            <p:txEl>
                                              <p:pRg st="0" end="0"/>
                                            </p:txEl>
                                          </p:spTgt>
                                        </p:tgtEl>
                                        <p:attrNameLst>
                                          <p:attrName>style.visibility</p:attrName>
                                        </p:attrNameLst>
                                      </p:cBhvr>
                                      <p:to>
                                        <p:strVal val="visible"/>
                                      </p:to>
                                    </p:set>
                                    <p:anim calcmode="lin" valueType="num">
                                      <p:cBhvr additive="base">
                                        <p:cTn id="38" dur="500" fill="hold"/>
                                        <p:tgtEl>
                                          <p:spTgt spid="115732">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11573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4" fill="hold" nodeType="clickEffect">
                                  <p:stCondLst>
                                    <p:cond delay="0"/>
                                  </p:stCondLst>
                                  <p:childTnLst>
                                    <p:set>
                                      <p:cBhvr>
                                        <p:cTn id="43" dur="1" fill="hold">
                                          <p:stCondLst>
                                            <p:cond delay="0"/>
                                          </p:stCondLst>
                                        </p:cTn>
                                        <p:tgtEl>
                                          <p:spTgt spid="115731">
                                            <p:txEl>
                                              <p:pRg st="0" end="0"/>
                                            </p:txEl>
                                          </p:spTgt>
                                        </p:tgtEl>
                                        <p:attrNameLst>
                                          <p:attrName>style.visibility</p:attrName>
                                        </p:attrNameLst>
                                      </p:cBhvr>
                                      <p:to>
                                        <p:strVal val="visible"/>
                                      </p:to>
                                    </p:set>
                                    <p:anim calcmode="lin" valueType="num">
                                      <p:cBhvr additive="base">
                                        <p:cTn id="44" dur="500" fill="hold"/>
                                        <p:tgtEl>
                                          <p:spTgt spid="115731">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1157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115731">
                                            <p:txEl>
                                              <p:pRg st="1" end="1"/>
                                            </p:txEl>
                                          </p:spTgt>
                                        </p:tgtEl>
                                        <p:attrNameLst>
                                          <p:attrName>style.visibility</p:attrName>
                                        </p:attrNameLst>
                                      </p:cBhvr>
                                      <p:to>
                                        <p:strVal val="visible"/>
                                      </p:to>
                                    </p:set>
                                    <p:anim calcmode="lin" valueType="num">
                                      <p:cBhvr additive="base">
                                        <p:cTn id="50" dur="500" fill="hold"/>
                                        <p:tgtEl>
                                          <p:spTgt spid="115731">
                                            <p:txEl>
                                              <p:pRg st="1" end="1"/>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1157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 presetClass="entr" presetSubtype="4" fill="hold" nodeType="clickEffect">
                                  <p:stCondLst>
                                    <p:cond delay="0"/>
                                  </p:stCondLst>
                                  <p:childTnLst>
                                    <p:set>
                                      <p:cBhvr>
                                        <p:cTn id="55" dur="1" fill="hold">
                                          <p:stCondLst>
                                            <p:cond delay="0"/>
                                          </p:stCondLst>
                                        </p:cTn>
                                        <p:tgtEl>
                                          <p:spTgt spid="115730">
                                            <p:txEl>
                                              <p:pRg st="0" end="0"/>
                                            </p:txEl>
                                          </p:spTgt>
                                        </p:tgtEl>
                                        <p:attrNameLst>
                                          <p:attrName>style.visibility</p:attrName>
                                        </p:attrNameLst>
                                      </p:cBhvr>
                                      <p:to>
                                        <p:strVal val="visible"/>
                                      </p:to>
                                    </p:set>
                                    <p:anim calcmode="lin" valueType="num">
                                      <p:cBhvr additive="base">
                                        <p:cTn id="56" dur="500" fill="hold"/>
                                        <p:tgtEl>
                                          <p:spTgt spid="115730">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11573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24" presetClass="entr" presetSubtype="0" fill="hold" nodeType="clickEffect">
                                  <p:stCondLst>
                                    <p:cond delay="0"/>
                                  </p:stCondLst>
                                  <p:childTnLst>
                                    <p:set>
                                      <p:cBhvr>
                                        <p:cTn id="61" dur="1" fill="hold">
                                          <p:stCondLst>
                                            <p:cond delay="0"/>
                                          </p:stCondLst>
                                        </p:cTn>
                                        <p:tgtEl>
                                          <p:spTgt spid="115733">
                                            <p:txEl>
                                              <p:pRg st="0" end="0"/>
                                            </p:txEl>
                                          </p:spTgt>
                                        </p:tgtEl>
                                        <p:attrNameLst>
                                          <p:attrName>style.visibility</p:attrName>
                                        </p:attrNameLst>
                                      </p:cBhvr>
                                      <p:to>
                                        <p:strVal val="visible"/>
                                      </p:to>
                                    </p:set>
                                    <p:anim to="" calcmode="lin" valueType="num">
                                      <p:cBhvr>
                                        <p:cTn id="62" dur="1" fill="hold"/>
                                        <p:tgtEl>
                                          <p:spTgt spid="115733">
                                            <p:txEl>
                                              <p:pRg st="0" end="0"/>
                                            </p:txEl>
                                          </p:spTgt>
                                        </p:tgtEl>
                                        <p:attrNameLst>
                                          <p:attrName/>
                                        </p:attrNameLst>
                                      </p:cBhvr>
                                    </p:anim>
                                  </p:childTnLst>
                                  <p:subTnLst>
                                    <p:audio>
                                      <p:cMediaNode>
                                        <p:cTn display="0" masterRel="sameClick">
                                          <p:stCondLst>
                                            <p:cond evt="begin" delay="0">
                                              <p:tn val="60"/>
                                            </p:cond>
                                          </p:stCondLst>
                                          <p:endCondLst>
                                            <p:cond evt="onStopAudio" delay="0">
                                              <p:tgtEl>
                                                <p:sldTgt/>
                                              </p:tgtEl>
                                            </p:cond>
                                          </p:endCondLst>
                                        </p:cTn>
                                        <p:tgtEl>
                                          <p:sndTgt r:embed="rId2" name="cashreg.wav"/>
                                        </p:tgtEl>
                                      </p:cMediaNode>
                                    </p:audio>
                                  </p:subTnLst>
                                </p:cTn>
                              </p:par>
                            </p:childTnLst>
                          </p:cTn>
                        </p:par>
                      </p:childTnLst>
                    </p:cTn>
                  </p:par>
                  <p:par>
                    <p:cTn id="63" fill="hold" nodeType="clickPar">
                      <p:stCondLst>
                        <p:cond delay="indefinite"/>
                      </p:stCondLst>
                      <p:childTnLst>
                        <p:par>
                          <p:cTn id="64" fill="hold" nodeType="withGroup">
                            <p:stCondLst>
                              <p:cond delay="0"/>
                            </p:stCondLst>
                            <p:childTnLst>
                              <p:par>
                                <p:cTn id="65" presetID="6" presetClass="emph" presetSubtype="0" fill="hold" nodeType="clickEffect">
                                  <p:stCondLst>
                                    <p:cond delay="0"/>
                                  </p:stCondLst>
                                  <p:childTnLst>
                                    <p:animScale>
                                      <p:cBhvr>
                                        <p:cTn id="66" dur="2000" fill="hold"/>
                                        <p:tgtEl>
                                          <p:spTgt spid="115733">
                                            <p:txEl>
                                              <p:pRg st="0" end="0"/>
                                            </p:txEl>
                                          </p:spTgt>
                                        </p:tgtEl>
                                      </p:cBhvr>
                                      <p:by x="150000" y="150000"/>
                                    </p:animScale>
                                  </p:childTnLst>
                                  <p:subTnLst>
                                    <p:audio>
                                      <p:cMediaNode>
                                        <p:cTn display="0" masterRel="sameClick">
                                          <p:stCondLst>
                                            <p:cond evt="begin" delay="0">
                                              <p:tn val="65"/>
                                            </p:cond>
                                          </p:stCondLst>
                                          <p:endCondLst>
                                            <p:cond evt="onStopAudio" delay="0">
                                              <p:tgtEl>
                                                <p:sldTgt/>
                                              </p:tgtEl>
                                            </p:cond>
                                          </p:endCondLst>
                                        </p:cTn>
                                        <p:tgtEl>
                                          <p:sndTgt r:embed="rId2"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83"/>
          <p:cNvSpPr>
            <a:spLocks noGrp="1" noChangeArrowheads="1"/>
          </p:cNvSpPr>
          <p:nvPr>
            <p:ph type="title"/>
          </p:nvPr>
        </p:nvSpPr>
        <p:spPr>
          <a:xfrm>
            <a:off x="323528" y="274638"/>
            <a:ext cx="8363272" cy="490066"/>
          </a:xfrm>
        </p:spPr>
        <p:txBody>
          <a:bodyPr>
            <a:normAutofit/>
          </a:bodyPr>
          <a:lstStyle/>
          <a:p>
            <a:pPr eaLnBrk="1" hangingPunct="1"/>
            <a:r>
              <a:rPr lang="bg-BG" altLang="bg-BG" sz="2400" dirty="0" smtClean="0"/>
              <a:t>Фигура 5</a:t>
            </a:r>
            <a:r>
              <a:rPr lang="en-US" altLang="bg-BG" sz="2400" dirty="0" smtClean="0"/>
              <a:t> </a:t>
            </a:r>
            <a:r>
              <a:rPr lang="bg-BG" altLang="bg-BG" sz="2400" dirty="0"/>
              <a:t>К</a:t>
            </a:r>
            <a:r>
              <a:rPr lang="bg-BG" altLang="bg-BG" sz="2400" dirty="0" smtClean="0"/>
              <a:t>рива на разходите на типични фирми</a:t>
            </a:r>
            <a:endParaRPr lang="en-US" altLang="bg-BG" sz="2400" dirty="0" smtClean="0"/>
          </a:p>
        </p:txBody>
      </p:sp>
      <p:sp>
        <p:nvSpPr>
          <p:cNvPr id="52227" name="Rectangle 5"/>
          <p:cNvSpPr>
            <a:spLocks noChangeArrowheads="1"/>
          </p:cNvSpPr>
          <p:nvPr/>
        </p:nvSpPr>
        <p:spPr bwMode="auto">
          <a:xfrm>
            <a:off x="2124075" y="1709738"/>
            <a:ext cx="5553075" cy="4097337"/>
          </a:xfrm>
          <a:prstGeom prst="rect">
            <a:avLst/>
          </a:prstGeom>
          <a:solidFill>
            <a:srgbClr val="F3F6F9"/>
          </a:solidFill>
          <a:ln w="239713">
            <a:solidFill>
              <a:srgbClr val="F3F6F9"/>
            </a:solidFill>
            <a:miter lim="800000"/>
            <a:headEnd/>
            <a:tailEnd/>
          </a:ln>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52228" name="Rectangle 6"/>
          <p:cNvSpPr>
            <a:spLocks noChangeArrowheads="1"/>
          </p:cNvSpPr>
          <p:nvPr/>
        </p:nvSpPr>
        <p:spPr bwMode="auto">
          <a:xfrm>
            <a:off x="2124075" y="1709738"/>
            <a:ext cx="5553075" cy="4097337"/>
          </a:xfrm>
          <a:prstGeom prst="rect">
            <a:avLst/>
          </a:prstGeom>
          <a:solidFill>
            <a:srgbClr val="F2F4F8"/>
          </a:solidFill>
          <a:ln w="217488">
            <a:solidFill>
              <a:srgbClr val="F2F4F8"/>
            </a:solidFill>
            <a:miter lim="800000"/>
            <a:headEnd/>
            <a:tailEnd/>
          </a:ln>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52229" name="Rectangle 7"/>
          <p:cNvSpPr>
            <a:spLocks noChangeArrowheads="1"/>
          </p:cNvSpPr>
          <p:nvPr/>
        </p:nvSpPr>
        <p:spPr bwMode="auto">
          <a:xfrm>
            <a:off x="2124075" y="1709738"/>
            <a:ext cx="5553075" cy="4097337"/>
          </a:xfrm>
          <a:prstGeom prst="rect">
            <a:avLst/>
          </a:prstGeom>
          <a:solidFill>
            <a:srgbClr val="F1F4F7"/>
          </a:solidFill>
          <a:ln w="195263">
            <a:solidFill>
              <a:srgbClr val="F1F4F7"/>
            </a:solidFill>
            <a:miter lim="800000"/>
            <a:headEnd/>
            <a:tailEnd/>
          </a:ln>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52230" name="Rectangle 8"/>
          <p:cNvSpPr>
            <a:spLocks noChangeArrowheads="1"/>
          </p:cNvSpPr>
          <p:nvPr/>
        </p:nvSpPr>
        <p:spPr bwMode="auto">
          <a:xfrm>
            <a:off x="2124075" y="1709738"/>
            <a:ext cx="5553075" cy="4097337"/>
          </a:xfrm>
          <a:prstGeom prst="rect">
            <a:avLst/>
          </a:prstGeom>
          <a:solidFill>
            <a:srgbClr val="F0F2F5"/>
          </a:solidFill>
          <a:ln w="174625">
            <a:solidFill>
              <a:srgbClr val="F0F2F5"/>
            </a:solidFill>
            <a:miter lim="800000"/>
            <a:headEnd/>
            <a:tailEnd/>
          </a:ln>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52231" name="Rectangle 9"/>
          <p:cNvSpPr>
            <a:spLocks noChangeArrowheads="1"/>
          </p:cNvSpPr>
          <p:nvPr/>
        </p:nvSpPr>
        <p:spPr bwMode="auto">
          <a:xfrm>
            <a:off x="2124075" y="1709738"/>
            <a:ext cx="6119813" cy="4097337"/>
          </a:xfrm>
          <a:prstGeom prst="rect">
            <a:avLst/>
          </a:prstGeom>
          <a:solidFill>
            <a:srgbClr val="EEF1F4"/>
          </a:solidFill>
          <a:ln w="152400">
            <a:solidFill>
              <a:srgbClr val="EEF1F4"/>
            </a:solidFill>
            <a:miter lim="800000"/>
            <a:headEnd/>
            <a:tailEnd/>
          </a:ln>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52232" name="Rectangle 10"/>
          <p:cNvSpPr>
            <a:spLocks noChangeArrowheads="1"/>
          </p:cNvSpPr>
          <p:nvPr/>
        </p:nvSpPr>
        <p:spPr bwMode="auto">
          <a:xfrm>
            <a:off x="2124075" y="1709738"/>
            <a:ext cx="5553075" cy="4097337"/>
          </a:xfrm>
          <a:prstGeom prst="rect">
            <a:avLst/>
          </a:prstGeom>
          <a:solidFill>
            <a:srgbClr val="EDEFF3"/>
          </a:solidFill>
          <a:ln w="130175">
            <a:solidFill>
              <a:srgbClr val="EDEFF3"/>
            </a:solidFill>
            <a:miter lim="800000"/>
            <a:headEnd/>
            <a:tailEnd/>
          </a:ln>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52233" name="Rectangle 11"/>
          <p:cNvSpPr>
            <a:spLocks noChangeArrowheads="1"/>
          </p:cNvSpPr>
          <p:nvPr/>
        </p:nvSpPr>
        <p:spPr bwMode="auto">
          <a:xfrm>
            <a:off x="2124075" y="1709738"/>
            <a:ext cx="5553075" cy="4097337"/>
          </a:xfrm>
          <a:prstGeom prst="rect">
            <a:avLst/>
          </a:prstGeom>
          <a:solidFill>
            <a:srgbClr val="EBEEF2"/>
          </a:solidFill>
          <a:ln w="109538">
            <a:solidFill>
              <a:srgbClr val="EBEEF2"/>
            </a:solidFill>
            <a:miter lim="800000"/>
            <a:headEnd/>
            <a:tailEnd/>
          </a:ln>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52234" name="Rectangle 12"/>
          <p:cNvSpPr>
            <a:spLocks noChangeArrowheads="1"/>
          </p:cNvSpPr>
          <p:nvPr/>
        </p:nvSpPr>
        <p:spPr bwMode="auto">
          <a:xfrm>
            <a:off x="2124075" y="1709738"/>
            <a:ext cx="5553075" cy="4097337"/>
          </a:xfrm>
          <a:prstGeom prst="rect">
            <a:avLst/>
          </a:prstGeom>
          <a:solidFill>
            <a:srgbClr val="EAECF1"/>
          </a:solidFill>
          <a:ln w="87313">
            <a:solidFill>
              <a:srgbClr val="EAECF1"/>
            </a:solidFill>
            <a:miter lim="800000"/>
            <a:headEnd/>
            <a:tailEnd/>
          </a:ln>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52235" name="Rectangle 13"/>
          <p:cNvSpPr>
            <a:spLocks noChangeArrowheads="1"/>
          </p:cNvSpPr>
          <p:nvPr/>
        </p:nvSpPr>
        <p:spPr bwMode="auto">
          <a:xfrm>
            <a:off x="2124075" y="1709738"/>
            <a:ext cx="5553075" cy="4097337"/>
          </a:xfrm>
          <a:prstGeom prst="rect">
            <a:avLst/>
          </a:prstGeom>
          <a:solidFill>
            <a:srgbClr val="E9EBF0"/>
          </a:solidFill>
          <a:ln w="65088">
            <a:solidFill>
              <a:srgbClr val="E9EBF0"/>
            </a:solidFill>
            <a:miter lim="800000"/>
            <a:headEnd/>
            <a:tailEnd/>
          </a:ln>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52236" name="Rectangle 14"/>
          <p:cNvSpPr>
            <a:spLocks noChangeArrowheads="1"/>
          </p:cNvSpPr>
          <p:nvPr/>
        </p:nvSpPr>
        <p:spPr bwMode="auto">
          <a:xfrm>
            <a:off x="2124075" y="1709738"/>
            <a:ext cx="5553075" cy="4097337"/>
          </a:xfrm>
          <a:prstGeom prst="rect">
            <a:avLst/>
          </a:prstGeom>
          <a:solidFill>
            <a:srgbClr val="E7EAEF"/>
          </a:solidFill>
          <a:ln w="42863">
            <a:solidFill>
              <a:srgbClr val="E7EAEF"/>
            </a:solidFill>
            <a:miter lim="800000"/>
            <a:headEnd/>
            <a:tailEnd/>
          </a:ln>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52237" name="Rectangle 15"/>
          <p:cNvSpPr>
            <a:spLocks noChangeArrowheads="1"/>
          </p:cNvSpPr>
          <p:nvPr/>
        </p:nvSpPr>
        <p:spPr bwMode="auto">
          <a:xfrm>
            <a:off x="2124075" y="1709738"/>
            <a:ext cx="5553075" cy="4097337"/>
          </a:xfrm>
          <a:prstGeom prst="rect">
            <a:avLst/>
          </a:prstGeom>
          <a:solidFill>
            <a:srgbClr val="E6E9EF"/>
          </a:solidFill>
          <a:ln w="22225">
            <a:solidFill>
              <a:srgbClr val="E6E9EF"/>
            </a:solidFill>
            <a:miter lim="800000"/>
            <a:headEnd/>
            <a:tailEnd/>
          </a:ln>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52238" name="Rectangle 16"/>
          <p:cNvSpPr>
            <a:spLocks noChangeArrowheads="1"/>
          </p:cNvSpPr>
          <p:nvPr/>
        </p:nvSpPr>
        <p:spPr bwMode="auto">
          <a:xfrm>
            <a:off x="2016125" y="1203325"/>
            <a:ext cx="6219825" cy="45386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52239" name="Freeform 17"/>
          <p:cNvSpPr>
            <a:spLocks/>
          </p:cNvSpPr>
          <p:nvPr/>
        </p:nvSpPr>
        <p:spPr bwMode="auto">
          <a:xfrm>
            <a:off x="2016125" y="1579563"/>
            <a:ext cx="5618163" cy="4162425"/>
          </a:xfrm>
          <a:custGeom>
            <a:avLst/>
            <a:gdLst>
              <a:gd name="T0" fmla="*/ 0 w 3539"/>
              <a:gd name="T1" fmla="*/ 0 h 2622"/>
              <a:gd name="T2" fmla="*/ 0 w 3539"/>
              <a:gd name="T3" fmla="*/ 2147483647 h 2622"/>
              <a:gd name="T4" fmla="*/ 2147483647 w 3539"/>
              <a:gd name="T5" fmla="*/ 2147483647 h 2622"/>
              <a:gd name="T6" fmla="*/ 0 60000 65536"/>
              <a:gd name="T7" fmla="*/ 0 60000 65536"/>
              <a:gd name="T8" fmla="*/ 0 60000 65536"/>
            </a:gdLst>
            <a:ahLst/>
            <a:cxnLst>
              <a:cxn ang="T6">
                <a:pos x="T0" y="T1"/>
              </a:cxn>
              <a:cxn ang="T7">
                <a:pos x="T2" y="T3"/>
              </a:cxn>
              <a:cxn ang="T8">
                <a:pos x="T4" y="T5"/>
              </a:cxn>
            </a:cxnLst>
            <a:rect l="0" t="0" r="r" b="b"/>
            <a:pathLst>
              <a:path w="3539" h="2622">
                <a:moveTo>
                  <a:pt x="0" y="0"/>
                </a:moveTo>
                <a:lnTo>
                  <a:pt x="0" y="2622"/>
                </a:lnTo>
                <a:lnTo>
                  <a:pt x="3539" y="2622"/>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bg-BG"/>
          </a:p>
        </p:txBody>
      </p:sp>
      <p:sp>
        <p:nvSpPr>
          <p:cNvPr id="52240" name="Line 18"/>
          <p:cNvSpPr>
            <a:spLocks noChangeShapeType="1"/>
          </p:cNvSpPr>
          <p:nvPr/>
        </p:nvSpPr>
        <p:spPr bwMode="auto">
          <a:xfrm>
            <a:off x="2016125" y="2428875"/>
            <a:ext cx="107950" cy="158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52241" name="Line 19"/>
          <p:cNvSpPr>
            <a:spLocks noChangeShapeType="1"/>
          </p:cNvSpPr>
          <p:nvPr/>
        </p:nvSpPr>
        <p:spPr bwMode="auto">
          <a:xfrm>
            <a:off x="2016125" y="2713038"/>
            <a:ext cx="107950" cy="158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52242" name="Line 20"/>
          <p:cNvSpPr>
            <a:spLocks noChangeShapeType="1"/>
          </p:cNvSpPr>
          <p:nvPr/>
        </p:nvSpPr>
        <p:spPr bwMode="auto">
          <a:xfrm>
            <a:off x="2016125" y="2974975"/>
            <a:ext cx="107950" cy="158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52243" name="Line 21"/>
          <p:cNvSpPr>
            <a:spLocks noChangeShapeType="1"/>
          </p:cNvSpPr>
          <p:nvPr/>
        </p:nvSpPr>
        <p:spPr bwMode="auto">
          <a:xfrm>
            <a:off x="2016125" y="3257550"/>
            <a:ext cx="107950" cy="158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52244" name="Line 22"/>
          <p:cNvSpPr>
            <a:spLocks noChangeShapeType="1"/>
          </p:cNvSpPr>
          <p:nvPr/>
        </p:nvSpPr>
        <p:spPr bwMode="auto">
          <a:xfrm>
            <a:off x="2016125" y="3541713"/>
            <a:ext cx="107950" cy="158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52245" name="Line 23"/>
          <p:cNvSpPr>
            <a:spLocks noChangeShapeType="1"/>
          </p:cNvSpPr>
          <p:nvPr/>
        </p:nvSpPr>
        <p:spPr bwMode="auto">
          <a:xfrm>
            <a:off x="2016125" y="3802063"/>
            <a:ext cx="107950" cy="158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52246" name="Line 24"/>
          <p:cNvSpPr>
            <a:spLocks noChangeShapeType="1"/>
          </p:cNvSpPr>
          <p:nvPr/>
        </p:nvSpPr>
        <p:spPr bwMode="auto">
          <a:xfrm>
            <a:off x="2016125" y="4086225"/>
            <a:ext cx="107950" cy="158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52247" name="Line 25"/>
          <p:cNvSpPr>
            <a:spLocks noChangeShapeType="1"/>
          </p:cNvSpPr>
          <p:nvPr/>
        </p:nvSpPr>
        <p:spPr bwMode="auto">
          <a:xfrm>
            <a:off x="2016125" y="4368800"/>
            <a:ext cx="107950" cy="158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52248" name="Line 26"/>
          <p:cNvSpPr>
            <a:spLocks noChangeShapeType="1"/>
          </p:cNvSpPr>
          <p:nvPr/>
        </p:nvSpPr>
        <p:spPr bwMode="auto">
          <a:xfrm>
            <a:off x="2016125" y="4630738"/>
            <a:ext cx="107950" cy="158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52249" name="Line 27"/>
          <p:cNvSpPr>
            <a:spLocks noChangeShapeType="1"/>
          </p:cNvSpPr>
          <p:nvPr/>
        </p:nvSpPr>
        <p:spPr bwMode="auto">
          <a:xfrm>
            <a:off x="2016125" y="4913313"/>
            <a:ext cx="107950" cy="158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52250" name="Line 28"/>
          <p:cNvSpPr>
            <a:spLocks noChangeShapeType="1"/>
          </p:cNvSpPr>
          <p:nvPr/>
        </p:nvSpPr>
        <p:spPr bwMode="auto">
          <a:xfrm>
            <a:off x="2016125" y="5197475"/>
            <a:ext cx="107950" cy="158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52251" name="Line 29"/>
          <p:cNvSpPr>
            <a:spLocks noChangeShapeType="1"/>
          </p:cNvSpPr>
          <p:nvPr/>
        </p:nvSpPr>
        <p:spPr bwMode="auto">
          <a:xfrm>
            <a:off x="2016125" y="5459413"/>
            <a:ext cx="107950" cy="158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grpSp>
        <p:nvGrpSpPr>
          <p:cNvPr id="502814" name="Group 30"/>
          <p:cNvGrpSpPr>
            <a:grpSpLocks/>
          </p:cNvGrpSpPr>
          <p:nvPr/>
        </p:nvGrpSpPr>
        <p:grpSpPr bwMode="auto">
          <a:xfrm>
            <a:off x="2320925" y="2428875"/>
            <a:ext cx="4811713" cy="2268538"/>
            <a:chOff x="1462" y="1530"/>
            <a:chExt cx="3031" cy="1429"/>
          </a:xfrm>
        </p:grpSpPr>
        <p:sp>
          <p:nvSpPr>
            <p:cNvPr id="52391" name="Line 31"/>
            <p:cNvSpPr>
              <a:spLocks noChangeShapeType="1"/>
            </p:cNvSpPr>
            <p:nvPr/>
          </p:nvSpPr>
          <p:spPr bwMode="auto">
            <a:xfrm flipH="1" flipV="1">
              <a:off x="1462" y="1530"/>
              <a:ext cx="233" cy="769"/>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52392" name="Line 32"/>
            <p:cNvSpPr>
              <a:spLocks noChangeShapeType="1"/>
            </p:cNvSpPr>
            <p:nvPr/>
          </p:nvSpPr>
          <p:spPr bwMode="auto">
            <a:xfrm flipH="1" flipV="1">
              <a:off x="1695" y="2299"/>
              <a:ext cx="233" cy="288"/>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52393" name="Line 33"/>
            <p:cNvSpPr>
              <a:spLocks noChangeShapeType="1"/>
            </p:cNvSpPr>
            <p:nvPr/>
          </p:nvSpPr>
          <p:spPr bwMode="auto">
            <a:xfrm flipH="1" flipV="1">
              <a:off x="1928" y="2587"/>
              <a:ext cx="233" cy="193"/>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52394" name="Line 34"/>
            <p:cNvSpPr>
              <a:spLocks noChangeShapeType="1"/>
            </p:cNvSpPr>
            <p:nvPr/>
          </p:nvSpPr>
          <p:spPr bwMode="auto">
            <a:xfrm flipH="1" flipV="1">
              <a:off x="2161" y="2780"/>
              <a:ext cx="233" cy="110"/>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52395" name="Line 35"/>
            <p:cNvSpPr>
              <a:spLocks noChangeShapeType="1"/>
            </p:cNvSpPr>
            <p:nvPr/>
          </p:nvSpPr>
          <p:spPr bwMode="auto">
            <a:xfrm flipH="1" flipV="1">
              <a:off x="2394" y="2890"/>
              <a:ext cx="234" cy="54"/>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52396" name="Line 36"/>
            <p:cNvSpPr>
              <a:spLocks noChangeShapeType="1"/>
            </p:cNvSpPr>
            <p:nvPr/>
          </p:nvSpPr>
          <p:spPr bwMode="auto">
            <a:xfrm flipH="1" flipV="1">
              <a:off x="2628" y="2944"/>
              <a:ext cx="233" cy="14"/>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52397" name="Line 37"/>
            <p:cNvSpPr>
              <a:spLocks noChangeShapeType="1"/>
            </p:cNvSpPr>
            <p:nvPr/>
          </p:nvSpPr>
          <p:spPr bwMode="auto">
            <a:xfrm flipH="1">
              <a:off x="2861" y="2958"/>
              <a:ext cx="233" cy="1"/>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52398" name="Line 38"/>
            <p:cNvSpPr>
              <a:spLocks noChangeShapeType="1"/>
            </p:cNvSpPr>
            <p:nvPr/>
          </p:nvSpPr>
          <p:spPr bwMode="auto">
            <a:xfrm flipH="1">
              <a:off x="3094" y="2931"/>
              <a:ext cx="233" cy="27"/>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52399" name="Line 39"/>
            <p:cNvSpPr>
              <a:spLocks noChangeShapeType="1"/>
            </p:cNvSpPr>
            <p:nvPr/>
          </p:nvSpPr>
          <p:spPr bwMode="auto">
            <a:xfrm flipH="1">
              <a:off x="3327" y="2903"/>
              <a:ext cx="233" cy="28"/>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52400" name="Line 40"/>
            <p:cNvSpPr>
              <a:spLocks noChangeShapeType="1"/>
            </p:cNvSpPr>
            <p:nvPr/>
          </p:nvSpPr>
          <p:spPr bwMode="auto">
            <a:xfrm flipH="1">
              <a:off x="3560" y="2876"/>
              <a:ext cx="234" cy="27"/>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52401" name="Line 41"/>
            <p:cNvSpPr>
              <a:spLocks noChangeShapeType="1"/>
            </p:cNvSpPr>
            <p:nvPr/>
          </p:nvSpPr>
          <p:spPr bwMode="auto">
            <a:xfrm flipH="1">
              <a:off x="3794" y="2821"/>
              <a:ext cx="233" cy="55"/>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52402" name="Line 42"/>
            <p:cNvSpPr>
              <a:spLocks noChangeShapeType="1"/>
            </p:cNvSpPr>
            <p:nvPr/>
          </p:nvSpPr>
          <p:spPr bwMode="auto">
            <a:xfrm flipH="1">
              <a:off x="4027" y="2780"/>
              <a:ext cx="233" cy="41"/>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52403" name="Line 43"/>
            <p:cNvSpPr>
              <a:spLocks noChangeShapeType="1"/>
            </p:cNvSpPr>
            <p:nvPr/>
          </p:nvSpPr>
          <p:spPr bwMode="auto">
            <a:xfrm flipH="1">
              <a:off x="4260" y="2738"/>
              <a:ext cx="233" cy="42"/>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bg-BG"/>
            </a:p>
          </p:txBody>
        </p:sp>
      </p:grpSp>
      <p:grpSp>
        <p:nvGrpSpPr>
          <p:cNvPr id="502828" name="Group 44"/>
          <p:cNvGrpSpPr>
            <a:grpSpLocks/>
          </p:cNvGrpSpPr>
          <p:nvPr/>
        </p:nvGrpSpPr>
        <p:grpSpPr bwMode="auto">
          <a:xfrm>
            <a:off x="2320925" y="4500563"/>
            <a:ext cx="4811713" cy="546100"/>
            <a:chOff x="1462" y="2835"/>
            <a:chExt cx="3031" cy="344"/>
          </a:xfrm>
        </p:grpSpPr>
        <p:sp>
          <p:nvSpPr>
            <p:cNvPr id="52378" name="Line 45"/>
            <p:cNvSpPr>
              <a:spLocks noChangeShapeType="1"/>
            </p:cNvSpPr>
            <p:nvPr/>
          </p:nvSpPr>
          <p:spPr bwMode="auto">
            <a:xfrm flipH="1" flipV="1">
              <a:off x="1462" y="2917"/>
              <a:ext cx="233" cy="69"/>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52379" name="Line 46"/>
            <p:cNvSpPr>
              <a:spLocks noChangeShapeType="1"/>
            </p:cNvSpPr>
            <p:nvPr/>
          </p:nvSpPr>
          <p:spPr bwMode="auto">
            <a:xfrm flipH="1" flipV="1">
              <a:off x="1695" y="2986"/>
              <a:ext cx="233" cy="68"/>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52380" name="Line 47"/>
            <p:cNvSpPr>
              <a:spLocks noChangeShapeType="1"/>
            </p:cNvSpPr>
            <p:nvPr/>
          </p:nvSpPr>
          <p:spPr bwMode="auto">
            <a:xfrm flipH="1" flipV="1">
              <a:off x="1928" y="3054"/>
              <a:ext cx="233" cy="69"/>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52381" name="Line 48"/>
            <p:cNvSpPr>
              <a:spLocks noChangeShapeType="1"/>
            </p:cNvSpPr>
            <p:nvPr/>
          </p:nvSpPr>
          <p:spPr bwMode="auto">
            <a:xfrm flipH="1" flipV="1">
              <a:off x="2161" y="3123"/>
              <a:ext cx="233" cy="55"/>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52382" name="Line 49"/>
            <p:cNvSpPr>
              <a:spLocks noChangeShapeType="1"/>
            </p:cNvSpPr>
            <p:nvPr/>
          </p:nvSpPr>
          <p:spPr bwMode="auto">
            <a:xfrm flipH="1">
              <a:off x="2394" y="3178"/>
              <a:ext cx="234" cy="1"/>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52383" name="Line 50"/>
            <p:cNvSpPr>
              <a:spLocks noChangeShapeType="1"/>
            </p:cNvSpPr>
            <p:nvPr/>
          </p:nvSpPr>
          <p:spPr bwMode="auto">
            <a:xfrm flipH="1">
              <a:off x="2628" y="3164"/>
              <a:ext cx="233" cy="14"/>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52384" name="Line 51"/>
            <p:cNvSpPr>
              <a:spLocks noChangeShapeType="1"/>
            </p:cNvSpPr>
            <p:nvPr/>
          </p:nvSpPr>
          <p:spPr bwMode="auto">
            <a:xfrm flipH="1">
              <a:off x="2861" y="3123"/>
              <a:ext cx="233" cy="41"/>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52385" name="Line 52"/>
            <p:cNvSpPr>
              <a:spLocks noChangeShapeType="1"/>
            </p:cNvSpPr>
            <p:nvPr/>
          </p:nvSpPr>
          <p:spPr bwMode="auto">
            <a:xfrm flipH="1">
              <a:off x="3094" y="3082"/>
              <a:ext cx="233" cy="41"/>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52386" name="Line 53"/>
            <p:cNvSpPr>
              <a:spLocks noChangeShapeType="1"/>
            </p:cNvSpPr>
            <p:nvPr/>
          </p:nvSpPr>
          <p:spPr bwMode="auto">
            <a:xfrm flipH="1">
              <a:off x="3327" y="3041"/>
              <a:ext cx="233" cy="41"/>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52387" name="Line 54"/>
            <p:cNvSpPr>
              <a:spLocks noChangeShapeType="1"/>
            </p:cNvSpPr>
            <p:nvPr/>
          </p:nvSpPr>
          <p:spPr bwMode="auto">
            <a:xfrm flipH="1">
              <a:off x="3560" y="2999"/>
              <a:ext cx="234" cy="42"/>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52388" name="Line 55"/>
            <p:cNvSpPr>
              <a:spLocks noChangeShapeType="1"/>
            </p:cNvSpPr>
            <p:nvPr/>
          </p:nvSpPr>
          <p:spPr bwMode="auto">
            <a:xfrm flipH="1">
              <a:off x="3794" y="2944"/>
              <a:ext cx="233" cy="55"/>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52389" name="Line 56"/>
            <p:cNvSpPr>
              <a:spLocks noChangeShapeType="1"/>
            </p:cNvSpPr>
            <p:nvPr/>
          </p:nvSpPr>
          <p:spPr bwMode="auto">
            <a:xfrm flipH="1">
              <a:off x="4027" y="2890"/>
              <a:ext cx="233" cy="54"/>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52390" name="Line 57"/>
            <p:cNvSpPr>
              <a:spLocks noChangeShapeType="1"/>
            </p:cNvSpPr>
            <p:nvPr/>
          </p:nvSpPr>
          <p:spPr bwMode="auto">
            <a:xfrm flipH="1">
              <a:off x="4260" y="2835"/>
              <a:ext cx="233" cy="55"/>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bg-BG"/>
            </a:p>
          </p:txBody>
        </p:sp>
      </p:grpSp>
      <p:grpSp>
        <p:nvGrpSpPr>
          <p:cNvPr id="502842" name="Group 58"/>
          <p:cNvGrpSpPr>
            <a:grpSpLocks/>
          </p:cNvGrpSpPr>
          <p:nvPr/>
        </p:nvGrpSpPr>
        <p:grpSpPr bwMode="auto">
          <a:xfrm>
            <a:off x="2320925" y="3541713"/>
            <a:ext cx="4811713" cy="2047875"/>
            <a:chOff x="1462" y="2231"/>
            <a:chExt cx="3031" cy="1290"/>
          </a:xfrm>
        </p:grpSpPr>
        <p:sp>
          <p:nvSpPr>
            <p:cNvPr id="52365" name="Line 59"/>
            <p:cNvSpPr>
              <a:spLocks noChangeShapeType="1"/>
            </p:cNvSpPr>
            <p:nvPr/>
          </p:nvSpPr>
          <p:spPr bwMode="auto">
            <a:xfrm flipH="1" flipV="1">
              <a:off x="1462" y="2231"/>
              <a:ext cx="233" cy="686"/>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52366" name="Line 60"/>
            <p:cNvSpPr>
              <a:spLocks noChangeShapeType="1"/>
            </p:cNvSpPr>
            <p:nvPr/>
          </p:nvSpPr>
          <p:spPr bwMode="auto">
            <a:xfrm flipH="1" flipV="1">
              <a:off x="1695" y="2917"/>
              <a:ext cx="233" cy="233"/>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52367" name="Line 61"/>
            <p:cNvSpPr>
              <a:spLocks noChangeShapeType="1"/>
            </p:cNvSpPr>
            <p:nvPr/>
          </p:nvSpPr>
          <p:spPr bwMode="auto">
            <a:xfrm flipH="1" flipV="1">
              <a:off x="1928" y="3150"/>
              <a:ext cx="233" cy="124"/>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52368" name="Line 62"/>
            <p:cNvSpPr>
              <a:spLocks noChangeShapeType="1"/>
            </p:cNvSpPr>
            <p:nvPr/>
          </p:nvSpPr>
          <p:spPr bwMode="auto">
            <a:xfrm flipH="1" flipV="1">
              <a:off x="2161" y="3274"/>
              <a:ext cx="233" cy="69"/>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52369" name="Line 63"/>
            <p:cNvSpPr>
              <a:spLocks noChangeShapeType="1"/>
            </p:cNvSpPr>
            <p:nvPr/>
          </p:nvSpPr>
          <p:spPr bwMode="auto">
            <a:xfrm flipH="1" flipV="1">
              <a:off x="2394" y="3343"/>
              <a:ext cx="234" cy="41"/>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52370" name="Line 64"/>
            <p:cNvSpPr>
              <a:spLocks noChangeShapeType="1"/>
            </p:cNvSpPr>
            <p:nvPr/>
          </p:nvSpPr>
          <p:spPr bwMode="auto">
            <a:xfrm flipH="1" flipV="1">
              <a:off x="2628" y="3384"/>
              <a:ext cx="233" cy="27"/>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52371" name="Line 65"/>
            <p:cNvSpPr>
              <a:spLocks noChangeShapeType="1"/>
            </p:cNvSpPr>
            <p:nvPr/>
          </p:nvSpPr>
          <p:spPr bwMode="auto">
            <a:xfrm flipH="1" flipV="1">
              <a:off x="2861" y="3411"/>
              <a:ext cx="233" cy="28"/>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52372" name="Line 66"/>
            <p:cNvSpPr>
              <a:spLocks noChangeShapeType="1"/>
            </p:cNvSpPr>
            <p:nvPr/>
          </p:nvSpPr>
          <p:spPr bwMode="auto">
            <a:xfrm flipH="1" flipV="1">
              <a:off x="3094" y="3439"/>
              <a:ext cx="233" cy="27"/>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52373" name="Line 67"/>
            <p:cNvSpPr>
              <a:spLocks noChangeShapeType="1"/>
            </p:cNvSpPr>
            <p:nvPr/>
          </p:nvSpPr>
          <p:spPr bwMode="auto">
            <a:xfrm flipH="1" flipV="1">
              <a:off x="3327" y="3466"/>
              <a:ext cx="233" cy="14"/>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52374" name="Line 68"/>
            <p:cNvSpPr>
              <a:spLocks noChangeShapeType="1"/>
            </p:cNvSpPr>
            <p:nvPr/>
          </p:nvSpPr>
          <p:spPr bwMode="auto">
            <a:xfrm flipH="1" flipV="1">
              <a:off x="3560" y="3480"/>
              <a:ext cx="234" cy="14"/>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52375" name="Line 69"/>
            <p:cNvSpPr>
              <a:spLocks noChangeShapeType="1"/>
            </p:cNvSpPr>
            <p:nvPr/>
          </p:nvSpPr>
          <p:spPr bwMode="auto">
            <a:xfrm flipH="1">
              <a:off x="3794" y="3494"/>
              <a:ext cx="233" cy="1"/>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52376" name="Line 70"/>
            <p:cNvSpPr>
              <a:spLocks noChangeShapeType="1"/>
            </p:cNvSpPr>
            <p:nvPr/>
          </p:nvSpPr>
          <p:spPr bwMode="auto">
            <a:xfrm flipH="1" flipV="1">
              <a:off x="4027" y="3494"/>
              <a:ext cx="233" cy="13"/>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52377" name="Line 71"/>
            <p:cNvSpPr>
              <a:spLocks noChangeShapeType="1"/>
            </p:cNvSpPr>
            <p:nvPr/>
          </p:nvSpPr>
          <p:spPr bwMode="auto">
            <a:xfrm flipH="1" flipV="1">
              <a:off x="4260" y="3507"/>
              <a:ext cx="233" cy="14"/>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bg-BG"/>
            </a:p>
          </p:txBody>
        </p:sp>
      </p:grpSp>
      <p:sp>
        <p:nvSpPr>
          <p:cNvPr id="52255" name="Line 72"/>
          <p:cNvSpPr>
            <a:spLocks noChangeShapeType="1"/>
          </p:cNvSpPr>
          <p:nvPr/>
        </p:nvSpPr>
        <p:spPr bwMode="auto">
          <a:xfrm>
            <a:off x="2386013" y="5634038"/>
            <a:ext cx="1587" cy="10795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52256" name="Line 73"/>
          <p:cNvSpPr>
            <a:spLocks noChangeShapeType="1"/>
          </p:cNvSpPr>
          <p:nvPr/>
        </p:nvSpPr>
        <p:spPr bwMode="auto">
          <a:xfrm>
            <a:off x="2755900" y="5634038"/>
            <a:ext cx="1588" cy="10795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52257" name="Line 74"/>
          <p:cNvSpPr>
            <a:spLocks noChangeShapeType="1"/>
          </p:cNvSpPr>
          <p:nvPr/>
        </p:nvSpPr>
        <p:spPr bwMode="auto">
          <a:xfrm>
            <a:off x="3125788" y="5634038"/>
            <a:ext cx="1587" cy="10795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52258" name="Line 75"/>
          <p:cNvSpPr>
            <a:spLocks noChangeShapeType="1"/>
          </p:cNvSpPr>
          <p:nvPr/>
        </p:nvSpPr>
        <p:spPr bwMode="auto">
          <a:xfrm>
            <a:off x="3475038" y="5634038"/>
            <a:ext cx="1587" cy="10795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52259" name="Line 76"/>
          <p:cNvSpPr>
            <a:spLocks noChangeShapeType="1"/>
          </p:cNvSpPr>
          <p:nvPr/>
        </p:nvSpPr>
        <p:spPr bwMode="auto">
          <a:xfrm>
            <a:off x="3844925" y="5634038"/>
            <a:ext cx="1588" cy="10795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52260" name="Line 77"/>
          <p:cNvSpPr>
            <a:spLocks noChangeShapeType="1"/>
          </p:cNvSpPr>
          <p:nvPr/>
        </p:nvSpPr>
        <p:spPr bwMode="auto">
          <a:xfrm>
            <a:off x="4214813" y="5634038"/>
            <a:ext cx="1587" cy="10795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52261" name="Line 78"/>
          <p:cNvSpPr>
            <a:spLocks noChangeShapeType="1"/>
          </p:cNvSpPr>
          <p:nvPr/>
        </p:nvSpPr>
        <p:spPr bwMode="auto">
          <a:xfrm>
            <a:off x="4562475" y="5634038"/>
            <a:ext cx="1588" cy="10795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52262" name="Line 79"/>
          <p:cNvSpPr>
            <a:spLocks noChangeShapeType="1"/>
          </p:cNvSpPr>
          <p:nvPr/>
        </p:nvSpPr>
        <p:spPr bwMode="auto">
          <a:xfrm>
            <a:off x="4933950" y="5634038"/>
            <a:ext cx="1588" cy="10795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52263" name="Line 80"/>
          <p:cNvSpPr>
            <a:spLocks noChangeShapeType="1"/>
          </p:cNvSpPr>
          <p:nvPr/>
        </p:nvSpPr>
        <p:spPr bwMode="auto">
          <a:xfrm>
            <a:off x="5281613" y="5634038"/>
            <a:ext cx="1587" cy="10795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52264" name="Line 81"/>
          <p:cNvSpPr>
            <a:spLocks noChangeShapeType="1"/>
          </p:cNvSpPr>
          <p:nvPr/>
        </p:nvSpPr>
        <p:spPr bwMode="auto">
          <a:xfrm>
            <a:off x="5651500" y="5634038"/>
            <a:ext cx="1588" cy="10795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52265" name="Line 82"/>
          <p:cNvSpPr>
            <a:spLocks noChangeShapeType="1"/>
          </p:cNvSpPr>
          <p:nvPr/>
        </p:nvSpPr>
        <p:spPr bwMode="auto">
          <a:xfrm>
            <a:off x="6022975" y="5634038"/>
            <a:ext cx="1588" cy="10795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52266" name="Line 83"/>
          <p:cNvSpPr>
            <a:spLocks noChangeShapeType="1"/>
          </p:cNvSpPr>
          <p:nvPr/>
        </p:nvSpPr>
        <p:spPr bwMode="auto">
          <a:xfrm>
            <a:off x="6370638" y="5634038"/>
            <a:ext cx="1587" cy="10795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52267" name="Line 84"/>
          <p:cNvSpPr>
            <a:spLocks noChangeShapeType="1"/>
          </p:cNvSpPr>
          <p:nvPr/>
        </p:nvSpPr>
        <p:spPr bwMode="auto">
          <a:xfrm>
            <a:off x="6740525" y="5634038"/>
            <a:ext cx="1588" cy="10795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52268" name="Line 85"/>
          <p:cNvSpPr>
            <a:spLocks noChangeShapeType="1"/>
          </p:cNvSpPr>
          <p:nvPr/>
        </p:nvSpPr>
        <p:spPr bwMode="auto">
          <a:xfrm>
            <a:off x="7110413" y="5634038"/>
            <a:ext cx="1587" cy="10795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grpSp>
        <p:nvGrpSpPr>
          <p:cNvPr id="502870" name="Group 86"/>
          <p:cNvGrpSpPr>
            <a:grpSpLocks/>
          </p:cNvGrpSpPr>
          <p:nvPr/>
        </p:nvGrpSpPr>
        <p:grpSpPr bwMode="auto">
          <a:xfrm>
            <a:off x="2146300" y="3300413"/>
            <a:ext cx="4811713" cy="2008187"/>
            <a:chOff x="1352" y="2079"/>
            <a:chExt cx="3031" cy="1265"/>
          </a:xfrm>
        </p:grpSpPr>
        <p:sp>
          <p:nvSpPr>
            <p:cNvPr id="52352" name="Line 87"/>
            <p:cNvSpPr>
              <a:spLocks noChangeShapeType="1"/>
            </p:cNvSpPr>
            <p:nvPr/>
          </p:nvSpPr>
          <p:spPr bwMode="auto">
            <a:xfrm flipH="1" flipV="1">
              <a:off x="1352" y="2917"/>
              <a:ext cx="233" cy="137"/>
            </a:xfrm>
            <a:prstGeom prst="line">
              <a:avLst/>
            </a:prstGeom>
            <a:noFill/>
            <a:ln w="65088">
              <a:solidFill>
                <a:srgbClr val="FF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52353" name="Line 88"/>
            <p:cNvSpPr>
              <a:spLocks noChangeShapeType="1"/>
            </p:cNvSpPr>
            <p:nvPr/>
          </p:nvSpPr>
          <p:spPr bwMode="auto">
            <a:xfrm flipH="1" flipV="1">
              <a:off x="1585" y="3054"/>
              <a:ext cx="233" cy="151"/>
            </a:xfrm>
            <a:prstGeom prst="line">
              <a:avLst/>
            </a:prstGeom>
            <a:noFill/>
            <a:ln w="65088">
              <a:solidFill>
                <a:srgbClr val="FF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52354" name="Line 89"/>
            <p:cNvSpPr>
              <a:spLocks noChangeShapeType="1"/>
            </p:cNvSpPr>
            <p:nvPr/>
          </p:nvSpPr>
          <p:spPr bwMode="auto">
            <a:xfrm flipH="1" flipV="1">
              <a:off x="1818" y="3205"/>
              <a:ext cx="233" cy="138"/>
            </a:xfrm>
            <a:prstGeom prst="line">
              <a:avLst/>
            </a:prstGeom>
            <a:noFill/>
            <a:ln w="65088">
              <a:solidFill>
                <a:srgbClr val="FF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52355" name="Line 90"/>
            <p:cNvSpPr>
              <a:spLocks noChangeShapeType="1"/>
            </p:cNvSpPr>
            <p:nvPr/>
          </p:nvSpPr>
          <p:spPr bwMode="auto">
            <a:xfrm flipH="1">
              <a:off x="2051" y="3343"/>
              <a:ext cx="234" cy="1"/>
            </a:xfrm>
            <a:prstGeom prst="line">
              <a:avLst/>
            </a:prstGeom>
            <a:noFill/>
            <a:ln w="65088">
              <a:solidFill>
                <a:srgbClr val="FF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52356" name="Line 91"/>
            <p:cNvSpPr>
              <a:spLocks noChangeShapeType="1"/>
            </p:cNvSpPr>
            <p:nvPr/>
          </p:nvSpPr>
          <p:spPr bwMode="auto">
            <a:xfrm flipH="1">
              <a:off x="2285" y="3205"/>
              <a:ext cx="233" cy="138"/>
            </a:xfrm>
            <a:prstGeom prst="line">
              <a:avLst/>
            </a:prstGeom>
            <a:noFill/>
            <a:ln w="65088">
              <a:solidFill>
                <a:srgbClr val="FF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52357" name="Line 92"/>
            <p:cNvSpPr>
              <a:spLocks noChangeShapeType="1"/>
            </p:cNvSpPr>
            <p:nvPr/>
          </p:nvSpPr>
          <p:spPr bwMode="auto">
            <a:xfrm flipH="1">
              <a:off x="2518" y="3054"/>
              <a:ext cx="233" cy="151"/>
            </a:xfrm>
            <a:prstGeom prst="line">
              <a:avLst/>
            </a:prstGeom>
            <a:noFill/>
            <a:ln w="65088">
              <a:solidFill>
                <a:srgbClr val="FF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52358" name="Line 93"/>
            <p:cNvSpPr>
              <a:spLocks noChangeShapeType="1"/>
            </p:cNvSpPr>
            <p:nvPr/>
          </p:nvSpPr>
          <p:spPr bwMode="auto">
            <a:xfrm flipH="1">
              <a:off x="2751" y="2917"/>
              <a:ext cx="233" cy="137"/>
            </a:xfrm>
            <a:prstGeom prst="line">
              <a:avLst/>
            </a:prstGeom>
            <a:noFill/>
            <a:ln w="65088">
              <a:solidFill>
                <a:srgbClr val="FF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52359" name="Line 94"/>
            <p:cNvSpPr>
              <a:spLocks noChangeShapeType="1"/>
            </p:cNvSpPr>
            <p:nvPr/>
          </p:nvSpPr>
          <p:spPr bwMode="auto">
            <a:xfrm flipH="1">
              <a:off x="2984" y="2780"/>
              <a:ext cx="233" cy="137"/>
            </a:xfrm>
            <a:prstGeom prst="line">
              <a:avLst/>
            </a:prstGeom>
            <a:noFill/>
            <a:ln w="65088">
              <a:solidFill>
                <a:srgbClr val="FF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52360" name="Line 95"/>
            <p:cNvSpPr>
              <a:spLocks noChangeShapeType="1"/>
            </p:cNvSpPr>
            <p:nvPr/>
          </p:nvSpPr>
          <p:spPr bwMode="auto">
            <a:xfrm flipH="1">
              <a:off x="3217" y="2642"/>
              <a:ext cx="234" cy="138"/>
            </a:xfrm>
            <a:prstGeom prst="line">
              <a:avLst/>
            </a:prstGeom>
            <a:noFill/>
            <a:ln w="65088">
              <a:solidFill>
                <a:srgbClr val="FF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52361" name="Line 96"/>
            <p:cNvSpPr>
              <a:spLocks noChangeShapeType="1"/>
            </p:cNvSpPr>
            <p:nvPr/>
          </p:nvSpPr>
          <p:spPr bwMode="auto">
            <a:xfrm flipH="1">
              <a:off x="3451" y="2505"/>
              <a:ext cx="233" cy="137"/>
            </a:xfrm>
            <a:prstGeom prst="line">
              <a:avLst/>
            </a:prstGeom>
            <a:noFill/>
            <a:ln w="65088">
              <a:solidFill>
                <a:srgbClr val="FF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52362" name="Line 97"/>
            <p:cNvSpPr>
              <a:spLocks noChangeShapeType="1"/>
            </p:cNvSpPr>
            <p:nvPr/>
          </p:nvSpPr>
          <p:spPr bwMode="auto">
            <a:xfrm flipH="1">
              <a:off x="3684" y="2368"/>
              <a:ext cx="233" cy="137"/>
            </a:xfrm>
            <a:prstGeom prst="line">
              <a:avLst/>
            </a:prstGeom>
            <a:noFill/>
            <a:ln w="65088">
              <a:solidFill>
                <a:srgbClr val="FF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52363" name="Line 98"/>
            <p:cNvSpPr>
              <a:spLocks noChangeShapeType="1"/>
            </p:cNvSpPr>
            <p:nvPr/>
          </p:nvSpPr>
          <p:spPr bwMode="auto">
            <a:xfrm flipH="1">
              <a:off x="3917" y="2231"/>
              <a:ext cx="233" cy="137"/>
            </a:xfrm>
            <a:prstGeom prst="line">
              <a:avLst/>
            </a:prstGeom>
            <a:noFill/>
            <a:ln w="65088">
              <a:solidFill>
                <a:srgbClr val="FF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52364" name="Line 99"/>
            <p:cNvSpPr>
              <a:spLocks noChangeShapeType="1"/>
            </p:cNvSpPr>
            <p:nvPr/>
          </p:nvSpPr>
          <p:spPr bwMode="auto">
            <a:xfrm flipH="1">
              <a:off x="4150" y="2079"/>
              <a:ext cx="233" cy="152"/>
            </a:xfrm>
            <a:prstGeom prst="line">
              <a:avLst/>
            </a:prstGeom>
            <a:noFill/>
            <a:ln w="65088">
              <a:solidFill>
                <a:srgbClr val="FF0000"/>
              </a:solidFill>
              <a:round/>
              <a:headEnd/>
              <a:tailEnd/>
            </a:ln>
            <a:extLst>
              <a:ext uri="{909E8E84-426E-40DD-AFC4-6F175D3DCCD1}">
                <a14:hiddenFill xmlns:a14="http://schemas.microsoft.com/office/drawing/2010/main">
                  <a:noFill/>
                </a14:hiddenFill>
              </a:ext>
            </a:extLst>
          </p:spPr>
          <p:txBody>
            <a:bodyPr/>
            <a:lstStyle/>
            <a:p>
              <a:endParaRPr lang="bg-BG"/>
            </a:p>
          </p:txBody>
        </p:sp>
      </p:grpSp>
      <p:grpSp>
        <p:nvGrpSpPr>
          <p:cNvPr id="502884" name="Group 100"/>
          <p:cNvGrpSpPr>
            <a:grpSpLocks/>
          </p:cNvGrpSpPr>
          <p:nvPr/>
        </p:nvGrpSpPr>
        <p:grpSpPr bwMode="auto">
          <a:xfrm>
            <a:off x="2254250" y="2363788"/>
            <a:ext cx="4943475" cy="2397125"/>
            <a:chOff x="1420" y="1489"/>
            <a:chExt cx="3114" cy="1510"/>
          </a:xfrm>
        </p:grpSpPr>
        <p:sp>
          <p:nvSpPr>
            <p:cNvPr id="52339" name="Oval 101"/>
            <p:cNvSpPr>
              <a:spLocks noChangeArrowheads="1"/>
            </p:cNvSpPr>
            <p:nvPr/>
          </p:nvSpPr>
          <p:spPr bwMode="auto">
            <a:xfrm>
              <a:off x="1420" y="1489"/>
              <a:ext cx="83" cy="8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52340" name="Oval 102"/>
            <p:cNvSpPr>
              <a:spLocks noChangeArrowheads="1"/>
            </p:cNvSpPr>
            <p:nvPr/>
          </p:nvSpPr>
          <p:spPr bwMode="auto">
            <a:xfrm>
              <a:off x="1654" y="2258"/>
              <a:ext cx="82"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52341" name="Oval 103"/>
            <p:cNvSpPr>
              <a:spLocks noChangeArrowheads="1"/>
            </p:cNvSpPr>
            <p:nvPr/>
          </p:nvSpPr>
          <p:spPr bwMode="auto">
            <a:xfrm>
              <a:off x="1914" y="2574"/>
              <a:ext cx="83"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52342" name="Oval 104"/>
            <p:cNvSpPr>
              <a:spLocks noChangeArrowheads="1"/>
            </p:cNvSpPr>
            <p:nvPr/>
          </p:nvSpPr>
          <p:spPr bwMode="auto">
            <a:xfrm>
              <a:off x="2147" y="2752"/>
              <a:ext cx="83" cy="8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52343" name="Oval 105"/>
            <p:cNvSpPr>
              <a:spLocks noChangeArrowheads="1"/>
            </p:cNvSpPr>
            <p:nvPr/>
          </p:nvSpPr>
          <p:spPr bwMode="auto">
            <a:xfrm>
              <a:off x="2381" y="2848"/>
              <a:ext cx="82" cy="8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52344" name="Oval 106"/>
            <p:cNvSpPr>
              <a:spLocks noChangeArrowheads="1"/>
            </p:cNvSpPr>
            <p:nvPr/>
          </p:nvSpPr>
          <p:spPr bwMode="auto">
            <a:xfrm>
              <a:off x="2600" y="2903"/>
              <a:ext cx="82" cy="8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52345" name="Oval 107"/>
            <p:cNvSpPr>
              <a:spLocks noChangeArrowheads="1"/>
            </p:cNvSpPr>
            <p:nvPr/>
          </p:nvSpPr>
          <p:spPr bwMode="auto">
            <a:xfrm>
              <a:off x="3067" y="2917"/>
              <a:ext cx="82"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52346" name="Oval 108"/>
            <p:cNvSpPr>
              <a:spLocks noChangeArrowheads="1"/>
            </p:cNvSpPr>
            <p:nvPr/>
          </p:nvSpPr>
          <p:spPr bwMode="auto">
            <a:xfrm>
              <a:off x="4452" y="2684"/>
              <a:ext cx="82"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52347" name="Oval 109"/>
            <p:cNvSpPr>
              <a:spLocks noChangeArrowheads="1"/>
            </p:cNvSpPr>
            <p:nvPr/>
          </p:nvSpPr>
          <p:spPr bwMode="auto">
            <a:xfrm>
              <a:off x="4191" y="2738"/>
              <a:ext cx="83" cy="8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52348" name="Oval 110"/>
            <p:cNvSpPr>
              <a:spLocks noChangeArrowheads="1"/>
            </p:cNvSpPr>
            <p:nvPr/>
          </p:nvSpPr>
          <p:spPr bwMode="auto">
            <a:xfrm>
              <a:off x="3986" y="2780"/>
              <a:ext cx="82"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52349" name="Oval 111"/>
            <p:cNvSpPr>
              <a:spLocks noChangeArrowheads="1"/>
            </p:cNvSpPr>
            <p:nvPr/>
          </p:nvSpPr>
          <p:spPr bwMode="auto">
            <a:xfrm>
              <a:off x="3739" y="2835"/>
              <a:ext cx="82"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52350" name="Oval 112"/>
            <p:cNvSpPr>
              <a:spLocks noChangeArrowheads="1"/>
            </p:cNvSpPr>
            <p:nvPr/>
          </p:nvSpPr>
          <p:spPr bwMode="auto">
            <a:xfrm>
              <a:off x="3519" y="2862"/>
              <a:ext cx="82"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52351" name="Oval 113"/>
            <p:cNvSpPr>
              <a:spLocks noChangeArrowheads="1"/>
            </p:cNvSpPr>
            <p:nvPr/>
          </p:nvSpPr>
          <p:spPr bwMode="auto">
            <a:xfrm>
              <a:off x="3300" y="2890"/>
              <a:ext cx="82"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grpSp>
      <p:grpSp>
        <p:nvGrpSpPr>
          <p:cNvPr id="502898" name="Group 114"/>
          <p:cNvGrpSpPr>
            <a:grpSpLocks/>
          </p:cNvGrpSpPr>
          <p:nvPr/>
        </p:nvGrpSpPr>
        <p:grpSpPr bwMode="auto">
          <a:xfrm>
            <a:off x="2254250" y="3475038"/>
            <a:ext cx="4943475" cy="2179637"/>
            <a:chOff x="1420" y="2189"/>
            <a:chExt cx="3114" cy="1373"/>
          </a:xfrm>
        </p:grpSpPr>
        <p:sp>
          <p:nvSpPr>
            <p:cNvPr id="52325" name="Oval 115"/>
            <p:cNvSpPr>
              <a:spLocks noChangeArrowheads="1"/>
            </p:cNvSpPr>
            <p:nvPr/>
          </p:nvSpPr>
          <p:spPr bwMode="auto">
            <a:xfrm>
              <a:off x="1420" y="2189"/>
              <a:ext cx="83" cy="8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52326" name="Oval 116"/>
            <p:cNvSpPr>
              <a:spLocks noChangeArrowheads="1"/>
            </p:cNvSpPr>
            <p:nvPr/>
          </p:nvSpPr>
          <p:spPr bwMode="auto">
            <a:xfrm>
              <a:off x="1654" y="2876"/>
              <a:ext cx="82"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52327" name="Oval 117"/>
            <p:cNvSpPr>
              <a:spLocks noChangeArrowheads="1"/>
            </p:cNvSpPr>
            <p:nvPr/>
          </p:nvSpPr>
          <p:spPr bwMode="auto">
            <a:xfrm>
              <a:off x="1901" y="3109"/>
              <a:ext cx="82" cy="8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52328" name="Oval 118"/>
            <p:cNvSpPr>
              <a:spLocks noChangeArrowheads="1"/>
            </p:cNvSpPr>
            <p:nvPr/>
          </p:nvSpPr>
          <p:spPr bwMode="auto">
            <a:xfrm>
              <a:off x="2147" y="3233"/>
              <a:ext cx="83"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52329" name="Oval 119"/>
            <p:cNvSpPr>
              <a:spLocks noChangeArrowheads="1"/>
            </p:cNvSpPr>
            <p:nvPr/>
          </p:nvSpPr>
          <p:spPr bwMode="auto">
            <a:xfrm>
              <a:off x="2381" y="3301"/>
              <a:ext cx="82" cy="8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52330" name="Oval 120"/>
            <p:cNvSpPr>
              <a:spLocks noChangeArrowheads="1"/>
            </p:cNvSpPr>
            <p:nvPr/>
          </p:nvSpPr>
          <p:spPr bwMode="auto">
            <a:xfrm>
              <a:off x="2600" y="3343"/>
              <a:ext cx="82"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52331" name="Oval 121"/>
            <p:cNvSpPr>
              <a:spLocks noChangeArrowheads="1"/>
            </p:cNvSpPr>
            <p:nvPr/>
          </p:nvSpPr>
          <p:spPr bwMode="auto">
            <a:xfrm>
              <a:off x="2833" y="3370"/>
              <a:ext cx="83"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52332" name="Oval 122"/>
            <p:cNvSpPr>
              <a:spLocks noChangeArrowheads="1"/>
            </p:cNvSpPr>
            <p:nvPr/>
          </p:nvSpPr>
          <p:spPr bwMode="auto">
            <a:xfrm>
              <a:off x="3067" y="3397"/>
              <a:ext cx="82" cy="8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52333" name="Oval 123"/>
            <p:cNvSpPr>
              <a:spLocks noChangeArrowheads="1"/>
            </p:cNvSpPr>
            <p:nvPr/>
          </p:nvSpPr>
          <p:spPr bwMode="auto">
            <a:xfrm>
              <a:off x="3286" y="3425"/>
              <a:ext cx="82"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52334" name="Oval 124"/>
            <p:cNvSpPr>
              <a:spLocks noChangeArrowheads="1"/>
            </p:cNvSpPr>
            <p:nvPr/>
          </p:nvSpPr>
          <p:spPr bwMode="auto">
            <a:xfrm>
              <a:off x="3519" y="3439"/>
              <a:ext cx="82"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52335" name="Oval 125"/>
            <p:cNvSpPr>
              <a:spLocks noChangeArrowheads="1"/>
            </p:cNvSpPr>
            <p:nvPr/>
          </p:nvSpPr>
          <p:spPr bwMode="auto">
            <a:xfrm>
              <a:off x="3739" y="3452"/>
              <a:ext cx="82" cy="8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52336" name="Oval 126"/>
            <p:cNvSpPr>
              <a:spLocks noChangeArrowheads="1"/>
            </p:cNvSpPr>
            <p:nvPr/>
          </p:nvSpPr>
          <p:spPr bwMode="auto">
            <a:xfrm>
              <a:off x="3986" y="3452"/>
              <a:ext cx="82" cy="8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52337" name="Oval 127"/>
            <p:cNvSpPr>
              <a:spLocks noChangeArrowheads="1"/>
            </p:cNvSpPr>
            <p:nvPr/>
          </p:nvSpPr>
          <p:spPr bwMode="auto">
            <a:xfrm>
              <a:off x="4205" y="3466"/>
              <a:ext cx="82" cy="8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52338" name="Oval 128"/>
            <p:cNvSpPr>
              <a:spLocks noChangeArrowheads="1"/>
            </p:cNvSpPr>
            <p:nvPr/>
          </p:nvSpPr>
          <p:spPr bwMode="auto">
            <a:xfrm>
              <a:off x="4452" y="3480"/>
              <a:ext cx="82"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grpSp>
      <p:grpSp>
        <p:nvGrpSpPr>
          <p:cNvPr id="502913" name="Group 129"/>
          <p:cNvGrpSpPr>
            <a:grpSpLocks/>
          </p:cNvGrpSpPr>
          <p:nvPr/>
        </p:nvGrpSpPr>
        <p:grpSpPr bwMode="auto">
          <a:xfrm>
            <a:off x="2233613" y="4433888"/>
            <a:ext cx="4964112" cy="676275"/>
            <a:chOff x="1407" y="2793"/>
            <a:chExt cx="3127" cy="426"/>
          </a:xfrm>
        </p:grpSpPr>
        <p:sp>
          <p:nvSpPr>
            <p:cNvPr id="52311" name="Oval 130"/>
            <p:cNvSpPr>
              <a:spLocks noChangeArrowheads="1"/>
            </p:cNvSpPr>
            <p:nvPr/>
          </p:nvSpPr>
          <p:spPr bwMode="auto">
            <a:xfrm>
              <a:off x="1407" y="2876"/>
              <a:ext cx="82"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52312" name="Oval 131"/>
            <p:cNvSpPr>
              <a:spLocks noChangeArrowheads="1"/>
            </p:cNvSpPr>
            <p:nvPr/>
          </p:nvSpPr>
          <p:spPr bwMode="auto">
            <a:xfrm>
              <a:off x="1667" y="2944"/>
              <a:ext cx="83" cy="8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52313" name="Oval 132"/>
            <p:cNvSpPr>
              <a:spLocks noChangeArrowheads="1"/>
            </p:cNvSpPr>
            <p:nvPr/>
          </p:nvSpPr>
          <p:spPr bwMode="auto">
            <a:xfrm>
              <a:off x="1914" y="3013"/>
              <a:ext cx="83"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52314" name="Oval 133"/>
            <p:cNvSpPr>
              <a:spLocks noChangeArrowheads="1"/>
            </p:cNvSpPr>
            <p:nvPr/>
          </p:nvSpPr>
          <p:spPr bwMode="auto">
            <a:xfrm>
              <a:off x="2147" y="3082"/>
              <a:ext cx="83"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52315" name="Oval 134"/>
            <p:cNvSpPr>
              <a:spLocks noChangeArrowheads="1"/>
            </p:cNvSpPr>
            <p:nvPr/>
          </p:nvSpPr>
          <p:spPr bwMode="auto">
            <a:xfrm>
              <a:off x="2381" y="3137"/>
              <a:ext cx="82"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52316" name="Oval 135"/>
            <p:cNvSpPr>
              <a:spLocks noChangeArrowheads="1"/>
            </p:cNvSpPr>
            <p:nvPr/>
          </p:nvSpPr>
          <p:spPr bwMode="auto">
            <a:xfrm>
              <a:off x="2600" y="3137"/>
              <a:ext cx="82"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52317" name="Oval 136"/>
            <p:cNvSpPr>
              <a:spLocks noChangeArrowheads="1"/>
            </p:cNvSpPr>
            <p:nvPr/>
          </p:nvSpPr>
          <p:spPr bwMode="auto">
            <a:xfrm>
              <a:off x="2847" y="3123"/>
              <a:ext cx="82"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52318" name="Oval 137"/>
            <p:cNvSpPr>
              <a:spLocks noChangeArrowheads="1"/>
            </p:cNvSpPr>
            <p:nvPr/>
          </p:nvSpPr>
          <p:spPr bwMode="auto">
            <a:xfrm>
              <a:off x="3067" y="3095"/>
              <a:ext cx="82" cy="8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52319" name="Oval 138"/>
            <p:cNvSpPr>
              <a:spLocks noChangeArrowheads="1"/>
            </p:cNvSpPr>
            <p:nvPr/>
          </p:nvSpPr>
          <p:spPr bwMode="auto">
            <a:xfrm>
              <a:off x="4205" y="2848"/>
              <a:ext cx="82" cy="8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52320" name="Oval 139"/>
            <p:cNvSpPr>
              <a:spLocks noChangeArrowheads="1"/>
            </p:cNvSpPr>
            <p:nvPr/>
          </p:nvSpPr>
          <p:spPr bwMode="auto">
            <a:xfrm>
              <a:off x="3986" y="2903"/>
              <a:ext cx="82" cy="8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52321" name="Oval 140"/>
            <p:cNvSpPr>
              <a:spLocks noChangeArrowheads="1"/>
            </p:cNvSpPr>
            <p:nvPr/>
          </p:nvSpPr>
          <p:spPr bwMode="auto">
            <a:xfrm>
              <a:off x="3739" y="2958"/>
              <a:ext cx="82" cy="8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52322" name="Oval 141"/>
            <p:cNvSpPr>
              <a:spLocks noChangeArrowheads="1"/>
            </p:cNvSpPr>
            <p:nvPr/>
          </p:nvSpPr>
          <p:spPr bwMode="auto">
            <a:xfrm>
              <a:off x="3519" y="3013"/>
              <a:ext cx="82"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52323" name="Oval 142"/>
            <p:cNvSpPr>
              <a:spLocks noChangeArrowheads="1"/>
            </p:cNvSpPr>
            <p:nvPr/>
          </p:nvSpPr>
          <p:spPr bwMode="auto">
            <a:xfrm>
              <a:off x="3286" y="3041"/>
              <a:ext cx="82"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52324" name="Oval 143"/>
            <p:cNvSpPr>
              <a:spLocks noChangeArrowheads="1"/>
            </p:cNvSpPr>
            <p:nvPr/>
          </p:nvSpPr>
          <p:spPr bwMode="auto">
            <a:xfrm>
              <a:off x="4452" y="2793"/>
              <a:ext cx="82" cy="8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grpSp>
      <p:grpSp>
        <p:nvGrpSpPr>
          <p:cNvPr id="502928" name="Group 144"/>
          <p:cNvGrpSpPr>
            <a:grpSpLocks/>
          </p:cNvGrpSpPr>
          <p:nvPr/>
        </p:nvGrpSpPr>
        <p:grpSpPr bwMode="auto">
          <a:xfrm>
            <a:off x="2081213" y="3257550"/>
            <a:ext cx="4943475" cy="2114550"/>
            <a:chOff x="1311" y="2052"/>
            <a:chExt cx="3114" cy="1332"/>
          </a:xfrm>
        </p:grpSpPr>
        <p:sp>
          <p:nvSpPr>
            <p:cNvPr id="52297" name="Oval 145"/>
            <p:cNvSpPr>
              <a:spLocks noChangeArrowheads="1"/>
            </p:cNvSpPr>
            <p:nvPr/>
          </p:nvSpPr>
          <p:spPr bwMode="auto">
            <a:xfrm>
              <a:off x="1311" y="2876"/>
              <a:ext cx="82"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52298" name="Oval 146"/>
            <p:cNvSpPr>
              <a:spLocks noChangeArrowheads="1"/>
            </p:cNvSpPr>
            <p:nvPr/>
          </p:nvSpPr>
          <p:spPr bwMode="auto">
            <a:xfrm>
              <a:off x="1530" y="3013"/>
              <a:ext cx="82"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52299" name="Oval 147"/>
            <p:cNvSpPr>
              <a:spLocks noChangeArrowheads="1"/>
            </p:cNvSpPr>
            <p:nvPr/>
          </p:nvSpPr>
          <p:spPr bwMode="auto">
            <a:xfrm>
              <a:off x="1777" y="3164"/>
              <a:ext cx="82"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52300" name="Oval 148"/>
            <p:cNvSpPr>
              <a:spLocks noChangeArrowheads="1"/>
            </p:cNvSpPr>
            <p:nvPr/>
          </p:nvSpPr>
          <p:spPr bwMode="auto">
            <a:xfrm>
              <a:off x="2257" y="3301"/>
              <a:ext cx="82" cy="8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52301" name="Oval 149"/>
            <p:cNvSpPr>
              <a:spLocks noChangeArrowheads="1"/>
            </p:cNvSpPr>
            <p:nvPr/>
          </p:nvSpPr>
          <p:spPr bwMode="auto">
            <a:xfrm>
              <a:off x="2490" y="3150"/>
              <a:ext cx="83" cy="8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52302" name="Oval 150"/>
            <p:cNvSpPr>
              <a:spLocks noChangeArrowheads="1"/>
            </p:cNvSpPr>
            <p:nvPr/>
          </p:nvSpPr>
          <p:spPr bwMode="auto">
            <a:xfrm>
              <a:off x="2710" y="3013"/>
              <a:ext cx="82"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52303" name="Oval 151"/>
            <p:cNvSpPr>
              <a:spLocks noChangeArrowheads="1"/>
            </p:cNvSpPr>
            <p:nvPr/>
          </p:nvSpPr>
          <p:spPr bwMode="auto">
            <a:xfrm>
              <a:off x="2943" y="2890"/>
              <a:ext cx="82"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52304" name="Oval 152"/>
            <p:cNvSpPr>
              <a:spLocks noChangeArrowheads="1"/>
            </p:cNvSpPr>
            <p:nvPr/>
          </p:nvSpPr>
          <p:spPr bwMode="auto">
            <a:xfrm>
              <a:off x="3163" y="2738"/>
              <a:ext cx="82" cy="8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52305" name="Oval 153"/>
            <p:cNvSpPr>
              <a:spLocks noChangeArrowheads="1"/>
            </p:cNvSpPr>
            <p:nvPr/>
          </p:nvSpPr>
          <p:spPr bwMode="auto">
            <a:xfrm>
              <a:off x="3396" y="2615"/>
              <a:ext cx="82"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52306" name="Oval 154"/>
            <p:cNvSpPr>
              <a:spLocks noChangeArrowheads="1"/>
            </p:cNvSpPr>
            <p:nvPr/>
          </p:nvSpPr>
          <p:spPr bwMode="auto">
            <a:xfrm>
              <a:off x="3615" y="2478"/>
              <a:ext cx="83"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52307" name="Oval 155"/>
            <p:cNvSpPr>
              <a:spLocks noChangeArrowheads="1"/>
            </p:cNvSpPr>
            <p:nvPr/>
          </p:nvSpPr>
          <p:spPr bwMode="auto">
            <a:xfrm>
              <a:off x="3835" y="2340"/>
              <a:ext cx="82" cy="8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52308" name="Oval 156"/>
            <p:cNvSpPr>
              <a:spLocks noChangeArrowheads="1"/>
            </p:cNvSpPr>
            <p:nvPr/>
          </p:nvSpPr>
          <p:spPr bwMode="auto">
            <a:xfrm>
              <a:off x="4082" y="2203"/>
              <a:ext cx="82"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52309" name="Oval 157"/>
            <p:cNvSpPr>
              <a:spLocks noChangeArrowheads="1"/>
            </p:cNvSpPr>
            <p:nvPr/>
          </p:nvSpPr>
          <p:spPr bwMode="auto">
            <a:xfrm>
              <a:off x="4342" y="2052"/>
              <a:ext cx="83"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sp>
          <p:nvSpPr>
            <p:cNvPr id="52310" name="Oval 158"/>
            <p:cNvSpPr>
              <a:spLocks noChangeArrowheads="1"/>
            </p:cNvSpPr>
            <p:nvPr/>
          </p:nvSpPr>
          <p:spPr bwMode="auto">
            <a:xfrm>
              <a:off x="2024" y="3301"/>
              <a:ext cx="82" cy="8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a:p>
          </p:txBody>
        </p:sp>
      </p:grpSp>
      <p:sp>
        <p:nvSpPr>
          <p:cNvPr id="52274" name="Rectangle 160"/>
          <p:cNvSpPr>
            <a:spLocks noChangeArrowheads="1"/>
          </p:cNvSpPr>
          <p:nvPr/>
        </p:nvSpPr>
        <p:spPr bwMode="auto">
          <a:xfrm>
            <a:off x="5716588" y="6092825"/>
            <a:ext cx="322743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bg-BG" altLang="bg-BG" b="1" u="none" dirty="0" smtClean="0">
                <a:solidFill>
                  <a:srgbClr val="000000"/>
                </a:solidFill>
              </a:rPr>
              <a:t>Количество производство</a:t>
            </a:r>
            <a:r>
              <a:rPr lang="en-US" altLang="bg-BG" b="1" u="none" dirty="0" smtClean="0">
                <a:solidFill>
                  <a:srgbClr val="000000"/>
                </a:solidFill>
              </a:rPr>
              <a:t> </a:t>
            </a:r>
            <a:endParaRPr lang="en-US" altLang="bg-BG" sz="2400" u="none" dirty="0">
              <a:latin typeface="Times New Roman" pitchFamily="18" charset="0"/>
            </a:endParaRPr>
          </a:p>
        </p:txBody>
      </p:sp>
      <p:sp>
        <p:nvSpPr>
          <p:cNvPr id="52275" name="Rectangle 161"/>
          <p:cNvSpPr>
            <a:spLocks noChangeArrowheads="1"/>
          </p:cNvSpPr>
          <p:nvPr/>
        </p:nvSpPr>
        <p:spPr bwMode="auto">
          <a:xfrm>
            <a:off x="683569" y="1743075"/>
            <a:ext cx="121508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bg-BG" altLang="bg-BG" b="1" u="none" dirty="0" smtClean="0">
                <a:solidFill>
                  <a:srgbClr val="000000"/>
                </a:solidFill>
              </a:rPr>
              <a:t>разходи</a:t>
            </a:r>
            <a:endParaRPr lang="en-US" altLang="bg-BG" sz="2400" u="none" dirty="0">
              <a:latin typeface="Times New Roman" pitchFamily="18" charset="0"/>
            </a:endParaRPr>
          </a:p>
        </p:txBody>
      </p:sp>
      <p:sp>
        <p:nvSpPr>
          <p:cNvPr id="52276" name="Rectangle 162"/>
          <p:cNvSpPr>
            <a:spLocks noChangeArrowheads="1"/>
          </p:cNvSpPr>
          <p:nvPr/>
        </p:nvSpPr>
        <p:spPr bwMode="auto">
          <a:xfrm>
            <a:off x="1327150" y="2259013"/>
            <a:ext cx="5715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en-US" altLang="bg-BG" u="none">
                <a:solidFill>
                  <a:srgbClr val="000000"/>
                </a:solidFill>
              </a:rPr>
              <a:t>$3.00</a:t>
            </a:r>
            <a:endParaRPr lang="en-US" altLang="bg-BG" sz="2400" u="none">
              <a:latin typeface="Times New Roman" pitchFamily="18" charset="0"/>
            </a:endParaRPr>
          </a:p>
        </p:txBody>
      </p:sp>
      <p:sp>
        <p:nvSpPr>
          <p:cNvPr id="52277" name="Rectangle 163"/>
          <p:cNvSpPr>
            <a:spLocks noChangeArrowheads="1"/>
          </p:cNvSpPr>
          <p:nvPr/>
        </p:nvSpPr>
        <p:spPr bwMode="auto">
          <a:xfrm>
            <a:off x="1457325" y="2852738"/>
            <a:ext cx="4445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en-US" altLang="bg-BG" u="none">
                <a:solidFill>
                  <a:srgbClr val="000000"/>
                </a:solidFill>
              </a:rPr>
              <a:t>2.50</a:t>
            </a:r>
            <a:endParaRPr lang="en-US" altLang="bg-BG" sz="2400" u="none">
              <a:latin typeface="Times New Roman" pitchFamily="18" charset="0"/>
            </a:endParaRPr>
          </a:p>
        </p:txBody>
      </p:sp>
      <p:sp>
        <p:nvSpPr>
          <p:cNvPr id="52278" name="Rectangle 164"/>
          <p:cNvSpPr>
            <a:spLocks noChangeArrowheads="1"/>
          </p:cNvSpPr>
          <p:nvPr/>
        </p:nvSpPr>
        <p:spPr bwMode="auto">
          <a:xfrm>
            <a:off x="1457325" y="3417888"/>
            <a:ext cx="4445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en-US" altLang="bg-BG" u="none">
                <a:solidFill>
                  <a:srgbClr val="000000"/>
                </a:solidFill>
              </a:rPr>
              <a:t>2.00</a:t>
            </a:r>
            <a:endParaRPr lang="en-US" altLang="bg-BG" sz="2400" u="none">
              <a:latin typeface="Times New Roman" pitchFamily="18" charset="0"/>
            </a:endParaRPr>
          </a:p>
        </p:txBody>
      </p:sp>
      <p:sp>
        <p:nvSpPr>
          <p:cNvPr id="52279" name="Rectangle 165"/>
          <p:cNvSpPr>
            <a:spLocks noChangeArrowheads="1"/>
          </p:cNvSpPr>
          <p:nvPr/>
        </p:nvSpPr>
        <p:spPr bwMode="auto">
          <a:xfrm>
            <a:off x="1457325" y="3954463"/>
            <a:ext cx="4445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en-US" altLang="bg-BG" u="none">
                <a:solidFill>
                  <a:srgbClr val="000000"/>
                </a:solidFill>
              </a:rPr>
              <a:t>1.50</a:t>
            </a:r>
            <a:endParaRPr lang="en-US" altLang="bg-BG" sz="2400" u="none">
              <a:latin typeface="Times New Roman" pitchFamily="18" charset="0"/>
            </a:endParaRPr>
          </a:p>
        </p:txBody>
      </p:sp>
      <p:sp>
        <p:nvSpPr>
          <p:cNvPr id="52280" name="Rectangle 166"/>
          <p:cNvSpPr>
            <a:spLocks noChangeArrowheads="1"/>
          </p:cNvSpPr>
          <p:nvPr/>
        </p:nvSpPr>
        <p:spPr bwMode="auto">
          <a:xfrm>
            <a:off x="1457325" y="4505325"/>
            <a:ext cx="444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en-US" altLang="bg-BG" u="none">
                <a:solidFill>
                  <a:srgbClr val="000000"/>
                </a:solidFill>
              </a:rPr>
              <a:t>1.00</a:t>
            </a:r>
            <a:endParaRPr lang="en-US" altLang="bg-BG" sz="2400" u="none">
              <a:latin typeface="Times New Roman" pitchFamily="18" charset="0"/>
            </a:endParaRPr>
          </a:p>
        </p:txBody>
      </p:sp>
      <p:sp>
        <p:nvSpPr>
          <p:cNvPr id="52281" name="Rectangle 167"/>
          <p:cNvSpPr>
            <a:spLocks noChangeArrowheads="1"/>
          </p:cNvSpPr>
          <p:nvPr/>
        </p:nvSpPr>
        <p:spPr bwMode="auto">
          <a:xfrm>
            <a:off x="1457325" y="5070475"/>
            <a:ext cx="444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en-US" altLang="bg-BG" u="none">
                <a:solidFill>
                  <a:srgbClr val="000000"/>
                </a:solidFill>
              </a:rPr>
              <a:t>0.50</a:t>
            </a:r>
            <a:endParaRPr lang="en-US" altLang="bg-BG" sz="2400" u="none">
              <a:latin typeface="Times New Roman" pitchFamily="18" charset="0"/>
            </a:endParaRPr>
          </a:p>
        </p:txBody>
      </p:sp>
      <p:sp>
        <p:nvSpPr>
          <p:cNvPr id="52282" name="Rectangle 168"/>
          <p:cNvSpPr>
            <a:spLocks noChangeArrowheads="1"/>
          </p:cNvSpPr>
          <p:nvPr/>
        </p:nvSpPr>
        <p:spPr bwMode="auto">
          <a:xfrm>
            <a:off x="1906588" y="5765800"/>
            <a:ext cx="127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en-US" altLang="bg-BG" u="none">
                <a:solidFill>
                  <a:srgbClr val="000000"/>
                </a:solidFill>
              </a:rPr>
              <a:t>0</a:t>
            </a:r>
            <a:endParaRPr lang="en-US" altLang="bg-BG" sz="2400" u="none">
              <a:latin typeface="Times New Roman" pitchFamily="18" charset="0"/>
            </a:endParaRPr>
          </a:p>
        </p:txBody>
      </p:sp>
      <p:sp>
        <p:nvSpPr>
          <p:cNvPr id="52283" name="Rectangle 169"/>
          <p:cNvSpPr>
            <a:spLocks noChangeArrowheads="1"/>
          </p:cNvSpPr>
          <p:nvPr/>
        </p:nvSpPr>
        <p:spPr bwMode="auto">
          <a:xfrm>
            <a:off x="3382963" y="5765800"/>
            <a:ext cx="127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en-US" altLang="bg-BG" u="none">
                <a:solidFill>
                  <a:srgbClr val="000000"/>
                </a:solidFill>
              </a:rPr>
              <a:t>4</a:t>
            </a:r>
            <a:endParaRPr lang="en-US" altLang="bg-BG" sz="2400" u="none">
              <a:latin typeface="Times New Roman" pitchFamily="18" charset="0"/>
            </a:endParaRPr>
          </a:p>
        </p:txBody>
      </p:sp>
      <p:sp>
        <p:nvSpPr>
          <p:cNvPr id="52284" name="Rectangle 170"/>
          <p:cNvSpPr>
            <a:spLocks noChangeArrowheads="1"/>
          </p:cNvSpPr>
          <p:nvPr/>
        </p:nvSpPr>
        <p:spPr bwMode="auto">
          <a:xfrm>
            <a:off x="2659063" y="5765800"/>
            <a:ext cx="127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en-US" altLang="bg-BG" u="none">
                <a:solidFill>
                  <a:srgbClr val="000000"/>
                </a:solidFill>
              </a:rPr>
              <a:t>2</a:t>
            </a:r>
            <a:endParaRPr lang="en-US" altLang="bg-BG" sz="2400" u="none">
              <a:latin typeface="Times New Roman" pitchFamily="18" charset="0"/>
            </a:endParaRPr>
          </a:p>
        </p:txBody>
      </p:sp>
      <p:sp>
        <p:nvSpPr>
          <p:cNvPr id="52285" name="Rectangle 171"/>
          <p:cNvSpPr>
            <a:spLocks noChangeArrowheads="1"/>
          </p:cNvSpPr>
          <p:nvPr/>
        </p:nvSpPr>
        <p:spPr bwMode="auto">
          <a:xfrm>
            <a:off x="4108450" y="5765800"/>
            <a:ext cx="127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en-US" altLang="bg-BG" u="none">
                <a:solidFill>
                  <a:srgbClr val="000000"/>
                </a:solidFill>
              </a:rPr>
              <a:t>6</a:t>
            </a:r>
            <a:endParaRPr lang="en-US" altLang="bg-BG" sz="2400" u="none">
              <a:latin typeface="Times New Roman" pitchFamily="18" charset="0"/>
            </a:endParaRPr>
          </a:p>
        </p:txBody>
      </p:sp>
      <p:sp>
        <p:nvSpPr>
          <p:cNvPr id="52286" name="Rectangle 172"/>
          <p:cNvSpPr>
            <a:spLocks noChangeArrowheads="1"/>
          </p:cNvSpPr>
          <p:nvPr/>
        </p:nvSpPr>
        <p:spPr bwMode="auto">
          <a:xfrm>
            <a:off x="4832350" y="5765800"/>
            <a:ext cx="127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en-US" altLang="bg-BG" u="none">
                <a:solidFill>
                  <a:srgbClr val="000000"/>
                </a:solidFill>
              </a:rPr>
              <a:t>8</a:t>
            </a:r>
            <a:endParaRPr lang="en-US" altLang="bg-BG" sz="2400" u="none">
              <a:latin typeface="Times New Roman" pitchFamily="18" charset="0"/>
            </a:endParaRPr>
          </a:p>
        </p:txBody>
      </p:sp>
      <p:sp>
        <p:nvSpPr>
          <p:cNvPr id="52287" name="Rectangle 173"/>
          <p:cNvSpPr>
            <a:spLocks noChangeArrowheads="1"/>
          </p:cNvSpPr>
          <p:nvPr/>
        </p:nvSpPr>
        <p:spPr bwMode="auto">
          <a:xfrm>
            <a:off x="6940550" y="5765800"/>
            <a:ext cx="254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en-US" altLang="bg-BG" u="none">
                <a:solidFill>
                  <a:srgbClr val="000000"/>
                </a:solidFill>
              </a:rPr>
              <a:t>14</a:t>
            </a:r>
            <a:endParaRPr lang="en-US" altLang="bg-BG" sz="2400" u="none">
              <a:latin typeface="Times New Roman" pitchFamily="18" charset="0"/>
            </a:endParaRPr>
          </a:p>
        </p:txBody>
      </p:sp>
      <p:sp>
        <p:nvSpPr>
          <p:cNvPr id="52288" name="Rectangle 174"/>
          <p:cNvSpPr>
            <a:spLocks noChangeArrowheads="1"/>
          </p:cNvSpPr>
          <p:nvPr/>
        </p:nvSpPr>
        <p:spPr bwMode="auto">
          <a:xfrm>
            <a:off x="6215063" y="5765800"/>
            <a:ext cx="254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en-US" altLang="bg-BG" u="none">
                <a:solidFill>
                  <a:srgbClr val="000000"/>
                </a:solidFill>
              </a:rPr>
              <a:t>12</a:t>
            </a:r>
            <a:endParaRPr lang="en-US" altLang="bg-BG" sz="2400" u="none">
              <a:latin typeface="Times New Roman" pitchFamily="18" charset="0"/>
            </a:endParaRPr>
          </a:p>
        </p:txBody>
      </p:sp>
      <p:sp>
        <p:nvSpPr>
          <p:cNvPr id="52289" name="Rectangle 175"/>
          <p:cNvSpPr>
            <a:spLocks noChangeArrowheads="1"/>
          </p:cNvSpPr>
          <p:nvPr/>
        </p:nvSpPr>
        <p:spPr bwMode="auto">
          <a:xfrm>
            <a:off x="5491163" y="5765800"/>
            <a:ext cx="254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en-US" altLang="bg-BG" u="none">
                <a:solidFill>
                  <a:srgbClr val="000000"/>
                </a:solidFill>
              </a:rPr>
              <a:t>10</a:t>
            </a:r>
            <a:endParaRPr lang="en-US" altLang="bg-BG" sz="2400" u="none">
              <a:latin typeface="Times New Roman" pitchFamily="18" charset="0"/>
            </a:endParaRPr>
          </a:p>
        </p:txBody>
      </p:sp>
      <p:sp>
        <p:nvSpPr>
          <p:cNvPr id="502960" name="Rectangle 176"/>
          <p:cNvSpPr>
            <a:spLocks noChangeArrowheads="1"/>
          </p:cNvSpPr>
          <p:nvPr/>
        </p:nvSpPr>
        <p:spPr bwMode="auto">
          <a:xfrm>
            <a:off x="7062788" y="3149600"/>
            <a:ext cx="355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en-US" altLang="bg-BG" i="1" u="none">
                <a:solidFill>
                  <a:srgbClr val="000000"/>
                </a:solidFill>
              </a:rPr>
              <a:t>MC</a:t>
            </a:r>
            <a:endParaRPr lang="en-US" altLang="bg-BG" sz="2400" u="none">
              <a:latin typeface="Times New Roman" pitchFamily="18" charset="0"/>
            </a:endParaRPr>
          </a:p>
        </p:txBody>
      </p:sp>
      <p:sp>
        <p:nvSpPr>
          <p:cNvPr id="502961" name="Rectangle 177"/>
          <p:cNvSpPr>
            <a:spLocks noChangeArrowheads="1"/>
          </p:cNvSpPr>
          <p:nvPr/>
        </p:nvSpPr>
        <p:spPr bwMode="auto">
          <a:xfrm>
            <a:off x="7219950" y="4135438"/>
            <a:ext cx="457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en-US" altLang="bg-BG" i="1" u="none">
                <a:solidFill>
                  <a:srgbClr val="000000"/>
                </a:solidFill>
              </a:rPr>
              <a:t>ATC</a:t>
            </a:r>
            <a:endParaRPr lang="en-US" altLang="bg-BG" sz="2400" u="none">
              <a:latin typeface="Times New Roman" pitchFamily="18" charset="0"/>
            </a:endParaRPr>
          </a:p>
        </p:txBody>
      </p:sp>
      <p:sp>
        <p:nvSpPr>
          <p:cNvPr id="502962" name="Rectangle 178"/>
          <p:cNvSpPr>
            <a:spLocks noChangeArrowheads="1"/>
          </p:cNvSpPr>
          <p:nvPr/>
        </p:nvSpPr>
        <p:spPr bwMode="auto">
          <a:xfrm>
            <a:off x="7194550" y="4389438"/>
            <a:ext cx="469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en-US" altLang="bg-BG" i="1" u="none">
                <a:solidFill>
                  <a:srgbClr val="000000"/>
                </a:solidFill>
              </a:rPr>
              <a:t>AVC</a:t>
            </a:r>
            <a:endParaRPr lang="en-US" altLang="bg-BG" sz="2400" u="none">
              <a:latin typeface="Times New Roman" pitchFamily="18" charset="0"/>
            </a:endParaRPr>
          </a:p>
        </p:txBody>
      </p:sp>
      <p:sp>
        <p:nvSpPr>
          <p:cNvPr id="502963" name="Rectangle 179"/>
          <p:cNvSpPr>
            <a:spLocks noChangeArrowheads="1"/>
          </p:cNvSpPr>
          <p:nvPr/>
        </p:nvSpPr>
        <p:spPr bwMode="auto">
          <a:xfrm>
            <a:off x="7213600" y="5432425"/>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en-US" altLang="bg-BG" i="1" u="none">
                <a:solidFill>
                  <a:srgbClr val="000000"/>
                </a:solidFill>
              </a:rPr>
              <a:t>AFC</a:t>
            </a:r>
            <a:endParaRPr lang="en-US" altLang="bg-BG" sz="2400" u="none">
              <a:latin typeface="Times New Roman" pitchFamily="18" charset="0"/>
            </a:endParaRPr>
          </a:p>
        </p:txBody>
      </p:sp>
      <p:sp>
        <p:nvSpPr>
          <p:cNvPr id="502964" name="Text Box 180"/>
          <p:cNvSpPr txBox="1">
            <a:spLocks noChangeArrowheads="1"/>
          </p:cNvSpPr>
          <p:nvPr/>
        </p:nvSpPr>
        <p:spPr bwMode="auto">
          <a:xfrm>
            <a:off x="3589390" y="1258888"/>
            <a:ext cx="535463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spcBef>
                <a:spcPct val="50000"/>
              </a:spcBef>
            </a:pPr>
            <a:r>
              <a:rPr lang="bg-BG" u="none" dirty="0"/>
              <a:t>Пределния разход </a:t>
            </a:r>
            <a:r>
              <a:rPr lang="bg-BG" u="none" dirty="0" smtClean="0"/>
              <a:t>се намалява </a:t>
            </a:r>
            <a:r>
              <a:rPr lang="bg-BG" u="none" dirty="0"/>
              <a:t>при първия и след това се увеличава поради </a:t>
            </a:r>
            <a:r>
              <a:rPr lang="bg-BG" u="none" dirty="0" smtClean="0"/>
              <a:t>намаляващия се пределен продукт</a:t>
            </a:r>
            <a:r>
              <a:rPr lang="en-US" altLang="bg-BG" b="1" u="none" dirty="0" smtClean="0">
                <a:solidFill>
                  <a:schemeClr val="accent2"/>
                </a:solidFill>
              </a:rPr>
              <a:t>.</a:t>
            </a:r>
            <a:endParaRPr lang="en-US" altLang="bg-BG" b="1" u="none" dirty="0">
              <a:solidFill>
                <a:schemeClr val="accent2"/>
              </a:solidFill>
            </a:endParaRPr>
          </a:p>
        </p:txBody>
      </p:sp>
      <p:sp>
        <p:nvSpPr>
          <p:cNvPr id="502965" name="Text Box 181"/>
          <p:cNvSpPr txBox="1">
            <a:spLocks noChangeArrowheads="1"/>
          </p:cNvSpPr>
          <p:nvPr/>
        </p:nvSpPr>
        <p:spPr bwMode="auto">
          <a:xfrm>
            <a:off x="395537" y="764705"/>
            <a:ext cx="75292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spcBef>
                <a:spcPct val="50000"/>
              </a:spcBef>
            </a:pPr>
            <a:r>
              <a:rPr lang="bg-BG" altLang="bg-BG" b="1" u="none" dirty="0" smtClean="0">
                <a:solidFill>
                  <a:schemeClr val="accent2"/>
                </a:solidFill>
              </a:rPr>
              <a:t>МС</a:t>
            </a:r>
            <a:r>
              <a:rPr lang="en-US" altLang="bg-BG" b="1" u="none" dirty="0" smtClean="0">
                <a:solidFill>
                  <a:schemeClr val="accent2"/>
                </a:solidFill>
              </a:rPr>
              <a:t> </a:t>
            </a:r>
            <a:r>
              <a:rPr lang="bg-BG" altLang="bg-BG" b="1" u="none" dirty="0" smtClean="0">
                <a:solidFill>
                  <a:schemeClr val="accent2"/>
                </a:solidFill>
              </a:rPr>
              <a:t>пресичат </a:t>
            </a:r>
            <a:r>
              <a:rPr lang="en-US" altLang="bg-BG" b="1" u="none" dirty="0" smtClean="0">
                <a:solidFill>
                  <a:schemeClr val="accent2"/>
                </a:solidFill>
              </a:rPr>
              <a:t>ATC</a:t>
            </a:r>
            <a:r>
              <a:rPr lang="bg-BG" altLang="bg-BG" b="1" u="none" dirty="0" smtClean="0">
                <a:solidFill>
                  <a:schemeClr val="accent2"/>
                </a:solidFill>
              </a:rPr>
              <a:t> и </a:t>
            </a:r>
            <a:r>
              <a:rPr lang="en-US" altLang="bg-BG" b="1" u="none" dirty="0" smtClean="0">
                <a:solidFill>
                  <a:schemeClr val="accent2"/>
                </a:solidFill>
              </a:rPr>
              <a:t>  AVC</a:t>
            </a:r>
            <a:r>
              <a:rPr lang="bg-BG" altLang="bg-BG" b="1" u="none" dirty="0" smtClean="0">
                <a:solidFill>
                  <a:schemeClr val="accent2"/>
                </a:solidFill>
              </a:rPr>
              <a:t> в техния минимум</a:t>
            </a:r>
            <a:endParaRPr lang="en-US" altLang="bg-BG" b="1" u="none" dirty="0">
              <a:solidFill>
                <a:schemeClr val="accent2"/>
              </a:solidFill>
            </a:endParaRPr>
          </a:p>
        </p:txBody>
      </p:sp>
      <p:sp>
        <p:nvSpPr>
          <p:cNvPr id="502966" name="Text Box 182"/>
          <p:cNvSpPr txBox="1">
            <a:spLocks noChangeArrowheads="1"/>
          </p:cNvSpPr>
          <p:nvPr/>
        </p:nvSpPr>
        <p:spPr bwMode="auto">
          <a:xfrm>
            <a:off x="2820988" y="2181225"/>
            <a:ext cx="535463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spcBef>
                <a:spcPct val="50000"/>
              </a:spcBef>
            </a:pPr>
            <a:r>
              <a:rPr lang="en-US" altLang="bg-BG" b="1" u="none" dirty="0">
                <a:solidFill>
                  <a:schemeClr val="accent2"/>
                </a:solidFill>
              </a:rPr>
              <a:t>AFC, </a:t>
            </a:r>
            <a:r>
              <a:rPr lang="bg-BG" altLang="bg-BG" b="1" u="none" dirty="0" smtClean="0">
                <a:solidFill>
                  <a:schemeClr val="accent2"/>
                </a:solidFill>
              </a:rPr>
              <a:t>в краткосрочен период намалява през цялото време</a:t>
            </a:r>
            <a:r>
              <a:rPr lang="en-US" altLang="bg-BG" b="1" u="none" dirty="0" smtClean="0">
                <a:solidFill>
                  <a:schemeClr val="accent2"/>
                </a:solidFill>
              </a:rPr>
              <a:t>.</a:t>
            </a:r>
            <a:endParaRPr lang="en-US" altLang="bg-BG" b="1" u="none" dirty="0">
              <a:solidFill>
                <a:schemeClr val="accent2"/>
              </a:solidFill>
            </a:endParaRPr>
          </a:p>
        </p:txBody>
      </p:sp>
    </p:spTree>
    <p:extLst>
      <p:ext uri="{BB962C8B-B14F-4D97-AF65-F5344CB8AC3E}">
        <p14:creationId xmlns:p14="http://schemas.microsoft.com/office/powerpoint/2010/main" val="299913214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02928"/>
                                        </p:tgtEl>
                                        <p:attrNameLst>
                                          <p:attrName>style.visibility</p:attrName>
                                        </p:attrNameLst>
                                      </p:cBhvr>
                                      <p:to>
                                        <p:strVal val="visible"/>
                                      </p:to>
                                    </p:set>
                                    <p:animEffect transition="in" filter="wipe(left)">
                                      <p:cBhvr>
                                        <p:cTn id="7" dur="500"/>
                                        <p:tgtEl>
                                          <p:spTgt spid="502928"/>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502870"/>
                                        </p:tgtEl>
                                        <p:attrNameLst>
                                          <p:attrName>style.visibility</p:attrName>
                                        </p:attrNameLst>
                                      </p:cBhvr>
                                      <p:to>
                                        <p:strVal val="visible"/>
                                      </p:to>
                                    </p:set>
                                    <p:animEffect transition="in" filter="wipe(left)">
                                      <p:cBhvr>
                                        <p:cTn id="11" dur="500"/>
                                        <p:tgtEl>
                                          <p:spTgt spid="502870"/>
                                        </p:tgtEl>
                                      </p:cBhvr>
                                    </p:animEffect>
                                  </p:childTnLst>
                                </p:cTn>
                              </p:par>
                            </p:childTnLst>
                          </p:cTn>
                        </p:par>
                        <p:par>
                          <p:cTn id="12" fill="hold" nodeType="afterGroup">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502960">
                                            <p:txEl>
                                              <p:pRg st="0" end="0"/>
                                            </p:txEl>
                                          </p:spTgt>
                                        </p:tgtEl>
                                        <p:attrNameLst>
                                          <p:attrName>style.visibility</p:attrName>
                                        </p:attrNameLst>
                                      </p:cBhvr>
                                      <p:to>
                                        <p:strVal val="visible"/>
                                      </p:to>
                                    </p:set>
                                    <p:animEffect transition="in" filter="dissolve">
                                      <p:cBhvr>
                                        <p:cTn id="15" dur="500"/>
                                        <p:tgtEl>
                                          <p:spTgt spid="502960">
                                            <p:txEl>
                                              <p:pRg st="0" end="0"/>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02964"/>
                                        </p:tgtEl>
                                        <p:attrNameLst>
                                          <p:attrName>style.visibility</p:attrName>
                                        </p:attrNameLst>
                                      </p:cBhvr>
                                      <p:to>
                                        <p:strVal val="visible"/>
                                      </p:to>
                                    </p:set>
                                    <p:animEffect transition="in" filter="wipe(left)">
                                      <p:cBhvr>
                                        <p:cTn id="19" dur="500"/>
                                        <p:tgtEl>
                                          <p:spTgt spid="50296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502884"/>
                                        </p:tgtEl>
                                        <p:attrNameLst>
                                          <p:attrName>style.visibility</p:attrName>
                                        </p:attrNameLst>
                                      </p:cBhvr>
                                      <p:to>
                                        <p:strVal val="visible"/>
                                      </p:to>
                                    </p:set>
                                    <p:animEffect transition="in" filter="wipe(left)">
                                      <p:cBhvr>
                                        <p:cTn id="24" dur="500"/>
                                        <p:tgtEl>
                                          <p:spTgt spid="502884"/>
                                        </p:tgtEl>
                                      </p:cBhvr>
                                    </p:animEffect>
                                  </p:childTnLst>
                                </p:cTn>
                              </p:par>
                            </p:childTnLst>
                          </p:cTn>
                        </p:par>
                        <p:par>
                          <p:cTn id="25" fill="hold" nodeType="afterGroup">
                            <p:stCondLst>
                              <p:cond delay="500"/>
                            </p:stCondLst>
                            <p:childTnLst>
                              <p:par>
                                <p:cTn id="26" presetID="22" presetClass="entr" presetSubtype="8" fill="hold" nodeType="afterEffect">
                                  <p:stCondLst>
                                    <p:cond delay="0"/>
                                  </p:stCondLst>
                                  <p:childTnLst>
                                    <p:set>
                                      <p:cBhvr>
                                        <p:cTn id="27" dur="1" fill="hold">
                                          <p:stCondLst>
                                            <p:cond delay="0"/>
                                          </p:stCondLst>
                                        </p:cTn>
                                        <p:tgtEl>
                                          <p:spTgt spid="502814"/>
                                        </p:tgtEl>
                                        <p:attrNameLst>
                                          <p:attrName>style.visibility</p:attrName>
                                        </p:attrNameLst>
                                      </p:cBhvr>
                                      <p:to>
                                        <p:strVal val="visible"/>
                                      </p:to>
                                    </p:set>
                                    <p:animEffect transition="in" filter="wipe(left)">
                                      <p:cBhvr>
                                        <p:cTn id="28" dur="500"/>
                                        <p:tgtEl>
                                          <p:spTgt spid="502814"/>
                                        </p:tgtEl>
                                      </p:cBhvr>
                                    </p:animEffect>
                                  </p:childTnLst>
                                </p:cTn>
                              </p:par>
                            </p:childTnLst>
                          </p:cTn>
                        </p:par>
                        <p:par>
                          <p:cTn id="29" fill="hold" nodeType="afterGroup">
                            <p:stCondLst>
                              <p:cond delay="1000"/>
                            </p:stCondLst>
                            <p:childTnLst>
                              <p:par>
                                <p:cTn id="30" presetID="9" presetClass="entr" presetSubtype="0" fill="hold" grpId="0" nodeType="afterEffect">
                                  <p:stCondLst>
                                    <p:cond delay="0"/>
                                  </p:stCondLst>
                                  <p:childTnLst>
                                    <p:set>
                                      <p:cBhvr>
                                        <p:cTn id="31" dur="1" fill="hold">
                                          <p:stCondLst>
                                            <p:cond delay="0"/>
                                          </p:stCondLst>
                                        </p:cTn>
                                        <p:tgtEl>
                                          <p:spTgt spid="502961">
                                            <p:txEl>
                                              <p:pRg st="0" end="0"/>
                                            </p:txEl>
                                          </p:spTgt>
                                        </p:tgtEl>
                                        <p:attrNameLst>
                                          <p:attrName>style.visibility</p:attrName>
                                        </p:attrNameLst>
                                      </p:cBhvr>
                                      <p:to>
                                        <p:strVal val="visible"/>
                                      </p:to>
                                    </p:set>
                                    <p:animEffect transition="in" filter="dissolve">
                                      <p:cBhvr>
                                        <p:cTn id="32" dur="500"/>
                                        <p:tgtEl>
                                          <p:spTgt spid="502961">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502913"/>
                                        </p:tgtEl>
                                        <p:attrNameLst>
                                          <p:attrName>style.visibility</p:attrName>
                                        </p:attrNameLst>
                                      </p:cBhvr>
                                      <p:to>
                                        <p:strVal val="visible"/>
                                      </p:to>
                                    </p:set>
                                    <p:animEffect transition="in" filter="wipe(left)">
                                      <p:cBhvr>
                                        <p:cTn id="37" dur="500"/>
                                        <p:tgtEl>
                                          <p:spTgt spid="502913"/>
                                        </p:tgtEl>
                                      </p:cBhvr>
                                    </p:animEffect>
                                  </p:childTnLst>
                                </p:cTn>
                              </p:par>
                            </p:childTnLst>
                          </p:cTn>
                        </p:par>
                        <p:par>
                          <p:cTn id="38" fill="hold" nodeType="afterGroup">
                            <p:stCondLst>
                              <p:cond delay="500"/>
                            </p:stCondLst>
                            <p:childTnLst>
                              <p:par>
                                <p:cTn id="39" presetID="22" presetClass="entr" presetSubtype="8" fill="hold" nodeType="afterEffect">
                                  <p:stCondLst>
                                    <p:cond delay="0"/>
                                  </p:stCondLst>
                                  <p:childTnLst>
                                    <p:set>
                                      <p:cBhvr>
                                        <p:cTn id="40" dur="1" fill="hold">
                                          <p:stCondLst>
                                            <p:cond delay="0"/>
                                          </p:stCondLst>
                                        </p:cTn>
                                        <p:tgtEl>
                                          <p:spTgt spid="502828"/>
                                        </p:tgtEl>
                                        <p:attrNameLst>
                                          <p:attrName>style.visibility</p:attrName>
                                        </p:attrNameLst>
                                      </p:cBhvr>
                                      <p:to>
                                        <p:strVal val="visible"/>
                                      </p:to>
                                    </p:set>
                                    <p:animEffect transition="in" filter="wipe(left)">
                                      <p:cBhvr>
                                        <p:cTn id="41" dur="500"/>
                                        <p:tgtEl>
                                          <p:spTgt spid="502828"/>
                                        </p:tgtEl>
                                      </p:cBhvr>
                                    </p:animEffect>
                                  </p:childTnLst>
                                </p:cTn>
                              </p:par>
                            </p:childTnLst>
                          </p:cTn>
                        </p:par>
                        <p:par>
                          <p:cTn id="42" fill="hold" nodeType="afterGroup">
                            <p:stCondLst>
                              <p:cond delay="1000"/>
                            </p:stCondLst>
                            <p:childTnLst>
                              <p:par>
                                <p:cTn id="43" presetID="9" presetClass="entr" presetSubtype="0" fill="hold" grpId="0" nodeType="afterEffect">
                                  <p:stCondLst>
                                    <p:cond delay="0"/>
                                  </p:stCondLst>
                                  <p:childTnLst>
                                    <p:set>
                                      <p:cBhvr>
                                        <p:cTn id="44" dur="1" fill="hold">
                                          <p:stCondLst>
                                            <p:cond delay="0"/>
                                          </p:stCondLst>
                                        </p:cTn>
                                        <p:tgtEl>
                                          <p:spTgt spid="502962">
                                            <p:txEl>
                                              <p:pRg st="0" end="0"/>
                                            </p:txEl>
                                          </p:spTgt>
                                        </p:tgtEl>
                                        <p:attrNameLst>
                                          <p:attrName>style.visibility</p:attrName>
                                        </p:attrNameLst>
                                      </p:cBhvr>
                                      <p:to>
                                        <p:strVal val="visible"/>
                                      </p:to>
                                    </p:set>
                                    <p:animEffect transition="in" filter="dissolve">
                                      <p:cBhvr>
                                        <p:cTn id="45" dur="500"/>
                                        <p:tgtEl>
                                          <p:spTgt spid="502962">
                                            <p:txEl>
                                              <p:pRg st="0" end="0"/>
                                            </p:txEl>
                                          </p:spTgt>
                                        </p:tgtEl>
                                      </p:cBhvr>
                                    </p:animEffect>
                                  </p:childTnLst>
                                </p:cTn>
                              </p:par>
                            </p:childTnLst>
                          </p:cTn>
                        </p:par>
                        <p:par>
                          <p:cTn id="46" fill="hold" nodeType="afterGroup">
                            <p:stCondLst>
                              <p:cond delay="1500"/>
                            </p:stCondLst>
                            <p:childTnLst>
                              <p:par>
                                <p:cTn id="47" presetID="5" presetClass="exit" presetSubtype="10" fill="hold" grpId="1" nodeType="afterEffect">
                                  <p:stCondLst>
                                    <p:cond delay="0"/>
                                  </p:stCondLst>
                                  <p:childTnLst>
                                    <p:animEffect transition="out" filter="checkerboard(across)">
                                      <p:cBhvr>
                                        <p:cTn id="48" dur="500"/>
                                        <p:tgtEl>
                                          <p:spTgt spid="502964"/>
                                        </p:tgtEl>
                                      </p:cBhvr>
                                    </p:animEffect>
                                    <p:set>
                                      <p:cBhvr>
                                        <p:cTn id="49" dur="1" fill="hold">
                                          <p:stCondLst>
                                            <p:cond delay="499"/>
                                          </p:stCondLst>
                                        </p:cTn>
                                        <p:tgtEl>
                                          <p:spTgt spid="502964"/>
                                        </p:tgtEl>
                                        <p:attrNameLst>
                                          <p:attrName>style.visibility</p:attrName>
                                        </p:attrNameLst>
                                      </p:cBhvr>
                                      <p:to>
                                        <p:strVal val="hidden"/>
                                      </p:to>
                                    </p:set>
                                  </p:childTnLst>
                                </p:cTn>
                              </p:par>
                              <p:par>
                                <p:cTn id="50" presetID="22" presetClass="entr" presetSubtype="8" fill="hold" grpId="0" nodeType="withEffect">
                                  <p:stCondLst>
                                    <p:cond delay="0"/>
                                  </p:stCondLst>
                                  <p:childTnLst>
                                    <p:set>
                                      <p:cBhvr>
                                        <p:cTn id="51" dur="1" fill="hold">
                                          <p:stCondLst>
                                            <p:cond delay="0"/>
                                          </p:stCondLst>
                                        </p:cTn>
                                        <p:tgtEl>
                                          <p:spTgt spid="502965"/>
                                        </p:tgtEl>
                                        <p:attrNameLst>
                                          <p:attrName>style.visibility</p:attrName>
                                        </p:attrNameLst>
                                      </p:cBhvr>
                                      <p:to>
                                        <p:strVal val="visible"/>
                                      </p:to>
                                    </p:set>
                                    <p:animEffect transition="in" filter="wipe(left)">
                                      <p:cBhvr>
                                        <p:cTn id="52" dur="500"/>
                                        <p:tgtEl>
                                          <p:spTgt spid="50296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502898"/>
                                        </p:tgtEl>
                                        <p:attrNameLst>
                                          <p:attrName>style.visibility</p:attrName>
                                        </p:attrNameLst>
                                      </p:cBhvr>
                                      <p:to>
                                        <p:strVal val="visible"/>
                                      </p:to>
                                    </p:set>
                                    <p:animEffect transition="in" filter="wipe(left)">
                                      <p:cBhvr>
                                        <p:cTn id="57" dur="500"/>
                                        <p:tgtEl>
                                          <p:spTgt spid="502898"/>
                                        </p:tgtEl>
                                      </p:cBhvr>
                                    </p:animEffect>
                                  </p:childTnLst>
                                </p:cTn>
                              </p:par>
                            </p:childTnLst>
                          </p:cTn>
                        </p:par>
                        <p:par>
                          <p:cTn id="58" fill="hold" nodeType="afterGroup">
                            <p:stCondLst>
                              <p:cond delay="500"/>
                            </p:stCondLst>
                            <p:childTnLst>
                              <p:par>
                                <p:cTn id="59" presetID="22" presetClass="entr" presetSubtype="8" fill="hold" nodeType="afterEffect">
                                  <p:stCondLst>
                                    <p:cond delay="0"/>
                                  </p:stCondLst>
                                  <p:childTnLst>
                                    <p:set>
                                      <p:cBhvr>
                                        <p:cTn id="60" dur="1" fill="hold">
                                          <p:stCondLst>
                                            <p:cond delay="0"/>
                                          </p:stCondLst>
                                        </p:cTn>
                                        <p:tgtEl>
                                          <p:spTgt spid="502842"/>
                                        </p:tgtEl>
                                        <p:attrNameLst>
                                          <p:attrName>style.visibility</p:attrName>
                                        </p:attrNameLst>
                                      </p:cBhvr>
                                      <p:to>
                                        <p:strVal val="visible"/>
                                      </p:to>
                                    </p:set>
                                    <p:animEffect transition="in" filter="wipe(left)">
                                      <p:cBhvr>
                                        <p:cTn id="61" dur="500"/>
                                        <p:tgtEl>
                                          <p:spTgt spid="502842"/>
                                        </p:tgtEl>
                                      </p:cBhvr>
                                    </p:animEffect>
                                  </p:childTnLst>
                                </p:cTn>
                              </p:par>
                            </p:childTnLst>
                          </p:cTn>
                        </p:par>
                        <p:par>
                          <p:cTn id="62" fill="hold" nodeType="afterGroup">
                            <p:stCondLst>
                              <p:cond delay="1000"/>
                            </p:stCondLst>
                            <p:childTnLst>
                              <p:par>
                                <p:cTn id="63" presetID="9" presetClass="entr" presetSubtype="0" fill="hold" grpId="0" nodeType="afterEffect">
                                  <p:stCondLst>
                                    <p:cond delay="0"/>
                                  </p:stCondLst>
                                  <p:childTnLst>
                                    <p:set>
                                      <p:cBhvr>
                                        <p:cTn id="64" dur="1" fill="hold">
                                          <p:stCondLst>
                                            <p:cond delay="0"/>
                                          </p:stCondLst>
                                        </p:cTn>
                                        <p:tgtEl>
                                          <p:spTgt spid="502963">
                                            <p:txEl>
                                              <p:pRg st="0" end="0"/>
                                            </p:txEl>
                                          </p:spTgt>
                                        </p:tgtEl>
                                        <p:attrNameLst>
                                          <p:attrName>style.visibility</p:attrName>
                                        </p:attrNameLst>
                                      </p:cBhvr>
                                      <p:to>
                                        <p:strVal val="visible"/>
                                      </p:to>
                                    </p:set>
                                    <p:animEffect transition="in" filter="dissolve">
                                      <p:cBhvr>
                                        <p:cTn id="65" dur="500"/>
                                        <p:tgtEl>
                                          <p:spTgt spid="502963">
                                            <p:txEl>
                                              <p:pRg st="0" end="0"/>
                                            </p:txEl>
                                          </p:spTgt>
                                        </p:tgtEl>
                                      </p:cBhvr>
                                    </p:animEffect>
                                  </p:childTnLst>
                                </p:cTn>
                              </p:par>
                            </p:childTnLst>
                          </p:cTn>
                        </p:par>
                        <p:par>
                          <p:cTn id="66" fill="hold" nodeType="afterGroup">
                            <p:stCondLst>
                              <p:cond delay="1500"/>
                            </p:stCondLst>
                            <p:childTnLst>
                              <p:par>
                                <p:cTn id="67" presetID="22" presetClass="entr" presetSubtype="2" fill="hold" grpId="0" nodeType="afterEffect">
                                  <p:stCondLst>
                                    <p:cond delay="0"/>
                                  </p:stCondLst>
                                  <p:childTnLst>
                                    <p:set>
                                      <p:cBhvr>
                                        <p:cTn id="68" dur="1" fill="hold">
                                          <p:stCondLst>
                                            <p:cond delay="0"/>
                                          </p:stCondLst>
                                        </p:cTn>
                                        <p:tgtEl>
                                          <p:spTgt spid="502966"/>
                                        </p:tgtEl>
                                        <p:attrNameLst>
                                          <p:attrName>style.visibility</p:attrName>
                                        </p:attrNameLst>
                                      </p:cBhvr>
                                      <p:to>
                                        <p:strVal val="visible"/>
                                      </p:to>
                                    </p:set>
                                    <p:animEffect transition="in" filter="wipe(right)">
                                      <p:cBhvr>
                                        <p:cTn id="69" dur="500"/>
                                        <p:tgtEl>
                                          <p:spTgt spid="5029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960" grpId="0" build="p" autoUpdateAnimBg="0"/>
      <p:bldP spid="502961" grpId="0" build="p" autoUpdateAnimBg="0"/>
      <p:bldP spid="502962" grpId="0" build="p" autoUpdateAnimBg="0"/>
      <p:bldP spid="502963" grpId="0" build="p" autoUpdateAnimBg="0"/>
      <p:bldP spid="502964" grpId="0"/>
      <p:bldP spid="502964" grpId="1"/>
      <p:bldP spid="502965" grpId="0"/>
      <p:bldP spid="50296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bg-BG" dirty="0" smtClean="0"/>
              <a:t>Три важни свойства на кривите на разходите </a:t>
            </a:r>
            <a:br>
              <a:rPr lang="bg-BG" dirty="0" smtClean="0"/>
            </a:br>
            <a:endParaRPr lang="bg-BG" dirty="0"/>
          </a:p>
        </p:txBody>
      </p:sp>
      <p:sp>
        <p:nvSpPr>
          <p:cNvPr id="3" name="Content Placeholder 2"/>
          <p:cNvSpPr>
            <a:spLocks noGrp="1"/>
          </p:cNvSpPr>
          <p:nvPr>
            <p:ph idx="1"/>
          </p:nvPr>
        </p:nvSpPr>
        <p:spPr>
          <a:xfrm>
            <a:off x="457200" y="1600200"/>
            <a:ext cx="8507288" cy="4525963"/>
          </a:xfrm>
        </p:spPr>
        <p:txBody>
          <a:bodyPr>
            <a:normAutofit/>
          </a:bodyPr>
          <a:lstStyle/>
          <a:p>
            <a:r>
              <a:rPr lang="bg-BG" dirty="0" smtClean="0"/>
              <a:t>Пределна цена в крайна сметка се издига с количеството на продукцията.</a:t>
            </a:r>
          </a:p>
          <a:p>
            <a:r>
              <a:rPr lang="bg-BG" dirty="0" smtClean="0">
                <a:solidFill>
                  <a:srgbClr val="00B050"/>
                </a:solidFill>
              </a:rPr>
              <a:t>Кривата на средната сума </a:t>
            </a:r>
            <a:r>
              <a:rPr lang="bg-BG" dirty="0" smtClean="0"/>
              <a:t>разходи е U-образна форма.</a:t>
            </a:r>
          </a:p>
          <a:p>
            <a:r>
              <a:rPr lang="bg-BG" dirty="0" smtClean="0">
                <a:solidFill>
                  <a:srgbClr val="00B050"/>
                </a:solidFill>
              </a:rPr>
              <a:t>Кривата на пределните разходи </a:t>
            </a:r>
            <a:r>
              <a:rPr lang="bg-BG" dirty="0" smtClean="0"/>
              <a:t>пресича кривата на средните общи разходи в нейния  минимум.</a:t>
            </a:r>
            <a:endParaRPr lang="bg-BG" dirty="0"/>
          </a:p>
        </p:txBody>
      </p:sp>
    </p:spTree>
    <p:extLst>
      <p:ext uri="{BB962C8B-B14F-4D97-AF65-F5344CB8AC3E}">
        <p14:creationId xmlns:p14="http://schemas.microsoft.com/office/powerpoint/2010/main" val="343806019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4" name="Group 4"/>
          <p:cNvGrpSpPr>
            <a:grpSpLocks noChangeAspect="1"/>
          </p:cNvGrpSpPr>
          <p:nvPr/>
        </p:nvGrpSpPr>
        <p:grpSpPr bwMode="auto">
          <a:xfrm>
            <a:off x="-385292" y="1723451"/>
            <a:ext cx="6037412" cy="4248001"/>
            <a:chOff x="567" y="2554"/>
            <a:chExt cx="10707" cy="6300"/>
          </a:xfrm>
        </p:grpSpPr>
        <p:sp>
          <p:nvSpPr>
            <p:cNvPr id="33795" name="AutoShape 5"/>
            <p:cNvSpPr>
              <a:spLocks noChangeAspect="1" noChangeArrowheads="1"/>
            </p:cNvSpPr>
            <p:nvPr/>
          </p:nvSpPr>
          <p:spPr bwMode="auto">
            <a:xfrm>
              <a:off x="567" y="2554"/>
              <a:ext cx="10707" cy="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bg-BG" altLang="bg-BG" sz="1800"/>
            </a:p>
          </p:txBody>
        </p:sp>
        <p:sp>
          <p:nvSpPr>
            <p:cNvPr id="33796" name="Text Box 6"/>
            <p:cNvSpPr txBox="1">
              <a:spLocks noChangeArrowheads="1"/>
            </p:cNvSpPr>
            <p:nvPr/>
          </p:nvSpPr>
          <p:spPr bwMode="auto">
            <a:xfrm>
              <a:off x="2480" y="4023"/>
              <a:ext cx="900" cy="40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5837" tIns="32918" rIns="65837" bIns="32918"/>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bg-BG" altLang="bg-BG" sz="900" dirty="0"/>
            </a:p>
            <a:p>
              <a:pPr eaLnBrk="1" hangingPunct="1">
                <a:spcBef>
                  <a:spcPct val="0"/>
                </a:spcBef>
                <a:buFontTx/>
                <a:buNone/>
              </a:pPr>
              <a:endParaRPr lang="en-US" altLang="bg-BG" sz="900" dirty="0"/>
            </a:p>
            <a:p>
              <a:pPr eaLnBrk="1" hangingPunct="1">
                <a:spcBef>
                  <a:spcPct val="0"/>
                </a:spcBef>
                <a:buFontTx/>
                <a:buNone/>
              </a:pPr>
              <a:endParaRPr lang="en-US" altLang="bg-BG" sz="900" dirty="0"/>
            </a:p>
            <a:p>
              <a:pPr eaLnBrk="1" hangingPunct="1">
                <a:spcBef>
                  <a:spcPct val="0"/>
                </a:spcBef>
                <a:buFontTx/>
                <a:buNone/>
              </a:pPr>
              <a:endParaRPr lang="en-US" altLang="bg-BG" sz="900" dirty="0"/>
            </a:p>
            <a:p>
              <a:pPr eaLnBrk="1" hangingPunct="1">
                <a:spcBef>
                  <a:spcPct val="0"/>
                </a:spcBef>
                <a:buFontTx/>
                <a:buNone/>
              </a:pPr>
              <a:endParaRPr lang="en-US" altLang="bg-BG" sz="900" dirty="0"/>
            </a:p>
            <a:p>
              <a:pPr eaLnBrk="1" hangingPunct="1">
                <a:spcBef>
                  <a:spcPct val="0"/>
                </a:spcBef>
                <a:buFontTx/>
                <a:buNone/>
              </a:pPr>
              <a:endParaRPr lang="en-US" altLang="bg-BG" sz="900" dirty="0"/>
            </a:p>
            <a:p>
              <a:pPr eaLnBrk="1" hangingPunct="1">
                <a:spcBef>
                  <a:spcPct val="0"/>
                </a:spcBef>
                <a:buFontTx/>
                <a:buNone/>
              </a:pPr>
              <a:r>
                <a:rPr lang="bg-BG" altLang="bg-BG" sz="1600" dirty="0"/>
                <a:t>L</a:t>
              </a:r>
            </a:p>
            <a:p>
              <a:pPr eaLnBrk="1" hangingPunct="1">
                <a:spcBef>
                  <a:spcPct val="0"/>
                </a:spcBef>
                <a:buFontTx/>
                <a:buNone/>
              </a:pPr>
              <a:r>
                <a:rPr lang="bg-BG" altLang="bg-BG" sz="900" dirty="0"/>
                <a:t>    </a:t>
              </a:r>
              <a:r>
                <a:rPr lang="en-US" altLang="bg-BG" sz="900" dirty="0"/>
                <a:t>      </a:t>
              </a:r>
              <a:r>
                <a:rPr lang="bg-BG" altLang="bg-BG" sz="1600" dirty="0"/>
                <a:t>А</a:t>
              </a:r>
              <a:r>
                <a:rPr lang="bg-BG" altLang="bg-BG" sz="1600" baseline="-25000" dirty="0"/>
                <a:t>1</a:t>
              </a:r>
            </a:p>
            <a:p>
              <a:pPr eaLnBrk="1" hangingPunct="1">
                <a:spcBef>
                  <a:spcPct val="0"/>
                </a:spcBef>
                <a:buFontTx/>
                <a:buNone/>
              </a:pPr>
              <a:endParaRPr lang="bg-BG" altLang="bg-BG" sz="1600" dirty="0"/>
            </a:p>
            <a:p>
              <a:pPr eaLnBrk="1" hangingPunct="1">
                <a:spcBef>
                  <a:spcPct val="0"/>
                </a:spcBef>
                <a:buFontTx/>
                <a:buNone/>
              </a:pPr>
              <a:r>
                <a:rPr lang="en-US" altLang="bg-BG" sz="1600" dirty="0"/>
                <a:t>       </a:t>
              </a:r>
              <a:r>
                <a:rPr lang="bg-BG" altLang="bg-BG" sz="1600" dirty="0"/>
                <a:t>А</a:t>
              </a:r>
            </a:p>
            <a:p>
              <a:pPr eaLnBrk="1" hangingPunct="1">
                <a:spcBef>
                  <a:spcPct val="0"/>
                </a:spcBef>
                <a:buFontTx/>
                <a:buNone/>
              </a:pPr>
              <a:endParaRPr lang="bg-BG" altLang="bg-BG" sz="1600" dirty="0"/>
            </a:p>
            <a:p>
              <a:pPr eaLnBrk="1" hangingPunct="1">
                <a:spcBef>
                  <a:spcPct val="0"/>
                </a:spcBef>
                <a:buFontTx/>
                <a:buNone/>
              </a:pPr>
              <a:r>
                <a:rPr lang="bg-BG" altLang="bg-BG" sz="1600" dirty="0"/>
                <a:t>А</a:t>
              </a:r>
              <a:r>
                <a:rPr lang="bg-BG" altLang="bg-BG" sz="1600" baseline="-25000" dirty="0"/>
                <a:t>2</a:t>
              </a:r>
              <a:endParaRPr lang="bg-BG" altLang="bg-BG" sz="1600" dirty="0"/>
            </a:p>
          </p:txBody>
        </p:sp>
        <p:sp>
          <p:nvSpPr>
            <p:cNvPr id="33797" name="Text Box 7"/>
            <p:cNvSpPr txBox="1">
              <a:spLocks noChangeArrowheads="1"/>
            </p:cNvSpPr>
            <p:nvPr/>
          </p:nvSpPr>
          <p:spPr bwMode="auto">
            <a:xfrm>
              <a:off x="1467" y="2914"/>
              <a:ext cx="7626" cy="11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2670" tIns="26334" rIns="52670" bIns="26334"/>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bg-BG" altLang="bg-BG" sz="1600" b="1"/>
                <a:t>Фиг. № 4.7.  Минимизиране на разходите в дългосрочен времеви план</a:t>
              </a:r>
              <a:endParaRPr lang="bg-BG" altLang="bg-BG" sz="1600"/>
            </a:p>
          </p:txBody>
        </p:sp>
        <p:sp>
          <p:nvSpPr>
            <p:cNvPr id="33798" name="Text Box 8"/>
            <p:cNvSpPr txBox="1">
              <a:spLocks noChangeArrowheads="1"/>
            </p:cNvSpPr>
            <p:nvPr/>
          </p:nvSpPr>
          <p:spPr bwMode="auto">
            <a:xfrm>
              <a:off x="2547" y="8314"/>
              <a:ext cx="720"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2670" tIns="26334" rIns="52670" bIns="26334"/>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bg-BG" altLang="bg-BG" sz="700"/>
                <a:t>    </a:t>
              </a:r>
              <a:r>
                <a:rPr lang="bg-BG" altLang="bg-BG" sz="1200"/>
                <a:t>0</a:t>
              </a:r>
            </a:p>
          </p:txBody>
        </p:sp>
        <p:sp>
          <p:nvSpPr>
            <p:cNvPr id="33799" name="Text Box 9"/>
            <p:cNvSpPr txBox="1">
              <a:spLocks noChangeArrowheads="1"/>
            </p:cNvSpPr>
            <p:nvPr/>
          </p:nvSpPr>
          <p:spPr bwMode="auto">
            <a:xfrm>
              <a:off x="3717" y="8405"/>
              <a:ext cx="4051" cy="44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2670" tIns="26334" rIns="52670" bIns="26334"/>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bg-BG" altLang="bg-BG" sz="600"/>
                <a:t>                        </a:t>
              </a:r>
              <a:r>
                <a:rPr lang="en-US" altLang="bg-BG" sz="600" dirty="0"/>
                <a:t>                    </a:t>
              </a:r>
              <a:r>
                <a:rPr lang="bg-BG" altLang="bg-BG" sz="1600" dirty="0"/>
                <a:t>В</a:t>
              </a:r>
              <a:r>
                <a:rPr lang="bg-BG" altLang="bg-BG" sz="1600" baseline="-25000" dirty="0"/>
                <a:t>2</a:t>
              </a:r>
              <a:r>
                <a:rPr lang="bg-BG" altLang="bg-BG" sz="1600" dirty="0"/>
                <a:t>          B        В</a:t>
              </a:r>
              <a:r>
                <a:rPr lang="bg-BG" altLang="bg-BG" sz="1600" baseline="-25000" dirty="0"/>
                <a:t>1</a:t>
              </a:r>
              <a:endParaRPr lang="bg-BG" altLang="bg-BG" sz="1600" dirty="0"/>
            </a:p>
          </p:txBody>
        </p:sp>
        <p:sp>
          <p:nvSpPr>
            <p:cNvPr id="33800" name="Text Box 10"/>
            <p:cNvSpPr txBox="1">
              <a:spLocks noChangeArrowheads="1"/>
            </p:cNvSpPr>
            <p:nvPr/>
          </p:nvSpPr>
          <p:spPr bwMode="auto">
            <a:xfrm>
              <a:off x="4707" y="6694"/>
              <a:ext cx="720"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2670" tIns="26334" rIns="52670" bIns="26334"/>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bg-BG" altLang="bg-BG" sz="700"/>
                <a:t>X</a:t>
              </a:r>
              <a:endParaRPr lang="bg-BG" altLang="bg-BG" sz="1800"/>
            </a:p>
          </p:txBody>
        </p:sp>
        <p:sp>
          <p:nvSpPr>
            <p:cNvPr id="33801" name="Text Box 11"/>
            <p:cNvSpPr txBox="1">
              <a:spLocks noChangeArrowheads="1"/>
            </p:cNvSpPr>
            <p:nvPr/>
          </p:nvSpPr>
          <p:spPr bwMode="auto">
            <a:xfrm>
              <a:off x="6867" y="7234"/>
              <a:ext cx="720"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2670" tIns="26334" rIns="52670" bIns="26334"/>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bg-BG" altLang="bg-BG" sz="700"/>
                <a:t>I</a:t>
              </a:r>
              <a:endParaRPr lang="bg-BG" altLang="bg-BG" sz="1800"/>
            </a:p>
          </p:txBody>
        </p:sp>
        <p:sp>
          <p:nvSpPr>
            <p:cNvPr id="33802" name="Text Box 12"/>
            <p:cNvSpPr txBox="1">
              <a:spLocks noChangeArrowheads="1"/>
            </p:cNvSpPr>
            <p:nvPr/>
          </p:nvSpPr>
          <p:spPr bwMode="auto">
            <a:xfrm>
              <a:off x="7587" y="7954"/>
              <a:ext cx="900" cy="7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2670" tIns="26334" rIns="52670" bIns="26334"/>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bg-BG" altLang="bg-BG" sz="1400"/>
                <a:t>К</a:t>
              </a:r>
            </a:p>
          </p:txBody>
        </p:sp>
        <p:sp>
          <p:nvSpPr>
            <p:cNvPr id="33803" name="Line 13"/>
            <p:cNvSpPr>
              <a:spLocks noChangeShapeType="1"/>
            </p:cNvSpPr>
            <p:nvPr/>
          </p:nvSpPr>
          <p:spPr bwMode="auto">
            <a:xfrm flipV="1">
              <a:off x="3086" y="4714"/>
              <a:ext cx="0" cy="36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bg-BG"/>
            </a:p>
          </p:txBody>
        </p:sp>
        <p:sp>
          <p:nvSpPr>
            <p:cNvPr id="33804" name="Line 14"/>
            <p:cNvSpPr>
              <a:spLocks noChangeShapeType="1"/>
            </p:cNvSpPr>
            <p:nvPr/>
          </p:nvSpPr>
          <p:spPr bwMode="auto">
            <a:xfrm>
              <a:off x="3086" y="8314"/>
              <a:ext cx="4321"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bg-BG"/>
            </a:p>
          </p:txBody>
        </p:sp>
        <p:sp>
          <p:nvSpPr>
            <p:cNvPr id="33805" name="Arc 15"/>
            <p:cNvSpPr>
              <a:spLocks/>
            </p:cNvSpPr>
            <p:nvPr/>
          </p:nvSpPr>
          <p:spPr bwMode="auto">
            <a:xfrm rot="10446776">
              <a:off x="3987" y="5074"/>
              <a:ext cx="2520" cy="2701"/>
            </a:xfrm>
            <a:custGeom>
              <a:avLst/>
              <a:gdLst>
                <a:gd name="T0" fmla="*/ 0 w 21600"/>
                <a:gd name="T1" fmla="*/ 0 h 21600"/>
                <a:gd name="T2" fmla="*/ 294 w 21600"/>
                <a:gd name="T3" fmla="*/ 338 h 21600"/>
                <a:gd name="T4" fmla="*/ 0 w 21600"/>
                <a:gd name="T5" fmla="*/ 338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bg-BG"/>
            </a:p>
          </p:txBody>
        </p:sp>
        <p:sp>
          <p:nvSpPr>
            <p:cNvPr id="33806" name="Line 16"/>
            <p:cNvSpPr>
              <a:spLocks noChangeShapeType="1"/>
            </p:cNvSpPr>
            <p:nvPr/>
          </p:nvSpPr>
          <p:spPr bwMode="auto">
            <a:xfrm>
              <a:off x="3087" y="5614"/>
              <a:ext cx="3240" cy="270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33807" name="Line 17"/>
            <p:cNvSpPr>
              <a:spLocks noChangeShapeType="1"/>
            </p:cNvSpPr>
            <p:nvPr/>
          </p:nvSpPr>
          <p:spPr bwMode="auto">
            <a:xfrm>
              <a:off x="3087" y="6514"/>
              <a:ext cx="2160" cy="1800"/>
            </a:xfrm>
            <a:prstGeom prst="line">
              <a:avLst/>
            </a:prstGeom>
            <a:noFill/>
            <a:ln w="285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bg-BG"/>
            </a:p>
          </p:txBody>
        </p:sp>
        <p:sp>
          <p:nvSpPr>
            <p:cNvPr id="33808" name="Line 18"/>
            <p:cNvSpPr>
              <a:spLocks noChangeShapeType="1"/>
            </p:cNvSpPr>
            <p:nvPr/>
          </p:nvSpPr>
          <p:spPr bwMode="auto">
            <a:xfrm>
              <a:off x="3087" y="5074"/>
              <a:ext cx="3960" cy="3240"/>
            </a:xfrm>
            <a:prstGeom prst="line">
              <a:avLst/>
            </a:prstGeom>
            <a:noFill/>
            <a:ln w="285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bg-BG"/>
            </a:p>
          </p:txBody>
        </p:sp>
        <p:sp>
          <p:nvSpPr>
            <p:cNvPr id="33809" name="Line 19"/>
            <p:cNvSpPr>
              <a:spLocks noChangeShapeType="1"/>
            </p:cNvSpPr>
            <p:nvPr/>
          </p:nvSpPr>
          <p:spPr bwMode="auto">
            <a:xfrm>
              <a:off x="4707" y="7054"/>
              <a:ext cx="0" cy="1260"/>
            </a:xfrm>
            <a:prstGeom prst="line">
              <a:avLst/>
            </a:prstGeom>
            <a:noFill/>
            <a:ln w="1905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bg-BG"/>
            </a:p>
          </p:txBody>
        </p:sp>
        <p:sp>
          <p:nvSpPr>
            <p:cNvPr id="33810" name="Line 20"/>
            <p:cNvSpPr>
              <a:spLocks noChangeShapeType="1"/>
            </p:cNvSpPr>
            <p:nvPr/>
          </p:nvSpPr>
          <p:spPr bwMode="auto">
            <a:xfrm flipH="1">
              <a:off x="3087" y="7054"/>
              <a:ext cx="1620" cy="0"/>
            </a:xfrm>
            <a:prstGeom prst="line">
              <a:avLst/>
            </a:prstGeom>
            <a:noFill/>
            <a:ln w="1905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bg-BG"/>
            </a:p>
          </p:txBody>
        </p:sp>
      </p:grpSp>
      <p:sp>
        <p:nvSpPr>
          <p:cNvPr id="2" name="Title 1"/>
          <p:cNvSpPr>
            <a:spLocks noGrp="1"/>
          </p:cNvSpPr>
          <p:nvPr>
            <p:ph type="title"/>
          </p:nvPr>
        </p:nvSpPr>
        <p:spPr/>
        <p:txBody>
          <a:bodyPr/>
          <a:lstStyle/>
          <a:p>
            <a:r>
              <a:rPr lang="bg-BG" altLang="bg-BG" sz="2400" b="1" dirty="0"/>
              <a:t>4.2.</a:t>
            </a:r>
            <a:r>
              <a:rPr lang="bg-BG" altLang="bg-BG" sz="2400" b="1" dirty="0" err="1"/>
              <a:t>2</a:t>
            </a:r>
            <a:r>
              <a:rPr lang="bg-BG" altLang="bg-BG" sz="2400" b="1" dirty="0"/>
              <a:t>. Минимизиране на разходите в дългосрочна перспектива</a:t>
            </a:r>
            <a:endParaRPr lang="bg-BG" sz="2400" dirty="0"/>
          </a:p>
        </p:txBody>
      </p:sp>
      <p:sp>
        <p:nvSpPr>
          <p:cNvPr id="3" name="Content Placeholder 2"/>
          <p:cNvSpPr>
            <a:spLocks noGrp="1"/>
          </p:cNvSpPr>
          <p:nvPr>
            <p:ph sz="half" idx="1"/>
          </p:nvPr>
        </p:nvSpPr>
        <p:spPr/>
        <p:txBody>
          <a:bodyPr/>
          <a:lstStyle/>
          <a:p>
            <a:endParaRPr lang="bg-BG" dirty="0"/>
          </a:p>
        </p:txBody>
      </p:sp>
      <p:sp>
        <p:nvSpPr>
          <p:cNvPr id="4" name="Content Placeholder 3"/>
          <p:cNvSpPr>
            <a:spLocks noGrp="1"/>
          </p:cNvSpPr>
          <p:nvPr>
            <p:ph sz="half" idx="2"/>
          </p:nvPr>
        </p:nvSpPr>
        <p:spPr/>
        <p:txBody>
          <a:bodyPr/>
          <a:lstStyle/>
          <a:p>
            <a:pPr marL="0" indent="0" algn="just">
              <a:buNone/>
            </a:pPr>
            <a:r>
              <a:rPr lang="bg-BG" altLang="bg-BG" sz="1600" dirty="0"/>
              <a:t>Когато се правят технологични преобразования в дългосрочен период е възможно да се противодейства на закона за намаляващата се възвращаемост и произтичащата от това тенденция на покачване на МС / което повдига и </a:t>
            </a:r>
            <a:r>
              <a:rPr lang="en-US" altLang="bg-BG" sz="1600" dirty="0"/>
              <a:t>AVC</a:t>
            </a:r>
            <a:r>
              <a:rPr lang="bg-BG" altLang="bg-BG" sz="1600" dirty="0"/>
              <a:t> и </a:t>
            </a:r>
            <a:r>
              <a:rPr lang="en-US" altLang="bg-BG" sz="1600" dirty="0"/>
              <a:t>ATC</a:t>
            </a:r>
            <a:r>
              <a:rPr lang="bg-BG" altLang="bg-BG" sz="1600" dirty="0"/>
              <a:t> /. Възниква въпроса при какъв технологичен режим ще постигнем минимизиране на разходите? Ако имаме решение какво да ни е количеството на продукцията, то минимизирането на разходите ще се получи в тази точка от комбинацията на </a:t>
            </a:r>
            <a:r>
              <a:rPr lang="en-US" altLang="bg-BG" sz="1600" dirty="0"/>
              <a:t>K</a:t>
            </a:r>
            <a:r>
              <a:rPr lang="bg-BG" altLang="bg-BG" sz="1600" dirty="0"/>
              <a:t> и </a:t>
            </a:r>
            <a:r>
              <a:rPr lang="en-US" altLang="bg-BG" sz="1600" dirty="0"/>
              <a:t>L</a:t>
            </a:r>
            <a:r>
              <a:rPr lang="bg-BG" altLang="bg-BG" sz="1600" dirty="0"/>
              <a:t>, в която </a:t>
            </a:r>
            <a:r>
              <a:rPr lang="bg-BG" altLang="bg-BG" sz="1600" dirty="0" err="1"/>
              <a:t>изоквантата</a:t>
            </a:r>
            <a:r>
              <a:rPr lang="bg-BG" altLang="bg-BG" sz="1600" dirty="0"/>
              <a:t> се допира до </a:t>
            </a:r>
            <a:r>
              <a:rPr lang="bg-BG" altLang="bg-BG" sz="1600" dirty="0" err="1"/>
              <a:t>изокостата</a:t>
            </a:r>
            <a:r>
              <a:rPr lang="bg-BG" altLang="bg-BG" sz="1600" dirty="0"/>
              <a:t>, която е известна като линия на разходното увеличение</a:t>
            </a:r>
            <a:endParaRPr lang="bg-BG" sz="160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bg-BG" sz="4000" b="1" dirty="0" smtClean="0"/>
              <a:t>4.3.1.</a:t>
            </a:r>
            <a:r>
              <a:rPr lang="bg-BG" altLang="bg-BG" sz="4000" b="1" dirty="0" smtClean="0"/>
              <a:t>Приходи и организация на бизнеса.</a:t>
            </a:r>
            <a:r>
              <a:rPr lang="bg-BG" altLang="bg-BG" sz="4000" dirty="0" smtClean="0"/>
              <a:t> </a:t>
            </a:r>
          </a:p>
        </p:txBody>
      </p:sp>
      <p:sp>
        <p:nvSpPr>
          <p:cNvPr id="34819" name="Rectangle 3"/>
          <p:cNvSpPr>
            <a:spLocks noGrp="1" noChangeArrowheads="1"/>
          </p:cNvSpPr>
          <p:nvPr>
            <p:ph type="body" idx="1"/>
          </p:nvPr>
        </p:nvSpPr>
        <p:spPr/>
        <p:txBody>
          <a:bodyPr/>
          <a:lstStyle/>
          <a:p>
            <a:pPr marL="0" indent="0" algn="just" eaLnBrk="1" hangingPunct="1">
              <a:buFontTx/>
              <a:buNone/>
            </a:pPr>
            <a:r>
              <a:rPr lang="bg-BG" altLang="bg-BG" b="1" dirty="0" smtClean="0"/>
              <a:t>Приходите</a:t>
            </a:r>
            <a:r>
              <a:rPr lang="bg-BG" altLang="bg-BG" dirty="0" smtClean="0"/>
              <a:t> са всички парични постъпления, включително и тези които покриват направените разходи. </a:t>
            </a:r>
            <a:r>
              <a:rPr lang="bg-BG" altLang="bg-BG" b="1" dirty="0" smtClean="0"/>
              <a:t>Доходите</a:t>
            </a:r>
            <a:r>
              <a:rPr lang="bg-BG" altLang="bg-BG" dirty="0" smtClean="0"/>
              <a:t> са </a:t>
            </a:r>
            <a:r>
              <a:rPr lang="bg-BG" altLang="bg-BG" dirty="0" err="1" smtClean="0"/>
              <a:t>новопридобитите</a:t>
            </a:r>
            <a:r>
              <a:rPr lang="bg-BG" altLang="bg-BG" dirty="0" smtClean="0"/>
              <a:t> от индивидите, от фирмите или от обществото парични средства, каквито са заплатите, печалбите, националния доход.</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bg-BG" dirty="0" smtClean="0"/>
              <a:t>Общи приходи, общи разходи и печалба</a:t>
            </a:r>
            <a:endParaRPr lang="bg-BG" dirty="0"/>
          </a:p>
        </p:txBody>
      </p:sp>
      <p:sp>
        <p:nvSpPr>
          <p:cNvPr id="3" name="Content Placeholder 2"/>
          <p:cNvSpPr>
            <a:spLocks noGrp="1"/>
          </p:cNvSpPr>
          <p:nvPr>
            <p:ph sz="half" idx="1"/>
          </p:nvPr>
        </p:nvSpPr>
        <p:spPr/>
        <p:txBody>
          <a:bodyPr>
            <a:normAutofit/>
          </a:bodyPr>
          <a:lstStyle/>
          <a:p>
            <a:r>
              <a:rPr lang="bg-BG" dirty="0" smtClean="0">
                <a:solidFill>
                  <a:srgbClr val="FF0000"/>
                </a:solidFill>
              </a:rPr>
              <a:t>Общи приходи</a:t>
            </a:r>
            <a:br>
              <a:rPr lang="bg-BG" dirty="0" smtClean="0">
                <a:solidFill>
                  <a:srgbClr val="FF0000"/>
                </a:solidFill>
              </a:rPr>
            </a:br>
            <a:r>
              <a:rPr lang="bg-BG" dirty="0" smtClean="0"/>
              <a:t>Сумата, която фирмата получава за продажбата на своята продукция.</a:t>
            </a:r>
            <a:br>
              <a:rPr lang="bg-BG" dirty="0" smtClean="0"/>
            </a:br>
            <a:r>
              <a:rPr lang="bg-BG" dirty="0" smtClean="0">
                <a:solidFill>
                  <a:srgbClr val="FF0000"/>
                </a:solidFill>
              </a:rPr>
              <a:t>Общи разходи</a:t>
            </a:r>
            <a:br>
              <a:rPr lang="bg-BG" dirty="0" smtClean="0">
                <a:solidFill>
                  <a:srgbClr val="FF0000"/>
                </a:solidFill>
              </a:rPr>
            </a:br>
            <a:r>
              <a:rPr lang="bg-BG" dirty="0" smtClean="0"/>
              <a:t>Пазарната стойност на входовете фирма използвани в производството.</a:t>
            </a:r>
            <a:endParaRPr lang="bg-BG" dirty="0"/>
          </a:p>
        </p:txBody>
      </p:sp>
      <p:sp>
        <p:nvSpPr>
          <p:cNvPr id="4" name="Content Placeholder 3"/>
          <p:cNvSpPr>
            <a:spLocks noGrp="1"/>
          </p:cNvSpPr>
          <p:nvPr>
            <p:ph sz="half" idx="2"/>
          </p:nvPr>
        </p:nvSpPr>
        <p:spPr/>
        <p:txBody>
          <a:bodyPr>
            <a:normAutofit/>
          </a:bodyPr>
          <a:lstStyle/>
          <a:p>
            <a:r>
              <a:rPr lang="en-US" altLang="bg-BG" b="1" i="1" dirty="0" smtClean="0">
                <a:solidFill>
                  <a:schemeClr val="accent2">
                    <a:lumMod val="75000"/>
                  </a:schemeClr>
                </a:solidFill>
              </a:rPr>
              <a:t>Total Revenue</a:t>
            </a:r>
            <a:r>
              <a:rPr lang="bg-BG" altLang="bg-BG" b="1" i="1" dirty="0" smtClean="0">
                <a:solidFill>
                  <a:schemeClr val="accent2">
                    <a:lumMod val="75000"/>
                  </a:schemeClr>
                </a:solidFill>
              </a:rPr>
              <a:t>(</a:t>
            </a:r>
            <a:r>
              <a:rPr lang="en-US" altLang="bg-BG" b="1" i="1" dirty="0" smtClean="0">
                <a:solidFill>
                  <a:schemeClr val="accent2">
                    <a:lumMod val="75000"/>
                  </a:schemeClr>
                </a:solidFill>
              </a:rPr>
              <a:t>TR</a:t>
            </a:r>
            <a:r>
              <a:rPr lang="bg-BG" altLang="bg-BG" i="1" dirty="0" smtClean="0">
                <a:solidFill>
                  <a:schemeClr val="accent2">
                    <a:lumMod val="75000"/>
                  </a:schemeClr>
                </a:solidFill>
              </a:rPr>
              <a:t>)</a:t>
            </a:r>
            <a:r>
              <a:rPr lang="en-US" altLang="bg-BG" i="1" dirty="0" smtClean="0">
                <a:solidFill>
                  <a:schemeClr val="accent2">
                    <a:lumMod val="75000"/>
                  </a:schemeClr>
                </a:solidFill>
              </a:rPr>
              <a:t>= </a:t>
            </a:r>
            <a:r>
              <a:rPr lang="en-US" altLang="bg-BG" i="1" dirty="0" err="1" smtClean="0">
                <a:solidFill>
                  <a:schemeClr val="accent2">
                    <a:lumMod val="75000"/>
                  </a:schemeClr>
                </a:solidFill>
              </a:rPr>
              <a:t>PxQ</a:t>
            </a:r>
            <a:endParaRPr lang="bg-BG" altLang="bg-BG" i="1" dirty="0" smtClean="0">
              <a:solidFill>
                <a:schemeClr val="accent2">
                  <a:lumMod val="75000"/>
                </a:schemeClr>
              </a:solidFill>
            </a:endParaRPr>
          </a:p>
          <a:p>
            <a:endParaRPr lang="bg-BG" altLang="bg-BG" i="1" dirty="0">
              <a:solidFill>
                <a:schemeClr val="accent2">
                  <a:lumMod val="75000"/>
                </a:schemeClr>
              </a:solidFill>
            </a:endParaRPr>
          </a:p>
          <a:p>
            <a:endParaRPr lang="bg-BG" altLang="bg-BG" i="1" dirty="0" smtClean="0">
              <a:solidFill>
                <a:schemeClr val="accent2">
                  <a:lumMod val="75000"/>
                </a:schemeClr>
              </a:solidFill>
            </a:endParaRPr>
          </a:p>
          <a:p>
            <a:endParaRPr lang="bg-BG" altLang="bg-BG" i="1" dirty="0">
              <a:solidFill>
                <a:schemeClr val="accent2">
                  <a:lumMod val="75000"/>
                </a:schemeClr>
              </a:solidFill>
            </a:endParaRPr>
          </a:p>
          <a:p>
            <a:r>
              <a:rPr lang="en-US" altLang="bg-BG" b="1" i="1" dirty="0" smtClean="0">
                <a:solidFill>
                  <a:schemeClr val="accent2">
                    <a:lumMod val="75000"/>
                  </a:schemeClr>
                </a:solidFill>
              </a:rPr>
              <a:t>Total Cost</a:t>
            </a:r>
            <a:r>
              <a:rPr lang="bg-BG" altLang="bg-BG" b="1" i="1" dirty="0" smtClean="0">
                <a:solidFill>
                  <a:schemeClr val="accent2">
                    <a:lumMod val="75000"/>
                  </a:schemeClr>
                </a:solidFill>
              </a:rPr>
              <a:t>(ТС)</a:t>
            </a:r>
            <a:endParaRPr lang="en-US" altLang="bg-BG" b="1" i="1" dirty="0" smtClean="0">
              <a:solidFill>
                <a:schemeClr val="accent2">
                  <a:lumMod val="75000"/>
                </a:schemeClr>
              </a:solidFill>
            </a:endParaRPr>
          </a:p>
          <a:p>
            <a:endParaRPr lang="en-US" altLang="bg-BG" i="1" dirty="0" smtClean="0">
              <a:solidFill>
                <a:srgbClr val="00B85C"/>
              </a:solidFill>
            </a:endParaRPr>
          </a:p>
          <a:p>
            <a:endParaRPr lang="bg-BG" dirty="0"/>
          </a:p>
        </p:txBody>
      </p:sp>
    </p:spTree>
    <p:extLst>
      <p:ext uri="{BB962C8B-B14F-4D97-AF65-F5344CB8AC3E}">
        <p14:creationId xmlns:p14="http://schemas.microsoft.com/office/powerpoint/2010/main" val="402288078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bg-BG" dirty="0" smtClean="0"/>
              <a:t>Печалба</a:t>
            </a:r>
            <a:r>
              <a:rPr lang="en-US" dirty="0" smtClean="0"/>
              <a:t> </a:t>
            </a:r>
            <a:r>
              <a:rPr lang="en-US" b="1" dirty="0" smtClean="0"/>
              <a:t>Prf</a:t>
            </a:r>
            <a:endParaRPr lang="bg-BG" b="1" dirty="0"/>
          </a:p>
        </p:txBody>
      </p:sp>
      <p:sp>
        <p:nvSpPr>
          <p:cNvPr id="6" name="Content Placeholder 5"/>
          <p:cNvSpPr>
            <a:spLocks noGrp="1"/>
          </p:cNvSpPr>
          <p:nvPr>
            <p:ph idx="1"/>
          </p:nvPr>
        </p:nvSpPr>
        <p:spPr/>
        <p:txBody>
          <a:bodyPr/>
          <a:lstStyle/>
          <a:p>
            <a:pPr marL="0" indent="0" algn="just">
              <a:buNone/>
            </a:pPr>
            <a:r>
              <a:rPr lang="ru-RU" sz="4800" dirty="0" err="1" smtClean="0">
                <a:solidFill>
                  <a:srgbClr val="FF0000"/>
                </a:solidFill>
              </a:rPr>
              <a:t>Печалбата</a:t>
            </a:r>
            <a:r>
              <a:rPr lang="ru-RU" sz="4800" dirty="0" smtClean="0">
                <a:solidFill>
                  <a:srgbClr val="FF0000"/>
                </a:solidFill>
              </a:rPr>
              <a:t> </a:t>
            </a:r>
            <a:r>
              <a:rPr lang="ru-RU" sz="4800" dirty="0" smtClean="0"/>
              <a:t>е общата сума на приходите на </a:t>
            </a:r>
            <a:r>
              <a:rPr lang="ru-RU" sz="4800" dirty="0" err="1" smtClean="0"/>
              <a:t>предприятието</a:t>
            </a:r>
            <a:r>
              <a:rPr lang="ru-RU" sz="4800" dirty="0" smtClean="0"/>
              <a:t> минус общите разходи.</a:t>
            </a:r>
            <a:endParaRPr lang="en-US" sz="4800" dirty="0" smtClean="0"/>
          </a:p>
          <a:p>
            <a:r>
              <a:rPr lang="en-US" sz="4800" dirty="0" err="1" smtClean="0"/>
              <a:t>Prf</a:t>
            </a:r>
            <a:r>
              <a:rPr lang="en-US" sz="4800" dirty="0" smtClean="0"/>
              <a:t>=TR-TC</a:t>
            </a:r>
            <a:r>
              <a:rPr lang="bg-BG" sz="1800" b="1" dirty="0" smtClean="0"/>
              <a:t>1</a:t>
            </a:r>
            <a:endParaRPr lang="ru-RU" sz="1800" b="1" dirty="0" smtClean="0"/>
          </a:p>
          <a:p>
            <a:r>
              <a:rPr lang="bg-BG" dirty="0" smtClean="0"/>
              <a:t>Ако разходите са явни ТС </a:t>
            </a:r>
            <a:r>
              <a:rPr lang="bg-BG" sz="1800" b="1" dirty="0" smtClean="0"/>
              <a:t>1  </a:t>
            </a:r>
            <a:r>
              <a:rPr lang="bg-BG" sz="3600" b="1" dirty="0" smtClean="0"/>
              <a:t>печалбата е счетоводна</a:t>
            </a:r>
            <a:endParaRPr lang="ru-RU" sz="1800" b="1" dirty="0" smtClean="0"/>
          </a:p>
        </p:txBody>
      </p:sp>
    </p:spTree>
    <p:extLst>
      <p:ext uri="{BB962C8B-B14F-4D97-AF65-F5344CB8AC3E}">
        <p14:creationId xmlns:p14="http://schemas.microsoft.com/office/powerpoint/2010/main" val="193830381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bg-BG" dirty="0" smtClean="0"/>
              <a:t>Разходите като алтернативни разходи</a:t>
            </a:r>
            <a:endParaRPr lang="bg-BG" dirty="0"/>
          </a:p>
        </p:txBody>
      </p:sp>
      <p:sp>
        <p:nvSpPr>
          <p:cNvPr id="3" name="Content Placeholder 2"/>
          <p:cNvSpPr>
            <a:spLocks noGrp="1"/>
          </p:cNvSpPr>
          <p:nvPr>
            <p:ph idx="1"/>
          </p:nvPr>
        </p:nvSpPr>
        <p:spPr/>
        <p:txBody>
          <a:bodyPr>
            <a:normAutofit fontScale="85000" lnSpcReduction="20000"/>
          </a:bodyPr>
          <a:lstStyle/>
          <a:p>
            <a:r>
              <a:rPr lang="bg-BG" dirty="0" smtClean="0">
                <a:solidFill>
                  <a:srgbClr val="FF0000"/>
                </a:solidFill>
              </a:rPr>
              <a:t>Себестойност </a:t>
            </a:r>
            <a:r>
              <a:rPr lang="bg-BG" dirty="0" smtClean="0"/>
              <a:t>на продукцията на фирмата включва всички разходи при производството на стоки и услуги.</a:t>
            </a:r>
          </a:p>
          <a:p>
            <a:r>
              <a:rPr lang="bg-BG" dirty="0" smtClean="0">
                <a:solidFill>
                  <a:srgbClr val="FF0000"/>
                </a:solidFill>
              </a:rPr>
              <a:t>Явните  ТС</a:t>
            </a:r>
            <a:r>
              <a:rPr lang="bg-BG" sz="1500" b="1" dirty="0" smtClean="0">
                <a:solidFill>
                  <a:srgbClr val="FF0000"/>
                </a:solidFill>
              </a:rPr>
              <a:t>1 </a:t>
            </a:r>
            <a:r>
              <a:rPr lang="bg-BG" sz="3500" b="1" dirty="0" smtClean="0">
                <a:solidFill>
                  <a:srgbClr val="FF0000"/>
                </a:solidFill>
              </a:rPr>
              <a:t> (</a:t>
            </a:r>
            <a:r>
              <a:rPr lang="bg-BG" b="1" dirty="0" err="1" smtClean="0">
                <a:solidFill>
                  <a:srgbClr val="FF0000"/>
                </a:solidFill>
              </a:rPr>
              <a:t>експлицитни</a:t>
            </a:r>
            <a:r>
              <a:rPr lang="bg-BG" dirty="0" err="1" smtClean="0">
                <a:solidFill>
                  <a:srgbClr val="FF0000"/>
                </a:solidFill>
              </a:rPr>
              <a:t>и</a:t>
            </a:r>
            <a:r>
              <a:rPr lang="bg-BG" dirty="0" smtClean="0">
                <a:solidFill>
                  <a:srgbClr val="FF0000"/>
                </a:solidFill>
              </a:rPr>
              <a:t>) скрити(неявни) ТС</a:t>
            </a:r>
            <a:r>
              <a:rPr lang="bg-BG" sz="1500" b="1" dirty="0" smtClean="0">
                <a:solidFill>
                  <a:srgbClr val="FF0000"/>
                </a:solidFill>
              </a:rPr>
              <a:t>2</a:t>
            </a:r>
            <a:r>
              <a:rPr lang="bg-BG" dirty="0" smtClean="0">
                <a:solidFill>
                  <a:srgbClr val="FF0000"/>
                </a:solidFill>
              </a:rPr>
              <a:t>  (имплицитни)разходи</a:t>
            </a:r>
          </a:p>
          <a:p>
            <a:r>
              <a:rPr lang="bg-BG" dirty="0" smtClean="0">
                <a:solidFill>
                  <a:srgbClr val="FF0000"/>
                </a:solidFill>
              </a:rPr>
              <a:t>Себестойност</a:t>
            </a:r>
            <a:r>
              <a:rPr lang="bg-BG" dirty="0" smtClean="0"/>
              <a:t> на продукцията на фирмата включват изрични разходи и косвени разходи.</a:t>
            </a:r>
          </a:p>
          <a:p>
            <a:r>
              <a:rPr lang="bg-BG" dirty="0" smtClean="0">
                <a:solidFill>
                  <a:srgbClr val="FF0000"/>
                </a:solidFill>
              </a:rPr>
              <a:t>Явните разходи </a:t>
            </a:r>
            <a:r>
              <a:rPr lang="bg-BG" dirty="0" smtClean="0"/>
              <a:t>са разходите за ресурси, които изискват преки харчове на пари от фирмата.</a:t>
            </a:r>
          </a:p>
          <a:p>
            <a:r>
              <a:rPr lang="bg-BG" dirty="0" smtClean="0">
                <a:solidFill>
                  <a:srgbClr val="FF0000"/>
                </a:solidFill>
              </a:rPr>
              <a:t>Косвените разходи </a:t>
            </a:r>
            <a:r>
              <a:rPr lang="bg-BG" dirty="0" smtClean="0"/>
              <a:t>са разходите за суровини, които не изискват харчове на пари от фирмата.</a:t>
            </a:r>
            <a:endParaRPr lang="bg-BG" dirty="0"/>
          </a:p>
        </p:txBody>
      </p:sp>
    </p:spTree>
    <p:extLst>
      <p:ext uri="{BB962C8B-B14F-4D97-AF65-F5344CB8AC3E}">
        <p14:creationId xmlns:p14="http://schemas.microsoft.com/office/powerpoint/2010/main" val="46813458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Икономическа печалба </a:t>
            </a:r>
            <a:r>
              <a:rPr lang="ru-RU" dirty="0" err="1" smtClean="0"/>
              <a:t>спрямо</a:t>
            </a:r>
            <a:r>
              <a:rPr lang="ru-RU" dirty="0" smtClean="0"/>
              <a:t> </a:t>
            </a:r>
            <a:r>
              <a:rPr lang="ru-RU" dirty="0" err="1" smtClean="0"/>
              <a:t>Счетоводна</a:t>
            </a:r>
            <a:r>
              <a:rPr lang="ru-RU" dirty="0" smtClean="0"/>
              <a:t> печалба</a:t>
            </a:r>
            <a:endParaRPr lang="bg-BG" dirty="0"/>
          </a:p>
        </p:txBody>
      </p:sp>
      <p:sp>
        <p:nvSpPr>
          <p:cNvPr id="3" name="Content Placeholder 2"/>
          <p:cNvSpPr>
            <a:spLocks noGrp="1"/>
          </p:cNvSpPr>
          <p:nvPr>
            <p:ph idx="1"/>
          </p:nvPr>
        </p:nvSpPr>
        <p:spPr/>
        <p:txBody>
          <a:bodyPr>
            <a:normAutofit fontScale="92500"/>
          </a:bodyPr>
          <a:lstStyle/>
          <a:p>
            <a:pPr algn="just"/>
            <a:r>
              <a:rPr lang="ru-RU" dirty="0" smtClean="0"/>
              <a:t>Икономистите измерват </a:t>
            </a:r>
            <a:r>
              <a:rPr lang="ru-RU" b="1" dirty="0" smtClean="0">
                <a:solidFill>
                  <a:srgbClr val="FF0000"/>
                </a:solidFill>
              </a:rPr>
              <a:t>икономическата печалба</a:t>
            </a:r>
            <a:r>
              <a:rPr lang="ru-RU" dirty="0" smtClean="0"/>
              <a:t> на фирмата като общата сума на приходите минус общите разходи, включително и </a:t>
            </a:r>
            <a:r>
              <a:rPr lang="ru-RU" dirty="0" err="1" smtClean="0"/>
              <a:t>явните</a:t>
            </a:r>
            <a:r>
              <a:rPr lang="en-US" dirty="0"/>
              <a:t>TC</a:t>
            </a:r>
            <a:r>
              <a:rPr lang="en-US" baseline="-25000" dirty="0"/>
              <a:t>1</a:t>
            </a:r>
            <a:r>
              <a:rPr lang="ru-RU" dirty="0" smtClean="0"/>
              <a:t> и неявни</a:t>
            </a:r>
            <a:r>
              <a:rPr lang="en-US" dirty="0" smtClean="0"/>
              <a:t> </a:t>
            </a:r>
            <a:r>
              <a:rPr lang="ru-RU" dirty="0" smtClean="0"/>
              <a:t>(скрити)</a:t>
            </a:r>
            <a:r>
              <a:rPr lang="en-US" dirty="0"/>
              <a:t> </a:t>
            </a:r>
            <a:r>
              <a:rPr lang="en-US" dirty="0" smtClean="0"/>
              <a:t>TC</a:t>
            </a:r>
            <a:r>
              <a:rPr lang="en-US" baseline="-25000" dirty="0" smtClean="0"/>
              <a:t>2 </a:t>
            </a:r>
            <a:r>
              <a:rPr lang="ru-RU" dirty="0" smtClean="0"/>
              <a:t> разходи</a:t>
            </a:r>
            <a:r>
              <a:rPr lang="en-US" dirty="0"/>
              <a:t> </a:t>
            </a:r>
            <a:r>
              <a:rPr lang="en-US" dirty="0" smtClean="0"/>
              <a:t>    </a:t>
            </a:r>
            <a:r>
              <a:rPr lang="ru-RU" dirty="0" smtClean="0"/>
              <a:t> </a:t>
            </a:r>
            <a:r>
              <a:rPr lang="en-US" b="1" dirty="0" smtClean="0"/>
              <a:t>Prf= TR- TC</a:t>
            </a:r>
            <a:r>
              <a:rPr lang="en-US" sz="1600" b="1" dirty="0" smtClean="0"/>
              <a:t>1</a:t>
            </a:r>
            <a:r>
              <a:rPr lang="en-US" b="1" dirty="0" smtClean="0"/>
              <a:t>-TC</a:t>
            </a:r>
            <a:r>
              <a:rPr lang="en-US" sz="1600" b="1" dirty="0" smtClean="0"/>
              <a:t>2</a:t>
            </a:r>
          </a:p>
          <a:p>
            <a:pPr algn="just"/>
            <a:r>
              <a:rPr lang="ru-RU" dirty="0" smtClean="0"/>
              <a:t> </a:t>
            </a:r>
            <a:r>
              <a:rPr lang="bg-BG" dirty="0" smtClean="0"/>
              <a:t>Счетоводната печалба са </a:t>
            </a:r>
            <a:r>
              <a:rPr lang="ru-RU" dirty="0" smtClean="0"/>
              <a:t>приходите минус само явните разходи на дружеството.</a:t>
            </a:r>
          </a:p>
          <a:p>
            <a:r>
              <a:rPr lang="en-US" b="1" dirty="0" smtClean="0"/>
              <a:t>Prf=TR-TC</a:t>
            </a:r>
            <a:r>
              <a:rPr lang="en-US" sz="1600" b="1" dirty="0" smtClean="0"/>
              <a:t>1</a:t>
            </a:r>
            <a:endParaRPr lang="bg-BG" sz="1600" b="1" dirty="0"/>
          </a:p>
        </p:txBody>
      </p:sp>
    </p:spTree>
    <p:extLst>
      <p:ext uri="{BB962C8B-B14F-4D97-AF65-F5344CB8AC3E}">
        <p14:creationId xmlns:p14="http://schemas.microsoft.com/office/powerpoint/2010/main" val="18421597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bg-BG" dirty="0"/>
          </a:p>
        </p:txBody>
      </p:sp>
      <p:sp>
        <p:nvSpPr>
          <p:cNvPr id="3" name="Content Placeholder 2"/>
          <p:cNvSpPr>
            <a:spLocks noGrp="1"/>
          </p:cNvSpPr>
          <p:nvPr>
            <p:ph idx="1"/>
          </p:nvPr>
        </p:nvSpPr>
        <p:spPr/>
        <p:txBody>
          <a:bodyPr/>
          <a:lstStyle/>
          <a:p>
            <a:pPr algn="just"/>
            <a:r>
              <a:rPr lang="ru-RU" dirty="0" smtClean="0"/>
              <a:t>Когато общата сума на приходите надхвърля явните и скрити разходи, фирмата печели </a:t>
            </a:r>
            <a:r>
              <a:rPr lang="ru-RU" b="1" dirty="0" smtClean="0">
                <a:solidFill>
                  <a:srgbClr val="FF0000"/>
                </a:solidFill>
              </a:rPr>
              <a:t>икономическа печалба.</a:t>
            </a:r>
          </a:p>
          <a:p>
            <a:pPr algn="just"/>
            <a:r>
              <a:rPr lang="ru-RU" dirty="0" smtClean="0"/>
              <a:t>Икономическата печалба е по-малка от счетоводната печалба.</a:t>
            </a:r>
            <a:endParaRPr lang="en-US" dirty="0" smtClean="0"/>
          </a:p>
          <a:p>
            <a:pPr algn="just"/>
            <a:r>
              <a:rPr lang="en-US" dirty="0" smtClean="0"/>
              <a:t>Prf(econ)&lt;Prf (accounting)</a:t>
            </a:r>
            <a:endParaRPr lang="bg-BG" dirty="0"/>
          </a:p>
        </p:txBody>
      </p:sp>
    </p:spTree>
    <p:extLst>
      <p:ext uri="{BB962C8B-B14F-4D97-AF65-F5344CB8AC3E}">
        <p14:creationId xmlns:p14="http://schemas.microsoft.com/office/powerpoint/2010/main" val="20409120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1"/>
          <p:cNvSpPr>
            <a:spLocks noGrp="1" noChangeArrowheads="1"/>
          </p:cNvSpPr>
          <p:nvPr>
            <p:ph type="title"/>
          </p:nvPr>
        </p:nvSpPr>
        <p:spPr>
          <a:xfrm>
            <a:off x="0" y="-47625"/>
            <a:ext cx="8686800" cy="1143000"/>
          </a:xfrm>
        </p:spPr>
        <p:txBody>
          <a:bodyPr>
            <a:normAutofit/>
          </a:bodyPr>
          <a:lstStyle/>
          <a:p>
            <a:r>
              <a:rPr lang="bg-BG" altLang="bg-BG" sz="3200" dirty="0" smtClean="0"/>
              <a:t>Фигура 1</a:t>
            </a:r>
            <a:r>
              <a:rPr lang="en-US" altLang="bg-BG" sz="3200" dirty="0" smtClean="0"/>
              <a:t> </a:t>
            </a:r>
            <a:r>
              <a:rPr lang="bg-BG" altLang="bg-BG" sz="3200" dirty="0" smtClean="0"/>
              <a:t>Икономистите срещу счетоводителите</a:t>
            </a:r>
            <a:endParaRPr lang="en-US" altLang="bg-BG" sz="3200" dirty="0" smtClean="0"/>
          </a:p>
        </p:txBody>
      </p:sp>
      <p:grpSp>
        <p:nvGrpSpPr>
          <p:cNvPr id="467973" name="Group 5"/>
          <p:cNvGrpSpPr>
            <a:grpSpLocks/>
          </p:cNvGrpSpPr>
          <p:nvPr/>
        </p:nvGrpSpPr>
        <p:grpSpPr bwMode="auto">
          <a:xfrm>
            <a:off x="236538" y="1847850"/>
            <a:ext cx="1231900" cy="4498975"/>
            <a:chOff x="149" y="1164"/>
            <a:chExt cx="776" cy="2834"/>
          </a:xfrm>
        </p:grpSpPr>
        <p:sp>
          <p:nvSpPr>
            <p:cNvPr id="24613" name="Freeform 6"/>
            <p:cNvSpPr>
              <a:spLocks/>
            </p:cNvSpPr>
            <p:nvPr/>
          </p:nvSpPr>
          <p:spPr bwMode="auto">
            <a:xfrm>
              <a:off x="819" y="1164"/>
              <a:ext cx="106" cy="2834"/>
            </a:xfrm>
            <a:custGeom>
              <a:avLst/>
              <a:gdLst>
                <a:gd name="T0" fmla="*/ 1405 w 8"/>
                <a:gd name="T1" fmla="*/ 0 h 213"/>
                <a:gd name="T2" fmla="*/ 702 w 8"/>
                <a:gd name="T3" fmla="*/ 891 h 213"/>
                <a:gd name="T4" fmla="*/ 702 w 8"/>
                <a:gd name="T5" fmla="*/ 18228 h 213"/>
                <a:gd name="T6" fmla="*/ 0 w 8"/>
                <a:gd name="T7" fmla="*/ 18947 h 213"/>
                <a:gd name="T8" fmla="*/ 702 w 8"/>
                <a:gd name="T9" fmla="*/ 19652 h 213"/>
                <a:gd name="T10" fmla="*/ 702 w 8"/>
                <a:gd name="T11" fmla="*/ 36815 h 213"/>
                <a:gd name="T12" fmla="*/ 1405 w 8"/>
                <a:gd name="T13" fmla="*/ 37707 h 21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213">
                  <a:moveTo>
                    <a:pt x="8" y="0"/>
                  </a:moveTo>
                  <a:cubicBezTo>
                    <a:pt x="6" y="0"/>
                    <a:pt x="4" y="3"/>
                    <a:pt x="4" y="5"/>
                  </a:cubicBezTo>
                  <a:cubicBezTo>
                    <a:pt x="4" y="103"/>
                    <a:pt x="4" y="103"/>
                    <a:pt x="4" y="103"/>
                  </a:cubicBezTo>
                  <a:cubicBezTo>
                    <a:pt x="4" y="105"/>
                    <a:pt x="3" y="107"/>
                    <a:pt x="0" y="107"/>
                  </a:cubicBezTo>
                  <a:cubicBezTo>
                    <a:pt x="3" y="107"/>
                    <a:pt x="4" y="109"/>
                    <a:pt x="4" y="111"/>
                  </a:cubicBezTo>
                  <a:cubicBezTo>
                    <a:pt x="4" y="208"/>
                    <a:pt x="4" y="208"/>
                    <a:pt x="4" y="208"/>
                  </a:cubicBezTo>
                  <a:cubicBezTo>
                    <a:pt x="4" y="210"/>
                    <a:pt x="6" y="213"/>
                    <a:pt x="8" y="213"/>
                  </a:cubicBez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bg-BG" dirty="0"/>
            </a:p>
          </p:txBody>
        </p:sp>
        <p:sp>
          <p:nvSpPr>
            <p:cNvPr id="24614" name="Rectangle 7"/>
            <p:cNvSpPr>
              <a:spLocks noChangeArrowheads="1"/>
            </p:cNvSpPr>
            <p:nvPr/>
          </p:nvSpPr>
          <p:spPr bwMode="auto">
            <a:xfrm>
              <a:off x="149" y="2490"/>
              <a:ext cx="61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bg-BG" altLang="bg-BG" b="1" u="none" dirty="0" smtClean="0">
                  <a:solidFill>
                    <a:srgbClr val="000000"/>
                  </a:solidFill>
                </a:rPr>
                <a:t>приходи</a:t>
              </a:r>
              <a:endParaRPr lang="en-US" altLang="bg-BG" sz="2400" u="none" dirty="0">
                <a:latin typeface="Times New Roman" pitchFamily="18" charset="0"/>
              </a:endParaRPr>
            </a:p>
          </p:txBody>
        </p:sp>
      </p:grpSp>
      <p:grpSp>
        <p:nvGrpSpPr>
          <p:cNvPr id="467976" name="Group 8"/>
          <p:cNvGrpSpPr>
            <a:grpSpLocks/>
          </p:cNvGrpSpPr>
          <p:nvPr/>
        </p:nvGrpSpPr>
        <p:grpSpPr bwMode="auto">
          <a:xfrm>
            <a:off x="3633791" y="3198813"/>
            <a:ext cx="1730297" cy="3148012"/>
            <a:chOff x="2289" y="2015"/>
            <a:chExt cx="1315" cy="1983"/>
          </a:xfrm>
        </p:grpSpPr>
        <p:sp>
          <p:nvSpPr>
            <p:cNvPr id="24608" name="Rectangle 9"/>
            <p:cNvSpPr>
              <a:spLocks noChangeArrowheads="1"/>
            </p:cNvSpPr>
            <p:nvPr/>
          </p:nvSpPr>
          <p:spPr bwMode="auto">
            <a:xfrm>
              <a:off x="2478" y="2748"/>
              <a:ext cx="39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bg-BG" altLang="bg-BG" u="none" dirty="0" smtClean="0">
                  <a:solidFill>
                    <a:srgbClr val="000000"/>
                  </a:solidFill>
                </a:rPr>
                <a:t>Общо</a:t>
              </a:r>
              <a:endParaRPr lang="en-US" altLang="bg-BG" sz="2400" u="none" dirty="0">
                <a:latin typeface="Times New Roman" pitchFamily="18" charset="0"/>
              </a:endParaRPr>
            </a:p>
          </p:txBody>
        </p:sp>
        <p:grpSp>
          <p:nvGrpSpPr>
            <p:cNvPr id="24609" name="Group 10"/>
            <p:cNvGrpSpPr>
              <a:grpSpLocks/>
            </p:cNvGrpSpPr>
            <p:nvPr/>
          </p:nvGrpSpPr>
          <p:grpSpPr bwMode="auto">
            <a:xfrm>
              <a:off x="2289" y="2015"/>
              <a:ext cx="1315" cy="1983"/>
              <a:chOff x="2289" y="2015"/>
              <a:chExt cx="1315" cy="1983"/>
            </a:xfrm>
          </p:grpSpPr>
          <p:sp>
            <p:nvSpPr>
              <p:cNvPr id="24611" name="Freeform 11"/>
              <p:cNvSpPr>
                <a:spLocks/>
              </p:cNvSpPr>
              <p:nvPr/>
            </p:nvSpPr>
            <p:spPr bwMode="auto">
              <a:xfrm>
                <a:off x="2289" y="2015"/>
                <a:ext cx="106" cy="1983"/>
              </a:xfrm>
              <a:custGeom>
                <a:avLst/>
                <a:gdLst>
                  <a:gd name="T0" fmla="*/ 0 w 8"/>
                  <a:gd name="T1" fmla="*/ 0 h 149"/>
                  <a:gd name="T2" fmla="*/ 702 w 8"/>
                  <a:gd name="T3" fmla="*/ 892 h 149"/>
                  <a:gd name="T4" fmla="*/ 702 w 8"/>
                  <a:gd name="T5" fmla="*/ 12577 h 149"/>
                  <a:gd name="T6" fmla="*/ 1405 w 8"/>
                  <a:gd name="T7" fmla="*/ 13282 h 149"/>
                  <a:gd name="T8" fmla="*/ 702 w 8"/>
                  <a:gd name="T9" fmla="*/ 13987 h 149"/>
                  <a:gd name="T10" fmla="*/ 702 w 8"/>
                  <a:gd name="T11" fmla="*/ 25500 h 149"/>
                  <a:gd name="T12" fmla="*/ 0 w 8"/>
                  <a:gd name="T13" fmla="*/ 26391 h 14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149">
                    <a:moveTo>
                      <a:pt x="0" y="0"/>
                    </a:moveTo>
                    <a:cubicBezTo>
                      <a:pt x="3" y="0"/>
                      <a:pt x="4" y="3"/>
                      <a:pt x="4" y="5"/>
                    </a:cubicBezTo>
                    <a:cubicBezTo>
                      <a:pt x="4" y="71"/>
                      <a:pt x="4" y="71"/>
                      <a:pt x="4" y="71"/>
                    </a:cubicBezTo>
                    <a:cubicBezTo>
                      <a:pt x="4" y="73"/>
                      <a:pt x="6" y="75"/>
                      <a:pt x="8" y="75"/>
                    </a:cubicBezTo>
                    <a:cubicBezTo>
                      <a:pt x="6" y="75"/>
                      <a:pt x="4" y="77"/>
                      <a:pt x="4" y="79"/>
                    </a:cubicBezTo>
                    <a:cubicBezTo>
                      <a:pt x="4" y="144"/>
                      <a:pt x="4" y="144"/>
                      <a:pt x="4" y="144"/>
                    </a:cubicBezTo>
                    <a:cubicBezTo>
                      <a:pt x="4" y="146"/>
                      <a:pt x="3" y="149"/>
                      <a:pt x="0" y="149"/>
                    </a:cubicBez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bg-BG" dirty="0"/>
              </a:p>
            </p:txBody>
          </p:sp>
          <p:sp>
            <p:nvSpPr>
              <p:cNvPr id="24612" name="Rectangle 12"/>
              <p:cNvSpPr>
                <a:spLocks noChangeArrowheads="1"/>
              </p:cNvSpPr>
              <p:nvPr/>
            </p:nvSpPr>
            <p:spPr bwMode="auto">
              <a:xfrm>
                <a:off x="2478" y="2925"/>
                <a:ext cx="112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bg-BG" altLang="bg-BG" sz="2400" u="none" dirty="0" smtClean="0">
                    <a:latin typeface="Times New Roman" pitchFamily="18" charset="0"/>
                  </a:rPr>
                  <a:t>алтернативни</a:t>
                </a:r>
                <a:endParaRPr lang="en-US" altLang="bg-BG" sz="2400" u="none" dirty="0">
                  <a:latin typeface="Times New Roman" pitchFamily="18" charset="0"/>
                </a:endParaRPr>
              </a:p>
            </p:txBody>
          </p:sp>
        </p:grpSp>
        <p:sp>
          <p:nvSpPr>
            <p:cNvPr id="24610" name="Rectangle 13"/>
            <p:cNvSpPr>
              <a:spLocks noChangeArrowheads="1"/>
            </p:cNvSpPr>
            <p:nvPr/>
          </p:nvSpPr>
          <p:spPr bwMode="auto">
            <a:xfrm>
              <a:off x="2478" y="3103"/>
              <a:ext cx="65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bg-BG" altLang="bg-BG" u="none" dirty="0" smtClean="0">
                  <a:solidFill>
                    <a:srgbClr val="000000"/>
                  </a:solidFill>
                </a:rPr>
                <a:t>разходи</a:t>
              </a:r>
              <a:endParaRPr lang="en-US" altLang="bg-BG" sz="2400" u="none" dirty="0">
                <a:latin typeface="Times New Roman" pitchFamily="18" charset="0"/>
              </a:endParaRPr>
            </a:p>
          </p:txBody>
        </p:sp>
      </p:grpSp>
      <p:sp>
        <p:nvSpPr>
          <p:cNvPr id="24581" name="Rectangle 14"/>
          <p:cNvSpPr>
            <a:spLocks noChangeArrowheads="1"/>
          </p:cNvSpPr>
          <p:nvPr/>
        </p:nvSpPr>
        <p:spPr bwMode="auto">
          <a:xfrm>
            <a:off x="1384453" y="1095375"/>
            <a:ext cx="369160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bg-BG" altLang="bg-BG" b="1" u="none" dirty="0" smtClean="0">
                <a:solidFill>
                  <a:srgbClr val="000000"/>
                </a:solidFill>
              </a:rPr>
              <a:t>Какви са възгледите </a:t>
            </a:r>
          </a:p>
          <a:p>
            <a:r>
              <a:rPr lang="bg-BG" altLang="bg-BG" b="1" u="none" dirty="0" smtClean="0">
                <a:solidFill>
                  <a:srgbClr val="000000"/>
                </a:solidFill>
              </a:rPr>
              <a:t>на икономистите</a:t>
            </a:r>
            <a:endParaRPr lang="en-US" altLang="bg-BG" sz="2400" u="none" dirty="0">
              <a:latin typeface="Times New Roman" pitchFamily="18" charset="0"/>
            </a:endParaRPr>
          </a:p>
        </p:txBody>
      </p:sp>
      <p:sp>
        <p:nvSpPr>
          <p:cNvPr id="24583" name="Rectangle 16"/>
          <p:cNvSpPr>
            <a:spLocks noChangeArrowheads="1"/>
          </p:cNvSpPr>
          <p:nvPr/>
        </p:nvSpPr>
        <p:spPr bwMode="auto">
          <a:xfrm>
            <a:off x="5656263" y="1095375"/>
            <a:ext cx="244579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bg-BG" altLang="bg-BG" b="1" u="none" dirty="0" smtClean="0">
                <a:solidFill>
                  <a:srgbClr val="000000"/>
                </a:solidFill>
              </a:rPr>
              <a:t>Какви са възгледите</a:t>
            </a:r>
          </a:p>
          <a:p>
            <a:r>
              <a:rPr lang="bg-BG" altLang="bg-BG" b="1" u="none" dirty="0" smtClean="0">
                <a:solidFill>
                  <a:srgbClr val="000000"/>
                </a:solidFill>
              </a:rPr>
              <a:t> на счетоводителите</a:t>
            </a:r>
            <a:endParaRPr lang="en-US" altLang="bg-BG" sz="2400" u="none" dirty="0">
              <a:latin typeface="Times New Roman" pitchFamily="18" charset="0"/>
            </a:endParaRPr>
          </a:p>
        </p:txBody>
      </p:sp>
      <p:grpSp>
        <p:nvGrpSpPr>
          <p:cNvPr id="467986" name="Group 18"/>
          <p:cNvGrpSpPr>
            <a:grpSpLocks/>
          </p:cNvGrpSpPr>
          <p:nvPr/>
        </p:nvGrpSpPr>
        <p:grpSpPr bwMode="auto">
          <a:xfrm>
            <a:off x="7648575" y="1847850"/>
            <a:ext cx="1285875" cy="4498975"/>
            <a:chOff x="4818" y="1164"/>
            <a:chExt cx="810" cy="2834"/>
          </a:xfrm>
        </p:grpSpPr>
        <p:sp>
          <p:nvSpPr>
            <p:cNvPr id="24606" name="Freeform 19"/>
            <p:cNvSpPr>
              <a:spLocks/>
            </p:cNvSpPr>
            <p:nvPr/>
          </p:nvSpPr>
          <p:spPr bwMode="auto">
            <a:xfrm>
              <a:off x="4818" y="1164"/>
              <a:ext cx="106" cy="2834"/>
            </a:xfrm>
            <a:custGeom>
              <a:avLst/>
              <a:gdLst>
                <a:gd name="T0" fmla="*/ 0 w 8"/>
                <a:gd name="T1" fmla="*/ 0 h 213"/>
                <a:gd name="T2" fmla="*/ 702 w 8"/>
                <a:gd name="T3" fmla="*/ 891 h 213"/>
                <a:gd name="T4" fmla="*/ 702 w 8"/>
                <a:gd name="T5" fmla="*/ 18228 h 213"/>
                <a:gd name="T6" fmla="*/ 1405 w 8"/>
                <a:gd name="T7" fmla="*/ 18947 h 213"/>
                <a:gd name="T8" fmla="*/ 702 w 8"/>
                <a:gd name="T9" fmla="*/ 19652 h 213"/>
                <a:gd name="T10" fmla="*/ 702 w 8"/>
                <a:gd name="T11" fmla="*/ 36815 h 213"/>
                <a:gd name="T12" fmla="*/ 0 w 8"/>
                <a:gd name="T13" fmla="*/ 37707 h 21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213">
                  <a:moveTo>
                    <a:pt x="0" y="0"/>
                  </a:moveTo>
                  <a:cubicBezTo>
                    <a:pt x="2" y="0"/>
                    <a:pt x="4" y="3"/>
                    <a:pt x="4" y="5"/>
                  </a:cubicBezTo>
                  <a:cubicBezTo>
                    <a:pt x="4" y="103"/>
                    <a:pt x="4" y="103"/>
                    <a:pt x="4" y="103"/>
                  </a:cubicBezTo>
                  <a:cubicBezTo>
                    <a:pt x="4" y="105"/>
                    <a:pt x="6" y="107"/>
                    <a:pt x="8" y="107"/>
                  </a:cubicBezTo>
                  <a:cubicBezTo>
                    <a:pt x="6" y="107"/>
                    <a:pt x="4" y="109"/>
                    <a:pt x="4" y="111"/>
                  </a:cubicBezTo>
                  <a:cubicBezTo>
                    <a:pt x="4" y="208"/>
                    <a:pt x="4" y="208"/>
                    <a:pt x="4" y="208"/>
                  </a:cubicBezTo>
                  <a:cubicBezTo>
                    <a:pt x="4" y="210"/>
                    <a:pt x="2" y="213"/>
                    <a:pt x="0" y="213"/>
                  </a:cubicBez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bg-BG" dirty="0"/>
            </a:p>
          </p:txBody>
        </p:sp>
        <p:sp>
          <p:nvSpPr>
            <p:cNvPr id="24607" name="Rectangle 20"/>
            <p:cNvSpPr>
              <a:spLocks noChangeArrowheads="1"/>
            </p:cNvSpPr>
            <p:nvPr/>
          </p:nvSpPr>
          <p:spPr bwMode="auto">
            <a:xfrm>
              <a:off x="5016" y="2490"/>
              <a:ext cx="61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bg-BG" altLang="bg-BG" b="1" u="none" dirty="0" smtClean="0">
                  <a:solidFill>
                    <a:srgbClr val="000000"/>
                  </a:solidFill>
                </a:rPr>
                <a:t>приходи</a:t>
              </a:r>
              <a:endParaRPr lang="en-US" altLang="bg-BG" sz="2400" u="none" dirty="0">
                <a:latin typeface="Times New Roman" pitchFamily="18" charset="0"/>
              </a:endParaRPr>
            </a:p>
          </p:txBody>
        </p:sp>
      </p:grpSp>
      <p:grpSp>
        <p:nvGrpSpPr>
          <p:cNvPr id="467989" name="Group 21"/>
          <p:cNvGrpSpPr>
            <a:grpSpLocks/>
          </p:cNvGrpSpPr>
          <p:nvPr/>
        </p:nvGrpSpPr>
        <p:grpSpPr bwMode="auto">
          <a:xfrm>
            <a:off x="1595438" y="1847850"/>
            <a:ext cx="1912937" cy="1350963"/>
            <a:chOff x="1005" y="1164"/>
            <a:chExt cx="1205" cy="851"/>
          </a:xfrm>
        </p:grpSpPr>
        <p:sp>
          <p:nvSpPr>
            <p:cNvPr id="24603" name="Rectangle 22"/>
            <p:cNvSpPr>
              <a:spLocks noChangeArrowheads="1"/>
            </p:cNvSpPr>
            <p:nvPr/>
          </p:nvSpPr>
          <p:spPr bwMode="auto">
            <a:xfrm>
              <a:off x="1005" y="1164"/>
              <a:ext cx="1205" cy="851"/>
            </a:xfrm>
            <a:prstGeom prst="rect">
              <a:avLst/>
            </a:prstGeom>
            <a:solidFill>
              <a:srgbClr val="A9E2F1"/>
            </a:solidFill>
            <a:ln w="9525">
              <a:solidFill>
                <a:schemeClr val="tx1"/>
              </a:solidFill>
              <a:miter lim="800000"/>
              <a:headEnd/>
              <a:tailEnd/>
            </a:ln>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dirty="0"/>
            </a:p>
          </p:txBody>
        </p:sp>
        <p:sp>
          <p:nvSpPr>
            <p:cNvPr id="24604" name="Rectangle 23"/>
            <p:cNvSpPr>
              <a:spLocks noChangeArrowheads="1"/>
            </p:cNvSpPr>
            <p:nvPr/>
          </p:nvSpPr>
          <p:spPr bwMode="auto">
            <a:xfrm>
              <a:off x="1005" y="1423"/>
              <a:ext cx="1104"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bg-BG" altLang="bg-BG" u="none" dirty="0" smtClean="0">
                  <a:solidFill>
                    <a:srgbClr val="000000"/>
                  </a:solidFill>
                </a:rPr>
                <a:t>Икономическа</a:t>
              </a:r>
              <a:endParaRPr lang="en-US" altLang="bg-BG" sz="2400" u="none" dirty="0">
                <a:latin typeface="Times New Roman" pitchFamily="18" charset="0"/>
              </a:endParaRPr>
            </a:p>
          </p:txBody>
        </p:sp>
        <p:sp>
          <p:nvSpPr>
            <p:cNvPr id="24605" name="Rectangle 24"/>
            <p:cNvSpPr>
              <a:spLocks noChangeArrowheads="1"/>
            </p:cNvSpPr>
            <p:nvPr/>
          </p:nvSpPr>
          <p:spPr bwMode="auto">
            <a:xfrm>
              <a:off x="1202" y="1601"/>
              <a:ext cx="82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bg-BG" altLang="bg-BG" u="none" dirty="0" smtClean="0">
                  <a:solidFill>
                    <a:srgbClr val="000000"/>
                  </a:solidFill>
                </a:rPr>
                <a:t>печалба</a:t>
              </a:r>
              <a:endParaRPr lang="en-US" altLang="bg-BG" sz="2400" u="none" dirty="0">
                <a:latin typeface="Times New Roman" pitchFamily="18" charset="0"/>
              </a:endParaRPr>
            </a:p>
          </p:txBody>
        </p:sp>
      </p:grpSp>
      <p:grpSp>
        <p:nvGrpSpPr>
          <p:cNvPr id="467993" name="Group 25"/>
          <p:cNvGrpSpPr>
            <a:grpSpLocks/>
          </p:cNvGrpSpPr>
          <p:nvPr/>
        </p:nvGrpSpPr>
        <p:grpSpPr bwMode="auto">
          <a:xfrm>
            <a:off x="1595438" y="3205163"/>
            <a:ext cx="1912937" cy="1311275"/>
            <a:chOff x="1005" y="2019"/>
            <a:chExt cx="1205" cy="826"/>
          </a:xfrm>
        </p:grpSpPr>
        <p:sp>
          <p:nvSpPr>
            <p:cNvPr id="24600" name="Rectangle 26"/>
            <p:cNvSpPr>
              <a:spLocks noChangeArrowheads="1"/>
            </p:cNvSpPr>
            <p:nvPr/>
          </p:nvSpPr>
          <p:spPr bwMode="auto">
            <a:xfrm>
              <a:off x="1005" y="2019"/>
              <a:ext cx="1205" cy="826"/>
            </a:xfrm>
            <a:prstGeom prst="rect">
              <a:avLst/>
            </a:prstGeom>
            <a:solidFill>
              <a:srgbClr val="E9A5B5"/>
            </a:solidFill>
            <a:ln w="9525">
              <a:solidFill>
                <a:schemeClr val="tx1"/>
              </a:solidFill>
              <a:miter lim="800000"/>
              <a:headEnd/>
              <a:tailEnd/>
            </a:ln>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dirty="0"/>
            </a:p>
          </p:txBody>
        </p:sp>
        <p:sp>
          <p:nvSpPr>
            <p:cNvPr id="24601" name="Rectangle 27"/>
            <p:cNvSpPr>
              <a:spLocks noChangeArrowheads="1"/>
            </p:cNvSpPr>
            <p:nvPr/>
          </p:nvSpPr>
          <p:spPr bwMode="auto">
            <a:xfrm>
              <a:off x="1411" y="2250"/>
              <a:ext cx="48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bg-BG" altLang="bg-BG" u="none" dirty="0" smtClean="0">
                  <a:solidFill>
                    <a:srgbClr val="000000"/>
                  </a:solidFill>
                </a:rPr>
                <a:t>неявни</a:t>
              </a:r>
              <a:endParaRPr lang="en-US" altLang="bg-BG" sz="2400" u="none" dirty="0">
                <a:latin typeface="Times New Roman" pitchFamily="18" charset="0"/>
              </a:endParaRPr>
            </a:p>
          </p:txBody>
        </p:sp>
        <p:sp>
          <p:nvSpPr>
            <p:cNvPr id="24602" name="Rectangle 28"/>
            <p:cNvSpPr>
              <a:spLocks noChangeArrowheads="1"/>
            </p:cNvSpPr>
            <p:nvPr/>
          </p:nvSpPr>
          <p:spPr bwMode="auto">
            <a:xfrm>
              <a:off x="1469" y="2428"/>
              <a:ext cx="54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bg-BG" altLang="bg-BG" u="none" dirty="0" smtClean="0">
                  <a:solidFill>
                    <a:srgbClr val="000000"/>
                  </a:solidFill>
                </a:rPr>
                <a:t>разходи</a:t>
              </a:r>
              <a:endParaRPr lang="en-US" altLang="bg-BG" sz="2400" u="none" dirty="0">
                <a:latin typeface="Times New Roman" pitchFamily="18" charset="0"/>
              </a:endParaRPr>
            </a:p>
          </p:txBody>
        </p:sp>
      </p:grpSp>
      <p:grpSp>
        <p:nvGrpSpPr>
          <p:cNvPr id="467997" name="Group 29"/>
          <p:cNvGrpSpPr>
            <a:grpSpLocks/>
          </p:cNvGrpSpPr>
          <p:nvPr/>
        </p:nvGrpSpPr>
        <p:grpSpPr bwMode="auto">
          <a:xfrm>
            <a:off x="1595438" y="4510088"/>
            <a:ext cx="1912937" cy="1836737"/>
            <a:chOff x="1005" y="2841"/>
            <a:chExt cx="1205" cy="1157"/>
          </a:xfrm>
        </p:grpSpPr>
        <p:sp>
          <p:nvSpPr>
            <p:cNvPr id="24597" name="Rectangle 30"/>
            <p:cNvSpPr>
              <a:spLocks noChangeArrowheads="1"/>
            </p:cNvSpPr>
            <p:nvPr/>
          </p:nvSpPr>
          <p:spPr bwMode="auto">
            <a:xfrm>
              <a:off x="1005" y="2841"/>
              <a:ext cx="1205" cy="1157"/>
            </a:xfrm>
            <a:prstGeom prst="rect">
              <a:avLst/>
            </a:prstGeom>
            <a:solidFill>
              <a:srgbClr val="C74149"/>
            </a:solidFill>
            <a:ln w="9525">
              <a:solidFill>
                <a:schemeClr val="tx1"/>
              </a:solidFill>
              <a:miter lim="800000"/>
              <a:headEnd/>
              <a:tailEnd/>
            </a:ln>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dirty="0"/>
            </a:p>
          </p:txBody>
        </p:sp>
        <p:sp>
          <p:nvSpPr>
            <p:cNvPr id="24598" name="Rectangle 31"/>
            <p:cNvSpPr>
              <a:spLocks noChangeArrowheads="1"/>
            </p:cNvSpPr>
            <p:nvPr/>
          </p:nvSpPr>
          <p:spPr bwMode="auto">
            <a:xfrm>
              <a:off x="1407" y="3237"/>
              <a:ext cx="31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bg-BG" altLang="bg-BG" u="none" dirty="0" smtClean="0">
                  <a:solidFill>
                    <a:srgbClr val="000000"/>
                  </a:solidFill>
                </a:rPr>
                <a:t>явни</a:t>
              </a:r>
              <a:endParaRPr lang="en-US" altLang="bg-BG" sz="2400" u="none" dirty="0">
                <a:latin typeface="Times New Roman" pitchFamily="18" charset="0"/>
              </a:endParaRPr>
            </a:p>
          </p:txBody>
        </p:sp>
        <p:sp>
          <p:nvSpPr>
            <p:cNvPr id="24599" name="Rectangle 32"/>
            <p:cNvSpPr>
              <a:spLocks noChangeArrowheads="1"/>
            </p:cNvSpPr>
            <p:nvPr/>
          </p:nvSpPr>
          <p:spPr bwMode="auto">
            <a:xfrm>
              <a:off x="1469" y="3414"/>
              <a:ext cx="54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bg-BG" altLang="bg-BG" u="none" dirty="0" smtClean="0">
                  <a:solidFill>
                    <a:srgbClr val="000000"/>
                  </a:solidFill>
                </a:rPr>
                <a:t>разходи</a:t>
              </a:r>
              <a:endParaRPr lang="en-US" altLang="bg-BG" sz="2400" u="none" dirty="0">
                <a:latin typeface="Times New Roman" pitchFamily="18" charset="0"/>
              </a:endParaRPr>
            </a:p>
          </p:txBody>
        </p:sp>
      </p:grpSp>
      <p:grpSp>
        <p:nvGrpSpPr>
          <p:cNvPr id="468001" name="Group 33"/>
          <p:cNvGrpSpPr>
            <a:grpSpLocks/>
          </p:cNvGrpSpPr>
          <p:nvPr/>
        </p:nvGrpSpPr>
        <p:grpSpPr bwMode="auto">
          <a:xfrm>
            <a:off x="5749132" y="4503738"/>
            <a:ext cx="1892300" cy="1836737"/>
            <a:chOff x="3560" y="2837"/>
            <a:chExt cx="1192" cy="1157"/>
          </a:xfrm>
        </p:grpSpPr>
        <p:sp>
          <p:nvSpPr>
            <p:cNvPr id="24594" name="Rectangle 34"/>
            <p:cNvSpPr>
              <a:spLocks noChangeArrowheads="1"/>
            </p:cNvSpPr>
            <p:nvPr/>
          </p:nvSpPr>
          <p:spPr bwMode="auto">
            <a:xfrm>
              <a:off x="3560" y="2837"/>
              <a:ext cx="1192" cy="1157"/>
            </a:xfrm>
            <a:prstGeom prst="rect">
              <a:avLst/>
            </a:prstGeom>
            <a:solidFill>
              <a:srgbClr val="C74149"/>
            </a:solidFill>
            <a:ln w="9525">
              <a:solidFill>
                <a:schemeClr val="tx1"/>
              </a:solidFill>
              <a:miter lim="800000"/>
              <a:headEnd/>
              <a:tailEnd/>
            </a:ln>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dirty="0"/>
            </a:p>
          </p:txBody>
        </p:sp>
        <p:sp>
          <p:nvSpPr>
            <p:cNvPr id="24595" name="Rectangle 35"/>
            <p:cNvSpPr>
              <a:spLocks noChangeArrowheads="1"/>
            </p:cNvSpPr>
            <p:nvPr/>
          </p:nvSpPr>
          <p:spPr bwMode="auto">
            <a:xfrm>
              <a:off x="3944" y="3237"/>
              <a:ext cx="31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bg-BG" altLang="bg-BG" u="none" dirty="0" smtClean="0">
                  <a:solidFill>
                    <a:srgbClr val="000000"/>
                  </a:solidFill>
                </a:rPr>
                <a:t>явни</a:t>
              </a:r>
              <a:endParaRPr lang="en-US" altLang="bg-BG" sz="2400" u="none" dirty="0">
                <a:latin typeface="Times New Roman" pitchFamily="18" charset="0"/>
              </a:endParaRPr>
            </a:p>
          </p:txBody>
        </p:sp>
        <p:sp>
          <p:nvSpPr>
            <p:cNvPr id="24596" name="Rectangle 36"/>
            <p:cNvSpPr>
              <a:spLocks noChangeArrowheads="1"/>
            </p:cNvSpPr>
            <p:nvPr/>
          </p:nvSpPr>
          <p:spPr bwMode="auto">
            <a:xfrm>
              <a:off x="4006" y="3414"/>
              <a:ext cx="54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bg-BG" altLang="bg-BG" u="none" dirty="0" smtClean="0">
                  <a:solidFill>
                    <a:srgbClr val="000000"/>
                  </a:solidFill>
                </a:rPr>
                <a:t>разходи</a:t>
              </a:r>
              <a:endParaRPr lang="en-US" altLang="bg-BG" sz="2400" u="none" dirty="0">
                <a:latin typeface="Times New Roman" pitchFamily="18" charset="0"/>
              </a:endParaRPr>
            </a:p>
          </p:txBody>
        </p:sp>
      </p:grpSp>
      <p:grpSp>
        <p:nvGrpSpPr>
          <p:cNvPr id="468005" name="Group 37"/>
          <p:cNvGrpSpPr>
            <a:grpSpLocks/>
          </p:cNvGrpSpPr>
          <p:nvPr/>
        </p:nvGrpSpPr>
        <p:grpSpPr bwMode="auto">
          <a:xfrm>
            <a:off x="5776277" y="1868488"/>
            <a:ext cx="1892300" cy="2641600"/>
            <a:chOff x="3560" y="1169"/>
            <a:chExt cx="1192" cy="1664"/>
          </a:xfrm>
        </p:grpSpPr>
        <p:sp>
          <p:nvSpPr>
            <p:cNvPr id="24591" name="Rectangle 38"/>
            <p:cNvSpPr>
              <a:spLocks noChangeArrowheads="1"/>
            </p:cNvSpPr>
            <p:nvPr/>
          </p:nvSpPr>
          <p:spPr bwMode="auto">
            <a:xfrm>
              <a:off x="3560" y="1169"/>
              <a:ext cx="1192" cy="1664"/>
            </a:xfrm>
            <a:prstGeom prst="rect">
              <a:avLst/>
            </a:prstGeom>
            <a:solidFill>
              <a:srgbClr val="A9E2F1"/>
            </a:solidFill>
            <a:ln w="9525">
              <a:solidFill>
                <a:schemeClr val="tx1"/>
              </a:solidFill>
              <a:miter lim="800000"/>
              <a:headEnd/>
              <a:tailEnd/>
            </a:ln>
          </p:spPr>
          <p:txBody>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bg-BG" altLang="bg-BG" dirty="0"/>
            </a:p>
          </p:txBody>
        </p:sp>
        <p:sp>
          <p:nvSpPr>
            <p:cNvPr id="24592" name="Rectangle 39"/>
            <p:cNvSpPr>
              <a:spLocks noChangeArrowheads="1"/>
            </p:cNvSpPr>
            <p:nvPr/>
          </p:nvSpPr>
          <p:spPr bwMode="auto">
            <a:xfrm>
              <a:off x="3835" y="1815"/>
              <a:ext cx="76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bg-BG" altLang="bg-BG" u="none" dirty="0" smtClean="0">
                  <a:solidFill>
                    <a:srgbClr val="000000"/>
                  </a:solidFill>
                </a:rPr>
                <a:t>счетоводна</a:t>
              </a:r>
              <a:endParaRPr lang="en-US" altLang="bg-BG" sz="2400" u="none" dirty="0">
                <a:latin typeface="Times New Roman" pitchFamily="18" charset="0"/>
              </a:endParaRPr>
            </a:p>
          </p:txBody>
        </p:sp>
        <p:sp>
          <p:nvSpPr>
            <p:cNvPr id="24593" name="Rectangle 40"/>
            <p:cNvSpPr>
              <a:spLocks noChangeArrowheads="1"/>
            </p:cNvSpPr>
            <p:nvPr/>
          </p:nvSpPr>
          <p:spPr bwMode="auto">
            <a:xfrm>
              <a:off x="4026" y="1993"/>
              <a:ext cx="55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r>
                <a:rPr lang="bg-BG" altLang="bg-BG" u="none" dirty="0" smtClean="0">
                  <a:solidFill>
                    <a:srgbClr val="000000"/>
                  </a:solidFill>
                </a:rPr>
                <a:t>печалба</a:t>
              </a:r>
              <a:endParaRPr lang="en-US" altLang="bg-BG" sz="2400" u="none" dirty="0">
                <a:latin typeface="Times New Roman" pitchFamily="18" charset="0"/>
              </a:endParaRPr>
            </a:p>
          </p:txBody>
        </p:sp>
      </p:grpSp>
    </p:spTree>
    <p:extLst>
      <p:ext uri="{BB962C8B-B14F-4D97-AF65-F5344CB8AC3E}">
        <p14:creationId xmlns:p14="http://schemas.microsoft.com/office/powerpoint/2010/main" val="26791179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68001"/>
                                        </p:tgtEl>
                                        <p:attrNameLst>
                                          <p:attrName>style.visibility</p:attrName>
                                        </p:attrNameLst>
                                      </p:cBhvr>
                                      <p:to>
                                        <p:strVal val="visible"/>
                                      </p:to>
                                    </p:set>
                                    <p:animEffect transition="in" filter="dissolve">
                                      <p:cBhvr>
                                        <p:cTn id="7" dur="500"/>
                                        <p:tgtEl>
                                          <p:spTgt spid="4680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68005"/>
                                        </p:tgtEl>
                                        <p:attrNameLst>
                                          <p:attrName>style.visibility</p:attrName>
                                        </p:attrNameLst>
                                      </p:cBhvr>
                                      <p:to>
                                        <p:strVal val="visible"/>
                                      </p:to>
                                    </p:set>
                                    <p:animEffect transition="in" filter="dissolve">
                                      <p:cBhvr>
                                        <p:cTn id="12" dur="500"/>
                                        <p:tgtEl>
                                          <p:spTgt spid="46800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67986"/>
                                        </p:tgtEl>
                                        <p:attrNameLst>
                                          <p:attrName>style.visibility</p:attrName>
                                        </p:attrNameLst>
                                      </p:cBhvr>
                                      <p:to>
                                        <p:strVal val="visible"/>
                                      </p:to>
                                    </p:set>
                                    <p:animEffect transition="in" filter="wipe(left)">
                                      <p:cBhvr>
                                        <p:cTn id="17" dur="500"/>
                                        <p:tgtEl>
                                          <p:spTgt spid="46798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467997"/>
                                        </p:tgtEl>
                                        <p:attrNameLst>
                                          <p:attrName>style.visibility</p:attrName>
                                        </p:attrNameLst>
                                      </p:cBhvr>
                                      <p:to>
                                        <p:strVal val="visible"/>
                                      </p:to>
                                    </p:set>
                                    <p:animEffect transition="in" filter="dissolve">
                                      <p:cBhvr>
                                        <p:cTn id="22" dur="500"/>
                                        <p:tgtEl>
                                          <p:spTgt spid="46799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467993"/>
                                        </p:tgtEl>
                                        <p:attrNameLst>
                                          <p:attrName>style.visibility</p:attrName>
                                        </p:attrNameLst>
                                      </p:cBhvr>
                                      <p:to>
                                        <p:strVal val="visible"/>
                                      </p:to>
                                    </p:set>
                                    <p:animEffect transition="in" filter="dissolve">
                                      <p:cBhvr>
                                        <p:cTn id="27" dur="500"/>
                                        <p:tgtEl>
                                          <p:spTgt spid="46799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467989"/>
                                        </p:tgtEl>
                                        <p:attrNameLst>
                                          <p:attrName>style.visibility</p:attrName>
                                        </p:attrNameLst>
                                      </p:cBhvr>
                                      <p:to>
                                        <p:strVal val="visible"/>
                                      </p:to>
                                    </p:set>
                                    <p:animEffect transition="in" filter="dissolve">
                                      <p:cBhvr>
                                        <p:cTn id="32" dur="500"/>
                                        <p:tgtEl>
                                          <p:spTgt spid="46798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nodeType="clickEffect">
                                  <p:stCondLst>
                                    <p:cond delay="0"/>
                                  </p:stCondLst>
                                  <p:childTnLst>
                                    <p:set>
                                      <p:cBhvr>
                                        <p:cTn id="36" dur="1" fill="hold">
                                          <p:stCondLst>
                                            <p:cond delay="0"/>
                                          </p:stCondLst>
                                        </p:cTn>
                                        <p:tgtEl>
                                          <p:spTgt spid="467973"/>
                                        </p:tgtEl>
                                        <p:attrNameLst>
                                          <p:attrName>style.visibility</p:attrName>
                                        </p:attrNameLst>
                                      </p:cBhvr>
                                      <p:to>
                                        <p:strVal val="visible"/>
                                      </p:to>
                                    </p:set>
                                    <p:animEffect transition="in" filter="wipe(right)">
                                      <p:cBhvr>
                                        <p:cTn id="37" dur="500"/>
                                        <p:tgtEl>
                                          <p:spTgt spid="46797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467976"/>
                                        </p:tgtEl>
                                        <p:attrNameLst>
                                          <p:attrName>style.visibility</p:attrName>
                                        </p:attrNameLst>
                                      </p:cBhvr>
                                      <p:to>
                                        <p:strVal val="visible"/>
                                      </p:to>
                                    </p:set>
                                    <p:animEffect transition="in" filter="wipe(left)">
                                      <p:cBhvr>
                                        <p:cTn id="42" dur="500"/>
                                        <p:tgtEl>
                                          <p:spTgt spid="4679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ru-RU" altLang="bg-BG" sz="2400" smtClean="0"/>
              <a:t>Фиг.4.1. Взаимодействие на класическите  фактори на производство</a:t>
            </a:r>
            <a:br>
              <a:rPr lang="ru-RU" altLang="bg-BG" sz="2400" smtClean="0"/>
            </a:br>
            <a:endParaRPr lang="bg-BG" altLang="bg-BG" sz="2400" smtClean="0"/>
          </a:p>
        </p:txBody>
      </p:sp>
      <p:sp>
        <p:nvSpPr>
          <p:cNvPr id="5123" name="Rectangle 3"/>
          <p:cNvSpPr>
            <a:spLocks noGrp="1" noChangeArrowheads="1"/>
          </p:cNvSpPr>
          <p:nvPr>
            <p:ph type="body" idx="1"/>
          </p:nvPr>
        </p:nvSpPr>
        <p:spPr>
          <a:xfrm>
            <a:off x="457200" y="1600200"/>
            <a:ext cx="8579296" cy="4525963"/>
          </a:xfrm>
        </p:spPr>
        <p:txBody>
          <a:bodyPr/>
          <a:lstStyle/>
          <a:p>
            <a:pPr eaLnBrk="1" hangingPunct="1"/>
            <a:endParaRPr lang="ru-RU" altLang="bg-BG" dirty="0" smtClean="0"/>
          </a:p>
        </p:txBody>
      </p:sp>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992" y="1772816"/>
            <a:ext cx="8081440" cy="3384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bg-BG" altLang="bg-BG" sz="4000" b="1" dirty="0" smtClean="0"/>
              <a:t>Печалба. Максимизиране на печалбата</a:t>
            </a:r>
            <a:r>
              <a:rPr lang="bg-BG" altLang="bg-BG" sz="4000" dirty="0" smtClean="0"/>
              <a:t> </a:t>
            </a:r>
          </a:p>
        </p:txBody>
      </p:sp>
      <p:sp>
        <p:nvSpPr>
          <p:cNvPr id="37891" name="Rectangle 3"/>
          <p:cNvSpPr>
            <a:spLocks noGrp="1" noChangeArrowheads="1"/>
          </p:cNvSpPr>
          <p:nvPr>
            <p:ph type="body" idx="1"/>
          </p:nvPr>
        </p:nvSpPr>
        <p:spPr/>
        <p:txBody>
          <a:bodyPr/>
          <a:lstStyle/>
          <a:p>
            <a:pPr eaLnBrk="1" hangingPunct="1"/>
            <a:r>
              <a:rPr lang="bg-BG" altLang="bg-BG" dirty="0" smtClean="0"/>
              <a:t>Печалбата се дефинира като разлика между общият приход (</a:t>
            </a:r>
            <a:r>
              <a:rPr lang="en-US" altLang="bg-BG" dirty="0" smtClean="0"/>
              <a:t>TR</a:t>
            </a:r>
            <a:r>
              <a:rPr lang="bg-BG" altLang="bg-BG" dirty="0" smtClean="0"/>
              <a:t>) и общите разходи (</a:t>
            </a:r>
            <a:r>
              <a:rPr lang="en-US" altLang="bg-BG" dirty="0" smtClean="0"/>
              <a:t>TC</a:t>
            </a:r>
            <a:r>
              <a:rPr lang="bg-BG" altLang="bg-BG" dirty="0" smtClean="0"/>
              <a:t>) или изразена символично:</a:t>
            </a:r>
          </a:p>
          <a:p>
            <a:pPr eaLnBrk="1" hangingPunct="1"/>
            <a:r>
              <a:rPr lang="bg-BG" altLang="bg-BG" dirty="0" smtClean="0"/>
              <a:t> </a:t>
            </a:r>
            <a:r>
              <a:rPr lang="en-US" altLang="bg-BG" dirty="0" smtClean="0"/>
              <a:t>Prf</a:t>
            </a:r>
            <a:r>
              <a:rPr lang="bg-BG" altLang="bg-BG" b="1" dirty="0" smtClean="0"/>
              <a:t> = </a:t>
            </a:r>
            <a:r>
              <a:rPr lang="en-US" altLang="bg-BG" b="1" dirty="0" smtClean="0"/>
              <a:t>TR</a:t>
            </a:r>
            <a:r>
              <a:rPr lang="bg-BG" altLang="bg-BG" b="1" dirty="0" smtClean="0"/>
              <a:t>-</a:t>
            </a:r>
            <a:r>
              <a:rPr lang="en-US" altLang="bg-BG" b="1" dirty="0" smtClean="0"/>
              <a:t>TC</a:t>
            </a:r>
            <a:r>
              <a:rPr lang="bg-BG" altLang="bg-BG" b="1" dirty="0" smtClean="0"/>
              <a:t>, </a:t>
            </a:r>
            <a:r>
              <a:rPr lang="bg-BG" altLang="bg-BG" dirty="0" smtClean="0"/>
              <a:t>където </a:t>
            </a:r>
            <a:r>
              <a:rPr lang="en-US" altLang="bg-BG" dirty="0" smtClean="0"/>
              <a:t>Prf</a:t>
            </a:r>
            <a:r>
              <a:rPr lang="bg-BG" altLang="bg-BG" dirty="0" smtClean="0"/>
              <a:t> - е  счетоводната печалба</a:t>
            </a:r>
            <a:endParaRPr lang="bg-BG" altLang="bg-BG" b="1" dirty="0" smtClean="0"/>
          </a:p>
          <a:p>
            <a:pPr eaLnBrk="1" hangingPunct="1"/>
            <a:r>
              <a:rPr lang="en-US" altLang="bg-BG" b="1" dirty="0" smtClean="0"/>
              <a:t>TR</a:t>
            </a:r>
            <a:r>
              <a:rPr lang="bg-BG" altLang="bg-BG" b="1" dirty="0" smtClean="0"/>
              <a:t>- </a:t>
            </a:r>
            <a:r>
              <a:rPr lang="bg-BG" altLang="bg-BG" dirty="0" smtClean="0"/>
              <a:t>общите счетоводни, (явни) приходи</a:t>
            </a:r>
            <a:r>
              <a:rPr lang="bg-BG" altLang="bg-BG" b="1" dirty="0" smtClean="0"/>
              <a:t> </a:t>
            </a:r>
          </a:p>
          <a:p>
            <a:pPr eaLnBrk="1" hangingPunct="1"/>
            <a:r>
              <a:rPr lang="en-US" altLang="bg-BG" b="1" dirty="0" smtClean="0"/>
              <a:t>TC</a:t>
            </a:r>
            <a:r>
              <a:rPr lang="bg-BG" altLang="bg-BG" b="1" dirty="0" smtClean="0"/>
              <a:t> – </a:t>
            </a:r>
            <a:r>
              <a:rPr lang="bg-BG" altLang="bg-BG" dirty="0" smtClean="0"/>
              <a:t>общите разходи</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endParaRPr lang="bg-BG" altLang="bg-BG" dirty="0" smtClean="0"/>
          </a:p>
        </p:txBody>
      </p:sp>
      <p:sp>
        <p:nvSpPr>
          <p:cNvPr id="38915" name="Rectangle 3"/>
          <p:cNvSpPr>
            <a:spLocks noGrp="1" noChangeArrowheads="1"/>
          </p:cNvSpPr>
          <p:nvPr>
            <p:ph type="body" idx="1"/>
          </p:nvPr>
        </p:nvSpPr>
        <p:spPr/>
        <p:txBody>
          <a:bodyPr/>
          <a:lstStyle/>
          <a:p>
            <a:pPr marL="0" indent="0" algn="just" eaLnBrk="1" hangingPunct="1">
              <a:buFontTx/>
              <a:buNone/>
            </a:pPr>
            <a:r>
              <a:rPr lang="bg-BG" altLang="bg-BG" dirty="0" smtClean="0"/>
              <a:t>За да се получи максимална печалба трябва да изясним при какво производствено количество се обезпечава максимална разлика между общият приход и общият разход. Всяка произведена продукция добавя нещо към прихода и нещо към разхода. Тези неща ние ги представихме с понятията пределен приход и пределен разход. </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endParaRPr lang="bg-BG" altLang="bg-BG" dirty="0" smtClean="0"/>
          </a:p>
        </p:txBody>
      </p:sp>
      <p:sp>
        <p:nvSpPr>
          <p:cNvPr id="39939" name="Rectangle 3"/>
          <p:cNvSpPr>
            <a:spLocks noGrp="1" noChangeArrowheads="1"/>
          </p:cNvSpPr>
          <p:nvPr>
            <p:ph type="body" idx="1"/>
          </p:nvPr>
        </p:nvSpPr>
        <p:spPr/>
        <p:txBody>
          <a:bodyPr/>
          <a:lstStyle/>
          <a:p>
            <a:pPr marL="0" indent="0" algn="just" eaLnBrk="1" hangingPunct="1">
              <a:lnSpc>
                <a:spcPct val="90000"/>
              </a:lnSpc>
              <a:buNone/>
            </a:pPr>
            <a:r>
              <a:rPr lang="bg-BG" altLang="bg-BG" sz="2400" dirty="0" smtClean="0"/>
              <a:t>Ако пределния приход (</a:t>
            </a:r>
            <a:r>
              <a:rPr lang="en-US" altLang="bg-BG" sz="2400" dirty="0" smtClean="0"/>
              <a:t>MR</a:t>
            </a:r>
            <a:r>
              <a:rPr lang="bg-BG" altLang="bg-BG" sz="2400" dirty="0" smtClean="0"/>
              <a:t>) е по-голям от пределния разход (</a:t>
            </a:r>
            <a:r>
              <a:rPr lang="en-US" altLang="bg-BG" sz="2400" dirty="0" smtClean="0"/>
              <a:t>MC</a:t>
            </a:r>
            <a:r>
              <a:rPr lang="bg-BG" altLang="bg-BG" sz="2400" dirty="0" smtClean="0"/>
              <a:t>), то всяка произведена продукция добавя към общият приход (</a:t>
            </a:r>
            <a:r>
              <a:rPr lang="en-US" altLang="bg-BG" sz="2400" dirty="0" smtClean="0"/>
              <a:t>TR</a:t>
            </a:r>
            <a:r>
              <a:rPr lang="bg-BG" altLang="bg-BG" sz="2400" dirty="0" smtClean="0"/>
              <a:t>) величина по-голяма отколкото добавя към общите разходи(</a:t>
            </a:r>
            <a:r>
              <a:rPr lang="en-US" altLang="bg-BG" sz="2400" dirty="0" smtClean="0"/>
              <a:t>TC</a:t>
            </a:r>
            <a:r>
              <a:rPr lang="bg-BG" altLang="bg-BG" sz="2400" dirty="0" smtClean="0"/>
              <a:t>), поради което има разлика между </a:t>
            </a:r>
            <a:r>
              <a:rPr lang="en-US" altLang="bg-BG" sz="2400" dirty="0" smtClean="0"/>
              <a:t>TR</a:t>
            </a:r>
            <a:r>
              <a:rPr lang="bg-BG" altLang="bg-BG" sz="2400" dirty="0" smtClean="0"/>
              <a:t> и  </a:t>
            </a:r>
            <a:r>
              <a:rPr lang="en-US" altLang="bg-BG" sz="2400" dirty="0" smtClean="0"/>
              <a:t>TC</a:t>
            </a:r>
            <a:r>
              <a:rPr lang="bg-BG" altLang="bg-BG" sz="2400" dirty="0" smtClean="0"/>
              <a:t> и печалбата се увеличава, обратното става, когато пределните разходи (МС) са по-големи от пределния приход (</a:t>
            </a:r>
            <a:r>
              <a:rPr lang="en-US" altLang="bg-BG" sz="2400" dirty="0" smtClean="0"/>
              <a:t>MR</a:t>
            </a:r>
            <a:r>
              <a:rPr lang="bg-BG" altLang="bg-BG" sz="2400" dirty="0" smtClean="0"/>
              <a:t>). И така условие за максимална печалба е равенството на пределния приход с пределния разход </a:t>
            </a:r>
            <a:r>
              <a:rPr lang="en-US" altLang="bg-BG" sz="2400" b="1" dirty="0" smtClean="0"/>
              <a:t>MR</a:t>
            </a:r>
            <a:r>
              <a:rPr lang="bg-BG" altLang="bg-BG" sz="2400" b="1" dirty="0" smtClean="0"/>
              <a:t>=</a:t>
            </a:r>
            <a:r>
              <a:rPr lang="en-US" altLang="bg-BG" sz="2400" b="1" dirty="0" smtClean="0"/>
              <a:t>MC</a:t>
            </a:r>
            <a:r>
              <a:rPr lang="bg-BG" altLang="bg-BG" sz="2400" b="1" dirty="0" smtClean="0"/>
              <a:t>. </a:t>
            </a:r>
            <a:r>
              <a:rPr lang="bg-BG" altLang="bg-BG" sz="2400" dirty="0" smtClean="0"/>
              <a:t>Да докажем това твърдение. Знаем, че печалбата</a:t>
            </a:r>
            <a:r>
              <a:rPr lang="en-US" altLang="bg-BG" sz="2400" dirty="0" smtClean="0"/>
              <a:t> Prf</a:t>
            </a:r>
            <a:r>
              <a:rPr lang="bg-BG" altLang="bg-BG" sz="2400" dirty="0" smtClean="0"/>
              <a:t> се дефинира като разлика между общият приход и общият разход</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altLang="bg-BG" dirty="0"/>
              <a:t>условие за максимална печалба</a:t>
            </a:r>
            <a:endParaRPr lang="bg-BG" dirty="0"/>
          </a:p>
        </p:txBody>
      </p:sp>
      <p:sp>
        <p:nvSpPr>
          <p:cNvPr id="40963" name="Rectangle 3"/>
          <p:cNvSpPr>
            <a:spLocks noGrp="1" noChangeArrowheads="1"/>
          </p:cNvSpPr>
          <p:nvPr>
            <p:ph sz="half" idx="1"/>
          </p:nvPr>
        </p:nvSpPr>
        <p:spPr/>
        <p:txBody>
          <a:bodyPr/>
          <a:lstStyle/>
          <a:p>
            <a:pPr eaLnBrk="1" hangingPunct="1">
              <a:lnSpc>
                <a:spcPct val="80000"/>
              </a:lnSpc>
            </a:pPr>
            <a:r>
              <a:rPr lang="en-US" altLang="bg-BG" sz="2000" dirty="0" smtClean="0"/>
              <a:t>Prf</a:t>
            </a:r>
            <a:r>
              <a:rPr lang="bg-BG" altLang="bg-BG" sz="2000" dirty="0" smtClean="0"/>
              <a:t>= </a:t>
            </a:r>
            <a:r>
              <a:rPr lang="en-US" altLang="bg-BG" sz="2000" dirty="0" smtClean="0"/>
              <a:t>TR</a:t>
            </a:r>
            <a:r>
              <a:rPr lang="bg-BG" altLang="bg-BG" sz="2000" dirty="0" smtClean="0"/>
              <a:t>-</a:t>
            </a:r>
            <a:r>
              <a:rPr lang="en-US" altLang="bg-BG" sz="2000" dirty="0" smtClean="0"/>
              <a:t>TC</a:t>
            </a:r>
            <a:endParaRPr lang="bg-BG" altLang="bg-BG" sz="2000" dirty="0" smtClean="0"/>
          </a:p>
          <a:p>
            <a:pPr eaLnBrk="1" hangingPunct="1">
              <a:lnSpc>
                <a:spcPct val="80000"/>
              </a:lnSpc>
            </a:pPr>
            <a:r>
              <a:rPr lang="bg-BG" altLang="bg-BG" sz="2000" dirty="0" smtClean="0"/>
              <a:t>Да въведем допълнително </a:t>
            </a:r>
            <a:r>
              <a:rPr lang="en-US" altLang="bg-BG" sz="2000" dirty="0" smtClean="0"/>
              <a:t>Prf</a:t>
            </a:r>
            <a:r>
              <a:rPr lang="en-US" altLang="bg-BG" sz="2000" b="1" dirty="0" smtClean="0">
                <a:solidFill>
                  <a:srgbClr val="FF0000"/>
                </a:solidFill>
              </a:rPr>
              <a:t>n</a:t>
            </a:r>
            <a:r>
              <a:rPr lang="bg-BG" altLang="bg-BG" sz="2000" dirty="0" smtClean="0"/>
              <a:t>  и </a:t>
            </a:r>
            <a:r>
              <a:rPr lang="en-US" altLang="bg-BG" sz="2000" dirty="0" smtClean="0"/>
              <a:t>Prf</a:t>
            </a:r>
            <a:r>
              <a:rPr lang="en-US" altLang="bg-BG" sz="2000" b="1" dirty="0" smtClean="0">
                <a:solidFill>
                  <a:srgbClr val="FF0000"/>
                </a:solidFill>
              </a:rPr>
              <a:t>n</a:t>
            </a:r>
            <a:r>
              <a:rPr lang="bg-BG" altLang="bg-BG" sz="2000" b="1" dirty="0" smtClean="0">
                <a:solidFill>
                  <a:srgbClr val="FF0000"/>
                </a:solidFill>
              </a:rPr>
              <a:t>-1 </a:t>
            </a:r>
            <a:r>
              <a:rPr lang="bg-BG" altLang="bg-BG" sz="2000" dirty="0" smtClean="0"/>
              <a:t>представляващи масата на печалбата получени в резултат от продажбата на    </a:t>
            </a:r>
            <a:r>
              <a:rPr lang="en-US" altLang="bg-BG" sz="2000" dirty="0" smtClean="0"/>
              <a:t>n</a:t>
            </a:r>
            <a:r>
              <a:rPr lang="bg-BG" altLang="bg-BG" sz="2000" dirty="0" smtClean="0"/>
              <a:t>  и   </a:t>
            </a:r>
            <a:r>
              <a:rPr lang="en-US" altLang="bg-BG" sz="2000" dirty="0" smtClean="0"/>
              <a:t>n</a:t>
            </a:r>
            <a:r>
              <a:rPr lang="bg-BG" altLang="bg-BG" sz="2000" dirty="0" smtClean="0"/>
              <a:t>-1    единици блага,</a:t>
            </a:r>
          </a:p>
          <a:p>
            <a:pPr eaLnBrk="1" hangingPunct="1">
              <a:lnSpc>
                <a:spcPct val="80000"/>
              </a:lnSpc>
            </a:pPr>
            <a:r>
              <a:rPr lang="bg-BG" altLang="bg-BG" sz="2000" dirty="0" smtClean="0"/>
              <a:t>∆</a:t>
            </a:r>
            <a:r>
              <a:rPr lang="en-US" altLang="bg-BG" sz="2000" dirty="0" smtClean="0"/>
              <a:t>Prf</a:t>
            </a:r>
            <a:r>
              <a:rPr lang="bg-BG" altLang="bg-BG" sz="2000" dirty="0" smtClean="0"/>
              <a:t> - прирастът на общата печалба, достигнат за сметка на продажбата на </a:t>
            </a:r>
            <a:r>
              <a:rPr lang="en-US" altLang="bg-BG" sz="2000" dirty="0" smtClean="0"/>
              <a:t>n</a:t>
            </a:r>
            <a:r>
              <a:rPr lang="bg-BG" altLang="bg-BG" sz="2000" dirty="0" smtClean="0"/>
              <a:t> количество единици благо</a:t>
            </a:r>
          </a:p>
          <a:p>
            <a:pPr eaLnBrk="1" hangingPunct="1">
              <a:lnSpc>
                <a:spcPct val="80000"/>
              </a:lnSpc>
            </a:pPr>
            <a:r>
              <a:rPr lang="bg-BG" altLang="bg-BG" sz="2000" dirty="0" smtClean="0"/>
              <a:t>Преобразуваме горното уравнение, като разделяме двете страни на ∆</a:t>
            </a:r>
            <a:r>
              <a:rPr lang="en-US" altLang="bg-BG" sz="2000" dirty="0" smtClean="0"/>
              <a:t>Q</a:t>
            </a:r>
            <a:r>
              <a:rPr lang="bg-BG" altLang="bg-BG" sz="2000" dirty="0" smtClean="0"/>
              <a:t>, а в числителя прибавяме ∆.</a:t>
            </a:r>
          </a:p>
        </p:txBody>
      </p:sp>
      <p:sp>
        <p:nvSpPr>
          <p:cNvPr id="3" name="Content Placeholder 2"/>
          <p:cNvSpPr>
            <a:spLocks noGrp="1"/>
          </p:cNvSpPr>
          <p:nvPr>
            <p:ph sz="half" idx="2"/>
          </p:nvPr>
        </p:nvSpPr>
        <p:spPr/>
        <p:txBody>
          <a:bodyPr/>
          <a:lstStyle/>
          <a:p>
            <a:pPr eaLnBrk="1" hangingPunct="1">
              <a:buFontTx/>
              <a:buNone/>
            </a:pPr>
            <a:r>
              <a:rPr lang="en-US" altLang="bg-BG" dirty="0"/>
              <a:t> </a:t>
            </a:r>
            <a:r>
              <a:rPr lang="bg-BG" altLang="bg-BG" dirty="0" smtClean="0"/>
              <a:t>      ∆</a:t>
            </a:r>
            <a:r>
              <a:rPr lang="en-US" altLang="bg-BG" dirty="0"/>
              <a:t>Prf</a:t>
            </a:r>
            <a:r>
              <a:rPr lang="bg-BG" altLang="bg-BG" dirty="0"/>
              <a:t>     ∆</a:t>
            </a:r>
            <a:r>
              <a:rPr lang="en-US" altLang="bg-BG" dirty="0"/>
              <a:t>TR</a:t>
            </a:r>
            <a:r>
              <a:rPr lang="bg-BG" altLang="bg-BG" dirty="0"/>
              <a:t>     ∆</a:t>
            </a:r>
            <a:r>
              <a:rPr lang="en-US" altLang="bg-BG" dirty="0"/>
              <a:t>TC</a:t>
            </a:r>
            <a:endParaRPr lang="bg-BG" altLang="bg-BG" dirty="0"/>
          </a:p>
          <a:p>
            <a:pPr eaLnBrk="1" hangingPunct="1">
              <a:buFontTx/>
              <a:buNone/>
            </a:pPr>
            <a:r>
              <a:rPr lang="bg-BG" altLang="bg-BG" dirty="0"/>
              <a:t>    ——— =  —— -  ——  </a:t>
            </a:r>
          </a:p>
          <a:p>
            <a:pPr eaLnBrk="1" hangingPunct="1">
              <a:buFontTx/>
              <a:buNone/>
            </a:pPr>
            <a:r>
              <a:rPr lang="bg-BG" altLang="bg-BG" dirty="0"/>
              <a:t>       ∆ </a:t>
            </a:r>
            <a:r>
              <a:rPr lang="en-US" altLang="bg-BG" dirty="0"/>
              <a:t>Q</a:t>
            </a:r>
            <a:r>
              <a:rPr lang="bg-BG" altLang="bg-BG" dirty="0"/>
              <a:t>        ∆</a:t>
            </a:r>
            <a:r>
              <a:rPr lang="en-US" altLang="bg-BG" dirty="0"/>
              <a:t>Q</a:t>
            </a:r>
            <a:r>
              <a:rPr lang="bg-BG" altLang="bg-BG" dirty="0"/>
              <a:t>       ∆ </a:t>
            </a:r>
            <a:r>
              <a:rPr lang="en-US" altLang="bg-BG" dirty="0"/>
              <a:t>Q</a:t>
            </a:r>
            <a:r>
              <a:rPr lang="bg-BG" altLang="bg-BG" dirty="0"/>
              <a:t> </a:t>
            </a:r>
            <a:endParaRPr lang="bg-BG"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bg-BG" altLang="bg-BG" dirty="0" smtClean="0"/>
              <a:t>Но знаем че:</a:t>
            </a:r>
          </a:p>
        </p:txBody>
      </p:sp>
      <p:sp>
        <p:nvSpPr>
          <p:cNvPr id="43011" name="Rectangle 3"/>
          <p:cNvSpPr>
            <a:spLocks noGrp="1" noChangeArrowheads="1"/>
          </p:cNvSpPr>
          <p:nvPr>
            <p:ph type="body" idx="1"/>
          </p:nvPr>
        </p:nvSpPr>
        <p:spPr/>
        <p:txBody>
          <a:bodyPr/>
          <a:lstStyle/>
          <a:p>
            <a:pPr marL="0" indent="0" algn="just" eaLnBrk="1" hangingPunct="1">
              <a:buNone/>
            </a:pPr>
            <a:r>
              <a:rPr lang="en-US" altLang="bg-BG" b="1" dirty="0" smtClean="0">
                <a:solidFill>
                  <a:srgbClr val="000000"/>
                </a:solidFill>
                <a:cs typeface="Times New Roman" pitchFamily="18" charset="0"/>
              </a:rPr>
              <a:t>              </a:t>
            </a:r>
            <a:r>
              <a:rPr lang="bg-BG" altLang="bg-BG" b="1" dirty="0" smtClean="0">
                <a:solidFill>
                  <a:srgbClr val="000000"/>
                </a:solidFill>
                <a:cs typeface="Times New Roman" pitchFamily="18" charset="0"/>
              </a:rPr>
              <a:t>∆ </a:t>
            </a:r>
            <a:r>
              <a:rPr lang="en-US" altLang="bg-BG" b="1" dirty="0" smtClean="0">
                <a:solidFill>
                  <a:srgbClr val="000000"/>
                </a:solidFill>
                <a:cs typeface="Times New Roman" pitchFamily="18" charset="0"/>
              </a:rPr>
              <a:t>TR</a:t>
            </a:r>
            <a:r>
              <a:rPr lang="bg-BG" altLang="bg-BG" b="1" dirty="0" smtClean="0">
                <a:solidFill>
                  <a:srgbClr val="000000"/>
                </a:solidFill>
                <a:cs typeface="Times New Roman" pitchFamily="18" charset="0"/>
              </a:rPr>
              <a:t>               </a:t>
            </a:r>
            <a:r>
              <a:rPr lang="bg-BG" altLang="bg-BG" b="1" dirty="0" smtClean="0">
                <a:solidFill>
                  <a:srgbClr val="000000"/>
                </a:solidFill>
                <a:ea typeface="Times New Roman" pitchFamily="18" charset="0"/>
                <a:cs typeface="Arial" charset="0"/>
              </a:rPr>
              <a:t>Δ</a:t>
            </a:r>
            <a:r>
              <a:rPr lang="bg-BG" altLang="bg-BG" b="1" dirty="0" smtClean="0">
                <a:solidFill>
                  <a:srgbClr val="000000"/>
                </a:solidFill>
                <a:cs typeface="Times New Roman" pitchFamily="18" charset="0"/>
              </a:rPr>
              <a:t> ТС </a:t>
            </a:r>
          </a:p>
          <a:p>
            <a:pPr marL="0" indent="0" algn="just" eaLnBrk="1" hangingPunct="1">
              <a:buNone/>
            </a:pPr>
            <a:r>
              <a:rPr lang="bg-BG" altLang="bg-BG" b="1" dirty="0" smtClean="0">
                <a:solidFill>
                  <a:srgbClr val="000000"/>
                </a:solidFill>
                <a:cs typeface="Times New Roman" pitchFamily="18" charset="0"/>
              </a:rPr>
              <a:t>               —— = </a:t>
            </a:r>
            <a:r>
              <a:rPr lang="en-US" altLang="bg-BG" b="1" dirty="0" smtClean="0">
                <a:solidFill>
                  <a:srgbClr val="000000"/>
                </a:solidFill>
                <a:cs typeface="Times New Roman" pitchFamily="18" charset="0"/>
              </a:rPr>
              <a:t>MR</a:t>
            </a:r>
            <a:r>
              <a:rPr lang="bg-BG" altLang="bg-BG" b="1" dirty="0" smtClean="0">
                <a:solidFill>
                  <a:srgbClr val="000000"/>
                </a:solidFill>
                <a:cs typeface="Times New Roman" pitchFamily="18" charset="0"/>
              </a:rPr>
              <a:t>,      ——  = </a:t>
            </a:r>
            <a:r>
              <a:rPr lang="en-US" altLang="bg-BG" b="1" dirty="0" smtClean="0">
                <a:solidFill>
                  <a:srgbClr val="000000"/>
                </a:solidFill>
                <a:cs typeface="Times New Roman" pitchFamily="18" charset="0"/>
              </a:rPr>
              <a:t>MC</a:t>
            </a:r>
            <a:endParaRPr lang="bg-BG" altLang="bg-BG" b="1" dirty="0" smtClean="0">
              <a:solidFill>
                <a:srgbClr val="000000"/>
              </a:solidFill>
              <a:cs typeface="Times New Roman" pitchFamily="18" charset="0"/>
            </a:endParaRPr>
          </a:p>
          <a:p>
            <a:pPr marL="0" indent="0" algn="just" eaLnBrk="1" hangingPunct="1">
              <a:buNone/>
            </a:pPr>
            <a:r>
              <a:rPr lang="bg-BG" altLang="bg-BG" b="1" dirty="0" smtClean="0">
                <a:solidFill>
                  <a:srgbClr val="000000"/>
                </a:solidFill>
                <a:cs typeface="Times New Roman" pitchFamily="18" charset="0"/>
              </a:rPr>
              <a:t>              ∆</a:t>
            </a:r>
            <a:r>
              <a:rPr lang="en-US" altLang="bg-BG" b="1" dirty="0" smtClean="0">
                <a:solidFill>
                  <a:srgbClr val="000000"/>
                </a:solidFill>
                <a:cs typeface="Times New Roman" pitchFamily="18" charset="0"/>
              </a:rPr>
              <a:t>Q</a:t>
            </a:r>
            <a:r>
              <a:rPr lang="bg-BG" altLang="bg-BG" b="1" dirty="0" smtClean="0">
                <a:solidFill>
                  <a:srgbClr val="000000"/>
                </a:solidFill>
                <a:cs typeface="Times New Roman" pitchFamily="18" charset="0"/>
              </a:rPr>
              <a:t>                    ∆ </a:t>
            </a:r>
            <a:r>
              <a:rPr lang="en-US" altLang="bg-BG" b="1" dirty="0" smtClean="0">
                <a:solidFill>
                  <a:srgbClr val="000000"/>
                </a:solidFill>
                <a:cs typeface="Times New Roman" pitchFamily="18" charset="0"/>
              </a:rPr>
              <a:t>Q</a:t>
            </a:r>
            <a:endParaRPr lang="bg-BG" altLang="bg-BG" b="1" dirty="0" smtClean="0">
              <a:solidFill>
                <a:srgbClr val="000000"/>
              </a:solidFill>
              <a:cs typeface="Times New Roman" pitchFamily="18"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bg-BG" altLang="bg-BG" dirty="0"/>
              <a:t>условие за максимална печалба</a:t>
            </a:r>
            <a:endParaRPr lang="bg-BG" altLang="bg-BG" dirty="0" smtClean="0"/>
          </a:p>
        </p:txBody>
      </p:sp>
      <p:sp>
        <p:nvSpPr>
          <p:cNvPr id="44035" name="Rectangle 3"/>
          <p:cNvSpPr>
            <a:spLocks noGrp="1" noChangeArrowheads="1"/>
          </p:cNvSpPr>
          <p:nvPr>
            <p:ph type="body" idx="1"/>
          </p:nvPr>
        </p:nvSpPr>
        <p:spPr/>
        <p:txBody>
          <a:bodyPr/>
          <a:lstStyle/>
          <a:p>
            <a:pPr marL="0" indent="0" eaLnBrk="1" hangingPunct="1">
              <a:buNone/>
            </a:pPr>
            <a:r>
              <a:rPr lang="bg-BG" altLang="bg-BG" dirty="0" smtClean="0"/>
              <a:t> </a:t>
            </a:r>
            <a:r>
              <a:rPr lang="en-US" altLang="bg-BG" dirty="0" smtClean="0"/>
              <a:t>             </a:t>
            </a:r>
            <a:r>
              <a:rPr lang="bg-BG" altLang="bg-BG" b="1" dirty="0" smtClean="0"/>
              <a:t>∆</a:t>
            </a:r>
            <a:r>
              <a:rPr lang="en-US" altLang="bg-BG" b="1" dirty="0" smtClean="0"/>
              <a:t>Prf</a:t>
            </a:r>
            <a:endParaRPr lang="bg-BG" altLang="bg-BG" b="1" dirty="0" smtClean="0"/>
          </a:p>
          <a:p>
            <a:pPr marL="0" indent="0" eaLnBrk="1" hangingPunct="1">
              <a:buNone/>
            </a:pPr>
            <a:r>
              <a:rPr lang="bg-BG" altLang="bg-BG" b="1" dirty="0" smtClean="0"/>
              <a:t>тогава  —— = </a:t>
            </a:r>
            <a:r>
              <a:rPr lang="en-US" altLang="bg-BG" b="1" dirty="0" smtClean="0"/>
              <a:t>MR</a:t>
            </a:r>
            <a:r>
              <a:rPr lang="bg-BG" altLang="bg-BG" b="1" dirty="0" smtClean="0"/>
              <a:t>-</a:t>
            </a:r>
            <a:r>
              <a:rPr lang="en-US" altLang="bg-BG" b="1" dirty="0" smtClean="0"/>
              <a:t>MC </a:t>
            </a:r>
          </a:p>
          <a:p>
            <a:pPr marL="0" indent="0" eaLnBrk="1" hangingPunct="1">
              <a:buNone/>
            </a:pPr>
            <a:r>
              <a:rPr lang="en-US" altLang="bg-BG" b="1" dirty="0" smtClean="0"/>
              <a:t>               </a:t>
            </a:r>
            <a:r>
              <a:rPr lang="bg-BG" altLang="bg-BG" b="1" dirty="0" smtClean="0"/>
              <a:t>∆</a:t>
            </a:r>
            <a:r>
              <a:rPr lang="en-US" altLang="bg-BG" b="1" dirty="0"/>
              <a:t>Q</a:t>
            </a:r>
            <a:r>
              <a:rPr lang="bg-BG" altLang="bg-BG" dirty="0"/>
              <a:t> </a:t>
            </a:r>
          </a:p>
          <a:p>
            <a:pPr marL="0" indent="0" eaLnBrk="1" hangingPunct="1">
              <a:buNone/>
            </a:pPr>
            <a:endParaRPr lang="en-US" altLang="bg-BG" b="1" dirty="0"/>
          </a:p>
          <a:p>
            <a:pPr marL="0" indent="0" eaLnBrk="1" hangingPunct="1">
              <a:buNone/>
            </a:pPr>
            <a:endParaRPr lang="en-US" altLang="bg-BG" b="1" dirty="0" smtClean="0"/>
          </a:p>
          <a:p>
            <a:pPr marL="0" indent="0" eaLnBrk="1" hangingPunct="1">
              <a:buNone/>
            </a:pPr>
            <a:r>
              <a:rPr lang="en-US" altLang="bg-BG" dirty="0" smtClean="0"/>
              <a:t>  </a:t>
            </a:r>
            <a:r>
              <a:rPr lang="bg-BG" altLang="bg-BG" dirty="0" smtClean="0"/>
              <a:t>първата производна при максимизация е 0 следователно 0</a:t>
            </a:r>
            <a:r>
              <a:rPr lang="en-US" altLang="bg-BG" dirty="0" smtClean="0"/>
              <a:t>=</a:t>
            </a:r>
            <a:r>
              <a:rPr lang="bg-BG" altLang="bg-BG" dirty="0" smtClean="0"/>
              <a:t> </a:t>
            </a:r>
            <a:r>
              <a:rPr lang="en-US" altLang="bg-BG" b="1" dirty="0" smtClean="0">
                <a:solidFill>
                  <a:srgbClr val="FF0000"/>
                </a:solidFill>
              </a:rPr>
              <a:t>MR-MC</a:t>
            </a:r>
            <a:r>
              <a:rPr lang="bg-BG" altLang="bg-BG" b="1" dirty="0" smtClean="0"/>
              <a:t> </a:t>
            </a:r>
            <a:r>
              <a:rPr lang="bg-BG" altLang="bg-BG" b="1" dirty="0"/>
              <a:t> </a:t>
            </a:r>
            <a:r>
              <a:rPr lang="bg-BG" altLang="bg-BG" b="1" dirty="0" smtClean="0"/>
              <a:t>или </a:t>
            </a:r>
            <a:r>
              <a:rPr lang="en-US" altLang="bg-BG" b="1" dirty="0" smtClean="0"/>
              <a:t>MR=MC</a:t>
            </a:r>
            <a:endParaRPr lang="bg-BG" altLang="bg-BG" b="1" dirty="0" smtClean="0"/>
          </a:p>
          <a:p>
            <a:pPr marL="0" indent="0" eaLnBrk="1" hangingPunct="1">
              <a:buNone/>
            </a:pPr>
            <a:r>
              <a:rPr lang="bg-BG" altLang="bg-BG" b="1" dirty="0" smtClean="0"/>
              <a:t>               </a:t>
            </a:r>
            <a:endParaRPr lang="bg-BG" altLang="bg-BG" dirty="0"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5"/>
          <p:cNvSpPr>
            <a:spLocks noChangeArrowheads="1"/>
          </p:cNvSpPr>
          <p:nvPr/>
        </p:nvSpPr>
        <p:spPr bwMode="auto">
          <a:xfrm>
            <a:off x="587375" y="115035"/>
            <a:ext cx="8377113"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bg-BG" altLang="bg-BG" sz="1400" dirty="0">
                <a:cs typeface="Times New Roman" pitchFamily="18" charset="0"/>
              </a:rPr>
              <a:t>Фиг.4.10  </a:t>
            </a:r>
            <a:r>
              <a:rPr lang="bg-BG" altLang="bg-BG" sz="1400" dirty="0" err="1" smtClean="0">
                <a:cs typeface="Times New Roman" pitchFamily="18" charset="0"/>
              </a:rPr>
              <a:t>Максимизизация</a:t>
            </a:r>
            <a:r>
              <a:rPr lang="bg-BG" altLang="bg-BG" sz="1400" dirty="0" smtClean="0">
                <a:cs typeface="Times New Roman" pitchFamily="18" charset="0"/>
              </a:rPr>
              <a:t> </a:t>
            </a:r>
            <a:r>
              <a:rPr lang="bg-BG" altLang="bg-BG" sz="1400" dirty="0">
                <a:cs typeface="Times New Roman" pitchFamily="18" charset="0"/>
              </a:rPr>
              <a:t>на печалбата на примера на фирма в условия на </a:t>
            </a:r>
            <a:r>
              <a:rPr lang="bg-BG" altLang="bg-BG" sz="1400" dirty="0" smtClean="0">
                <a:cs typeface="Times New Roman" pitchFamily="18" charset="0"/>
              </a:rPr>
              <a:t>несъвършена </a:t>
            </a:r>
            <a:r>
              <a:rPr lang="bg-BG" altLang="bg-BG" sz="1400" dirty="0">
                <a:cs typeface="Times New Roman" pitchFamily="18" charset="0"/>
              </a:rPr>
              <a:t>конкуренция</a:t>
            </a:r>
            <a:endParaRPr lang="bg-BG" altLang="bg-BG" sz="900" dirty="0"/>
          </a:p>
          <a:p>
            <a:pPr>
              <a:spcBef>
                <a:spcPct val="0"/>
              </a:spcBef>
              <a:buFontTx/>
              <a:buNone/>
            </a:pPr>
            <a:endParaRPr lang="bg-BG" altLang="bg-BG" sz="1800" dirty="0"/>
          </a:p>
        </p:txBody>
      </p:sp>
      <p:graphicFrame>
        <p:nvGraphicFramePr>
          <p:cNvPr id="45059" name="Object 4"/>
          <p:cNvGraphicFramePr>
            <a:graphicFrameLocks noChangeAspect="1"/>
          </p:cNvGraphicFramePr>
          <p:nvPr/>
        </p:nvGraphicFramePr>
        <p:xfrm>
          <a:off x="587375" y="620713"/>
          <a:ext cx="5640388" cy="6013450"/>
        </p:xfrm>
        <a:graphic>
          <a:graphicData uri="http://schemas.openxmlformats.org/presentationml/2006/ole">
            <mc:AlternateContent xmlns:mc="http://schemas.openxmlformats.org/markup-compatibility/2006">
              <mc:Choice xmlns:v="urn:schemas-microsoft-com:vml" Requires="v">
                <p:oleObj spid="_x0000_s45105" name="Visio" r:id="rId3" imgW="3437164" imgH="5832021" progId="Visio.Drawing.11">
                  <p:embed/>
                </p:oleObj>
              </mc:Choice>
              <mc:Fallback>
                <p:oleObj name="Visio" r:id="rId3" imgW="3437164" imgH="5832021"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375" y="620713"/>
                        <a:ext cx="5640388" cy="601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bg-BG" altLang="bg-BG" sz="3200" dirty="0" smtClean="0"/>
              <a:t>4.3.</a:t>
            </a:r>
            <a:r>
              <a:rPr lang="bg-BG" altLang="bg-BG" sz="3200" dirty="0" err="1" smtClean="0"/>
              <a:t>3</a:t>
            </a:r>
            <a:r>
              <a:rPr lang="bg-BG" altLang="bg-BG" sz="3200" dirty="0" smtClean="0"/>
              <a:t>. Критична точка на фирмата (</a:t>
            </a:r>
            <a:r>
              <a:rPr lang="bg-BG" altLang="bg-BG" sz="3200" dirty="0" err="1" smtClean="0"/>
              <a:t>Breakeven</a:t>
            </a:r>
            <a:r>
              <a:rPr lang="bg-BG" altLang="bg-BG" sz="3200" dirty="0" smtClean="0"/>
              <a:t> </a:t>
            </a:r>
            <a:r>
              <a:rPr lang="bg-BG" altLang="bg-BG" sz="3200" dirty="0" err="1" smtClean="0"/>
              <a:t>Point</a:t>
            </a:r>
            <a:r>
              <a:rPr lang="bg-BG" altLang="bg-BG" sz="3200" dirty="0" smtClean="0"/>
              <a:t>). Точка на закриване на фирмата (</a:t>
            </a:r>
            <a:r>
              <a:rPr lang="bg-BG" altLang="bg-BG" sz="3200" dirty="0" err="1" smtClean="0"/>
              <a:t>Shutdown</a:t>
            </a:r>
            <a:r>
              <a:rPr lang="bg-BG" altLang="bg-BG" sz="3200" dirty="0" smtClean="0"/>
              <a:t> </a:t>
            </a:r>
            <a:r>
              <a:rPr lang="bg-BG" altLang="bg-BG" sz="3200" dirty="0" err="1" smtClean="0"/>
              <a:t>Point</a:t>
            </a:r>
            <a:r>
              <a:rPr lang="bg-BG" altLang="bg-BG" sz="3200" dirty="0" smtClean="0"/>
              <a:t>)</a:t>
            </a:r>
          </a:p>
        </p:txBody>
      </p:sp>
      <p:sp>
        <p:nvSpPr>
          <p:cNvPr id="46083" name="Rectangle 3"/>
          <p:cNvSpPr>
            <a:spLocks noGrp="1" noChangeArrowheads="1"/>
          </p:cNvSpPr>
          <p:nvPr>
            <p:ph type="body" idx="1"/>
          </p:nvPr>
        </p:nvSpPr>
        <p:spPr/>
        <p:txBody>
          <a:bodyPr/>
          <a:lstStyle/>
          <a:p>
            <a:pPr marL="0" indent="0" algn="just" eaLnBrk="1" hangingPunct="1">
              <a:buNone/>
            </a:pPr>
            <a:r>
              <a:rPr lang="bg-BG" altLang="bg-BG" sz="1800" dirty="0" smtClean="0"/>
              <a:t>За да печели една фирма в различните периоди на своето съществуване (краткосрочен или дългосрочен), са необходими определени минимални изисквания. За краткосрочен период  фирмата трябва да произвежда с цена по-висока от средните променливи разходи (AVC) P&gt;AVC, което означава, че тя може да изплаща възнаграждения на работещите, но не е в състояние изцяло да покрива постоянните средни разходи AFC. Ако се разгледа ситуация на фирма в условия на съвършена конкуренция –(Фиг.4.11.), при която има равенство на D=AR=MR, и МС са пресичат с MR при допирателна AVC с пазарната крива D, то пресечната точка е известна като точката на закриване на фирмата (</a:t>
            </a:r>
            <a:r>
              <a:rPr lang="bg-BG" altLang="bg-BG" sz="1800" dirty="0" err="1" smtClean="0"/>
              <a:t>Shutdown</a:t>
            </a:r>
            <a:r>
              <a:rPr lang="bg-BG" altLang="bg-BG" sz="1800" dirty="0" smtClean="0"/>
              <a:t> </a:t>
            </a:r>
            <a:r>
              <a:rPr lang="bg-BG" altLang="bg-BG" sz="1800" dirty="0" err="1" smtClean="0"/>
              <a:t>Point</a:t>
            </a:r>
            <a:r>
              <a:rPr lang="bg-BG" altLang="bg-BG" sz="1800" dirty="0" smtClean="0"/>
              <a:t>). Ако цената падне под тази точка, налага се фирмата да напусне отрасъла. Очакванията на фирмата са цената може да се покачи, или тя трябва да рационализира разходите или други фирми произвеждащи в отрасъла фалирайки по-рано от нея, водят до намаляване предлаганите количества, търсенето се увеличава и оттам и се покачват цените. Тази точка е сигнал за промяна на стратегията на фирмата</a:t>
            </a:r>
            <a:r>
              <a:rPr lang="ru-RU" altLang="bg-BG" sz="1800" dirty="0" smtClean="0"/>
              <a:t>. </a:t>
            </a:r>
          </a:p>
          <a:p>
            <a:pPr marL="0" indent="0" algn="just" eaLnBrk="1" hangingPunct="1">
              <a:buNone/>
            </a:pPr>
            <a:endParaRPr lang="ru-RU" altLang="bg-BG" sz="1800" dirty="0" smtClean="0"/>
          </a:p>
          <a:p>
            <a:pPr eaLnBrk="1" hangingPunct="1"/>
            <a:endParaRPr lang="bg-BG" altLang="bg-BG" dirty="0"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Точка на закриване на фирмата</a:t>
            </a:r>
            <a:endParaRPr lang="bg-BG" dirty="0"/>
          </a:p>
        </p:txBody>
      </p:sp>
      <p:pic>
        <p:nvPicPr>
          <p:cNvPr id="5837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86447" y="2442861"/>
            <a:ext cx="7246611" cy="3362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017108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критична точка на фирмата (</a:t>
            </a:r>
            <a:r>
              <a:rPr lang="ru-RU" dirty="0" err="1" smtClean="0"/>
              <a:t>Breakeven</a:t>
            </a:r>
            <a:r>
              <a:rPr lang="ru-RU" dirty="0" smtClean="0"/>
              <a:t> </a:t>
            </a:r>
            <a:r>
              <a:rPr lang="ru-RU" dirty="0" err="1" smtClean="0"/>
              <a:t>Point</a:t>
            </a:r>
            <a:r>
              <a:rPr lang="ru-RU" dirty="0" smtClean="0"/>
              <a:t>).</a:t>
            </a:r>
            <a:endParaRPr lang="bg-BG" dirty="0"/>
          </a:p>
        </p:txBody>
      </p:sp>
      <p:pic>
        <p:nvPicPr>
          <p:cNvPr id="5939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1644" y="1988840"/>
            <a:ext cx="7776864" cy="3291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0" y="5529848"/>
            <a:ext cx="9144000" cy="1200329"/>
          </a:xfrm>
          <a:prstGeom prst="rect">
            <a:avLst/>
          </a:prstGeom>
          <a:noFill/>
        </p:spPr>
        <p:txBody>
          <a:bodyPr wrap="square" rtlCol="0">
            <a:spAutoFit/>
          </a:bodyPr>
          <a:lstStyle/>
          <a:p>
            <a:r>
              <a:rPr lang="bg-BG" dirty="0" smtClean="0"/>
              <a:t>На графиката са очертани две точки, в които кривата на общите разходи пресича правата на приходите. При Т1 се влиза в зоната на печалбата на фирмата, но в Т2 печалбата свършва. Между тези две точки тя печели, извън тях фирмата е на загуба</a:t>
            </a:r>
            <a:r>
              <a:rPr lang="ru-RU" dirty="0" smtClean="0"/>
              <a:t>. </a:t>
            </a:r>
            <a:endParaRPr lang="bg-BG" dirty="0"/>
          </a:p>
        </p:txBody>
      </p:sp>
    </p:spTree>
    <p:extLst>
      <p:ext uri="{BB962C8B-B14F-4D97-AF65-F5344CB8AC3E}">
        <p14:creationId xmlns:p14="http://schemas.microsoft.com/office/powerpoint/2010/main" val="14860322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bg-BG" altLang="bg-BG" sz="2400" b="1" dirty="0" smtClean="0"/>
              <a:t>Два периода краткосрочен (</a:t>
            </a:r>
            <a:r>
              <a:rPr lang="en-US" altLang="bg-BG" sz="2400" b="1" dirty="0" smtClean="0"/>
              <a:t>short run</a:t>
            </a:r>
            <a:r>
              <a:rPr lang="bg-BG" altLang="bg-BG" sz="2400" b="1" dirty="0" smtClean="0"/>
              <a:t>) и дългосрочен (</a:t>
            </a:r>
            <a:r>
              <a:rPr lang="en-US" altLang="bg-BG" sz="2400" b="1" dirty="0" smtClean="0"/>
              <a:t>long run</a:t>
            </a:r>
            <a:r>
              <a:rPr lang="bg-BG" altLang="bg-BG" sz="2400" b="1" dirty="0" smtClean="0"/>
              <a:t>).</a:t>
            </a:r>
          </a:p>
        </p:txBody>
      </p:sp>
      <p:sp>
        <p:nvSpPr>
          <p:cNvPr id="6147" name="Rectangle 3"/>
          <p:cNvSpPr>
            <a:spLocks noGrp="1" noChangeArrowheads="1"/>
          </p:cNvSpPr>
          <p:nvPr>
            <p:ph sz="half" idx="1"/>
          </p:nvPr>
        </p:nvSpPr>
        <p:spPr>
          <a:xfrm>
            <a:off x="0" y="1196752"/>
            <a:ext cx="5868144" cy="5661248"/>
          </a:xfrm>
        </p:spPr>
        <p:txBody>
          <a:bodyPr/>
          <a:lstStyle/>
          <a:p>
            <a:pPr marL="0" indent="0" algn="just" eaLnBrk="1" hangingPunct="1">
              <a:lnSpc>
                <a:spcPct val="90000"/>
              </a:lnSpc>
              <a:buNone/>
            </a:pPr>
            <a:r>
              <a:rPr lang="bg-BG" altLang="bg-BG" sz="2400" dirty="0" smtClean="0"/>
              <a:t>Основа за разграничаване на </a:t>
            </a:r>
            <a:r>
              <a:rPr lang="bg-BG" altLang="bg-BG" sz="2400" b="1" dirty="0" smtClean="0">
                <a:solidFill>
                  <a:srgbClr val="FF0000"/>
                </a:solidFill>
              </a:rPr>
              <a:t>два времеви периода </a:t>
            </a:r>
            <a:r>
              <a:rPr lang="bg-BG" altLang="bg-BG" sz="2400" dirty="0" smtClean="0"/>
              <a:t>при анализа на производството дава основоположникът на </a:t>
            </a:r>
            <a:r>
              <a:rPr lang="bg-BG" altLang="bg-BG" sz="2400" b="1" dirty="0" smtClean="0">
                <a:solidFill>
                  <a:srgbClr val="FF0000"/>
                </a:solidFill>
              </a:rPr>
              <a:t>“</a:t>
            </a:r>
            <a:r>
              <a:rPr lang="bg-BG" altLang="bg-BG" sz="2400" b="1" dirty="0" err="1" smtClean="0">
                <a:solidFill>
                  <a:srgbClr val="FF0000"/>
                </a:solidFill>
              </a:rPr>
              <a:t>кеймбриджската</a:t>
            </a:r>
            <a:r>
              <a:rPr lang="bg-BG" altLang="bg-BG" sz="2400" b="1" dirty="0" smtClean="0">
                <a:solidFill>
                  <a:srgbClr val="FF0000"/>
                </a:solidFill>
              </a:rPr>
              <a:t> школа” </a:t>
            </a:r>
            <a:r>
              <a:rPr lang="bg-BG" altLang="bg-BG" sz="2400" dirty="0" smtClean="0"/>
              <a:t>Алфред Маршал, който през 1890 г. в книгата си “</a:t>
            </a:r>
            <a:r>
              <a:rPr lang="en-US" altLang="bg-BG" sz="2400" dirty="0" smtClean="0"/>
              <a:t>Principles of economics</a:t>
            </a:r>
            <a:r>
              <a:rPr lang="bg-BG" altLang="bg-BG" sz="2400" dirty="0" smtClean="0"/>
              <a:t>” разграничава ценообразуването в зависимост от продължителността на анализирания период </a:t>
            </a:r>
            <a:r>
              <a:rPr lang="bg-BG" altLang="bg-BG" sz="2400" dirty="0" smtClean="0">
                <a:hlinkClick r:id="" action="ppaction://noaction"/>
              </a:rPr>
              <a:t>1</a:t>
            </a:r>
            <a:r>
              <a:rPr lang="bg-BG" altLang="bg-BG" sz="2400" dirty="0" smtClean="0"/>
              <a:t> на два периода краткосрочен </a:t>
            </a:r>
            <a:r>
              <a:rPr lang="bg-BG" altLang="bg-BG" sz="2400" b="1" dirty="0" smtClean="0"/>
              <a:t>(</a:t>
            </a:r>
            <a:r>
              <a:rPr lang="en-US" altLang="bg-BG" sz="2400" b="1" dirty="0" smtClean="0"/>
              <a:t>short run</a:t>
            </a:r>
            <a:r>
              <a:rPr lang="bg-BG" altLang="bg-BG" sz="2400" b="1" dirty="0" smtClean="0"/>
              <a:t>)</a:t>
            </a:r>
            <a:r>
              <a:rPr lang="bg-BG" altLang="bg-BG" sz="2400" dirty="0" smtClean="0"/>
              <a:t> и дългосрочен </a:t>
            </a:r>
            <a:r>
              <a:rPr lang="bg-BG" altLang="bg-BG" sz="2400" b="1" dirty="0" smtClean="0"/>
              <a:t>(</a:t>
            </a:r>
            <a:r>
              <a:rPr lang="en-US" altLang="bg-BG" sz="2400" b="1" dirty="0" smtClean="0"/>
              <a:t>long run</a:t>
            </a:r>
            <a:r>
              <a:rPr lang="bg-BG" altLang="bg-BG" sz="2400" dirty="0" smtClean="0"/>
              <a:t>).</a:t>
            </a:r>
            <a:endParaRPr lang="en-US" altLang="bg-BG" sz="2400" dirty="0" smtClean="0"/>
          </a:p>
          <a:p>
            <a:pPr marL="0" indent="0" algn="just" eaLnBrk="1" hangingPunct="1">
              <a:lnSpc>
                <a:spcPct val="90000"/>
              </a:lnSpc>
              <a:buNone/>
            </a:pPr>
            <a:r>
              <a:rPr lang="bg-BG" altLang="bg-BG" sz="2400" dirty="0" smtClean="0"/>
              <a:t> </a:t>
            </a:r>
            <a:br>
              <a:rPr lang="bg-BG" altLang="bg-BG" sz="2400" dirty="0" smtClean="0"/>
            </a:br>
            <a:r>
              <a:rPr lang="en-US" altLang="bg-BG" sz="2400" dirty="0" smtClean="0">
                <a:hlinkClick r:id="" action="ppaction://noaction"/>
              </a:rPr>
              <a:t>1</a:t>
            </a:r>
            <a:r>
              <a:rPr lang="en-US" altLang="bg-BG" sz="2400" dirty="0" smtClean="0"/>
              <a:t> </a:t>
            </a:r>
            <a:r>
              <a:rPr lang="en-US" altLang="bg-BG" sz="1000" dirty="0" smtClean="0"/>
              <a:t>Alfred Marshall, Principles of </a:t>
            </a:r>
            <a:r>
              <a:rPr lang="en-US" altLang="bg-BG" sz="1000" dirty="0" err="1" smtClean="0"/>
              <a:t>economics,Eighth</a:t>
            </a:r>
            <a:r>
              <a:rPr lang="en-US" altLang="bg-BG" sz="1000" dirty="0" smtClean="0"/>
              <a:t> edition , The Macmillan Press Ltd, book V, chapter III, &amp;7</a:t>
            </a:r>
            <a:endParaRPr lang="bg-BG" altLang="bg-BG" sz="1000" dirty="0" smtClean="0"/>
          </a:p>
        </p:txBody>
      </p:sp>
      <p:pic>
        <p:nvPicPr>
          <p:cNvPr id="5" name="Content Placeholder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19812" y="1844824"/>
            <a:ext cx="2566045" cy="25660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b="1" dirty="0" smtClean="0"/>
              <a:t>Юридически </a:t>
            </a:r>
            <a:r>
              <a:rPr lang="bg-BG" b="1" dirty="0"/>
              <a:t>форми за организиране на бизнеса</a:t>
            </a:r>
            <a:r>
              <a:rPr lang="bg-BG" dirty="0"/>
              <a:t/>
            </a:r>
            <a:br>
              <a:rPr lang="bg-BG" dirty="0"/>
            </a:br>
            <a:endParaRPr lang="bg-BG" dirty="0"/>
          </a:p>
        </p:txBody>
      </p:sp>
      <p:sp>
        <p:nvSpPr>
          <p:cNvPr id="3" name="Content Placeholder 2"/>
          <p:cNvSpPr>
            <a:spLocks noGrp="1"/>
          </p:cNvSpPr>
          <p:nvPr>
            <p:ph idx="1"/>
          </p:nvPr>
        </p:nvSpPr>
        <p:spPr/>
        <p:txBody>
          <a:bodyPr/>
          <a:lstStyle/>
          <a:p>
            <a:r>
              <a:rPr lang="bg-BG" dirty="0"/>
              <a:t>три основни форми за организиране на бизнеса: </a:t>
            </a:r>
            <a:endParaRPr lang="en-US" dirty="0" smtClean="0"/>
          </a:p>
          <a:p>
            <a:r>
              <a:rPr lang="bg-BG" dirty="0" smtClean="0"/>
              <a:t>самостоятелно предприемачество</a:t>
            </a:r>
            <a:endParaRPr lang="en-US" dirty="0" smtClean="0"/>
          </a:p>
          <a:p>
            <a:r>
              <a:rPr lang="bg-BG" dirty="0" smtClean="0"/>
              <a:t>съдружие </a:t>
            </a:r>
            <a:endParaRPr lang="en-US" dirty="0" smtClean="0"/>
          </a:p>
          <a:p>
            <a:r>
              <a:rPr lang="bg-BG" dirty="0" smtClean="0"/>
              <a:t>корпорации</a:t>
            </a:r>
            <a:r>
              <a:rPr lang="bg-BG" dirty="0"/>
              <a:t>.</a:t>
            </a:r>
          </a:p>
        </p:txBody>
      </p:sp>
    </p:spTree>
    <p:extLst>
      <p:ext uri="{BB962C8B-B14F-4D97-AF65-F5344CB8AC3E}">
        <p14:creationId xmlns:p14="http://schemas.microsoft.com/office/powerpoint/2010/main" val="170057126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b="1" dirty="0"/>
              <a:t>Икономически субекти</a:t>
            </a:r>
            <a:endParaRPr lang="bg-BG" dirty="0"/>
          </a:p>
        </p:txBody>
      </p:sp>
      <p:sp>
        <p:nvSpPr>
          <p:cNvPr id="3" name="Content Placeholder 2"/>
          <p:cNvSpPr>
            <a:spLocks noGrp="1"/>
          </p:cNvSpPr>
          <p:nvPr>
            <p:ph idx="1"/>
          </p:nvPr>
        </p:nvSpPr>
        <p:spPr/>
        <p:txBody>
          <a:bodyPr/>
          <a:lstStyle/>
          <a:p>
            <a:pPr algn="just"/>
            <a:r>
              <a:rPr lang="bg-BG" sz="1800" dirty="0"/>
              <a:t>Според </a:t>
            </a:r>
            <a:r>
              <a:rPr lang="bg-BG" sz="1800" b="1" dirty="0"/>
              <a:t>формата на собственост </a:t>
            </a:r>
            <a:r>
              <a:rPr lang="bg-BG" sz="1800" dirty="0"/>
              <a:t>фирмите са с индивидуална частна собственост; с колективна частна собственост; с кооперативна собственост; с общинска собственост; </a:t>
            </a:r>
            <a:r>
              <a:rPr lang="bg-BG" sz="1800" dirty="0" err="1"/>
              <a:t>собственост</a:t>
            </a:r>
            <a:r>
              <a:rPr lang="bg-BG" sz="1800" dirty="0"/>
              <a:t> на църквата; собственост на партии и движения; държавна собственост; комбинации от изброените.</a:t>
            </a:r>
          </a:p>
          <a:p>
            <a:pPr algn="just"/>
            <a:r>
              <a:rPr lang="bg-BG" sz="1800" dirty="0"/>
              <a:t>	Според </a:t>
            </a:r>
            <a:r>
              <a:rPr lang="bg-BG" sz="1800" b="1" dirty="0"/>
              <a:t>големината </a:t>
            </a:r>
            <a:r>
              <a:rPr lang="bg-BG" sz="1800" dirty="0"/>
              <a:t>фирмите са: малки, средни и големи, като критерии е броят заети, количеството капитал, броят на продажбите</a:t>
            </a:r>
          </a:p>
          <a:p>
            <a:pPr algn="just"/>
            <a:r>
              <a:rPr lang="bg-BG" sz="1800" dirty="0"/>
              <a:t>	Според </a:t>
            </a:r>
            <a:r>
              <a:rPr lang="bg-BG" sz="1800" b="1" dirty="0"/>
              <a:t>предмета на дейността </a:t>
            </a:r>
            <a:r>
              <a:rPr lang="bg-BG" sz="1800" dirty="0"/>
              <a:t>- фирмите попадат в даден отрасъл и подотрасъл на материалното и нематериалното производство</a:t>
            </a:r>
          </a:p>
          <a:p>
            <a:pPr algn="just"/>
            <a:r>
              <a:rPr lang="bg-BG" sz="1800" dirty="0"/>
              <a:t>	Според </a:t>
            </a:r>
            <a:r>
              <a:rPr lang="bg-BG" sz="1800" b="1" dirty="0"/>
              <a:t>организацията на своята дейност </a:t>
            </a:r>
            <a:r>
              <a:rPr lang="bg-BG" sz="1800" dirty="0"/>
              <a:t>фирмите са еднолични, дружествени и акционерни</a:t>
            </a:r>
          </a:p>
          <a:p>
            <a:pPr algn="just"/>
            <a:r>
              <a:rPr lang="bg-BG" sz="1800" dirty="0"/>
              <a:t>	В страните с развита пазарна икономика акционерните дружества формират доминираща кооперативна форма на капитала. При тях е постигната най-висока организационна зрялост. Обикновено едноличните фирми представляват 70-80 % от броя на фирмите, но те създават под 10% от националния продукт.</a:t>
            </a:r>
          </a:p>
          <a:p>
            <a:endParaRPr lang="bg-BG" sz="2400" dirty="0"/>
          </a:p>
        </p:txBody>
      </p:sp>
    </p:spTree>
    <p:extLst>
      <p:ext uri="{BB962C8B-B14F-4D97-AF65-F5344CB8AC3E}">
        <p14:creationId xmlns:p14="http://schemas.microsoft.com/office/powerpoint/2010/main" val="27089610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2000" dirty="0" smtClean="0"/>
              <a:t>Според Търговския закон в стопанската структура на нашата икономика се включват</a:t>
            </a:r>
            <a:endParaRPr lang="bg-BG" sz="2000" dirty="0"/>
          </a:p>
        </p:txBody>
      </p:sp>
      <p:pic>
        <p:nvPicPr>
          <p:cNvPr id="604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9592" y="1628800"/>
            <a:ext cx="7489923" cy="4988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089715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bg-BG" b="1" dirty="0"/>
              <a:t>Еднолични фирми</a:t>
            </a:r>
            <a:r>
              <a:rPr lang="bg-BG" dirty="0"/>
              <a:t/>
            </a:r>
            <a:br>
              <a:rPr lang="bg-BG" dirty="0"/>
            </a:br>
            <a:endParaRPr lang="bg-BG" dirty="0"/>
          </a:p>
        </p:txBody>
      </p:sp>
      <p:sp>
        <p:nvSpPr>
          <p:cNvPr id="3" name="Content Placeholder 2"/>
          <p:cNvSpPr>
            <a:spLocks noGrp="1"/>
          </p:cNvSpPr>
          <p:nvPr>
            <p:ph idx="1"/>
          </p:nvPr>
        </p:nvSpPr>
        <p:spPr/>
        <p:txBody>
          <a:bodyPr/>
          <a:lstStyle/>
          <a:p>
            <a:pPr marL="0" indent="0" algn="just">
              <a:buNone/>
            </a:pPr>
            <a:r>
              <a:rPr lang="bg-BG" sz="1400" b="1" dirty="0" smtClean="0"/>
              <a:t>	Едноличен </a:t>
            </a:r>
            <a:r>
              <a:rPr lang="bg-BG" sz="1400" b="1" dirty="0"/>
              <a:t>търговец </a:t>
            </a:r>
            <a:r>
              <a:rPr lang="bg-BG" sz="1400" dirty="0"/>
              <a:t>е всяко дееспособно лице с местожителство в страната. Обикновено това е най-многобройната категория във фирмената структура. Свободата за инвестиране съобразно закона (право на регистрация на фирма срещу минимално заплащане в съда като такса и разрешен предмет на дейност) създава естествената среда за развиване на конкуренцията и концентрацията на производството и капитала. Създаването им е повече стихийно като отговор на пазарните сигнали и също така стихийно голяма част прекратяват съществуването си. </a:t>
            </a:r>
            <a:r>
              <a:rPr lang="bg-BG" sz="1400" b="1" dirty="0"/>
              <a:t>Отличителни черти</a:t>
            </a:r>
            <a:r>
              <a:rPr lang="bg-BG" sz="1400" dirty="0"/>
              <a:t>: малък размер на капитала, което води до ограничени производствени възможности и услуги; неограничена отговорност пред кредиторите- гарантира плащанията си и взетите банкови кредити с цялото си имущество; малък размер на даваните кредити - това е обяснимо с малките гаранции които могат да се дадат от едноличните собственици, поради ограничените икономически възможности; невъзможност за големи инвестиции; голям относителен дял спрямо броя на регистрираните икономически обособени производители; ориентация към запълване на формиралите се малки пазарни ниши, нерентабилни за големите производители; при успешен просперитет е привлекателен обект за поглъщане и сливане; при единици, ако те генерират революционизиращ продукт или услуга е възможно заемането на значителен дял от пазара и такива единици могат да се превърнат и в свръх големи компании; играят важна роля в пазарното стопанство; имат висока скорост на реакция спрямо изискванията на пазара; способност да трансформират малки спестявания в производителен капитал; лесни за усвояване; опростена организационна структура; управляват се еднолично, но обикновено мениджърската квалификация им е ниска.</a:t>
            </a:r>
          </a:p>
          <a:p>
            <a:pPr algn="just"/>
            <a:endParaRPr lang="bg-BG" sz="1400" dirty="0"/>
          </a:p>
        </p:txBody>
      </p:sp>
    </p:spTree>
    <p:extLst>
      <p:ext uri="{BB962C8B-B14F-4D97-AF65-F5344CB8AC3E}">
        <p14:creationId xmlns:p14="http://schemas.microsoft.com/office/powerpoint/2010/main" val="299362478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bg-BG" b="1" dirty="0"/>
              <a:t>Търговски дружества</a:t>
            </a:r>
            <a:endParaRPr lang="bg-BG" dirty="0"/>
          </a:p>
        </p:txBody>
      </p:sp>
      <p:sp>
        <p:nvSpPr>
          <p:cNvPr id="3" name="Content Placeholder 2"/>
          <p:cNvSpPr>
            <a:spLocks noGrp="1"/>
          </p:cNvSpPr>
          <p:nvPr>
            <p:ph idx="1"/>
          </p:nvPr>
        </p:nvSpPr>
        <p:spPr/>
        <p:txBody>
          <a:bodyPr/>
          <a:lstStyle/>
          <a:p>
            <a:pPr marL="0" indent="0" algn="just">
              <a:buNone/>
            </a:pPr>
            <a:r>
              <a:rPr lang="bg-BG" sz="2800" b="1" dirty="0" smtClean="0"/>
              <a:t>	Търговски </a:t>
            </a:r>
            <a:r>
              <a:rPr lang="bg-BG" sz="2800" b="1" dirty="0"/>
              <a:t>дружества </a:t>
            </a:r>
            <a:r>
              <a:rPr lang="bg-BG" sz="2800" dirty="0"/>
              <a:t>- обединение на две или повече лица за извършване на търговски сделки с общи средства. Обикновено са юридически лица. Основни са – </a:t>
            </a:r>
            <a:r>
              <a:rPr lang="bg-BG" sz="2800" b="1" dirty="0"/>
              <a:t>събирателното дружество, командитното дружество, дружеството с ограничена отговорност, акционерното дружество и командитното дружество с акции.</a:t>
            </a:r>
            <a:endParaRPr lang="bg-BG" sz="2800" dirty="0"/>
          </a:p>
          <a:p>
            <a:pPr marL="0" indent="0" algn="just">
              <a:buNone/>
            </a:pPr>
            <a:r>
              <a:rPr lang="bg-BG" sz="2800" b="1" dirty="0"/>
              <a:t>	</a:t>
            </a:r>
            <a:endParaRPr lang="bg-BG" dirty="0"/>
          </a:p>
        </p:txBody>
      </p:sp>
    </p:spTree>
    <p:extLst>
      <p:ext uri="{BB962C8B-B14F-4D97-AF65-F5344CB8AC3E}">
        <p14:creationId xmlns:p14="http://schemas.microsoft.com/office/powerpoint/2010/main" val="217622424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b="1" dirty="0" smtClean="0"/>
              <a:t>Персонални </a:t>
            </a:r>
            <a:r>
              <a:rPr lang="bg-BG" b="1" dirty="0"/>
              <a:t>дружества</a:t>
            </a:r>
            <a:endParaRPr lang="bg-BG" dirty="0"/>
          </a:p>
        </p:txBody>
      </p:sp>
      <p:sp>
        <p:nvSpPr>
          <p:cNvPr id="3" name="Content Placeholder 2"/>
          <p:cNvSpPr>
            <a:spLocks noGrp="1"/>
          </p:cNvSpPr>
          <p:nvPr>
            <p:ph idx="1"/>
          </p:nvPr>
        </p:nvSpPr>
        <p:spPr/>
        <p:txBody>
          <a:bodyPr/>
          <a:lstStyle/>
          <a:p>
            <a:pPr marL="0" indent="0" algn="just">
              <a:buNone/>
            </a:pPr>
            <a:r>
              <a:rPr lang="bg-BG" b="1" dirty="0"/>
              <a:t>Персоналните дружества </a:t>
            </a:r>
            <a:r>
              <a:rPr lang="bg-BG" dirty="0"/>
              <a:t>се създават с оглед личните качества на </a:t>
            </a:r>
            <a:r>
              <a:rPr lang="bg-BG" dirty="0" err="1"/>
              <a:t>съдружниците</a:t>
            </a:r>
            <a:r>
              <a:rPr lang="bg-BG" dirty="0" smtClean="0"/>
              <a:t>.</a:t>
            </a:r>
            <a:endParaRPr lang="en-US" dirty="0" smtClean="0"/>
          </a:p>
          <a:p>
            <a:pPr marL="0" indent="0" algn="just">
              <a:buNone/>
            </a:pPr>
            <a:r>
              <a:rPr lang="bg-BG" dirty="0" smtClean="0"/>
              <a:t> </a:t>
            </a:r>
            <a:r>
              <a:rPr lang="bg-BG" dirty="0"/>
              <a:t>Към тях </a:t>
            </a:r>
            <a:r>
              <a:rPr lang="bg-BG" dirty="0" smtClean="0"/>
              <a:t>спадат</a:t>
            </a:r>
            <a:r>
              <a:rPr lang="bg-BG" dirty="0"/>
              <a:t>:</a:t>
            </a:r>
            <a:r>
              <a:rPr lang="bg-BG" dirty="0" smtClean="0"/>
              <a:t> </a:t>
            </a:r>
            <a:endParaRPr lang="en-US" dirty="0" smtClean="0"/>
          </a:p>
          <a:p>
            <a:pPr algn="just"/>
            <a:r>
              <a:rPr lang="bg-BG" b="1" dirty="0" smtClean="0">
                <a:solidFill>
                  <a:srgbClr val="FF0000"/>
                </a:solidFill>
              </a:rPr>
              <a:t>събирателните </a:t>
            </a:r>
            <a:endParaRPr lang="en-US" b="1" dirty="0" smtClean="0">
              <a:solidFill>
                <a:srgbClr val="FF0000"/>
              </a:solidFill>
            </a:endParaRPr>
          </a:p>
          <a:p>
            <a:pPr algn="just"/>
            <a:r>
              <a:rPr lang="bg-BG" b="1" dirty="0" smtClean="0">
                <a:solidFill>
                  <a:srgbClr val="FF0000"/>
                </a:solidFill>
              </a:rPr>
              <a:t>командитните дружества</a:t>
            </a:r>
            <a:endParaRPr lang="bg-BG" b="1" dirty="0">
              <a:solidFill>
                <a:srgbClr val="FF0000"/>
              </a:solidFill>
            </a:endParaRPr>
          </a:p>
        </p:txBody>
      </p:sp>
    </p:spTree>
    <p:extLst>
      <p:ext uri="{BB962C8B-B14F-4D97-AF65-F5344CB8AC3E}">
        <p14:creationId xmlns:p14="http://schemas.microsoft.com/office/powerpoint/2010/main" val="81674744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lstStyle/>
          <a:p>
            <a:r>
              <a:rPr lang="bg-BG" b="1" dirty="0"/>
              <a:t>Събирателно дружество (</a:t>
            </a:r>
            <a:r>
              <a:rPr lang="bg-BG" b="1" dirty="0" err="1"/>
              <a:t>С-ие</a:t>
            </a:r>
            <a:r>
              <a:rPr lang="bg-BG" b="1" dirty="0"/>
              <a:t>)</a:t>
            </a:r>
            <a:endParaRPr lang="bg-BG" dirty="0"/>
          </a:p>
        </p:txBody>
      </p:sp>
      <p:sp>
        <p:nvSpPr>
          <p:cNvPr id="3" name="Content Placeholder 2"/>
          <p:cNvSpPr>
            <a:spLocks noGrp="1"/>
          </p:cNvSpPr>
          <p:nvPr>
            <p:ph idx="1"/>
          </p:nvPr>
        </p:nvSpPr>
        <p:spPr>
          <a:xfrm>
            <a:off x="457200" y="1340768"/>
            <a:ext cx="8229600" cy="4785395"/>
          </a:xfrm>
        </p:spPr>
        <p:txBody>
          <a:bodyPr/>
          <a:lstStyle/>
          <a:p>
            <a:pPr marL="0" indent="0" algn="just">
              <a:buNone/>
            </a:pPr>
            <a:r>
              <a:rPr lang="bg-BG" sz="1800" b="1" dirty="0" smtClean="0"/>
              <a:t>	Събирателно </a:t>
            </a:r>
            <a:r>
              <a:rPr lang="bg-BG" sz="1800" b="1" dirty="0"/>
              <a:t>дружество (</a:t>
            </a:r>
            <a:r>
              <a:rPr lang="bg-BG" sz="1800" b="1" dirty="0" err="1"/>
              <a:t>С-ие</a:t>
            </a:r>
            <a:r>
              <a:rPr lang="bg-BG" sz="1800" b="1" dirty="0"/>
              <a:t>) </a:t>
            </a:r>
            <a:r>
              <a:rPr lang="bg-BG" sz="1800" dirty="0"/>
              <a:t>е дружество образувано от две или повече лица за извършване по занятие на търговски сделки под обща фирма. </a:t>
            </a:r>
            <a:r>
              <a:rPr lang="bg-BG" sz="1800" dirty="0" err="1"/>
              <a:t>Съдружниците</a:t>
            </a:r>
            <a:r>
              <a:rPr lang="bg-BG" sz="1800" dirty="0"/>
              <a:t> отговарят </a:t>
            </a:r>
            <a:r>
              <a:rPr lang="bg-BG" sz="1800" b="1" dirty="0"/>
              <a:t>солидарно и неограничено</a:t>
            </a:r>
            <a:r>
              <a:rPr lang="bg-BG" sz="1800" dirty="0"/>
              <a:t>. Неограничено е не само имуществото с което са влезли във </a:t>
            </a:r>
            <a:r>
              <a:rPr lang="bg-BG" sz="1800" dirty="0" smtClean="0"/>
              <a:t>фирмата, </a:t>
            </a:r>
            <a:r>
              <a:rPr lang="bg-BG" sz="1800" dirty="0"/>
              <a:t>но и личното имущество. Това е недостатък защото солидарно може кредиторите да търсят отговорност от всеки отделен съдружник за общата величина на задлъжнялост. Възможни са погрешни решения на някои от </a:t>
            </a:r>
            <a:r>
              <a:rPr lang="bg-BG" sz="1800" dirty="0" err="1"/>
              <a:t>съдружниците</a:t>
            </a:r>
            <a:r>
              <a:rPr lang="bg-BG" sz="1800" dirty="0"/>
              <a:t> за които отговарят всички във фирмата.  Недостатък е </a:t>
            </a:r>
            <a:r>
              <a:rPr lang="bg-BG" sz="1800" b="1" dirty="0"/>
              <a:t>голямата лична и финансова зависимост между </a:t>
            </a:r>
            <a:r>
              <a:rPr lang="bg-BG" sz="1800" b="1" dirty="0" err="1"/>
              <a:t>съдружниците</a:t>
            </a:r>
            <a:r>
              <a:rPr lang="bg-BG" sz="1800" dirty="0"/>
              <a:t>, защото в случай на загуба всеки отговаря с личното си имущество. Затова най-тежка гражданска отговорност има съдружието. Не случайно и това е най-малко разпространената форма на регистрация на фирма и се предпочита обикновено между хора в едно семейство, имащи си голямо доверие помежду си или от специалисти, които за предаването на даден обект са необходими в съответните области. Пример е строителството на кооперация, която изисква наличие на архитекти, строители, водопроводчици, </a:t>
            </a:r>
            <a:r>
              <a:rPr lang="bg-BG" sz="1800" dirty="0" err="1"/>
              <a:t>електромонтажисти</a:t>
            </a:r>
            <a:r>
              <a:rPr lang="bg-BG" sz="1800" dirty="0"/>
              <a:t>, мазачи и редица други специалисти, за да се предаде една сграда в готов и завършен вид.</a:t>
            </a:r>
          </a:p>
          <a:p>
            <a:pPr marL="0" indent="0" algn="just">
              <a:buNone/>
            </a:pPr>
            <a:endParaRPr lang="bg-BG" sz="1800" dirty="0"/>
          </a:p>
        </p:txBody>
      </p:sp>
    </p:spTree>
    <p:extLst>
      <p:ext uri="{BB962C8B-B14F-4D97-AF65-F5344CB8AC3E}">
        <p14:creationId xmlns:p14="http://schemas.microsoft.com/office/powerpoint/2010/main" val="241498934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командитно </a:t>
            </a:r>
            <a:r>
              <a:rPr lang="bg-BG" dirty="0"/>
              <a:t>дружество (КД). </a:t>
            </a:r>
          </a:p>
        </p:txBody>
      </p:sp>
      <p:sp>
        <p:nvSpPr>
          <p:cNvPr id="3" name="Content Placeholder 2"/>
          <p:cNvSpPr>
            <a:spLocks noGrp="1"/>
          </p:cNvSpPr>
          <p:nvPr>
            <p:ph idx="1"/>
          </p:nvPr>
        </p:nvSpPr>
        <p:spPr/>
        <p:txBody>
          <a:bodyPr/>
          <a:lstStyle/>
          <a:p>
            <a:pPr marL="0" indent="0" algn="just">
              <a:buNone/>
            </a:pPr>
            <a:r>
              <a:rPr lang="bg-BG" sz="2400" dirty="0" smtClean="0"/>
              <a:t>	При </a:t>
            </a:r>
            <a:r>
              <a:rPr lang="bg-BG" sz="2400" dirty="0"/>
              <a:t>него един или повече </a:t>
            </a:r>
            <a:r>
              <a:rPr lang="bg-BG" sz="2400" dirty="0" err="1"/>
              <a:t>съдружници</a:t>
            </a:r>
            <a:r>
              <a:rPr lang="bg-BG" sz="2400" dirty="0"/>
              <a:t> са солидарно и неограничено отговорни за задълженията на дружеството. Те се наричат </a:t>
            </a:r>
            <a:r>
              <a:rPr lang="bg-BG" sz="2400" b="1" dirty="0" err="1">
                <a:solidFill>
                  <a:srgbClr val="FF0000"/>
                </a:solidFill>
              </a:rPr>
              <a:t>комплементари</a:t>
            </a:r>
            <a:r>
              <a:rPr lang="bg-BG" sz="2400" b="1" dirty="0">
                <a:solidFill>
                  <a:srgbClr val="FF0000"/>
                </a:solidFill>
              </a:rPr>
              <a:t>.</a:t>
            </a:r>
            <a:r>
              <a:rPr lang="bg-BG" sz="2400" dirty="0"/>
              <a:t> Размерът на внесения от тях капитал не е строго определен. Всички останали </a:t>
            </a:r>
            <a:r>
              <a:rPr lang="bg-BG" sz="2400" dirty="0" err="1"/>
              <a:t>съдружници</a:t>
            </a:r>
            <a:r>
              <a:rPr lang="bg-BG" sz="2400" dirty="0"/>
              <a:t>, които се наричат </a:t>
            </a:r>
            <a:r>
              <a:rPr lang="bg-BG" sz="2400" b="1" dirty="0" err="1">
                <a:solidFill>
                  <a:srgbClr val="FF0000"/>
                </a:solidFill>
              </a:rPr>
              <a:t>командисти</a:t>
            </a:r>
            <a:r>
              <a:rPr lang="bg-BG" sz="2400" b="1" dirty="0">
                <a:solidFill>
                  <a:srgbClr val="FF0000"/>
                </a:solidFill>
              </a:rPr>
              <a:t>,</a:t>
            </a:r>
            <a:r>
              <a:rPr lang="bg-BG" sz="2400" dirty="0"/>
              <a:t> са ограничено отговорни за задълженията на дружеството, т.е. до дела на направената вноска в неговия капитал. Това е революционна крачка в развитието на бизнес организациите, защото за първи път отговорността на </a:t>
            </a:r>
            <a:r>
              <a:rPr lang="bg-BG" sz="2400" dirty="0" err="1"/>
              <a:t>съдружниците</a:t>
            </a:r>
            <a:r>
              <a:rPr lang="bg-BG" sz="2400" dirty="0"/>
              <a:t> се разпростира само върху размера на внесения капитал., т.е личното имущество на бизнесмените вече става неприкосновено в случай на фалит.</a:t>
            </a:r>
          </a:p>
          <a:p>
            <a:pPr marL="0" indent="0" algn="just">
              <a:buNone/>
            </a:pPr>
            <a:endParaRPr lang="bg-BG" sz="2400" dirty="0"/>
          </a:p>
        </p:txBody>
      </p:sp>
    </p:spTree>
    <p:extLst>
      <p:ext uri="{BB962C8B-B14F-4D97-AF65-F5344CB8AC3E}">
        <p14:creationId xmlns:p14="http://schemas.microsoft.com/office/powerpoint/2010/main" val="251632757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b="1" dirty="0" smtClean="0"/>
              <a:t>Капиталови </a:t>
            </a:r>
            <a:r>
              <a:rPr lang="bg-BG" b="1" dirty="0"/>
              <a:t>дружества</a:t>
            </a:r>
            <a:endParaRPr lang="bg-BG" dirty="0"/>
          </a:p>
        </p:txBody>
      </p:sp>
      <p:sp>
        <p:nvSpPr>
          <p:cNvPr id="3" name="Content Placeholder 2"/>
          <p:cNvSpPr>
            <a:spLocks noGrp="1"/>
          </p:cNvSpPr>
          <p:nvPr>
            <p:ph idx="1"/>
          </p:nvPr>
        </p:nvSpPr>
        <p:spPr>
          <a:xfrm>
            <a:off x="457200" y="1196752"/>
            <a:ext cx="8229600" cy="4929411"/>
          </a:xfrm>
        </p:spPr>
        <p:txBody>
          <a:bodyPr/>
          <a:lstStyle/>
          <a:p>
            <a:pPr marL="0" indent="0" algn="just">
              <a:buNone/>
            </a:pPr>
            <a:r>
              <a:rPr lang="bg-BG" sz="2800" b="1" dirty="0" smtClean="0"/>
              <a:t>	Капиталовите </a:t>
            </a:r>
            <a:r>
              <a:rPr lang="bg-BG" sz="2800" b="1" dirty="0"/>
              <a:t>дружества </a:t>
            </a:r>
            <a:r>
              <a:rPr lang="bg-BG" sz="2800" dirty="0"/>
              <a:t>са форма, при която личното участие е на заден план и в основата на тяхното създаване излиза капиталовото участие. Целта е да бъдат набавени на капиталовия пазар на допълнителни собствени средства. Може да бъде в различни ръце капиталната собственост и ръководството на предприятието. Към капиталовите дружества спадат</a:t>
            </a:r>
            <a:r>
              <a:rPr lang="bg-BG" sz="2800" dirty="0" smtClean="0"/>
              <a:t>:</a:t>
            </a:r>
          </a:p>
          <a:p>
            <a:pPr marL="0" indent="0" algn="just">
              <a:buNone/>
            </a:pPr>
            <a:r>
              <a:rPr lang="bg-BG" sz="2800" dirty="0" smtClean="0"/>
              <a:t> </a:t>
            </a:r>
            <a:r>
              <a:rPr lang="bg-BG" sz="2800" b="1" dirty="0">
                <a:solidFill>
                  <a:srgbClr val="FF0000"/>
                </a:solidFill>
              </a:rPr>
              <a:t>дружеството с ограничена отговорност</a:t>
            </a:r>
            <a:r>
              <a:rPr lang="bg-BG" sz="2800" b="1" dirty="0" smtClean="0">
                <a:solidFill>
                  <a:srgbClr val="FF0000"/>
                </a:solidFill>
              </a:rPr>
              <a:t>,</a:t>
            </a:r>
          </a:p>
          <a:p>
            <a:pPr marL="0" indent="0" algn="just">
              <a:buNone/>
            </a:pPr>
            <a:r>
              <a:rPr lang="bg-BG" sz="2800" b="1" dirty="0" smtClean="0">
                <a:solidFill>
                  <a:srgbClr val="FF0000"/>
                </a:solidFill>
              </a:rPr>
              <a:t> </a:t>
            </a:r>
            <a:r>
              <a:rPr lang="bg-BG" sz="2800" b="1" dirty="0">
                <a:solidFill>
                  <a:srgbClr val="FF0000"/>
                </a:solidFill>
              </a:rPr>
              <a:t>акционерното дружество </a:t>
            </a:r>
            <a:endParaRPr lang="bg-BG" sz="2800" b="1" dirty="0" smtClean="0">
              <a:solidFill>
                <a:srgbClr val="FF0000"/>
              </a:solidFill>
            </a:endParaRPr>
          </a:p>
          <a:p>
            <a:pPr marL="0" indent="0" algn="just">
              <a:buNone/>
            </a:pPr>
            <a:r>
              <a:rPr lang="bg-BG" sz="2800" b="1" dirty="0" smtClean="0">
                <a:solidFill>
                  <a:srgbClr val="FF0000"/>
                </a:solidFill>
              </a:rPr>
              <a:t> командитното </a:t>
            </a:r>
            <a:r>
              <a:rPr lang="bg-BG" sz="2800" b="1" dirty="0">
                <a:solidFill>
                  <a:srgbClr val="FF0000"/>
                </a:solidFill>
              </a:rPr>
              <a:t>дружество с акции.</a:t>
            </a:r>
          </a:p>
          <a:p>
            <a:endParaRPr lang="bg-BG" dirty="0"/>
          </a:p>
        </p:txBody>
      </p:sp>
    </p:spTree>
    <p:extLst>
      <p:ext uri="{BB962C8B-B14F-4D97-AF65-F5344CB8AC3E}">
        <p14:creationId xmlns:p14="http://schemas.microsoft.com/office/powerpoint/2010/main" val="81253726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b="1" dirty="0"/>
              <a:t>Дружество с ограничена отговорност (ООД)</a:t>
            </a:r>
            <a:endParaRPr lang="bg-BG" dirty="0"/>
          </a:p>
        </p:txBody>
      </p:sp>
      <p:sp>
        <p:nvSpPr>
          <p:cNvPr id="3" name="Content Placeholder 2"/>
          <p:cNvSpPr>
            <a:spLocks noGrp="1"/>
          </p:cNvSpPr>
          <p:nvPr>
            <p:ph idx="1"/>
          </p:nvPr>
        </p:nvSpPr>
        <p:spPr/>
        <p:txBody>
          <a:bodyPr/>
          <a:lstStyle/>
          <a:p>
            <a:pPr marL="0" indent="0" algn="just">
              <a:buNone/>
            </a:pPr>
            <a:r>
              <a:rPr lang="bg-BG" sz="1400" b="1" dirty="0" smtClean="0"/>
              <a:t>	Дружество </a:t>
            </a:r>
            <a:r>
              <a:rPr lang="bg-BG" sz="1400" b="1" dirty="0"/>
              <a:t>с ограничена отговорност (ООД)</a:t>
            </a:r>
            <a:r>
              <a:rPr lang="bg-BG" sz="1400" dirty="0"/>
              <a:t> може да се образува от едно или повече лица, които отговарят за задълженията на дружеството с дяловата си вноска в капитала на дружеството. </a:t>
            </a:r>
            <a:r>
              <a:rPr lang="bg-BG" sz="1400" dirty="0" err="1"/>
              <a:t>Съдружниците</a:t>
            </a:r>
            <a:r>
              <a:rPr lang="bg-BG" sz="1400" dirty="0"/>
              <a:t> (най-малко двама) участват със своите дялове и не носят лична отговорност. Съгласно Търговският закон всеки съдружник има минимален дял, трябва да притежава удостоверение за участие в дружеството с дял в капитала му. Дружеството с ограничена отговорност е юридическо лице, което позволява да придобива собственост и да има други вещни права върху недвижимата собственост, да бъде ищец и ответник в съда, а самите </a:t>
            </a:r>
            <a:r>
              <a:rPr lang="bg-BG" sz="1400" dirty="0" err="1"/>
              <a:t>съдружници</a:t>
            </a:r>
            <a:r>
              <a:rPr lang="bg-BG" sz="1400" dirty="0"/>
              <a:t> могат да бъдат както физически така и юридически лица. Понятието ограничено съвсем не означава, че съответната фирма не понася отговорност за дейността си. Дружеството отговаря с цялото си имущество, а неговите членове отговарят с размерите на поетите от тях задължения и дялове от вноски в капитала. Предимствата на ООД са в ограничената отговорност на </a:t>
            </a:r>
            <a:r>
              <a:rPr lang="bg-BG" sz="1400" dirty="0" err="1"/>
              <a:t>съдружниците</a:t>
            </a:r>
            <a:r>
              <a:rPr lang="bg-BG" sz="1400" dirty="0"/>
              <a:t>, намалената публичност в сравнение с акционерното дружество, възможност за участие на членове от семейството поради невисоките минимални делови вноски, възможност от учредяването на ”еднолично ООД”, както и широките права на </a:t>
            </a:r>
            <a:r>
              <a:rPr lang="bg-BG" sz="1400" dirty="0" err="1"/>
              <a:t>съдружниците</a:t>
            </a:r>
            <a:r>
              <a:rPr lang="bg-BG" sz="1400" dirty="0"/>
              <a:t> по отношение на участието и контрола. Недостатъците на ООД са данъчното им облагане като капиталово дружество, строгите законови изисквания при увеличаването или намаляването на дружествения капитал, задължителният уставен капитал при регистрация (5000лв.) и задължителната публичност. Приложението на ООД може да се осъществява за малки и средни стопански субекти, които се обединяват с оглед личните си качества за извършване на съвместна стопанска дейност. Регистрация  на тази форма намира във всички отрасли като промишленост, строителство, транспорт, търговия, услуги и др. Изключена  е възможността за приложение  в банковата и застрахователната дейност.</a:t>
            </a:r>
          </a:p>
          <a:p>
            <a:pPr algn="just"/>
            <a:endParaRPr lang="bg-BG" sz="1400" dirty="0"/>
          </a:p>
        </p:txBody>
      </p:sp>
    </p:spTree>
    <p:extLst>
      <p:ext uri="{BB962C8B-B14F-4D97-AF65-F5344CB8AC3E}">
        <p14:creationId xmlns:p14="http://schemas.microsoft.com/office/powerpoint/2010/main" val="9541268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bg-BG" altLang="bg-BG" b="1" dirty="0" smtClean="0"/>
              <a:t>Краткосрочен период</a:t>
            </a:r>
            <a:r>
              <a:rPr lang="en-US" altLang="bg-BG" b="1" dirty="0" smtClean="0"/>
              <a:t/>
            </a:r>
            <a:br>
              <a:rPr lang="en-US" altLang="bg-BG" b="1" dirty="0" smtClean="0"/>
            </a:br>
            <a:r>
              <a:rPr lang="bg-BG" altLang="bg-BG" b="1" dirty="0" smtClean="0"/>
              <a:t>(</a:t>
            </a:r>
            <a:r>
              <a:rPr lang="en-US" altLang="bg-BG" b="1" dirty="0" smtClean="0"/>
              <a:t>Short Run</a:t>
            </a:r>
            <a:r>
              <a:rPr lang="bg-BG" altLang="bg-BG" b="1" dirty="0"/>
              <a:t>)</a:t>
            </a:r>
            <a:endParaRPr lang="bg-BG" altLang="bg-BG" b="1" dirty="0" smtClean="0"/>
          </a:p>
        </p:txBody>
      </p:sp>
      <p:sp>
        <p:nvSpPr>
          <p:cNvPr id="7171" name="Rectangle 3"/>
          <p:cNvSpPr>
            <a:spLocks noGrp="1" noChangeArrowheads="1"/>
          </p:cNvSpPr>
          <p:nvPr>
            <p:ph type="body" idx="1"/>
          </p:nvPr>
        </p:nvSpPr>
        <p:spPr/>
        <p:txBody>
          <a:bodyPr/>
          <a:lstStyle/>
          <a:p>
            <a:pPr marL="0" indent="0" algn="just" eaLnBrk="1" hangingPunct="1">
              <a:buNone/>
            </a:pPr>
            <a:r>
              <a:rPr lang="en-US" altLang="bg-BG" dirty="0" smtClean="0"/>
              <a:t>	</a:t>
            </a:r>
            <a:r>
              <a:rPr lang="bg-BG" altLang="bg-BG" dirty="0" smtClean="0"/>
              <a:t>При </a:t>
            </a:r>
            <a:r>
              <a:rPr lang="bg-BG" altLang="bg-BG" b="1" dirty="0" smtClean="0"/>
              <a:t>краткосрочния период</a:t>
            </a:r>
            <a:r>
              <a:rPr lang="bg-BG" altLang="bg-BG" dirty="0" smtClean="0"/>
              <a:t> поне един от ресурсите е неизменен и се взимат </a:t>
            </a:r>
            <a:r>
              <a:rPr lang="bg-BG" altLang="bg-BG" b="1" dirty="0" smtClean="0">
                <a:solidFill>
                  <a:srgbClr val="FF0000"/>
                </a:solidFill>
              </a:rPr>
              <a:t>тактически ежедневни решения. </a:t>
            </a:r>
            <a:r>
              <a:rPr lang="bg-BG" altLang="bg-BG" dirty="0" smtClean="0"/>
              <a:t>Като разходите биват </a:t>
            </a:r>
            <a:r>
              <a:rPr lang="bg-BG" altLang="bg-BG" b="1" dirty="0" smtClean="0"/>
              <a:t>постоянни </a:t>
            </a:r>
            <a:r>
              <a:rPr lang="bg-BG" altLang="bg-BG" dirty="0" smtClean="0"/>
              <a:t>/</a:t>
            </a:r>
            <a:r>
              <a:rPr lang="en-US" altLang="bg-BG" b="1" dirty="0" smtClean="0"/>
              <a:t>fixed</a:t>
            </a:r>
            <a:r>
              <a:rPr lang="bg-BG" altLang="bg-BG" dirty="0" smtClean="0"/>
              <a:t>-неизменни при растеж на продукцията/ и </a:t>
            </a:r>
            <a:r>
              <a:rPr lang="bg-BG" altLang="bg-BG" b="1" dirty="0" smtClean="0"/>
              <a:t>променливи (</a:t>
            </a:r>
            <a:r>
              <a:rPr lang="en-US" altLang="bg-BG" b="1" dirty="0" smtClean="0"/>
              <a:t>variable</a:t>
            </a:r>
            <a:r>
              <a:rPr lang="bg-BG" altLang="bg-BG" b="1" dirty="0" smtClean="0"/>
              <a:t>)</a:t>
            </a:r>
            <a:r>
              <a:rPr lang="bg-BG" altLang="bg-BG" dirty="0" smtClean="0"/>
              <a:t>, които се променят с растежа на продукцията </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lstStyle/>
          <a:p>
            <a:r>
              <a:rPr lang="bg-BG" sz="4000" b="1" dirty="0"/>
              <a:t>Еднолично дружество с ограничена отговорност (ЕООД)</a:t>
            </a:r>
            <a:endParaRPr lang="bg-BG" sz="4000" dirty="0"/>
          </a:p>
        </p:txBody>
      </p:sp>
      <p:sp>
        <p:nvSpPr>
          <p:cNvPr id="3" name="Content Placeholder 2"/>
          <p:cNvSpPr>
            <a:spLocks noGrp="1"/>
          </p:cNvSpPr>
          <p:nvPr>
            <p:ph idx="1"/>
          </p:nvPr>
        </p:nvSpPr>
        <p:spPr>
          <a:xfrm>
            <a:off x="107504" y="1600200"/>
            <a:ext cx="9036496" cy="4525963"/>
          </a:xfrm>
        </p:spPr>
        <p:txBody>
          <a:bodyPr/>
          <a:lstStyle/>
          <a:p>
            <a:pPr marL="0" indent="0" algn="just">
              <a:buNone/>
            </a:pPr>
            <a:r>
              <a:rPr lang="bg-BG" sz="2800" b="1" dirty="0" smtClean="0"/>
              <a:t>	Еднолично </a:t>
            </a:r>
            <a:r>
              <a:rPr lang="bg-BG" sz="2800" b="1" dirty="0"/>
              <a:t>дружество с ограничена отговорност (ЕООД)</a:t>
            </a:r>
            <a:r>
              <a:rPr lang="bg-BG" sz="2800" dirty="0"/>
              <a:t> е форма, която позволява образуване на дъщерни дружества</a:t>
            </a:r>
            <a:r>
              <a:rPr lang="bg-BG" sz="2800" dirty="0" smtClean="0"/>
              <a:t>. Образуването </a:t>
            </a:r>
            <a:r>
              <a:rPr lang="bg-BG" sz="2800" dirty="0"/>
              <a:t>на ООД може да се извърши и от други правни субекти- физически и юридически лица, обществени организации, творчески и синдикални съюзи, граждани. Главното предимство е, че на ЕООД се ограничава отговорността на предприемача за рисковете на стопанската дейност до внесеното имущество и капитал. Недостатък е кредитоспособността на собственика на капитала.</a:t>
            </a:r>
          </a:p>
          <a:p>
            <a:endParaRPr lang="bg-BG" dirty="0"/>
          </a:p>
        </p:txBody>
      </p:sp>
    </p:spTree>
    <p:extLst>
      <p:ext uri="{BB962C8B-B14F-4D97-AF65-F5344CB8AC3E}">
        <p14:creationId xmlns:p14="http://schemas.microsoft.com/office/powerpoint/2010/main" val="18564633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bg-BG" b="1" dirty="0"/>
              <a:t>Акционерни дружества (АД)</a:t>
            </a:r>
            <a:r>
              <a:rPr lang="bg-BG" dirty="0"/>
              <a:t/>
            </a:r>
            <a:br>
              <a:rPr lang="bg-BG" dirty="0"/>
            </a:br>
            <a:endParaRPr lang="bg-BG" dirty="0"/>
          </a:p>
        </p:txBody>
      </p:sp>
      <p:sp>
        <p:nvSpPr>
          <p:cNvPr id="3" name="Content Placeholder 2"/>
          <p:cNvSpPr>
            <a:spLocks noGrp="1"/>
          </p:cNvSpPr>
          <p:nvPr>
            <p:ph idx="1"/>
          </p:nvPr>
        </p:nvSpPr>
        <p:spPr>
          <a:xfrm>
            <a:off x="0" y="980728"/>
            <a:ext cx="9144000" cy="5145435"/>
          </a:xfrm>
        </p:spPr>
        <p:txBody>
          <a:bodyPr/>
          <a:lstStyle/>
          <a:p>
            <a:pPr marL="0" indent="0" algn="just">
              <a:buNone/>
            </a:pPr>
            <a:r>
              <a:rPr lang="bg-BG" sz="2000" b="1" dirty="0" smtClean="0"/>
              <a:t>	Акционерно </a:t>
            </a:r>
            <a:r>
              <a:rPr lang="bg-BG" sz="2000" b="1" dirty="0"/>
              <a:t>дружество</a:t>
            </a:r>
            <a:r>
              <a:rPr lang="bg-BG" sz="2000" dirty="0"/>
              <a:t> </a:t>
            </a:r>
            <a:r>
              <a:rPr lang="bg-BG" sz="2000" b="1" dirty="0"/>
              <a:t>(АД)</a:t>
            </a:r>
            <a:r>
              <a:rPr lang="bg-BG" sz="2000" dirty="0"/>
              <a:t> е дружество, чийто капитал е разделен на акции. Дружеството отговаря към кредиторите с имуществото си. Акционерното дружество е юридическо лице със собствено правно задължение и уставен основен капитал. (минимална стойност на капитала на акционерно дружество е не по-малка от 50 000 лв., като за банкова, застрахователна дейност или дейност по доброволно здравно осигуряване се определя от отделен закон). За задълженията на дружеството се носи отговорност само от дружествения капитал. Акционерите могат да бъдат както физически така и юридически лица. Капиталът е разделен на части с еднаква номинална стойност, наречени акции. Всеки акционер е задължен да запише акции, срещу които прави парични и непарични вноски. Интересът за участие в дружеството се състои в получаването на дивиденти за притежаваните акции. От акционера не се изисква лично участие в дейността на дружеството. Всеки акционер отговаря за задълженията си към АД до номиналния размер на притежаваните акции. АД е задължено да публикува годишните си резултати (баланс, отчет за приходите и разходите, както и отчетния доклад). Това е  с цел защита на кредиторите и на обществеността.</a:t>
            </a:r>
          </a:p>
        </p:txBody>
      </p:sp>
    </p:spTree>
    <p:extLst>
      <p:ext uri="{BB962C8B-B14F-4D97-AF65-F5344CB8AC3E}">
        <p14:creationId xmlns:p14="http://schemas.microsoft.com/office/powerpoint/2010/main" val="68986076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Видове </a:t>
            </a:r>
            <a:r>
              <a:rPr lang="bg-BG" dirty="0"/>
              <a:t>АД:</a:t>
            </a:r>
            <a:br>
              <a:rPr lang="bg-BG" dirty="0"/>
            </a:br>
            <a:endParaRPr lang="bg-BG" dirty="0"/>
          </a:p>
        </p:txBody>
      </p:sp>
      <p:sp>
        <p:nvSpPr>
          <p:cNvPr id="3" name="Content Placeholder 2"/>
          <p:cNvSpPr>
            <a:spLocks noGrp="1"/>
          </p:cNvSpPr>
          <p:nvPr>
            <p:ph idx="1"/>
          </p:nvPr>
        </p:nvSpPr>
        <p:spPr>
          <a:xfrm>
            <a:off x="457200" y="1124744"/>
            <a:ext cx="8229600" cy="5001419"/>
          </a:xfrm>
        </p:spPr>
        <p:txBody>
          <a:bodyPr/>
          <a:lstStyle/>
          <a:p>
            <a:pPr marL="0" indent="0">
              <a:buNone/>
            </a:pPr>
            <a:r>
              <a:rPr lang="bg-BG" dirty="0"/>
              <a:t>	</a:t>
            </a:r>
            <a:r>
              <a:rPr lang="bg-BG" sz="2400" b="1" dirty="0"/>
              <a:t>А. Според броя на акционерите </a:t>
            </a:r>
            <a:r>
              <a:rPr lang="bg-BG" sz="2400" dirty="0"/>
              <a:t>- еднолични и с двама и повече акционери; </a:t>
            </a:r>
          </a:p>
          <a:p>
            <a:pPr marL="0" indent="0">
              <a:buNone/>
            </a:pPr>
            <a:r>
              <a:rPr lang="bg-BG" sz="2400" dirty="0"/>
              <a:t>	</a:t>
            </a:r>
            <a:r>
              <a:rPr lang="bg-BG" sz="2400" b="1" dirty="0"/>
              <a:t>Б. Според вида на акционерите</a:t>
            </a:r>
            <a:r>
              <a:rPr lang="bg-BG" sz="2400" dirty="0"/>
              <a:t>: с държавно участие и без държавно участие; </a:t>
            </a:r>
          </a:p>
          <a:p>
            <a:pPr marL="0" indent="0">
              <a:buNone/>
            </a:pPr>
            <a:r>
              <a:rPr lang="bg-BG" sz="2400" dirty="0"/>
              <a:t>	</a:t>
            </a:r>
            <a:r>
              <a:rPr lang="bg-BG" sz="2400" b="1" dirty="0"/>
              <a:t>В. Според начина на учредяване</a:t>
            </a:r>
            <a:r>
              <a:rPr lang="bg-BG" sz="2400" dirty="0"/>
              <a:t>: с разрешение на държавен орган и без разрешение на държавен орган; </a:t>
            </a:r>
          </a:p>
          <a:p>
            <a:pPr marL="0" indent="0">
              <a:buNone/>
            </a:pPr>
            <a:r>
              <a:rPr lang="bg-BG" sz="2400" dirty="0"/>
              <a:t>	</a:t>
            </a:r>
            <a:r>
              <a:rPr lang="bg-BG" sz="2400" b="1" dirty="0"/>
              <a:t>Г. Според начина на образуване:</a:t>
            </a:r>
            <a:r>
              <a:rPr lang="bg-BG" sz="2400" dirty="0"/>
              <a:t> с подписка или без подписка; </a:t>
            </a:r>
          </a:p>
          <a:p>
            <a:pPr marL="0" indent="0">
              <a:buNone/>
            </a:pPr>
            <a:r>
              <a:rPr lang="bg-BG" sz="2400" dirty="0"/>
              <a:t>	</a:t>
            </a:r>
            <a:r>
              <a:rPr lang="bg-BG" sz="2400" b="1" dirty="0"/>
              <a:t>Д. Според системата на управление</a:t>
            </a:r>
            <a:r>
              <a:rPr lang="bg-BG" sz="2400" dirty="0"/>
              <a:t>: едностепенна и </a:t>
            </a:r>
          </a:p>
          <a:p>
            <a:pPr marL="0" indent="0">
              <a:buNone/>
            </a:pPr>
            <a:r>
              <a:rPr lang="bg-BG" sz="2400" dirty="0"/>
              <a:t>двустепенна. АД трябва да има определен размер в устава капитал. </a:t>
            </a:r>
          </a:p>
          <a:p>
            <a:pPr marL="0" indent="0">
              <a:buNone/>
            </a:pPr>
            <a:endParaRPr lang="bg-BG" sz="2400" dirty="0"/>
          </a:p>
        </p:txBody>
      </p:sp>
    </p:spTree>
    <p:extLst>
      <p:ext uri="{BB962C8B-B14F-4D97-AF65-F5344CB8AC3E}">
        <p14:creationId xmlns:p14="http://schemas.microsoft.com/office/powerpoint/2010/main" val="2088831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Акции</a:t>
            </a:r>
            <a:endParaRPr lang="bg-BG" dirty="0"/>
          </a:p>
        </p:txBody>
      </p:sp>
      <p:sp>
        <p:nvSpPr>
          <p:cNvPr id="3" name="Content Placeholder 2"/>
          <p:cNvSpPr>
            <a:spLocks noGrp="1"/>
          </p:cNvSpPr>
          <p:nvPr>
            <p:ph sz="half" idx="1"/>
          </p:nvPr>
        </p:nvSpPr>
        <p:spPr/>
        <p:txBody>
          <a:bodyPr/>
          <a:lstStyle/>
          <a:p>
            <a:pPr marL="0" indent="0" algn="just">
              <a:buNone/>
            </a:pPr>
            <a:r>
              <a:rPr lang="bg-BG" sz="1600" dirty="0"/>
              <a:t>Акцията е титул на собственост, ценна книга, удостоверяваща участието в акционерния капитал на определено АД. Основния капитал е разделен на акции. Акциите се делят на </a:t>
            </a:r>
            <a:r>
              <a:rPr lang="bg-BG" sz="1600" b="1" dirty="0" smtClean="0"/>
              <a:t>обикновени </a:t>
            </a:r>
            <a:r>
              <a:rPr lang="bg-BG" sz="1600" b="1" dirty="0"/>
              <a:t>(поименни и на приносител) и </a:t>
            </a:r>
            <a:r>
              <a:rPr lang="bg-BG" sz="1600" b="1" dirty="0" err="1"/>
              <a:t>привилигеровани</a:t>
            </a:r>
            <a:r>
              <a:rPr lang="bg-BG" sz="1600" dirty="0"/>
              <a:t>. Акциите могат да се издават в </a:t>
            </a:r>
            <a:r>
              <a:rPr lang="bg-BG" sz="1600" dirty="0" err="1"/>
              <a:t>купюри</a:t>
            </a:r>
            <a:r>
              <a:rPr lang="bg-BG" sz="1600" dirty="0"/>
              <a:t> от по 1, 5, 10 и кратни на 10 акции. Особеното на </a:t>
            </a:r>
            <a:r>
              <a:rPr lang="bg-BG" sz="1600" b="1" dirty="0" smtClean="0">
                <a:solidFill>
                  <a:srgbClr val="FF0000"/>
                </a:solidFill>
              </a:rPr>
              <a:t>обикновените </a:t>
            </a:r>
            <a:r>
              <a:rPr lang="bg-BG" sz="1600" b="1" dirty="0">
                <a:solidFill>
                  <a:srgbClr val="FF0000"/>
                </a:solidFill>
              </a:rPr>
              <a:t>акции </a:t>
            </a:r>
            <a:r>
              <a:rPr lang="bg-BG" sz="1600" dirty="0"/>
              <a:t>е, че те дават право на глас, право на дивидент (след плащането на данъци, лихви и дивиденти по </a:t>
            </a:r>
            <a:r>
              <a:rPr lang="bg-BG" sz="1600" b="1" dirty="0" err="1"/>
              <a:t>привилигерованите</a:t>
            </a:r>
            <a:r>
              <a:rPr lang="bg-BG" sz="1600" b="1" dirty="0"/>
              <a:t> акции</a:t>
            </a:r>
            <a:r>
              <a:rPr lang="bg-BG" sz="1600" dirty="0"/>
              <a:t>) и на ликвидационен дял, съразмерен с номиналната стойност на акциите и теоретически притежаването на 50%+1 от съответните акции дава право на управление и контрол върху АД. </a:t>
            </a:r>
          </a:p>
        </p:txBody>
      </p:sp>
      <p:pic>
        <p:nvPicPr>
          <p:cNvPr id="46082"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483416" y="-27384"/>
            <a:ext cx="3625088" cy="27279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60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9074" y="2636912"/>
            <a:ext cx="3339430" cy="22910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608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4271" y="5104209"/>
            <a:ext cx="2562225" cy="1781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0692514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Обикновени акции</a:t>
            </a:r>
            <a:r>
              <a:rPr lang="bg-BG" dirty="0"/>
              <a:t> </a:t>
            </a:r>
            <a:r>
              <a:rPr lang="bg-BG" dirty="0" smtClean="0"/>
              <a:t>Привилегировани </a:t>
            </a:r>
            <a:r>
              <a:rPr lang="bg-BG" dirty="0"/>
              <a:t>акции </a:t>
            </a:r>
          </a:p>
        </p:txBody>
      </p:sp>
      <p:sp>
        <p:nvSpPr>
          <p:cNvPr id="3" name="Content Placeholder 2"/>
          <p:cNvSpPr>
            <a:spLocks noGrp="1"/>
          </p:cNvSpPr>
          <p:nvPr>
            <p:ph idx="1"/>
          </p:nvPr>
        </p:nvSpPr>
        <p:spPr/>
        <p:txBody>
          <a:bodyPr/>
          <a:lstStyle/>
          <a:p>
            <a:pPr marL="0" indent="0" algn="just">
              <a:buNone/>
            </a:pPr>
            <a:r>
              <a:rPr lang="bg-BG" sz="2400" dirty="0"/>
              <a:t>При </a:t>
            </a:r>
            <a:r>
              <a:rPr lang="bg-BG" sz="2400" b="1" dirty="0" smtClean="0"/>
              <a:t>обикновените </a:t>
            </a:r>
            <a:r>
              <a:rPr lang="bg-BG" sz="2400" b="1" dirty="0"/>
              <a:t>акции </a:t>
            </a:r>
            <a:r>
              <a:rPr lang="bg-BG" sz="2400" dirty="0"/>
              <a:t>дивидентът е плаващ и зависи от състоянието на печалбата на дружеството, както и от решението на акционерите каква част от печалбата да бъде заделена за дивиденти. </a:t>
            </a:r>
            <a:r>
              <a:rPr lang="bg-BG" sz="2400" b="1" dirty="0" smtClean="0"/>
              <a:t>Привилегированите </a:t>
            </a:r>
            <a:r>
              <a:rPr lang="bg-BG" sz="2400" b="1" dirty="0"/>
              <a:t>акции </a:t>
            </a:r>
            <a:r>
              <a:rPr lang="bg-BG" sz="2400" dirty="0"/>
              <a:t>имат фиксиран твърд дивидент (което ги прави </a:t>
            </a:r>
            <a:r>
              <a:rPr lang="bg-BG" sz="2400" dirty="0" smtClean="0"/>
              <a:t>привил</a:t>
            </a:r>
            <a:r>
              <a:rPr lang="en-US" sz="2400" dirty="0" smtClean="0"/>
              <a:t>e</a:t>
            </a:r>
            <a:r>
              <a:rPr lang="bg-BG" sz="2400" dirty="0" err="1" smtClean="0"/>
              <a:t>гировани</a:t>
            </a:r>
            <a:r>
              <a:rPr lang="bg-BG" sz="2400" dirty="0" smtClean="0"/>
              <a:t>), </a:t>
            </a:r>
            <a:r>
              <a:rPr lang="bg-BG" sz="2400" dirty="0"/>
              <a:t>разпределен преди дивидентите за </a:t>
            </a:r>
            <a:r>
              <a:rPr lang="bg-BG" sz="2400" dirty="0" smtClean="0"/>
              <a:t>обикновените </a:t>
            </a:r>
            <a:r>
              <a:rPr lang="bg-BG" sz="2400" dirty="0"/>
              <a:t>акции, но след лихвите по облигационните заеми, който трябва да бъде изплатен в края на годината. По закон </a:t>
            </a:r>
            <a:r>
              <a:rPr lang="bg-BG" sz="2400" dirty="0" smtClean="0"/>
              <a:t>привилегированите </a:t>
            </a:r>
            <a:r>
              <a:rPr lang="bg-BG" sz="2400" dirty="0"/>
              <a:t>акции могат да придобият право на глас, ако дивидентът не бъде изплатен, за да бъде защитено неговото изплащане.</a:t>
            </a:r>
          </a:p>
        </p:txBody>
      </p:sp>
    </p:spTree>
    <p:extLst>
      <p:ext uri="{BB962C8B-B14F-4D97-AF65-F5344CB8AC3E}">
        <p14:creationId xmlns:p14="http://schemas.microsoft.com/office/powerpoint/2010/main" val="247362184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b="1" dirty="0"/>
              <a:t>Облигации</a:t>
            </a:r>
            <a:endParaRPr lang="bg-BG" dirty="0"/>
          </a:p>
        </p:txBody>
      </p:sp>
      <p:sp>
        <p:nvSpPr>
          <p:cNvPr id="3" name="Content Placeholder 2"/>
          <p:cNvSpPr>
            <a:spLocks noGrp="1"/>
          </p:cNvSpPr>
          <p:nvPr>
            <p:ph idx="1"/>
          </p:nvPr>
        </p:nvSpPr>
        <p:spPr/>
        <p:txBody>
          <a:bodyPr/>
          <a:lstStyle/>
          <a:p>
            <a:pPr marL="0" indent="0" algn="just">
              <a:buNone/>
            </a:pPr>
            <a:r>
              <a:rPr lang="bg-BG" b="1" dirty="0"/>
              <a:t>Облигациите</a:t>
            </a:r>
            <a:r>
              <a:rPr lang="bg-BG" dirty="0"/>
              <a:t> за разлика от акциите са ценни книжа, удостоверяващи, че собственикът им е заел капитал на акционерното дружество при фиксиран срок на връщане и фиксиран лихвен процент. </a:t>
            </a:r>
            <a:r>
              <a:rPr lang="bg-BG" b="1" i="1" dirty="0"/>
              <a:t>Облигациите са документ за кредит.</a:t>
            </a:r>
          </a:p>
          <a:p>
            <a:endParaRPr lang="bg-BG" dirty="0"/>
          </a:p>
        </p:txBody>
      </p:sp>
    </p:spTree>
    <p:extLst>
      <p:ext uri="{BB962C8B-B14F-4D97-AF65-F5344CB8AC3E}">
        <p14:creationId xmlns:p14="http://schemas.microsoft.com/office/powerpoint/2010/main" val="16935896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Борси</a:t>
            </a:r>
            <a:endParaRPr lang="bg-BG" dirty="0"/>
          </a:p>
        </p:txBody>
      </p:sp>
      <p:sp>
        <p:nvSpPr>
          <p:cNvPr id="3" name="Content Placeholder 2"/>
          <p:cNvSpPr>
            <a:spLocks noGrp="1"/>
          </p:cNvSpPr>
          <p:nvPr>
            <p:ph idx="1"/>
          </p:nvPr>
        </p:nvSpPr>
        <p:spPr/>
        <p:txBody>
          <a:bodyPr/>
          <a:lstStyle/>
          <a:p>
            <a:pPr marL="0" indent="0" algn="just">
              <a:buNone/>
            </a:pPr>
            <a:r>
              <a:rPr lang="bg-BG" dirty="0"/>
              <a:t>Акционерните дружества водят до появата на първичен и вторичен пазар на ценни книжа т.е. до разпродажба на </a:t>
            </a:r>
            <a:r>
              <a:rPr lang="bg-BG" dirty="0" err="1"/>
              <a:t>новоемитирани</a:t>
            </a:r>
            <a:r>
              <a:rPr lang="bg-BG" dirty="0"/>
              <a:t> акции и облигации и вторична търговия с тях. Институцията, която се занимава с осъществяването на тези два вида търговия е Фондовата борса. </a:t>
            </a:r>
          </a:p>
        </p:txBody>
      </p:sp>
    </p:spTree>
    <p:extLst>
      <p:ext uri="{BB962C8B-B14F-4D97-AF65-F5344CB8AC3E}">
        <p14:creationId xmlns:p14="http://schemas.microsoft.com/office/powerpoint/2010/main" val="9240131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bg-BG"/>
          </a:p>
        </p:txBody>
      </p:sp>
      <p:sp>
        <p:nvSpPr>
          <p:cNvPr id="3" name="Content Placeholder 2"/>
          <p:cNvSpPr>
            <a:spLocks noGrp="1"/>
          </p:cNvSpPr>
          <p:nvPr>
            <p:ph idx="1"/>
          </p:nvPr>
        </p:nvSpPr>
        <p:spPr>
          <a:xfrm>
            <a:off x="457200" y="1268760"/>
            <a:ext cx="8291264" cy="4857403"/>
          </a:xfrm>
        </p:spPr>
        <p:txBody>
          <a:bodyPr/>
          <a:lstStyle/>
          <a:p>
            <a:pPr marL="0" indent="0" algn="just">
              <a:buNone/>
            </a:pPr>
            <a:r>
              <a:rPr lang="bg-BG" dirty="0"/>
              <a:t>Индикатор за състоянието на едно акционерно дружество е котировката на неговите ценни книжа чрез включването им в официалния лист на борсовите курсове. Акциите освен </a:t>
            </a:r>
            <a:r>
              <a:rPr lang="bg-BG" b="1" dirty="0"/>
              <a:t>емисионна цена </a:t>
            </a:r>
            <a:r>
              <a:rPr lang="bg-BG" dirty="0"/>
              <a:t>(</a:t>
            </a:r>
            <a:r>
              <a:rPr lang="bg-BG" dirty="0" err="1"/>
              <a:t>цена</a:t>
            </a:r>
            <a:r>
              <a:rPr lang="bg-BG" dirty="0"/>
              <a:t> на първичната продажба) и </a:t>
            </a:r>
            <a:r>
              <a:rPr lang="bg-BG" b="1" dirty="0"/>
              <a:t>номинална стойност </a:t>
            </a:r>
            <a:r>
              <a:rPr lang="bg-BG" dirty="0"/>
              <a:t>(изразяващ размера на реалния капитал, представляван от всяка акция) имат и вторична пазарна цена, позната като </a:t>
            </a:r>
            <a:r>
              <a:rPr lang="bg-BG" b="1" dirty="0"/>
              <a:t>курс на акцията</a:t>
            </a:r>
          </a:p>
        </p:txBody>
      </p:sp>
    </p:spTree>
    <p:extLst>
      <p:ext uri="{BB962C8B-B14F-4D97-AF65-F5344CB8AC3E}">
        <p14:creationId xmlns:p14="http://schemas.microsoft.com/office/powerpoint/2010/main" val="353850961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b="1" dirty="0"/>
              <a:t>Еднолично акционерно дружество (ЕАД)</a:t>
            </a:r>
            <a:endParaRPr lang="bg-BG" dirty="0"/>
          </a:p>
        </p:txBody>
      </p:sp>
      <p:sp>
        <p:nvSpPr>
          <p:cNvPr id="3" name="Content Placeholder 2"/>
          <p:cNvSpPr>
            <a:spLocks noGrp="1"/>
          </p:cNvSpPr>
          <p:nvPr>
            <p:ph idx="1"/>
          </p:nvPr>
        </p:nvSpPr>
        <p:spPr/>
        <p:txBody>
          <a:bodyPr/>
          <a:lstStyle/>
          <a:p>
            <a:pPr marL="0" indent="0" algn="just">
              <a:buNone/>
            </a:pPr>
            <a:r>
              <a:rPr lang="bg-BG" sz="2000" b="1" dirty="0"/>
              <a:t>Еднолично акционерно дружество (ЕАД) </a:t>
            </a:r>
            <a:r>
              <a:rPr lang="bg-BG" sz="2000" dirty="0"/>
              <a:t>– особеността на ЕАД е че неговото образуване може да стане само от държавата и общината. По този начин се извършват съществени промени на собствеността, като правото на собственост на държавата преминава в ЕАД. Държавата става носител на част от печалбата(дивидент) и на ликвидационна квота. Притежаването на акции от държавата и общината позволява реализирането на управленски и на контролни права.Това са само облигационни права, а не вещни права върху движими и недвижими вещи. Възможността да се трансформира собствеността към акционерна създава условия за развитие на приватизацията. Създават се условия във всеки момент държавата да може да предложи своите акции за изкупуване от физически и юридически лица, което довежда до социализация на обществото при прехода към пазарно стопанство.</a:t>
            </a:r>
          </a:p>
          <a:p>
            <a:endParaRPr lang="bg-BG" dirty="0"/>
          </a:p>
        </p:txBody>
      </p:sp>
    </p:spTree>
    <p:extLst>
      <p:ext uri="{BB962C8B-B14F-4D97-AF65-F5344CB8AC3E}">
        <p14:creationId xmlns:p14="http://schemas.microsoft.com/office/powerpoint/2010/main" val="272863850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b="1" dirty="0"/>
              <a:t>Командитно дружество с акции (КДА)</a:t>
            </a:r>
            <a:endParaRPr lang="bg-BG" dirty="0"/>
          </a:p>
        </p:txBody>
      </p:sp>
      <p:sp>
        <p:nvSpPr>
          <p:cNvPr id="3" name="Content Placeholder 2"/>
          <p:cNvSpPr>
            <a:spLocks noGrp="1"/>
          </p:cNvSpPr>
          <p:nvPr>
            <p:ph idx="1"/>
          </p:nvPr>
        </p:nvSpPr>
        <p:spPr/>
        <p:txBody>
          <a:bodyPr/>
          <a:lstStyle/>
          <a:p>
            <a:pPr marL="0" indent="0" algn="just">
              <a:buNone/>
            </a:pPr>
            <a:r>
              <a:rPr lang="bg-BG" b="1" dirty="0"/>
              <a:t>Командитно дружество с акции (КДА) – </a:t>
            </a:r>
            <a:r>
              <a:rPr lang="bg-BG" dirty="0"/>
              <a:t>особеното е, че вноските на ограничено отговорните </a:t>
            </a:r>
            <a:r>
              <a:rPr lang="bg-BG" dirty="0" err="1"/>
              <a:t>съдружници</a:t>
            </a:r>
            <a:r>
              <a:rPr lang="bg-BG" dirty="0"/>
              <a:t> са във вид на издадени акции, и броят на ограничено отговорните </a:t>
            </a:r>
            <a:r>
              <a:rPr lang="bg-BG" dirty="0" err="1"/>
              <a:t>съдружници</a:t>
            </a:r>
            <a:r>
              <a:rPr lang="bg-BG" dirty="0"/>
              <a:t> не може да бъде по малък от 3. </a:t>
            </a:r>
          </a:p>
          <a:p>
            <a:endParaRPr lang="bg-BG" dirty="0"/>
          </a:p>
        </p:txBody>
      </p:sp>
    </p:spTree>
    <p:extLst>
      <p:ext uri="{BB962C8B-B14F-4D97-AF65-F5344CB8AC3E}">
        <p14:creationId xmlns:p14="http://schemas.microsoft.com/office/powerpoint/2010/main" val="12335036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bg-BG" altLang="bg-BG" b="1" dirty="0" smtClean="0"/>
              <a:t>дългосрочен период</a:t>
            </a:r>
            <a:r>
              <a:rPr lang="en-US" altLang="bg-BG" b="1" dirty="0" smtClean="0"/>
              <a:t/>
            </a:r>
            <a:br>
              <a:rPr lang="en-US" altLang="bg-BG" b="1" dirty="0" smtClean="0"/>
            </a:br>
            <a:r>
              <a:rPr lang="bg-BG" altLang="bg-BG" b="1" dirty="0" smtClean="0"/>
              <a:t>(</a:t>
            </a:r>
            <a:r>
              <a:rPr lang="en-US" altLang="bg-BG" b="1" dirty="0" smtClean="0"/>
              <a:t>Long Run</a:t>
            </a:r>
            <a:r>
              <a:rPr lang="bg-BG" altLang="bg-BG" dirty="0"/>
              <a:t>).</a:t>
            </a:r>
            <a:endParaRPr lang="bg-BG" altLang="bg-BG" b="1" dirty="0" smtClean="0"/>
          </a:p>
        </p:txBody>
      </p:sp>
      <p:sp>
        <p:nvSpPr>
          <p:cNvPr id="8195" name="Rectangle 3"/>
          <p:cNvSpPr>
            <a:spLocks noGrp="1" noChangeArrowheads="1"/>
          </p:cNvSpPr>
          <p:nvPr>
            <p:ph type="body" idx="1"/>
          </p:nvPr>
        </p:nvSpPr>
        <p:spPr/>
        <p:txBody>
          <a:bodyPr/>
          <a:lstStyle/>
          <a:p>
            <a:pPr marL="0" indent="0" algn="just" eaLnBrk="1" hangingPunct="1">
              <a:lnSpc>
                <a:spcPct val="90000"/>
              </a:lnSpc>
              <a:buNone/>
            </a:pPr>
            <a:r>
              <a:rPr lang="en-US" altLang="bg-BG" dirty="0" smtClean="0"/>
              <a:t>	</a:t>
            </a:r>
            <a:r>
              <a:rPr lang="bg-BG" altLang="bg-BG" dirty="0" smtClean="0"/>
              <a:t>В </a:t>
            </a:r>
            <a:r>
              <a:rPr lang="bg-BG" altLang="bg-BG" b="1" dirty="0" smtClean="0"/>
              <a:t>дългосрочен период</a:t>
            </a:r>
            <a:r>
              <a:rPr lang="bg-BG" altLang="bg-BG" dirty="0" smtClean="0"/>
              <a:t> </a:t>
            </a:r>
            <a:r>
              <a:rPr lang="bg-BG" altLang="bg-BG" b="1" dirty="0" smtClean="0">
                <a:solidFill>
                  <a:srgbClr val="FF0000"/>
                </a:solidFill>
              </a:rPr>
              <a:t>всички ресурси са променливи</a:t>
            </a:r>
            <a:r>
              <a:rPr lang="bg-BG" altLang="bg-BG" dirty="0" smtClean="0"/>
              <a:t>, включително и технологичната характеристика на производството и се  взимат </a:t>
            </a:r>
            <a:r>
              <a:rPr lang="bg-BG" altLang="bg-BG" b="1" dirty="0" smtClean="0"/>
              <a:t>стратегически решения</a:t>
            </a:r>
            <a:r>
              <a:rPr lang="bg-BG" altLang="bg-BG" dirty="0" smtClean="0"/>
              <a:t>: </a:t>
            </a:r>
          </a:p>
          <a:p>
            <a:pPr marL="0" indent="0" eaLnBrk="1" hangingPunct="1">
              <a:lnSpc>
                <a:spcPct val="90000"/>
              </a:lnSpc>
              <a:buNone/>
            </a:pPr>
            <a:r>
              <a:rPr lang="bg-BG" altLang="bg-BG" b="1" dirty="0" smtClean="0">
                <a:solidFill>
                  <a:schemeClr val="accent2"/>
                </a:solidFill>
              </a:rPr>
              <a:t>за мащабите на фирмата, </a:t>
            </a:r>
          </a:p>
          <a:p>
            <a:pPr marL="0" indent="0" eaLnBrk="1" hangingPunct="1">
              <a:lnSpc>
                <a:spcPct val="90000"/>
              </a:lnSpc>
              <a:buNone/>
            </a:pPr>
            <a:r>
              <a:rPr lang="bg-BG" altLang="bg-BG" b="1" dirty="0" smtClean="0">
                <a:solidFill>
                  <a:schemeClr val="accent2"/>
                </a:solidFill>
              </a:rPr>
              <a:t>за количеството на  производството, инвестиционното поведение, местоположението на фирмата, квалификацията на работната сила. </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lstStyle/>
          <a:p>
            <a:r>
              <a:rPr lang="ru-RU" sz="2400" dirty="0" err="1" smtClean="0"/>
              <a:t>Други</a:t>
            </a:r>
            <a:r>
              <a:rPr lang="ru-RU" sz="2400" dirty="0" smtClean="0"/>
              <a:t> </a:t>
            </a:r>
            <a:r>
              <a:rPr lang="ru-RU" sz="2400" dirty="0" err="1" smtClean="0"/>
              <a:t>форми</a:t>
            </a:r>
            <a:r>
              <a:rPr lang="ru-RU" sz="2400" dirty="0" smtClean="0"/>
              <a:t> за </a:t>
            </a:r>
            <a:r>
              <a:rPr lang="ru-RU" sz="2400" dirty="0" err="1" smtClean="0"/>
              <a:t>извършване</a:t>
            </a:r>
            <a:r>
              <a:rPr lang="ru-RU" sz="2400" dirty="0" smtClean="0"/>
              <a:t> на </a:t>
            </a:r>
            <a:r>
              <a:rPr lang="ru-RU" sz="2400" dirty="0" err="1" smtClean="0"/>
              <a:t>стопанска</a:t>
            </a:r>
            <a:r>
              <a:rPr lang="ru-RU" sz="2400" dirty="0" smtClean="0"/>
              <a:t> </a:t>
            </a:r>
            <a:r>
              <a:rPr lang="ru-RU" sz="2400" dirty="0" err="1" smtClean="0"/>
              <a:t>дейност</a:t>
            </a:r>
            <a:endParaRPr lang="bg-BG" sz="2400" dirty="0"/>
          </a:p>
        </p:txBody>
      </p:sp>
      <p:sp>
        <p:nvSpPr>
          <p:cNvPr id="3" name="Content Placeholder 2"/>
          <p:cNvSpPr>
            <a:spLocks noGrp="1"/>
          </p:cNvSpPr>
          <p:nvPr>
            <p:ph idx="1"/>
          </p:nvPr>
        </p:nvSpPr>
        <p:spPr/>
        <p:txBody>
          <a:bodyPr/>
          <a:lstStyle/>
          <a:p>
            <a:pPr marL="0" indent="0" algn="just">
              <a:buNone/>
            </a:pPr>
            <a:r>
              <a:rPr lang="bg-BG" sz="2000" b="1" dirty="0"/>
              <a:t>Гражданските дружества са </a:t>
            </a:r>
            <a:r>
              <a:rPr lang="bg-BG" sz="2000" dirty="0"/>
              <a:t>особена форма дружества. Отличието им от търговското дружество се изразява </a:t>
            </a:r>
            <a:r>
              <a:rPr lang="bg-BG" sz="2000" dirty="0" smtClean="0"/>
              <a:t>още </a:t>
            </a:r>
            <a:r>
              <a:rPr lang="bg-BG" sz="2000" dirty="0"/>
              <a:t>при възникването им. Гражданското дружество не се нуждае от регистрация в съда, няма „фирма” по смисъла на търговския закон; то е </a:t>
            </a:r>
            <a:r>
              <a:rPr lang="bg-BG" sz="2000" dirty="0" smtClean="0"/>
              <a:t>неперсонифицирано</a:t>
            </a:r>
            <a:r>
              <a:rPr lang="bg-BG" sz="2000" dirty="0"/>
              <a:t>, т.е. не е признато за юридическо лице. Обикновено гражданското дружество е договор между различни фирми или лица за постигане на обща стопанска цел. Чрез създаването му се обединяват усилията на отделните участници. Продължителността на дружеството, разпределението на печалбата и други условия се определят от дружествен договор. Всички </a:t>
            </a:r>
            <a:r>
              <a:rPr lang="bg-BG" sz="2000" dirty="0" err="1"/>
              <a:t>съдружници</a:t>
            </a:r>
            <a:r>
              <a:rPr lang="bg-BG" sz="2000" dirty="0"/>
              <a:t> отговарят неограничено и солидарно за общите дългове на дружеството. </a:t>
            </a:r>
          </a:p>
        </p:txBody>
      </p:sp>
    </p:spTree>
    <p:extLst>
      <p:ext uri="{BB962C8B-B14F-4D97-AF65-F5344CB8AC3E}">
        <p14:creationId xmlns:p14="http://schemas.microsoft.com/office/powerpoint/2010/main" val="123849942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Кооперация</a:t>
            </a:r>
            <a:endParaRPr lang="bg-BG" dirty="0"/>
          </a:p>
        </p:txBody>
      </p:sp>
      <p:sp>
        <p:nvSpPr>
          <p:cNvPr id="3" name="Content Placeholder 2"/>
          <p:cNvSpPr>
            <a:spLocks noGrp="1"/>
          </p:cNvSpPr>
          <p:nvPr>
            <p:ph idx="1"/>
          </p:nvPr>
        </p:nvSpPr>
        <p:spPr/>
        <p:txBody>
          <a:bodyPr/>
          <a:lstStyle/>
          <a:p>
            <a:pPr marL="0" indent="0" algn="just">
              <a:buNone/>
            </a:pPr>
            <a:r>
              <a:rPr lang="bg-BG" sz="2400" b="1" dirty="0" smtClean="0"/>
              <a:t>Кооперацията</a:t>
            </a:r>
            <a:r>
              <a:rPr lang="bg-BG" sz="2400" dirty="0" smtClean="0"/>
              <a:t> е доброволно сдружение на дребни собственици, които чрез взаимопомощ и сътрудничество извършват стопанска и друга дейност за задоволяване на интересите си. Обикновено кооперацията се използва за съвместно производство, снабдяване с необходимите материални ресурси, осигуряване на складови площи, транспортиране на готовия продукт, маркетингова дейност и др. Според дейността кооперациите могат да бъдат производствени, потребителски, пласментни, жилищни и др.</a:t>
            </a:r>
            <a:endParaRPr lang="bg-BG" sz="2400" dirty="0"/>
          </a:p>
        </p:txBody>
      </p:sp>
    </p:spTree>
    <p:extLst>
      <p:ext uri="{BB962C8B-B14F-4D97-AF65-F5344CB8AC3E}">
        <p14:creationId xmlns:p14="http://schemas.microsoft.com/office/powerpoint/2010/main" val="167558425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консорциум</a:t>
            </a:r>
            <a:endParaRPr lang="bg-BG" dirty="0"/>
          </a:p>
        </p:txBody>
      </p:sp>
      <p:sp>
        <p:nvSpPr>
          <p:cNvPr id="3" name="Content Placeholder 2"/>
          <p:cNvSpPr>
            <a:spLocks noGrp="1"/>
          </p:cNvSpPr>
          <p:nvPr>
            <p:ph idx="1"/>
          </p:nvPr>
        </p:nvSpPr>
        <p:spPr/>
        <p:txBody>
          <a:bodyPr/>
          <a:lstStyle/>
          <a:p>
            <a:pPr marL="0" indent="0" algn="just">
              <a:buNone/>
            </a:pPr>
            <a:r>
              <a:rPr lang="ru-RU" sz="2400" dirty="0" smtClean="0"/>
              <a:t>	</a:t>
            </a:r>
            <a:r>
              <a:rPr lang="bg-BG" sz="2400" dirty="0" smtClean="0"/>
              <a:t>Често в стопанската практика се явява необходимост от съгласувана дейност на няколко големи фирми за строителство на крупен обект от величината на летище, язовир, магистрала, което не е по силата и на една голяма фирма. Това изисква обединение на редица специализирани фирми за неговата реализация, както и финансиране на процеса от банки и финансови къщи. Формата на такова обединение е познато като консорциум, позволяващ да се обединят усилията, капиталовата мощ и специфичните умения на отделните фирми по реализацията на големи стопански обекти.</a:t>
            </a:r>
            <a:endParaRPr lang="bg-BG" sz="2400" dirty="0"/>
          </a:p>
        </p:txBody>
      </p:sp>
    </p:spTree>
    <p:extLst>
      <p:ext uri="{BB962C8B-B14F-4D97-AF65-F5344CB8AC3E}">
        <p14:creationId xmlns:p14="http://schemas.microsoft.com/office/powerpoint/2010/main" val="272544805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b="1" dirty="0" smtClean="0"/>
              <a:t>Холдинг</a:t>
            </a:r>
            <a:endParaRPr lang="bg-BG" dirty="0"/>
          </a:p>
        </p:txBody>
      </p:sp>
      <p:sp>
        <p:nvSpPr>
          <p:cNvPr id="3" name="Content Placeholder 2"/>
          <p:cNvSpPr>
            <a:spLocks noGrp="1"/>
          </p:cNvSpPr>
          <p:nvPr>
            <p:ph idx="1"/>
          </p:nvPr>
        </p:nvSpPr>
        <p:spPr>
          <a:xfrm>
            <a:off x="457200" y="1340768"/>
            <a:ext cx="8229600" cy="4785395"/>
          </a:xfrm>
        </p:spPr>
        <p:txBody>
          <a:bodyPr/>
          <a:lstStyle/>
          <a:p>
            <a:pPr marL="0" indent="0" algn="just">
              <a:buNone/>
            </a:pPr>
            <a:r>
              <a:rPr lang="bg-BG" sz="2400" b="1" dirty="0" smtClean="0"/>
              <a:t>	Холдингът</a:t>
            </a:r>
            <a:r>
              <a:rPr lang="bg-BG" sz="2400" dirty="0" smtClean="0"/>
              <a:t> </a:t>
            </a:r>
            <a:r>
              <a:rPr lang="bg-BG" sz="2400" dirty="0"/>
              <a:t>е форма на обединение на няколко големи фирми, които могат да бъдат акционерни дружества, </a:t>
            </a:r>
            <a:r>
              <a:rPr lang="bg-BG" sz="2400" dirty="0" err="1"/>
              <a:t>дружества</a:t>
            </a:r>
            <a:r>
              <a:rPr lang="bg-BG" sz="2400" dirty="0"/>
              <a:t> с ограничена отговорност или командитни дружества на принципа „система на участие”. Особеното е, че има фирма майка, притежаваща контролния пакет на други дружества имаща решаващия глас, като останалите фирми се явяват нейни дъщери, внуци и т.н. Тук връзката между фирмите може да бъде по технологичен принцип, но има и холдинги в които участниците извършват разнородни дейности. Това позволява при недобра дейност на отделна фирма във холдинга да бъде компенсирана от печеливша дейност на друга такава фирма от холдинга.</a:t>
            </a:r>
          </a:p>
          <a:p>
            <a:pPr marL="0" indent="0" algn="just">
              <a:buNone/>
            </a:pPr>
            <a:endParaRPr lang="bg-BG" sz="2400" dirty="0"/>
          </a:p>
        </p:txBody>
      </p:sp>
    </p:spTree>
    <p:extLst>
      <p:ext uri="{BB962C8B-B14F-4D97-AF65-F5344CB8AC3E}">
        <p14:creationId xmlns:p14="http://schemas.microsoft.com/office/powerpoint/2010/main" val="158195843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обобщение</a:t>
            </a:r>
            <a:endParaRPr lang="bg-BG" dirty="0"/>
          </a:p>
        </p:txBody>
      </p:sp>
      <p:sp>
        <p:nvSpPr>
          <p:cNvPr id="3" name="Content Placeholder 2"/>
          <p:cNvSpPr>
            <a:spLocks noGrp="1"/>
          </p:cNvSpPr>
          <p:nvPr>
            <p:ph idx="1"/>
          </p:nvPr>
        </p:nvSpPr>
        <p:spPr/>
        <p:txBody>
          <a:bodyPr>
            <a:normAutofit fontScale="92500" lnSpcReduction="10000"/>
          </a:bodyPr>
          <a:lstStyle/>
          <a:p>
            <a:endParaRPr lang="ru-RU" dirty="0"/>
          </a:p>
          <a:p>
            <a:pPr algn="just"/>
            <a:r>
              <a:rPr lang="bg-BG" dirty="0" smtClean="0"/>
              <a:t>Целта на фирмите е да максимизират печалбата, която се равнява на общите приходи минус общите разходи.</a:t>
            </a:r>
          </a:p>
          <a:p>
            <a:pPr algn="just"/>
            <a:r>
              <a:rPr lang="bg-BG" dirty="0" smtClean="0"/>
              <a:t>При анализа на поведението на фирмата, това е важно да се включат всички алтернативните разходи за производство.</a:t>
            </a:r>
          </a:p>
          <a:p>
            <a:pPr algn="just"/>
            <a:r>
              <a:rPr lang="bg-BG" dirty="0" smtClean="0"/>
              <a:t>Някои алтернативни разходи са ясни, докато други алтернативни разходи са косвени.</a:t>
            </a:r>
            <a:endParaRPr lang="bg-BG" dirty="0"/>
          </a:p>
        </p:txBody>
      </p:sp>
    </p:spTree>
    <p:extLst>
      <p:ext uri="{BB962C8B-B14F-4D97-AF65-F5344CB8AC3E}">
        <p14:creationId xmlns:p14="http://schemas.microsoft.com/office/powerpoint/2010/main" val="105190650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t>обобщение</a:t>
            </a:r>
          </a:p>
        </p:txBody>
      </p:sp>
      <p:sp>
        <p:nvSpPr>
          <p:cNvPr id="3" name="Content Placeholder 2"/>
          <p:cNvSpPr>
            <a:spLocks noGrp="1"/>
          </p:cNvSpPr>
          <p:nvPr>
            <p:ph idx="1"/>
          </p:nvPr>
        </p:nvSpPr>
        <p:spPr/>
        <p:txBody>
          <a:bodyPr>
            <a:normAutofit fontScale="92500" lnSpcReduction="20000"/>
          </a:bodyPr>
          <a:lstStyle/>
          <a:p>
            <a:pPr algn="just"/>
            <a:r>
              <a:rPr lang="bg-BG" dirty="0" smtClean="0"/>
              <a:t>Разходи на фирмата отразяват производствения процес.</a:t>
            </a:r>
          </a:p>
          <a:p>
            <a:pPr algn="just"/>
            <a:r>
              <a:rPr lang="bg-BG" dirty="0" smtClean="0"/>
              <a:t>Производствена функция </a:t>
            </a:r>
          </a:p>
          <a:p>
            <a:pPr algn="just"/>
            <a:r>
              <a:rPr lang="bg-BG" dirty="0" smtClean="0"/>
              <a:t>Общите разходи на фирмата са разделени между фиксирани и променливи разходи. Фиксирани разходи, които не се променят, когато фирмата се променя количеството на произведената продукция; </a:t>
            </a:r>
          </a:p>
          <a:p>
            <a:pPr algn="just"/>
            <a:r>
              <a:rPr lang="bg-BG" dirty="0" smtClean="0"/>
              <a:t>променливите разходи се променят, тъй като фирмата променя количеството на произведената продукция.</a:t>
            </a:r>
            <a:endParaRPr lang="bg-BG" dirty="0"/>
          </a:p>
        </p:txBody>
      </p:sp>
    </p:spTree>
    <p:extLst>
      <p:ext uri="{BB962C8B-B14F-4D97-AF65-F5344CB8AC3E}">
        <p14:creationId xmlns:p14="http://schemas.microsoft.com/office/powerpoint/2010/main" val="134194333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t>обобщение</a:t>
            </a:r>
          </a:p>
        </p:txBody>
      </p:sp>
      <p:sp>
        <p:nvSpPr>
          <p:cNvPr id="3" name="Content Placeholder 2"/>
          <p:cNvSpPr>
            <a:spLocks noGrp="1"/>
          </p:cNvSpPr>
          <p:nvPr>
            <p:ph idx="1"/>
          </p:nvPr>
        </p:nvSpPr>
        <p:spPr/>
        <p:txBody>
          <a:bodyPr>
            <a:normAutofit fontScale="85000" lnSpcReduction="10000"/>
          </a:bodyPr>
          <a:lstStyle/>
          <a:p>
            <a:endParaRPr lang="ru-RU" dirty="0"/>
          </a:p>
          <a:p>
            <a:pPr algn="just"/>
            <a:r>
              <a:rPr lang="bg-BG" dirty="0" smtClean="0"/>
              <a:t>Средна обща цена е общата цена, разделена на количеството на продукцията.</a:t>
            </a:r>
          </a:p>
          <a:p>
            <a:pPr algn="just"/>
            <a:r>
              <a:rPr lang="bg-BG" dirty="0" smtClean="0"/>
              <a:t>Пределната цена е сумата, с която общата цена ще се увеличи, ако продукцията се увеличава с една единица.</a:t>
            </a:r>
          </a:p>
          <a:p>
            <a:pPr algn="just"/>
            <a:r>
              <a:rPr lang="bg-BG" dirty="0" smtClean="0"/>
              <a:t>Пределните разходи винаги се издига с количеството на продукцията.</a:t>
            </a:r>
          </a:p>
          <a:p>
            <a:pPr algn="just"/>
            <a:r>
              <a:rPr lang="bg-BG" dirty="0" smtClean="0"/>
              <a:t>Среден разход за първи попада като увеличаване на продукцията и след това се издига.</a:t>
            </a:r>
            <a:endParaRPr lang="bg-BG" dirty="0"/>
          </a:p>
        </p:txBody>
      </p:sp>
    </p:spTree>
    <p:extLst>
      <p:ext uri="{BB962C8B-B14F-4D97-AF65-F5344CB8AC3E}">
        <p14:creationId xmlns:p14="http://schemas.microsoft.com/office/powerpoint/2010/main" val="369200362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t>обобщение</a:t>
            </a:r>
          </a:p>
        </p:txBody>
      </p:sp>
      <p:sp>
        <p:nvSpPr>
          <p:cNvPr id="3" name="Content Placeholder 2"/>
          <p:cNvSpPr>
            <a:spLocks noGrp="1"/>
          </p:cNvSpPr>
          <p:nvPr>
            <p:ph idx="1"/>
          </p:nvPr>
        </p:nvSpPr>
        <p:spPr>
          <a:xfrm>
            <a:off x="107504" y="1600200"/>
            <a:ext cx="9036496" cy="4525963"/>
          </a:xfrm>
        </p:spPr>
        <p:txBody>
          <a:bodyPr>
            <a:normAutofit fontScale="92500" lnSpcReduction="10000"/>
          </a:bodyPr>
          <a:lstStyle/>
          <a:p>
            <a:r>
              <a:rPr lang="bg-BG" dirty="0" smtClean="0"/>
              <a:t>Кривата на средната сума разходи е U-образна форма.</a:t>
            </a:r>
          </a:p>
          <a:p>
            <a:r>
              <a:rPr lang="bg-BG" dirty="0" smtClean="0"/>
              <a:t>Кривата на пределната цена винаги пресича кривата на средните общи разходи в минимума на ATC.</a:t>
            </a:r>
          </a:p>
          <a:p>
            <a:r>
              <a:rPr lang="bg-BG" dirty="0" smtClean="0"/>
              <a:t>Разходи на фирмата често зависят от времевия хоризонт </a:t>
            </a:r>
          </a:p>
          <a:p>
            <a:r>
              <a:rPr lang="bg-BG" dirty="0" smtClean="0"/>
              <a:t>По-специално, много разходи са фиксирани в краткосрочен план, но променливата в дългосрочен план.</a:t>
            </a:r>
            <a:endParaRPr lang="bg-BG" dirty="0"/>
          </a:p>
        </p:txBody>
      </p:sp>
    </p:spTree>
    <p:extLst>
      <p:ext uri="{BB962C8B-B14F-4D97-AF65-F5344CB8AC3E}">
        <p14:creationId xmlns:p14="http://schemas.microsoft.com/office/powerpoint/2010/main" val="330365202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b="1" dirty="0" err="1" smtClean="0"/>
              <a:t>Ключови</a:t>
            </a:r>
            <a:r>
              <a:rPr lang="ru-RU" b="1" dirty="0" smtClean="0"/>
              <a:t> понятия</a:t>
            </a:r>
            <a:r>
              <a:rPr lang="bg-BG" dirty="0" smtClean="0"/>
              <a:t/>
            </a:r>
            <a:br>
              <a:rPr lang="bg-BG" dirty="0" smtClean="0"/>
            </a:br>
            <a:endParaRPr lang="bg-BG" dirty="0"/>
          </a:p>
        </p:txBody>
      </p:sp>
      <p:sp>
        <p:nvSpPr>
          <p:cNvPr id="3" name="Content Placeholder 2"/>
          <p:cNvSpPr>
            <a:spLocks noGrp="1"/>
          </p:cNvSpPr>
          <p:nvPr>
            <p:ph idx="1"/>
          </p:nvPr>
        </p:nvSpPr>
        <p:spPr/>
        <p:txBody>
          <a:bodyPr/>
          <a:lstStyle/>
          <a:p>
            <a:r>
              <a:rPr lang="bg-BG" dirty="0" smtClean="0"/>
              <a:t>производство</a:t>
            </a:r>
            <a:endParaRPr lang="bg-BG" dirty="0"/>
          </a:p>
          <a:p>
            <a:r>
              <a:rPr lang="bg-BG" dirty="0"/>
              <a:t>производствена функция</a:t>
            </a:r>
          </a:p>
          <a:p>
            <a:r>
              <a:rPr lang="bg-BG" dirty="0"/>
              <a:t>краткосрочен период (</a:t>
            </a:r>
            <a:r>
              <a:rPr lang="en-US" dirty="0"/>
              <a:t>short run</a:t>
            </a:r>
            <a:r>
              <a:rPr lang="bg-BG" dirty="0"/>
              <a:t>)</a:t>
            </a:r>
          </a:p>
          <a:p>
            <a:r>
              <a:rPr lang="bg-BG" dirty="0"/>
              <a:t>дългосрочен период(</a:t>
            </a:r>
            <a:r>
              <a:rPr lang="en-US" dirty="0"/>
              <a:t>long run</a:t>
            </a:r>
            <a:r>
              <a:rPr lang="bg-BG" dirty="0"/>
              <a:t>)</a:t>
            </a:r>
          </a:p>
          <a:p>
            <a:r>
              <a:rPr lang="bg-BG" dirty="0"/>
              <a:t>общ </a:t>
            </a:r>
            <a:r>
              <a:rPr lang="en-US" dirty="0"/>
              <a:t>TP</a:t>
            </a:r>
            <a:r>
              <a:rPr lang="bg-BG" dirty="0"/>
              <a:t> (</a:t>
            </a:r>
            <a:r>
              <a:rPr lang="en-US" dirty="0"/>
              <a:t>total product</a:t>
            </a:r>
            <a:r>
              <a:rPr lang="bg-BG" dirty="0"/>
              <a:t>)</a:t>
            </a:r>
          </a:p>
          <a:p>
            <a:r>
              <a:rPr lang="bg-BG" dirty="0"/>
              <a:t> среден </a:t>
            </a:r>
            <a:r>
              <a:rPr lang="en-US" dirty="0"/>
              <a:t>AP</a:t>
            </a:r>
            <a:r>
              <a:rPr lang="bg-BG" dirty="0"/>
              <a:t>  (</a:t>
            </a:r>
            <a:r>
              <a:rPr lang="en-US" dirty="0"/>
              <a:t>average product</a:t>
            </a:r>
            <a:r>
              <a:rPr lang="bg-BG" dirty="0"/>
              <a:t>) </a:t>
            </a:r>
          </a:p>
          <a:p>
            <a:r>
              <a:rPr lang="bg-BG" dirty="0"/>
              <a:t> пределен продукт </a:t>
            </a:r>
            <a:r>
              <a:rPr lang="en-US" dirty="0"/>
              <a:t>MP</a:t>
            </a:r>
            <a:r>
              <a:rPr lang="bg-BG" dirty="0"/>
              <a:t> (</a:t>
            </a:r>
            <a:r>
              <a:rPr lang="en-US" dirty="0"/>
              <a:t>marginal product</a:t>
            </a:r>
            <a:r>
              <a:rPr lang="bg-BG" dirty="0"/>
              <a:t>)</a:t>
            </a:r>
          </a:p>
          <a:p>
            <a:r>
              <a:rPr lang="ru-RU" dirty="0" err="1"/>
              <a:t>изоквантни</a:t>
            </a:r>
            <a:r>
              <a:rPr lang="ru-RU" dirty="0"/>
              <a:t> </a:t>
            </a:r>
            <a:r>
              <a:rPr lang="ru-RU" dirty="0" smtClean="0"/>
              <a:t>линии</a:t>
            </a:r>
            <a:endParaRPr lang="bg-BG" dirty="0"/>
          </a:p>
        </p:txBody>
      </p:sp>
    </p:spTree>
    <p:extLst>
      <p:ext uri="{BB962C8B-B14F-4D97-AF65-F5344CB8AC3E}">
        <p14:creationId xmlns:p14="http://schemas.microsoft.com/office/powerpoint/2010/main" val="13431860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bg-BG"/>
          </a:p>
        </p:txBody>
      </p:sp>
      <p:sp>
        <p:nvSpPr>
          <p:cNvPr id="3" name="Content Placeholder 2"/>
          <p:cNvSpPr>
            <a:spLocks noGrp="1"/>
          </p:cNvSpPr>
          <p:nvPr>
            <p:ph idx="1"/>
          </p:nvPr>
        </p:nvSpPr>
        <p:spPr/>
        <p:txBody>
          <a:bodyPr/>
          <a:lstStyle/>
          <a:p>
            <a:r>
              <a:rPr lang="bg-BG" dirty="0" smtClean="0"/>
              <a:t>ефект от мащаба на производството</a:t>
            </a:r>
          </a:p>
          <a:p>
            <a:r>
              <a:rPr lang="bg-BG" dirty="0" smtClean="0"/>
              <a:t>постоянни разходи (</a:t>
            </a:r>
            <a:r>
              <a:rPr lang="en-US" dirty="0" smtClean="0"/>
              <a:t>FC</a:t>
            </a:r>
            <a:r>
              <a:rPr lang="bg-BG" dirty="0" smtClean="0"/>
              <a:t>-</a:t>
            </a:r>
            <a:r>
              <a:rPr lang="en-US" dirty="0" smtClean="0"/>
              <a:t>fixed costs</a:t>
            </a:r>
            <a:r>
              <a:rPr lang="bg-BG" dirty="0" smtClean="0"/>
              <a:t>) </a:t>
            </a:r>
          </a:p>
          <a:p>
            <a:r>
              <a:rPr lang="bg-BG" dirty="0" smtClean="0"/>
              <a:t> променливи разходи(</a:t>
            </a:r>
            <a:r>
              <a:rPr lang="en-US" dirty="0" smtClean="0"/>
              <a:t>VC</a:t>
            </a:r>
            <a:r>
              <a:rPr lang="bg-BG" dirty="0" smtClean="0"/>
              <a:t>-</a:t>
            </a:r>
            <a:r>
              <a:rPr lang="en-US" dirty="0" smtClean="0"/>
              <a:t>variable costs</a:t>
            </a:r>
            <a:r>
              <a:rPr lang="bg-BG" dirty="0" smtClean="0"/>
              <a:t>)</a:t>
            </a:r>
          </a:p>
          <a:p>
            <a:r>
              <a:rPr lang="bg-BG" dirty="0" smtClean="0"/>
              <a:t>съвкупни общи разходи ТС(</a:t>
            </a:r>
            <a:r>
              <a:rPr lang="en-US" dirty="0" smtClean="0"/>
              <a:t>total costs</a:t>
            </a:r>
            <a:r>
              <a:rPr lang="bg-BG" dirty="0" smtClean="0"/>
              <a:t>) </a:t>
            </a:r>
          </a:p>
          <a:p>
            <a:r>
              <a:rPr lang="bg-BG" dirty="0" smtClean="0"/>
              <a:t>средни общи разходи  (АТС –</a:t>
            </a:r>
            <a:r>
              <a:rPr lang="en-US" dirty="0" smtClean="0"/>
              <a:t>average total costs</a:t>
            </a:r>
            <a:r>
              <a:rPr lang="bg-BG" dirty="0" smtClean="0"/>
              <a:t>)</a:t>
            </a:r>
          </a:p>
          <a:p>
            <a:r>
              <a:rPr lang="bg-BG" dirty="0" smtClean="0"/>
              <a:t> средни променливи разходи (</a:t>
            </a:r>
            <a:r>
              <a:rPr lang="en-US" dirty="0" smtClean="0"/>
              <a:t>average variable costs</a:t>
            </a:r>
            <a:r>
              <a:rPr lang="bg-BG" dirty="0" smtClean="0"/>
              <a:t>) </a:t>
            </a:r>
          </a:p>
          <a:p>
            <a:r>
              <a:rPr lang="bg-BG" dirty="0" smtClean="0"/>
              <a:t> пределни разходи (</a:t>
            </a:r>
            <a:r>
              <a:rPr lang="en-US" dirty="0" smtClean="0"/>
              <a:t>marginal costs</a:t>
            </a:r>
            <a:r>
              <a:rPr lang="bg-BG" dirty="0" smtClean="0"/>
              <a:t>)</a:t>
            </a:r>
          </a:p>
        </p:txBody>
      </p:sp>
    </p:spTree>
    <p:extLst>
      <p:ext uri="{BB962C8B-B14F-4D97-AF65-F5344CB8AC3E}">
        <p14:creationId xmlns:p14="http://schemas.microsoft.com/office/powerpoint/2010/main" val="2768441567"/>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720</TotalTime>
  <Words>4194</Words>
  <Application>Microsoft Office PowerPoint</Application>
  <PresentationFormat>On-screen Show (4:3)</PresentationFormat>
  <Paragraphs>573</Paragraphs>
  <Slides>103</Slides>
  <Notes>1</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103</vt:i4>
      </vt:variant>
    </vt:vector>
  </HeadingPairs>
  <TitlesOfParts>
    <vt:vector size="107" baseType="lpstr">
      <vt:lpstr>Default Design</vt:lpstr>
      <vt:lpstr>Chart</vt:lpstr>
      <vt:lpstr>Worksheet</vt:lpstr>
      <vt:lpstr>Visio</vt:lpstr>
      <vt:lpstr>ТЕОРИЯ НА ПРОИЗВОДСТВОТО И ФИРМЕНОТО ПРЕДЛАГАНЕ</vt:lpstr>
      <vt:lpstr>Основни въпроси</vt:lpstr>
      <vt:lpstr>4.1. ПРОИЗВОДСТВЕН ПРОЦЕС</vt:lpstr>
      <vt:lpstr>PowerPoint Presentation</vt:lpstr>
      <vt:lpstr>PowerPoint Presentation</vt:lpstr>
      <vt:lpstr>Фиг.4.1. Взаимодействие на класическите  фактори на производство </vt:lpstr>
      <vt:lpstr>Два периода краткосрочен (short run) и дългосрочен (long run).</vt:lpstr>
      <vt:lpstr>Краткосрочен период (Short Run)</vt:lpstr>
      <vt:lpstr>дългосрочен период (Long Run).</vt:lpstr>
      <vt:lpstr>4.1.2. Производството в краткосрочен план</vt:lpstr>
      <vt:lpstr>Изразяване на ефективността на производството</vt:lpstr>
      <vt:lpstr>Средната производителност на труда може да бъде изразена със следната формула:</vt:lpstr>
      <vt:lpstr>PowerPoint Presentation</vt:lpstr>
      <vt:lpstr>пределен продукт от труда</vt:lpstr>
      <vt:lpstr>PowerPoint Presentation</vt:lpstr>
      <vt:lpstr>Графика № 4.1 Общ продукт </vt:lpstr>
      <vt:lpstr>Графика № 4.2 Среден и пределен продукт / илюстрация на закона за намаляващата се възвращаемост/ </vt:lpstr>
      <vt:lpstr>PowerPoint Presentation</vt:lpstr>
      <vt:lpstr>PowerPoint Presentation</vt:lpstr>
      <vt:lpstr>4.1.3. Производството в дългосрочна перспектива</vt:lpstr>
      <vt:lpstr>PowerPoint Presentation</vt:lpstr>
      <vt:lpstr>Графика 4.3. Изоквантни линии</vt:lpstr>
      <vt:lpstr>Изокоста, изокванта, изоклинала</vt:lpstr>
      <vt:lpstr>Особености на изоквантните линии:</vt:lpstr>
      <vt:lpstr>4.1.4. Ефект от мащаба на производството</vt:lpstr>
      <vt:lpstr>4.1.4. Ефект от мащаба на производството</vt:lpstr>
      <vt:lpstr>Мащаб на производството</vt:lpstr>
      <vt:lpstr>Фигура 6. средните общи разходи в краткосрочен и дългосрочен план</vt:lpstr>
      <vt:lpstr>PowerPoint Presentation</vt:lpstr>
      <vt:lpstr>Според различните резултати на υ =1  или υ &gt;1 или  υ&lt; 1 има различна възвращаемост от мащаба на производството, както следва:</vt:lpstr>
      <vt:lpstr>4.2.1.Минимизиране на разходите в краткосрочен времеви план</vt:lpstr>
      <vt:lpstr>Различни стойности на разходите</vt:lpstr>
      <vt:lpstr>СРЕДНИ ОБЩИ РАЗХОДИ (ATC) </vt:lpstr>
      <vt:lpstr>Средните общи разходи  ATC представляват отношението на съвкупността на общите разходи разделени на количеството произведена продукция</vt:lpstr>
      <vt:lpstr>Средни разходи</vt:lpstr>
      <vt:lpstr>Средни и пределни разходи</vt:lpstr>
      <vt:lpstr>пределни разходи </vt:lpstr>
      <vt:lpstr>Пределни разходи</vt:lpstr>
      <vt:lpstr>PowerPoint Presentation</vt:lpstr>
      <vt:lpstr>PowerPoint Presentation</vt:lpstr>
      <vt:lpstr>Пример</vt:lpstr>
      <vt:lpstr>PowerPoint Presentation</vt:lpstr>
      <vt:lpstr>фигура 3 Крива на общите разходи</vt:lpstr>
      <vt:lpstr>фигура 4. Криви на средните и пределни разходи</vt:lpstr>
      <vt:lpstr>Криви на разходите и техните форми</vt:lpstr>
      <vt:lpstr>Особености на кривите на разходите</vt:lpstr>
      <vt:lpstr>Криви на разходите и техните форми</vt:lpstr>
      <vt:lpstr>PowerPoint Presentation</vt:lpstr>
      <vt:lpstr>PowerPoint Presentation</vt:lpstr>
      <vt:lpstr>Фигура 5 Крива на разходите на типични фирми</vt:lpstr>
      <vt:lpstr>Три важни свойства на кривите на разходите  </vt:lpstr>
      <vt:lpstr>4.2.2. Минимизиране на разходите в дългосрочна перспектива</vt:lpstr>
      <vt:lpstr>4.3.1.Приходи и организация на бизнеса. </vt:lpstr>
      <vt:lpstr>Общи приходи, общи разходи и печалба</vt:lpstr>
      <vt:lpstr>Печалба Prf</vt:lpstr>
      <vt:lpstr>Разходите като алтернативни разходи</vt:lpstr>
      <vt:lpstr>Икономическа печалба спрямо Счетоводна печалба</vt:lpstr>
      <vt:lpstr>PowerPoint Presentation</vt:lpstr>
      <vt:lpstr>Фигура 1 Икономистите срещу счетоводителите</vt:lpstr>
      <vt:lpstr>Печалба. Максимизиране на печалбата </vt:lpstr>
      <vt:lpstr>PowerPoint Presentation</vt:lpstr>
      <vt:lpstr>PowerPoint Presentation</vt:lpstr>
      <vt:lpstr>условие за максимална печалба</vt:lpstr>
      <vt:lpstr>Но знаем че:</vt:lpstr>
      <vt:lpstr>условие за максимална печалба</vt:lpstr>
      <vt:lpstr>PowerPoint Presentation</vt:lpstr>
      <vt:lpstr>4.3.3. Критична точка на фирмата (Breakeven Point). Точка на закриване на фирмата (Shutdown Point)</vt:lpstr>
      <vt:lpstr>Точка на закриване на фирмата</vt:lpstr>
      <vt:lpstr>критична точка на фирмата (Breakeven Point).</vt:lpstr>
      <vt:lpstr>Юридически форми за организиране на бизнеса </vt:lpstr>
      <vt:lpstr>Икономически субекти</vt:lpstr>
      <vt:lpstr>Според Търговския закон в стопанската структура на нашата икономика се включват</vt:lpstr>
      <vt:lpstr>Еднолични фирми </vt:lpstr>
      <vt:lpstr>Търговски дружества</vt:lpstr>
      <vt:lpstr>Персонални дружества</vt:lpstr>
      <vt:lpstr>Събирателно дружество (С-ие)</vt:lpstr>
      <vt:lpstr>командитно дружество (КД). </vt:lpstr>
      <vt:lpstr>Капиталови дружества</vt:lpstr>
      <vt:lpstr>Дружество с ограничена отговорност (ООД)</vt:lpstr>
      <vt:lpstr>Еднолично дружество с ограничена отговорност (ЕООД)</vt:lpstr>
      <vt:lpstr>Акционерни дружества (АД) </vt:lpstr>
      <vt:lpstr>Видове АД: </vt:lpstr>
      <vt:lpstr>Акции</vt:lpstr>
      <vt:lpstr>Обикновени акции Привилегировани акции </vt:lpstr>
      <vt:lpstr>Облигации</vt:lpstr>
      <vt:lpstr>Борси</vt:lpstr>
      <vt:lpstr>PowerPoint Presentation</vt:lpstr>
      <vt:lpstr>Еднолично акционерно дружество (ЕАД)</vt:lpstr>
      <vt:lpstr>Командитно дружество с акции (КДА)</vt:lpstr>
      <vt:lpstr>Други форми за извършване на стопанска дейност</vt:lpstr>
      <vt:lpstr>Кооперация</vt:lpstr>
      <vt:lpstr>консорциум</vt:lpstr>
      <vt:lpstr>Холдинг</vt:lpstr>
      <vt:lpstr>обобщение</vt:lpstr>
      <vt:lpstr>обобщение</vt:lpstr>
      <vt:lpstr>обобщение</vt:lpstr>
      <vt:lpstr>обобщение</vt:lpstr>
      <vt:lpstr>Ключови понятия </vt:lpstr>
      <vt:lpstr>PowerPoint Presentation</vt:lpstr>
      <vt:lpstr>PowerPoint Presentation</vt:lpstr>
      <vt:lpstr>PowerPoint Presentation</vt:lpstr>
      <vt:lpstr>Източници</vt:lpstr>
      <vt:lpstr>Полезни източници:</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ТЕОРИЯ НА ПРОИЗВОДСТВОТО И ФИРМЕНОТО ПРЕДЛАГАНЕ</dc:title>
  <dc:creator>standart PC</dc:creator>
  <cp:lastModifiedBy>3507-03</cp:lastModifiedBy>
  <cp:revision>61</cp:revision>
  <dcterms:created xsi:type="dcterms:W3CDTF">2010-04-06T12:56:22Z</dcterms:created>
  <dcterms:modified xsi:type="dcterms:W3CDTF">2020-08-08T11:55:08Z</dcterms:modified>
</cp:coreProperties>
</file>