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15"/>
  </p:notesMasterIdLst>
  <p:sldIdLst>
    <p:sldId id="256" r:id="rId4"/>
    <p:sldId id="257" r:id="rId5"/>
    <p:sldId id="258" r:id="rId6"/>
    <p:sldId id="362" r:id="rId7"/>
    <p:sldId id="363" r:id="rId8"/>
    <p:sldId id="364" r:id="rId9"/>
    <p:sldId id="365" r:id="rId10"/>
    <p:sldId id="366" r:id="rId11"/>
    <p:sldId id="367" r:id="rId12"/>
    <p:sldId id="259" r:id="rId13"/>
    <p:sldId id="260" r:id="rId14"/>
    <p:sldId id="261" r:id="rId15"/>
    <p:sldId id="262"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326" r:id="rId45"/>
    <p:sldId id="296" r:id="rId46"/>
    <p:sldId id="353" r:id="rId47"/>
    <p:sldId id="354" r:id="rId48"/>
    <p:sldId id="357" r:id="rId49"/>
    <p:sldId id="358" r:id="rId50"/>
    <p:sldId id="359" r:id="rId51"/>
    <p:sldId id="356" r:id="rId52"/>
    <p:sldId id="355" r:id="rId53"/>
    <p:sldId id="297" r:id="rId54"/>
    <p:sldId id="298" r:id="rId55"/>
    <p:sldId id="299" r:id="rId56"/>
    <p:sldId id="300" r:id="rId57"/>
    <p:sldId id="301" r:id="rId58"/>
    <p:sldId id="302" r:id="rId59"/>
    <p:sldId id="360" r:id="rId60"/>
    <p:sldId id="371" r:id="rId61"/>
    <p:sldId id="372" r:id="rId62"/>
    <p:sldId id="369" r:id="rId63"/>
    <p:sldId id="370" r:id="rId64"/>
    <p:sldId id="373" r:id="rId65"/>
    <p:sldId id="374" r:id="rId66"/>
    <p:sldId id="375" r:id="rId67"/>
    <p:sldId id="376" r:id="rId68"/>
    <p:sldId id="303" r:id="rId69"/>
    <p:sldId id="304" r:id="rId70"/>
    <p:sldId id="305" r:id="rId71"/>
    <p:sldId id="306" r:id="rId72"/>
    <p:sldId id="307" r:id="rId73"/>
    <p:sldId id="328" r:id="rId74"/>
    <p:sldId id="329" r:id="rId75"/>
    <p:sldId id="311" r:id="rId76"/>
    <p:sldId id="312" r:id="rId77"/>
    <p:sldId id="313" r:id="rId78"/>
    <p:sldId id="315" r:id="rId79"/>
    <p:sldId id="316" r:id="rId80"/>
    <p:sldId id="317" r:id="rId81"/>
    <p:sldId id="318" r:id="rId82"/>
    <p:sldId id="319" r:id="rId83"/>
    <p:sldId id="320" r:id="rId84"/>
    <p:sldId id="321" r:id="rId85"/>
    <p:sldId id="322" r:id="rId86"/>
    <p:sldId id="323" r:id="rId87"/>
    <p:sldId id="327" r:id="rId88"/>
    <p:sldId id="332" r:id="rId89"/>
    <p:sldId id="333" r:id="rId90"/>
    <p:sldId id="330" r:id="rId91"/>
    <p:sldId id="331" r:id="rId92"/>
    <p:sldId id="334" r:id="rId93"/>
    <p:sldId id="335" r:id="rId94"/>
    <p:sldId id="336" r:id="rId95"/>
    <p:sldId id="337" r:id="rId96"/>
    <p:sldId id="338" r:id="rId97"/>
    <p:sldId id="339" r:id="rId98"/>
    <p:sldId id="340" r:id="rId99"/>
    <p:sldId id="341" r:id="rId100"/>
    <p:sldId id="342" r:id="rId101"/>
    <p:sldId id="343" r:id="rId102"/>
    <p:sldId id="344" r:id="rId103"/>
    <p:sldId id="345" r:id="rId104"/>
    <p:sldId id="346" r:id="rId105"/>
    <p:sldId id="347" r:id="rId106"/>
    <p:sldId id="348" r:id="rId107"/>
    <p:sldId id="349" r:id="rId108"/>
    <p:sldId id="350" r:id="rId109"/>
    <p:sldId id="351" r:id="rId110"/>
    <p:sldId id="352" r:id="rId111"/>
    <p:sldId id="377" r:id="rId112"/>
    <p:sldId id="378" r:id="rId113"/>
    <p:sldId id="379" r:id="rId114"/>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viewProps" Target="viewProps.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slide" Target="slides/slide107.xml"/><Relationship Id="rId115"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bg-BG"/>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a:t>20</a:t>
            </a:r>
            <a:r>
              <a:rPr lang="bg-BG"/>
              <a:t>10г.</a:t>
            </a:r>
            <a:endParaRPr lang="en-US"/>
          </a:p>
        </c:rich>
      </c:tx>
      <c:layout>
        <c:manualLayout>
          <c:xMode val="edge"/>
          <c:yMode val="edge"/>
          <c:x val="0.45789351851851851"/>
          <c:y val="2.3809523809523808E-2"/>
        </c:manualLayout>
      </c:layout>
      <c:overlay val="0"/>
      <c:spPr>
        <a:noFill/>
        <a:ln>
          <a:noFill/>
        </a:ln>
        <a:effectLst/>
      </c:spPr>
    </c:title>
    <c:autoTitleDeleted val="0"/>
    <c:plotArea>
      <c:layout/>
      <c:pieChart>
        <c:varyColors val="1"/>
        <c:ser>
          <c:idx val="0"/>
          <c:order val="0"/>
          <c:tx>
            <c:strRef>
              <c:f>Sheet1!$B$1</c:f>
              <c:strCache>
                <c:ptCount val="1"/>
                <c:pt idx="0">
                  <c:v>2005</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Lbls>
            <c:spPr>
              <a:noFill/>
              <a:ln>
                <a:noFill/>
              </a:ln>
              <a:effectLst/>
            </c:spPr>
            <c:txPr>
              <a:bodyPr rot="0" vert="horz"/>
              <a:lstStyle/>
              <a:p>
                <a:pPr>
                  <a:defRPr/>
                </a:pPr>
                <a:endParaRPr lang="bg-BG"/>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Естествен капитал</c:v>
                </c:pt>
                <c:pt idx="1">
                  <c:v>Човешки капитал </c:v>
                </c:pt>
                <c:pt idx="2">
                  <c:v>Производствен капитал</c:v>
                </c:pt>
              </c:strCache>
            </c:strRef>
          </c:cat>
          <c:val>
            <c:numRef>
              <c:f>Sheet1!$B$2:$B$4</c:f>
              <c:numCache>
                <c:formatCode>0%</c:formatCode>
                <c:ptCount val="3"/>
                <c:pt idx="0">
                  <c:v>0.18</c:v>
                </c:pt>
                <c:pt idx="1">
                  <c:v>0.51</c:v>
                </c:pt>
                <c:pt idx="2">
                  <c:v>0.31</c:v>
                </c:pt>
              </c:numCache>
            </c:numRef>
          </c:val>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vert="horz"/>
        <a:lstStyle/>
        <a:p>
          <a:pPr>
            <a:defRPr/>
          </a:pPr>
          <a:endParaRPr lang="bg-BG"/>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2000"/>
      </a:pPr>
      <a:endParaRPr lang="bg-BG"/>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DD5D36-2759-44DE-BB35-BCC521DB3270}" type="datetimeFigureOut">
              <a:rPr lang="bg-BG" smtClean="0"/>
              <a:t>8.8.2020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D61769-C8AF-4DE3-A870-B48C9FF70342}" type="slidenum">
              <a:rPr lang="bg-BG" smtClean="0"/>
              <a:t>‹#›</a:t>
            </a:fld>
            <a:endParaRPr lang="bg-BG"/>
          </a:p>
        </p:txBody>
      </p:sp>
    </p:spTree>
    <p:extLst>
      <p:ext uri="{BB962C8B-B14F-4D97-AF65-F5344CB8AC3E}">
        <p14:creationId xmlns:p14="http://schemas.microsoft.com/office/powerpoint/2010/main" val="104498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6" name="Rectangle 6"/>
          <p:cNvSpPr>
            <a:spLocks noGrp="1" noChangeArrowheads="1"/>
          </p:cNvSpPr>
          <p:nvPr>
            <p:ph type="sldNum" sz="quarter" idx="12"/>
          </p:nvPr>
        </p:nvSpPr>
        <p:spPr>
          <a:ln/>
        </p:spPr>
        <p:txBody>
          <a:bodyPr/>
          <a:lstStyle>
            <a:lvl1pPr>
              <a:defRPr/>
            </a:lvl1pPr>
          </a:lstStyle>
          <a:p>
            <a:pPr>
              <a:defRPr/>
            </a:pPr>
            <a:fld id="{236C420D-65B0-498C-ADB8-694BAE710E64}" type="slidenum">
              <a:rPr lang="bg-BG" altLang="bg-BG"/>
              <a:pPr>
                <a:defRPr/>
              </a:pPr>
              <a:t>‹#›</a:t>
            </a:fld>
            <a:endParaRPr lang="bg-BG" altLang="bg-BG"/>
          </a:p>
        </p:txBody>
      </p:sp>
    </p:spTree>
    <p:extLst>
      <p:ext uri="{BB962C8B-B14F-4D97-AF65-F5344CB8AC3E}">
        <p14:creationId xmlns:p14="http://schemas.microsoft.com/office/powerpoint/2010/main" val="2585415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6" name="Rectangle 6"/>
          <p:cNvSpPr>
            <a:spLocks noGrp="1" noChangeArrowheads="1"/>
          </p:cNvSpPr>
          <p:nvPr>
            <p:ph type="sldNum" sz="quarter" idx="12"/>
          </p:nvPr>
        </p:nvSpPr>
        <p:spPr>
          <a:ln/>
        </p:spPr>
        <p:txBody>
          <a:bodyPr/>
          <a:lstStyle>
            <a:lvl1pPr>
              <a:defRPr/>
            </a:lvl1pPr>
          </a:lstStyle>
          <a:p>
            <a:pPr>
              <a:defRPr/>
            </a:pPr>
            <a:fld id="{0425BE6A-0E10-4CA5-897C-D054E75F1D6C}" type="slidenum">
              <a:rPr lang="bg-BG" altLang="bg-BG"/>
              <a:pPr>
                <a:defRPr/>
              </a:pPr>
              <a:t>‹#›</a:t>
            </a:fld>
            <a:endParaRPr lang="bg-BG" altLang="bg-BG"/>
          </a:p>
        </p:txBody>
      </p:sp>
    </p:spTree>
    <p:extLst>
      <p:ext uri="{BB962C8B-B14F-4D97-AF65-F5344CB8AC3E}">
        <p14:creationId xmlns:p14="http://schemas.microsoft.com/office/powerpoint/2010/main" val="428836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6" name="Rectangle 6"/>
          <p:cNvSpPr>
            <a:spLocks noGrp="1" noChangeArrowheads="1"/>
          </p:cNvSpPr>
          <p:nvPr>
            <p:ph type="sldNum" sz="quarter" idx="12"/>
          </p:nvPr>
        </p:nvSpPr>
        <p:spPr>
          <a:ln/>
        </p:spPr>
        <p:txBody>
          <a:bodyPr/>
          <a:lstStyle>
            <a:lvl1pPr>
              <a:defRPr/>
            </a:lvl1pPr>
          </a:lstStyle>
          <a:p>
            <a:pPr>
              <a:defRPr/>
            </a:pPr>
            <a:fld id="{FA1DBCF4-ECC9-4A78-A2B3-D4DE9A15DDFA}" type="slidenum">
              <a:rPr lang="bg-BG" altLang="bg-BG"/>
              <a:pPr>
                <a:defRPr/>
              </a:pPr>
              <a:t>‹#›</a:t>
            </a:fld>
            <a:endParaRPr lang="bg-BG" altLang="bg-BG"/>
          </a:p>
        </p:txBody>
      </p:sp>
    </p:spTree>
    <p:extLst>
      <p:ext uri="{BB962C8B-B14F-4D97-AF65-F5344CB8AC3E}">
        <p14:creationId xmlns:p14="http://schemas.microsoft.com/office/powerpoint/2010/main" val="1449176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endParaRPr lang="bg-BG">
              <a:solidFill>
                <a:prstClr val="black">
                  <a:tint val="75000"/>
                </a:prstClr>
              </a:solidFill>
            </a:endParaRPr>
          </a:p>
        </p:txBody>
      </p:sp>
      <p:sp>
        <p:nvSpPr>
          <p:cNvPr id="5" name="Footer Placeholder 4"/>
          <p:cNvSpPr>
            <a:spLocks noGrp="1"/>
          </p:cNvSpPr>
          <p:nvPr>
            <p:ph type="ftr" sz="quarter" idx="11"/>
          </p:nvPr>
        </p:nvSpPr>
        <p:spPr/>
        <p:txBody>
          <a:bodyPr/>
          <a:lstStyle/>
          <a:p>
            <a:endParaRPr lang="bg-BG">
              <a:solidFill>
                <a:prstClr val="black">
                  <a:tint val="75000"/>
                </a:prstClr>
              </a:solidFill>
            </a:endParaRPr>
          </a:p>
        </p:txBody>
      </p:sp>
      <p:sp>
        <p:nvSpPr>
          <p:cNvPr id="6" name="Slide Number Placeholder 5"/>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1189840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endParaRPr lang="bg-BG">
              <a:solidFill>
                <a:prstClr val="black">
                  <a:tint val="75000"/>
                </a:prstClr>
              </a:solidFill>
            </a:endParaRPr>
          </a:p>
        </p:txBody>
      </p:sp>
      <p:sp>
        <p:nvSpPr>
          <p:cNvPr id="5" name="Footer Placeholder 4"/>
          <p:cNvSpPr>
            <a:spLocks noGrp="1"/>
          </p:cNvSpPr>
          <p:nvPr>
            <p:ph type="ftr" sz="quarter" idx="11"/>
          </p:nvPr>
        </p:nvSpPr>
        <p:spPr/>
        <p:txBody>
          <a:bodyPr/>
          <a:lstStyle/>
          <a:p>
            <a:endParaRPr lang="bg-BG">
              <a:solidFill>
                <a:prstClr val="black">
                  <a:tint val="75000"/>
                </a:prstClr>
              </a:solidFill>
            </a:endParaRPr>
          </a:p>
        </p:txBody>
      </p:sp>
      <p:sp>
        <p:nvSpPr>
          <p:cNvPr id="6" name="Slide Number Placeholder 5"/>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3897349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bg-BG">
              <a:solidFill>
                <a:prstClr val="black">
                  <a:tint val="75000"/>
                </a:prstClr>
              </a:solidFill>
            </a:endParaRPr>
          </a:p>
        </p:txBody>
      </p:sp>
      <p:sp>
        <p:nvSpPr>
          <p:cNvPr id="5" name="Footer Placeholder 4"/>
          <p:cNvSpPr>
            <a:spLocks noGrp="1"/>
          </p:cNvSpPr>
          <p:nvPr>
            <p:ph type="ftr" sz="quarter" idx="11"/>
          </p:nvPr>
        </p:nvSpPr>
        <p:spPr/>
        <p:txBody>
          <a:bodyPr/>
          <a:lstStyle/>
          <a:p>
            <a:endParaRPr lang="bg-BG">
              <a:solidFill>
                <a:prstClr val="black">
                  <a:tint val="75000"/>
                </a:prstClr>
              </a:solidFill>
            </a:endParaRPr>
          </a:p>
        </p:txBody>
      </p:sp>
      <p:sp>
        <p:nvSpPr>
          <p:cNvPr id="6" name="Slide Number Placeholder 5"/>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2129011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endParaRPr lang="bg-BG">
              <a:solidFill>
                <a:prstClr val="black">
                  <a:tint val="75000"/>
                </a:prstClr>
              </a:solidFill>
            </a:endParaRPr>
          </a:p>
        </p:txBody>
      </p:sp>
      <p:sp>
        <p:nvSpPr>
          <p:cNvPr id="6" name="Footer Placeholder 5"/>
          <p:cNvSpPr>
            <a:spLocks noGrp="1"/>
          </p:cNvSpPr>
          <p:nvPr>
            <p:ph type="ftr" sz="quarter" idx="11"/>
          </p:nvPr>
        </p:nvSpPr>
        <p:spPr/>
        <p:txBody>
          <a:bodyPr/>
          <a:lstStyle/>
          <a:p>
            <a:endParaRPr lang="bg-BG">
              <a:solidFill>
                <a:prstClr val="black">
                  <a:tint val="75000"/>
                </a:prstClr>
              </a:solidFill>
            </a:endParaRPr>
          </a:p>
        </p:txBody>
      </p:sp>
      <p:sp>
        <p:nvSpPr>
          <p:cNvPr id="7" name="Slide Number Placeholder 6"/>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3214553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endParaRPr lang="bg-BG">
              <a:solidFill>
                <a:prstClr val="black">
                  <a:tint val="75000"/>
                </a:prstClr>
              </a:solidFill>
            </a:endParaRPr>
          </a:p>
        </p:txBody>
      </p:sp>
      <p:sp>
        <p:nvSpPr>
          <p:cNvPr id="8" name="Footer Placeholder 7"/>
          <p:cNvSpPr>
            <a:spLocks noGrp="1"/>
          </p:cNvSpPr>
          <p:nvPr>
            <p:ph type="ftr" sz="quarter" idx="11"/>
          </p:nvPr>
        </p:nvSpPr>
        <p:spPr/>
        <p:txBody>
          <a:bodyPr/>
          <a:lstStyle/>
          <a:p>
            <a:endParaRPr lang="bg-BG">
              <a:solidFill>
                <a:prstClr val="black">
                  <a:tint val="75000"/>
                </a:prstClr>
              </a:solidFill>
            </a:endParaRPr>
          </a:p>
        </p:txBody>
      </p:sp>
      <p:sp>
        <p:nvSpPr>
          <p:cNvPr id="9" name="Slide Number Placeholder 8"/>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1102703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endParaRPr lang="bg-BG">
              <a:solidFill>
                <a:prstClr val="black">
                  <a:tint val="75000"/>
                </a:prstClr>
              </a:solidFill>
            </a:endParaRPr>
          </a:p>
        </p:txBody>
      </p:sp>
      <p:sp>
        <p:nvSpPr>
          <p:cNvPr id="4" name="Footer Placeholder 3"/>
          <p:cNvSpPr>
            <a:spLocks noGrp="1"/>
          </p:cNvSpPr>
          <p:nvPr>
            <p:ph type="ftr" sz="quarter" idx="11"/>
          </p:nvPr>
        </p:nvSpPr>
        <p:spPr/>
        <p:txBody>
          <a:bodyPr/>
          <a:lstStyle/>
          <a:p>
            <a:endParaRPr lang="bg-BG">
              <a:solidFill>
                <a:prstClr val="black">
                  <a:tint val="75000"/>
                </a:prstClr>
              </a:solidFill>
            </a:endParaRPr>
          </a:p>
        </p:txBody>
      </p:sp>
      <p:sp>
        <p:nvSpPr>
          <p:cNvPr id="5" name="Slide Number Placeholder 4"/>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6204840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bg-BG">
              <a:solidFill>
                <a:prstClr val="black">
                  <a:tint val="75000"/>
                </a:prstClr>
              </a:solidFill>
            </a:endParaRPr>
          </a:p>
        </p:txBody>
      </p:sp>
      <p:sp>
        <p:nvSpPr>
          <p:cNvPr id="3" name="Footer Placeholder 2"/>
          <p:cNvSpPr>
            <a:spLocks noGrp="1"/>
          </p:cNvSpPr>
          <p:nvPr>
            <p:ph type="ftr" sz="quarter" idx="11"/>
          </p:nvPr>
        </p:nvSpPr>
        <p:spPr/>
        <p:txBody>
          <a:bodyPr/>
          <a:lstStyle/>
          <a:p>
            <a:endParaRPr lang="bg-BG">
              <a:solidFill>
                <a:prstClr val="black">
                  <a:tint val="75000"/>
                </a:prstClr>
              </a:solidFill>
            </a:endParaRPr>
          </a:p>
        </p:txBody>
      </p:sp>
      <p:sp>
        <p:nvSpPr>
          <p:cNvPr id="4" name="Slide Number Placeholder 3"/>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1100542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bg-BG">
              <a:solidFill>
                <a:prstClr val="black">
                  <a:tint val="75000"/>
                </a:prstClr>
              </a:solidFill>
            </a:endParaRPr>
          </a:p>
        </p:txBody>
      </p:sp>
      <p:sp>
        <p:nvSpPr>
          <p:cNvPr id="6" name="Footer Placeholder 5"/>
          <p:cNvSpPr>
            <a:spLocks noGrp="1"/>
          </p:cNvSpPr>
          <p:nvPr>
            <p:ph type="ftr" sz="quarter" idx="11"/>
          </p:nvPr>
        </p:nvSpPr>
        <p:spPr/>
        <p:txBody>
          <a:bodyPr/>
          <a:lstStyle/>
          <a:p>
            <a:endParaRPr lang="bg-BG">
              <a:solidFill>
                <a:prstClr val="black">
                  <a:tint val="75000"/>
                </a:prstClr>
              </a:solidFill>
            </a:endParaRPr>
          </a:p>
        </p:txBody>
      </p:sp>
      <p:sp>
        <p:nvSpPr>
          <p:cNvPr id="7" name="Slide Number Placeholder 6"/>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3350859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6" name="Rectangle 6"/>
          <p:cNvSpPr>
            <a:spLocks noGrp="1" noChangeArrowheads="1"/>
          </p:cNvSpPr>
          <p:nvPr>
            <p:ph type="sldNum" sz="quarter" idx="12"/>
          </p:nvPr>
        </p:nvSpPr>
        <p:spPr>
          <a:ln/>
        </p:spPr>
        <p:txBody>
          <a:bodyPr/>
          <a:lstStyle>
            <a:lvl1pPr>
              <a:defRPr/>
            </a:lvl1pPr>
          </a:lstStyle>
          <a:p>
            <a:pPr>
              <a:defRPr/>
            </a:pPr>
            <a:fld id="{E80B9594-4B67-48D7-A26F-BDEDE66862B9}" type="slidenum">
              <a:rPr lang="bg-BG" altLang="bg-BG"/>
              <a:pPr>
                <a:defRPr/>
              </a:pPr>
              <a:t>‹#›</a:t>
            </a:fld>
            <a:endParaRPr lang="bg-BG" altLang="bg-BG"/>
          </a:p>
        </p:txBody>
      </p:sp>
    </p:spTree>
    <p:extLst>
      <p:ext uri="{BB962C8B-B14F-4D97-AF65-F5344CB8AC3E}">
        <p14:creationId xmlns:p14="http://schemas.microsoft.com/office/powerpoint/2010/main" val="1383820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bg-BG">
              <a:solidFill>
                <a:prstClr val="black">
                  <a:tint val="75000"/>
                </a:prstClr>
              </a:solidFill>
            </a:endParaRPr>
          </a:p>
        </p:txBody>
      </p:sp>
      <p:sp>
        <p:nvSpPr>
          <p:cNvPr id="6" name="Footer Placeholder 5"/>
          <p:cNvSpPr>
            <a:spLocks noGrp="1"/>
          </p:cNvSpPr>
          <p:nvPr>
            <p:ph type="ftr" sz="quarter" idx="11"/>
          </p:nvPr>
        </p:nvSpPr>
        <p:spPr/>
        <p:txBody>
          <a:bodyPr/>
          <a:lstStyle/>
          <a:p>
            <a:endParaRPr lang="bg-BG">
              <a:solidFill>
                <a:prstClr val="black">
                  <a:tint val="75000"/>
                </a:prstClr>
              </a:solidFill>
            </a:endParaRPr>
          </a:p>
        </p:txBody>
      </p:sp>
      <p:sp>
        <p:nvSpPr>
          <p:cNvPr id="7" name="Slide Number Placeholder 6"/>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23472121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endParaRPr lang="bg-BG">
              <a:solidFill>
                <a:prstClr val="black">
                  <a:tint val="75000"/>
                </a:prstClr>
              </a:solidFill>
            </a:endParaRPr>
          </a:p>
        </p:txBody>
      </p:sp>
      <p:sp>
        <p:nvSpPr>
          <p:cNvPr id="5" name="Footer Placeholder 4"/>
          <p:cNvSpPr>
            <a:spLocks noGrp="1"/>
          </p:cNvSpPr>
          <p:nvPr>
            <p:ph type="ftr" sz="quarter" idx="11"/>
          </p:nvPr>
        </p:nvSpPr>
        <p:spPr/>
        <p:txBody>
          <a:bodyPr/>
          <a:lstStyle/>
          <a:p>
            <a:endParaRPr lang="bg-BG">
              <a:solidFill>
                <a:prstClr val="black">
                  <a:tint val="75000"/>
                </a:prstClr>
              </a:solidFill>
            </a:endParaRPr>
          </a:p>
        </p:txBody>
      </p:sp>
      <p:sp>
        <p:nvSpPr>
          <p:cNvPr id="6" name="Slide Number Placeholder 5"/>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1779714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endParaRPr lang="bg-BG">
              <a:solidFill>
                <a:prstClr val="black">
                  <a:tint val="75000"/>
                </a:prstClr>
              </a:solidFill>
            </a:endParaRPr>
          </a:p>
        </p:txBody>
      </p:sp>
      <p:sp>
        <p:nvSpPr>
          <p:cNvPr id="5" name="Footer Placeholder 4"/>
          <p:cNvSpPr>
            <a:spLocks noGrp="1"/>
          </p:cNvSpPr>
          <p:nvPr>
            <p:ph type="ftr" sz="quarter" idx="11"/>
          </p:nvPr>
        </p:nvSpPr>
        <p:spPr/>
        <p:txBody>
          <a:bodyPr/>
          <a:lstStyle/>
          <a:p>
            <a:endParaRPr lang="bg-BG">
              <a:solidFill>
                <a:prstClr val="black">
                  <a:tint val="75000"/>
                </a:prstClr>
              </a:solidFill>
            </a:endParaRPr>
          </a:p>
        </p:txBody>
      </p:sp>
      <p:sp>
        <p:nvSpPr>
          <p:cNvPr id="6" name="Slide Number Placeholder 5"/>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24389809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endParaRPr lang="bg-BG">
              <a:solidFill>
                <a:prstClr val="black">
                  <a:tint val="75000"/>
                </a:prstClr>
              </a:solidFill>
            </a:endParaRPr>
          </a:p>
        </p:txBody>
      </p:sp>
      <p:sp>
        <p:nvSpPr>
          <p:cNvPr id="5" name="Footer Placeholder 4"/>
          <p:cNvSpPr>
            <a:spLocks noGrp="1"/>
          </p:cNvSpPr>
          <p:nvPr>
            <p:ph type="ftr" sz="quarter" idx="11"/>
          </p:nvPr>
        </p:nvSpPr>
        <p:spPr/>
        <p:txBody>
          <a:bodyPr/>
          <a:lstStyle/>
          <a:p>
            <a:endParaRPr lang="bg-BG">
              <a:solidFill>
                <a:prstClr val="black">
                  <a:tint val="75000"/>
                </a:prstClr>
              </a:solidFill>
            </a:endParaRPr>
          </a:p>
        </p:txBody>
      </p:sp>
      <p:sp>
        <p:nvSpPr>
          <p:cNvPr id="6" name="Slide Number Placeholder 5"/>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4965108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endParaRPr lang="bg-BG">
              <a:solidFill>
                <a:prstClr val="black">
                  <a:tint val="75000"/>
                </a:prstClr>
              </a:solidFill>
            </a:endParaRPr>
          </a:p>
        </p:txBody>
      </p:sp>
      <p:sp>
        <p:nvSpPr>
          <p:cNvPr id="5" name="Footer Placeholder 4"/>
          <p:cNvSpPr>
            <a:spLocks noGrp="1"/>
          </p:cNvSpPr>
          <p:nvPr>
            <p:ph type="ftr" sz="quarter" idx="11"/>
          </p:nvPr>
        </p:nvSpPr>
        <p:spPr/>
        <p:txBody>
          <a:bodyPr/>
          <a:lstStyle/>
          <a:p>
            <a:endParaRPr lang="bg-BG">
              <a:solidFill>
                <a:prstClr val="black">
                  <a:tint val="75000"/>
                </a:prstClr>
              </a:solidFill>
            </a:endParaRPr>
          </a:p>
        </p:txBody>
      </p:sp>
      <p:sp>
        <p:nvSpPr>
          <p:cNvPr id="6" name="Slide Number Placeholder 5"/>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31169814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bg-BG">
              <a:solidFill>
                <a:prstClr val="black">
                  <a:tint val="75000"/>
                </a:prstClr>
              </a:solidFill>
            </a:endParaRPr>
          </a:p>
        </p:txBody>
      </p:sp>
      <p:sp>
        <p:nvSpPr>
          <p:cNvPr id="5" name="Footer Placeholder 4"/>
          <p:cNvSpPr>
            <a:spLocks noGrp="1"/>
          </p:cNvSpPr>
          <p:nvPr>
            <p:ph type="ftr" sz="quarter" idx="11"/>
          </p:nvPr>
        </p:nvSpPr>
        <p:spPr/>
        <p:txBody>
          <a:bodyPr/>
          <a:lstStyle/>
          <a:p>
            <a:endParaRPr lang="bg-BG">
              <a:solidFill>
                <a:prstClr val="black">
                  <a:tint val="75000"/>
                </a:prstClr>
              </a:solidFill>
            </a:endParaRPr>
          </a:p>
        </p:txBody>
      </p:sp>
      <p:sp>
        <p:nvSpPr>
          <p:cNvPr id="6" name="Slide Number Placeholder 5"/>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23161156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endParaRPr lang="bg-BG">
              <a:solidFill>
                <a:prstClr val="black">
                  <a:tint val="75000"/>
                </a:prstClr>
              </a:solidFill>
            </a:endParaRPr>
          </a:p>
        </p:txBody>
      </p:sp>
      <p:sp>
        <p:nvSpPr>
          <p:cNvPr id="6" name="Footer Placeholder 5"/>
          <p:cNvSpPr>
            <a:spLocks noGrp="1"/>
          </p:cNvSpPr>
          <p:nvPr>
            <p:ph type="ftr" sz="quarter" idx="11"/>
          </p:nvPr>
        </p:nvSpPr>
        <p:spPr/>
        <p:txBody>
          <a:bodyPr/>
          <a:lstStyle/>
          <a:p>
            <a:endParaRPr lang="bg-BG">
              <a:solidFill>
                <a:prstClr val="black">
                  <a:tint val="75000"/>
                </a:prstClr>
              </a:solidFill>
            </a:endParaRPr>
          </a:p>
        </p:txBody>
      </p:sp>
      <p:sp>
        <p:nvSpPr>
          <p:cNvPr id="7" name="Slide Number Placeholder 6"/>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32525850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endParaRPr lang="bg-BG">
              <a:solidFill>
                <a:prstClr val="black">
                  <a:tint val="75000"/>
                </a:prstClr>
              </a:solidFill>
            </a:endParaRPr>
          </a:p>
        </p:txBody>
      </p:sp>
      <p:sp>
        <p:nvSpPr>
          <p:cNvPr id="8" name="Footer Placeholder 7"/>
          <p:cNvSpPr>
            <a:spLocks noGrp="1"/>
          </p:cNvSpPr>
          <p:nvPr>
            <p:ph type="ftr" sz="quarter" idx="11"/>
          </p:nvPr>
        </p:nvSpPr>
        <p:spPr/>
        <p:txBody>
          <a:bodyPr/>
          <a:lstStyle/>
          <a:p>
            <a:endParaRPr lang="bg-BG">
              <a:solidFill>
                <a:prstClr val="black">
                  <a:tint val="75000"/>
                </a:prstClr>
              </a:solidFill>
            </a:endParaRPr>
          </a:p>
        </p:txBody>
      </p:sp>
      <p:sp>
        <p:nvSpPr>
          <p:cNvPr id="9" name="Slide Number Placeholder 8"/>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27298254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endParaRPr lang="bg-BG">
              <a:solidFill>
                <a:prstClr val="black">
                  <a:tint val="75000"/>
                </a:prstClr>
              </a:solidFill>
            </a:endParaRPr>
          </a:p>
        </p:txBody>
      </p:sp>
      <p:sp>
        <p:nvSpPr>
          <p:cNvPr id="4" name="Footer Placeholder 3"/>
          <p:cNvSpPr>
            <a:spLocks noGrp="1"/>
          </p:cNvSpPr>
          <p:nvPr>
            <p:ph type="ftr" sz="quarter" idx="11"/>
          </p:nvPr>
        </p:nvSpPr>
        <p:spPr/>
        <p:txBody>
          <a:bodyPr/>
          <a:lstStyle/>
          <a:p>
            <a:endParaRPr lang="bg-BG">
              <a:solidFill>
                <a:prstClr val="black">
                  <a:tint val="75000"/>
                </a:prstClr>
              </a:solidFill>
            </a:endParaRPr>
          </a:p>
        </p:txBody>
      </p:sp>
      <p:sp>
        <p:nvSpPr>
          <p:cNvPr id="5" name="Slide Number Placeholder 4"/>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2302962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bg-BG">
              <a:solidFill>
                <a:prstClr val="black">
                  <a:tint val="75000"/>
                </a:prstClr>
              </a:solidFill>
            </a:endParaRPr>
          </a:p>
        </p:txBody>
      </p:sp>
      <p:sp>
        <p:nvSpPr>
          <p:cNvPr id="3" name="Footer Placeholder 2"/>
          <p:cNvSpPr>
            <a:spLocks noGrp="1"/>
          </p:cNvSpPr>
          <p:nvPr>
            <p:ph type="ftr" sz="quarter" idx="11"/>
          </p:nvPr>
        </p:nvSpPr>
        <p:spPr/>
        <p:txBody>
          <a:bodyPr/>
          <a:lstStyle/>
          <a:p>
            <a:endParaRPr lang="bg-BG">
              <a:solidFill>
                <a:prstClr val="black">
                  <a:tint val="75000"/>
                </a:prstClr>
              </a:solidFill>
            </a:endParaRPr>
          </a:p>
        </p:txBody>
      </p:sp>
      <p:sp>
        <p:nvSpPr>
          <p:cNvPr id="4" name="Slide Number Placeholder 3"/>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327206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6" name="Rectangle 6"/>
          <p:cNvSpPr>
            <a:spLocks noGrp="1" noChangeArrowheads="1"/>
          </p:cNvSpPr>
          <p:nvPr>
            <p:ph type="sldNum" sz="quarter" idx="12"/>
          </p:nvPr>
        </p:nvSpPr>
        <p:spPr>
          <a:ln/>
        </p:spPr>
        <p:txBody>
          <a:bodyPr/>
          <a:lstStyle>
            <a:lvl1pPr>
              <a:defRPr/>
            </a:lvl1pPr>
          </a:lstStyle>
          <a:p>
            <a:pPr>
              <a:defRPr/>
            </a:pPr>
            <a:fld id="{53338241-9383-410F-AE69-ABF65C3A758D}" type="slidenum">
              <a:rPr lang="bg-BG" altLang="bg-BG"/>
              <a:pPr>
                <a:defRPr/>
              </a:pPr>
              <a:t>‹#›</a:t>
            </a:fld>
            <a:endParaRPr lang="bg-BG" altLang="bg-BG"/>
          </a:p>
        </p:txBody>
      </p:sp>
    </p:spTree>
    <p:extLst>
      <p:ext uri="{BB962C8B-B14F-4D97-AF65-F5344CB8AC3E}">
        <p14:creationId xmlns:p14="http://schemas.microsoft.com/office/powerpoint/2010/main" val="34938178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bg-BG">
              <a:solidFill>
                <a:prstClr val="black">
                  <a:tint val="75000"/>
                </a:prstClr>
              </a:solidFill>
            </a:endParaRPr>
          </a:p>
        </p:txBody>
      </p:sp>
      <p:sp>
        <p:nvSpPr>
          <p:cNvPr id="6" name="Footer Placeholder 5"/>
          <p:cNvSpPr>
            <a:spLocks noGrp="1"/>
          </p:cNvSpPr>
          <p:nvPr>
            <p:ph type="ftr" sz="quarter" idx="11"/>
          </p:nvPr>
        </p:nvSpPr>
        <p:spPr/>
        <p:txBody>
          <a:bodyPr/>
          <a:lstStyle/>
          <a:p>
            <a:endParaRPr lang="bg-BG">
              <a:solidFill>
                <a:prstClr val="black">
                  <a:tint val="75000"/>
                </a:prstClr>
              </a:solidFill>
            </a:endParaRPr>
          </a:p>
        </p:txBody>
      </p:sp>
      <p:sp>
        <p:nvSpPr>
          <p:cNvPr id="7" name="Slide Number Placeholder 6"/>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3462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bg-BG">
              <a:solidFill>
                <a:prstClr val="black">
                  <a:tint val="75000"/>
                </a:prstClr>
              </a:solidFill>
            </a:endParaRPr>
          </a:p>
        </p:txBody>
      </p:sp>
      <p:sp>
        <p:nvSpPr>
          <p:cNvPr id="6" name="Footer Placeholder 5"/>
          <p:cNvSpPr>
            <a:spLocks noGrp="1"/>
          </p:cNvSpPr>
          <p:nvPr>
            <p:ph type="ftr" sz="quarter" idx="11"/>
          </p:nvPr>
        </p:nvSpPr>
        <p:spPr/>
        <p:txBody>
          <a:bodyPr/>
          <a:lstStyle/>
          <a:p>
            <a:endParaRPr lang="bg-BG">
              <a:solidFill>
                <a:prstClr val="black">
                  <a:tint val="75000"/>
                </a:prstClr>
              </a:solidFill>
            </a:endParaRPr>
          </a:p>
        </p:txBody>
      </p:sp>
      <p:sp>
        <p:nvSpPr>
          <p:cNvPr id="7" name="Slide Number Placeholder 6"/>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1751344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endParaRPr lang="bg-BG">
              <a:solidFill>
                <a:prstClr val="black">
                  <a:tint val="75000"/>
                </a:prstClr>
              </a:solidFill>
            </a:endParaRPr>
          </a:p>
        </p:txBody>
      </p:sp>
      <p:sp>
        <p:nvSpPr>
          <p:cNvPr id="5" name="Footer Placeholder 4"/>
          <p:cNvSpPr>
            <a:spLocks noGrp="1"/>
          </p:cNvSpPr>
          <p:nvPr>
            <p:ph type="ftr" sz="quarter" idx="11"/>
          </p:nvPr>
        </p:nvSpPr>
        <p:spPr/>
        <p:txBody>
          <a:bodyPr/>
          <a:lstStyle/>
          <a:p>
            <a:endParaRPr lang="bg-BG">
              <a:solidFill>
                <a:prstClr val="black">
                  <a:tint val="75000"/>
                </a:prstClr>
              </a:solidFill>
            </a:endParaRPr>
          </a:p>
        </p:txBody>
      </p:sp>
      <p:sp>
        <p:nvSpPr>
          <p:cNvPr id="6" name="Slide Number Placeholder 5"/>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37733827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endParaRPr lang="bg-BG">
              <a:solidFill>
                <a:prstClr val="black">
                  <a:tint val="75000"/>
                </a:prstClr>
              </a:solidFill>
            </a:endParaRPr>
          </a:p>
        </p:txBody>
      </p:sp>
      <p:sp>
        <p:nvSpPr>
          <p:cNvPr id="5" name="Footer Placeholder 4"/>
          <p:cNvSpPr>
            <a:spLocks noGrp="1"/>
          </p:cNvSpPr>
          <p:nvPr>
            <p:ph type="ftr" sz="quarter" idx="11"/>
          </p:nvPr>
        </p:nvSpPr>
        <p:spPr/>
        <p:txBody>
          <a:bodyPr/>
          <a:lstStyle/>
          <a:p>
            <a:endParaRPr lang="bg-BG">
              <a:solidFill>
                <a:prstClr val="black">
                  <a:tint val="75000"/>
                </a:prstClr>
              </a:solidFill>
            </a:endParaRPr>
          </a:p>
        </p:txBody>
      </p:sp>
      <p:sp>
        <p:nvSpPr>
          <p:cNvPr id="6" name="Slide Number Placeholder 5"/>
          <p:cNvSpPr>
            <a:spLocks noGrp="1"/>
          </p:cNvSpPr>
          <p:nvPr>
            <p:ph type="sldNum" sz="quarter" idx="12"/>
          </p:nvPr>
        </p:nvSpPr>
        <p:spPr/>
        <p:txBody>
          <a:bodyPr/>
          <a:lstStyle/>
          <a:p>
            <a:fld id="{2FF3FEAD-737C-4105-97A6-8913A207F9EF}" type="slidenum">
              <a:rPr lang="bg-BG" smtClean="0">
                <a:solidFill>
                  <a:prstClr val="black">
                    <a:tint val="75000"/>
                  </a:prstClr>
                </a:solidFill>
              </a:rPr>
              <a:pPr/>
              <a:t>‹#›</a:t>
            </a:fld>
            <a:endParaRPr lang="bg-BG">
              <a:solidFill>
                <a:prstClr val="black">
                  <a:tint val="75000"/>
                </a:prstClr>
              </a:solidFill>
            </a:endParaRPr>
          </a:p>
        </p:txBody>
      </p:sp>
    </p:spTree>
    <p:extLst>
      <p:ext uri="{BB962C8B-B14F-4D97-AF65-F5344CB8AC3E}">
        <p14:creationId xmlns:p14="http://schemas.microsoft.com/office/powerpoint/2010/main" val="3485313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7" name="Rectangle 6"/>
          <p:cNvSpPr>
            <a:spLocks noGrp="1" noChangeArrowheads="1"/>
          </p:cNvSpPr>
          <p:nvPr>
            <p:ph type="sldNum" sz="quarter" idx="12"/>
          </p:nvPr>
        </p:nvSpPr>
        <p:spPr>
          <a:ln/>
        </p:spPr>
        <p:txBody>
          <a:bodyPr/>
          <a:lstStyle>
            <a:lvl1pPr>
              <a:defRPr/>
            </a:lvl1pPr>
          </a:lstStyle>
          <a:p>
            <a:pPr>
              <a:defRPr/>
            </a:pPr>
            <a:fld id="{78589F44-9FA7-4160-B958-F86EDEC6C81A}" type="slidenum">
              <a:rPr lang="bg-BG" altLang="bg-BG"/>
              <a:pPr>
                <a:defRPr/>
              </a:pPr>
              <a:t>‹#›</a:t>
            </a:fld>
            <a:endParaRPr lang="bg-BG" altLang="bg-BG"/>
          </a:p>
        </p:txBody>
      </p:sp>
    </p:spTree>
    <p:extLst>
      <p:ext uri="{BB962C8B-B14F-4D97-AF65-F5344CB8AC3E}">
        <p14:creationId xmlns:p14="http://schemas.microsoft.com/office/powerpoint/2010/main" val="22763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8"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9" name="Rectangle 6"/>
          <p:cNvSpPr>
            <a:spLocks noGrp="1" noChangeArrowheads="1"/>
          </p:cNvSpPr>
          <p:nvPr>
            <p:ph type="sldNum" sz="quarter" idx="12"/>
          </p:nvPr>
        </p:nvSpPr>
        <p:spPr>
          <a:ln/>
        </p:spPr>
        <p:txBody>
          <a:bodyPr/>
          <a:lstStyle>
            <a:lvl1pPr>
              <a:defRPr/>
            </a:lvl1pPr>
          </a:lstStyle>
          <a:p>
            <a:pPr>
              <a:defRPr/>
            </a:pPr>
            <a:fld id="{8C5C3F2A-B5C8-404B-8E70-7081B96F1F5D}" type="slidenum">
              <a:rPr lang="bg-BG" altLang="bg-BG"/>
              <a:pPr>
                <a:defRPr/>
              </a:pPr>
              <a:t>‹#›</a:t>
            </a:fld>
            <a:endParaRPr lang="bg-BG" altLang="bg-BG"/>
          </a:p>
        </p:txBody>
      </p:sp>
    </p:spTree>
    <p:extLst>
      <p:ext uri="{BB962C8B-B14F-4D97-AF65-F5344CB8AC3E}">
        <p14:creationId xmlns:p14="http://schemas.microsoft.com/office/powerpoint/2010/main" val="185896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4"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5" name="Rectangle 6"/>
          <p:cNvSpPr>
            <a:spLocks noGrp="1" noChangeArrowheads="1"/>
          </p:cNvSpPr>
          <p:nvPr>
            <p:ph type="sldNum" sz="quarter" idx="12"/>
          </p:nvPr>
        </p:nvSpPr>
        <p:spPr>
          <a:ln/>
        </p:spPr>
        <p:txBody>
          <a:bodyPr/>
          <a:lstStyle>
            <a:lvl1pPr>
              <a:defRPr/>
            </a:lvl1pPr>
          </a:lstStyle>
          <a:p>
            <a:pPr>
              <a:defRPr/>
            </a:pPr>
            <a:fld id="{BC3E94D9-D85E-486E-9FF4-5C206E08631F}" type="slidenum">
              <a:rPr lang="bg-BG" altLang="bg-BG"/>
              <a:pPr>
                <a:defRPr/>
              </a:pPr>
              <a:t>‹#›</a:t>
            </a:fld>
            <a:endParaRPr lang="bg-BG" altLang="bg-BG"/>
          </a:p>
        </p:txBody>
      </p:sp>
    </p:spTree>
    <p:extLst>
      <p:ext uri="{BB962C8B-B14F-4D97-AF65-F5344CB8AC3E}">
        <p14:creationId xmlns:p14="http://schemas.microsoft.com/office/powerpoint/2010/main" val="84372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3"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4" name="Rectangle 6"/>
          <p:cNvSpPr>
            <a:spLocks noGrp="1" noChangeArrowheads="1"/>
          </p:cNvSpPr>
          <p:nvPr>
            <p:ph type="sldNum" sz="quarter" idx="12"/>
          </p:nvPr>
        </p:nvSpPr>
        <p:spPr>
          <a:ln/>
        </p:spPr>
        <p:txBody>
          <a:bodyPr/>
          <a:lstStyle>
            <a:lvl1pPr>
              <a:defRPr/>
            </a:lvl1pPr>
          </a:lstStyle>
          <a:p>
            <a:pPr>
              <a:defRPr/>
            </a:pPr>
            <a:fld id="{419EB61F-EF23-4226-9F0D-252580041AFC}" type="slidenum">
              <a:rPr lang="bg-BG" altLang="bg-BG"/>
              <a:pPr>
                <a:defRPr/>
              </a:pPr>
              <a:t>‹#›</a:t>
            </a:fld>
            <a:endParaRPr lang="bg-BG" altLang="bg-BG"/>
          </a:p>
        </p:txBody>
      </p:sp>
    </p:spTree>
    <p:extLst>
      <p:ext uri="{BB962C8B-B14F-4D97-AF65-F5344CB8AC3E}">
        <p14:creationId xmlns:p14="http://schemas.microsoft.com/office/powerpoint/2010/main" val="114533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7" name="Rectangle 6"/>
          <p:cNvSpPr>
            <a:spLocks noGrp="1" noChangeArrowheads="1"/>
          </p:cNvSpPr>
          <p:nvPr>
            <p:ph type="sldNum" sz="quarter" idx="12"/>
          </p:nvPr>
        </p:nvSpPr>
        <p:spPr>
          <a:ln/>
        </p:spPr>
        <p:txBody>
          <a:bodyPr/>
          <a:lstStyle>
            <a:lvl1pPr>
              <a:defRPr/>
            </a:lvl1pPr>
          </a:lstStyle>
          <a:p>
            <a:pPr>
              <a:defRPr/>
            </a:pPr>
            <a:fld id="{AD18E2E3-C5A4-445C-B7CF-0C322A03EE8A}" type="slidenum">
              <a:rPr lang="bg-BG" altLang="bg-BG"/>
              <a:pPr>
                <a:defRPr/>
              </a:pPr>
              <a:t>‹#›</a:t>
            </a:fld>
            <a:endParaRPr lang="bg-BG" altLang="bg-BG"/>
          </a:p>
        </p:txBody>
      </p:sp>
    </p:spTree>
    <p:extLst>
      <p:ext uri="{BB962C8B-B14F-4D97-AF65-F5344CB8AC3E}">
        <p14:creationId xmlns:p14="http://schemas.microsoft.com/office/powerpoint/2010/main" val="54617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bg-B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7" name="Rectangle 6"/>
          <p:cNvSpPr>
            <a:spLocks noGrp="1" noChangeArrowheads="1"/>
          </p:cNvSpPr>
          <p:nvPr>
            <p:ph type="sldNum" sz="quarter" idx="12"/>
          </p:nvPr>
        </p:nvSpPr>
        <p:spPr>
          <a:ln/>
        </p:spPr>
        <p:txBody>
          <a:bodyPr/>
          <a:lstStyle>
            <a:lvl1pPr>
              <a:defRPr/>
            </a:lvl1pPr>
          </a:lstStyle>
          <a:p>
            <a:pPr>
              <a:defRPr/>
            </a:pPr>
            <a:fld id="{8C91CB5F-98F9-41A0-A8B8-F0EFB4EFD435}" type="slidenum">
              <a:rPr lang="bg-BG" altLang="bg-BG"/>
              <a:pPr>
                <a:defRPr/>
              </a:pPr>
              <a:t>‹#›</a:t>
            </a:fld>
            <a:endParaRPr lang="bg-BG" altLang="bg-BG"/>
          </a:p>
        </p:txBody>
      </p:sp>
    </p:spTree>
    <p:extLst>
      <p:ext uri="{BB962C8B-B14F-4D97-AF65-F5344CB8AC3E}">
        <p14:creationId xmlns:p14="http://schemas.microsoft.com/office/powerpoint/2010/main" val="2681648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bg-BG" altLang="bg-BG"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bg-BG" altLang="bg-BG" smtClean="0"/>
              <a:t>Click to edit Master text styles</a:t>
            </a:r>
          </a:p>
          <a:p>
            <a:pPr lvl="1"/>
            <a:r>
              <a:rPr lang="bg-BG" altLang="bg-BG" smtClean="0"/>
              <a:t>Second level</a:t>
            </a:r>
          </a:p>
          <a:p>
            <a:pPr lvl="2"/>
            <a:r>
              <a:rPr lang="bg-BG" altLang="bg-BG" smtClean="0"/>
              <a:t>Third level</a:t>
            </a:r>
          </a:p>
          <a:p>
            <a:pPr lvl="3"/>
            <a:r>
              <a:rPr lang="bg-BG" altLang="bg-BG" smtClean="0"/>
              <a:t>Fourth level</a:t>
            </a:r>
          </a:p>
          <a:p>
            <a:pPr lvl="4"/>
            <a:r>
              <a:rPr lang="bg-BG" altLang="bg-BG"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bg-BG" altLang="bg-BG"/>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bg-BG" altLang="bg-BG"/>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98029B1C-BA52-4BD5-AA66-BDB803A860FF}" type="slidenum">
              <a:rPr lang="bg-BG" altLang="bg-BG"/>
              <a:pPr>
                <a:defRPr/>
              </a:pPr>
              <a:t>‹#›</a:t>
            </a:fld>
            <a:endParaRPr lang="bg-BG" altLang="bg-B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endParaRPr lang="bg-BG">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bg-BG">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2FF3FEAD-737C-4105-97A6-8913A207F9EF}" type="slidenum">
              <a:rPr lang="bg-BG" smtClean="0">
                <a:solidFill>
                  <a:prstClr val="black">
                    <a:tint val="75000"/>
                  </a:prstClr>
                </a:solidFill>
                <a:latin typeface="Calibri"/>
              </a:rPr>
              <a:pPr fontAlgn="auto">
                <a:spcBef>
                  <a:spcPts val="0"/>
                </a:spcBef>
                <a:spcAft>
                  <a:spcPts val="0"/>
                </a:spcAft>
              </a:pPr>
              <a:t>‹#›</a:t>
            </a:fld>
            <a:endParaRPr lang="bg-BG">
              <a:solidFill>
                <a:prstClr val="black">
                  <a:tint val="75000"/>
                </a:prstClr>
              </a:solidFill>
              <a:latin typeface="Calibri"/>
            </a:endParaRPr>
          </a:p>
        </p:txBody>
      </p:sp>
    </p:spTree>
    <p:extLst>
      <p:ext uri="{BB962C8B-B14F-4D97-AF65-F5344CB8AC3E}">
        <p14:creationId xmlns:p14="http://schemas.microsoft.com/office/powerpoint/2010/main" val="1774819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endParaRPr lang="bg-BG">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bg-BG">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2FF3FEAD-737C-4105-97A6-8913A207F9EF}" type="slidenum">
              <a:rPr lang="bg-BG" smtClean="0">
                <a:solidFill>
                  <a:prstClr val="black">
                    <a:tint val="75000"/>
                  </a:prstClr>
                </a:solidFill>
                <a:latin typeface="Calibri"/>
              </a:rPr>
              <a:pPr fontAlgn="auto">
                <a:spcBef>
                  <a:spcPts val="0"/>
                </a:spcBef>
                <a:spcAft>
                  <a:spcPts val="0"/>
                </a:spcAft>
              </a:pPr>
              <a:t>‹#›</a:t>
            </a:fld>
            <a:endParaRPr lang="bg-BG">
              <a:solidFill>
                <a:prstClr val="black">
                  <a:tint val="75000"/>
                </a:prstClr>
              </a:solidFill>
              <a:latin typeface="Calibri"/>
            </a:endParaRPr>
          </a:p>
        </p:txBody>
      </p:sp>
    </p:spTree>
    <p:extLst>
      <p:ext uri="{BB962C8B-B14F-4D97-AF65-F5344CB8AC3E}">
        <p14:creationId xmlns:p14="http://schemas.microsoft.com/office/powerpoint/2010/main" val="34003379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www.cambridge.org/"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www.farmlandbulgaria.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www.farmlandbulgaria.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hyperlink" Target="http://www.cambridge.org/" TargetMode="Externa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file:///C:\Users\tusf\NBU\microeconomics\1024\graphics\f_57.jpg" TargetMode="External"/><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274638"/>
            <a:ext cx="8362950" cy="6178550"/>
          </a:xfrm>
        </p:spPr>
        <p:txBody>
          <a:bodyPr/>
          <a:lstStyle/>
          <a:p>
            <a:pPr eaLnBrk="1" hangingPunct="1"/>
            <a:r>
              <a:rPr lang="bg-BG" altLang="bg-BG" sz="4000" b="1" smtClean="0"/>
              <a:t>ПАЗАР НА ПРОИЗВОДСТВЕНИТЕ ФАКТОРИ:</a:t>
            </a:r>
            <a:br>
              <a:rPr lang="bg-BG" altLang="bg-BG" sz="4000" b="1" smtClean="0"/>
            </a:br>
            <a:r>
              <a:rPr lang="bg-BG" altLang="bg-BG" b="1" smtClean="0"/>
              <a:t>ОБРАЗУВАНЕ НА ЦЕНАТА НА ЗЕМЯТА, КАПИТАЛА И ПРЕДПРИЕМАЧЕСКИТЕ УМЕНИЯ</a:t>
            </a:r>
            <a:r>
              <a:rPr lang="bg-BG" altLang="bg-BG" smtClean="0"/>
              <a:t> </a:t>
            </a:r>
          </a:p>
        </p:txBody>
      </p:sp>
      <p:sp>
        <p:nvSpPr>
          <p:cNvPr id="2" name="Slide Number Placeholder 1"/>
          <p:cNvSpPr>
            <a:spLocks noGrp="1"/>
          </p:cNvSpPr>
          <p:nvPr>
            <p:ph type="sldNum" sz="quarter" idx="12"/>
          </p:nvPr>
        </p:nvSpPr>
        <p:spPr/>
        <p:txBody>
          <a:bodyPr/>
          <a:lstStyle/>
          <a:p>
            <a:pPr>
              <a:defRPr/>
            </a:pPr>
            <a:fld id="{BC3E94D9-D85E-486E-9FF4-5C206E08631F}" type="slidenum">
              <a:rPr lang="bg-BG" altLang="bg-BG" smtClean="0"/>
              <a:pPr>
                <a:defRPr/>
              </a:pPr>
              <a:t>1</a:t>
            </a:fld>
            <a:endParaRPr lang="bg-BG" altLang="bg-BG"/>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bg-BG" altLang="bg-BG" sz="2400" b="1" smtClean="0"/>
              <a:t>1. Рентата като добавъчен доход за използването на оскъдни производствени фактори</a:t>
            </a:r>
            <a:r>
              <a:rPr lang="bg-BG" altLang="bg-BG" sz="3200" smtClean="0"/>
              <a:t> </a:t>
            </a:r>
          </a:p>
        </p:txBody>
      </p:sp>
      <p:sp>
        <p:nvSpPr>
          <p:cNvPr id="5123" name="Rectangle 3"/>
          <p:cNvSpPr>
            <a:spLocks noGrp="1" noChangeArrowheads="1"/>
          </p:cNvSpPr>
          <p:nvPr>
            <p:ph type="body" idx="1"/>
          </p:nvPr>
        </p:nvSpPr>
        <p:spPr/>
        <p:txBody>
          <a:bodyPr/>
          <a:lstStyle/>
          <a:p>
            <a:pPr marL="0" indent="0" algn="just" eaLnBrk="1" hangingPunct="1">
              <a:lnSpc>
                <a:spcPct val="80000"/>
              </a:lnSpc>
              <a:buFontTx/>
              <a:buNone/>
            </a:pPr>
            <a:r>
              <a:rPr lang="en-US" altLang="bg-BG" sz="2400" dirty="0" smtClean="0"/>
              <a:t>	</a:t>
            </a:r>
            <a:r>
              <a:rPr lang="bg-BG" altLang="bg-BG" sz="4000" dirty="0" smtClean="0"/>
              <a:t>земята</a:t>
            </a:r>
            <a:r>
              <a:rPr lang="bg-BG" altLang="bg-BG" sz="2400" dirty="0" smtClean="0"/>
              <a:t> е </a:t>
            </a:r>
            <a:r>
              <a:rPr lang="bg-BG" altLang="bg-BG" sz="2400" b="1" dirty="0" smtClean="0"/>
              <a:t>оскъдна по природни причини</a:t>
            </a:r>
            <a:r>
              <a:rPr lang="bg-BG" altLang="bg-BG" sz="2400" dirty="0" smtClean="0"/>
              <a:t>. Независимо от това правилото е общо: </a:t>
            </a:r>
            <a:r>
              <a:rPr lang="bg-BG" altLang="bg-BG" sz="2400" b="1" dirty="0" smtClean="0">
                <a:solidFill>
                  <a:srgbClr val="FF0000"/>
                </a:solidFill>
              </a:rPr>
              <a:t>икономическа рента възниква винаги, когато факторите за производство на търсени на пазара стоки са оскъдни и нееластични в своето предлагане (нямат заместители).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10</a:t>
            </a:fld>
            <a:endParaRPr lang="bg-BG" altLang="bg-BG"/>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1800" dirty="0"/>
              <a:t>Каква е сегашната стойност на дохода от инвестицията, която се получава в продължение на пет години? За целта използваме формулата:</a:t>
            </a:r>
            <a:br>
              <a:rPr lang="bg-BG" sz="1800" dirty="0"/>
            </a:br>
            <a:endParaRPr lang="bg-BG" sz="1800"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268760"/>
            <a:ext cx="6457593" cy="1175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2413338"/>
            <a:ext cx="9144000" cy="1200329"/>
          </a:xfrm>
          <a:prstGeom prst="rect">
            <a:avLst/>
          </a:prstGeom>
        </p:spPr>
        <p:txBody>
          <a:bodyPr wrap="square">
            <a:spAutoFit/>
          </a:bodyPr>
          <a:lstStyle/>
          <a:p>
            <a:r>
              <a:rPr lang="bg-BG" dirty="0"/>
              <a:t>където AP е паричният поток или печалбата, получавана всяка година в продължение на експлоатационния период на капитала. Като заместим с числовите данни, получаваме, че сегашната </a:t>
            </a:r>
            <a:r>
              <a:rPr lang="bg-BG" dirty="0" err="1"/>
              <a:t>дисконтирана</a:t>
            </a:r>
            <a:r>
              <a:rPr lang="bg-BG" dirty="0"/>
              <a:t> стойност (PDV) е равна на 3,238 млн. лева.</a:t>
            </a:r>
          </a:p>
        </p:txBody>
      </p:sp>
      <p:sp>
        <p:nvSpPr>
          <p:cNvPr id="5" name="Rectangle 4"/>
          <p:cNvSpPr/>
          <p:nvPr/>
        </p:nvSpPr>
        <p:spPr>
          <a:xfrm>
            <a:off x="0" y="3690898"/>
            <a:ext cx="9144000" cy="923330"/>
          </a:xfrm>
          <a:prstGeom prst="rect">
            <a:avLst/>
          </a:prstGeom>
        </p:spPr>
        <p:txBody>
          <a:bodyPr wrap="square">
            <a:spAutoFit/>
          </a:bodyPr>
          <a:lstStyle/>
          <a:p>
            <a:r>
              <a:rPr lang="bg-BG" dirty="0"/>
              <a:t>Чистата сегашна стойност (NPV) или изгодата от инвестицията се получава, като от сегашната </a:t>
            </a:r>
            <a:r>
              <a:rPr lang="bg-BG" dirty="0" err="1"/>
              <a:t>дисконтирана</a:t>
            </a:r>
            <a:r>
              <a:rPr lang="bg-BG" dirty="0"/>
              <a:t> стойност (PDV) приспаднем стойността на инвестицията (</a:t>
            </a:r>
            <a:r>
              <a:rPr lang="bg-BG" dirty="0" err="1"/>
              <a:t>ln</a:t>
            </a:r>
            <a:r>
              <a:rPr lang="bg-BG" dirty="0"/>
              <a:t>), която е фактически сегашната стойност на капитала (PV):</a:t>
            </a:r>
          </a:p>
        </p:txBody>
      </p:sp>
      <p:sp>
        <p:nvSpPr>
          <p:cNvPr id="8" name="TextBox 7"/>
          <p:cNvSpPr txBox="1"/>
          <p:nvPr/>
        </p:nvSpPr>
        <p:spPr>
          <a:xfrm>
            <a:off x="467544" y="5229200"/>
            <a:ext cx="8136904" cy="369332"/>
          </a:xfrm>
          <a:prstGeom prst="rect">
            <a:avLst/>
          </a:prstGeom>
          <a:noFill/>
        </p:spPr>
        <p:txBody>
          <a:bodyPr wrap="square" rtlCol="0">
            <a:spAutoFit/>
          </a:bodyPr>
          <a:lstStyle/>
          <a:p>
            <a:endParaRPr lang="bg-BG" dirty="0"/>
          </a:p>
        </p:txBody>
      </p:sp>
      <p:sp>
        <p:nvSpPr>
          <p:cNvPr id="11" name="Rectangle 10"/>
          <p:cNvSpPr/>
          <p:nvPr/>
        </p:nvSpPr>
        <p:spPr>
          <a:xfrm>
            <a:off x="107504" y="5097958"/>
            <a:ext cx="9036496" cy="923330"/>
          </a:xfrm>
          <a:prstGeom prst="rect">
            <a:avLst/>
          </a:prstGeom>
        </p:spPr>
        <p:txBody>
          <a:bodyPr wrap="square">
            <a:spAutoFit/>
          </a:bodyPr>
          <a:lstStyle/>
          <a:p>
            <a:r>
              <a:rPr lang="ru-RU" sz="3600" b="1" dirty="0"/>
              <a:t>NPV = PDV – PV(</a:t>
            </a:r>
            <a:r>
              <a:rPr lang="ru-RU" sz="3600" b="1" dirty="0" err="1"/>
              <a:t>ln</a:t>
            </a:r>
            <a:r>
              <a:rPr lang="ru-RU" sz="3600" b="1" dirty="0"/>
              <a:t>) </a:t>
            </a:r>
            <a:endParaRPr lang="ru-RU" sz="3600" b="1" dirty="0" smtClean="0"/>
          </a:p>
          <a:p>
            <a:r>
              <a:rPr lang="ru-RU" dirty="0" smtClean="0"/>
              <a:t>Като </a:t>
            </a:r>
            <a:r>
              <a:rPr lang="ru-RU" dirty="0"/>
              <a:t>заместим, </a:t>
            </a:r>
            <a:r>
              <a:rPr lang="ru-RU" dirty="0" err="1"/>
              <a:t>получаваме</a:t>
            </a:r>
            <a:r>
              <a:rPr lang="ru-RU" dirty="0"/>
              <a:t>: NPV = 3,238 - 2,6 = 0,638 </a:t>
            </a:r>
            <a:r>
              <a:rPr lang="ru-RU" dirty="0" err="1"/>
              <a:t>млн.лв</a:t>
            </a:r>
            <a:r>
              <a:rPr lang="ru-RU" dirty="0"/>
              <a:t>.</a:t>
            </a:r>
          </a:p>
        </p:txBody>
      </p:sp>
      <p:sp>
        <p:nvSpPr>
          <p:cNvPr id="3" name="Slide Number Placeholder 2"/>
          <p:cNvSpPr>
            <a:spLocks noGrp="1"/>
          </p:cNvSpPr>
          <p:nvPr>
            <p:ph type="sldNum" sz="quarter" idx="12"/>
          </p:nvPr>
        </p:nvSpPr>
        <p:spPr/>
        <p:txBody>
          <a:bodyPr/>
          <a:lstStyle/>
          <a:p>
            <a:pPr>
              <a:defRPr/>
            </a:pPr>
            <a:fld id="{E80B9594-4B67-48D7-A26F-BDEDE66862B9}" type="slidenum">
              <a:rPr lang="bg-BG" altLang="bg-BG" smtClean="0"/>
              <a:pPr>
                <a:defRPr/>
              </a:pPr>
              <a:t>100</a:t>
            </a:fld>
            <a:endParaRPr lang="bg-BG" altLang="bg-BG"/>
          </a:p>
        </p:txBody>
      </p:sp>
    </p:spTree>
    <p:extLst>
      <p:ext uri="{BB962C8B-B14F-4D97-AF65-F5344CB8AC3E}">
        <p14:creationId xmlns:p14="http://schemas.microsoft.com/office/powerpoint/2010/main" val="119365188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pPr marL="0" indent="0" algn="just">
              <a:buNone/>
            </a:pPr>
            <a:r>
              <a:rPr lang="bg-BG" sz="2400" dirty="0" smtClean="0"/>
              <a:t>	Резултатът </a:t>
            </a:r>
            <a:r>
              <a:rPr lang="bg-BG" sz="2400" dirty="0"/>
              <a:t>показва, че потокът от печалбата в продължение на пет години, </a:t>
            </a:r>
            <a:r>
              <a:rPr lang="bg-BG" sz="2400" dirty="0" err="1"/>
              <a:t>дисконтиран</a:t>
            </a:r>
            <a:r>
              <a:rPr lang="bg-BG" sz="2400" dirty="0"/>
              <a:t> като сегашна стойност, надхвърля стойността на инвестицията. Това е доказателство за ефективността на проекта. Фактически чистата сегашна стойност (NPV) е печалба на инвеститора над капитализираната </a:t>
            </a:r>
            <a:r>
              <a:rPr lang="bg-BG" sz="2400" dirty="0" smtClean="0"/>
              <a:t>(натрупана</a:t>
            </a:r>
            <a:r>
              <a:rPr lang="bg-BG" sz="2400" dirty="0"/>
              <a:t>) лихва, която би се получила, ако парите бяха вложени в паричен депозит. Ето защо, когато чистата сегашна стойност е позитивна величина, инвестицията попада в зоната на осъществимите проекти (затъмнената зона на фигура 7.5б).</a:t>
            </a:r>
          </a:p>
          <a:p>
            <a:pPr marL="0" indent="0" algn="just">
              <a:buNone/>
            </a:pPr>
            <a:endParaRPr lang="bg-BG" sz="2400"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101</a:t>
            </a:fld>
            <a:endParaRPr lang="bg-BG" altLang="bg-BG"/>
          </a:p>
        </p:txBody>
      </p:sp>
    </p:spTree>
    <p:extLst>
      <p:ext uri="{BB962C8B-B14F-4D97-AF65-F5344CB8AC3E}">
        <p14:creationId xmlns:p14="http://schemas.microsoft.com/office/powerpoint/2010/main" val="10379494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200" b="1" dirty="0"/>
              <a:t>5. Печалбата като доход за предприемаческите усилия</a:t>
            </a:r>
            <a:r>
              <a:rPr lang="bg-BG" sz="3200" dirty="0"/>
              <a:t/>
            </a:r>
            <a:br>
              <a:rPr lang="bg-BG" sz="3200" dirty="0"/>
            </a:br>
            <a:endParaRPr lang="bg-BG" sz="3200" dirty="0"/>
          </a:p>
        </p:txBody>
      </p:sp>
      <p:sp>
        <p:nvSpPr>
          <p:cNvPr id="3" name="Content Placeholder 2"/>
          <p:cNvSpPr>
            <a:spLocks noGrp="1"/>
          </p:cNvSpPr>
          <p:nvPr>
            <p:ph idx="1"/>
          </p:nvPr>
        </p:nvSpPr>
        <p:spPr/>
        <p:txBody>
          <a:bodyPr/>
          <a:lstStyle/>
          <a:p>
            <a:pPr marL="0" indent="0" algn="just">
              <a:buNone/>
            </a:pPr>
            <a:r>
              <a:rPr lang="bg-BG" sz="2000" dirty="0"/>
              <a:t>Трудът, капиталът и природните ресурси сами по себе си не образуват печеливша комбинация на производството. Някой трябва да вземе решение какво, как и за кого да произведе. Това е именно </a:t>
            </a:r>
            <a:r>
              <a:rPr lang="bg-BG" sz="2000" b="1" dirty="0"/>
              <a:t>предприемачът</a:t>
            </a:r>
            <a:r>
              <a:rPr lang="bg-BG" sz="2000" dirty="0"/>
              <a:t>. Той се нагърбва с тези дейности, ръководейки се от мотива за печалба (предприемачески доход).</a:t>
            </a:r>
          </a:p>
          <a:p>
            <a:pPr marL="0" lvl="0" indent="0" algn="just">
              <a:buNone/>
            </a:pPr>
            <a:r>
              <a:rPr lang="bg-BG" sz="2000" b="1" dirty="0"/>
              <a:t>Функциите на предприемача</a:t>
            </a:r>
            <a:endParaRPr lang="bg-BG" sz="2000" dirty="0"/>
          </a:p>
          <a:p>
            <a:pPr marL="0" indent="0" algn="just">
              <a:buNone/>
            </a:pPr>
            <a:r>
              <a:rPr lang="bg-BG" sz="2000" dirty="0"/>
              <a:t>Предприемачът изпълнява две функции в стопанската си дейност:</a:t>
            </a:r>
          </a:p>
          <a:p>
            <a:pPr marL="0" indent="0" algn="just">
              <a:buNone/>
            </a:pPr>
            <a:r>
              <a:rPr lang="bg-BG" sz="2000" dirty="0"/>
              <a:t>– първо, да организира производството на определени стоки и услуги;</a:t>
            </a:r>
          </a:p>
          <a:p>
            <a:pPr marL="0" indent="0" algn="just">
              <a:buNone/>
            </a:pPr>
            <a:r>
              <a:rPr lang="bg-BG" sz="2000" dirty="0"/>
              <a:t>– второ, да поеме риск за тяхното производство в условията на негарантирано търсене.</a:t>
            </a:r>
          </a:p>
          <a:p>
            <a:pPr marL="0" indent="0" algn="just">
              <a:buNone/>
            </a:pPr>
            <a:endParaRPr lang="bg-BG" sz="2000"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102</a:t>
            </a:fld>
            <a:endParaRPr lang="bg-BG" altLang="bg-BG"/>
          </a:p>
        </p:txBody>
      </p:sp>
    </p:spTree>
    <p:extLst>
      <p:ext uri="{BB962C8B-B14F-4D97-AF65-F5344CB8AC3E}">
        <p14:creationId xmlns:p14="http://schemas.microsoft.com/office/powerpoint/2010/main" val="224152814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pPr marL="0" indent="0" algn="just">
              <a:buNone/>
            </a:pPr>
            <a:r>
              <a:rPr lang="bg-BG" sz="2800" dirty="0" smtClean="0"/>
              <a:t>	Предприемачът </a:t>
            </a:r>
            <a:r>
              <a:rPr lang="bg-BG" sz="2800" dirty="0"/>
              <a:t>трябва да закупи или да наеме производствените фактори, които са необходими за неговия бизнес. По-нататък той се стреми да комбинира тяхното използване по начин, който да минимизира разходите за производство. Най-накрая, предприемачът трябва да продаде стоките на пазара. Очевидно без функцията по координацията на производствените фактори не може да съществува нито един бизнес. Това обаче не е достатъчно, за да бъде той успешен.</a:t>
            </a:r>
          </a:p>
          <a:p>
            <a:pPr marL="0" indent="0" algn="just">
              <a:buNone/>
            </a:pPr>
            <a:endParaRPr lang="bg-BG" sz="2800"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103</a:t>
            </a:fld>
            <a:endParaRPr lang="bg-BG" altLang="bg-BG"/>
          </a:p>
        </p:txBody>
      </p:sp>
    </p:spTree>
    <p:extLst>
      <p:ext uri="{BB962C8B-B14F-4D97-AF65-F5344CB8AC3E}">
        <p14:creationId xmlns:p14="http://schemas.microsoft.com/office/powerpoint/2010/main" val="177592268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pPr marL="0" indent="0" algn="just">
              <a:buNone/>
            </a:pPr>
            <a:r>
              <a:rPr lang="bg-BG" sz="2000" dirty="0" smtClean="0"/>
              <a:t>	В </a:t>
            </a:r>
            <a:r>
              <a:rPr lang="bg-BG" sz="2000" dirty="0"/>
              <a:t>условията на конкуренция има винаги много неизвестни на пазара, които правят неизбежно поемането на различни рискове. За какви рискове става въпрос?</a:t>
            </a:r>
          </a:p>
          <a:p>
            <a:pPr marL="0" indent="0" algn="just">
              <a:buNone/>
            </a:pPr>
            <a:r>
              <a:rPr lang="bg-BG" sz="2000" dirty="0" smtClean="0"/>
              <a:t>	Всяка </a:t>
            </a:r>
            <a:r>
              <a:rPr lang="bg-BG" sz="2000" dirty="0"/>
              <a:t>стопанска дейност е изложена на опасности, като пожар, наводнения, кражби, катастрофи и други подобни явления. Те могат да се калкулират като статистически величини и да се измери тяхната </a:t>
            </a:r>
            <a:r>
              <a:rPr lang="bg-BG" sz="2000" dirty="0" err="1"/>
              <a:t>повтаряемост</a:t>
            </a:r>
            <a:r>
              <a:rPr lang="bg-BG" sz="2000" dirty="0"/>
              <a:t> и степен на възникване. С това се занимават застрахователните компании: те оценяват посочените рискове и срещу определени застрахователни вноски гарантират на фирмите възможните загуби от тяхното възникване. Ето защо тази група от рискове в стопанската дейност са определени, защото загубите от тях могат да се предвидят и компенсират. Фирмите калкулират застрахователните вноски в своите производствени разходи, което намалява в някаква степен тяхната печалба. Този резултат обаче е хипотетично винаги по-добър в сравнение с варианта без застраховка на определените рискове.</a:t>
            </a:r>
          </a:p>
          <a:p>
            <a:endParaRPr lang="bg-BG"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104</a:t>
            </a:fld>
            <a:endParaRPr lang="bg-BG" altLang="bg-BG"/>
          </a:p>
        </p:txBody>
      </p:sp>
    </p:spTree>
    <p:extLst>
      <p:ext uri="{BB962C8B-B14F-4D97-AF65-F5344CB8AC3E}">
        <p14:creationId xmlns:p14="http://schemas.microsoft.com/office/powerpoint/2010/main" val="39171024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pPr marL="0" indent="0" algn="just">
              <a:buNone/>
            </a:pPr>
            <a:r>
              <a:rPr lang="bg-BG" sz="2400" dirty="0" smtClean="0"/>
              <a:t>	В </a:t>
            </a:r>
            <a:r>
              <a:rPr lang="bg-BG" sz="2400" dirty="0"/>
              <a:t>пазарните условия фирмите непрекъснато се натъкват на различни непредвидими ситуации: неочаквани промени в търсенето, спадане на цените, ненавременни доставки, поява на конкурентно предлагане, некоректни </a:t>
            </a:r>
            <a:r>
              <a:rPr lang="bg-BG" sz="2400" dirty="0" err="1"/>
              <a:t>длъжници</a:t>
            </a:r>
            <a:r>
              <a:rPr lang="bg-BG" sz="2400" dirty="0"/>
              <a:t> и т.н. Всички те пораждат така наречените неопределени рискове в стопанската дейност. Корените за тяхното възникване са предимно екзогенни: както от страна на търсенето, така и на предлагането. В такива случаи предприемача трябва да поеме рисковете относно действието на екзогенните фактори върху неговия бизнес.</a:t>
            </a:r>
          </a:p>
          <a:p>
            <a:pPr marL="0" indent="0" algn="just">
              <a:buNone/>
            </a:pPr>
            <a:endParaRPr lang="bg-BG" sz="2400"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105</a:t>
            </a:fld>
            <a:endParaRPr lang="bg-BG" altLang="bg-BG"/>
          </a:p>
        </p:txBody>
      </p:sp>
    </p:spTree>
    <p:extLst>
      <p:ext uri="{BB962C8B-B14F-4D97-AF65-F5344CB8AC3E}">
        <p14:creationId xmlns:p14="http://schemas.microsoft.com/office/powerpoint/2010/main" val="146040396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pPr marL="0" indent="0" algn="just">
              <a:buNone/>
            </a:pPr>
            <a:r>
              <a:rPr lang="bg-BG" sz="2000" dirty="0" smtClean="0"/>
              <a:t>	Кой </a:t>
            </a:r>
            <a:r>
              <a:rPr lang="bg-BG" sz="2000" dirty="0"/>
              <a:t>е предприемач? Собственикът на фирмата или мениджърът на корпорацията? На практика е трудно разграничаването на функциите по координацията на факторите и поемането на риск в бизнеса. В дребните и в средните фирми двете функции се изпълняват най-често от собственика или собствениците на фирмата. В акционерните дружества координиращите функции на производството се възлагат на професионални мениджъри. Неопределените рискове се поемат от самите акционери и техните представители в управителния съвет. Почти като правило мениджърите стават акционери на фирмата. Ето защо, в по-широк смисъл на думата </a:t>
            </a:r>
            <a:r>
              <a:rPr lang="bg-BG" sz="2000" b="1" dirty="0"/>
              <a:t>предприемач е този, който проявява инициатива, поема риск и носи отговорност за воденето на определени стопански дейности.</a:t>
            </a:r>
          </a:p>
          <a:p>
            <a:endParaRPr lang="bg-BG"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106</a:t>
            </a:fld>
            <a:endParaRPr lang="bg-BG" altLang="bg-BG"/>
          </a:p>
        </p:txBody>
      </p:sp>
    </p:spTree>
    <p:extLst>
      <p:ext uri="{BB962C8B-B14F-4D97-AF65-F5344CB8AC3E}">
        <p14:creationId xmlns:p14="http://schemas.microsoft.com/office/powerpoint/2010/main" val="199009035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pPr marL="0" indent="0" algn="just">
              <a:buNone/>
            </a:pPr>
            <a:r>
              <a:rPr lang="bg-BG" sz="2000" dirty="0" smtClean="0"/>
              <a:t>	Предприемачът </a:t>
            </a:r>
            <a:r>
              <a:rPr lang="bg-BG" sz="2000" dirty="0"/>
              <a:t>е главната фигура, която осигурява предлагането на пазара и в частност действието на пазарния механизъм. Като печели от негарантираните рискове, той стимулира всички негови конкуренти да правят същото. Това създава в стопанството “атмосфера, дух на предприемачество”. Всеки бизнесмен търси да намери и да запълни пазарна ниша, всеки проявява инициатива и творчество в работата си, всеки се стреми да бъде максимално ефективен в стопанските си действия, т.е., с една дума, предприемаческите действия създават конкуренцията по линия на предлагането на пазара. Без нея естествено не може да има ефективна пазарна икономика. Не случайно в много икономически анализи се доказва наличието на позитивна връзка между предприемаческата свобода и динамиката на икономическо развитие на дадена страна.</a:t>
            </a:r>
          </a:p>
          <a:p>
            <a:pPr algn="just"/>
            <a:endParaRPr lang="bg-BG" sz="2000"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107</a:t>
            </a:fld>
            <a:endParaRPr lang="bg-BG" altLang="bg-BG"/>
          </a:p>
        </p:txBody>
      </p:sp>
    </p:spTree>
    <p:extLst>
      <p:ext uri="{BB962C8B-B14F-4D97-AF65-F5344CB8AC3E}">
        <p14:creationId xmlns:p14="http://schemas.microsoft.com/office/powerpoint/2010/main" val="231387806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pPr marL="0" indent="0" algn="just">
              <a:buNone/>
            </a:pPr>
            <a:r>
              <a:rPr lang="bg-BG" sz="2000" dirty="0" smtClean="0"/>
              <a:t>	Пазарът</a:t>
            </a:r>
            <a:r>
              <a:rPr lang="bg-BG" sz="2000" dirty="0"/>
              <a:t>, като система на динамични промени, открива и закрива непрекъснато възможности за воденето на бизнес. Този процес в по-кратък период от време често води до пазарни неравновесия. Тогава се налага бързо увеличение или намаление на предлагането, за да стигне до пазарно равновесие. Това се постига чрез действията на една група предприемачи, които следят конюнктурните промени на пазара и със своите бързи действия увеличават или намаляват предлагането на пазара. Те се наричат спекуланти (</a:t>
            </a:r>
            <a:r>
              <a:rPr lang="bg-BG" sz="2000" dirty="0" err="1"/>
              <a:t>speculators</a:t>
            </a:r>
            <a:r>
              <a:rPr lang="bg-BG" sz="2000" dirty="0"/>
              <a:t>), защото използват дефицитите на пазара, за да постигнат бърза печалба.В този смисъл действията на спекулантите са предприемачески, защото чрез тях не само печелят, но и създават равенство между търсенето и предлагането. Ето защо предприемачите не трябва да се възприемат като мошеници, живеещи от ценови разлики, а като находчиви бизнесмени в бързо променяща се стопанска среда.</a:t>
            </a:r>
          </a:p>
          <a:p>
            <a:pPr marL="0" indent="0" algn="just">
              <a:buNone/>
            </a:pPr>
            <a:endParaRPr lang="bg-BG" sz="2000"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108</a:t>
            </a:fld>
            <a:endParaRPr lang="bg-BG" altLang="bg-BG"/>
          </a:p>
        </p:txBody>
      </p:sp>
    </p:spTree>
    <p:extLst>
      <p:ext uri="{BB962C8B-B14F-4D97-AF65-F5344CB8AC3E}">
        <p14:creationId xmlns:p14="http://schemas.microsoft.com/office/powerpoint/2010/main" val="154012597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Ключови понятия</a:t>
            </a:r>
          </a:p>
        </p:txBody>
      </p:sp>
      <p:sp>
        <p:nvSpPr>
          <p:cNvPr id="3" name="Content Placeholder 2"/>
          <p:cNvSpPr>
            <a:spLocks noGrp="1"/>
          </p:cNvSpPr>
          <p:nvPr>
            <p:ph idx="1"/>
          </p:nvPr>
        </p:nvSpPr>
        <p:spPr/>
        <p:txBody>
          <a:bodyPr/>
          <a:lstStyle/>
          <a:p>
            <a:pPr marL="0" indent="0">
              <a:buNone/>
            </a:pPr>
            <a:r>
              <a:rPr lang="ru-RU" dirty="0" smtClean="0"/>
              <a:t>. </a:t>
            </a:r>
            <a:r>
              <a:rPr lang="ru-RU" sz="2000" dirty="0" err="1" smtClean="0"/>
              <a:t>икономическа</a:t>
            </a:r>
            <a:r>
              <a:rPr lang="ru-RU" sz="2000" dirty="0" smtClean="0"/>
              <a:t> </a:t>
            </a:r>
            <a:r>
              <a:rPr lang="ru-RU" sz="2000" dirty="0"/>
              <a:t>рента</a:t>
            </a:r>
          </a:p>
          <a:p>
            <a:pPr marL="0" indent="0">
              <a:buNone/>
            </a:pPr>
            <a:r>
              <a:rPr lang="ru-RU" sz="2000" dirty="0"/>
              <a:t>• </a:t>
            </a:r>
            <a:r>
              <a:rPr lang="ru-RU" sz="2000" dirty="0" err="1"/>
              <a:t>търговски</a:t>
            </a:r>
            <a:r>
              <a:rPr lang="ru-RU" sz="2000" dirty="0"/>
              <a:t> наем</a:t>
            </a:r>
          </a:p>
          <a:p>
            <a:pPr marL="0" indent="0">
              <a:buNone/>
            </a:pPr>
            <a:r>
              <a:rPr lang="ru-RU" sz="2000" dirty="0"/>
              <a:t>• </a:t>
            </a:r>
            <a:r>
              <a:rPr lang="ru-RU" sz="2000" dirty="0" err="1"/>
              <a:t>поземлена</a:t>
            </a:r>
            <a:r>
              <a:rPr lang="ru-RU" sz="2000" dirty="0"/>
              <a:t> рента</a:t>
            </a:r>
          </a:p>
          <a:p>
            <a:pPr marL="0" indent="0">
              <a:buNone/>
            </a:pPr>
            <a:r>
              <a:rPr lang="ru-RU" sz="2000" dirty="0"/>
              <a:t>• </a:t>
            </a:r>
            <a:r>
              <a:rPr lang="ru-RU" sz="2000" dirty="0" err="1"/>
              <a:t>предприемачески</a:t>
            </a:r>
            <a:r>
              <a:rPr lang="ru-RU" sz="2000" dirty="0"/>
              <a:t> доход</a:t>
            </a:r>
          </a:p>
          <a:p>
            <a:pPr marL="0" indent="0">
              <a:buNone/>
            </a:pPr>
            <a:r>
              <a:rPr lang="ru-RU" sz="2000" dirty="0"/>
              <a:t>• </a:t>
            </a:r>
            <a:r>
              <a:rPr lang="ru-RU" sz="2000" dirty="0" err="1"/>
              <a:t>диференциална</a:t>
            </a:r>
            <a:r>
              <a:rPr lang="ru-RU" sz="2000" dirty="0"/>
              <a:t> рента</a:t>
            </a:r>
          </a:p>
          <a:p>
            <a:pPr marL="0" indent="0">
              <a:buNone/>
            </a:pPr>
            <a:r>
              <a:rPr lang="ru-RU" sz="2000" dirty="0" smtClean="0"/>
              <a:t>• </a:t>
            </a:r>
            <a:r>
              <a:rPr lang="ru-RU" sz="2000" dirty="0"/>
              <a:t>цена на </a:t>
            </a:r>
            <a:r>
              <a:rPr lang="ru-RU" sz="2000" dirty="0" err="1"/>
              <a:t>земята</a:t>
            </a:r>
            <a:endParaRPr lang="ru-RU" sz="2000" dirty="0"/>
          </a:p>
          <a:p>
            <a:pPr marL="0" indent="0">
              <a:buNone/>
            </a:pPr>
            <a:r>
              <a:rPr lang="ru-RU" sz="2000" dirty="0"/>
              <a:t>• </a:t>
            </a:r>
            <a:r>
              <a:rPr lang="ru-RU" sz="2000" dirty="0" err="1"/>
              <a:t>пределна</a:t>
            </a:r>
            <a:r>
              <a:rPr lang="ru-RU" sz="2000" dirty="0"/>
              <a:t> </a:t>
            </a:r>
            <a:r>
              <a:rPr lang="ru-RU" sz="2000" dirty="0" err="1"/>
              <a:t>ефективност</a:t>
            </a:r>
            <a:r>
              <a:rPr lang="ru-RU" sz="2000" dirty="0"/>
              <a:t> на капитала</a:t>
            </a:r>
          </a:p>
          <a:p>
            <a:pPr marL="0" indent="0">
              <a:buNone/>
            </a:pPr>
            <a:r>
              <a:rPr lang="ru-RU" sz="2000" dirty="0"/>
              <a:t>• чиста </a:t>
            </a:r>
            <a:r>
              <a:rPr lang="ru-RU" sz="2000" dirty="0" err="1"/>
              <a:t>производителност</a:t>
            </a:r>
            <a:r>
              <a:rPr lang="ru-RU" sz="2000" dirty="0"/>
              <a:t> на капитала</a:t>
            </a:r>
          </a:p>
          <a:p>
            <a:pPr marL="0" indent="0">
              <a:buNone/>
            </a:pPr>
            <a:r>
              <a:rPr lang="ru-RU" sz="2000" dirty="0"/>
              <a:t>• </a:t>
            </a:r>
            <a:r>
              <a:rPr lang="ru-RU" sz="2000" dirty="0" err="1"/>
              <a:t>лихвен</a:t>
            </a:r>
            <a:r>
              <a:rPr lang="ru-RU" sz="2000" dirty="0"/>
              <a:t> процент</a:t>
            </a:r>
          </a:p>
          <a:p>
            <a:pPr marL="0" indent="0">
              <a:buNone/>
            </a:pPr>
            <a:r>
              <a:rPr lang="ru-RU" sz="2000" dirty="0"/>
              <a:t>• </a:t>
            </a:r>
            <a:r>
              <a:rPr lang="ru-RU" sz="2000" dirty="0" err="1"/>
              <a:t>дисконтиране</a:t>
            </a:r>
            <a:r>
              <a:rPr lang="ru-RU" sz="2000" dirty="0"/>
              <a:t> на </a:t>
            </a:r>
            <a:r>
              <a:rPr lang="ru-RU" sz="2000" dirty="0" err="1"/>
              <a:t>паричните</a:t>
            </a:r>
            <a:r>
              <a:rPr lang="ru-RU" sz="2000" dirty="0"/>
              <a:t> </a:t>
            </a:r>
            <a:r>
              <a:rPr lang="ru-RU" sz="2000" dirty="0" err="1"/>
              <a:t>потоци</a:t>
            </a:r>
            <a:endParaRPr lang="ru-RU" sz="2000" dirty="0"/>
          </a:p>
          <a:p>
            <a:pPr marL="0" indent="0">
              <a:buNone/>
            </a:pPr>
            <a:r>
              <a:rPr lang="ru-RU" sz="2000" dirty="0"/>
              <a:t>• </a:t>
            </a:r>
            <a:r>
              <a:rPr lang="ru-RU" sz="2000" dirty="0" err="1"/>
              <a:t>определени</a:t>
            </a:r>
            <a:r>
              <a:rPr lang="ru-RU" sz="2000" dirty="0"/>
              <a:t> и </a:t>
            </a:r>
            <a:r>
              <a:rPr lang="ru-RU" sz="2000" dirty="0" err="1"/>
              <a:t>неопределени</a:t>
            </a:r>
            <a:r>
              <a:rPr lang="ru-RU" sz="2000" dirty="0"/>
              <a:t> </a:t>
            </a:r>
            <a:r>
              <a:rPr lang="ru-RU" sz="2000" dirty="0" err="1"/>
              <a:t>рискове</a:t>
            </a:r>
            <a:endParaRPr lang="ru-RU" sz="2000" dirty="0"/>
          </a:p>
          <a:p>
            <a:pPr marL="0" indent="0">
              <a:buNone/>
            </a:pPr>
            <a:r>
              <a:rPr lang="ru-RU" sz="2000" dirty="0"/>
              <a:t>• </a:t>
            </a:r>
            <a:r>
              <a:rPr lang="ru-RU" sz="2000" dirty="0" err="1"/>
              <a:t>нормална</a:t>
            </a:r>
            <a:r>
              <a:rPr lang="ru-RU" sz="2000" dirty="0"/>
              <a:t>, </a:t>
            </a:r>
            <a:r>
              <a:rPr lang="ru-RU" sz="2000" dirty="0" err="1"/>
              <a:t>свръхнормална</a:t>
            </a:r>
            <a:r>
              <a:rPr lang="ru-RU" sz="2000" dirty="0"/>
              <a:t> и </a:t>
            </a:r>
            <a:r>
              <a:rPr lang="ru-RU" sz="2000" dirty="0" err="1"/>
              <a:t>монополна</a:t>
            </a:r>
            <a:r>
              <a:rPr lang="ru-RU" sz="2000" dirty="0"/>
              <a:t> </a:t>
            </a:r>
            <a:r>
              <a:rPr lang="ru-RU" sz="2000" dirty="0" err="1"/>
              <a:t>печалба</a:t>
            </a:r>
            <a:endParaRPr lang="bg-BG" sz="2000"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109</a:t>
            </a:fld>
            <a:endParaRPr lang="bg-BG" altLang="bg-BG"/>
          </a:p>
        </p:txBody>
      </p:sp>
    </p:spTree>
    <p:extLst>
      <p:ext uri="{BB962C8B-B14F-4D97-AF65-F5344CB8AC3E}">
        <p14:creationId xmlns:p14="http://schemas.microsoft.com/office/powerpoint/2010/main" val="103662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bg-BG" altLang="bg-BG" smtClean="0"/>
              <a:t>рента</a:t>
            </a:r>
          </a:p>
        </p:txBody>
      </p:sp>
      <p:sp>
        <p:nvSpPr>
          <p:cNvPr id="6147" name="Rectangle 3"/>
          <p:cNvSpPr>
            <a:spLocks noGrp="1" noChangeArrowheads="1"/>
          </p:cNvSpPr>
          <p:nvPr>
            <p:ph type="body" idx="1"/>
          </p:nvPr>
        </p:nvSpPr>
        <p:spPr/>
        <p:txBody>
          <a:bodyPr/>
          <a:lstStyle/>
          <a:p>
            <a:pPr marL="0" indent="0" algn="just" eaLnBrk="1" hangingPunct="1">
              <a:lnSpc>
                <a:spcPct val="90000"/>
              </a:lnSpc>
              <a:buFontTx/>
              <a:buNone/>
            </a:pPr>
            <a:r>
              <a:rPr lang="en-US" altLang="bg-BG" sz="2800" dirty="0" smtClean="0"/>
              <a:t>	</a:t>
            </a:r>
            <a:r>
              <a:rPr lang="bg-BG" altLang="bg-BG" sz="2800" dirty="0" smtClean="0"/>
              <a:t>Ние ще разгледаме </a:t>
            </a:r>
            <a:r>
              <a:rPr lang="bg-BG" altLang="bg-BG" sz="2800" b="1" dirty="0" smtClean="0"/>
              <a:t>рентата в нейния икономически смисъл</a:t>
            </a:r>
            <a:r>
              <a:rPr lang="bg-BG" altLang="bg-BG" sz="2800" dirty="0" smtClean="0"/>
              <a:t>, т.е. като </a:t>
            </a:r>
            <a:r>
              <a:rPr lang="bg-BG" altLang="bg-BG" sz="2800" b="1" dirty="0" smtClean="0"/>
              <a:t>доход за стопанското използване на оскъдни в своето предлагане производствени фактори</a:t>
            </a:r>
            <a:r>
              <a:rPr lang="bg-BG" altLang="bg-BG" sz="2800" dirty="0" smtClean="0"/>
              <a:t>. Той се получава от собствениците на земя и на другите ресурси (полезни изкопаеми, гори, минерални извори и т.н.), на уникално оборудване и технологии, на авторски права върху интелектуални продукти или технически постижения, на </a:t>
            </a:r>
            <a:r>
              <a:rPr lang="bg-BG" altLang="bg-BG" sz="2800" dirty="0" err="1" smtClean="0"/>
              <a:t>монополни</a:t>
            </a:r>
            <a:r>
              <a:rPr lang="bg-BG" altLang="bg-BG" sz="2800" dirty="0" smtClean="0"/>
              <a:t> познания в дадена област и други подобни.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11</a:t>
            </a:fld>
            <a:endParaRPr lang="bg-BG" altLang="bg-BG"/>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Използвана литература</a:t>
            </a:r>
            <a:endParaRPr lang="bg-BG" dirty="0"/>
          </a:p>
        </p:txBody>
      </p:sp>
      <p:sp>
        <p:nvSpPr>
          <p:cNvPr id="3" name="Content Placeholder 2"/>
          <p:cNvSpPr>
            <a:spLocks noGrp="1"/>
          </p:cNvSpPr>
          <p:nvPr>
            <p:ph idx="1"/>
          </p:nvPr>
        </p:nvSpPr>
        <p:spPr>
          <a:xfrm>
            <a:off x="457200" y="1340768"/>
            <a:ext cx="8229600" cy="4525963"/>
          </a:xfrm>
        </p:spPr>
        <p:txBody>
          <a:bodyPr/>
          <a:lstStyle/>
          <a:p>
            <a:r>
              <a:rPr lang="bg-BG" sz="2800" dirty="0" err="1" smtClean="0"/>
              <a:t>Манлиев</a:t>
            </a:r>
            <a:r>
              <a:rPr lang="bg-BG" sz="2800" dirty="0" smtClean="0"/>
              <a:t>, Г., </a:t>
            </a:r>
            <a:r>
              <a:rPr lang="bg-BG" sz="2800" dirty="0" err="1" smtClean="0"/>
              <a:t>Микроикономика</a:t>
            </a:r>
            <a:r>
              <a:rPr lang="bg-BG" sz="2800" dirty="0" smtClean="0"/>
              <a:t>, изд.Кинг 2008</a:t>
            </a:r>
            <a:endParaRPr lang="en-US" sz="2800" dirty="0" smtClean="0"/>
          </a:p>
          <a:p>
            <a:r>
              <a:rPr lang="bg-BG" sz="2800" dirty="0" smtClean="0"/>
              <a:t>Балинов Б.,Николов,Х.,и колектив, Икономика, част 1 </a:t>
            </a:r>
            <a:r>
              <a:rPr lang="bg-BG" sz="2800" dirty="0" err="1" smtClean="0"/>
              <a:t>микроикономика</a:t>
            </a:r>
            <a:r>
              <a:rPr lang="bg-BG" sz="2800" dirty="0" smtClean="0"/>
              <a:t>, доп.изд.на ТУ-София, 2015</a:t>
            </a:r>
          </a:p>
          <a:p>
            <a:r>
              <a:rPr lang="bg-BG" sz="2800" i="1" dirty="0"/>
              <a:t>UNU-IHDP </a:t>
            </a:r>
            <a:r>
              <a:rPr lang="bg-BG" sz="2800" i="1" dirty="0" err="1"/>
              <a:t>and</a:t>
            </a:r>
            <a:r>
              <a:rPr lang="bg-BG" sz="2800" i="1" dirty="0"/>
              <a:t> UNEP (2014). </a:t>
            </a:r>
            <a:r>
              <a:rPr lang="bg-BG" sz="2800" i="1" dirty="0" err="1"/>
              <a:t>Inclusive</a:t>
            </a:r>
            <a:r>
              <a:rPr lang="bg-BG" sz="2800" i="1" dirty="0"/>
              <a:t> </a:t>
            </a:r>
            <a:r>
              <a:rPr lang="bg-BG" sz="2800" i="1" dirty="0" err="1"/>
              <a:t>Wealth</a:t>
            </a:r>
            <a:r>
              <a:rPr lang="bg-BG" sz="2800" i="1" dirty="0"/>
              <a:t> </a:t>
            </a:r>
            <a:r>
              <a:rPr lang="bg-BG" sz="2800" i="1" dirty="0" err="1"/>
              <a:t>Report</a:t>
            </a:r>
            <a:r>
              <a:rPr lang="bg-BG" sz="2800" i="1" dirty="0"/>
              <a:t> 2014. </a:t>
            </a:r>
            <a:r>
              <a:rPr lang="bg-BG" sz="2800" i="1" dirty="0" err="1"/>
              <a:t>Measuring</a:t>
            </a:r>
            <a:r>
              <a:rPr lang="bg-BG" sz="2800" i="1" dirty="0"/>
              <a:t> </a:t>
            </a:r>
            <a:r>
              <a:rPr lang="bg-BG" sz="2800" i="1" dirty="0" err="1"/>
              <a:t>progress</a:t>
            </a:r>
            <a:r>
              <a:rPr lang="bg-BG" sz="2800" i="1" dirty="0"/>
              <a:t> </a:t>
            </a:r>
            <a:r>
              <a:rPr lang="bg-BG" sz="2800" i="1" dirty="0" err="1"/>
              <a:t>toward</a:t>
            </a:r>
            <a:r>
              <a:rPr lang="bg-BG" sz="2800" i="1" dirty="0"/>
              <a:t> </a:t>
            </a:r>
            <a:r>
              <a:rPr lang="bg-BG" sz="2800" i="1" dirty="0" err="1"/>
              <a:t>sustainability</a:t>
            </a:r>
            <a:r>
              <a:rPr lang="bg-BG" sz="2800" i="1" dirty="0"/>
              <a:t>. p220-221, </a:t>
            </a:r>
            <a:r>
              <a:rPr lang="bg-BG" sz="2800" i="1" dirty="0" err="1"/>
              <a:t>Cambridge</a:t>
            </a:r>
            <a:r>
              <a:rPr lang="bg-BG" sz="2800" i="1" dirty="0"/>
              <a:t>: </a:t>
            </a:r>
            <a:r>
              <a:rPr lang="bg-BG" sz="2800" i="1" dirty="0" err="1"/>
              <a:t>Cambridge</a:t>
            </a:r>
            <a:r>
              <a:rPr lang="bg-BG" sz="2800" i="1" dirty="0"/>
              <a:t> </a:t>
            </a:r>
            <a:r>
              <a:rPr lang="bg-BG" sz="2800" i="1" dirty="0" err="1"/>
              <a:t>University</a:t>
            </a:r>
            <a:r>
              <a:rPr lang="bg-BG" sz="2800" i="1" dirty="0"/>
              <a:t> </a:t>
            </a:r>
            <a:r>
              <a:rPr lang="bg-BG" sz="2800" i="1" dirty="0" err="1"/>
              <a:t>Press</a:t>
            </a:r>
            <a:r>
              <a:rPr lang="bg-BG" sz="2800" i="1" dirty="0"/>
              <a:t>, </a:t>
            </a:r>
            <a:r>
              <a:rPr lang="bg-BG" sz="2800" i="1" u="sng" dirty="0" err="1" smtClean="0">
                <a:hlinkClick r:id="rId2"/>
              </a:rPr>
              <a:t>www</a:t>
            </a:r>
            <a:r>
              <a:rPr lang="bg-BG" sz="2800" i="1" u="sng" dirty="0" smtClean="0">
                <a:hlinkClick r:id="rId2"/>
              </a:rPr>
              <a:t>.</a:t>
            </a:r>
            <a:r>
              <a:rPr lang="bg-BG" sz="2800" i="1" u="sng" dirty="0" err="1" smtClean="0">
                <a:hlinkClick r:id="rId2"/>
              </a:rPr>
              <a:t>cambridge</a:t>
            </a:r>
            <a:r>
              <a:rPr lang="bg-BG" sz="2800" i="1" u="sng" dirty="0" smtClean="0">
                <a:hlinkClick r:id="rId2"/>
              </a:rPr>
              <a:t>.</a:t>
            </a:r>
            <a:r>
              <a:rPr lang="bg-BG" sz="2800" i="1" u="sng" dirty="0" err="1" smtClean="0">
                <a:hlinkClick r:id="rId2"/>
              </a:rPr>
              <a:t>org</a:t>
            </a:r>
            <a:endParaRPr lang="bg-BG" sz="2800" i="1" u="sng" dirty="0" smtClean="0"/>
          </a:p>
          <a:p>
            <a:r>
              <a:rPr lang="bg-BG" sz="2800" dirty="0"/>
              <a:t>данни на ПРООН (Програма на ООН за развитие) или (</a:t>
            </a:r>
            <a:r>
              <a:rPr lang="bg-BG" sz="2800" dirty="0" err="1"/>
              <a:t>United</a:t>
            </a:r>
            <a:r>
              <a:rPr lang="bg-BG" sz="2800" dirty="0"/>
              <a:t> </a:t>
            </a:r>
            <a:r>
              <a:rPr lang="bg-BG" sz="2800" dirty="0" err="1"/>
              <a:t>Nations</a:t>
            </a:r>
            <a:r>
              <a:rPr lang="bg-BG" sz="2800" dirty="0"/>
              <a:t> </a:t>
            </a:r>
            <a:r>
              <a:rPr lang="bg-BG" sz="2800" dirty="0" err="1"/>
              <a:t>Development</a:t>
            </a:r>
            <a:r>
              <a:rPr lang="bg-BG" sz="2800" dirty="0"/>
              <a:t> </a:t>
            </a:r>
            <a:r>
              <a:rPr lang="bg-BG" sz="2800" dirty="0" err="1"/>
              <a:t>Programme</a:t>
            </a:r>
            <a:r>
              <a:rPr lang="bg-BG" sz="2800" dirty="0"/>
              <a:t>, UNDP) и Световната банка</a:t>
            </a:r>
          </a:p>
          <a:p>
            <a:endParaRPr lang="bg-BG" sz="2800" dirty="0" smtClean="0"/>
          </a:p>
          <a:p>
            <a:endParaRPr lang="bg-BG" sz="2800"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110</a:t>
            </a:fld>
            <a:endParaRPr lang="bg-BG" altLang="bg-BG"/>
          </a:p>
        </p:txBody>
      </p:sp>
    </p:spTree>
    <p:extLst>
      <p:ext uri="{BB962C8B-B14F-4D97-AF65-F5344CB8AC3E}">
        <p14:creationId xmlns:p14="http://schemas.microsoft.com/office/powerpoint/2010/main" val="25069374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r>
              <a:rPr lang="bg-BG" dirty="0" smtClean="0"/>
              <a:t>Всички права запазени, да не се споделя в Интернет!</a:t>
            </a:r>
            <a:endParaRPr lang="bg-BG"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111</a:t>
            </a:fld>
            <a:endParaRPr lang="bg-BG" altLang="bg-BG"/>
          </a:p>
        </p:txBody>
      </p:sp>
    </p:spTree>
    <p:extLst>
      <p:ext uri="{BB962C8B-B14F-4D97-AF65-F5344CB8AC3E}">
        <p14:creationId xmlns:p14="http://schemas.microsoft.com/office/powerpoint/2010/main" val="3433433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bg-BG" altLang="bg-BG" sz="4000" b="1" smtClean="0"/>
              <a:t>2. Икономическата рента за селскостопанските земи</a:t>
            </a:r>
            <a:r>
              <a:rPr lang="bg-BG" altLang="bg-BG" sz="4000" smtClean="0"/>
              <a:t> </a:t>
            </a:r>
          </a:p>
        </p:txBody>
      </p:sp>
      <p:sp>
        <p:nvSpPr>
          <p:cNvPr id="7171" name="Rectangle 3"/>
          <p:cNvSpPr>
            <a:spLocks noGrp="1" noChangeArrowheads="1"/>
          </p:cNvSpPr>
          <p:nvPr>
            <p:ph sz="half" idx="1"/>
          </p:nvPr>
        </p:nvSpPr>
        <p:spPr/>
        <p:txBody>
          <a:bodyPr/>
          <a:lstStyle/>
          <a:p>
            <a:pPr marL="0" indent="0" algn="just" eaLnBrk="1" hangingPunct="1">
              <a:buFontTx/>
              <a:buNone/>
              <a:defRPr/>
            </a:pPr>
            <a:r>
              <a:rPr lang="bg-BG" altLang="bg-BG" sz="2000" dirty="0"/>
              <a:t>На фиг. 7.1а е показано равновесието на пазара, ако предлагането беше еластично (представен с наклона на кривата SS). Тогава повишеното търсене би увеличило предлагането в кратък период от време, вследствие на което пазара ще се установи в новите равновесни позиции на т.Е</a:t>
            </a:r>
            <a:r>
              <a:rPr lang="bg-BG" altLang="bg-BG" sz="1400" dirty="0"/>
              <a:t>2</a:t>
            </a:r>
            <a:r>
              <a:rPr lang="bg-BG" altLang="bg-BG" sz="2000" dirty="0"/>
              <a:t> и Е</a:t>
            </a:r>
            <a:r>
              <a:rPr lang="bg-BG" altLang="bg-BG" sz="1400" dirty="0"/>
              <a:t>3</a:t>
            </a:r>
            <a:r>
              <a:rPr lang="bg-BG" altLang="bg-BG" sz="2000" dirty="0"/>
              <a:t> с параметри: 130 Р + 6Q и 140P+7Q. </a:t>
            </a:r>
          </a:p>
          <a:p>
            <a:pPr eaLnBrk="1" hangingPunct="1">
              <a:defRPr/>
            </a:pPr>
            <a:endParaRPr lang="bg-BG" altLang="bg-BG" dirty="0" smtClean="0"/>
          </a:p>
        </p:txBody>
      </p:sp>
      <p:sp>
        <p:nvSpPr>
          <p:cNvPr id="7172" name="Content Placeholder 1"/>
          <p:cNvSpPr>
            <a:spLocks noGrp="1"/>
          </p:cNvSpPr>
          <p:nvPr>
            <p:ph sz="half" idx="2"/>
          </p:nvPr>
        </p:nvSpPr>
        <p:spPr/>
        <p:txBody>
          <a:bodyPr/>
          <a:lstStyle/>
          <a:p>
            <a:pPr marL="0" indent="0">
              <a:buNone/>
            </a:pPr>
            <a:r>
              <a:rPr lang="bg-BG" altLang="bg-BG" sz="2400" i="1" dirty="0" smtClean="0"/>
              <a:t>Фигура 7.1. Образуване на рента в селското стопанство</a:t>
            </a:r>
            <a:r>
              <a:rPr lang="bg-BG" altLang="bg-BG" sz="2400" dirty="0" smtClean="0"/>
              <a:t> </a:t>
            </a:r>
          </a:p>
          <a:p>
            <a:endParaRPr lang="bg-BG" altLang="bg-BG" dirty="0" smtClean="0"/>
          </a:p>
        </p:txBody>
      </p:sp>
      <p:pic>
        <p:nvPicPr>
          <p:cNvPr id="7173" name="Picture 93"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875" y="3038475"/>
            <a:ext cx="43053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78589F44-9FA7-4160-B958-F86EDEC6C81A}" type="slidenum">
              <a:rPr lang="bg-BG" altLang="bg-BG" smtClean="0"/>
              <a:pPr>
                <a:defRPr/>
              </a:pPr>
              <a:t>12</a:t>
            </a:fld>
            <a:endParaRPr lang="bg-BG" altLang="bg-BG"/>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bg-BG" altLang="bg-BG" sz="3200" i="1" dirty="0" smtClean="0"/>
              <a:t>Фигура 7.1. Образуване на рента в селското стопанство</a:t>
            </a:r>
          </a:p>
        </p:txBody>
      </p:sp>
      <p:sp>
        <p:nvSpPr>
          <p:cNvPr id="2" name="Content Placeholder 1"/>
          <p:cNvSpPr>
            <a:spLocks noGrp="1"/>
          </p:cNvSpPr>
          <p:nvPr>
            <p:ph sz="half" idx="1"/>
          </p:nvPr>
        </p:nvSpPr>
        <p:spPr>
          <a:xfrm>
            <a:off x="0" y="1600200"/>
            <a:ext cx="4495800" cy="5257800"/>
          </a:xfrm>
        </p:spPr>
        <p:txBody>
          <a:bodyPr/>
          <a:lstStyle/>
          <a:p>
            <a:pPr marL="0" indent="0" algn="just">
              <a:buFontTx/>
              <a:buNone/>
              <a:defRPr/>
            </a:pPr>
            <a:r>
              <a:rPr lang="bg-BG" altLang="bg-BG" sz="2000" dirty="0"/>
              <a:t>На фиг. 7.1 б е даден механизма на образуване на цените в условията на оскъдност на предлагането. </a:t>
            </a:r>
            <a:r>
              <a:rPr lang="bg-BG" altLang="bg-BG" sz="2000" b="1" dirty="0"/>
              <a:t>Кривата на предлагането S</a:t>
            </a:r>
            <a:r>
              <a:rPr lang="bg-BG" altLang="bg-BG" sz="1200" b="1" dirty="0"/>
              <a:t>1</a:t>
            </a:r>
            <a:r>
              <a:rPr lang="bg-BG" altLang="bg-BG" sz="2000" b="1" dirty="0"/>
              <a:t>S</a:t>
            </a:r>
            <a:r>
              <a:rPr lang="bg-BG" altLang="bg-BG" sz="1200" b="1" dirty="0"/>
              <a:t>1</a:t>
            </a:r>
            <a:r>
              <a:rPr lang="bg-BG" altLang="bg-BG" sz="2000" b="1" dirty="0"/>
              <a:t> </a:t>
            </a:r>
            <a:r>
              <a:rPr lang="bg-BG" altLang="bg-BG" sz="2000" dirty="0"/>
              <a:t>е </a:t>
            </a:r>
            <a:r>
              <a:rPr lang="bg-BG" altLang="bg-BG" sz="2000" b="1" dirty="0">
                <a:solidFill>
                  <a:srgbClr val="FF0000"/>
                </a:solidFill>
              </a:rPr>
              <a:t>съвършено нееластична</a:t>
            </a:r>
            <a:r>
              <a:rPr lang="bg-BG" altLang="bg-BG" sz="2000" dirty="0"/>
              <a:t>, </a:t>
            </a:r>
            <a:r>
              <a:rPr lang="bg-BG" altLang="bg-BG" sz="2000" dirty="0" smtClean="0"/>
              <a:t>т.е. </a:t>
            </a:r>
            <a:r>
              <a:rPr lang="bg-BG" altLang="bg-BG" sz="2000" dirty="0"/>
              <a:t>произведеното количество е 5 </a:t>
            </a:r>
            <a:r>
              <a:rPr lang="bg-BG" altLang="bg-BG" sz="2000" dirty="0" smtClean="0"/>
              <a:t>тона </a:t>
            </a:r>
            <a:r>
              <a:rPr lang="bg-BG" altLang="bg-BG" sz="2000" dirty="0"/>
              <a:t>и то не може да стане повече в рамките на годишния цикъл на производство. Сега на пазара възниква повишено търсене на пшеница D</a:t>
            </a:r>
            <a:r>
              <a:rPr lang="bg-BG" altLang="bg-BG" sz="1200" dirty="0"/>
              <a:t>2</a:t>
            </a:r>
            <a:r>
              <a:rPr lang="bg-BG" altLang="bg-BG" sz="2000" dirty="0"/>
              <a:t> и D</a:t>
            </a:r>
            <a:r>
              <a:rPr lang="bg-BG" altLang="bg-BG" sz="1200" dirty="0"/>
              <a:t>3</a:t>
            </a:r>
            <a:r>
              <a:rPr lang="bg-BG" altLang="bg-BG" sz="2000" dirty="0"/>
              <a:t>, което повдига пазарните цени на </a:t>
            </a:r>
            <a:r>
              <a:rPr lang="bg-BG" altLang="bg-BG" sz="2000" dirty="0" smtClean="0"/>
              <a:t>пшеницата </a:t>
            </a:r>
            <a:r>
              <a:rPr lang="bg-BG" altLang="bg-BG" sz="2000" dirty="0"/>
              <a:t>до 140 и 170 лв. за тон. В тези случаи се увеличава пределния приход от продукта на земята MRP като производствен фактор </a:t>
            </a:r>
          </a:p>
          <a:p>
            <a:pPr algn="just">
              <a:defRPr/>
            </a:pPr>
            <a:endParaRPr lang="bg-BG" sz="1800" dirty="0"/>
          </a:p>
        </p:txBody>
      </p:sp>
      <p:sp>
        <p:nvSpPr>
          <p:cNvPr id="8196" name="Content Placeholder 2"/>
          <p:cNvSpPr>
            <a:spLocks noGrp="1"/>
          </p:cNvSpPr>
          <p:nvPr>
            <p:ph sz="half" idx="2"/>
          </p:nvPr>
        </p:nvSpPr>
        <p:spPr/>
        <p:txBody>
          <a:bodyPr/>
          <a:lstStyle/>
          <a:p>
            <a:pPr marL="0" indent="0">
              <a:buNone/>
            </a:pPr>
            <a:r>
              <a:rPr lang="bg-BG" altLang="bg-BG" i="1" dirty="0"/>
              <a:t>Фигура </a:t>
            </a:r>
            <a:r>
              <a:rPr lang="bg-BG" altLang="bg-BG" i="1" dirty="0" smtClean="0"/>
              <a:t>7.1.б</a:t>
            </a:r>
            <a:endParaRPr lang="bg-BG" altLang="bg-BG" dirty="0" smtClean="0"/>
          </a:p>
        </p:txBody>
      </p:sp>
      <p:pic>
        <p:nvPicPr>
          <p:cNvPr id="8197" name="Picture 4"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492375"/>
            <a:ext cx="4295775"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78589F44-9FA7-4160-B958-F86EDEC6C81A}" type="slidenum">
              <a:rPr lang="bg-BG" altLang="bg-BG" smtClean="0"/>
              <a:pPr>
                <a:defRPr/>
              </a:pPr>
              <a:t>13</a:t>
            </a:fld>
            <a:endParaRPr lang="bg-BG" altLang="bg-BG"/>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bg-BG" altLang="bg-BG" sz="3200" i="1" dirty="0" smtClean="0"/>
              <a:t>Образуване на рента в селското стопанство</a:t>
            </a:r>
            <a:endParaRPr lang="bg-BG" altLang="bg-BG" sz="3200" dirty="0" smtClean="0"/>
          </a:p>
        </p:txBody>
      </p:sp>
      <p:sp>
        <p:nvSpPr>
          <p:cNvPr id="9219" name="Rectangle 3"/>
          <p:cNvSpPr>
            <a:spLocks noGrp="1" noChangeArrowheads="1"/>
          </p:cNvSpPr>
          <p:nvPr>
            <p:ph sz="half" idx="1"/>
          </p:nvPr>
        </p:nvSpPr>
        <p:spPr>
          <a:xfrm>
            <a:off x="0" y="1268413"/>
            <a:ext cx="5076825" cy="4857750"/>
          </a:xfrm>
        </p:spPr>
        <p:txBody>
          <a:bodyPr/>
          <a:lstStyle/>
          <a:p>
            <a:pPr marL="0" indent="0" algn="just" eaLnBrk="1" hangingPunct="1">
              <a:lnSpc>
                <a:spcPct val="90000"/>
              </a:lnSpc>
              <a:buFontTx/>
              <a:buNone/>
            </a:pPr>
            <a:r>
              <a:rPr lang="bg-BG" altLang="bg-BG" sz="2000" smtClean="0"/>
              <a:t>Ситуацията на повишено търсене D</a:t>
            </a:r>
            <a:r>
              <a:rPr lang="bg-BG" altLang="bg-BG" sz="1200" smtClean="0"/>
              <a:t>2</a:t>
            </a:r>
            <a:r>
              <a:rPr lang="bg-BG" altLang="bg-BG" sz="2000" smtClean="0"/>
              <a:t>,D</a:t>
            </a:r>
            <a:r>
              <a:rPr lang="bg-BG" altLang="bg-BG" sz="1200" smtClean="0"/>
              <a:t>3</a:t>
            </a:r>
            <a:r>
              <a:rPr lang="bg-BG" altLang="bg-BG" sz="2000" smtClean="0"/>
              <a:t> и нееластично предлагане S</a:t>
            </a:r>
            <a:r>
              <a:rPr lang="bg-BG" altLang="bg-BG" sz="1200" smtClean="0"/>
              <a:t>1</a:t>
            </a:r>
            <a:r>
              <a:rPr lang="bg-BG" altLang="bg-BG" sz="2000" smtClean="0"/>
              <a:t>S</a:t>
            </a:r>
            <a:r>
              <a:rPr lang="bg-BG" altLang="bg-BG" sz="1200" smtClean="0"/>
              <a:t>1</a:t>
            </a:r>
            <a:r>
              <a:rPr lang="bg-BG" altLang="bg-BG" sz="2000" smtClean="0"/>
              <a:t> води до формиране на моментно равновесие в т. А и т.В чрез покачване на цените. Пазарът няма друга алтернатива, защото предлагането на зърното не може да се увеличи. По тази причина пределните разходи MFC остават постоянна величина - 120 хил. лв. за тон. Като резултат в позицията на т.А (фиг.7.1б), пределният приход от продажбата на 5 тона пшеница ще е по-голям от пределния разход за неговото създаване или MRP &gt; MFC. Тук възниква добавъчен доход от 100 лв., който графично е представен чрез защрихования четириъгълник Р</a:t>
            </a:r>
            <a:r>
              <a:rPr lang="bg-BG" altLang="bg-BG" sz="1200" smtClean="0"/>
              <a:t>1</a:t>
            </a:r>
            <a:r>
              <a:rPr lang="bg-BG" altLang="bg-BG" sz="2000" smtClean="0"/>
              <a:t>E</a:t>
            </a:r>
            <a:r>
              <a:rPr lang="bg-BG" altLang="bg-BG" sz="1200" smtClean="0"/>
              <a:t>1</a:t>
            </a:r>
            <a:r>
              <a:rPr lang="bg-BG" altLang="bg-BG" sz="2000" smtClean="0"/>
              <a:t>AP</a:t>
            </a:r>
            <a:r>
              <a:rPr lang="bg-BG" altLang="bg-BG" sz="1200" smtClean="0"/>
              <a:t>2</a:t>
            </a:r>
            <a:r>
              <a:rPr lang="bg-BG" altLang="bg-BG" sz="2000" smtClean="0"/>
              <a:t>. </a:t>
            </a:r>
          </a:p>
        </p:txBody>
      </p:sp>
      <p:pic>
        <p:nvPicPr>
          <p:cNvPr id="922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141913" y="2254027"/>
            <a:ext cx="4038600" cy="3551237"/>
          </a:xfrm>
          <a:noFill/>
        </p:spPr>
      </p:pic>
      <p:sp>
        <p:nvSpPr>
          <p:cNvPr id="2" name="Slide Number Placeholder 1"/>
          <p:cNvSpPr>
            <a:spLocks noGrp="1"/>
          </p:cNvSpPr>
          <p:nvPr>
            <p:ph type="sldNum" sz="quarter" idx="12"/>
          </p:nvPr>
        </p:nvSpPr>
        <p:spPr/>
        <p:txBody>
          <a:bodyPr/>
          <a:lstStyle/>
          <a:p>
            <a:pPr>
              <a:defRPr/>
            </a:pPr>
            <a:fld id="{78589F44-9FA7-4160-B958-F86EDEC6C81A}" type="slidenum">
              <a:rPr lang="bg-BG" altLang="bg-BG" smtClean="0"/>
              <a:pPr>
                <a:defRPr/>
              </a:pPr>
              <a:t>14</a:t>
            </a:fld>
            <a:endParaRPr lang="bg-BG" altLang="bg-BG"/>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bg-BG" altLang="bg-BG" i="1" dirty="0" smtClean="0"/>
              <a:t>Образуване на рента в селското стопанство</a:t>
            </a:r>
            <a:endParaRPr lang="bg-BG" altLang="bg-BG" dirty="0" smtClean="0"/>
          </a:p>
        </p:txBody>
      </p:sp>
      <p:sp>
        <p:nvSpPr>
          <p:cNvPr id="10243" name="Rectangle 3"/>
          <p:cNvSpPr>
            <a:spLocks noGrp="1" noChangeArrowheads="1"/>
          </p:cNvSpPr>
          <p:nvPr>
            <p:ph type="body" idx="1"/>
          </p:nvPr>
        </p:nvSpPr>
        <p:spPr/>
        <p:txBody>
          <a:bodyPr/>
          <a:lstStyle/>
          <a:p>
            <a:pPr marL="0" indent="0" algn="just" eaLnBrk="1" hangingPunct="1">
              <a:lnSpc>
                <a:spcPct val="80000"/>
              </a:lnSpc>
              <a:buFontTx/>
              <a:buNone/>
            </a:pPr>
            <a:r>
              <a:rPr lang="bg-BG" altLang="bg-BG" sz="2400" dirty="0" smtClean="0"/>
              <a:t>	Нека сега определим рентата за 1 декар земя: от 10 декара се произвеждат 5 тона пшеница, които носят общ добавъчен доход от 100 лв. или това прави 20 лв. добавъчен доход от тон. В такъв случай рентата от 1 декар земя е 10 лв.: 100 лв. брутен добавъчен доход: 10 декара = 10 лв. Приемаме, че равновесието на пазара се установява в т.А с цена от 140 лв. за тон пшеница. Тогава всички производители, които продават пшеница на пазара ще получат този добавъчен доход като разлика между равновесната цена Р</a:t>
            </a:r>
            <a:r>
              <a:rPr lang="bg-BG" altLang="bg-BG" sz="1400" dirty="0" smtClean="0"/>
              <a:t>2</a:t>
            </a:r>
            <a:r>
              <a:rPr lang="bg-BG" altLang="bg-BG" sz="2400" dirty="0" smtClean="0"/>
              <a:t> (получена при търсене D</a:t>
            </a:r>
            <a:r>
              <a:rPr lang="bg-BG" altLang="bg-BG" sz="1400" dirty="0" smtClean="0"/>
              <a:t>2</a:t>
            </a:r>
            <a:r>
              <a:rPr lang="bg-BG" altLang="bg-BG" sz="2400" dirty="0" smtClean="0"/>
              <a:t>D</a:t>
            </a:r>
            <a:r>
              <a:rPr lang="bg-BG" altLang="bg-BG" sz="1400" dirty="0" smtClean="0"/>
              <a:t>2</a:t>
            </a:r>
            <a:r>
              <a:rPr lang="bg-BG" altLang="bg-BG" sz="2400" dirty="0" smtClean="0"/>
              <a:t> и нееластично предлагане S</a:t>
            </a:r>
            <a:r>
              <a:rPr lang="bg-BG" altLang="bg-BG" sz="1400" dirty="0" smtClean="0"/>
              <a:t>1</a:t>
            </a:r>
            <a:r>
              <a:rPr lang="bg-BG" altLang="bg-BG" sz="2400" dirty="0" smtClean="0"/>
              <a:t>S</a:t>
            </a:r>
            <a:r>
              <a:rPr lang="bg-BG" altLang="bg-BG" sz="1400" dirty="0" smtClean="0"/>
              <a:t>1</a:t>
            </a:r>
            <a:r>
              <a:rPr lang="bg-BG" altLang="bg-BG" sz="2400" dirty="0" smtClean="0"/>
              <a:t>) и равновесната цена Р</a:t>
            </a:r>
            <a:r>
              <a:rPr lang="bg-BG" altLang="bg-BG" sz="1400" dirty="0" smtClean="0"/>
              <a:t>1</a:t>
            </a:r>
            <a:r>
              <a:rPr lang="bg-BG" altLang="bg-BG" sz="2400" dirty="0" smtClean="0"/>
              <a:t>, която се формираше в условия на еластичното предлагане SS.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15</a:t>
            </a:fld>
            <a:endParaRPr lang="bg-BG" altLang="bg-BG"/>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ltLang="bg-BG" sz="3600" dirty="0" smtClean="0"/>
              <a:t>икономическа </a:t>
            </a:r>
            <a:r>
              <a:rPr lang="bg-BG" altLang="bg-BG" sz="3600" dirty="0"/>
              <a:t>рента </a:t>
            </a:r>
            <a:r>
              <a:rPr lang="bg-BG" altLang="bg-BG" sz="3600" dirty="0" smtClean="0"/>
              <a:t>в кратък период и нееластично предлагане</a:t>
            </a:r>
            <a:r>
              <a:rPr lang="bg-BG" altLang="bg-BG" sz="3600" dirty="0"/>
              <a:t/>
            </a:r>
            <a:br>
              <a:rPr lang="bg-BG" altLang="bg-BG" sz="3600" dirty="0"/>
            </a:br>
            <a:endParaRPr lang="bg-BG" sz="3600" dirty="0"/>
          </a:p>
        </p:txBody>
      </p:sp>
      <p:sp>
        <p:nvSpPr>
          <p:cNvPr id="11267" name="Rectangle 3"/>
          <p:cNvSpPr>
            <a:spLocks noGrp="1" noChangeArrowheads="1"/>
          </p:cNvSpPr>
          <p:nvPr>
            <p:ph sz="half" idx="1"/>
          </p:nvPr>
        </p:nvSpPr>
        <p:spPr/>
        <p:txBody>
          <a:bodyPr/>
          <a:lstStyle/>
          <a:p>
            <a:pPr marL="0" indent="0" algn="just" eaLnBrk="1" hangingPunct="1">
              <a:buFontTx/>
              <a:buNone/>
            </a:pPr>
            <a:r>
              <a:rPr lang="bg-BG" altLang="bg-BG" sz="2000" dirty="0" smtClean="0"/>
              <a:t>	По-нататък, повишеното търсене D</a:t>
            </a:r>
            <a:r>
              <a:rPr lang="bg-BG" altLang="bg-BG" sz="1600" dirty="0" smtClean="0"/>
              <a:t>3</a:t>
            </a:r>
            <a:r>
              <a:rPr lang="bg-BG" altLang="bg-BG" sz="2000" dirty="0" smtClean="0"/>
              <a:t>D</a:t>
            </a:r>
            <a:r>
              <a:rPr lang="bg-BG" altLang="bg-BG" sz="1600" dirty="0" smtClean="0"/>
              <a:t>3</a:t>
            </a:r>
            <a:r>
              <a:rPr lang="bg-BG" altLang="bg-BG" sz="2000" dirty="0" smtClean="0"/>
              <a:t> на селскостопанските продукти повдига цената до 170 лв. за тон и формира пазарно равновесие в т. В фиг. 7.1б. В този момент собственикът на земята вече получава сумарен добавъчен доход от 250 лв.(100+150) или по 25 лв. рента за декар. </a:t>
            </a:r>
            <a:r>
              <a:rPr lang="bg-BG" altLang="bg-BG" sz="2000" dirty="0" err="1" smtClean="0"/>
              <a:t>Фaктически</a:t>
            </a:r>
            <a:r>
              <a:rPr lang="bg-BG" altLang="bg-BG" sz="2000" dirty="0" smtClean="0"/>
              <a:t> добавъчния доход от 10 лв. и в последствие 25 лв. за декар се превръща в чиста или равновесна икономическата рента </a:t>
            </a:r>
          </a:p>
        </p:txBody>
      </p:sp>
      <p:pic>
        <p:nvPicPr>
          <p:cNvPr id="1126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090583"/>
            <a:ext cx="4038600" cy="3545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78589F44-9FA7-4160-B958-F86EDEC6C81A}" type="slidenum">
              <a:rPr lang="bg-BG" altLang="bg-BG" smtClean="0"/>
              <a:pPr>
                <a:defRPr/>
              </a:pPr>
              <a:t>16</a:t>
            </a:fld>
            <a:endParaRPr lang="bg-BG" altLang="bg-BG"/>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bg-BG" altLang="bg-BG" smtClean="0"/>
              <a:t>икономическата рента</a:t>
            </a:r>
          </a:p>
        </p:txBody>
      </p:sp>
      <p:sp>
        <p:nvSpPr>
          <p:cNvPr id="12291" name="Rectangle 3"/>
          <p:cNvSpPr>
            <a:spLocks noGrp="1" noChangeArrowheads="1"/>
          </p:cNvSpPr>
          <p:nvPr>
            <p:ph type="body" idx="1"/>
          </p:nvPr>
        </p:nvSpPr>
        <p:spPr/>
        <p:txBody>
          <a:bodyPr/>
          <a:lstStyle/>
          <a:p>
            <a:pPr marL="0" indent="0" algn="just" eaLnBrk="1" hangingPunct="1">
              <a:buFontTx/>
              <a:buNone/>
            </a:pPr>
            <a:r>
              <a:rPr lang="bg-BG" altLang="bg-BG" dirty="0" smtClean="0"/>
              <a:t>представлява </a:t>
            </a:r>
            <a:r>
              <a:rPr lang="bg-BG" altLang="bg-BG" b="1" dirty="0" smtClean="0">
                <a:solidFill>
                  <a:srgbClr val="FF0000"/>
                </a:solidFill>
              </a:rPr>
              <a:t>доход за собствеността върху производствен фактор</a:t>
            </a:r>
            <a:r>
              <a:rPr lang="bg-BG" altLang="bg-BG" dirty="0" smtClean="0"/>
              <a:t>, който е </a:t>
            </a:r>
            <a:r>
              <a:rPr lang="bg-BG" altLang="bg-BG" b="1" dirty="0" smtClean="0"/>
              <a:t>оскъден</a:t>
            </a:r>
            <a:r>
              <a:rPr lang="bg-BG" altLang="bg-BG" dirty="0" smtClean="0"/>
              <a:t> в своето предлагане. Търсенето на продукта на земята повишава нейната цена, но предлагането не може да се увеличи. Тогава собственика на земята, получава добавъчен доход, който приема формата на поземлена рента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17</a:t>
            </a:fld>
            <a:endParaRPr lang="bg-BG" altLang="bg-BG"/>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bg-BG" altLang="bg-BG" smtClean="0"/>
              <a:t>Забележки:</a:t>
            </a:r>
          </a:p>
        </p:txBody>
      </p:sp>
      <p:sp>
        <p:nvSpPr>
          <p:cNvPr id="13315" name="Rectangle 3"/>
          <p:cNvSpPr>
            <a:spLocks noGrp="1" noChangeArrowheads="1"/>
          </p:cNvSpPr>
          <p:nvPr>
            <p:ph type="body" idx="1"/>
          </p:nvPr>
        </p:nvSpPr>
        <p:spPr>
          <a:xfrm>
            <a:off x="0" y="1600200"/>
            <a:ext cx="9144000" cy="4525963"/>
          </a:xfrm>
        </p:spPr>
        <p:txBody>
          <a:bodyPr/>
          <a:lstStyle/>
          <a:p>
            <a:pPr algn="just" eaLnBrk="1" hangingPunct="1">
              <a:lnSpc>
                <a:spcPct val="80000"/>
              </a:lnSpc>
            </a:pPr>
            <a:r>
              <a:rPr lang="bg-BG" altLang="bg-BG" sz="1800" b="1" smtClean="0"/>
              <a:t>първо</a:t>
            </a:r>
            <a:r>
              <a:rPr lang="bg-BG" altLang="bg-BG" sz="1800" smtClean="0"/>
              <a:t>, за вложения труд в производството на селскостопанските продукти се получава работна заплата, т.е тя е доход на фактора труд;</a:t>
            </a:r>
          </a:p>
          <a:p>
            <a:pPr algn="just" eaLnBrk="1" hangingPunct="1">
              <a:lnSpc>
                <a:spcPct val="80000"/>
              </a:lnSpc>
            </a:pPr>
            <a:r>
              <a:rPr lang="bg-BG" altLang="bg-BG" sz="1800" b="1" smtClean="0"/>
              <a:t>второ</a:t>
            </a:r>
            <a:r>
              <a:rPr lang="bg-BG" altLang="bg-BG" sz="1800" smtClean="0"/>
              <a:t>, за проявените предприемачески умения, фермера получава нормална печалба. Ако ползвателя на земята не е неин собственик, а наемател, то </a:t>
            </a:r>
            <a:r>
              <a:rPr lang="bg-BG" altLang="bg-BG" sz="1800" b="1" smtClean="0"/>
              <a:t>нормалната печалба се превръща в предприемачески доход</a:t>
            </a:r>
            <a:r>
              <a:rPr lang="bg-BG" altLang="bg-BG" sz="1800" smtClean="0"/>
              <a:t>. По същество, нормалната печалба или предприемачески доход са доход на предприемача-фермер в селскостопанското производство. Той може да бъде собственик, но и наемател на земята, т.е. арендатор.</a:t>
            </a:r>
          </a:p>
          <a:p>
            <a:pPr algn="just" eaLnBrk="1" hangingPunct="1">
              <a:lnSpc>
                <a:spcPct val="80000"/>
              </a:lnSpc>
            </a:pPr>
            <a:r>
              <a:rPr lang="bg-BG" altLang="bg-BG" sz="1800" b="1" smtClean="0"/>
              <a:t>трето</a:t>
            </a:r>
            <a:r>
              <a:rPr lang="bg-BG" altLang="bg-BG" sz="1800" smtClean="0"/>
              <a:t>, нормалната печалба (предприемаческия доход) и работната заплата са факторни разходи за производството на пшеницата. Като величини те се образуват след продажбата по равновесната пазарна цена от 120 лв.</a:t>
            </a:r>
          </a:p>
          <a:p>
            <a:pPr algn="just" eaLnBrk="1" hangingPunct="1">
              <a:lnSpc>
                <a:spcPct val="80000"/>
              </a:lnSpc>
            </a:pPr>
            <a:r>
              <a:rPr lang="bg-BG" altLang="bg-BG" sz="1800" b="1" smtClean="0"/>
              <a:t>четвърто</a:t>
            </a:r>
            <a:r>
              <a:rPr lang="bg-BG" altLang="bg-BG" sz="1800" smtClean="0"/>
              <a:t>, повишаването на търсенето повдига равновесната цена на пшеницата на 140 и 170 лв. Тогава се образува </a:t>
            </a:r>
            <a:r>
              <a:rPr lang="bg-BG" altLang="bg-BG" sz="1800" b="1" smtClean="0"/>
              <a:t>добавъчен доход, който принадлежи на собственика на земята</a:t>
            </a:r>
            <a:r>
              <a:rPr lang="bg-BG" altLang="bg-BG" sz="1800" smtClean="0"/>
              <a:t>, защото тя е </a:t>
            </a:r>
            <a:r>
              <a:rPr lang="bg-BG" altLang="bg-BG" sz="1800" b="1" smtClean="0"/>
              <a:t>условие</a:t>
            </a:r>
            <a:r>
              <a:rPr lang="bg-BG" altLang="bg-BG" sz="1800" smtClean="0"/>
              <a:t> да се произведе търсения продукт, т.е</a:t>
            </a:r>
            <a:r>
              <a:rPr lang="en-US" altLang="bg-BG" sz="1800" smtClean="0"/>
              <a:t>.</a:t>
            </a:r>
            <a:r>
              <a:rPr lang="bg-BG" altLang="bg-BG" sz="1800" smtClean="0"/>
              <a:t> поземлената рента е доход на оскъдния фактор земя, респективно на нейния собственик!</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18</a:t>
            </a:fld>
            <a:endParaRPr lang="bg-BG" altLang="bg-BG"/>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bg-BG" altLang="bg-BG" sz="4000" smtClean="0"/>
              <a:t>механизма на образуване на поземлената рента: </a:t>
            </a:r>
          </a:p>
        </p:txBody>
      </p:sp>
      <p:sp>
        <p:nvSpPr>
          <p:cNvPr id="16387" name="Rectangle 3"/>
          <p:cNvSpPr>
            <a:spLocks noGrp="1" noChangeArrowheads="1"/>
          </p:cNvSpPr>
          <p:nvPr>
            <p:ph type="body" idx="1"/>
          </p:nvPr>
        </p:nvSpPr>
        <p:spPr>
          <a:xfrm>
            <a:off x="0" y="1600200"/>
            <a:ext cx="9144000" cy="4525963"/>
          </a:xfrm>
        </p:spPr>
        <p:txBody>
          <a:bodyPr/>
          <a:lstStyle/>
          <a:p>
            <a:pPr marL="0" indent="0" eaLnBrk="1" hangingPunct="1">
              <a:lnSpc>
                <a:spcPct val="80000"/>
              </a:lnSpc>
              <a:buNone/>
              <a:defRPr/>
            </a:pPr>
            <a:r>
              <a:rPr lang="bg-BG" altLang="bg-BG" sz="1800" dirty="0" smtClean="0"/>
              <a:t>земята като оскъден ресурс е </a:t>
            </a:r>
            <a:r>
              <a:rPr lang="bg-BG" altLang="bg-BG" sz="1800" b="1" dirty="0" smtClean="0"/>
              <a:t>нееластична</a:t>
            </a:r>
            <a:r>
              <a:rPr lang="bg-BG" altLang="bg-BG" sz="1800" dirty="0" smtClean="0"/>
              <a:t> в своето предлагане </a:t>
            </a:r>
          </a:p>
          <a:p>
            <a:pPr marL="0" indent="0" eaLnBrk="1" hangingPunct="1">
              <a:lnSpc>
                <a:spcPct val="80000"/>
              </a:lnSpc>
              <a:buNone/>
              <a:defRPr/>
            </a:pPr>
            <a:endParaRPr lang="bg-BG" altLang="bg-BG" sz="1800" dirty="0" smtClean="0"/>
          </a:p>
          <a:p>
            <a:pPr marL="0" indent="0" eaLnBrk="1" hangingPunct="1">
              <a:lnSpc>
                <a:spcPct val="80000"/>
              </a:lnSpc>
              <a:buFontTx/>
              <a:buNone/>
              <a:defRPr/>
            </a:pPr>
            <a:r>
              <a:rPr lang="bg-BG" altLang="bg-BG" sz="1800" dirty="0" smtClean="0"/>
              <a:t>* </a:t>
            </a:r>
            <a:r>
              <a:rPr lang="bg-BG" altLang="bg-BG" sz="1800" b="1" dirty="0" smtClean="0"/>
              <a:t>с растежа на доходите </a:t>
            </a:r>
            <a:r>
              <a:rPr lang="bg-BG" altLang="bg-BG" sz="1800" dirty="0" smtClean="0"/>
              <a:t>се повишава търсенето на селскостопанските продукти </a:t>
            </a:r>
          </a:p>
          <a:p>
            <a:pPr marL="0" indent="0" eaLnBrk="1" hangingPunct="1">
              <a:lnSpc>
                <a:spcPct val="80000"/>
              </a:lnSpc>
              <a:buFontTx/>
              <a:buNone/>
              <a:defRPr/>
            </a:pPr>
            <a:r>
              <a:rPr lang="bg-BG" altLang="bg-BG" sz="1800" dirty="0" smtClean="0"/>
              <a:t>* </a:t>
            </a:r>
            <a:r>
              <a:rPr lang="bg-BG" altLang="bg-BG" sz="1800" b="1" dirty="0" smtClean="0"/>
              <a:t>предлагането на продуктите е нееластично</a:t>
            </a:r>
            <a:r>
              <a:rPr lang="bg-BG" altLang="bg-BG" sz="1800" dirty="0" smtClean="0"/>
              <a:t>, което води до покачване на пазарните цени на селскостопанските продукти </a:t>
            </a:r>
          </a:p>
          <a:p>
            <a:pPr marL="0" indent="0" eaLnBrk="1" hangingPunct="1">
              <a:lnSpc>
                <a:spcPct val="80000"/>
              </a:lnSpc>
              <a:buFontTx/>
              <a:buNone/>
              <a:defRPr/>
            </a:pPr>
            <a:r>
              <a:rPr lang="bg-BG" altLang="bg-BG" sz="1800" dirty="0" smtClean="0"/>
              <a:t>* повишените цени пораждат </a:t>
            </a:r>
            <a:r>
              <a:rPr lang="bg-BG" altLang="bg-BG" sz="1800" b="1" dirty="0" smtClean="0"/>
              <a:t>добавъчен доход </a:t>
            </a:r>
            <a:r>
              <a:rPr lang="bg-BG" altLang="bg-BG" sz="1800" dirty="0" smtClean="0"/>
              <a:t>от продажбата </a:t>
            </a:r>
          </a:p>
          <a:p>
            <a:pPr marL="0" indent="0" eaLnBrk="1" hangingPunct="1">
              <a:lnSpc>
                <a:spcPct val="80000"/>
              </a:lnSpc>
              <a:buFontTx/>
              <a:buNone/>
              <a:defRPr/>
            </a:pPr>
            <a:r>
              <a:rPr lang="bg-BG" altLang="bg-BG" sz="1800" dirty="0" smtClean="0"/>
              <a:t>* </a:t>
            </a:r>
            <a:r>
              <a:rPr lang="bg-BG" altLang="bg-BG" sz="1800" b="1" dirty="0" smtClean="0"/>
              <a:t>добавъчния доход е трайно явление</a:t>
            </a:r>
            <a:r>
              <a:rPr lang="bg-BG" altLang="bg-BG" sz="1800" dirty="0" smtClean="0"/>
              <a:t>: той не може да бъде ликвидиран, защото всички плодородни земи са въвлечени в стопанска дейност, т.е. земята не може да стане повече и да се увеличи предлагането </a:t>
            </a:r>
          </a:p>
          <a:p>
            <a:pPr eaLnBrk="1" hangingPunct="1">
              <a:lnSpc>
                <a:spcPct val="80000"/>
              </a:lnSpc>
              <a:buFont typeface="Arial" charset="0"/>
              <a:buChar char="•"/>
              <a:defRPr/>
            </a:pPr>
            <a:r>
              <a:rPr lang="bg-BG" altLang="bg-BG" sz="1800" b="1" dirty="0" smtClean="0"/>
              <a:t>добавъчният доход се превръща в икономическа рента</a:t>
            </a:r>
            <a:r>
              <a:rPr lang="bg-BG" altLang="bg-BG" sz="1800" dirty="0" smtClean="0"/>
              <a:t>: той е резултат не от трудови или предприемачески усилия, а от притежаването на оскъден стопански фактор, чрез който се създават търсени продукти на пазара. </a:t>
            </a:r>
          </a:p>
          <a:p>
            <a:pPr eaLnBrk="1" hangingPunct="1">
              <a:lnSpc>
                <a:spcPct val="80000"/>
              </a:lnSpc>
              <a:buFont typeface="Arial" charset="0"/>
              <a:buChar char="•"/>
              <a:defRPr/>
            </a:pPr>
            <a:endParaRPr lang="bg-BG" altLang="bg-BG" sz="1800" dirty="0" smtClean="0"/>
          </a:p>
          <a:p>
            <a:pPr marL="0" indent="0" eaLnBrk="1" hangingPunct="1">
              <a:lnSpc>
                <a:spcPct val="80000"/>
              </a:lnSpc>
              <a:buFontTx/>
              <a:buNone/>
              <a:defRPr/>
            </a:pPr>
            <a:r>
              <a:rPr lang="bg-BG" altLang="bg-BG" sz="1800" dirty="0" smtClean="0"/>
              <a:t>Всеки собственик на земя, която се наема от фермерите на пазара, получава икономическа рента. Иначе, той не би оскъпил земята като доходоносен обект да се използва от други субекти.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19</a:t>
            </a:fld>
            <a:endParaRPr lang="bg-BG" altLang="bg-BG"/>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347864" y="3284984"/>
            <a:ext cx="2376264" cy="115212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bg-BG"/>
          </a:p>
        </p:txBody>
      </p:sp>
      <p:pic>
        <p:nvPicPr>
          <p:cNvPr id="3074" name="Picture 3"/>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468313" y="549275"/>
            <a:ext cx="8351837" cy="5576888"/>
          </a:xfrm>
        </p:spPr>
      </p:pic>
      <p:sp>
        <p:nvSpPr>
          <p:cNvPr id="3" name="Slide Number Placeholder 2"/>
          <p:cNvSpPr>
            <a:spLocks noGrp="1"/>
          </p:cNvSpPr>
          <p:nvPr>
            <p:ph type="sldNum" sz="quarter" idx="12"/>
          </p:nvPr>
        </p:nvSpPr>
        <p:spPr/>
        <p:txBody>
          <a:bodyPr/>
          <a:lstStyle/>
          <a:p>
            <a:pPr>
              <a:defRPr/>
            </a:pPr>
            <a:fld id="{419EB61F-EF23-4226-9F0D-252580041AFC}" type="slidenum">
              <a:rPr lang="bg-BG" altLang="bg-BG" smtClean="0"/>
              <a:pPr>
                <a:defRPr/>
              </a:pPr>
              <a:t>2</a:t>
            </a:fld>
            <a:endParaRPr lang="bg-BG" altLang="bg-BG"/>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404813"/>
            <a:ext cx="8291513" cy="1012825"/>
          </a:xfrm>
        </p:spPr>
        <p:txBody>
          <a:bodyPr/>
          <a:lstStyle/>
          <a:p>
            <a:pPr eaLnBrk="1" hangingPunct="1"/>
            <a:r>
              <a:rPr lang="bg-BG" altLang="bg-BG" sz="4000" smtClean="0"/>
              <a:t>от гледна точка на времето рентата се разграничава на:</a:t>
            </a:r>
            <a:br>
              <a:rPr lang="bg-BG" altLang="bg-BG" sz="4000" smtClean="0"/>
            </a:br>
            <a:endParaRPr lang="bg-BG" altLang="bg-BG" sz="4000" smtClean="0"/>
          </a:p>
        </p:txBody>
      </p:sp>
      <p:sp>
        <p:nvSpPr>
          <p:cNvPr id="15363" name="Rectangle 3"/>
          <p:cNvSpPr>
            <a:spLocks noGrp="1" noChangeArrowheads="1"/>
          </p:cNvSpPr>
          <p:nvPr>
            <p:ph type="body" idx="1"/>
          </p:nvPr>
        </p:nvSpPr>
        <p:spPr>
          <a:xfrm>
            <a:off x="0" y="1600200"/>
            <a:ext cx="9144000" cy="4525963"/>
          </a:xfrm>
        </p:spPr>
        <p:txBody>
          <a:bodyPr/>
          <a:lstStyle/>
          <a:p>
            <a:pPr algn="just" eaLnBrk="1" hangingPunct="1">
              <a:lnSpc>
                <a:spcPct val="90000"/>
              </a:lnSpc>
            </a:pPr>
            <a:r>
              <a:rPr lang="bg-BG" altLang="bg-BG" dirty="0" smtClean="0"/>
              <a:t>а/ </a:t>
            </a:r>
            <a:r>
              <a:rPr lang="bg-BG" altLang="bg-BG" b="1" dirty="0" smtClean="0">
                <a:solidFill>
                  <a:srgbClr val="FF0000"/>
                </a:solidFill>
              </a:rPr>
              <a:t>на </a:t>
            </a:r>
            <a:r>
              <a:rPr lang="bg-BG" altLang="bg-BG" b="1" dirty="0" err="1" smtClean="0">
                <a:solidFill>
                  <a:srgbClr val="FF0000"/>
                </a:solidFill>
              </a:rPr>
              <a:t>квази</a:t>
            </a:r>
            <a:r>
              <a:rPr lang="bg-BG" altLang="bg-BG" b="1" dirty="0" smtClean="0">
                <a:solidFill>
                  <a:srgbClr val="FF0000"/>
                </a:solidFill>
              </a:rPr>
              <a:t> рента </a:t>
            </a:r>
            <a:r>
              <a:rPr lang="bg-BG" altLang="bg-BG" dirty="0" smtClean="0"/>
              <a:t>/</a:t>
            </a:r>
            <a:r>
              <a:rPr lang="bg-BG" altLang="bg-BG" dirty="0" err="1" smtClean="0"/>
              <a:t>short</a:t>
            </a:r>
            <a:r>
              <a:rPr lang="bg-BG" altLang="bg-BG" dirty="0" smtClean="0"/>
              <a:t> </a:t>
            </a:r>
            <a:r>
              <a:rPr lang="bg-BG" altLang="bg-BG" dirty="0" err="1" smtClean="0"/>
              <a:t>run</a:t>
            </a:r>
            <a:r>
              <a:rPr lang="bg-BG" altLang="bg-BG" dirty="0" smtClean="0"/>
              <a:t> </a:t>
            </a:r>
            <a:r>
              <a:rPr lang="bg-BG" altLang="bg-BG" dirty="0" err="1" smtClean="0"/>
              <a:t>economic</a:t>
            </a:r>
            <a:r>
              <a:rPr lang="bg-BG" altLang="bg-BG" dirty="0" smtClean="0"/>
              <a:t> </a:t>
            </a:r>
            <a:r>
              <a:rPr lang="bg-BG" altLang="bg-BG" dirty="0" err="1" smtClean="0"/>
              <a:t>rent</a:t>
            </a:r>
            <a:r>
              <a:rPr lang="bg-BG" altLang="bg-BG" dirty="0" smtClean="0"/>
              <a:t>/, когато добавъчния доход изчезне в кратък период от време.</a:t>
            </a:r>
          </a:p>
          <a:p>
            <a:pPr algn="just" eaLnBrk="1" hangingPunct="1">
              <a:lnSpc>
                <a:spcPct val="90000"/>
              </a:lnSpc>
            </a:pPr>
            <a:r>
              <a:rPr lang="bg-BG" altLang="bg-BG" dirty="0" smtClean="0"/>
              <a:t>б/ </a:t>
            </a:r>
            <a:r>
              <a:rPr lang="bg-BG" altLang="bg-BG" b="1" dirty="0" smtClean="0">
                <a:solidFill>
                  <a:srgbClr val="FF0000"/>
                </a:solidFill>
              </a:rPr>
              <a:t>на икономическата рента </a:t>
            </a:r>
            <a:r>
              <a:rPr lang="bg-BG" altLang="bg-BG" dirty="0" smtClean="0"/>
              <a:t>/</a:t>
            </a:r>
            <a:r>
              <a:rPr lang="bg-BG" altLang="bg-BG" dirty="0" err="1" smtClean="0"/>
              <a:t>long</a:t>
            </a:r>
            <a:r>
              <a:rPr lang="bg-BG" altLang="bg-BG" dirty="0" smtClean="0"/>
              <a:t> </a:t>
            </a:r>
            <a:r>
              <a:rPr lang="bg-BG" altLang="bg-BG" dirty="0" err="1" smtClean="0"/>
              <a:t>run</a:t>
            </a:r>
            <a:r>
              <a:rPr lang="bg-BG" altLang="bg-BG" dirty="0" smtClean="0"/>
              <a:t> </a:t>
            </a:r>
            <a:r>
              <a:rPr lang="bg-BG" altLang="bg-BG" dirty="0" err="1" smtClean="0"/>
              <a:t>economic</a:t>
            </a:r>
            <a:r>
              <a:rPr lang="bg-BG" altLang="bg-BG" dirty="0" smtClean="0"/>
              <a:t> </a:t>
            </a:r>
            <a:r>
              <a:rPr lang="bg-BG" altLang="bg-BG" dirty="0" err="1" smtClean="0"/>
              <a:t>rent</a:t>
            </a:r>
            <a:r>
              <a:rPr lang="bg-BG" altLang="bg-BG" dirty="0" smtClean="0"/>
              <a:t>/, която се получава непрекъснато, защото оскъдните ресурси запазват своята нееластичност във времето, следователно добавъчния доход е постоянно явление.</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20</a:t>
            </a:fld>
            <a:endParaRPr lang="bg-BG" altLang="bg-BG"/>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bg-BG" altLang="bg-BG" sz="3600" b="1" smtClean="0"/>
              <a:t>поземлена рента за плодородие и местоположение на земите</a:t>
            </a:r>
            <a:r>
              <a:rPr lang="bg-BG" altLang="bg-BG" sz="4000" smtClean="0"/>
              <a:t> </a:t>
            </a:r>
          </a:p>
        </p:txBody>
      </p:sp>
      <p:sp>
        <p:nvSpPr>
          <p:cNvPr id="16387" name="Rectangle 3"/>
          <p:cNvSpPr>
            <a:spLocks noGrp="1" noChangeArrowheads="1"/>
          </p:cNvSpPr>
          <p:nvPr>
            <p:ph type="body" idx="1"/>
          </p:nvPr>
        </p:nvSpPr>
        <p:spPr/>
        <p:txBody>
          <a:bodyPr/>
          <a:lstStyle/>
          <a:p>
            <a:pPr algn="just" eaLnBrk="1" hangingPunct="1"/>
            <a:r>
              <a:rPr lang="bg-BG" altLang="bg-BG" smtClean="0"/>
              <a:t>селскостопанските земи не са хомогенни: те се различават в голяма степен по тяхното плодородие. </a:t>
            </a:r>
          </a:p>
          <a:p>
            <a:pPr algn="just" eaLnBrk="1" hangingPunct="1"/>
            <a:r>
              <a:rPr lang="bg-BG" altLang="bg-BG" smtClean="0"/>
              <a:t>Не без значение е и тяхното местоположение.  </a:t>
            </a:r>
          </a:p>
          <a:p>
            <a:pPr eaLnBrk="1" hangingPunct="1"/>
            <a:endParaRPr lang="bg-BG" altLang="bg-BG" smtClean="0"/>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21</a:t>
            </a:fld>
            <a:endParaRPr lang="bg-BG" altLang="bg-BG"/>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388" y="274638"/>
            <a:ext cx="8964612" cy="1570037"/>
          </a:xfrm>
        </p:spPr>
        <p:txBody>
          <a:bodyPr/>
          <a:lstStyle/>
          <a:p>
            <a:pPr eaLnBrk="1" hangingPunct="1"/>
            <a:r>
              <a:rPr lang="bg-BG" altLang="bg-BG" sz="3200" dirty="0" smtClean="0"/>
              <a:t>плодородието като фактор, който влияе върху образуването на поземлената рента за всеки един участък земя</a:t>
            </a:r>
            <a:endParaRPr lang="bg-BG" altLang="bg-BG" dirty="0" smtClean="0"/>
          </a:p>
        </p:txBody>
      </p:sp>
      <p:sp>
        <p:nvSpPr>
          <p:cNvPr id="17411" name="Rectangle 3"/>
          <p:cNvSpPr>
            <a:spLocks noGrp="1" noChangeArrowheads="1"/>
          </p:cNvSpPr>
          <p:nvPr>
            <p:ph type="body" idx="1"/>
          </p:nvPr>
        </p:nvSpPr>
        <p:spPr>
          <a:xfrm>
            <a:off x="457200" y="1600200"/>
            <a:ext cx="8578850" cy="4525963"/>
          </a:xfrm>
        </p:spPr>
        <p:txBody>
          <a:bodyPr/>
          <a:lstStyle/>
          <a:p>
            <a:pPr marL="0" indent="0" algn="just" eaLnBrk="1" hangingPunct="1">
              <a:buFontTx/>
              <a:buNone/>
            </a:pPr>
            <a:endParaRPr lang="bg-BG" altLang="bg-BG" b="1" dirty="0" smtClean="0"/>
          </a:p>
          <a:p>
            <a:pPr marL="0" indent="0" algn="just" eaLnBrk="1" hangingPunct="1">
              <a:buFontTx/>
              <a:buNone/>
            </a:pPr>
            <a:r>
              <a:rPr lang="bg-BG" altLang="bg-BG" b="1" dirty="0" smtClean="0"/>
              <a:t>Пример:</a:t>
            </a:r>
            <a:r>
              <a:rPr lang="en-US" altLang="bg-BG" dirty="0" smtClean="0"/>
              <a:t> </a:t>
            </a:r>
            <a:r>
              <a:rPr lang="bg-BG" altLang="bg-BG" dirty="0" smtClean="0"/>
              <a:t>Допускаме, че в района на </a:t>
            </a:r>
            <a:r>
              <a:rPr lang="bg-BG" altLang="bg-BG" dirty="0" err="1" smtClean="0"/>
              <a:t>Самоков</a:t>
            </a:r>
            <a:r>
              <a:rPr lang="bg-BG" altLang="bg-BG" dirty="0" smtClean="0"/>
              <a:t> се намират 100 дка земи, подходящи за отглеждане на картофи: </a:t>
            </a:r>
          </a:p>
          <a:p>
            <a:pPr marL="0" indent="0" algn="just" eaLnBrk="1" hangingPunct="1">
              <a:buFontTx/>
              <a:buNone/>
            </a:pPr>
            <a:r>
              <a:rPr lang="bg-BG" altLang="bg-BG" dirty="0"/>
              <a:t>60 </a:t>
            </a:r>
            <a:r>
              <a:rPr lang="bg-BG" altLang="bg-BG" dirty="0" smtClean="0"/>
              <a:t>дка- плодородни, </a:t>
            </a:r>
          </a:p>
          <a:p>
            <a:pPr marL="0" indent="0" algn="just" eaLnBrk="1" hangingPunct="1">
              <a:buFontTx/>
              <a:buNone/>
            </a:pPr>
            <a:r>
              <a:rPr lang="bg-BG" altLang="bg-BG" dirty="0"/>
              <a:t>30 дка </a:t>
            </a:r>
            <a:r>
              <a:rPr lang="bg-BG" altLang="bg-BG" dirty="0" smtClean="0"/>
              <a:t>- </a:t>
            </a:r>
            <a:r>
              <a:rPr lang="bg-BG" altLang="bg-BG" dirty="0" err="1" smtClean="0"/>
              <a:t>средноплодородни</a:t>
            </a:r>
            <a:r>
              <a:rPr lang="bg-BG" altLang="bg-BG" dirty="0" smtClean="0"/>
              <a:t> </a:t>
            </a:r>
          </a:p>
          <a:p>
            <a:pPr marL="0" indent="0" algn="just" eaLnBrk="1" hangingPunct="1">
              <a:buFontTx/>
              <a:buNone/>
            </a:pPr>
            <a:r>
              <a:rPr lang="bg-BG" altLang="bg-BG" dirty="0"/>
              <a:t>10 дка </a:t>
            </a:r>
            <a:r>
              <a:rPr lang="bg-BG" altLang="bg-BG" dirty="0" smtClean="0"/>
              <a:t>-</a:t>
            </a:r>
            <a:r>
              <a:rPr lang="bg-BG" altLang="bg-BG" dirty="0" err="1" smtClean="0"/>
              <a:t>нископлодородни</a:t>
            </a:r>
            <a:r>
              <a:rPr lang="bg-BG" altLang="bg-BG" dirty="0" smtClean="0"/>
              <a:t>. </a:t>
            </a:r>
          </a:p>
          <a:p>
            <a:pPr marL="0" indent="0" algn="just" eaLnBrk="1" hangingPunct="1">
              <a:buFontTx/>
              <a:buNone/>
            </a:pPr>
            <a:r>
              <a:rPr lang="bg-BG" altLang="bg-BG" dirty="0" smtClean="0"/>
              <a:t>Като начало се засаждат плодородни земи.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22</a:t>
            </a:fld>
            <a:endParaRPr lang="bg-BG" altLang="bg-BG"/>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0"/>
            <a:ext cx="8785225" cy="635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419EB61F-EF23-4226-9F0D-252580041AFC}" type="slidenum">
              <a:rPr lang="bg-BG" altLang="bg-BG" smtClean="0"/>
              <a:pPr>
                <a:defRPr/>
              </a:pPr>
              <a:t>23</a:t>
            </a:fld>
            <a:endParaRPr lang="bg-BG" altLang="bg-BG"/>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200" dirty="0" smtClean="0"/>
              <a:t>Отглеждане на селскостопански продукти в земи с различно плодородие</a:t>
            </a:r>
            <a:endParaRPr lang="bg-BG" sz="3200" dirty="0"/>
          </a:p>
        </p:txBody>
      </p:sp>
      <p:sp>
        <p:nvSpPr>
          <p:cNvPr id="19459" name="Rectangle 3"/>
          <p:cNvSpPr>
            <a:spLocks noGrp="1" noChangeArrowheads="1"/>
          </p:cNvSpPr>
          <p:nvPr>
            <p:ph sz="half" idx="1"/>
          </p:nvPr>
        </p:nvSpPr>
        <p:spPr>
          <a:xfrm>
            <a:off x="0" y="1484784"/>
            <a:ext cx="4495800" cy="5184576"/>
          </a:xfrm>
        </p:spPr>
        <p:txBody>
          <a:bodyPr/>
          <a:lstStyle/>
          <a:p>
            <a:pPr marL="0" indent="0" algn="just" eaLnBrk="1" hangingPunct="1">
              <a:lnSpc>
                <a:spcPct val="80000"/>
              </a:lnSpc>
              <a:buNone/>
            </a:pPr>
            <a:r>
              <a:rPr lang="bg-BG" altLang="bg-BG" sz="1800" dirty="0" smtClean="0"/>
              <a:t>Отглеждането на картофите в земи с нееднакво плодородие води до различни добиви от декар, съответно 1000, 800 и 600 кг. Като резултат средните и пределните разходи за добив на 1 кг са най-ниски при плодородните земи, по-високи при </a:t>
            </a:r>
            <a:r>
              <a:rPr lang="bg-BG" altLang="bg-BG" sz="1800" dirty="0" err="1" smtClean="0"/>
              <a:t>средноплодородните</a:t>
            </a:r>
            <a:r>
              <a:rPr lang="bg-BG" altLang="bg-BG" sz="1800" dirty="0" smtClean="0"/>
              <a:t> и най-високи при </a:t>
            </a:r>
            <a:r>
              <a:rPr lang="bg-BG" altLang="bg-BG" sz="1800" dirty="0" err="1" smtClean="0"/>
              <a:t>нископлодородните</a:t>
            </a:r>
            <a:r>
              <a:rPr lang="bg-BG" altLang="bg-BG" sz="1800" dirty="0" smtClean="0"/>
              <a:t> земи. Графично тези параметри са представени на фиг.7.2б,в,г. В условията на дадената пазарна цена и формиралите се средни и пределни разходи, притежателите на </a:t>
            </a:r>
            <a:r>
              <a:rPr lang="bg-BG" altLang="bg-BG" sz="1800" dirty="0" err="1" smtClean="0"/>
              <a:t>нископлодородните</a:t>
            </a:r>
            <a:r>
              <a:rPr lang="bg-BG" altLang="bg-BG" sz="1800" dirty="0" smtClean="0"/>
              <a:t> земи получават само </a:t>
            </a:r>
            <a:r>
              <a:rPr lang="bg-BG" altLang="bg-BG" sz="1800" b="1" dirty="0" smtClean="0"/>
              <a:t>нормална печалба</a:t>
            </a:r>
            <a:r>
              <a:rPr lang="bg-BG" altLang="bg-BG" sz="1800" dirty="0" smtClean="0"/>
              <a:t>: при тях е налице равенството Р</a:t>
            </a:r>
            <a:r>
              <a:rPr lang="bg-BG" altLang="bg-BG" sz="1400" dirty="0" smtClean="0"/>
              <a:t>3</a:t>
            </a:r>
            <a:r>
              <a:rPr lang="bg-BG" altLang="bg-BG" sz="1800" dirty="0" smtClean="0"/>
              <a:t>=МС</a:t>
            </a:r>
            <a:r>
              <a:rPr lang="bg-BG" altLang="bg-BG" sz="1600" dirty="0" smtClean="0"/>
              <a:t>3</a:t>
            </a:r>
            <a:r>
              <a:rPr lang="bg-BG" altLang="bg-BG" sz="1800" dirty="0" smtClean="0"/>
              <a:t>=АС</a:t>
            </a:r>
            <a:r>
              <a:rPr lang="bg-BG" altLang="bg-BG" sz="1600" dirty="0" smtClean="0"/>
              <a:t>3</a:t>
            </a:r>
            <a:r>
              <a:rPr lang="bg-BG" altLang="bg-BG" sz="1800" dirty="0" smtClean="0"/>
              <a:t>. Притежателите на </a:t>
            </a:r>
            <a:r>
              <a:rPr lang="bg-BG" altLang="bg-BG" sz="1800" dirty="0" err="1" smtClean="0"/>
              <a:t>средноплодородните</a:t>
            </a:r>
            <a:r>
              <a:rPr lang="bg-BG" altLang="bg-BG" sz="1800" dirty="0" smtClean="0"/>
              <a:t> земи получават </a:t>
            </a:r>
            <a:r>
              <a:rPr lang="bg-BG" altLang="bg-BG" sz="1800" b="1" dirty="0" smtClean="0"/>
              <a:t>нормална печалба плюс добавъчна печалба </a:t>
            </a:r>
            <a:r>
              <a:rPr lang="bg-BG" altLang="bg-BG" sz="1800" dirty="0" smtClean="0"/>
              <a:t>в размер MN, т.е 0,1 лев в повече за всеки 1 кг. картофи. Собствениците на плодородните земи получават също нормална печалба плюс добавъчен доход АВ в размер на 0,2 лева. </a:t>
            </a:r>
          </a:p>
        </p:txBody>
      </p:sp>
      <p:pic>
        <p:nvPicPr>
          <p:cNvPr id="19460" name="Picture 4"/>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132856"/>
            <a:ext cx="4411562"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78589F44-9FA7-4160-B958-F86EDEC6C81A}" type="slidenum">
              <a:rPr lang="bg-BG" altLang="bg-BG" smtClean="0"/>
              <a:pPr>
                <a:defRPr/>
              </a:pPr>
              <a:t>24</a:t>
            </a:fld>
            <a:endParaRPr lang="bg-BG" altLang="bg-BG"/>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bg-BG" altLang="bg-BG" smtClean="0"/>
              <a:t>диференциална рента</a:t>
            </a:r>
          </a:p>
        </p:txBody>
      </p:sp>
      <p:sp>
        <p:nvSpPr>
          <p:cNvPr id="20483" name="Rectangle 3"/>
          <p:cNvSpPr>
            <a:spLocks noGrp="1" noChangeArrowheads="1"/>
          </p:cNvSpPr>
          <p:nvPr>
            <p:ph type="body" idx="1"/>
          </p:nvPr>
        </p:nvSpPr>
        <p:spPr>
          <a:xfrm>
            <a:off x="0" y="1600200"/>
            <a:ext cx="8686800" cy="4525963"/>
          </a:xfrm>
        </p:spPr>
        <p:txBody>
          <a:bodyPr/>
          <a:lstStyle/>
          <a:p>
            <a:pPr marL="0" indent="0" algn="just" eaLnBrk="1" hangingPunct="1">
              <a:lnSpc>
                <a:spcPct val="80000"/>
              </a:lnSpc>
              <a:buNone/>
            </a:pPr>
            <a:r>
              <a:rPr lang="bg-BG" altLang="bg-BG" sz="2400" dirty="0" smtClean="0"/>
              <a:t>Очевидно, горният анализ разкри, че пазарната цена Р</a:t>
            </a:r>
            <a:r>
              <a:rPr lang="bg-BG" altLang="bg-BG" sz="1600" dirty="0" smtClean="0"/>
              <a:t>3</a:t>
            </a:r>
            <a:r>
              <a:rPr lang="bg-BG" altLang="bg-BG" sz="2400" dirty="0" smtClean="0"/>
              <a:t> е по-висока в сравнение с разходите за производство на 1 кг. картофи за плодородните и </a:t>
            </a:r>
            <a:r>
              <a:rPr lang="bg-BG" altLang="bg-BG" sz="2400" dirty="0" err="1" smtClean="0"/>
              <a:t>средноплодородните</a:t>
            </a:r>
            <a:r>
              <a:rPr lang="bg-BG" altLang="bg-BG" sz="2400" dirty="0" smtClean="0"/>
              <a:t> земи, т.е. Р3 &gt; MC1 и МС2. Подобни разлики възникваха и на пазара на съвършената конкуренция. При него те се елиминираха чрез влизането на нови фирми в бизнеса. Когато ресурсите са оскъдни обаче, а търсенето на продуктите достатъчно голямо, пазарната цена на селскостопанските продукти се образува от </a:t>
            </a:r>
            <a:r>
              <a:rPr lang="bg-BG" altLang="bg-BG" sz="2400" b="1" dirty="0" smtClean="0"/>
              <a:t>пределните разходи на последните участъци земя: Р</a:t>
            </a:r>
            <a:r>
              <a:rPr lang="bg-BG" altLang="bg-BG" sz="1600" b="1" dirty="0" smtClean="0"/>
              <a:t>3</a:t>
            </a:r>
            <a:r>
              <a:rPr lang="bg-BG" altLang="bg-BG" sz="2400" b="1" dirty="0" smtClean="0"/>
              <a:t> = МС</a:t>
            </a:r>
            <a:r>
              <a:rPr lang="bg-BG" altLang="bg-BG" sz="1800" b="1" dirty="0" smtClean="0"/>
              <a:t>3</a:t>
            </a:r>
            <a:r>
              <a:rPr lang="bg-BG" altLang="bg-BG" sz="2400" b="1" dirty="0" smtClean="0"/>
              <a:t>. </a:t>
            </a:r>
            <a:r>
              <a:rPr lang="bg-BG" altLang="bg-BG" sz="2400" dirty="0" smtClean="0"/>
              <a:t>От тук нататък, всички притежатели на плодородни земи постигат, при равни други условия, по-високи добиви, следователно и по-ниски разходи за производство. Това поражда добавъчен доход за тях, който се нарича </a:t>
            </a:r>
            <a:r>
              <a:rPr lang="bg-BG" altLang="bg-BG" sz="2400" b="1" dirty="0" smtClean="0">
                <a:solidFill>
                  <a:srgbClr val="FF0000"/>
                </a:solidFill>
              </a:rPr>
              <a:t>диференциална рента</a:t>
            </a:r>
            <a:r>
              <a:rPr lang="bg-BG" altLang="bg-BG" sz="2400" dirty="0" smtClean="0"/>
              <a:t>. Тя е представена чрез затъмнените четириъгълници на фиг.7.2 б,в.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25</a:t>
            </a:fld>
            <a:endParaRPr lang="bg-BG" altLang="bg-BG"/>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bg-BG" altLang="bg-BG" sz="3200" b="1" dirty="0" smtClean="0"/>
              <a:t>поземлената рента като цена за наемането на селскостопанската земя</a:t>
            </a:r>
            <a:r>
              <a:rPr lang="bg-BG" altLang="bg-BG" dirty="0" smtClean="0"/>
              <a:t> </a:t>
            </a:r>
            <a:endParaRPr lang="bg-BG" sz="3200" dirty="0"/>
          </a:p>
        </p:txBody>
      </p:sp>
      <p:sp>
        <p:nvSpPr>
          <p:cNvPr id="22531" name="Rectangle 3"/>
          <p:cNvSpPr>
            <a:spLocks noGrp="1" noChangeArrowheads="1"/>
          </p:cNvSpPr>
          <p:nvPr>
            <p:ph sz="half" idx="1"/>
          </p:nvPr>
        </p:nvSpPr>
        <p:spPr>
          <a:xfrm>
            <a:off x="0" y="1600200"/>
            <a:ext cx="4495800" cy="4525963"/>
          </a:xfrm>
        </p:spPr>
        <p:txBody>
          <a:bodyPr/>
          <a:lstStyle/>
          <a:p>
            <a:pPr marL="0" indent="0" algn="just">
              <a:buNone/>
            </a:pPr>
            <a:r>
              <a:rPr lang="bg-BG" altLang="bg-BG" sz="1800" dirty="0" smtClean="0"/>
              <a:t>Нека приемем, че равновесната поземлена рента е 30 лв. на декар (т. Е на фиг.7.3). В региона се предлагат само 100 дка земя за арендуване с едно и също плодородие. Ако земевладелците поискат поземлена рента от 50 лв. на дка, търсенето на арендуваните земи ще намалее до т. М (60 дка), защото печалбата за арендаторите ще бъде по-малка. Като резултат ще се появи </a:t>
            </a:r>
            <a:r>
              <a:rPr lang="bg-BG" altLang="bg-BG" sz="1800" dirty="0" err="1" smtClean="0"/>
              <a:t>свърхпредлагане</a:t>
            </a:r>
            <a:r>
              <a:rPr lang="bg-BG" altLang="bg-BG" sz="1800" dirty="0" smtClean="0"/>
              <a:t> на земя (защрихования триъгълник АЕМ), което в условия на конкуренция между земевладелците, ще понижи размера на предлаганата рента до нейното равновесно равнище от 30 лв., т.е. налице е движение от т. А към т. Е. </a:t>
            </a:r>
          </a:p>
        </p:txBody>
      </p:sp>
      <p:pic>
        <p:nvPicPr>
          <p:cNvPr id="2253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28126" y="2351242"/>
            <a:ext cx="3078747" cy="3023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72000" y="1486525"/>
            <a:ext cx="4572000" cy="646331"/>
          </a:xfrm>
          <a:prstGeom prst="rect">
            <a:avLst/>
          </a:prstGeom>
        </p:spPr>
        <p:txBody>
          <a:bodyPr>
            <a:spAutoFit/>
          </a:bodyPr>
          <a:lstStyle/>
          <a:p>
            <a:pPr eaLnBrk="1" hangingPunct="1"/>
            <a:r>
              <a:rPr lang="bg-BG" altLang="bg-BG" i="1" dirty="0" smtClean="0"/>
              <a:t>Фигура 7.3. Поземлена рента в условия на </a:t>
            </a:r>
            <a:r>
              <a:rPr lang="bg-BG" altLang="bg-BG" i="1" dirty="0" err="1" smtClean="0"/>
              <a:t>арендни</a:t>
            </a:r>
            <a:r>
              <a:rPr lang="bg-BG" altLang="bg-BG" i="1" dirty="0" smtClean="0"/>
              <a:t> отношения</a:t>
            </a:r>
            <a:r>
              <a:rPr lang="bg-BG" altLang="bg-BG" dirty="0" smtClean="0"/>
              <a:t> </a:t>
            </a:r>
          </a:p>
        </p:txBody>
      </p:sp>
      <p:cxnSp>
        <p:nvCxnSpPr>
          <p:cNvPr id="3" name="Straight Arrow Connector 2"/>
          <p:cNvCxnSpPr/>
          <p:nvPr/>
        </p:nvCxnSpPr>
        <p:spPr>
          <a:xfrm>
            <a:off x="6732240" y="3068960"/>
            <a:ext cx="0" cy="5760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fld id="{78589F44-9FA7-4160-B958-F86EDEC6C81A}" type="slidenum">
              <a:rPr lang="bg-BG" altLang="bg-BG" smtClean="0"/>
              <a:pPr>
                <a:defRPr/>
              </a:pPr>
              <a:t>26</a:t>
            </a:fld>
            <a:endParaRPr lang="bg-BG" altLang="bg-BG"/>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274638"/>
            <a:ext cx="9144000" cy="1143000"/>
          </a:xfrm>
        </p:spPr>
        <p:txBody>
          <a:bodyPr/>
          <a:lstStyle/>
          <a:p>
            <a:pPr eaLnBrk="1" hangingPunct="1"/>
            <a:r>
              <a:rPr lang="bg-BG" altLang="bg-BG" sz="4000" dirty="0" smtClean="0"/>
              <a:t>равновесна поземлена рента  </a:t>
            </a:r>
          </a:p>
        </p:txBody>
      </p:sp>
      <p:sp>
        <p:nvSpPr>
          <p:cNvPr id="23555" name="Rectangle 3"/>
          <p:cNvSpPr>
            <a:spLocks noGrp="1" noChangeArrowheads="1"/>
          </p:cNvSpPr>
          <p:nvPr>
            <p:ph type="body" idx="1"/>
          </p:nvPr>
        </p:nvSpPr>
        <p:spPr/>
        <p:txBody>
          <a:bodyPr/>
          <a:lstStyle/>
          <a:p>
            <a:pPr marL="0" indent="0" algn="just" eaLnBrk="1" hangingPunct="1">
              <a:lnSpc>
                <a:spcPct val="80000"/>
              </a:lnSpc>
              <a:buNone/>
            </a:pPr>
            <a:r>
              <a:rPr lang="bg-BG" altLang="bg-BG" sz="1800" dirty="0" smtClean="0"/>
              <a:t>– арендатора е готов да заплати, за да наеме дадена земя за производството на търсени селскостопански продукти. Той се нуждае от земята като производствен фактор: без нея не може да произведе продукти и да получи </a:t>
            </a:r>
            <a:r>
              <a:rPr lang="bg-BG" altLang="bg-BG" sz="1800" b="1" dirty="0" smtClean="0"/>
              <a:t>нормална печалба за предприемаческите си усилия</a:t>
            </a:r>
            <a:r>
              <a:rPr lang="bg-BG" altLang="bg-BG" sz="1800" dirty="0" smtClean="0"/>
              <a:t>. По тази причина тя се представя още като предприемачески доход;</a:t>
            </a:r>
          </a:p>
          <a:p>
            <a:pPr marL="0" indent="0" algn="just" eaLnBrk="1" hangingPunct="1">
              <a:lnSpc>
                <a:spcPct val="80000"/>
              </a:lnSpc>
              <a:buNone/>
            </a:pPr>
            <a:r>
              <a:rPr lang="bg-BG" altLang="bg-BG" sz="1800" dirty="0" smtClean="0"/>
              <a:t>– земевладелеца е готов да предостави правото за използване на земята като стопански обект на арендатора. За него </a:t>
            </a:r>
            <a:r>
              <a:rPr lang="bg-BG" altLang="bg-BG" sz="1800" b="1" dirty="0" smtClean="0"/>
              <a:t>рентата е доход, който реализира правото на собственост върху земята </a:t>
            </a:r>
            <a:r>
              <a:rPr lang="bg-BG" altLang="bg-BG" sz="1800" dirty="0" smtClean="0"/>
              <a:t>като оскъден и следователно търсен стопански фактор за производство;</a:t>
            </a:r>
          </a:p>
          <a:p>
            <a:pPr marL="0" indent="0" algn="just" eaLnBrk="1" hangingPunct="1">
              <a:lnSpc>
                <a:spcPct val="80000"/>
              </a:lnSpc>
              <a:buNone/>
            </a:pPr>
            <a:r>
              <a:rPr lang="bg-BG" altLang="bg-BG" sz="1800" dirty="0" smtClean="0"/>
              <a:t>– се получава от всички собственици на земи, които ги отдават под наем на арендатори;</a:t>
            </a:r>
          </a:p>
          <a:p>
            <a:pPr marL="0" indent="0" algn="just" eaLnBrk="1" hangingPunct="1">
              <a:lnSpc>
                <a:spcPct val="80000"/>
              </a:lnSpc>
              <a:buNone/>
            </a:pPr>
            <a:r>
              <a:rPr lang="bg-BG" altLang="bg-BG" sz="1800" dirty="0" smtClean="0"/>
              <a:t>– е относително </a:t>
            </a:r>
            <a:r>
              <a:rPr lang="bg-BG" altLang="bg-BG" sz="1800" b="1" dirty="0" smtClean="0"/>
              <a:t>стабилна величина за даден период от време</a:t>
            </a:r>
            <a:r>
              <a:rPr lang="bg-BG" altLang="bg-BG" sz="1800" dirty="0" smtClean="0"/>
              <a:t>, най-често в рамките на едногодишния селскостопански цикъл. Тя се договаря между земевладелеца и арендатора на основата на пазарните очаквания за цените на селскостопанските продукти.</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27</a:t>
            </a:fld>
            <a:endParaRPr lang="bg-BG" altLang="bg-BG"/>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bg-BG" altLang="bg-BG" sz="2800" b="1" dirty="0"/>
              <a:t>нормална печалба (предприемачески доход</a:t>
            </a:r>
            <a:r>
              <a:rPr lang="bg-BG" altLang="bg-BG" sz="2800" b="1" dirty="0" smtClean="0"/>
              <a:t>) за арендатора и </a:t>
            </a:r>
            <a:r>
              <a:rPr lang="bg-BG" altLang="bg-BG" sz="2800" b="1" dirty="0"/>
              <a:t>поземлена </a:t>
            </a:r>
            <a:r>
              <a:rPr lang="bg-BG" altLang="bg-BG" sz="2800" b="1" dirty="0" smtClean="0"/>
              <a:t>рента за собственика на земята</a:t>
            </a:r>
            <a:endParaRPr lang="bg-BG" altLang="bg-BG" sz="2800" dirty="0" smtClean="0"/>
          </a:p>
        </p:txBody>
      </p:sp>
      <p:sp>
        <p:nvSpPr>
          <p:cNvPr id="24579" name="Rectangle 3"/>
          <p:cNvSpPr>
            <a:spLocks noGrp="1" noChangeArrowheads="1"/>
          </p:cNvSpPr>
          <p:nvPr>
            <p:ph type="body" idx="1"/>
          </p:nvPr>
        </p:nvSpPr>
        <p:spPr/>
        <p:txBody>
          <a:bodyPr/>
          <a:lstStyle/>
          <a:p>
            <a:pPr marL="0" indent="0" algn="just" eaLnBrk="1" hangingPunct="1">
              <a:lnSpc>
                <a:spcPct val="90000"/>
              </a:lnSpc>
              <a:buNone/>
            </a:pPr>
            <a:r>
              <a:rPr lang="bg-BG" altLang="bg-BG" sz="2800" dirty="0" smtClean="0"/>
              <a:t>	Фактически, чистия доход от продажбите на селскостопанските продукти, произведени с </a:t>
            </a:r>
            <a:r>
              <a:rPr lang="bg-BG" altLang="bg-BG" sz="2800" dirty="0" err="1" smtClean="0"/>
              <a:t>арендована</a:t>
            </a:r>
            <a:r>
              <a:rPr lang="bg-BG" altLang="bg-BG" sz="2800" dirty="0" smtClean="0"/>
              <a:t> земя се разделя на две части: арендатора като предприемач получава </a:t>
            </a:r>
            <a:r>
              <a:rPr lang="bg-BG" altLang="bg-BG" sz="2800" b="1" dirty="0" smtClean="0"/>
              <a:t>нормална печалба (предприемачески доход).</a:t>
            </a:r>
            <a:r>
              <a:rPr lang="bg-BG" altLang="bg-BG" sz="2800" dirty="0" smtClean="0"/>
              <a:t> Тя се явява възнаграждение за неговите предприемачески усилия. Собственикът на земята получава </a:t>
            </a:r>
            <a:r>
              <a:rPr lang="bg-BG" altLang="bg-BG" sz="2800" b="1" dirty="0" smtClean="0"/>
              <a:t>поземлена рента</a:t>
            </a:r>
            <a:r>
              <a:rPr lang="bg-BG" altLang="bg-BG" sz="2800" dirty="0" smtClean="0"/>
              <a:t> като </a:t>
            </a:r>
            <a:r>
              <a:rPr lang="bg-BG" altLang="bg-BG" sz="2800" b="1" dirty="0" smtClean="0"/>
              <a:t>доход за отстъпеното право на арендатора да използва земята като производствен фактор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28</a:t>
            </a:fld>
            <a:endParaRPr lang="bg-BG" altLang="bg-BG"/>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0"/>
            <a:ext cx="9144000" cy="1417638"/>
          </a:xfrm>
        </p:spPr>
        <p:txBody>
          <a:bodyPr/>
          <a:lstStyle/>
          <a:p>
            <a:pPr eaLnBrk="1" hangingPunct="1"/>
            <a:r>
              <a:rPr lang="bg-BG" altLang="bg-BG" sz="2400" b="1" dirty="0" smtClean="0"/>
              <a:t>диференциална рента I </a:t>
            </a:r>
            <a:r>
              <a:rPr lang="bg-BG" altLang="bg-BG" sz="2400" dirty="0" smtClean="0"/>
              <a:t>за собственика на земята</a:t>
            </a:r>
            <a:br>
              <a:rPr lang="bg-BG" altLang="bg-BG" sz="2400" dirty="0" smtClean="0"/>
            </a:br>
            <a:r>
              <a:rPr lang="bg-BG" altLang="bg-BG" sz="2400" dirty="0" smtClean="0"/>
              <a:t> </a:t>
            </a:r>
            <a:r>
              <a:rPr lang="bg-BG" altLang="bg-BG" sz="2400" b="1" dirty="0" smtClean="0"/>
              <a:t>диференциална рента II </a:t>
            </a:r>
            <a:r>
              <a:rPr lang="bg-BG" altLang="bg-BG" sz="2400" dirty="0" smtClean="0"/>
              <a:t>за арендатора</a:t>
            </a:r>
          </a:p>
        </p:txBody>
      </p:sp>
      <p:sp>
        <p:nvSpPr>
          <p:cNvPr id="25603" name="Rectangle 3"/>
          <p:cNvSpPr>
            <a:spLocks noGrp="1" noChangeArrowheads="1"/>
          </p:cNvSpPr>
          <p:nvPr>
            <p:ph type="body" idx="1"/>
          </p:nvPr>
        </p:nvSpPr>
        <p:spPr>
          <a:xfrm>
            <a:off x="0" y="1600200"/>
            <a:ext cx="9144000" cy="4525963"/>
          </a:xfrm>
        </p:spPr>
        <p:txBody>
          <a:bodyPr/>
          <a:lstStyle/>
          <a:p>
            <a:pPr algn="just" eaLnBrk="1" hangingPunct="1">
              <a:lnSpc>
                <a:spcPct val="80000"/>
              </a:lnSpc>
            </a:pPr>
            <a:r>
              <a:rPr lang="bg-BG" altLang="bg-BG" sz="2400" dirty="0" smtClean="0"/>
              <a:t>В същото време плодородни земи могат да станат още по-продуктивни чрез използване на по-качествени семена, торене, напояване и т.н. Тогава по-големите добиви ще осигурят по-високи доходи от </a:t>
            </a:r>
            <a:r>
              <a:rPr lang="bg-BG" altLang="bg-BG" sz="2400" dirty="0" err="1" smtClean="0"/>
              <a:t>арендованите</a:t>
            </a:r>
            <a:r>
              <a:rPr lang="bg-BG" altLang="bg-BG" sz="2400" dirty="0" smtClean="0"/>
              <a:t> земи. </a:t>
            </a:r>
            <a:r>
              <a:rPr lang="bg-BG" altLang="bg-BG" sz="2400" b="1" dirty="0" smtClean="0"/>
              <a:t>На кого принадлежат те? </a:t>
            </a:r>
            <a:r>
              <a:rPr lang="bg-BG" altLang="bg-BG" sz="2400" dirty="0" smtClean="0"/>
              <a:t>На </a:t>
            </a:r>
            <a:r>
              <a:rPr lang="bg-BG" altLang="bg-BG" sz="2400" b="1" dirty="0" smtClean="0"/>
              <a:t>арендатора на земята</a:t>
            </a:r>
            <a:r>
              <a:rPr lang="bg-BG" altLang="bg-BG" sz="2400" dirty="0" smtClean="0"/>
              <a:t>, защото повишеното (изкуствено) плодородие е резултат преди всичко от неговите усилия. Тук разграничението е:</a:t>
            </a:r>
          </a:p>
          <a:p>
            <a:pPr algn="just" eaLnBrk="1" hangingPunct="1">
              <a:lnSpc>
                <a:spcPct val="80000"/>
              </a:lnSpc>
            </a:pPr>
            <a:r>
              <a:rPr lang="bg-BG" altLang="bg-BG" sz="2400" dirty="0" smtClean="0"/>
              <a:t>а/ по-високия пределен доход от продукта на земята, произтичащ от нейното </a:t>
            </a:r>
            <a:r>
              <a:rPr lang="bg-BG" altLang="bg-BG" sz="2400" b="1" dirty="0" smtClean="0">
                <a:solidFill>
                  <a:srgbClr val="FF0000"/>
                </a:solidFill>
              </a:rPr>
              <a:t>естествено плодородие</a:t>
            </a:r>
            <a:r>
              <a:rPr lang="bg-BG" altLang="bg-BG" sz="2400" dirty="0" smtClean="0"/>
              <a:t>, се нарича </a:t>
            </a:r>
            <a:r>
              <a:rPr lang="bg-BG" altLang="bg-BG" sz="2400" b="1" dirty="0" smtClean="0"/>
              <a:t>диференциална рента I. </a:t>
            </a:r>
            <a:r>
              <a:rPr lang="bg-BG" altLang="bg-BG" sz="2400" dirty="0" smtClean="0"/>
              <a:t>Тя логично принадлежи на </a:t>
            </a:r>
            <a:r>
              <a:rPr lang="bg-BG" altLang="bg-BG" sz="2400" b="1" dirty="0" smtClean="0"/>
              <a:t>собственика на земята</a:t>
            </a:r>
            <a:r>
              <a:rPr lang="bg-BG" altLang="bg-BG" sz="2400" dirty="0" smtClean="0"/>
              <a:t>.</a:t>
            </a:r>
          </a:p>
          <a:p>
            <a:pPr algn="just" eaLnBrk="1" hangingPunct="1">
              <a:lnSpc>
                <a:spcPct val="80000"/>
              </a:lnSpc>
            </a:pPr>
            <a:r>
              <a:rPr lang="bg-BG" altLang="bg-BG" sz="2400" dirty="0" smtClean="0"/>
              <a:t>б/ по-високия пределен доход от продукта на земята, произтичащ от </a:t>
            </a:r>
            <a:r>
              <a:rPr lang="bg-BG" altLang="bg-BG" sz="2400" b="1" dirty="0" smtClean="0">
                <a:solidFill>
                  <a:srgbClr val="FF0000"/>
                </a:solidFill>
              </a:rPr>
              <a:t>изкуственото й плодородие</a:t>
            </a:r>
            <a:r>
              <a:rPr lang="bg-BG" altLang="bg-BG" sz="2400" dirty="0" smtClean="0"/>
              <a:t>, се нарича </a:t>
            </a:r>
            <a:r>
              <a:rPr lang="bg-BG" altLang="bg-BG" sz="2400" b="1" dirty="0" smtClean="0"/>
              <a:t>диференциална рента II</a:t>
            </a:r>
            <a:r>
              <a:rPr lang="bg-BG" altLang="bg-BG" sz="2400" dirty="0" smtClean="0"/>
              <a:t>. Тя е резултат от усилията на арендатора, поради което е логично да се присвои от него.</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29</a:t>
            </a:fld>
            <a:endParaRPr lang="bg-BG" altLang="bg-BG"/>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bg-BG" altLang="bg-BG" smtClean="0"/>
              <a:t>Съдържание</a:t>
            </a:r>
          </a:p>
        </p:txBody>
      </p:sp>
      <p:sp>
        <p:nvSpPr>
          <p:cNvPr id="4099" name="Rectangle 3"/>
          <p:cNvSpPr>
            <a:spLocks noGrp="1" noChangeArrowheads="1"/>
          </p:cNvSpPr>
          <p:nvPr>
            <p:ph type="body" idx="1"/>
          </p:nvPr>
        </p:nvSpPr>
        <p:spPr/>
        <p:txBody>
          <a:bodyPr/>
          <a:lstStyle/>
          <a:p>
            <a:pPr marL="0" indent="0" eaLnBrk="1" hangingPunct="1">
              <a:buFontTx/>
              <a:buNone/>
            </a:pPr>
            <a:r>
              <a:rPr lang="bg-BG" altLang="bg-BG" dirty="0" smtClean="0"/>
              <a:t>1.</a:t>
            </a:r>
            <a:r>
              <a:rPr lang="bg-BG" altLang="bg-BG" b="1" dirty="0" smtClean="0"/>
              <a:t>Рентата</a:t>
            </a:r>
            <a:r>
              <a:rPr lang="bg-BG" altLang="bg-BG" dirty="0" smtClean="0"/>
              <a:t> като доход на притежателите на оскъдните ресурси;</a:t>
            </a:r>
          </a:p>
          <a:p>
            <a:pPr marL="0" indent="0" eaLnBrk="1" hangingPunct="1">
              <a:buFontTx/>
              <a:buNone/>
            </a:pPr>
            <a:r>
              <a:rPr lang="bg-BG" altLang="bg-BG" b="1" dirty="0" smtClean="0"/>
              <a:t>2.Пазара на земята </a:t>
            </a:r>
            <a:r>
              <a:rPr lang="bg-BG" altLang="bg-BG" dirty="0" smtClean="0"/>
              <a:t>и факторите, които детерминират нейната цена;</a:t>
            </a:r>
          </a:p>
          <a:p>
            <a:pPr marL="0" indent="0" eaLnBrk="1" hangingPunct="1">
              <a:buFontTx/>
              <a:buNone/>
            </a:pPr>
            <a:r>
              <a:rPr lang="bg-BG" altLang="bg-BG" dirty="0" smtClean="0"/>
              <a:t>3.</a:t>
            </a:r>
            <a:r>
              <a:rPr lang="bg-BG" altLang="bg-BG" b="1" dirty="0" smtClean="0"/>
              <a:t>Капитала</a:t>
            </a:r>
            <a:r>
              <a:rPr lang="bg-BG" altLang="bg-BG" dirty="0" smtClean="0"/>
              <a:t> като производствен фактор и образуването на неговата цена;</a:t>
            </a:r>
          </a:p>
          <a:p>
            <a:pPr marL="0" indent="0" eaLnBrk="1" hangingPunct="1">
              <a:buFontTx/>
              <a:buNone/>
            </a:pPr>
            <a:r>
              <a:rPr lang="bg-BG" altLang="bg-BG" dirty="0" smtClean="0"/>
              <a:t>4.</a:t>
            </a:r>
            <a:r>
              <a:rPr lang="bg-BG" altLang="bg-BG" b="1" dirty="0" smtClean="0"/>
              <a:t>Печалбата </a:t>
            </a:r>
            <a:r>
              <a:rPr lang="bg-BG" altLang="bg-BG" dirty="0" smtClean="0"/>
              <a:t>като възнаграждение за предприемаческите умения.</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3</a:t>
            </a:fld>
            <a:endParaRPr lang="bg-BG" altLang="bg-BG"/>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bg-BG" altLang="bg-BG" sz="4000" b="1" smtClean="0"/>
              <a:t>пазарните цени и доходи в условия на поземлена рента</a:t>
            </a:r>
            <a:r>
              <a:rPr lang="bg-BG" altLang="bg-BG" sz="4000" smtClean="0"/>
              <a:t> </a:t>
            </a:r>
          </a:p>
        </p:txBody>
      </p:sp>
      <p:sp>
        <p:nvSpPr>
          <p:cNvPr id="26627" name="Rectangle 3"/>
          <p:cNvSpPr>
            <a:spLocks noGrp="1" noChangeArrowheads="1"/>
          </p:cNvSpPr>
          <p:nvPr>
            <p:ph type="body" idx="1"/>
          </p:nvPr>
        </p:nvSpPr>
        <p:spPr>
          <a:xfrm>
            <a:off x="107504" y="1600201"/>
            <a:ext cx="9036496" cy="3773016"/>
          </a:xfrm>
        </p:spPr>
        <p:txBody>
          <a:bodyPr/>
          <a:lstStyle/>
          <a:p>
            <a:pPr marL="0" indent="0" algn="just" eaLnBrk="1" hangingPunct="1">
              <a:lnSpc>
                <a:spcPct val="90000"/>
              </a:lnSpc>
              <a:buNone/>
            </a:pPr>
            <a:r>
              <a:rPr lang="bg-BG" altLang="bg-BG" sz="2400" dirty="0" smtClean="0"/>
              <a:t>Оскъдността в предлагането на ресурси за производство на търсени продукти поражда специфичен механизъм в образуване на техните пазарни цени. В тях се включват производствените разходи, нормалната печалба и поземлената рента. Като резултат пазарните цени на подобни продукти са по-високи в сравнение с цените на продукти, произведени в нормални условия, т.е без ограничения в използването на оскъдни производствени фактора. Тук обаче подчертаваме, че не рентата определя по-високите пазарни цени, а те пораждат нейното образуване </a:t>
            </a:r>
          </a:p>
        </p:txBody>
      </p:sp>
      <p:sp>
        <p:nvSpPr>
          <p:cNvPr id="3" name="Rectangle 2"/>
          <p:cNvSpPr/>
          <p:nvPr/>
        </p:nvSpPr>
        <p:spPr>
          <a:xfrm>
            <a:off x="179512" y="5661248"/>
            <a:ext cx="216024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tx1"/>
                </a:solidFill>
              </a:rPr>
              <a:t>Пазарни </a:t>
            </a:r>
            <a:r>
              <a:rPr lang="bg-BG" dirty="0" smtClean="0">
                <a:solidFill>
                  <a:schemeClr val="tx1"/>
                </a:solidFill>
              </a:rPr>
              <a:t>цени </a:t>
            </a:r>
            <a:endParaRPr lang="bg-BG" dirty="0">
              <a:solidFill>
                <a:schemeClr val="tx1"/>
              </a:solidFill>
            </a:endParaRPr>
          </a:p>
        </p:txBody>
      </p:sp>
      <p:sp>
        <p:nvSpPr>
          <p:cNvPr id="4" name="Rectangle 3"/>
          <p:cNvSpPr/>
          <p:nvPr/>
        </p:nvSpPr>
        <p:spPr>
          <a:xfrm>
            <a:off x="2627784" y="5661248"/>
            <a:ext cx="1944216" cy="7920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bg-BG" dirty="0" smtClean="0"/>
              <a:t>Производствени разходи</a:t>
            </a:r>
            <a:endParaRPr lang="bg-BG" dirty="0"/>
          </a:p>
        </p:txBody>
      </p:sp>
      <p:sp>
        <p:nvSpPr>
          <p:cNvPr id="5" name="Rectangle 4"/>
          <p:cNvSpPr/>
          <p:nvPr/>
        </p:nvSpPr>
        <p:spPr>
          <a:xfrm>
            <a:off x="5076056" y="5661248"/>
            <a:ext cx="1728192" cy="7920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bg-BG" dirty="0" smtClean="0"/>
              <a:t>Нормална печалба</a:t>
            </a:r>
            <a:endParaRPr lang="bg-BG" dirty="0"/>
          </a:p>
        </p:txBody>
      </p:sp>
      <p:sp>
        <p:nvSpPr>
          <p:cNvPr id="6" name="Rectangle 5"/>
          <p:cNvSpPr/>
          <p:nvPr/>
        </p:nvSpPr>
        <p:spPr>
          <a:xfrm>
            <a:off x="7236296" y="5661248"/>
            <a:ext cx="1907704" cy="79208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solidFill>
                  <a:schemeClr val="tx1"/>
                </a:solidFill>
              </a:rPr>
              <a:t>Поземлена рента</a:t>
            </a:r>
            <a:endParaRPr lang="bg-BG" dirty="0">
              <a:solidFill>
                <a:schemeClr val="tx1"/>
              </a:solidFill>
            </a:endParaRPr>
          </a:p>
        </p:txBody>
      </p:sp>
      <p:sp>
        <p:nvSpPr>
          <p:cNvPr id="7" name="TextBox 6"/>
          <p:cNvSpPr txBox="1"/>
          <p:nvPr/>
        </p:nvSpPr>
        <p:spPr>
          <a:xfrm>
            <a:off x="4716016" y="5877272"/>
            <a:ext cx="319318" cy="369332"/>
          </a:xfrm>
          <a:prstGeom prst="rect">
            <a:avLst/>
          </a:prstGeom>
          <a:noFill/>
        </p:spPr>
        <p:txBody>
          <a:bodyPr wrap="none" rtlCol="0">
            <a:spAutoFit/>
          </a:bodyPr>
          <a:lstStyle/>
          <a:p>
            <a:r>
              <a:rPr lang="bg-BG" dirty="0" smtClean="0"/>
              <a:t>+</a:t>
            </a:r>
            <a:endParaRPr lang="bg-BG" dirty="0"/>
          </a:p>
        </p:txBody>
      </p:sp>
      <p:sp>
        <p:nvSpPr>
          <p:cNvPr id="8" name="TextBox 7"/>
          <p:cNvSpPr txBox="1"/>
          <p:nvPr/>
        </p:nvSpPr>
        <p:spPr>
          <a:xfrm>
            <a:off x="6948264" y="5877272"/>
            <a:ext cx="432048" cy="369332"/>
          </a:xfrm>
          <a:prstGeom prst="rect">
            <a:avLst/>
          </a:prstGeom>
          <a:noFill/>
        </p:spPr>
        <p:txBody>
          <a:bodyPr wrap="square" rtlCol="0">
            <a:spAutoFit/>
          </a:bodyPr>
          <a:lstStyle/>
          <a:p>
            <a:r>
              <a:rPr lang="bg-BG" dirty="0" smtClean="0"/>
              <a:t>+</a:t>
            </a:r>
            <a:endParaRPr lang="bg-BG" dirty="0"/>
          </a:p>
        </p:txBody>
      </p:sp>
      <p:sp>
        <p:nvSpPr>
          <p:cNvPr id="9" name="TextBox 8"/>
          <p:cNvSpPr txBox="1"/>
          <p:nvPr/>
        </p:nvSpPr>
        <p:spPr>
          <a:xfrm>
            <a:off x="2339752" y="5845914"/>
            <a:ext cx="216024" cy="369332"/>
          </a:xfrm>
          <a:prstGeom prst="rect">
            <a:avLst/>
          </a:prstGeom>
          <a:noFill/>
        </p:spPr>
        <p:txBody>
          <a:bodyPr wrap="square" rtlCol="0">
            <a:spAutoFit/>
          </a:bodyPr>
          <a:lstStyle/>
          <a:p>
            <a:r>
              <a:rPr lang="en-US" dirty="0"/>
              <a:t>=</a:t>
            </a:r>
            <a:endParaRPr lang="bg-BG" dirty="0"/>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30</a:t>
            </a:fld>
            <a:endParaRPr lang="bg-BG" altLang="bg-BG"/>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bg-BG" altLang="bg-BG" sz="3200" b="1" dirty="0" smtClean="0"/>
              <a:t>пазарни цени </a:t>
            </a:r>
            <a:r>
              <a:rPr lang="bg-BG" altLang="bg-BG" sz="2800" dirty="0" smtClean="0"/>
              <a:t>в условия на оскъдни ресурси, предлагането на които е еластично в средносрочен период</a:t>
            </a:r>
          </a:p>
        </p:txBody>
      </p:sp>
      <p:sp>
        <p:nvSpPr>
          <p:cNvPr id="27651" name="Rectangle 3"/>
          <p:cNvSpPr>
            <a:spLocks noGrp="1" noChangeArrowheads="1"/>
          </p:cNvSpPr>
          <p:nvPr>
            <p:ph type="body" idx="1"/>
          </p:nvPr>
        </p:nvSpPr>
        <p:spPr/>
        <p:txBody>
          <a:bodyPr/>
          <a:lstStyle/>
          <a:p>
            <a:pPr eaLnBrk="1" hangingPunct="1"/>
            <a:endParaRPr lang="bg-BG" altLang="bg-BG" dirty="0" smtClean="0"/>
          </a:p>
          <a:p>
            <a:pPr marL="0" indent="0" eaLnBrk="1" hangingPunct="1">
              <a:buNone/>
            </a:pPr>
            <a:r>
              <a:rPr lang="bg-BG" altLang="bg-BG" dirty="0" smtClean="0"/>
              <a:t>1. материални разходи за производство</a:t>
            </a:r>
          </a:p>
          <a:p>
            <a:pPr marL="0" indent="0" eaLnBrk="1" hangingPunct="1">
              <a:buNone/>
            </a:pPr>
            <a:r>
              <a:rPr lang="bg-BG" altLang="bg-BG" dirty="0" smtClean="0"/>
              <a:t>2. добавен доход</a:t>
            </a:r>
          </a:p>
          <a:p>
            <a:pPr marL="0" indent="0" eaLnBrk="1" hangingPunct="1">
              <a:buNone/>
            </a:pPr>
            <a:r>
              <a:rPr lang="bg-BG" altLang="bg-BG" dirty="0" smtClean="0"/>
              <a:t>- работна заплата</a:t>
            </a:r>
          </a:p>
          <a:p>
            <a:pPr marL="0" indent="0" eaLnBrk="1" hangingPunct="1">
              <a:buNone/>
            </a:pPr>
            <a:r>
              <a:rPr lang="bg-BG" altLang="bg-BG" dirty="0" smtClean="0"/>
              <a:t>- нормална печалба</a:t>
            </a:r>
          </a:p>
          <a:p>
            <a:pPr marL="0" indent="0" eaLnBrk="1" hangingPunct="1">
              <a:buNone/>
            </a:pPr>
            <a:r>
              <a:rPr lang="bg-BG" altLang="bg-BG" b="1" dirty="0" smtClean="0"/>
              <a:t>3. пазарна цена</a:t>
            </a:r>
          </a:p>
          <a:p>
            <a:pPr eaLnBrk="1" hangingPunct="1"/>
            <a:endParaRPr lang="bg-BG" altLang="bg-BG" dirty="0" smtClean="0"/>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31</a:t>
            </a:fld>
            <a:endParaRPr lang="bg-BG" altLang="bg-BG"/>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bg-BG" altLang="bg-BG" sz="2800" smtClean="0"/>
              <a:t>пазарни цени в условия на оскъдни ресурси, предлагането на които е нееластично в дълъг период</a:t>
            </a:r>
          </a:p>
        </p:txBody>
      </p:sp>
      <p:sp>
        <p:nvSpPr>
          <p:cNvPr id="28675" name="Rectangle 3"/>
          <p:cNvSpPr>
            <a:spLocks noGrp="1" noChangeArrowheads="1"/>
          </p:cNvSpPr>
          <p:nvPr>
            <p:ph type="body" idx="1"/>
          </p:nvPr>
        </p:nvSpPr>
        <p:spPr/>
        <p:txBody>
          <a:bodyPr/>
          <a:lstStyle/>
          <a:p>
            <a:pPr eaLnBrk="1" hangingPunct="1">
              <a:buFontTx/>
              <a:buNone/>
            </a:pPr>
            <a:r>
              <a:rPr lang="bg-BG" altLang="bg-BG" dirty="0" smtClean="0"/>
              <a:t>1. материални разходи за производство</a:t>
            </a:r>
          </a:p>
          <a:p>
            <a:pPr eaLnBrk="1" hangingPunct="1">
              <a:buFontTx/>
              <a:buNone/>
            </a:pPr>
            <a:r>
              <a:rPr lang="bg-BG" altLang="bg-BG" dirty="0" smtClean="0"/>
              <a:t>2. добавен доход</a:t>
            </a:r>
          </a:p>
          <a:p>
            <a:pPr eaLnBrk="1" hangingPunct="1"/>
            <a:r>
              <a:rPr lang="bg-BG" altLang="bg-BG" dirty="0" smtClean="0"/>
              <a:t>работна заплата</a:t>
            </a:r>
          </a:p>
          <a:p>
            <a:pPr eaLnBrk="1" hangingPunct="1"/>
            <a:r>
              <a:rPr lang="bg-BG" altLang="bg-BG" dirty="0" smtClean="0"/>
              <a:t>нормална печалба</a:t>
            </a:r>
          </a:p>
          <a:p>
            <a:pPr eaLnBrk="1" hangingPunct="1"/>
            <a:r>
              <a:rPr lang="bg-BG" altLang="bg-BG" b="1" dirty="0" smtClean="0">
                <a:solidFill>
                  <a:srgbClr val="FF0000"/>
                </a:solidFill>
              </a:rPr>
              <a:t>икономическа (поземлена) рента</a:t>
            </a:r>
          </a:p>
          <a:p>
            <a:pPr eaLnBrk="1" hangingPunct="1">
              <a:buFontTx/>
              <a:buNone/>
            </a:pPr>
            <a:r>
              <a:rPr lang="bg-BG" altLang="bg-BG" dirty="0" smtClean="0"/>
              <a:t>3. пазарна цена</a:t>
            </a:r>
          </a:p>
          <a:p>
            <a:pPr eaLnBrk="1" hangingPunct="1"/>
            <a:endParaRPr lang="bg-BG" altLang="bg-BG" dirty="0" smtClean="0"/>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32</a:t>
            </a:fld>
            <a:endParaRPr lang="bg-BG" altLang="bg-BG"/>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274638"/>
            <a:ext cx="9144000" cy="1143000"/>
          </a:xfrm>
        </p:spPr>
        <p:txBody>
          <a:bodyPr/>
          <a:lstStyle/>
          <a:p>
            <a:pPr eaLnBrk="1" hangingPunct="1"/>
            <a:r>
              <a:rPr lang="bg-BG" altLang="bg-BG" dirty="0" smtClean="0"/>
              <a:t>Когато земевладелеца </a:t>
            </a:r>
            <a:r>
              <a:rPr lang="bg-BG" altLang="bg-BG" dirty="0"/>
              <a:t>и арендатора са две отделни лица</a:t>
            </a:r>
            <a:endParaRPr lang="bg-BG" altLang="bg-BG" dirty="0" smtClean="0"/>
          </a:p>
        </p:txBody>
      </p:sp>
      <p:sp>
        <p:nvSpPr>
          <p:cNvPr id="29699" name="Rectangle 3"/>
          <p:cNvSpPr>
            <a:spLocks noGrp="1" noChangeArrowheads="1"/>
          </p:cNvSpPr>
          <p:nvPr>
            <p:ph type="body" idx="1"/>
          </p:nvPr>
        </p:nvSpPr>
        <p:spPr/>
        <p:txBody>
          <a:bodyPr/>
          <a:lstStyle/>
          <a:p>
            <a:pPr marL="0" indent="0" algn="just" eaLnBrk="1" hangingPunct="1">
              <a:lnSpc>
                <a:spcPct val="90000"/>
              </a:lnSpc>
              <a:buNone/>
            </a:pPr>
            <a:r>
              <a:rPr lang="bg-BG" altLang="bg-BG" dirty="0" smtClean="0"/>
              <a:t>	Горният анализ се базира на презумпцията, че земевладелеца и арендатора са две отделни лица: единия е собственик, другият е предприемач с наета земя. В реалността обаче много често собствениците на земята са едновременно и фермери. Тогава проявява ли поземлената рента като доход на оскъдния фактор земя?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33</a:t>
            </a:fld>
            <a:endParaRPr lang="bg-BG" altLang="bg-BG"/>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bg-BG" altLang="bg-BG" dirty="0" smtClean="0"/>
              <a:t>собственикът на земята е и фермер</a:t>
            </a:r>
            <a:r>
              <a:rPr lang="en-US" altLang="bg-BG" dirty="0" smtClean="0"/>
              <a:t> </a:t>
            </a:r>
            <a:r>
              <a:rPr lang="bg-BG" altLang="bg-BG" dirty="0" smtClean="0"/>
              <a:t>(производител)</a:t>
            </a:r>
          </a:p>
        </p:txBody>
      </p:sp>
      <p:sp>
        <p:nvSpPr>
          <p:cNvPr id="30723" name="Rectangle 3"/>
          <p:cNvSpPr>
            <a:spLocks noGrp="1" noChangeArrowheads="1"/>
          </p:cNvSpPr>
          <p:nvPr>
            <p:ph type="body" idx="1"/>
          </p:nvPr>
        </p:nvSpPr>
        <p:spPr/>
        <p:txBody>
          <a:bodyPr/>
          <a:lstStyle/>
          <a:p>
            <a:pPr marL="0" indent="0" algn="just" eaLnBrk="1" hangingPunct="1">
              <a:lnSpc>
                <a:spcPct val="80000"/>
              </a:lnSpc>
              <a:buNone/>
            </a:pPr>
            <a:r>
              <a:rPr lang="bg-BG" altLang="bg-BG" sz="2400" dirty="0" smtClean="0"/>
              <a:t>	Когато собственикът на земята е и фермер</a:t>
            </a:r>
            <a:r>
              <a:rPr lang="en-US" altLang="bg-BG" sz="2400" dirty="0" smtClean="0"/>
              <a:t> </a:t>
            </a:r>
            <a:r>
              <a:rPr lang="bg-BG" altLang="bg-BG" sz="2400" dirty="0" smtClean="0"/>
              <a:t>(производител), той продава произведената продукция по пазарните цени. В такъв случай неговия чист доход се явява като разлика между брутните приходи от продажбата и материалните разходи за производство. Тук рентата става част от брутната печалба или остатъчния нетен доход. Той обаче представя три различни по своя източник доходи:</a:t>
            </a:r>
          </a:p>
          <a:p>
            <a:pPr marL="0" indent="0" algn="just" eaLnBrk="1" hangingPunct="1">
              <a:lnSpc>
                <a:spcPct val="80000"/>
              </a:lnSpc>
              <a:buNone/>
            </a:pPr>
            <a:r>
              <a:rPr lang="bg-BG" altLang="bg-BG" sz="2400" dirty="0" smtClean="0"/>
              <a:t>–първо, </a:t>
            </a:r>
            <a:r>
              <a:rPr lang="bg-BG" altLang="bg-BG" sz="2400" b="1" dirty="0" smtClean="0"/>
              <a:t>работна заплата </a:t>
            </a:r>
            <a:r>
              <a:rPr lang="bg-BG" altLang="bg-BG" sz="2400" dirty="0" smtClean="0"/>
              <a:t>за вложения труд от собственика на земята;</a:t>
            </a:r>
          </a:p>
          <a:p>
            <a:pPr marL="0" indent="0" algn="just" eaLnBrk="1" hangingPunct="1">
              <a:lnSpc>
                <a:spcPct val="80000"/>
              </a:lnSpc>
              <a:buNone/>
            </a:pPr>
            <a:r>
              <a:rPr lang="bg-BG" altLang="bg-BG" sz="2400" dirty="0" smtClean="0"/>
              <a:t>–второ, </a:t>
            </a:r>
            <a:r>
              <a:rPr lang="bg-BG" altLang="bg-BG" sz="2400" b="1" dirty="0" smtClean="0"/>
              <a:t>нормална печалба </a:t>
            </a:r>
            <a:r>
              <a:rPr lang="bg-BG" altLang="bg-BG" sz="2400" dirty="0" smtClean="0"/>
              <a:t>за предприемачески умения да се произведе и продаде даден продукт;</a:t>
            </a:r>
          </a:p>
          <a:p>
            <a:pPr marL="0" indent="0" algn="just" eaLnBrk="1" hangingPunct="1">
              <a:lnSpc>
                <a:spcPct val="80000"/>
              </a:lnSpc>
              <a:buNone/>
            </a:pPr>
            <a:r>
              <a:rPr lang="bg-BG" altLang="bg-BG" sz="2400" dirty="0" smtClean="0"/>
              <a:t>– трето, </a:t>
            </a:r>
            <a:r>
              <a:rPr lang="bg-BG" altLang="bg-BG" sz="2400" b="1" dirty="0" smtClean="0"/>
              <a:t>поземлена рента </a:t>
            </a:r>
            <a:r>
              <a:rPr lang="bg-BG" altLang="bg-BG" sz="2400" dirty="0" smtClean="0"/>
              <a:t>за стопанското използване на оскъден ресурс като земята.</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34</a:t>
            </a:fld>
            <a:endParaRPr lang="bg-BG" altLang="bg-BG"/>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bg-BG" altLang="bg-BG" smtClean="0"/>
              <a:t>Пример:</a:t>
            </a:r>
          </a:p>
        </p:txBody>
      </p:sp>
      <p:sp>
        <p:nvSpPr>
          <p:cNvPr id="31747" name="Rectangle 3"/>
          <p:cNvSpPr>
            <a:spLocks noGrp="1" noChangeArrowheads="1"/>
          </p:cNvSpPr>
          <p:nvPr>
            <p:ph type="body" idx="1"/>
          </p:nvPr>
        </p:nvSpPr>
        <p:spPr/>
        <p:txBody>
          <a:bodyPr/>
          <a:lstStyle/>
          <a:p>
            <a:pPr marL="0" indent="0" algn="just" eaLnBrk="1" hangingPunct="1">
              <a:buNone/>
            </a:pPr>
            <a:r>
              <a:rPr lang="bg-BG" altLang="bg-BG" dirty="0" smtClean="0"/>
              <a:t>Ако приемем, че пазарната цена е 150 лв.за тон, материалните разходи на 55 лв.,тогава ще имаме остатъчен доход от 95 лв. на тон пшеница. Той се декомпозира примерно на:</a:t>
            </a:r>
          </a:p>
          <a:p>
            <a:pPr marL="0" indent="0" eaLnBrk="1" hangingPunct="1">
              <a:buNone/>
            </a:pPr>
            <a:r>
              <a:rPr lang="bg-BG" altLang="bg-BG" dirty="0" smtClean="0"/>
              <a:t>- 25 лв.работна заплата;</a:t>
            </a:r>
          </a:p>
          <a:p>
            <a:pPr marL="0" indent="0" eaLnBrk="1" hangingPunct="1">
              <a:buNone/>
            </a:pPr>
            <a:r>
              <a:rPr lang="bg-BG" altLang="bg-BG" dirty="0" smtClean="0"/>
              <a:t>- 40 лв.нормална печалба и</a:t>
            </a:r>
          </a:p>
          <a:p>
            <a:pPr marL="0" indent="0" eaLnBrk="1" hangingPunct="1">
              <a:buNone/>
            </a:pPr>
            <a:r>
              <a:rPr lang="bg-BG" altLang="bg-BG" dirty="0" smtClean="0"/>
              <a:t>- 30 лв.икономическа рента.</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35</a:t>
            </a:fld>
            <a:endParaRPr lang="bg-BG" altLang="bg-BG"/>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43408"/>
            <a:ext cx="8229600" cy="1143000"/>
          </a:xfrm>
        </p:spPr>
        <p:txBody>
          <a:bodyPr/>
          <a:lstStyle/>
          <a:p>
            <a:pPr eaLnBrk="1" hangingPunct="1"/>
            <a:r>
              <a:rPr lang="bg-BG" altLang="bg-BG" dirty="0" smtClean="0"/>
              <a:t>Какъв доход е рентата?</a:t>
            </a:r>
          </a:p>
        </p:txBody>
      </p:sp>
      <p:sp>
        <p:nvSpPr>
          <p:cNvPr id="32771" name="Rectangle 3"/>
          <p:cNvSpPr>
            <a:spLocks noGrp="1" noChangeArrowheads="1"/>
          </p:cNvSpPr>
          <p:nvPr>
            <p:ph type="body" idx="1"/>
          </p:nvPr>
        </p:nvSpPr>
        <p:spPr>
          <a:xfrm>
            <a:off x="457200" y="836712"/>
            <a:ext cx="8229600" cy="4929411"/>
          </a:xfrm>
        </p:spPr>
        <p:txBody>
          <a:bodyPr/>
          <a:lstStyle/>
          <a:p>
            <a:pPr marL="0" indent="0" algn="just" eaLnBrk="1" hangingPunct="1">
              <a:lnSpc>
                <a:spcPct val="80000"/>
              </a:lnSpc>
              <a:buNone/>
            </a:pPr>
            <a:r>
              <a:rPr lang="bg-BG" altLang="bg-BG" sz="2400" dirty="0" smtClean="0"/>
              <a:t>	Теорията обаче не само обяснява механизма на пазарната сделка между земевладелеца и арендатора. Тя анализира приноса на двата субекта за производството на дадения продукт. </a:t>
            </a:r>
            <a:r>
              <a:rPr lang="bg-BG" altLang="bg-BG" sz="2400" b="1" dirty="0" smtClean="0"/>
              <a:t>Арендаторите</a:t>
            </a:r>
            <a:r>
              <a:rPr lang="bg-BG" altLang="bg-BG" sz="2400" dirty="0" smtClean="0"/>
              <a:t> със своя труд, умения и риск създават и реализират продуктите или с други думи те </a:t>
            </a:r>
            <a:r>
              <a:rPr lang="bg-BG" altLang="bg-BG" sz="2400" b="1" dirty="0" smtClean="0"/>
              <a:t>са предприемачите на селскостопанския пазар</a:t>
            </a:r>
            <a:r>
              <a:rPr lang="bg-BG" altLang="bg-BG" sz="2400" dirty="0" smtClean="0"/>
              <a:t>. Земевладелците присвояват доход без трудови усилия и рискове, т.е. само като се възползват от правото на собственост върху оскъден стопански ресурс като земята. В някаква степен обаче и неговото придобиване е резултат от рационални предприемачески действия. В отношенията си с арендатора обаче </a:t>
            </a:r>
            <a:r>
              <a:rPr lang="bg-BG" altLang="bg-BG" sz="2400" b="1" dirty="0" smtClean="0"/>
              <a:t>земевладелеца стои като рентиер: </a:t>
            </a:r>
            <a:r>
              <a:rPr lang="bg-BG" altLang="bg-BG" sz="2400" dirty="0" smtClean="0"/>
              <a:t>като човек, който присвоява доход без трудови и предприемачески усилия. Точно този момент е дал основание за предложения в икономическата теория, които </a:t>
            </a:r>
            <a:r>
              <a:rPr lang="bg-BG" altLang="bg-BG" sz="2400" b="1" dirty="0" smtClean="0"/>
              <a:t>пледират за по-високо данъчно облагане на рентата като нетрудов и непредприемачески доход</a:t>
            </a:r>
            <a:r>
              <a:rPr lang="bg-BG" altLang="bg-BG" sz="2400" dirty="0" smtClean="0"/>
              <a:t>.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36</a:t>
            </a:fld>
            <a:endParaRPr lang="bg-BG" altLang="bg-BG"/>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bg-BG" altLang="bg-BG" b="1" smtClean="0"/>
              <a:t>3. Цена на земята</a:t>
            </a:r>
            <a:r>
              <a:rPr lang="bg-BG" altLang="bg-BG" smtClean="0"/>
              <a:t> </a:t>
            </a:r>
          </a:p>
        </p:txBody>
      </p:sp>
      <p:sp>
        <p:nvSpPr>
          <p:cNvPr id="33795" name="Rectangle 3"/>
          <p:cNvSpPr>
            <a:spLocks noGrp="1" noChangeArrowheads="1"/>
          </p:cNvSpPr>
          <p:nvPr>
            <p:ph type="body" idx="1"/>
          </p:nvPr>
        </p:nvSpPr>
        <p:spPr/>
        <p:txBody>
          <a:bodyPr/>
          <a:lstStyle/>
          <a:p>
            <a:pPr marL="0" indent="0" algn="just" eaLnBrk="1" hangingPunct="1">
              <a:buNone/>
            </a:pPr>
            <a:r>
              <a:rPr lang="bg-BG" altLang="bg-BG" sz="2800" dirty="0" smtClean="0"/>
              <a:t>	Земята като дар от природата няма цена. Като производствен фактор обаче върху земята се разпростират </a:t>
            </a:r>
            <a:r>
              <a:rPr lang="bg-BG" altLang="bg-BG" sz="2800" b="1" dirty="0" smtClean="0"/>
              <a:t>права на собственост </a:t>
            </a:r>
            <a:r>
              <a:rPr lang="bg-BG" altLang="bg-BG" sz="2800" dirty="0" smtClean="0"/>
              <a:t>и следователно </a:t>
            </a:r>
            <a:r>
              <a:rPr lang="bg-BG" altLang="bg-BG" sz="2800" b="1" dirty="0" smtClean="0"/>
              <a:t>права за разпореждане </a:t>
            </a:r>
            <a:r>
              <a:rPr lang="bg-BG" altLang="bg-BG" sz="2800" dirty="0" smtClean="0"/>
              <a:t>съобразно интересите на собственика. Тогава продажбата на земята или прехвърлянето на правата на собственост от едно на друго лице е напълно допустима сделка, която става по определена цена. Какъв е механизма на нейното образуване?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37</a:t>
            </a:fld>
            <a:endParaRPr lang="bg-BG" altLang="bg-BG"/>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endParaRPr lang="bg-BG" altLang="bg-BG" smtClean="0"/>
          </a:p>
        </p:txBody>
      </p:sp>
      <p:sp>
        <p:nvSpPr>
          <p:cNvPr id="34819" name="Rectangle 3"/>
          <p:cNvSpPr>
            <a:spLocks noGrp="1" noChangeArrowheads="1"/>
          </p:cNvSpPr>
          <p:nvPr>
            <p:ph type="body" idx="1"/>
          </p:nvPr>
        </p:nvSpPr>
        <p:spPr/>
        <p:txBody>
          <a:bodyPr/>
          <a:lstStyle/>
          <a:p>
            <a:pPr marL="0" indent="0" algn="just" eaLnBrk="1" hangingPunct="1">
              <a:lnSpc>
                <a:spcPct val="80000"/>
              </a:lnSpc>
              <a:buNone/>
            </a:pPr>
            <a:r>
              <a:rPr lang="bg-BG" altLang="bg-BG" sz="2400" dirty="0" smtClean="0"/>
              <a:t>	Всеки купувач на селскостопанска земя се интересува от чистия доход, която тя ще му донесе. Същевременно обаче той има </a:t>
            </a:r>
            <a:r>
              <a:rPr lang="bg-BG" altLang="bg-BG" sz="2400" b="1" dirty="0" smtClean="0"/>
              <a:t>инвестиционен избор: освен в земя </a:t>
            </a:r>
            <a:r>
              <a:rPr lang="bg-BG" altLang="bg-BG" sz="2400" dirty="0" smtClean="0"/>
              <a:t>може да вложи парите си в </a:t>
            </a:r>
            <a:r>
              <a:rPr lang="bg-BG" altLang="bg-BG" sz="2400" b="1" dirty="0" smtClean="0"/>
              <a:t>банков депозит, в производството на индустриални изделия, в създаването на услуги и т.н</a:t>
            </a:r>
            <a:r>
              <a:rPr lang="bg-BG" altLang="bg-BG" sz="2400" dirty="0" smtClean="0"/>
              <a:t>. В рамките на своя избор </a:t>
            </a:r>
            <a:r>
              <a:rPr lang="bg-BG" altLang="bg-BG" sz="2400" b="1" dirty="0" smtClean="0"/>
              <a:t>купувача ще сравни дохода от земята като неин собственик - поземлената рента, с дохода от една </a:t>
            </a:r>
            <a:r>
              <a:rPr lang="bg-BG" altLang="bg-BG" sz="2400" b="1" dirty="0" err="1" smtClean="0"/>
              <a:t>безрискова</a:t>
            </a:r>
            <a:r>
              <a:rPr lang="bg-BG" altLang="bg-BG" sz="2400" b="1" dirty="0" smtClean="0"/>
              <a:t> инвестиция: лихвата от банковия депозит</a:t>
            </a:r>
            <a:r>
              <a:rPr lang="bg-BG" altLang="bg-BG" sz="2400" dirty="0" smtClean="0"/>
              <a:t>. Приемаме, че рентата от 1 декар земя, засят с пшеница, се установява на 30 лв. годишно за декар в района на Добруджа. Допускаме, че лихвения процент е 7%, а паричния депозит възлиза на 1000 лв. Тогава размера на годишната лихва е равен на 70 </a:t>
            </a:r>
            <a:r>
              <a:rPr lang="bg-BG" altLang="bg-BG" sz="2400" dirty="0" err="1" smtClean="0"/>
              <a:t>лв</a:t>
            </a:r>
            <a:r>
              <a:rPr lang="bg-BG" altLang="bg-BG" sz="2400" dirty="0" smtClean="0"/>
              <a:t>:</a:t>
            </a:r>
          </a:p>
          <a:p>
            <a:pPr marL="0" indent="0" algn="just" eaLnBrk="1" hangingPunct="1">
              <a:lnSpc>
                <a:spcPct val="80000"/>
              </a:lnSpc>
              <a:buNone/>
            </a:pPr>
            <a:r>
              <a:rPr lang="bg-BG" altLang="bg-BG" sz="2400" b="1" dirty="0" smtClean="0"/>
              <a:t>годишна лихва </a:t>
            </a:r>
            <a:r>
              <a:rPr lang="bg-BG" altLang="bg-BG" sz="2400" dirty="0" smtClean="0"/>
              <a:t>= паричната сума х лихвения процент.</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38</a:t>
            </a:fld>
            <a:endParaRPr lang="bg-BG" altLang="bg-BG"/>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bg-BG" altLang="bg-BG" sz="3600" dirty="0" smtClean="0"/>
              <a:t>Номинална и реална лихва и инфлацията</a:t>
            </a:r>
          </a:p>
        </p:txBody>
      </p:sp>
      <p:sp>
        <p:nvSpPr>
          <p:cNvPr id="35843" name="Rectangle 3"/>
          <p:cNvSpPr>
            <a:spLocks noGrp="1" noChangeArrowheads="1"/>
          </p:cNvSpPr>
          <p:nvPr>
            <p:ph type="body" idx="1"/>
          </p:nvPr>
        </p:nvSpPr>
        <p:spPr>
          <a:xfrm>
            <a:off x="457200" y="1556792"/>
            <a:ext cx="8229600" cy="4525963"/>
          </a:xfrm>
        </p:spPr>
        <p:txBody>
          <a:bodyPr/>
          <a:lstStyle/>
          <a:p>
            <a:pPr marL="0" indent="0" algn="just" eaLnBrk="1" hangingPunct="1">
              <a:lnSpc>
                <a:spcPct val="80000"/>
              </a:lnSpc>
              <a:buNone/>
            </a:pPr>
            <a:r>
              <a:rPr lang="bg-BG" altLang="bg-BG" sz="2400" b="1" dirty="0" smtClean="0"/>
              <a:t>Лихвата е печалбата или капитализирания доход от инвестирането на определена сума пари в банков депозит като </a:t>
            </a:r>
            <a:r>
              <a:rPr lang="bg-BG" altLang="bg-BG" sz="2400" b="1" dirty="0" err="1" smtClean="0"/>
              <a:t>безрисков</a:t>
            </a:r>
            <a:r>
              <a:rPr lang="bg-BG" altLang="bg-BG" sz="2400" b="1" dirty="0" smtClean="0"/>
              <a:t> актив</a:t>
            </a:r>
            <a:r>
              <a:rPr lang="bg-BG" altLang="bg-BG" sz="2400" dirty="0" smtClean="0"/>
              <a:t>. Тя зависи от паричната сума и равнището на лихвения процент. В </a:t>
            </a:r>
            <a:r>
              <a:rPr lang="bg-BG" altLang="bg-BG" sz="2400" b="1" dirty="0" smtClean="0"/>
              <a:t>условия на инфлация </a:t>
            </a:r>
            <a:r>
              <a:rPr lang="bg-BG" altLang="bg-BG" sz="2400" dirty="0" smtClean="0"/>
              <a:t>обаче лихвения процент придобива </a:t>
            </a:r>
            <a:r>
              <a:rPr lang="bg-BG" altLang="bg-BG" sz="2400" b="1" dirty="0" smtClean="0"/>
              <a:t>номинално и реално измерение</a:t>
            </a:r>
            <a:r>
              <a:rPr lang="bg-BG" altLang="bg-BG" sz="2400" dirty="0" smtClean="0"/>
              <a:t>. Банките оперират с номинален лихвен процент. Като елиминираме инфлацията получаваме реалния лихвен процент, който разкрива действителната степен на възвращаемост от банковия депозит. Допускаме, че в горния пример годишната инфлация е 4%, което ни дава 3% реална лихва. Тогава реалния доход от вложението в банковия депозит е не 70 </a:t>
            </a:r>
            <a:r>
              <a:rPr lang="bg-BG" altLang="bg-BG" sz="2400" dirty="0" err="1" smtClean="0"/>
              <a:t>лв</a:t>
            </a:r>
            <a:r>
              <a:rPr lang="en-US" altLang="bg-BG" sz="2400" dirty="0"/>
              <a:t>.</a:t>
            </a:r>
            <a:r>
              <a:rPr lang="bg-BG" altLang="bg-BG" sz="2400" dirty="0" smtClean="0"/>
              <a:t>, а 30 </a:t>
            </a:r>
            <a:r>
              <a:rPr lang="bg-BG" altLang="bg-BG" sz="2400" dirty="0" err="1" smtClean="0"/>
              <a:t>лв</a:t>
            </a:r>
            <a:r>
              <a:rPr lang="en-US" altLang="bg-BG" sz="2400" dirty="0" smtClean="0"/>
              <a:t>.</a:t>
            </a:r>
            <a:r>
              <a:rPr lang="bg-BG" altLang="bg-BG" sz="2400" dirty="0" smtClean="0"/>
              <a:t>!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39</a:t>
            </a:fld>
            <a:endParaRPr lang="bg-BG" altLang="bg-BG"/>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bg-BG" dirty="0"/>
              <a:t>Физически капитал и земята</a:t>
            </a:r>
            <a:br>
              <a:rPr lang="bg-BG" dirty="0"/>
            </a:br>
            <a:endParaRPr lang="bg-BG" dirty="0"/>
          </a:p>
        </p:txBody>
      </p:sp>
      <p:sp>
        <p:nvSpPr>
          <p:cNvPr id="3" name="Content Placeholder 2"/>
          <p:cNvSpPr>
            <a:spLocks noGrp="1"/>
          </p:cNvSpPr>
          <p:nvPr>
            <p:ph idx="1"/>
          </p:nvPr>
        </p:nvSpPr>
        <p:spPr>
          <a:xfrm>
            <a:off x="662880" y="476672"/>
            <a:ext cx="8229600" cy="5793507"/>
          </a:xfrm>
        </p:spPr>
        <p:txBody>
          <a:bodyPr/>
          <a:lstStyle/>
          <a:p>
            <a:r>
              <a:rPr lang="bg-BG" b="1" dirty="0" smtClean="0"/>
              <a:t>Физическият капитал </a:t>
            </a:r>
            <a:r>
              <a:rPr lang="bg-BG" dirty="0" smtClean="0"/>
              <a:t>за разлика от земята се произвежда, докато запасите от земя не могат да бъдат увеличени</a:t>
            </a:r>
          </a:p>
          <a:p>
            <a:r>
              <a:rPr lang="bg-BG" b="1" dirty="0" smtClean="0"/>
              <a:t>Земята</a:t>
            </a:r>
            <a:r>
              <a:rPr lang="bg-BG" dirty="0" smtClean="0"/>
              <a:t> е фактор на производството, който не се произвежда, а е естествена природна даденост, но само в определено количество</a:t>
            </a:r>
          </a:p>
          <a:p>
            <a:r>
              <a:rPr lang="bg-BG" dirty="0" smtClean="0"/>
              <a:t>Възможно е голяма част от земята да дължи своята производителност на предходни инвестиции, при разчистване за обработваеми площи, изсичане на гори, торене и др.</a:t>
            </a:r>
            <a:endParaRPr lang="bg-BG"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4</a:t>
            </a:fld>
            <a:endParaRPr lang="bg-BG" altLang="bg-BG"/>
          </a:p>
        </p:txBody>
      </p:sp>
    </p:spTree>
    <p:extLst>
      <p:ext uri="{BB962C8B-B14F-4D97-AF65-F5344CB8AC3E}">
        <p14:creationId xmlns:p14="http://schemas.microsoft.com/office/powerpoint/2010/main" val="20341978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bg-BG" altLang="bg-BG" dirty="0" smtClean="0"/>
              <a:t>реален лихвен процент</a:t>
            </a:r>
          </a:p>
        </p:txBody>
      </p:sp>
      <p:sp>
        <p:nvSpPr>
          <p:cNvPr id="36867" name="Rectangle 3"/>
          <p:cNvSpPr>
            <a:spLocks noGrp="1" noChangeArrowheads="1"/>
          </p:cNvSpPr>
          <p:nvPr>
            <p:ph type="body" idx="1"/>
          </p:nvPr>
        </p:nvSpPr>
        <p:spPr/>
        <p:txBody>
          <a:bodyPr/>
          <a:lstStyle/>
          <a:p>
            <a:pPr marL="0" indent="0" algn="just" eaLnBrk="1" hangingPunct="1">
              <a:buNone/>
            </a:pPr>
            <a:r>
              <a:rPr lang="bg-BG" altLang="bg-BG" sz="2800" dirty="0" smtClean="0"/>
              <a:t>Отчитането на реалния лихвен процент се прави, защото </a:t>
            </a:r>
            <a:r>
              <a:rPr lang="bg-BG" altLang="bg-BG" sz="2800" b="1" dirty="0" smtClean="0"/>
              <a:t>ние сравняваме лихвата като капитализиран доход с поземлената рента като доход от вложението в земята</a:t>
            </a:r>
            <a:r>
              <a:rPr lang="bg-BG" altLang="bg-BG" sz="2800" dirty="0" smtClean="0"/>
              <a:t>. Тя е реално съществуващ актив, защото съхранява своето плодородие във времето. Следователно промяната в цените на селскостопанските продукти само изменя номинално дохода, който тя генерира.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40</a:t>
            </a:fld>
            <a:endParaRPr lang="bg-BG" altLang="bg-BG"/>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endParaRPr lang="bg-BG" altLang="bg-BG" smtClean="0"/>
          </a:p>
        </p:txBody>
      </p:sp>
      <p:sp>
        <p:nvSpPr>
          <p:cNvPr id="37891" name="Rectangle 3"/>
          <p:cNvSpPr>
            <a:spLocks noGrp="1" noChangeArrowheads="1"/>
          </p:cNvSpPr>
          <p:nvPr>
            <p:ph type="body" idx="1"/>
          </p:nvPr>
        </p:nvSpPr>
        <p:spPr/>
        <p:txBody>
          <a:bodyPr/>
          <a:lstStyle/>
          <a:p>
            <a:pPr marL="0" indent="0" algn="just" eaLnBrk="1" hangingPunct="1">
              <a:lnSpc>
                <a:spcPct val="80000"/>
              </a:lnSpc>
              <a:buNone/>
            </a:pPr>
            <a:r>
              <a:rPr lang="bg-BG" altLang="bg-BG" sz="2800" dirty="0" smtClean="0"/>
              <a:t>От тук нататък по аналогия: </a:t>
            </a:r>
          </a:p>
          <a:p>
            <a:pPr marL="0" indent="0" algn="just" eaLnBrk="1" hangingPunct="1">
              <a:lnSpc>
                <a:spcPct val="80000"/>
              </a:lnSpc>
              <a:buNone/>
            </a:pPr>
            <a:r>
              <a:rPr lang="bg-BG" altLang="bg-BG" sz="2800" dirty="0" smtClean="0"/>
              <a:t>1. 1000 лв. </a:t>
            </a:r>
            <a:r>
              <a:rPr lang="bg-BG" altLang="bg-BG" sz="2800" dirty="0" err="1" smtClean="0"/>
              <a:t>безрисков</a:t>
            </a:r>
            <a:r>
              <a:rPr lang="bg-BG" altLang="bg-BG" sz="2800" dirty="0" smtClean="0"/>
              <a:t> банков депозит, вложен при 3% реален лихвен процент, дава 30 лв. </a:t>
            </a:r>
            <a:r>
              <a:rPr lang="bg-BG" altLang="bg-BG" sz="2800" b="1" dirty="0" smtClean="0"/>
              <a:t>реален доход като лихва</a:t>
            </a:r>
            <a:r>
              <a:rPr lang="bg-BG" altLang="bg-BG" sz="2800" dirty="0" smtClean="0"/>
              <a:t>;</a:t>
            </a:r>
          </a:p>
          <a:p>
            <a:pPr marL="0" indent="0" algn="just" eaLnBrk="1" hangingPunct="1">
              <a:lnSpc>
                <a:spcPct val="80000"/>
              </a:lnSpc>
              <a:buNone/>
            </a:pPr>
            <a:r>
              <a:rPr lang="bg-BG" altLang="bg-BG" sz="2800" dirty="0" smtClean="0"/>
              <a:t>2. закупуването и стопанското използване на 1 дка земя дава поземлена рента от 36 лв. т.е вложението в земята дава с 20% по-висок доход от вложението в банковия депозит.</a:t>
            </a:r>
          </a:p>
          <a:p>
            <a:pPr marL="0" indent="0" algn="just" eaLnBrk="1" hangingPunct="1">
              <a:lnSpc>
                <a:spcPct val="80000"/>
              </a:lnSpc>
              <a:buNone/>
            </a:pPr>
            <a:r>
              <a:rPr lang="bg-BG" altLang="bg-BG" sz="2800" dirty="0" smtClean="0"/>
              <a:t>3. тогава земята като реален актив е по-ценна от банковия депозит с 20% или 1 декар от нея струва 1200 лв.</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41</a:t>
            </a:fld>
            <a:endParaRPr lang="bg-BG" altLang="bg-BG"/>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bg-BG" altLang="bg-BG" smtClean="0"/>
              <a:t>цената на земята</a:t>
            </a:r>
            <a:r>
              <a:rPr lang="en-US" altLang="bg-BG" smtClean="0"/>
              <a:t> </a:t>
            </a:r>
            <a:endParaRPr lang="bg-BG" altLang="bg-BG" smtClean="0"/>
          </a:p>
        </p:txBody>
      </p:sp>
      <p:sp>
        <p:nvSpPr>
          <p:cNvPr id="3" name="Content Placeholder 2"/>
          <p:cNvSpPr>
            <a:spLocks noGrp="1" noRot="1" noChangeAspect="1" noMove="1" noResize="1" noEditPoints="1" noAdjustHandles="1" noChangeArrowheads="1" noChangeShapeType="1" noTextEdit="1"/>
          </p:cNvSpPr>
          <p:nvPr>
            <p:ph sz="half" idx="1"/>
          </p:nvPr>
        </p:nvSpPr>
        <p:spPr>
          <a:blipFill rotWithShape="1">
            <a:blip r:embed="rId2"/>
            <a:stretch>
              <a:fillRect/>
            </a:stretch>
          </a:blipFill>
          <a:extLst/>
        </p:spPr>
        <p:txBody>
          <a:bodyPr/>
          <a:lstStyle/>
          <a:p>
            <a:pPr>
              <a:defRPr/>
            </a:pPr>
            <a:r>
              <a:rPr lang="bg-BG" dirty="0">
                <a:noFill/>
              </a:rPr>
              <a:t> </a:t>
            </a:r>
          </a:p>
        </p:txBody>
      </p:sp>
      <p:sp>
        <p:nvSpPr>
          <p:cNvPr id="38916" name="Content Placeholder 3"/>
          <p:cNvSpPr>
            <a:spLocks noGrp="1"/>
          </p:cNvSpPr>
          <p:nvPr>
            <p:ph sz="half" idx="2"/>
          </p:nvPr>
        </p:nvSpPr>
        <p:spPr>
          <a:xfrm>
            <a:off x="4427984" y="1600200"/>
            <a:ext cx="4608512" cy="5141168"/>
          </a:xfrm>
        </p:spPr>
        <p:txBody>
          <a:bodyPr/>
          <a:lstStyle/>
          <a:p>
            <a:pPr eaLnBrk="1" hangingPunct="1"/>
            <a:r>
              <a:rPr lang="bg-BG" altLang="bg-BG" b="1" dirty="0" smtClean="0">
                <a:solidFill>
                  <a:srgbClr val="FF0000"/>
                </a:solidFill>
              </a:rPr>
              <a:t>P</a:t>
            </a:r>
            <a:r>
              <a:rPr lang="en-US" altLang="bg-BG" sz="1800" b="1" dirty="0" smtClean="0">
                <a:solidFill>
                  <a:srgbClr val="FF0000"/>
                </a:solidFill>
              </a:rPr>
              <a:t>L</a:t>
            </a:r>
            <a:r>
              <a:rPr lang="bg-BG" altLang="bg-BG" dirty="0" smtClean="0"/>
              <a:t> е цена на земята</a:t>
            </a:r>
          </a:p>
          <a:p>
            <a:pPr eaLnBrk="1" hangingPunct="1"/>
            <a:r>
              <a:rPr lang="bg-BG" altLang="bg-BG" b="1" dirty="0" smtClean="0">
                <a:solidFill>
                  <a:srgbClr val="FF0000"/>
                </a:solidFill>
              </a:rPr>
              <a:t>R</a:t>
            </a:r>
            <a:r>
              <a:rPr lang="bg-BG" altLang="bg-BG" dirty="0" smtClean="0"/>
              <a:t> е годишната поземлена рента;</a:t>
            </a:r>
          </a:p>
          <a:p>
            <a:pPr eaLnBrk="1" hangingPunct="1"/>
            <a:r>
              <a:rPr lang="bg-BG" altLang="bg-BG" b="1" dirty="0" smtClean="0">
                <a:solidFill>
                  <a:srgbClr val="FF0000"/>
                </a:solidFill>
              </a:rPr>
              <a:t>r</a:t>
            </a:r>
            <a:r>
              <a:rPr lang="bg-BG" altLang="bg-BG" dirty="0" smtClean="0"/>
              <a:t>   е реалния лихвен процент (номинален минус % на инфлация )</a:t>
            </a:r>
          </a:p>
          <a:p>
            <a:pPr eaLnBrk="1" hangingPunct="1"/>
            <a:r>
              <a:rPr lang="en-US" altLang="bg-BG" dirty="0" smtClean="0"/>
              <a:t>r= </a:t>
            </a:r>
            <a:r>
              <a:rPr lang="en-US" altLang="bg-BG" dirty="0" err="1" smtClean="0"/>
              <a:t>Ir-inf</a:t>
            </a:r>
            <a:endParaRPr lang="en-US" altLang="bg-BG" dirty="0" smtClean="0"/>
          </a:p>
          <a:p>
            <a:pPr eaLnBrk="1" hangingPunct="1"/>
            <a:r>
              <a:rPr lang="en-US" altLang="bg-BG" dirty="0" err="1" smtClean="0"/>
              <a:t>Ir</a:t>
            </a:r>
            <a:r>
              <a:rPr lang="en-US" altLang="bg-BG" dirty="0" smtClean="0"/>
              <a:t>- </a:t>
            </a:r>
            <a:r>
              <a:rPr lang="bg-BG" altLang="bg-BG" dirty="0" smtClean="0"/>
              <a:t>номинален лихвен процент</a:t>
            </a:r>
          </a:p>
          <a:p>
            <a:pPr eaLnBrk="1" hangingPunct="1"/>
            <a:r>
              <a:rPr lang="en-US" altLang="bg-BG" dirty="0" err="1" smtClean="0"/>
              <a:t>Inf</a:t>
            </a:r>
            <a:r>
              <a:rPr lang="en-US" altLang="bg-BG" dirty="0" smtClean="0"/>
              <a:t>-</a:t>
            </a:r>
            <a:r>
              <a:rPr lang="bg-BG" altLang="bg-BG" dirty="0" smtClean="0"/>
              <a:t>инфлация</a:t>
            </a:r>
          </a:p>
          <a:p>
            <a:pPr eaLnBrk="1" hangingPunct="1"/>
            <a:endParaRPr lang="bg-BG" altLang="bg-BG" dirty="0" smtClean="0"/>
          </a:p>
        </p:txBody>
      </p:sp>
      <p:sp>
        <p:nvSpPr>
          <p:cNvPr id="2" name="Slide Number Placeholder 1"/>
          <p:cNvSpPr>
            <a:spLocks noGrp="1"/>
          </p:cNvSpPr>
          <p:nvPr>
            <p:ph type="sldNum" sz="quarter" idx="12"/>
          </p:nvPr>
        </p:nvSpPr>
        <p:spPr/>
        <p:txBody>
          <a:bodyPr/>
          <a:lstStyle/>
          <a:p>
            <a:pPr>
              <a:defRPr/>
            </a:pPr>
            <a:fld id="{78589F44-9FA7-4160-B958-F86EDEC6C81A}" type="slidenum">
              <a:rPr lang="bg-BG" altLang="bg-BG" smtClean="0"/>
              <a:pPr>
                <a:defRPr/>
              </a:pPr>
              <a:t>42</a:t>
            </a:fld>
            <a:endParaRPr lang="bg-BG" altLang="bg-BG"/>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endParaRPr lang="bg-BG" altLang="bg-BG" smtClean="0"/>
          </a:p>
        </p:txBody>
      </p:sp>
      <p:sp>
        <p:nvSpPr>
          <p:cNvPr id="39939" name="Rectangle 3"/>
          <p:cNvSpPr>
            <a:spLocks noGrp="1" noChangeArrowheads="1"/>
          </p:cNvSpPr>
          <p:nvPr>
            <p:ph type="body" idx="1"/>
          </p:nvPr>
        </p:nvSpPr>
        <p:spPr/>
        <p:txBody>
          <a:bodyPr/>
          <a:lstStyle/>
          <a:p>
            <a:pPr marL="0" indent="0" algn="just" eaLnBrk="1" hangingPunct="1">
              <a:lnSpc>
                <a:spcPct val="90000"/>
              </a:lnSpc>
              <a:buNone/>
            </a:pPr>
            <a:r>
              <a:rPr lang="bg-BG" altLang="bg-BG" sz="2400" dirty="0" smtClean="0"/>
              <a:t>	Ако рентата за 1 дка земя е 30 лв., реалният лихвен процент (номиналния минус инфлацията) е 4%, то цената на земята ще бъде 750 лв. Това е сумата, която вложена като паричен депозит с 4% лихва, ще осигури годишна лихва от 30 лв., т.е. толкова, колкото е рентата. В този момент собственика на земята е безразличен дали ще притежава 750 лв. като банков депозит или земя на същата стойност: </a:t>
            </a:r>
            <a:r>
              <a:rPr lang="bg-BG" altLang="bg-BG" sz="2400" b="1" dirty="0" smtClean="0"/>
              <a:t>двата актива носят една и съща възвращаемост</a:t>
            </a:r>
            <a:r>
              <a:rPr lang="bg-BG" altLang="bg-BG" sz="2400" dirty="0" smtClean="0"/>
              <a:t>. С други думи, </a:t>
            </a:r>
            <a:r>
              <a:rPr lang="bg-BG" altLang="bg-BG" sz="2400" b="1" dirty="0" smtClean="0">
                <a:solidFill>
                  <a:srgbClr val="FF0000"/>
                </a:solidFill>
              </a:rPr>
              <a:t>цената на земята е капитализирана поземлена рента, </a:t>
            </a:r>
            <a:r>
              <a:rPr lang="bg-BG" altLang="bg-BG" sz="2400" dirty="0" smtClean="0"/>
              <a:t>т.е. парична сума, която като банков депозит носи годишна лихва в размер, равен на поземлената рента.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43</a:t>
            </a:fld>
            <a:endParaRPr lang="bg-BG" altLang="bg-BG"/>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bg-BG" dirty="0" smtClean="0"/>
              <a:t>Приложение: </a:t>
            </a:r>
            <a:br>
              <a:rPr lang="bg-BG" dirty="0" smtClean="0"/>
            </a:br>
            <a:r>
              <a:rPr lang="bg-BG" dirty="0" smtClean="0"/>
              <a:t>категории земи в България</a:t>
            </a:r>
            <a:endParaRPr lang="bg-BG" dirty="0"/>
          </a:p>
        </p:txBody>
      </p:sp>
      <p:sp>
        <p:nvSpPr>
          <p:cNvPr id="3" name="Content Placeholder 2"/>
          <p:cNvSpPr>
            <a:spLocks noGrp="1"/>
          </p:cNvSpPr>
          <p:nvPr>
            <p:ph idx="1"/>
          </p:nvPr>
        </p:nvSpPr>
        <p:spPr/>
        <p:txBody>
          <a:bodyPr/>
          <a:lstStyle/>
          <a:p>
            <a:pPr marL="0" indent="0" algn="just">
              <a:spcBef>
                <a:spcPts val="0"/>
              </a:spcBef>
              <a:buNone/>
            </a:pPr>
            <a:r>
              <a:rPr lang="bg-BG" sz="2000" dirty="0" smtClean="0"/>
              <a:t>	При </a:t>
            </a:r>
            <a:r>
              <a:rPr lang="bg-BG" sz="2000" dirty="0"/>
              <a:t>търгуването със земеделска земя винаги се отбелязва категорията на земята, но не на всеки е наясно какво точно означава тази категория. Земеделските земи в България се категоризират в 10 категории (т.нар. </a:t>
            </a:r>
            <a:r>
              <a:rPr lang="bg-BG" sz="2000" dirty="0" err="1"/>
              <a:t>бонитетни</a:t>
            </a:r>
            <a:r>
              <a:rPr lang="bg-BG" sz="2000" dirty="0"/>
              <a:t> категории) според продуктивните възможности на почвите, климатичните условия, релефните и технологичните качества на земята, пригодността й за производство на различни видове растителна продукция и наложените ограничения на използване на земята. </a:t>
            </a:r>
            <a:br>
              <a:rPr lang="bg-BG" sz="2000" dirty="0"/>
            </a:br>
            <a:r>
              <a:rPr lang="bg-BG" sz="2000" b="1" dirty="0" smtClean="0"/>
              <a:t>Десетте </a:t>
            </a:r>
            <a:r>
              <a:rPr lang="bg-BG" sz="2000" b="1" dirty="0"/>
              <a:t>категории на земеделска земя </a:t>
            </a:r>
            <a:r>
              <a:rPr lang="bg-BG" sz="2000" dirty="0"/>
              <a:t>се определят според оценката на конкретни почвено-климатични условия спрямо пригодността на земята за отглеждане на определен набор от селскостопански култури. Според разделението на земеделските земи с най-високо качество са тези от първа и втора категория, като то постепенно намалява до десета. </a:t>
            </a:r>
            <a:br>
              <a:rPr lang="bg-BG" sz="2000" dirty="0"/>
            </a:br>
            <a:endParaRPr lang="bg-BG" sz="2000" dirty="0" smtClean="0"/>
          </a:p>
          <a:p>
            <a:pPr marL="0" indent="0" algn="just">
              <a:spcBef>
                <a:spcPts val="0"/>
              </a:spcBef>
              <a:buNone/>
            </a:pPr>
            <a:r>
              <a:rPr lang="en-US" sz="2000" b="1" dirty="0" smtClean="0"/>
              <a:t>http</a:t>
            </a:r>
            <a:r>
              <a:rPr lang="en-US" sz="2000" b="1" dirty="0"/>
              <a:t>://www.bulgarianproperties.bg/statii-ot-bulgaria/kategorii-na-zemedelskata-zemya-3403.html</a:t>
            </a:r>
            <a:endParaRPr lang="bg-BG" sz="2000" b="1"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44</a:t>
            </a:fld>
            <a:endParaRPr lang="bg-BG" altLang="bg-BG"/>
          </a:p>
        </p:txBody>
      </p:sp>
    </p:spTree>
    <p:extLst>
      <p:ext uri="{BB962C8B-B14F-4D97-AF65-F5344CB8AC3E}">
        <p14:creationId xmlns:p14="http://schemas.microsoft.com/office/powerpoint/2010/main" val="34743191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000" dirty="0"/>
              <a:t>Категориите се определят по средния </a:t>
            </a:r>
            <a:r>
              <a:rPr lang="bg-BG" sz="2000" dirty="0" err="1"/>
              <a:t>бонитетен</a:t>
            </a:r>
            <a:r>
              <a:rPr lang="bg-BG" sz="2000" dirty="0"/>
              <a:t> бал* и са следните (при максимален бал 100):</a:t>
            </a:r>
            <a:br>
              <a:rPr lang="bg-BG" sz="2000" dirty="0"/>
            </a:br>
            <a:endParaRPr lang="bg-BG" sz="2000" dirty="0"/>
          </a:p>
        </p:txBody>
      </p:sp>
      <p:sp>
        <p:nvSpPr>
          <p:cNvPr id="3" name="Content Placeholder 2"/>
          <p:cNvSpPr>
            <a:spLocks noGrp="1"/>
          </p:cNvSpPr>
          <p:nvPr>
            <p:ph idx="1"/>
          </p:nvPr>
        </p:nvSpPr>
        <p:spPr>
          <a:xfrm>
            <a:off x="467544" y="1628800"/>
            <a:ext cx="8229600" cy="4525963"/>
          </a:xfrm>
        </p:spPr>
        <p:txBody>
          <a:bodyPr/>
          <a:lstStyle/>
          <a:p>
            <a:pPr marL="0" indent="0">
              <a:buNone/>
            </a:pPr>
            <a:r>
              <a:rPr lang="bg-BG" dirty="0" smtClean="0"/>
              <a:t>1</a:t>
            </a:r>
            <a:r>
              <a:rPr lang="bg-BG" sz="2800" dirty="0"/>
              <a:t>. първа категория - земи с бал над 90;</a:t>
            </a:r>
            <a:br>
              <a:rPr lang="bg-BG" sz="2800" dirty="0"/>
            </a:br>
            <a:r>
              <a:rPr lang="bg-BG" sz="2800" dirty="0"/>
              <a:t>2. втора категория - земи с бал от 81 до 90;</a:t>
            </a:r>
            <a:br>
              <a:rPr lang="bg-BG" sz="2800" dirty="0"/>
            </a:br>
            <a:r>
              <a:rPr lang="bg-BG" sz="2800" dirty="0"/>
              <a:t>3. трета категория - земи с бал от 71 до 80;</a:t>
            </a:r>
            <a:br>
              <a:rPr lang="bg-BG" sz="2800" dirty="0"/>
            </a:br>
            <a:r>
              <a:rPr lang="bg-BG" sz="2800" dirty="0"/>
              <a:t>4. четвърта категория - земи с бал от 61 до 70;</a:t>
            </a:r>
            <a:br>
              <a:rPr lang="bg-BG" sz="2800" dirty="0"/>
            </a:br>
            <a:r>
              <a:rPr lang="bg-BG" sz="2800" dirty="0"/>
              <a:t>5. пета категория - земи с бал от 51 до 60;</a:t>
            </a:r>
            <a:br>
              <a:rPr lang="bg-BG" sz="2800" dirty="0"/>
            </a:br>
            <a:r>
              <a:rPr lang="bg-BG" sz="2800" dirty="0"/>
              <a:t>6. шеста категория - земи с бал от 41 до 50;</a:t>
            </a:r>
            <a:br>
              <a:rPr lang="bg-BG" sz="2800" dirty="0"/>
            </a:br>
            <a:r>
              <a:rPr lang="bg-BG" sz="2800" dirty="0"/>
              <a:t>7. седма категория - земи с бал от 31 до 40;</a:t>
            </a:r>
            <a:br>
              <a:rPr lang="bg-BG" sz="2800" dirty="0"/>
            </a:br>
            <a:r>
              <a:rPr lang="bg-BG" sz="2800" dirty="0"/>
              <a:t>8. осма категория - земи с бал от 21 до 30;</a:t>
            </a:r>
            <a:br>
              <a:rPr lang="bg-BG" sz="2800" dirty="0"/>
            </a:br>
            <a:r>
              <a:rPr lang="bg-BG" sz="2800" dirty="0"/>
              <a:t>9. девета категория - земи с бал от 11 до 20;</a:t>
            </a:r>
            <a:br>
              <a:rPr lang="bg-BG" sz="2800" dirty="0"/>
            </a:br>
            <a:r>
              <a:rPr lang="bg-BG" sz="2800" dirty="0"/>
              <a:t>10. десета категория - земи с бал до 10 вкл.</a:t>
            </a:r>
            <a:br>
              <a:rPr lang="bg-BG" sz="2800" dirty="0"/>
            </a:br>
            <a:r>
              <a:rPr lang="en-US" sz="1100" b="1" dirty="0"/>
              <a:t>http://www.bulgarianproperties.bg/statii-ot-bulgaria/kategorii-na-zemedelskata-zemya-3403.html</a:t>
            </a:r>
            <a:endParaRPr lang="bg-BG" sz="2800" dirty="0"/>
          </a:p>
          <a:p>
            <a:pPr marL="0" indent="0">
              <a:buNone/>
            </a:pPr>
            <a:endParaRPr lang="bg-BG" sz="2800"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45</a:t>
            </a:fld>
            <a:endParaRPr lang="bg-BG" altLang="bg-BG"/>
          </a:p>
        </p:txBody>
      </p:sp>
    </p:spTree>
    <p:extLst>
      <p:ext uri="{BB962C8B-B14F-4D97-AF65-F5344CB8AC3E}">
        <p14:creationId xmlns:p14="http://schemas.microsoft.com/office/powerpoint/2010/main" val="16816203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a:t>Категории на земеделските земи </a:t>
            </a:r>
            <a:br>
              <a:rPr lang="bg-BG" b="1" dirty="0"/>
            </a:br>
            <a:endParaRPr lang="bg-BG"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12" y="1600200"/>
            <a:ext cx="653568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588224" y="1628800"/>
            <a:ext cx="2555776" cy="3970318"/>
          </a:xfrm>
          <a:prstGeom prst="rect">
            <a:avLst/>
          </a:prstGeom>
          <a:noFill/>
        </p:spPr>
        <p:txBody>
          <a:bodyPr wrap="square" rtlCol="0">
            <a:spAutoFit/>
          </a:bodyPr>
          <a:lstStyle/>
          <a:p>
            <a:r>
              <a:rPr lang="ru-RU" sz="1200" b="1" dirty="0"/>
              <a:t>Легенда:</a:t>
            </a:r>
            <a:endParaRPr lang="ru-RU" sz="1200" dirty="0"/>
          </a:p>
          <a:p>
            <a:r>
              <a:rPr lang="ru-RU" sz="1200" dirty="0" err="1"/>
              <a:t>Земеделски</a:t>
            </a:r>
            <a:r>
              <a:rPr lang="ru-RU" sz="1200" dirty="0"/>
              <a:t> </a:t>
            </a:r>
            <a:r>
              <a:rPr lang="ru-RU" sz="1200" dirty="0" err="1"/>
              <a:t>земи</a:t>
            </a:r>
            <a:r>
              <a:rPr lang="ru-RU" sz="1200" dirty="0"/>
              <a:t> -   с бонитет* над 80 бала -       I и II категория</a:t>
            </a:r>
          </a:p>
          <a:p>
            <a:r>
              <a:rPr lang="ru-RU" sz="1200" dirty="0" err="1"/>
              <a:t>Земеделски</a:t>
            </a:r>
            <a:r>
              <a:rPr lang="ru-RU" sz="1200" dirty="0"/>
              <a:t> </a:t>
            </a:r>
            <a:r>
              <a:rPr lang="ru-RU" sz="1200" dirty="0" err="1"/>
              <a:t>земи</a:t>
            </a:r>
            <a:r>
              <a:rPr lang="ru-RU" sz="1200" dirty="0"/>
              <a:t> -   с бонитет от 60 до 80 бала - III и IV </a:t>
            </a:r>
            <a:r>
              <a:rPr lang="ru-RU" sz="1200" dirty="0" err="1"/>
              <a:t>кагегория</a:t>
            </a:r>
            <a:endParaRPr lang="ru-RU" sz="1200" dirty="0"/>
          </a:p>
          <a:p>
            <a:r>
              <a:rPr lang="ru-RU" sz="1200" dirty="0" err="1"/>
              <a:t>Земеделски</a:t>
            </a:r>
            <a:r>
              <a:rPr lang="ru-RU" sz="1200" dirty="0"/>
              <a:t> </a:t>
            </a:r>
            <a:r>
              <a:rPr lang="ru-RU" sz="1200" dirty="0" err="1"/>
              <a:t>земи</a:t>
            </a:r>
            <a:r>
              <a:rPr lang="ru-RU" sz="1200" dirty="0"/>
              <a:t>-    с бонитет от 40 до 60 бала - V и VI категория</a:t>
            </a:r>
          </a:p>
          <a:p>
            <a:r>
              <a:rPr lang="ru-RU" sz="1200" dirty="0" err="1"/>
              <a:t>Земеделски</a:t>
            </a:r>
            <a:r>
              <a:rPr lang="ru-RU" sz="1200" dirty="0"/>
              <a:t> </a:t>
            </a:r>
            <a:r>
              <a:rPr lang="ru-RU" sz="1200" dirty="0" err="1"/>
              <a:t>земи</a:t>
            </a:r>
            <a:r>
              <a:rPr lang="ru-RU" sz="1200" dirty="0"/>
              <a:t>-    с бонитет от 20 до 40 бала - VII и VIII категория</a:t>
            </a:r>
          </a:p>
          <a:p>
            <a:r>
              <a:rPr lang="ru-RU" sz="1200" dirty="0" err="1"/>
              <a:t>Земеделски</a:t>
            </a:r>
            <a:r>
              <a:rPr lang="ru-RU" sz="1200" dirty="0"/>
              <a:t> </a:t>
            </a:r>
            <a:r>
              <a:rPr lang="ru-RU" sz="1200" dirty="0" err="1"/>
              <a:t>земи</a:t>
            </a:r>
            <a:r>
              <a:rPr lang="ru-RU" sz="1200" dirty="0"/>
              <a:t>-    с бонитет от 0 до 20 бала -   IX и X категория</a:t>
            </a:r>
          </a:p>
          <a:p>
            <a:r>
              <a:rPr lang="ru-RU" sz="1200" dirty="0" err="1"/>
              <a:t>Горски</a:t>
            </a:r>
            <a:r>
              <a:rPr lang="ru-RU" sz="1200" dirty="0"/>
              <a:t> фонд</a:t>
            </a:r>
          </a:p>
          <a:p>
            <a:r>
              <a:rPr lang="ru-RU" sz="1200" i="1" dirty="0"/>
              <a:t>*</a:t>
            </a:r>
            <a:r>
              <a:rPr lang="ru-RU" sz="1200" b="1" i="1" dirty="0"/>
              <a:t> Бонитет </a:t>
            </a:r>
            <a:r>
              <a:rPr lang="ru-RU" sz="1200" b="1" i="1" dirty="0" err="1"/>
              <a:t>това</a:t>
            </a:r>
            <a:r>
              <a:rPr lang="ru-RU" sz="1200" b="1" i="1" dirty="0"/>
              <a:t>  е критерия </a:t>
            </a:r>
            <a:r>
              <a:rPr lang="ru-RU" sz="1200" b="1" i="1" dirty="0" err="1"/>
              <a:t>който</a:t>
            </a:r>
            <a:r>
              <a:rPr lang="ru-RU" sz="1200" b="1" i="1" dirty="0"/>
              <a:t> е </a:t>
            </a:r>
            <a:r>
              <a:rPr lang="ru-RU" sz="1200" b="1" i="1" dirty="0" err="1"/>
              <a:t>показател</a:t>
            </a:r>
            <a:r>
              <a:rPr lang="ru-RU" sz="1200" b="1" i="1" dirty="0"/>
              <a:t> за </a:t>
            </a:r>
            <a:r>
              <a:rPr lang="ru-RU" sz="1200" b="1" i="1" dirty="0" err="1"/>
              <a:t>производителността</a:t>
            </a:r>
            <a:r>
              <a:rPr lang="ru-RU" sz="1200" b="1" i="1" dirty="0"/>
              <a:t> на </a:t>
            </a:r>
            <a:r>
              <a:rPr lang="ru-RU" sz="1200" b="1" i="1" dirty="0" err="1"/>
              <a:t>насажденията</a:t>
            </a:r>
            <a:r>
              <a:rPr lang="ru-RU" sz="1200" b="1" i="1" dirty="0"/>
              <a:t>. </a:t>
            </a:r>
            <a:r>
              <a:rPr lang="ru-RU" sz="1200" dirty="0"/>
              <a:t/>
            </a:r>
            <a:br>
              <a:rPr lang="ru-RU" sz="1200" dirty="0"/>
            </a:br>
            <a:r>
              <a:rPr lang="ru-RU" sz="1200" b="1" i="1" dirty="0"/>
              <a:t>  </a:t>
            </a:r>
            <a:r>
              <a:rPr lang="ru-RU" sz="1200" b="1" i="1" dirty="0" err="1"/>
              <a:t>Най-добрите</a:t>
            </a:r>
            <a:r>
              <a:rPr lang="ru-RU" sz="1200" b="1" i="1" dirty="0"/>
              <a:t> </a:t>
            </a:r>
            <a:r>
              <a:rPr lang="ru-RU" sz="1200" b="1" i="1" dirty="0" err="1"/>
              <a:t>са</a:t>
            </a:r>
            <a:r>
              <a:rPr lang="ru-RU" sz="1200" b="1" i="1" dirty="0"/>
              <a:t> </a:t>
            </a:r>
            <a:r>
              <a:rPr lang="ru-RU" sz="1200" b="1" i="1" dirty="0" err="1"/>
              <a:t>насажденията</a:t>
            </a:r>
            <a:r>
              <a:rPr lang="ru-RU" sz="1200" b="1" i="1" dirty="0"/>
              <a:t> от I бонитет, а </a:t>
            </a:r>
            <a:r>
              <a:rPr lang="ru-RU" sz="1200" b="1" i="1" dirty="0" err="1"/>
              <a:t>най-лошите</a:t>
            </a:r>
            <a:r>
              <a:rPr lang="ru-RU" sz="1200" b="1" i="1" dirty="0"/>
              <a:t> </a:t>
            </a:r>
            <a:r>
              <a:rPr lang="ru-RU" sz="1200" b="1" i="1" dirty="0" err="1"/>
              <a:t>са</a:t>
            </a:r>
            <a:r>
              <a:rPr lang="ru-RU" sz="1200" b="1" i="1" dirty="0"/>
              <a:t>  от V бонитет.</a:t>
            </a:r>
            <a:endParaRPr lang="ru-RU" sz="1200" dirty="0"/>
          </a:p>
        </p:txBody>
      </p:sp>
      <p:sp>
        <p:nvSpPr>
          <p:cNvPr id="5" name="TextBox 4"/>
          <p:cNvSpPr txBox="1"/>
          <p:nvPr/>
        </p:nvSpPr>
        <p:spPr>
          <a:xfrm>
            <a:off x="1115616" y="6309320"/>
            <a:ext cx="6912768" cy="369332"/>
          </a:xfrm>
          <a:prstGeom prst="rect">
            <a:avLst/>
          </a:prstGeom>
          <a:noFill/>
        </p:spPr>
        <p:txBody>
          <a:bodyPr wrap="square" rtlCol="0">
            <a:spAutoFit/>
          </a:bodyPr>
          <a:lstStyle/>
          <a:p>
            <a:r>
              <a:rPr lang="en-US" dirty="0"/>
              <a:t>http://nivi-zemi.blogspot.bg/2011/04/blog-post_16.html</a:t>
            </a:r>
            <a:endParaRPr lang="bg-BG" dirty="0"/>
          </a:p>
        </p:txBody>
      </p:sp>
      <p:sp>
        <p:nvSpPr>
          <p:cNvPr id="3" name="Slide Number Placeholder 2"/>
          <p:cNvSpPr>
            <a:spLocks noGrp="1"/>
          </p:cNvSpPr>
          <p:nvPr>
            <p:ph type="sldNum" sz="quarter" idx="12"/>
          </p:nvPr>
        </p:nvSpPr>
        <p:spPr/>
        <p:txBody>
          <a:bodyPr/>
          <a:lstStyle/>
          <a:p>
            <a:pPr>
              <a:defRPr/>
            </a:pPr>
            <a:fld id="{E80B9594-4B67-48D7-A26F-BDEDE66862B9}" type="slidenum">
              <a:rPr lang="bg-BG" altLang="bg-BG" smtClean="0"/>
              <a:pPr>
                <a:defRPr/>
              </a:pPr>
              <a:t>46</a:t>
            </a:fld>
            <a:endParaRPr lang="bg-BG" altLang="bg-BG"/>
          </a:p>
        </p:txBody>
      </p:sp>
    </p:spTree>
    <p:extLst>
      <p:ext uri="{BB962C8B-B14F-4D97-AF65-F5344CB8AC3E}">
        <p14:creationId xmlns:p14="http://schemas.microsoft.com/office/powerpoint/2010/main" val="31306807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4000" u="sng" dirty="0" smtClean="0">
                <a:solidFill>
                  <a:schemeClr val="tx1"/>
                </a:solidFill>
                <a:hlinkClick r:id="rId2"/>
              </a:rPr>
              <a:t>Цената </a:t>
            </a:r>
            <a:r>
              <a:rPr lang="bg-BG" sz="4000" u="sng" dirty="0">
                <a:solidFill>
                  <a:schemeClr val="tx1"/>
                </a:solidFill>
                <a:hlinkClick r:id="rId2"/>
              </a:rPr>
              <a:t>на земеделската земя</a:t>
            </a:r>
            <a:r>
              <a:rPr lang="bg-BG" sz="4000" u="sng" dirty="0">
                <a:solidFill>
                  <a:schemeClr val="tx1"/>
                </a:solidFill>
              </a:rPr>
              <a:t> </a:t>
            </a:r>
            <a:r>
              <a:rPr lang="bg-BG" sz="4000" dirty="0" smtClean="0">
                <a:solidFill>
                  <a:schemeClr val="tx1"/>
                </a:solidFill>
              </a:rPr>
              <a:t/>
            </a:r>
            <a:br>
              <a:rPr lang="bg-BG" sz="4000" dirty="0" smtClean="0">
                <a:solidFill>
                  <a:schemeClr val="tx1"/>
                </a:solidFill>
              </a:rPr>
            </a:br>
            <a:r>
              <a:rPr lang="bg-BG" sz="4000" b="1" dirty="0" smtClean="0"/>
              <a:t>в </a:t>
            </a:r>
            <a:r>
              <a:rPr lang="bg-BG" sz="4000" b="1" dirty="0"/>
              <a:t>България</a:t>
            </a:r>
          </a:p>
        </p:txBody>
      </p:sp>
      <p:sp>
        <p:nvSpPr>
          <p:cNvPr id="3" name="Content Placeholder 2"/>
          <p:cNvSpPr>
            <a:spLocks noGrp="1"/>
          </p:cNvSpPr>
          <p:nvPr>
            <p:ph idx="1"/>
          </p:nvPr>
        </p:nvSpPr>
        <p:spPr/>
        <p:txBody>
          <a:bodyPr/>
          <a:lstStyle/>
          <a:p>
            <a:pPr algn="just"/>
            <a:r>
              <a:rPr lang="bg-BG" sz="2000" b="1" u="sng" dirty="0">
                <a:hlinkClick r:id="rId2"/>
              </a:rPr>
              <a:t>Цената на земеделската земя</a:t>
            </a:r>
            <a:r>
              <a:rPr lang="bg-BG" sz="2000" dirty="0"/>
              <a:t> в България се формира в зависимост от много фактори. Основните характеристики интересуващи купувачите са: </a:t>
            </a:r>
            <a:r>
              <a:rPr lang="bg-BG" sz="2000" b="1" u="sng" dirty="0">
                <a:hlinkClick r:id="rId2"/>
              </a:rPr>
              <a:t>категорията на земята</a:t>
            </a:r>
            <a:r>
              <a:rPr lang="bg-BG" sz="2000" dirty="0"/>
              <a:t>, площта, локацията, добива и дохода, който се получава от нея. Професионалните инвеститори на пазара на </a:t>
            </a:r>
            <a:r>
              <a:rPr lang="bg-BG" sz="2000" b="1" u="sng" dirty="0">
                <a:hlinkClick r:id="rId2"/>
              </a:rPr>
              <a:t>земеделска земя</a:t>
            </a:r>
            <a:r>
              <a:rPr lang="bg-BG" sz="2000" dirty="0"/>
              <a:t>, освен услугите на местни агрономи използват при ценообразуването и т.н. </a:t>
            </a:r>
            <a:r>
              <a:rPr lang="bg-BG" sz="2000" dirty="0" err="1"/>
              <a:t>ортофотокарти</a:t>
            </a:r>
            <a:r>
              <a:rPr lang="bg-BG" sz="2000" dirty="0"/>
              <a:t>. Те представляват снимково изображение наложено с кадастрална информация, даващо ясна представа за точната локация, състояние граници и др. на даден имот. Тези </a:t>
            </a:r>
            <a:r>
              <a:rPr lang="bg-BG" sz="2000" dirty="0" err="1"/>
              <a:t>ортофотокарти</a:t>
            </a:r>
            <a:r>
              <a:rPr lang="bg-BG" sz="2000" dirty="0"/>
              <a:t> се използват и от общинските служби по земеделие при определяне размера на субсидията за всеки земеделски производител, обработващ и кандидатстващ за </a:t>
            </a:r>
            <a:r>
              <a:rPr lang="bg-BG" sz="2000" b="1" u="sng" dirty="0">
                <a:hlinkClick r:id="rId2"/>
              </a:rPr>
              <a:t>субсидия за площ</a:t>
            </a:r>
            <a:r>
              <a:rPr lang="bg-BG" sz="2000" dirty="0"/>
              <a:t>. Пример за </a:t>
            </a:r>
            <a:r>
              <a:rPr lang="bg-BG" sz="2000" b="1" u="sng" dirty="0">
                <a:hlinkClick r:id="rId2"/>
              </a:rPr>
              <a:t>обработваема земя</a:t>
            </a:r>
            <a:r>
              <a:rPr lang="bg-BG" sz="2000" dirty="0"/>
              <a:t> е снимката по-долу на която се виждат бразди и/или редове което е признак, че нивата е обработваема и се поддържа в добро </a:t>
            </a:r>
            <a:r>
              <a:rPr lang="bg-BG" sz="2000" dirty="0" err="1"/>
              <a:t>агро-екологично</a:t>
            </a:r>
            <a:r>
              <a:rPr lang="bg-BG" sz="2000" dirty="0"/>
              <a:t> състояние: </a:t>
            </a:r>
          </a:p>
          <a:p>
            <a:pPr algn="just"/>
            <a:endParaRPr lang="bg-BG" sz="2000"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47</a:t>
            </a:fld>
            <a:endParaRPr lang="bg-BG" altLang="bg-BG"/>
          </a:p>
        </p:txBody>
      </p:sp>
    </p:spTree>
    <p:extLst>
      <p:ext uri="{BB962C8B-B14F-4D97-AF65-F5344CB8AC3E}">
        <p14:creationId xmlns:p14="http://schemas.microsoft.com/office/powerpoint/2010/main" val="8774497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err="1" smtClean="0"/>
              <a:t>ортофотокарти</a:t>
            </a:r>
            <a:endParaRPr lang="bg-BG"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494789"/>
            <a:ext cx="4267570" cy="279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5530" y="1556793"/>
            <a:ext cx="4073669"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51520" y="4797152"/>
            <a:ext cx="4104456" cy="646331"/>
          </a:xfrm>
          <a:prstGeom prst="rect">
            <a:avLst/>
          </a:prstGeom>
          <a:noFill/>
        </p:spPr>
        <p:txBody>
          <a:bodyPr wrap="square" rtlCol="0">
            <a:spAutoFit/>
          </a:bodyPr>
          <a:lstStyle/>
          <a:p>
            <a:r>
              <a:rPr lang="bg-BG" dirty="0"/>
              <a:t>Примерна снимка на </a:t>
            </a:r>
            <a:r>
              <a:rPr lang="bg-BG" b="1" u="sng" dirty="0">
                <a:hlinkClick r:id="rId4"/>
              </a:rPr>
              <a:t>обработваема земя</a:t>
            </a:r>
            <a:endParaRPr lang="bg-BG" dirty="0"/>
          </a:p>
        </p:txBody>
      </p:sp>
      <p:sp>
        <p:nvSpPr>
          <p:cNvPr id="5" name="TextBox 4"/>
          <p:cNvSpPr txBox="1"/>
          <p:nvPr/>
        </p:nvSpPr>
        <p:spPr>
          <a:xfrm>
            <a:off x="4860032" y="4509120"/>
            <a:ext cx="3979167" cy="646331"/>
          </a:xfrm>
          <a:prstGeom prst="rect">
            <a:avLst/>
          </a:prstGeom>
          <a:noFill/>
        </p:spPr>
        <p:txBody>
          <a:bodyPr wrap="square" rtlCol="0">
            <a:spAutoFit/>
          </a:bodyPr>
          <a:lstStyle/>
          <a:p>
            <a:r>
              <a:rPr lang="ru-RU" dirty="0"/>
              <a:t>Примерна снимка - два </a:t>
            </a:r>
            <a:r>
              <a:rPr lang="ru-RU" dirty="0" err="1"/>
              <a:t>имота</a:t>
            </a:r>
            <a:r>
              <a:rPr lang="ru-RU" dirty="0"/>
              <a:t> в </a:t>
            </a:r>
            <a:r>
              <a:rPr lang="ru-RU" dirty="0" err="1"/>
              <a:t>едно</a:t>
            </a:r>
            <a:r>
              <a:rPr lang="ru-RU" dirty="0"/>
              <a:t> землище</a:t>
            </a:r>
            <a:endParaRPr lang="bg-BG" dirty="0"/>
          </a:p>
        </p:txBody>
      </p:sp>
      <p:sp>
        <p:nvSpPr>
          <p:cNvPr id="6" name="TextBox 5"/>
          <p:cNvSpPr txBox="1"/>
          <p:nvPr/>
        </p:nvSpPr>
        <p:spPr>
          <a:xfrm>
            <a:off x="755576" y="5877272"/>
            <a:ext cx="8083623" cy="369332"/>
          </a:xfrm>
          <a:prstGeom prst="rect">
            <a:avLst/>
          </a:prstGeom>
          <a:noFill/>
        </p:spPr>
        <p:txBody>
          <a:bodyPr wrap="square" rtlCol="0">
            <a:spAutoFit/>
          </a:bodyPr>
          <a:lstStyle/>
          <a:p>
            <a:r>
              <a:rPr lang="en-US" dirty="0"/>
              <a:t>http://farmlandbulgaria.com/helpful.html</a:t>
            </a:r>
            <a:endParaRPr lang="bg-BG" dirty="0"/>
          </a:p>
        </p:txBody>
      </p:sp>
      <p:sp>
        <p:nvSpPr>
          <p:cNvPr id="3" name="Slide Number Placeholder 2"/>
          <p:cNvSpPr>
            <a:spLocks noGrp="1"/>
          </p:cNvSpPr>
          <p:nvPr>
            <p:ph type="sldNum" sz="quarter" idx="12"/>
          </p:nvPr>
        </p:nvSpPr>
        <p:spPr/>
        <p:txBody>
          <a:bodyPr/>
          <a:lstStyle/>
          <a:p>
            <a:pPr>
              <a:defRPr/>
            </a:pPr>
            <a:fld id="{E80B9594-4B67-48D7-A26F-BDEDE66862B9}" type="slidenum">
              <a:rPr lang="bg-BG" altLang="bg-BG" smtClean="0"/>
              <a:pPr>
                <a:defRPr/>
              </a:pPr>
              <a:t>48</a:t>
            </a:fld>
            <a:endParaRPr lang="bg-BG" altLang="bg-BG"/>
          </a:p>
        </p:txBody>
      </p:sp>
    </p:spTree>
    <p:extLst>
      <p:ext uri="{BB962C8B-B14F-4D97-AF65-F5344CB8AC3E}">
        <p14:creationId xmlns:p14="http://schemas.microsoft.com/office/powerpoint/2010/main" val="132509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err="1"/>
              <a:t>Печелим</a:t>
            </a:r>
            <a:r>
              <a:rPr lang="ru-RU" dirty="0"/>
              <a:t> </a:t>
            </a:r>
            <a:r>
              <a:rPr lang="ru-RU" dirty="0" err="1"/>
              <a:t>повече</a:t>
            </a:r>
            <a:r>
              <a:rPr lang="ru-RU" dirty="0"/>
              <a:t> от наем, </a:t>
            </a:r>
            <a:r>
              <a:rPr lang="ru-RU" dirty="0" err="1"/>
              <a:t>отколкото</a:t>
            </a:r>
            <a:r>
              <a:rPr lang="ru-RU" dirty="0"/>
              <a:t> от </a:t>
            </a:r>
            <a:r>
              <a:rPr lang="ru-RU" dirty="0" err="1"/>
              <a:t>влог</a:t>
            </a:r>
            <a:r>
              <a:rPr lang="ru-RU" dirty="0"/>
              <a:t/>
            </a:r>
            <a:br>
              <a:rPr lang="ru-RU" dirty="0"/>
            </a:br>
            <a:endParaRPr lang="bg-BG" dirty="0"/>
          </a:p>
        </p:txBody>
      </p:sp>
      <p:sp>
        <p:nvSpPr>
          <p:cNvPr id="3" name="Content Placeholder 2"/>
          <p:cNvSpPr>
            <a:spLocks noGrp="1"/>
          </p:cNvSpPr>
          <p:nvPr>
            <p:ph idx="1"/>
          </p:nvPr>
        </p:nvSpPr>
        <p:spPr>
          <a:xfrm>
            <a:off x="457200" y="1268760"/>
            <a:ext cx="8435280" cy="4857403"/>
          </a:xfrm>
        </p:spPr>
        <p:txBody>
          <a:bodyPr/>
          <a:lstStyle/>
          <a:p>
            <a:pPr marL="0" indent="0">
              <a:buNone/>
            </a:pPr>
            <a:r>
              <a:rPr lang="ru-RU" dirty="0"/>
              <a:t> </a:t>
            </a:r>
            <a:r>
              <a:rPr lang="ru-RU" sz="2000" dirty="0" smtClean="0"/>
              <a:t>Телеграф</a:t>
            </a:r>
            <a:r>
              <a:rPr lang="ru-RU" sz="2000" dirty="0"/>
              <a:t>, 03.12.15</a:t>
            </a:r>
          </a:p>
          <a:p>
            <a:pPr algn="just"/>
            <a:r>
              <a:rPr lang="bg-BG" sz="1400" dirty="0" smtClean="0"/>
              <a:t>Доходността от отдаване под наем на имот в София е в пъти по-голяма от лихвите по банковите депозити. Това се казва в анализ на имотния пазар на консултантска компания </a:t>
            </a:r>
            <a:r>
              <a:rPr lang="bg-BG" sz="1400" dirty="0" err="1" smtClean="0"/>
              <a:t>Bulgarian</a:t>
            </a:r>
            <a:r>
              <a:rPr lang="bg-BG" sz="1400" dirty="0" smtClean="0"/>
              <a:t> </a:t>
            </a:r>
            <a:r>
              <a:rPr lang="bg-BG" sz="1400" dirty="0" err="1" smtClean="0"/>
              <a:t>properties</a:t>
            </a:r>
            <a:r>
              <a:rPr lang="bg-BG" sz="1400" dirty="0" smtClean="0"/>
              <a:t>.</a:t>
            </a:r>
          </a:p>
          <a:p>
            <a:pPr algn="just"/>
            <a:endParaRPr lang="ru-RU" sz="1400" dirty="0"/>
          </a:p>
          <a:p>
            <a:pPr algn="just"/>
            <a:r>
              <a:rPr lang="bg-BG" sz="1400" dirty="0" smtClean="0"/>
              <a:t>Към момента средната доходност от имот в София е 5,4%, а лихвените проценти по банковите депозити са около 1% според последните данни на БНБ. Месечните наемни цени на двустайните жилища в София варират между 300 и 550 евро. При тристайните наемите са между 400 и 800 евро на месец, а многостайните са от 900 евро.</a:t>
            </a:r>
          </a:p>
          <a:p>
            <a:pPr algn="just"/>
            <a:endParaRPr lang="bg-BG" sz="1400" dirty="0" smtClean="0"/>
          </a:p>
          <a:p>
            <a:pPr algn="just"/>
            <a:r>
              <a:rPr lang="bg-BG" sz="1400" dirty="0" err="1" smtClean="0"/>
              <a:t>Доходности</a:t>
            </a:r>
            <a:r>
              <a:rPr lang="bg-BG" sz="1400" dirty="0" smtClean="0"/>
              <a:t> от над 6% са постижими в южните квартали като „Витоша", различни части на „Младост", „Манастирски ливади", а също и в престижните квартали в полите на Витоша.</a:t>
            </a:r>
          </a:p>
          <a:p>
            <a:pPr algn="just"/>
            <a:endParaRPr lang="ru-RU" sz="1400" dirty="0"/>
          </a:p>
          <a:p>
            <a:pPr algn="just"/>
            <a:r>
              <a:rPr lang="bg-BG" sz="1400" dirty="0" smtClean="0"/>
              <a:t>Нива на доходност от над 5% могат да се постигнат в квартали като „Лозенец", който е един от най-престижните в София и традиционно генерира изключително високо търсене за жилищни площи, а също и „Хиподрума", „Бели брези", Медицинска академия, които се радват на висок интерес от страна на наематели поради близостта им до голям брой транспортни връзки и вече утвърдилия се район с голям брой офис сгради по бул. „България".</a:t>
            </a:r>
          </a:p>
          <a:p>
            <a:pPr algn="just"/>
            <a:endParaRPr lang="bg-BG" sz="1400" dirty="0" smtClean="0"/>
          </a:p>
          <a:p>
            <a:pPr algn="just"/>
            <a:endParaRPr lang="bg-BG" sz="1400" dirty="0"/>
          </a:p>
          <a:p>
            <a:pPr algn="just"/>
            <a:r>
              <a:rPr lang="en-US" sz="1400" dirty="0" smtClean="0"/>
              <a:t>http</a:t>
            </a:r>
            <a:r>
              <a:rPr lang="en-US" sz="1400" dirty="0"/>
              <a:t>://www.bulgarianproperties.bg/statii-ot-bulgaria/pechelim-poveche-ot-naem-otkolkoto-ot-vlog-6532.html</a:t>
            </a:r>
            <a:endParaRPr lang="bg-BG" sz="1400"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49</a:t>
            </a:fld>
            <a:endParaRPr lang="bg-BG" altLang="bg-BG"/>
          </a:p>
        </p:txBody>
      </p:sp>
    </p:spTree>
    <p:extLst>
      <p:ext uri="{BB962C8B-B14F-4D97-AF65-F5344CB8AC3E}">
        <p14:creationId xmlns:p14="http://schemas.microsoft.com/office/powerpoint/2010/main" val="3965451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endParaRPr lang="bg-BG"/>
          </a:p>
        </p:txBody>
      </p:sp>
      <p:sp>
        <p:nvSpPr>
          <p:cNvPr id="3" name="Content Placeholder 2"/>
          <p:cNvSpPr>
            <a:spLocks noGrp="1"/>
          </p:cNvSpPr>
          <p:nvPr>
            <p:ph idx="1"/>
          </p:nvPr>
        </p:nvSpPr>
        <p:spPr>
          <a:xfrm>
            <a:off x="0" y="980728"/>
            <a:ext cx="9144000" cy="4525963"/>
          </a:xfrm>
        </p:spPr>
        <p:txBody>
          <a:bodyPr/>
          <a:lstStyle/>
          <a:p>
            <a:pPr algn="just"/>
            <a:r>
              <a:rPr lang="bg-BG" b="1" dirty="0" smtClean="0"/>
              <a:t>Капиталът и земята </a:t>
            </a:r>
            <a:r>
              <a:rPr lang="bg-BG" dirty="0" smtClean="0"/>
              <a:t>взети заедно съставляват материалните ценности на икономиката. Те са реално съществуващи </a:t>
            </a:r>
            <a:r>
              <a:rPr lang="bg-BG" b="1" dirty="0" smtClean="0"/>
              <a:t>дълготрайни активи</a:t>
            </a:r>
            <a:r>
              <a:rPr lang="bg-BG" dirty="0" smtClean="0"/>
              <a:t>, предоставящи услуги и ползи през определен период от време. Материалните ценности се различават от финансовите, но са свързани с тях. Например </a:t>
            </a:r>
            <a:r>
              <a:rPr lang="bg-BG" b="1" dirty="0" smtClean="0"/>
              <a:t>акцията</a:t>
            </a:r>
            <a:r>
              <a:rPr lang="bg-BG" dirty="0" smtClean="0"/>
              <a:t>, като финансов актив има стойност, защото представлява право на иск за материални ценности, но като хартия и производството и не е с голяма стойност</a:t>
            </a:r>
            <a:endParaRPr lang="bg-BG"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5</a:t>
            </a:fld>
            <a:endParaRPr lang="bg-BG" altLang="bg-BG"/>
          </a:p>
        </p:txBody>
      </p:sp>
    </p:spTree>
    <p:extLst>
      <p:ext uri="{BB962C8B-B14F-4D97-AF65-F5344CB8AC3E}">
        <p14:creationId xmlns:p14="http://schemas.microsoft.com/office/powerpoint/2010/main" val="22849929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a:xfrm>
            <a:off x="457200" y="1600200"/>
            <a:ext cx="8686800" cy="4525963"/>
          </a:xfrm>
        </p:spPr>
        <p:txBody>
          <a:bodyPr/>
          <a:lstStyle/>
          <a:p>
            <a:pPr marL="0" indent="0" algn="just">
              <a:buNone/>
            </a:pPr>
            <a:r>
              <a:rPr lang="bg-BG" sz="2800" dirty="0"/>
              <a:t>Това, което купувачите на земеделска земя трябва да имат предвид е, че цената й се формира в съответствие с това към коя категория спада, т.е. по-висока категория – по-висока цена</a:t>
            </a:r>
            <a:r>
              <a:rPr lang="bg-BG" sz="2800" dirty="0" smtClean="0"/>
              <a:t>.</a:t>
            </a:r>
          </a:p>
          <a:p>
            <a:pPr marL="0" indent="0" algn="just">
              <a:buNone/>
            </a:pPr>
            <a:r>
              <a:rPr lang="bg-BG" sz="2800" dirty="0"/>
              <a:t/>
            </a:r>
            <a:br>
              <a:rPr lang="bg-BG" sz="2800" dirty="0"/>
            </a:br>
            <a:r>
              <a:rPr lang="bg-BG" sz="2800" dirty="0" smtClean="0"/>
              <a:t>*</a:t>
            </a:r>
            <a:r>
              <a:rPr lang="bg-BG" sz="2800" i="1" dirty="0"/>
              <a:t>Среден </a:t>
            </a:r>
            <a:r>
              <a:rPr lang="bg-BG" sz="2800" i="1" dirty="0" err="1"/>
              <a:t>бонитетен</a:t>
            </a:r>
            <a:r>
              <a:rPr lang="bg-BG" sz="2800" i="1" dirty="0"/>
              <a:t> бал - средна относителна оценка на конкретни почвено-климатични условия спрямо пригодността на земята за отглеждане на определен набор от селскостопански култури</a:t>
            </a:r>
            <a:r>
              <a:rPr lang="bg-BG" sz="2800" i="1" dirty="0" smtClean="0"/>
              <a:t>.</a:t>
            </a:r>
          </a:p>
          <a:p>
            <a:pPr marL="0" indent="0" algn="just">
              <a:buNone/>
            </a:pPr>
            <a:endParaRPr lang="bg-BG" sz="2800" dirty="0" smtClean="0"/>
          </a:p>
          <a:p>
            <a:pPr marL="0" indent="0" algn="just">
              <a:buNone/>
            </a:pPr>
            <a:r>
              <a:rPr lang="en-US" sz="1400" dirty="0" smtClean="0"/>
              <a:t>http</a:t>
            </a:r>
            <a:r>
              <a:rPr lang="en-US" sz="1400" dirty="0"/>
              <a:t>://www.bulgarianproperties.bg/statii-ot-bulgaria/kategorii-na-zemedelskata-zemya-3403.html</a:t>
            </a:r>
            <a:endParaRPr lang="bg-BG" sz="1400"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50</a:t>
            </a:fld>
            <a:endParaRPr lang="bg-BG" altLang="bg-BG"/>
          </a:p>
        </p:txBody>
      </p:sp>
    </p:spTree>
    <p:extLst>
      <p:ext uri="{BB962C8B-B14F-4D97-AF65-F5344CB8AC3E}">
        <p14:creationId xmlns:p14="http://schemas.microsoft.com/office/powerpoint/2010/main" val="39251067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274638"/>
            <a:ext cx="9144000" cy="1143000"/>
          </a:xfrm>
        </p:spPr>
        <p:txBody>
          <a:bodyPr/>
          <a:lstStyle/>
          <a:p>
            <a:pPr algn="just" eaLnBrk="1" hangingPunct="1"/>
            <a:r>
              <a:rPr lang="bg-BG" altLang="bg-BG" sz="2000" dirty="0">
                <a:latin typeface="Times New Roman" panose="02020603050405020304" pitchFamily="18" charset="0"/>
                <a:cs typeface="Times New Roman" panose="02020603050405020304" pitchFamily="18" charset="0"/>
              </a:rPr>
              <a:t>О</a:t>
            </a:r>
            <a:r>
              <a:rPr lang="bg-BG" altLang="bg-BG" sz="2000" dirty="0" smtClean="0">
                <a:latin typeface="Times New Roman" panose="02020603050405020304" pitchFamily="18" charset="0"/>
                <a:cs typeface="Times New Roman" panose="02020603050405020304" pitchFamily="18" charset="0"/>
              </a:rPr>
              <a:t>бективни предели в образуването на цената на земята. </a:t>
            </a:r>
            <a:br>
              <a:rPr lang="bg-BG" altLang="bg-BG" sz="2000" dirty="0" smtClean="0">
                <a:latin typeface="Times New Roman" panose="02020603050405020304" pitchFamily="18" charset="0"/>
                <a:cs typeface="Times New Roman" panose="02020603050405020304" pitchFamily="18" charset="0"/>
              </a:rPr>
            </a:br>
            <a:r>
              <a:rPr lang="bg-BG" altLang="bg-BG" sz="2000" dirty="0" smtClean="0">
                <a:latin typeface="Times New Roman" panose="02020603050405020304" pitchFamily="18" charset="0"/>
                <a:cs typeface="Times New Roman" panose="02020603050405020304" pitchFamily="18" charset="0"/>
              </a:rPr>
              <a:t>Те се определят от размера на поземлената рента R и реалния лихвен процент по паричните депозити r. </a:t>
            </a:r>
          </a:p>
        </p:txBody>
      </p:sp>
      <p:sp>
        <p:nvSpPr>
          <p:cNvPr id="40963" name="Rectangle 3"/>
          <p:cNvSpPr>
            <a:spLocks noGrp="1" noChangeArrowheads="1"/>
          </p:cNvSpPr>
          <p:nvPr>
            <p:ph type="body" idx="1"/>
          </p:nvPr>
        </p:nvSpPr>
        <p:spPr>
          <a:xfrm>
            <a:off x="107504" y="1600200"/>
            <a:ext cx="8928992" cy="4525963"/>
          </a:xfrm>
        </p:spPr>
        <p:txBody>
          <a:bodyPr/>
          <a:lstStyle/>
          <a:p>
            <a:pPr marL="0" indent="0" algn="just" eaLnBrk="1" hangingPunct="1">
              <a:lnSpc>
                <a:spcPct val="80000"/>
              </a:lnSpc>
              <a:buNone/>
            </a:pPr>
            <a:r>
              <a:rPr lang="bg-BG" altLang="bg-BG" sz="2400" dirty="0" smtClean="0"/>
              <a:t>а) самото търсене на земи е </a:t>
            </a:r>
            <a:r>
              <a:rPr lang="bg-BG" altLang="bg-BG" sz="2400" b="1" dirty="0" smtClean="0"/>
              <a:t>функция от търсенето на селскостопанските продукти</a:t>
            </a:r>
            <a:r>
              <a:rPr lang="bg-BG" altLang="bg-BG" sz="2400" dirty="0" smtClean="0"/>
              <a:t>. В такъв случай доходите от стопанското използване на земите ще са по-големи, следователно и поземлената рента. Тогава фактически се повишава числителя на формулата. Какъв ще бъде ефекта на пониженото търсене на селскостопанските продукти: по-нисък доход от земята, по-малка величина на поземлената рента и следователно по-ниска пазарна цена на земята.</a:t>
            </a:r>
          </a:p>
          <a:p>
            <a:pPr marL="0" indent="0" algn="just" eaLnBrk="1" hangingPunct="1">
              <a:lnSpc>
                <a:spcPct val="80000"/>
              </a:lnSpc>
              <a:buNone/>
            </a:pPr>
            <a:r>
              <a:rPr lang="bg-BG" altLang="bg-BG" sz="2400" dirty="0" smtClean="0"/>
              <a:t>б) </a:t>
            </a:r>
            <a:r>
              <a:rPr lang="bg-BG" altLang="bg-BG" sz="2400" b="1" dirty="0" smtClean="0"/>
              <a:t>плодородието на земята</a:t>
            </a:r>
            <a:r>
              <a:rPr lang="bg-BG" altLang="bg-BG" sz="2400" dirty="0" smtClean="0"/>
              <a:t>, при равни други условия, води до по-голям доход от нейното използване, в това число поземлената рента. Тогава, плодородието повишава ценността на земята, поради което купувача е склонен на по-висока пазарна цена за нейното придобиване.</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51</a:t>
            </a:fld>
            <a:endParaRPr lang="bg-BG" altLang="bg-BG"/>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bg-BG" altLang="bg-BG" dirty="0" smtClean="0"/>
              <a:t>местоположението на земите</a:t>
            </a:r>
          </a:p>
        </p:txBody>
      </p:sp>
      <p:sp>
        <p:nvSpPr>
          <p:cNvPr id="41987" name="Rectangle 3"/>
          <p:cNvSpPr>
            <a:spLocks noGrp="1" noChangeArrowheads="1"/>
          </p:cNvSpPr>
          <p:nvPr>
            <p:ph type="body" idx="1"/>
          </p:nvPr>
        </p:nvSpPr>
        <p:spPr/>
        <p:txBody>
          <a:bodyPr/>
          <a:lstStyle/>
          <a:p>
            <a:pPr marL="0" indent="0" algn="just" eaLnBrk="1" hangingPunct="1">
              <a:lnSpc>
                <a:spcPct val="80000"/>
              </a:lnSpc>
              <a:buNone/>
            </a:pPr>
            <a:r>
              <a:rPr lang="bg-BG" altLang="bg-BG" sz="2400" dirty="0" smtClean="0"/>
              <a:t>в) </a:t>
            </a:r>
            <a:r>
              <a:rPr lang="bg-BG" altLang="bg-BG" sz="2400" b="1" dirty="0" smtClean="0"/>
              <a:t>местоположението на земите </a:t>
            </a:r>
            <a:r>
              <a:rPr lang="bg-BG" altLang="bg-BG" sz="2400" dirty="0" smtClean="0"/>
              <a:t>влияе върху техните цени по аналогичен начин на плодородието. Земите, които са по-близки до търговските и преработвателни центрове носят по-висока печалба, поради което собствениците на земята получават и по-високи ренти. Като следствие цената на земята е по-висока за близките и по-ниска за по отдалечените земи.</a:t>
            </a:r>
          </a:p>
          <a:p>
            <a:pPr marL="0" indent="0" algn="just" eaLnBrk="1" hangingPunct="1">
              <a:lnSpc>
                <a:spcPct val="80000"/>
              </a:lnSpc>
              <a:buNone/>
            </a:pPr>
            <a:r>
              <a:rPr lang="bg-BG" altLang="bg-BG" sz="2400" dirty="0" smtClean="0"/>
              <a:t>г) </a:t>
            </a:r>
            <a:r>
              <a:rPr lang="bg-BG" altLang="bg-BG" sz="2400" b="1" dirty="0" smtClean="0"/>
              <a:t>промяната в лихвения процент</a:t>
            </a:r>
            <a:r>
              <a:rPr lang="bg-BG" altLang="bg-BG" sz="2400" dirty="0" smtClean="0"/>
              <a:t> е логично да се отрази върху цената на земята. Ние обаче имаме пред вид реалния лихвен процент като тенденция. В развитите пазарни икономики той е относително стабилна величина за период от 2-3 години, примерно се изменя в граници от 2 до 4-5%. Ето защо в кратък период от време, реалния лихвен процент не влияе върху цената на земята, т.е тя се детерминира предимно от другите фактори.</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52</a:t>
            </a:fld>
            <a:endParaRPr lang="bg-BG" altLang="bg-BG"/>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274638"/>
            <a:ext cx="9144000" cy="1143000"/>
          </a:xfrm>
        </p:spPr>
        <p:txBody>
          <a:bodyPr/>
          <a:lstStyle/>
          <a:p>
            <a:pPr eaLnBrk="1" hangingPunct="1"/>
            <a:r>
              <a:rPr lang="bg-BG" altLang="bg-BG" sz="3200" dirty="0" smtClean="0"/>
              <a:t>алтернативно използване на земите и образуване на техните пазарни цени</a:t>
            </a:r>
          </a:p>
        </p:txBody>
      </p:sp>
      <p:sp>
        <p:nvSpPr>
          <p:cNvPr id="43011" name="Rectangle 3"/>
          <p:cNvSpPr>
            <a:spLocks noGrp="1" noChangeArrowheads="1"/>
          </p:cNvSpPr>
          <p:nvPr>
            <p:ph type="body" idx="1"/>
          </p:nvPr>
        </p:nvSpPr>
        <p:spPr/>
        <p:txBody>
          <a:bodyPr/>
          <a:lstStyle/>
          <a:p>
            <a:pPr marL="0" indent="0" algn="just" eaLnBrk="1" hangingPunct="1">
              <a:lnSpc>
                <a:spcPct val="80000"/>
              </a:lnSpc>
              <a:buNone/>
            </a:pPr>
            <a:r>
              <a:rPr lang="bg-BG" altLang="bg-BG" sz="2000" dirty="0" smtClean="0"/>
              <a:t>д) </a:t>
            </a:r>
            <a:r>
              <a:rPr lang="bg-BG" altLang="bg-BG" sz="2000" b="1" dirty="0" smtClean="0"/>
              <a:t>земята като производствен фактор </a:t>
            </a:r>
            <a:r>
              <a:rPr lang="bg-BG" altLang="bg-BG" sz="2000" dirty="0" smtClean="0"/>
              <a:t>има своите алтернативи. Например, дадени участъци земя могат да се превърнат в жилищни парцели, складове, производствени цехове, крайпътни заведения и т.н. Всеки един от тях може да осигури няколкократно по-високи доходи в сравнение с поземлената рента от селскостопанското използване на земята. В такива случаи </a:t>
            </a:r>
            <a:r>
              <a:rPr lang="bg-BG" altLang="bg-BG" sz="2000" b="1" dirty="0" smtClean="0"/>
              <a:t>местоположението на земята има решаващо значение за формирането на нейната цена</a:t>
            </a:r>
            <a:r>
              <a:rPr lang="bg-BG" altLang="bg-BG" sz="2000" dirty="0" smtClean="0"/>
              <a:t>. Жилищен парцел от един декар в Гара Яна до Кремиковци има десетократно по-ниска цена в сравнение с един декар земя в подножието на Витоша, например в Симеоново. Цената на даден участък земя, разположен на оживения път към границата с.... струва няколко пъти по-скъпо в сравнение със сходна земя на 2 км от пътя. Това са примери, които илюстрират значимостта на алтернативното използване на земите върху образуването на техните пазарни цени.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53</a:t>
            </a:fld>
            <a:endParaRPr lang="bg-BG" altLang="bg-BG"/>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bg-BG" altLang="bg-BG" dirty="0" smtClean="0"/>
              <a:t>Инфлация и цена на земята</a:t>
            </a:r>
          </a:p>
        </p:txBody>
      </p:sp>
      <p:sp>
        <p:nvSpPr>
          <p:cNvPr id="44035" name="Rectangle 3"/>
          <p:cNvSpPr>
            <a:spLocks noGrp="1" noChangeArrowheads="1"/>
          </p:cNvSpPr>
          <p:nvPr>
            <p:ph type="body" idx="1"/>
          </p:nvPr>
        </p:nvSpPr>
        <p:spPr/>
        <p:txBody>
          <a:bodyPr/>
          <a:lstStyle/>
          <a:p>
            <a:pPr marL="0" indent="0" algn="just" eaLnBrk="1" hangingPunct="1">
              <a:lnSpc>
                <a:spcPct val="90000"/>
              </a:lnSpc>
              <a:buNone/>
            </a:pPr>
            <a:r>
              <a:rPr lang="bg-BG" altLang="bg-BG" sz="2400" dirty="0" smtClean="0"/>
              <a:t>е) в условията на </a:t>
            </a:r>
            <a:r>
              <a:rPr lang="bg-BG" altLang="bg-BG" sz="2400" b="1" dirty="0" smtClean="0"/>
              <a:t>галопираща инфлация </a:t>
            </a:r>
            <a:r>
              <a:rPr lang="bg-BG" altLang="bg-BG" sz="2400" dirty="0" smtClean="0"/>
              <a:t>недвижимите богатства, в това число и земята, запазват своята ценност (за разлика от книжните пари) като реално съществуващ актив. Това ги превръща в </a:t>
            </a:r>
            <a:r>
              <a:rPr lang="bg-BG" altLang="bg-BG" sz="2400" b="1" dirty="0" smtClean="0"/>
              <a:t>убежища, съхраняващи покупателната способност на парите</a:t>
            </a:r>
            <a:r>
              <a:rPr lang="bg-BG" altLang="bg-BG" sz="2400" dirty="0" smtClean="0"/>
              <a:t>. В такива ситуации, търсенето на земите се повишава, което покачва техните цени. В същото време продавачите, за да компенсират очакваните загуби от обезценяването на парите, включват в цената на земята инфлационна добавка. Тя вече увеличава цената и по линия на предлагането.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54</a:t>
            </a:fld>
            <a:endParaRPr lang="bg-BG" altLang="bg-BG"/>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bg-BG" altLang="bg-BG" sz="2800" b="1" dirty="0" smtClean="0"/>
              <a:t>4. Лихвеният процент като цена на капитала</a:t>
            </a:r>
            <a:r>
              <a:rPr lang="bg-BG" altLang="bg-BG" sz="2800" dirty="0" smtClean="0"/>
              <a:t/>
            </a:r>
            <a:br>
              <a:rPr lang="bg-BG" altLang="bg-BG" sz="2800" dirty="0" smtClean="0"/>
            </a:br>
            <a:r>
              <a:rPr lang="bg-BG" altLang="bg-BG" sz="2800" b="1" dirty="0" smtClean="0"/>
              <a:t>дефиниране на понятията</a:t>
            </a:r>
            <a:r>
              <a:rPr lang="bg-BG" altLang="bg-BG" sz="4000" dirty="0" smtClean="0"/>
              <a:t/>
            </a:r>
            <a:br>
              <a:rPr lang="bg-BG" altLang="bg-BG" sz="4000" dirty="0" smtClean="0"/>
            </a:br>
            <a:endParaRPr lang="bg-BG" altLang="bg-BG" sz="4000" dirty="0" smtClean="0"/>
          </a:p>
        </p:txBody>
      </p:sp>
      <p:sp>
        <p:nvSpPr>
          <p:cNvPr id="45059" name="Rectangle 3"/>
          <p:cNvSpPr>
            <a:spLocks noGrp="1" noChangeArrowheads="1"/>
          </p:cNvSpPr>
          <p:nvPr>
            <p:ph type="body" idx="1"/>
          </p:nvPr>
        </p:nvSpPr>
        <p:spPr/>
        <p:txBody>
          <a:bodyPr/>
          <a:lstStyle/>
          <a:p>
            <a:pPr marL="0" indent="0" algn="just" eaLnBrk="1" hangingPunct="1">
              <a:buNone/>
            </a:pPr>
            <a:r>
              <a:rPr lang="bg-BG" altLang="bg-BG" b="1" dirty="0"/>
              <a:t>К</a:t>
            </a:r>
            <a:r>
              <a:rPr lang="bg-BG" altLang="bg-BG" b="1" dirty="0" smtClean="0"/>
              <a:t>апитала</a:t>
            </a:r>
            <a:r>
              <a:rPr lang="bg-BG" altLang="bg-BG" dirty="0" smtClean="0"/>
              <a:t> е фонд от богатство, което се използва за стопански дейности с цел получаването на печалба. Формите на съществуването на капитала са твърде разнообразни.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55</a:t>
            </a:fld>
            <a:endParaRPr lang="bg-BG" altLang="bg-BG"/>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bg-BG" altLang="bg-BG" smtClean="0"/>
              <a:t>Капитала може да бъде:</a:t>
            </a:r>
          </a:p>
        </p:txBody>
      </p:sp>
      <p:sp>
        <p:nvSpPr>
          <p:cNvPr id="46083" name="Rectangle 3"/>
          <p:cNvSpPr>
            <a:spLocks noGrp="1" noChangeArrowheads="1"/>
          </p:cNvSpPr>
          <p:nvPr>
            <p:ph type="body" idx="1"/>
          </p:nvPr>
        </p:nvSpPr>
        <p:spPr>
          <a:xfrm>
            <a:off x="0" y="1600200"/>
            <a:ext cx="9144000" cy="4525963"/>
          </a:xfrm>
        </p:spPr>
        <p:txBody>
          <a:bodyPr/>
          <a:lstStyle/>
          <a:p>
            <a:pPr marL="0" indent="0" algn="just" eaLnBrk="1" hangingPunct="1">
              <a:lnSpc>
                <a:spcPct val="90000"/>
              </a:lnSpc>
              <a:buNone/>
            </a:pPr>
            <a:r>
              <a:rPr lang="bg-BG" altLang="bg-BG" sz="2800" b="1" dirty="0" smtClean="0"/>
              <a:t>парична сума</a:t>
            </a:r>
            <a:r>
              <a:rPr lang="bg-BG" altLang="bg-BG" sz="2800" dirty="0" smtClean="0"/>
              <a:t>, която се влага в банките и в други финансови институции;</a:t>
            </a:r>
          </a:p>
          <a:p>
            <a:pPr marL="0" indent="0" algn="just" eaLnBrk="1" hangingPunct="1">
              <a:lnSpc>
                <a:spcPct val="90000"/>
              </a:lnSpc>
              <a:buNone/>
            </a:pPr>
            <a:r>
              <a:rPr lang="bg-BG" altLang="bg-BG" sz="2800" dirty="0" smtClean="0"/>
              <a:t>–сгради, съоръжения, инструменти, суровини и стокови запаси, транспортни средства и други подобни;</a:t>
            </a:r>
          </a:p>
          <a:p>
            <a:pPr marL="0" indent="0" algn="just" eaLnBrk="1" hangingPunct="1">
              <a:lnSpc>
                <a:spcPct val="90000"/>
              </a:lnSpc>
              <a:buNone/>
            </a:pPr>
            <a:r>
              <a:rPr lang="bg-BG" altLang="bg-BG" sz="2800" dirty="0" smtClean="0"/>
              <a:t>–недвижими имущества, като жилища, хотели, ресторанти, офиси, складове и магазини;</a:t>
            </a:r>
          </a:p>
          <a:p>
            <a:pPr marL="0" indent="0" algn="just" eaLnBrk="1" hangingPunct="1">
              <a:lnSpc>
                <a:spcPct val="90000"/>
              </a:lnSpc>
              <a:buNone/>
            </a:pPr>
            <a:r>
              <a:rPr lang="bg-BG" altLang="bg-BG" sz="2800" dirty="0" smtClean="0"/>
              <a:t>–ценни книги, които удостоверяват притежаването на някои от горните активи на фирмите и държавата;</a:t>
            </a:r>
          </a:p>
          <a:p>
            <a:pPr marL="0" indent="0" algn="just" eaLnBrk="1" hangingPunct="1">
              <a:lnSpc>
                <a:spcPct val="90000"/>
              </a:lnSpc>
              <a:buNone/>
            </a:pPr>
            <a:r>
              <a:rPr lang="bg-BG" altLang="bg-BG" sz="2800" dirty="0" smtClean="0"/>
              <a:t>–специфични човешки знания и умения за дадена стопанска дейност.</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56</a:t>
            </a:fld>
            <a:endParaRPr lang="bg-BG" altLang="bg-BG"/>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Компоненти на националното богатство</a:t>
            </a:r>
            <a:endParaRPr lang="bg-BG" dirty="0"/>
          </a:p>
        </p:txBody>
      </p:sp>
      <p:sp>
        <p:nvSpPr>
          <p:cNvPr id="3" name="Content Placeholder 2"/>
          <p:cNvSpPr>
            <a:spLocks noGrp="1"/>
          </p:cNvSpPr>
          <p:nvPr>
            <p:ph idx="1"/>
          </p:nvPr>
        </p:nvSpPr>
        <p:spPr/>
        <p:txBody>
          <a:bodyPr/>
          <a:lstStyle/>
          <a:p>
            <a:r>
              <a:rPr lang="bg-BG" b="1" dirty="0" smtClean="0"/>
              <a:t>Невеществен </a:t>
            </a:r>
            <a:r>
              <a:rPr lang="bg-BG" dirty="0" smtClean="0"/>
              <a:t>(човешки) </a:t>
            </a:r>
            <a:r>
              <a:rPr lang="bg-BG" b="1" dirty="0" smtClean="0"/>
              <a:t>капитал</a:t>
            </a:r>
            <a:r>
              <a:rPr lang="bg-BG" dirty="0" smtClean="0"/>
              <a:t> (</a:t>
            </a:r>
            <a:r>
              <a:rPr lang="en-US" dirty="0" smtClean="0"/>
              <a:t>intangible capital</a:t>
            </a:r>
            <a:r>
              <a:rPr lang="bg-BG" dirty="0" smtClean="0"/>
              <a:t>)</a:t>
            </a:r>
            <a:r>
              <a:rPr lang="en-US" dirty="0" smtClean="0"/>
              <a:t>-</a:t>
            </a:r>
            <a:r>
              <a:rPr lang="bg-BG" sz="2400" dirty="0" smtClean="0"/>
              <a:t>човешкият капитал, качеството на институциите и правителствата</a:t>
            </a:r>
          </a:p>
          <a:p>
            <a:r>
              <a:rPr lang="bg-BG" b="1" dirty="0" smtClean="0"/>
              <a:t>Производствен</a:t>
            </a:r>
            <a:r>
              <a:rPr lang="bg-BG" dirty="0" smtClean="0"/>
              <a:t> </a:t>
            </a:r>
            <a:r>
              <a:rPr lang="bg-BG" b="1" dirty="0" smtClean="0"/>
              <a:t>капитал (</a:t>
            </a:r>
            <a:r>
              <a:rPr lang="en-US" b="1" dirty="0" smtClean="0"/>
              <a:t>produced capital</a:t>
            </a:r>
            <a:r>
              <a:rPr lang="bg-BG" b="1" dirty="0" smtClean="0"/>
              <a:t>)-</a:t>
            </a:r>
            <a:r>
              <a:rPr lang="bg-BG" sz="2400" dirty="0" smtClean="0"/>
              <a:t>машини, оборудване и градска земя</a:t>
            </a:r>
          </a:p>
          <a:p>
            <a:r>
              <a:rPr lang="bg-BG" b="1" dirty="0" smtClean="0"/>
              <a:t>Природен капитал- (</a:t>
            </a:r>
            <a:r>
              <a:rPr lang="en-US" b="1" dirty="0" smtClean="0"/>
              <a:t>natural capital)</a:t>
            </a:r>
            <a:r>
              <a:rPr lang="bg-BG" b="1" dirty="0" smtClean="0"/>
              <a:t> </a:t>
            </a:r>
            <a:r>
              <a:rPr lang="bg-BG" sz="2400" dirty="0" smtClean="0"/>
              <a:t>запас, който е източник на потока от природни услуги и реални природни ресурси (</a:t>
            </a:r>
            <a:r>
              <a:rPr lang="en-US" sz="2400" dirty="0" err="1" smtClean="0"/>
              <a:t>Coctanza</a:t>
            </a:r>
            <a:r>
              <a:rPr lang="en-US" sz="2400" dirty="0" smtClean="0"/>
              <a:t>, R.,</a:t>
            </a:r>
            <a:r>
              <a:rPr lang="en-US" sz="2400" dirty="0" err="1" smtClean="0"/>
              <a:t>H.E.Daly</a:t>
            </a:r>
            <a:r>
              <a:rPr lang="en-US" sz="2400" dirty="0" smtClean="0"/>
              <a:t>)</a:t>
            </a:r>
            <a:endParaRPr lang="bg-BG"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57</a:t>
            </a:fld>
            <a:endParaRPr lang="bg-BG" altLang="bg-BG"/>
          </a:p>
        </p:txBody>
      </p:sp>
    </p:spTree>
    <p:extLst>
      <p:ext uri="{BB962C8B-B14F-4D97-AF65-F5344CB8AC3E}">
        <p14:creationId xmlns:p14="http://schemas.microsoft.com/office/powerpoint/2010/main" val="17448116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a:bodyPr>
          <a:lstStyle/>
          <a:p>
            <a:pPr lvl="0"/>
            <a:endParaRPr lang="bg-BG" dirty="0"/>
          </a:p>
        </p:txBody>
      </p:sp>
      <p:sp>
        <p:nvSpPr>
          <p:cNvPr id="3" name="Content Placeholder 2"/>
          <p:cNvSpPr>
            <a:spLocks noGrp="1"/>
          </p:cNvSpPr>
          <p:nvPr>
            <p:ph idx="1"/>
          </p:nvPr>
        </p:nvSpPr>
        <p:spPr/>
        <p:txBody>
          <a:bodyPr>
            <a:normAutofit lnSpcReduction="10000"/>
          </a:bodyPr>
          <a:lstStyle/>
          <a:p>
            <a:pPr marL="0" indent="0" algn="just">
              <a:buNone/>
            </a:pPr>
            <a:r>
              <a:rPr lang="bg-BG" sz="2800" b="1" dirty="0"/>
              <a:t>Националното богатство </a:t>
            </a:r>
            <a:r>
              <a:rPr lang="bg-BG" sz="2800" dirty="0"/>
              <a:t>се разглежда като капитал, състоящ се от различни активи, от рационалното управление на техните портфейли зависи икономическата и социалната ефективност на страните. </a:t>
            </a:r>
            <a:endParaRPr lang="bg-BG" sz="2800" dirty="0" smtClean="0"/>
          </a:p>
          <a:p>
            <a:pPr algn="just"/>
            <a:r>
              <a:rPr lang="bg-BG" sz="2800" dirty="0" smtClean="0"/>
              <a:t>опростената </a:t>
            </a:r>
            <a:r>
              <a:rPr lang="bg-BG" sz="2800" dirty="0"/>
              <a:t>структура на националното богатство за 2000 г. за 110 страни включва: </a:t>
            </a:r>
            <a:endParaRPr lang="bg-BG" sz="2800" dirty="0" smtClean="0"/>
          </a:p>
          <a:p>
            <a:pPr algn="just"/>
            <a:r>
              <a:rPr lang="bg-BG" sz="2800" dirty="0" smtClean="0"/>
              <a:t>материални </a:t>
            </a:r>
            <a:r>
              <a:rPr lang="bg-BG" sz="2800" dirty="0"/>
              <a:t>средства 16 %, </a:t>
            </a:r>
            <a:endParaRPr lang="bg-BG" sz="2800" dirty="0" smtClean="0"/>
          </a:p>
          <a:p>
            <a:pPr algn="just"/>
            <a:r>
              <a:rPr lang="bg-BG" sz="2800" dirty="0" smtClean="0"/>
              <a:t>нематериални </a:t>
            </a:r>
            <a:r>
              <a:rPr lang="bg-BG" sz="2800" dirty="0"/>
              <a:t>активи- 58%, </a:t>
            </a:r>
            <a:endParaRPr lang="bg-BG" sz="2800" dirty="0" smtClean="0"/>
          </a:p>
          <a:p>
            <a:pPr algn="just"/>
            <a:r>
              <a:rPr lang="bg-BG" sz="2800" dirty="0" smtClean="0"/>
              <a:t>природни </a:t>
            </a:r>
            <a:r>
              <a:rPr lang="bg-BG" sz="2800" dirty="0"/>
              <a:t>ресурси-26%. </a:t>
            </a:r>
            <a:r>
              <a:rPr lang="bg-BG" sz="2800" dirty="0" smtClean="0"/>
              <a:t>(1)</a:t>
            </a:r>
            <a:endParaRPr lang="bg-BG" sz="2800" dirty="0"/>
          </a:p>
        </p:txBody>
      </p:sp>
      <p:sp>
        <p:nvSpPr>
          <p:cNvPr id="4" name="TextBox 3"/>
          <p:cNvSpPr txBox="1"/>
          <p:nvPr/>
        </p:nvSpPr>
        <p:spPr>
          <a:xfrm>
            <a:off x="323528" y="6021288"/>
            <a:ext cx="8640960" cy="646331"/>
          </a:xfrm>
          <a:prstGeom prst="rect">
            <a:avLst/>
          </a:prstGeom>
          <a:noFill/>
        </p:spPr>
        <p:txBody>
          <a:bodyPr wrap="square" rtlCol="0">
            <a:spAutoFit/>
          </a:bodyPr>
          <a:lstStyle/>
          <a:p>
            <a:r>
              <a:rPr lang="bg-BG" dirty="0"/>
              <a:t>данни на ПРООН (Програма на ООН за развитие) или (</a:t>
            </a:r>
            <a:r>
              <a:rPr lang="bg-BG" dirty="0" err="1"/>
              <a:t>United</a:t>
            </a:r>
            <a:r>
              <a:rPr lang="bg-BG" dirty="0"/>
              <a:t> </a:t>
            </a:r>
            <a:r>
              <a:rPr lang="bg-BG" dirty="0" err="1"/>
              <a:t>Nations</a:t>
            </a:r>
            <a:r>
              <a:rPr lang="bg-BG" dirty="0"/>
              <a:t> </a:t>
            </a:r>
            <a:r>
              <a:rPr lang="bg-BG" dirty="0" err="1"/>
              <a:t>Development</a:t>
            </a:r>
            <a:r>
              <a:rPr lang="bg-BG" dirty="0"/>
              <a:t> </a:t>
            </a:r>
            <a:r>
              <a:rPr lang="bg-BG" dirty="0" err="1"/>
              <a:t>Programme</a:t>
            </a:r>
            <a:r>
              <a:rPr lang="bg-BG" dirty="0"/>
              <a:t>, UNDP) и Световната банка</a:t>
            </a:r>
          </a:p>
        </p:txBody>
      </p:sp>
      <p:sp>
        <p:nvSpPr>
          <p:cNvPr id="5" name="Slide Number Placeholder 4"/>
          <p:cNvSpPr>
            <a:spLocks noGrp="1"/>
          </p:cNvSpPr>
          <p:nvPr>
            <p:ph type="sldNum" sz="quarter" idx="12"/>
          </p:nvPr>
        </p:nvSpPr>
        <p:spPr/>
        <p:txBody>
          <a:bodyPr/>
          <a:lstStyle/>
          <a:p>
            <a:pPr>
              <a:defRPr/>
            </a:pPr>
            <a:fld id="{E80B9594-4B67-48D7-A26F-BDEDE66862B9}" type="slidenum">
              <a:rPr lang="bg-BG" altLang="bg-BG" smtClean="0"/>
              <a:pPr>
                <a:defRPr/>
              </a:pPr>
              <a:t>58</a:t>
            </a:fld>
            <a:endParaRPr lang="bg-BG" altLang="bg-BG"/>
          </a:p>
        </p:txBody>
      </p:sp>
    </p:spTree>
    <p:extLst>
      <p:ext uri="{BB962C8B-B14F-4D97-AF65-F5344CB8AC3E}">
        <p14:creationId xmlns:p14="http://schemas.microsoft.com/office/powerpoint/2010/main" val="41166961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bg-BG" sz="2000" dirty="0"/>
          </a:p>
        </p:txBody>
      </p:sp>
      <p:sp>
        <p:nvSpPr>
          <p:cNvPr id="3" name="Content Placeholder 2"/>
          <p:cNvSpPr>
            <a:spLocks noGrp="1"/>
          </p:cNvSpPr>
          <p:nvPr>
            <p:ph idx="1"/>
          </p:nvPr>
        </p:nvSpPr>
        <p:spPr/>
        <p:txBody>
          <a:bodyPr/>
          <a:lstStyle/>
          <a:p>
            <a:endParaRPr lang="bg-BG" dirty="0"/>
          </a:p>
        </p:txBody>
      </p:sp>
      <p:sp>
        <p:nvSpPr>
          <p:cNvPr id="4" name="Rectangle 3"/>
          <p:cNvSpPr/>
          <p:nvPr/>
        </p:nvSpPr>
        <p:spPr>
          <a:xfrm>
            <a:off x="2051720" y="1844824"/>
            <a:ext cx="5112568" cy="7200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bg-BG" sz="3200" b="1" dirty="0" smtClean="0"/>
              <a:t>Национално богатство</a:t>
            </a:r>
            <a:endParaRPr lang="bg-BG" sz="3200" b="1" dirty="0"/>
          </a:p>
        </p:txBody>
      </p:sp>
      <p:sp>
        <p:nvSpPr>
          <p:cNvPr id="5" name="Rectangle 4"/>
          <p:cNvSpPr/>
          <p:nvPr/>
        </p:nvSpPr>
        <p:spPr>
          <a:xfrm>
            <a:off x="179512" y="3068960"/>
            <a:ext cx="2808312" cy="1080120"/>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bg-BG" sz="2400" b="1" dirty="0" smtClean="0"/>
              <a:t>Икономически (производствен) капитал</a:t>
            </a:r>
            <a:endParaRPr lang="bg-BG" sz="2400" b="1" dirty="0"/>
          </a:p>
        </p:txBody>
      </p:sp>
      <p:sp>
        <p:nvSpPr>
          <p:cNvPr id="6" name="Rectangle 5"/>
          <p:cNvSpPr/>
          <p:nvPr/>
        </p:nvSpPr>
        <p:spPr>
          <a:xfrm>
            <a:off x="3419872" y="3068960"/>
            <a:ext cx="2304256" cy="1080120"/>
          </a:xfrm>
          <a:prstGeom prst="rect">
            <a:avLst/>
          </a:prstGeom>
          <a:ln>
            <a:solidFill>
              <a:srgbClr val="92D05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bg-BG" sz="2800" b="1" dirty="0" smtClean="0"/>
              <a:t>Природен капитал</a:t>
            </a:r>
            <a:endParaRPr lang="bg-BG" sz="2800" b="1" dirty="0"/>
          </a:p>
        </p:txBody>
      </p:sp>
      <p:sp>
        <p:nvSpPr>
          <p:cNvPr id="7" name="Oval 6"/>
          <p:cNvSpPr/>
          <p:nvPr/>
        </p:nvSpPr>
        <p:spPr>
          <a:xfrm>
            <a:off x="6228184" y="3068960"/>
            <a:ext cx="2736304" cy="144016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bg-BG" sz="2800" b="1" dirty="0" smtClean="0"/>
              <a:t>Човешки  капитал</a:t>
            </a:r>
            <a:endParaRPr lang="bg-BG" sz="2800" b="1" dirty="0"/>
          </a:p>
        </p:txBody>
      </p:sp>
      <p:cxnSp>
        <p:nvCxnSpPr>
          <p:cNvPr id="10" name="Straight Arrow Connector 9"/>
          <p:cNvCxnSpPr/>
          <p:nvPr/>
        </p:nvCxnSpPr>
        <p:spPr>
          <a:xfrm flipH="1">
            <a:off x="2267744" y="2564904"/>
            <a:ext cx="50405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572000" y="2564904"/>
            <a:ext cx="36004"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372200" y="2564904"/>
            <a:ext cx="792088"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pPr>
              <a:defRPr/>
            </a:pPr>
            <a:fld id="{E80B9594-4B67-48D7-A26F-BDEDE66862B9}" type="slidenum">
              <a:rPr lang="bg-BG" altLang="bg-BG" smtClean="0"/>
              <a:pPr>
                <a:defRPr/>
              </a:pPr>
              <a:t>59</a:t>
            </a:fld>
            <a:endParaRPr lang="bg-BG" altLang="bg-BG"/>
          </a:p>
        </p:txBody>
      </p:sp>
    </p:spTree>
    <p:extLst>
      <p:ext uri="{BB962C8B-B14F-4D97-AF65-F5344CB8AC3E}">
        <p14:creationId xmlns:p14="http://schemas.microsoft.com/office/powerpoint/2010/main" val="1370125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Дълготрайни материални активи</a:t>
            </a:r>
            <a:endParaRPr lang="bg-BG" dirty="0"/>
          </a:p>
        </p:txBody>
      </p:sp>
      <p:sp>
        <p:nvSpPr>
          <p:cNvPr id="3" name="Content Placeholder 2"/>
          <p:cNvSpPr>
            <a:spLocks noGrp="1"/>
          </p:cNvSpPr>
          <p:nvPr>
            <p:ph idx="1"/>
          </p:nvPr>
        </p:nvSpPr>
        <p:spPr>
          <a:xfrm>
            <a:off x="0" y="1600200"/>
            <a:ext cx="8686800" cy="4525963"/>
          </a:xfrm>
        </p:spPr>
        <p:txBody>
          <a:bodyPr/>
          <a:lstStyle/>
          <a:p>
            <a:r>
              <a:rPr lang="bg-BG" b="1" dirty="0" smtClean="0"/>
              <a:t>Материалните ценности  и активи </a:t>
            </a:r>
            <a:r>
              <a:rPr lang="bg-BG" dirty="0" smtClean="0"/>
              <a:t>са дълготрайни и стойностите им зависят от това какво ще бъде произведено с тях в бъдеще.</a:t>
            </a:r>
          </a:p>
          <a:p>
            <a:r>
              <a:rPr lang="bg-BG" b="1" dirty="0" smtClean="0"/>
              <a:t>Активи</a:t>
            </a:r>
            <a:r>
              <a:rPr lang="bg-BG" dirty="0" smtClean="0"/>
              <a:t> са притежаваните и контролирани от предприятието ресурси, от които се очаква бъдеща икономическа изгода. </a:t>
            </a:r>
          </a:p>
          <a:p>
            <a:endParaRPr lang="bg-BG"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6</a:t>
            </a:fld>
            <a:endParaRPr lang="bg-BG" altLang="bg-BG"/>
          </a:p>
        </p:txBody>
      </p:sp>
    </p:spTree>
    <p:extLst>
      <p:ext uri="{BB962C8B-B14F-4D97-AF65-F5344CB8AC3E}">
        <p14:creationId xmlns:p14="http://schemas.microsoft.com/office/powerpoint/2010/main" val="28692265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Природен капитал</a:t>
            </a:r>
            <a:endParaRPr lang="bg-BG" dirty="0"/>
          </a:p>
        </p:txBody>
      </p:sp>
      <p:sp>
        <p:nvSpPr>
          <p:cNvPr id="3" name="Content Placeholder 2"/>
          <p:cNvSpPr>
            <a:spLocks noGrp="1"/>
          </p:cNvSpPr>
          <p:nvPr>
            <p:ph idx="1"/>
          </p:nvPr>
        </p:nvSpPr>
        <p:spPr>
          <a:xfrm>
            <a:off x="457200" y="1484784"/>
            <a:ext cx="8229600" cy="5257800"/>
          </a:xfrm>
        </p:spPr>
        <p:txBody>
          <a:bodyPr>
            <a:normAutofit fontScale="77500" lnSpcReduction="20000"/>
          </a:bodyPr>
          <a:lstStyle/>
          <a:p>
            <a:pPr marL="0" indent="0" algn="just">
              <a:buNone/>
            </a:pPr>
            <a:r>
              <a:rPr lang="bg-BG" sz="2800" b="1" dirty="0" smtClean="0"/>
              <a:t>Определение</a:t>
            </a:r>
            <a:r>
              <a:rPr lang="bg-BG" sz="2800" dirty="0" smtClean="0"/>
              <a:t> –Природен капитал е тази </a:t>
            </a:r>
            <a:r>
              <a:rPr lang="bg-BG" sz="2800" b="1" dirty="0"/>
              <a:t>част от природните ресурси, която е фактически въвлечена в стопанския оборот</a:t>
            </a:r>
            <a:r>
              <a:rPr lang="bg-BG" sz="2800" dirty="0"/>
              <a:t>, явяваща се икономически актив в процеса на общественото възпроизводство </a:t>
            </a:r>
            <a:endParaRPr lang="bg-BG" sz="2800" dirty="0" smtClean="0"/>
          </a:p>
          <a:p>
            <a:r>
              <a:rPr lang="bg-BG" sz="2800" dirty="0"/>
              <a:t>Основното различие на природния капитал от другите видове капитали е, че има </a:t>
            </a:r>
            <a:r>
              <a:rPr lang="bg-BG" sz="2800" b="1" dirty="0"/>
              <a:t>множествен характер</a:t>
            </a:r>
            <a:r>
              <a:rPr lang="bg-BG" sz="2800" dirty="0"/>
              <a:t>:</a:t>
            </a:r>
          </a:p>
          <a:p>
            <a:r>
              <a:rPr lang="bg-BG" sz="2800" b="1" dirty="0" smtClean="0"/>
              <a:t>ресурс </a:t>
            </a:r>
            <a:r>
              <a:rPr lang="bg-BG" sz="2800" b="1" dirty="0"/>
              <a:t>за производството </a:t>
            </a:r>
            <a:r>
              <a:rPr lang="bg-BG" sz="2800" dirty="0"/>
              <a:t>на продукция и суровини;</a:t>
            </a:r>
          </a:p>
          <a:p>
            <a:pPr algn="just"/>
            <a:r>
              <a:rPr lang="bg-BG" sz="2800" b="1" dirty="0" smtClean="0"/>
              <a:t>ресурс </a:t>
            </a:r>
            <a:r>
              <a:rPr lang="bg-BG" sz="2800" b="1" dirty="0"/>
              <a:t>на обществото </a:t>
            </a:r>
            <a:r>
              <a:rPr lang="bg-BG" sz="2800" dirty="0"/>
              <a:t>във вид на екологически услуги, които могат да се разделят на </a:t>
            </a:r>
            <a:r>
              <a:rPr lang="bg-BG" sz="2800" dirty="0" err="1"/>
              <a:t>средообразуващи</a:t>
            </a:r>
            <a:r>
              <a:rPr lang="bg-BG" sz="2800" dirty="0"/>
              <a:t> и </a:t>
            </a:r>
            <a:r>
              <a:rPr lang="bg-BG" sz="2800" dirty="0" err="1"/>
              <a:t>средоформиращи</a:t>
            </a:r>
            <a:r>
              <a:rPr lang="bg-BG" sz="2800" dirty="0"/>
              <a:t> функции (регулиране на водния отток, предотвратяване на ерозията на почвата и др.), „духовни услуги“, свързани с естетическите, етическите, културните, историческите аспекти;</a:t>
            </a:r>
          </a:p>
          <a:p>
            <a:r>
              <a:rPr lang="bg-BG" sz="2800" b="1" dirty="0" smtClean="0"/>
              <a:t>ресурс</a:t>
            </a:r>
            <a:r>
              <a:rPr lang="bg-BG" sz="2800" b="1" dirty="0"/>
              <a:t>, способен за асимилиране </a:t>
            </a:r>
            <a:r>
              <a:rPr lang="bg-BG" sz="2800" dirty="0"/>
              <a:t>на вредните продукти и отпадъци от производството и потреблението.</a:t>
            </a:r>
          </a:p>
          <a:p>
            <a:pPr marL="0" indent="0">
              <a:buNone/>
            </a:pPr>
            <a:endParaRPr lang="bg-BG" sz="2800"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60</a:t>
            </a:fld>
            <a:endParaRPr lang="bg-BG" altLang="bg-BG"/>
          </a:p>
        </p:txBody>
      </p:sp>
    </p:spTree>
    <p:extLst>
      <p:ext uri="{BB962C8B-B14F-4D97-AF65-F5344CB8AC3E}">
        <p14:creationId xmlns:p14="http://schemas.microsoft.com/office/powerpoint/2010/main" val="39458633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147248" cy="1080120"/>
          </a:xfrm>
        </p:spPr>
        <p:txBody>
          <a:bodyPr>
            <a:normAutofit fontScale="90000"/>
          </a:bodyPr>
          <a:lstStyle/>
          <a:p>
            <a:r>
              <a:rPr lang="bg-BG" dirty="0"/>
              <a:t>Проблеми при </a:t>
            </a:r>
            <a:r>
              <a:rPr lang="bg-BG" dirty="0" smtClean="0"/>
              <a:t>оценяването на природните ресурси</a:t>
            </a:r>
            <a:endParaRPr lang="bg-BG" dirty="0"/>
          </a:p>
        </p:txBody>
      </p:sp>
      <p:sp>
        <p:nvSpPr>
          <p:cNvPr id="3" name="Content Placeholder 2"/>
          <p:cNvSpPr>
            <a:spLocks noGrp="1"/>
          </p:cNvSpPr>
          <p:nvPr>
            <p:ph idx="1"/>
          </p:nvPr>
        </p:nvSpPr>
        <p:spPr/>
        <p:txBody>
          <a:bodyPr>
            <a:normAutofit fontScale="85000" lnSpcReduction="20000"/>
          </a:bodyPr>
          <a:lstStyle/>
          <a:p>
            <a:pPr algn="just"/>
            <a:r>
              <a:rPr lang="ru-RU" b="1" dirty="0" err="1"/>
              <a:t>Природните</a:t>
            </a:r>
            <a:r>
              <a:rPr lang="ru-RU" b="1" dirty="0"/>
              <a:t> </a:t>
            </a:r>
            <a:r>
              <a:rPr lang="ru-RU" b="1" dirty="0" err="1"/>
              <a:t>ресурси</a:t>
            </a:r>
            <a:r>
              <a:rPr lang="ru-RU" b="1" dirty="0"/>
              <a:t> не се  </a:t>
            </a:r>
            <a:r>
              <a:rPr lang="ru-RU" b="1" dirty="0" err="1"/>
              <a:t>създават</a:t>
            </a:r>
            <a:r>
              <a:rPr lang="ru-RU" b="1" dirty="0"/>
              <a:t> от труда </a:t>
            </a:r>
            <a:r>
              <a:rPr lang="ru-RU" dirty="0"/>
              <a:t>и в технологичен </a:t>
            </a:r>
            <a:r>
              <a:rPr lang="ru-RU" dirty="0" err="1"/>
              <a:t>смисъл</a:t>
            </a:r>
            <a:r>
              <a:rPr lang="ru-RU" dirty="0"/>
              <a:t> </a:t>
            </a:r>
            <a:r>
              <a:rPr lang="ru-RU" dirty="0" err="1"/>
              <a:t>са</a:t>
            </a:r>
            <a:r>
              <a:rPr lang="ru-RU" dirty="0"/>
              <a:t> </a:t>
            </a:r>
            <a:r>
              <a:rPr lang="ru-RU" b="1" dirty="0" err="1"/>
              <a:t>невъзпроизводими</a:t>
            </a:r>
            <a:r>
              <a:rPr lang="ru-RU" dirty="0"/>
              <a:t>, но </a:t>
            </a:r>
            <a:r>
              <a:rPr lang="ru-RU" dirty="0" err="1"/>
              <a:t>получават</a:t>
            </a:r>
            <a:r>
              <a:rPr lang="ru-RU" dirty="0"/>
              <a:t> оценка, </a:t>
            </a:r>
            <a:r>
              <a:rPr lang="ru-RU" dirty="0" err="1"/>
              <a:t>като</a:t>
            </a:r>
            <a:r>
              <a:rPr lang="ru-RU" dirty="0"/>
              <a:t>  </a:t>
            </a:r>
            <a:r>
              <a:rPr lang="ru-RU" b="1" dirty="0"/>
              <a:t>цена на </a:t>
            </a:r>
            <a:r>
              <a:rPr lang="ru-RU" b="1" dirty="0" err="1"/>
              <a:t>придобиване</a:t>
            </a:r>
            <a:r>
              <a:rPr lang="ru-RU" dirty="0"/>
              <a:t>. </a:t>
            </a:r>
            <a:r>
              <a:rPr lang="ru-RU" dirty="0" err="1"/>
              <a:t>Затова</a:t>
            </a:r>
            <a:r>
              <a:rPr lang="ru-RU" dirty="0"/>
              <a:t>, в </a:t>
            </a:r>
            <a:r>
              <a:rPr lang="ru-RU" dirty="0" err="1"/>
              <a:t>икономическо</a:t>
            </a:r>
            <a:r>
              <a:rPr lang="ru-RU" dirty="0"/>
              <a:t> отношение </a:t>
            </a:r>
            <a:r>
              <a:rPr lang="ru-RU" dirty="0" err="1"/>
              <a:t>обществената</a:t>
            </a:r>
            <a:r>
              <a:rPr lang="ru-RU" dirty="0"/>
              <a:t> </a:t>
            </a:r>
            <a:r>
              <a:rPr lang="ru-RU" dirty="0" err="1"/>
              <a:t>полезност</a:t>
            </a:r>
            <a:r>
              <a:rPr lang="ru-RU" dirty="0"/>
              <a:t> на </a:t>
            </a:r>
            <a:r>
              <a:rPr lang="ru-RU" dirty="0" err="1"/>
              <a:t>еколого-ресурсния</a:t>
            </a:r>
            <a:r>
              <a:rPr lang="ru-RU" dirty="0"/>
              <a:t> потенциал </a:t>
            </a:r>
            <a:r>
              <a:rPr lang="ru-RU" dirty="0" err="1"/>
              <a:t>намира</a:t>
            </a:r>
            <a:r>
              <a:rPr lang="ru-RU" dirty="0"/>
              <a:t> своя </a:t>
            </a:r>
            <a:r>
              <a:rPr lang="ru-RU" dirty="0" err="1"/>
              <a:t>израз</a:t>
            </a:r>
            <a:r>
              <a:rPr lang="ru-RU" dirty="0"/>
              <a:t> в </a:t>
            </a:r>
            <a:r>
              <a:rPr lang="ru-RU" b="1" dirty="0" err="1"/>
              <a:t>разходите</a:t>
            </a:r>
            <a:r>
              <a:rPr lang="ru-RU" b="1" dirty="0"/>
              <a:t> по </a:t>
            </a:r>
            <a:r>
              <a:rPr lang="ru-RU" b="1" dirty="0" err="1"/>
              <a:t>заместване</a:t>
            </a:r>
            <a:r>
              <a:rPr lang="ru-RU" b="1" dirty="0"/>
              <a:t>,</a:t>
            </a:r>
            <a:r>
              <a:rPr lang="ru-RU" dirty="0"/>
              <a:t> </a:t>
            </a:r>
            <a:r>
              <a:rPr lang="ru-RU" dirty="0" err="1"/>
              <a:t>необходими</a:t>
            </a:r>
            <a:r>
              <a:rPr lang="ru-RU" dirty="0"/>
              <a:t> за </a:t>
            </a:r>
            <a:r>
              <a:rPr lang="ru-RU" dirty="0" err="1"/>
              <a:t>тяхното</a:t>
            </a:r>
            <a:r>
              <a:rPr lang="ru-RU" dirty="0"/>
              <a:t> </a:t>
            </a:r>
            <a:r>
              <a:rPr lang="ru-RU" dirty="0" err="1"/>
              <a:t>възпроизводство</a:t>
            </a:r>
            <a:r>
              <a:rPr lang="ru-RU" dirty="0" smtClean="0"/>
              <a:t>.</a:t>
            </a:r>
          </a:p>
          <a:p>
            <a:pPr algn="just"/>
            <a:r>
              <a:rPr lang="bg-BG" dirty="0"/>
              <a:t>много от екологичните блага и природни ресурси не се продават на пазарите и нямат пазарна цена</a:t>
            </a:r>
          </a:p>
        </p:txBody>
      </p:sp>
      <p:sp>
        <p:nvSpPr>
          <p:cNvPr id="4" name="Title 1"/>
          <p:cNvSpPr txBox="1">
            <a:spLocks/>
          </p:cNvSpPr>
          <p:nvPr/>
        </p:nvSpPr>
        <p:spPr>
          <a:xfrm>
            <a:off x="609600" y="-90264"/>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bg-BG" dirty="0"/>
          </a:p>
        </p:txBody>
      </p:sp>
      <p:sp>
        <p:nvSpPr>
          <p:cNvPr id="5" name="Slide Number Placeholder 4"/>
          <p:cNvSpPr>
            <a:spLocks noGrp="1"/>
          </p:cNvSpPr>
          <p:nvPr>
            <p:ph type="sldNum" sz="quarter" idx="12"/>
          </p:nvPr>
        </p:nvSpPr>
        <p:spPr/>
        <p:txBody>
          <a:bodyPr/>
          <a:lstStyle/>
          <a:p>
            <a:pPr>
              <a:defRPr/>
            </a:pPr>
            <a:fld id="{E80B9594-4B67-48D7-A26F-BDEDE66862B9}" type="slidenum">
              <a:rPr lang="bg-BG" altLang="bg-BG" smtClean="0"/>
              <a:pPr>
                <a:defRPr/>
              </a:pPr>
              <a:t>61</a:t>
            </a:fld>
            <a:endParaRPr lang="bg-BG" altLang="bg-BG"/>
          </a:p>
        </p:txBody>
      </p:sp>
    </p:spTree>
    <p:extLst>
      <p:ext uri="{BB962C8B-B14F-4D97-AF65-F5344CB8AC3E}">
        <p14:creationId xmlns:p14="http://schemas.microsoft.com/office/powerpoint/2010/main" val="4234084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sz="5400" dirty="0" smtClean="0"/>
              <a:t>Оценка на природния капитал по компоненти</a:t>
            </a:r>
            <a:endParaRPr lang="bg-BG" sz="5400" dirty="0"/>
          </a:p>
        </p:txBody>
      </p:sp>
      <p:sp>
        <p:nvSpPr>
          <p:cNvPr id="5" name="Content Placeholder 4"/>
          <p:cNvSpPr>
            <a:spLocks noGrp="1"/>
          </p:cNvSpPr>
          <p:nvPr>
            <p:ph idx="1"/>
          </p:nvPr>
        </p:nvSpPr>
        <p:spPr>
          <a:xfrm>
            <a:off x="457200" y="1600201"/>
            <a:ext cx="2746648" cy="8926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indent="0" algn="ctr">
              <a:buNone/>
            </a:pPr>
            <a:r>
              <a:rPr lang="bg-BG" sz="2400" b="1" dirty="0" smtClean="0"/>
              <a:t>Природен капитал</a:t>
            </a:r>
            <a:endParaRPr lang="bg-BG" sz="2400" b="1" dirty="0"/>
          </a:p>
        </p:txBody>
      </p:sp>
      <p:sp>
        <p:nvSpPr>
          <p:cNvPr id="4" name="Rectangle 3"/>
          <p:cNvSpPr/>
          <p:nvPr/>
        </p:nvSpPr>
        <p:spPr>
          <a:xfrm>
            <a:off x="4427984" y="1556792"/>
            <a:ext cx="4176464"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r>
              <a:rPr lang="bg-BG" sz="2400" b="1" dirty="0">
                <a:solidFill>
                  <a:prstClr val="black"/>
                </a:solidFill>
              </a:rPr>
              <a:t>енергийни и минерални ресурси</a:t>
            </a:r>
            <a:endParaRPr lang="bg-BG" sz="2400" dirty="0">
              <a:solidFill>
                <a:prstClr val="black"/>
              </a:solidFill>
            </a:endParaRPr>
          </a:p>
        </p:txBody>
      </p:sp>
      <p:sp>
        <p:nvSpPr>
          <p:cNvPr id="7" name="Rectangle 6"/>
          <p:cNvSpPr/>
          <p:nvPr/>
        </p:nvSpPr>
        <p:spPr>
          <a:xfrm>
            <a:off x="4355976" y="2276872"/>
            <a:ext cx="4320480"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r>
              <a:rPr lang="bg-BG" sz="2400" b="1" dirty="0">
                <a:solidFill>
                  <a:prstClr val="black"/>
                </a:solidFill>
              </a:rPr>
              <a:t>горски ресурси</a:t>
            </a:r>
            <a:endParaRPr lang="bg-BG" sz="2400" dirty="0">
              <a:solidFill>
                <a:prstClr val="black"/>
              </a:solidFill>
            </a:endParaRPr>
          </a:p>
        </p:txBody>
      </p:sp>
      <p:sp>
        <p:nvSpPr>
          <p:cNvPr id="8" name="Rectangle 7"/>
          <p:cNvSpPr/>
          <p:nvPr/>
        </p:nvSpPr>
        <p:spPr>
          <a:xfrm>
            <a:off x="4355976" y="3140968"/>
            <a:ext cx="4680520" cy="6480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r>
              <a:rPr lang="bg-BG" sz="2400" b="1" dirty="0">
                <a:solidFill>
                  <a:prstClr val="black"/>
                </a:solidFill>
              </a:rPr>
              <a:t>Горски ресурси, различни от дървесните</a:t>
            </a:r>
            <a:endParaRPr lang="bg-BG" sz="2400" dirty="0">
              <a:solidFill>
                <a:prstClr val="black"/>
              </a:solidFill>
            </a:endParaRPr>
          </a:p>
        </p:txBody>
      </p:sp>
      <p:sp>
        <p:nvSpPr>
          <p:cNvPr id="9" name="Rectangle 8"/>
          <p:cNvSpPr/>
          <p:nvPr/>
        </p:nvSpPr>
        <p:spPr>
          <a:xfrm>
            <a:off x="4355976" y="4149080"/>
            <a:ext cx="4680520"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r>
              <a:rPr lang="bg-BG" sz="2400" b="1" dirty="0">
                <a:solidFill>
                  <a:prstClr val="black"/>
                </a:solidFill>
              </a:rPr>
              <a:t>селскостопански земи</a:t>
            </a:r>
            <a:endParaRPr lang="bg-BG" sz="2400" dirty="0">
              <a:solidFill>
                <a:prstClr val="black"/>
              </a:solidFill>
            </a:endParaRPr>
          </a:p>
        </p:txBody>
      </p:sp>
      <p:sp>
        <p:nvSpPr>
          <p:cNvPr id="10" name="Rectangle 9"/>
          <p:cNvSpPr/>
          <p:nvPr/>
        </p:nvSpPr>
        <p:spPr>
          <a:xfrm>
            <a:off x="4331196" y="4941168"/>
            <a:ext cx="4680520" cy="792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r>
              <a:rPr lang="bg-BG" sz="2400" b="1" dirty="0">
                <a:solidFill>
                  <a:prstClr val="black"/>
                </a:solidFill>
              </a:rPr>
              <a:t>Обработваема земя</a:t>
            </a:r>
            <a:endParaRPr lang="bg-BG" sz="2400" dirty="0">
              <a:solidFill>
                <a:prstClr val="black"/>
              </a:solidFill>
            </a:endParaRPr>
          </a:p>
        </p:txBody>
      </p:sp>
      <p:sp>
        <p:nvSpPr>
          <p:cNvPr id="11" name="Rectangle 10"/>
          <p:cNvSpPr/>
          <p:nvPr/>
        </p:nvSpPr>
        <p:spPr>
          <a:xfrm>
            <a:off x="4355976" y="5949280"/>
            <a:ext cx="4680520" cy="6480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r>
              <a:rPr lang="bg-BG" sz="2400" b="1" dirty="0">
                <a:solidFill>
                  <a:prstClr val="black"/>
                </a:solidFill>
              </a:rPr>
              <a:t>защитени територии</a:t>
            </a:r>
            <a:endParaRPr lang="bg-BG" sz="2400" dirty="0">
              <a:solidFill>
                <a:prstClr val="black"/>
              </a:solidFill>
            </a:endParaRPr>
          </a:p>
        </p:txBody>
      </p:sp>
      <p:cxnSp>
        <p:nvCxnSpPr>
          <p:cNvPr id="13" name="Straight Arrow Connector 12"/>
          <p:cNvCxnSpPr>
            <a:endCxn id="4" idx="1"/>
          </p:cNvCxnSpPr>
          <p:nvPr/>
        </p:nvCxnSpPr>
        <p:spPr>
          <a:xfrm>
            <a:off x="3203848" y="1844824"/>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a:endCxn id="7" idx="1"/>
          </p:cNvCxnSpPr>
          <p:nvPr/>
        </p:nvCxnSpPr>
        <p:spPr>
          <a:xfrm>
            <a:off x="3203848" y="2046549"/>
            <a:ext cx="1152128" cy="518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8" idx="1"/>
          </p:cNvCxnSpPr>
          <p:nvPr/>
        </p:nvCxnSpPr>
        <p:spPr>
          <a:xfrm>
            <a:off x="3203848" y="2276872"/>
            <a:ext cx="1152128" cy="1188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9" idx="1"/>
          </p:cNvCxnSpPr>
          <p:nvPr/>
        </p:nvCxnSpPr>
        <p:spPr>
          <a:xfrm>
            <a:off x="3203848" y="2276872"/>
            <a:ext cx="1152128" cy="2160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0" idx="1"/>
          </p:cNvCxnSpPr>
          <p:nvPr/>
        </p:nvCxnSpPr>
        <p:spPr>
          <a:xfrm>
            <a:off x="3179068" y="2276872"/>
            <a:ext cx="1152128" cy="3060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1" idx="1"/>
          </p:cNvCxnSpPr>
          <p:nvPr/>
        </p:nvCxnSpPr>
        <p:spPr>
          <a:xfrm>
            <a:off x="3203848" y="2276872"/>
            <a:ext cx="1152128" cy="3996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2FF3FEAD-737C-4105-97A6-8913A207F9EF}" type="slidenum">
              <a:rPr lang="bg-BG" smtClean="0">
                <a:solidFill>
                  <a:prstClr val="black">
                    <a:tint val="75000"/>
                  </a:prstClr>
                </a:solidFill>
              </a:rPr>
              <a:pPr/>
              <a:t>62</a:t>
            </a:fld>
            <a:endParaRPr lang="bg-BG">
              <a:solidFill>
                <a:prstClr val="black">
                  <a:tint val="75000"/>
                </a:prstClr>
              </a:solidFill>
            </a:endParaRPr>
          </a:p>
        </p:txBody>
      </p:sp>
    </p:spTree>
    <p:extLst>
      <p:ext uri="{BB962C8B-B14F-4D97-AF65-F5344CB8AC3E}">
        <p14:creationId xmlns:p14="http://schemas.microsoft.com/office/powerpoint/2010/main" val="33868340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a:t>Оценка на бъдещата рента</a:t>
            </a:r>
            <a:r>
              <a:rPr lang="bg-BG" dirty="0"/>
              <a:t/>
            </a:r>
            <a:br>
              <a:rPr lang="bg-BG" dirty="0"/>
            </a:br>
            <a:endParaRPr lang="bg-BG" dirty="0"/>
          </a:p>
        </p:txBody>
      </p:sp>
      <p:sp>
        <p:nvSpPr>
          <p:cNvPr id="3" name="Content Placeholder 2"/>
          <p:cNvSpPr>
            <a:spLocks noGrp="1"/>
          </p:cNvSpPr>
          <p:nvPr>
            <p:ph idx="1"/>
          </p:nvPr>
        </p:nvSpPr>
        <p:spPr/>
        <p:txBody>
          <a:bodyPr/>
          <a:lstStyle/>
          <a:p>
            <a:endParaRPr lang="bg-BG" dirty="0"/>
          </a:p>
        </p:txBody>
      </p:sp>
      <p:sp>
        <p:nvSpPr>
          <p:cNvPr id="4" name="Rectangle 3"/>
          <p:cNvSpPr/>
          <p:nvPr/>
        </p:nvSpPr>
        <p:spPr>
          <a:xfrm>
            <a:off x="107504" y="1196752"/>
            <a:ext cx="9036496" cy="17281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fontAlgn="auto">
              <a:spcBef>
                <a:spcPts val="0"/>
              </a:spcBef>
              <a:spcAft>
                <a:spcPts val="0"/>
              </a:spcAft>
            </a:pPr>
            <a:r>
              <a:rPr lang="bg-BG" sz="2400" b="1" dirty="0">
                <a:solidFill>
                  <a:prstClr val="black"/>
                </a:solidFill>
              </a:rPr>
              <a:t>Н</a:t>
            </a:r>
            <a:r>
              <a:rPr lang="bg-BG" sz="2400" b="1" dirty="0" smtClean="0">
                <a:solidFill>
                  <a:prstClr val="black"/>
                </a:solidFill>
              </a:rPr>
              <a:t>еобходимостта </a:t>
            </a:r>
            <a:r>
              <a:rPr lang="bg-BG" sz="2400" b="1" dirty="0">
                <a:solidFill>
                  <a:prstClr val="black"/>
                </a:solidFill>
              </a:rPr>
              <a:t>от този подход рядко се използва в практиката за оценка на стойността на природните активи, доколкото за него е необходима информация за предполагаемата бъдеща  рента.</a:t>
            </a:r>
          </a:p>
        </p:txBody>
      </p:sp>
      <p:sp>
        <p:nvSpPr>
          <p:cNvPr id="5" name="Rectangle 4"/>
          <p:cNvSpPr/>
          <p:nvPr/>
        </p:nvSpPr>
        <p:spPr>
          <a:xfrm>
            <a:off x="0" y="3356992"/>
            <a:ext cx="9144000" cy="338437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auto">
              <a:spcBef>
                <a:spcPts val="0"/>
              </a:spcBef>
              <a:spcAft>
                <a:spcPts val="0"/>
              </a:spcAft>
            </a:pPr>
            <a:r>
              <a:rPr lang="bg-BG" sz="2400" b="1" dirty="0">
                <a:solidFill>
                  <a:prstClr val="black"/>
                </a:solidFill>
              </a:rPr>
              <a:t>Природните активи или природен капитал: горски </a:t>
            </a:r>
            <a:r>
              <a:rPr lang="bg-BG" sz="2400" b="1" dirty="0" smtClean="0">
                <a:solidFill>
                  <a:prstClr val="black"/>
                </a:solidFill>
              </a:rPr>
              <a:t>ресурси </a:t>
            </a:r>
            <a:endParaRPr lang="bg-BG" b="1" dirty="0" smtClean="0">
              <a:solidFill>
                <a:prstClr val="black"/>
              </a:solidFill>
            </a:endParaRPr>
          </a:p>
          <a:p>
            <a:pPr algn="just" fontAlgn="auto">
              <a:spcBef>
                <a:spcPts val="0"/>
              </a:spcBef>
              <a:spcAft>
                <a:spcPts val="0"/>
              </a:spcAft>
            </a:pPr>
            <a:r>
              <a:rPr lang="bg-BG" b="1" dirty="0">
                <a:solidFill>
                  <a:prstClr val="black"/>
                </a:solidFill>
              </a:rPr>
              <a:t>Богатството на ресурсите от дървен материал се определя като </a:t>
            </a:r>
            <a:r>
              <a:rPr lang="bg-BG" sz="2800" b="1" dirty="0">
                <a:solidFill>
                  <a:prstClr val="black"/>
                </a:solidFill>
              </a:rPr>
              <a:t>нетната настояща стойност на </a:t>
            </a:r>
            <a:r>
              <a:rPr lang="bg-BG" sz="2800" b="1" dirty="0" err="1">
                <a:solidFill>
                  <a:prstClr val="black"/>
                </a:solidFill>
              </a:rPr>
              <a:t>арендните</a:t>
            </a:r>
            <a:r>
              <a:rPr lang="bg-BG" sz="2800" b="1" dirty="0">
                <a:solidFill>
                  <a:prstClr val="black"/>
                </a:solidFill>
              </a:rPr>
              <a:t> плащания (рента), </a:t>
            </a:r>
            <a:r>
              <a:rPr lang="bg-BG" b="1" dirty="0">
                <a:solidFill>
                  <a:prstClr val="black"/>
                </a:solidFill>
              </a:rPr>
              <a:t>получени от добива на трупи (обла дървесина). Преценката изисква изобилие от данни за размера (обема) на събраното количество от обла дървесина, единични ренти и оставащото време за експлоатация на горите (до изчерпване на дървесните ресурси в случай на лошо управление на околната среда). Информацията за годишния обем на добив на обла дървесина се получава от базата </a:t>
            </a:r>
            <a:r>
              <a:rPr lang="bg-BG" sz="2800" b="1" dirty="0">
                <a:solidFill>
                  <a:prstClr val="black"/>
                </a:solidFill>
              </a:rPr>
              <a:t>данни на ФАО</a:t>
            </a:r>
            <a:r>
              <a:rPr lang="bg-BG" b="1" dirty="0">
                <a:solidFill>
                  <a:prstClr val="black"/>
                </a:solidFill>
              </a:rPr>
              <a:t>, (Организацията на обединените нации по прехрана и земеделието). Изчисляването на рентите е по-сложно.</a:t>
            </a:r>
          </a:p>
          <a:p>
            <a:pPr algn="ctr" fontAlgn="auto">
              <a:spcBef>
                <a:spcPts val="0"/>
              </a:spcBef>
              <a:spcAft>
                <a:spcPts val="0"/>
              </a:spcAft>
            </a:pPr>
            <a:endParaRPr lang="bg-BG" dirty="0">
              <a:solidFill>
                <a:prstClr val="black"/>
              </a:solidFill>
            </a:endParaRPr>
          </a:p>
        </p:txBody>
      </p:sp>
      <p:sp>
        <p:nvSpPr>
          <p:cNvPr id="6" name="Slide Number Placeholder 5"/>
          <p:cNvSpPr>
            <a:spLocks noGrp="1"/>
          </p:cNvSpPr>
          <p:nvPr>
            <p:ph type="sldNum" sz="quarter" idx="12"/>
          </p:nvPr>
        </p:nvSpPr>
        <p:spPr/>
        <p:txBody>
          <a:bodyPr/>
          <a:lstStyle/>
          <a:p>
            <a:fld id="{2FF3FEAD-737C-4105-97A6-8913A207F9EF}" type="slidenum">
              <a:rPr lang="bg-BG" smtClean="0">
                <a:solidFill>
                  <a:prstClr val="black">
                    <a:tint val="75000"/>
                  </a:prstClr>
                </a:solidFill>
              </a:rPr>
              <a:pPr/>
              <a:t>63</a:t>
            </a:fld>
            <a:endParaRPr lang="bg-BG">
              <a:solidFill>
                <a:prstClr val="black">
                  <a:tint val="75000"/>
                </a:prstClr>
              </a:solidFill>
            </a:endParaRPr>
          </a:p>
        </p:txBody>
      </p:sp>
    </p:spTree>
    <p:extLst>
      <p:ext uri="{BB962C8B-B14F-4D97-AF65-F5344CB8AC3E}">
        <p14:creationId xmlns:p14="http://schemas.microsoft.com/office/powerpoint/2010/main" val="12552830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2354256"/>
              </p:ext>
            </p:extLst>
          </p:nvPr>
        </p:nvGraphicFramePr>
        <p:xfrm>
          <a:off x="107503" y="116632"/>
          <a:ext cx="9036496" cy="3816424"/>
        </p:xfrm>
        <a:graphic>
          <a:graphicData uri="http://schemas.openxmlformats.org/drawingml/2006/table">
            <a:tbl>
              <a:tblPr firstRow="1" firstCol="1" bandRow="1">
                <a:tableStyleId>{5C22544A-7EE6-4342-B048-85BDC9FD1C3A}</a:tableStyleId>
              </a:tblPr>
              <a:tblGrid>
                <a:gridCol w="803179"/>
                <a:gridCol w="836603"/>
                <a:gridCol w="975219"/>
                <a:gridCol w="1120713"/>
                <a:gridCol w="1393028"/>
                <a:gridCol w="1120713"/>
                <a:gridCol w="976202"/>
                <a:gridCol w="975219"/>
                <a:gridCol w="835620"/>
              </a:tblGrid>
              <a:tr h="594963">
                <a:tc gridSpan="8">
                  <a:txBody>
                    <a:bodyPr/>
                    <a:lstStyle/>
                    <a:p>
                      <a:pPr algn="ctr">
                        <a:lnSpc>
                          <a:spcPct val="115000"/>
                        </a:lnSpc>
                        <a:spcAft>
                          <a:spcPts val="0"/>
                        </a:spcAft>
                      </a:pPr>
                      <a:r>
                        <a:rPr lang="bg-BG" sz="1600" dirty="0">
                          <a:solidFill>
                            <a:schemeClr val="tx1"/>
                          </a:solidFill>
                          <a:effectLst/>
                        </a:rPr>
                        <a:t>Таблица 3.2.9. Класация на България по съвкупно национално богатство при 140 държави</a:t>
                      </a:r>
                      <a:endParaRPr lang="bg-BG" sz="2400" dirty="0">
                        <a:solidFill>
                          <a:schemeClr val="tx1"/>
                        </a:solidFill>
                        <a:effectLst/>
                      </a:endParaRPr>
                    </a:p>
                    <a:p>
                      <a:pPr algn="ctr">
                        <a:lnSpc>
                          <a:spcPct val="115000"/>
                        </a:lnSpc>
                        <a:spcAft>
                          <a:spcPts val="0"/>
                        </a:spcAft>
                      </a:pPr>
                      <a:r>
                        <a:rPr lang="bg-BG" sz="1600" dirty="0">
                          <a:solidFill>
                            <a:schemeClr val="tx1"/>
                          </a:solidFill>
                          <a:effectLst/>
                        </a:rPr>
                        <a:t>Съвкупно национално богатство на България (източник: пак там)</a:t>
                      </a:r>
                      <a:endParaRPr lang="bg-BG" sz="2400" dirty="0">
                        <a:solidFill>
                          <a:schemeClr val="tx1"/>
                        </a:solidFill>
                        <a:effectLst/>
                        <a:latin typeface="Calibri"/>
                        <a:ea typeface="Calibri"/>
                        <a:cs typeface="Times New Roman"/>
                      </a:endParaRPr>
                    </a:p>
                  </a:txBody>
                  <a:tcPr marL="68580" marR="68580" marT="0" marB="0">
                    <a:solidFill>
                      <a:srgbClr val="92D050"/>
                    </a:solidFill>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tc>
                  <a:txBody>
                    <a:bodyPr/>
                    <a:lstStyle/>
                    <a:p>
                      <a:pPr algn="ctr">
                        <a:lnSpc>
                          <a:spcPct val="115000"/>
                        </a:lnSpc>
                        <a:spcAft>
                          <a:spcPts val="0"/>
                        </a:spcAft>
                      </a:pPr>
                      <a:r>
                        <a:rPr lang="bg-BG" sz="2000">
                          <a:effectLst/>
                        </a:rPr>
                        <a:t> </a:t>
                      </a:r>
                      <a:endParaRPr lang="bg-BG" sz="2000">
                        <a:effectLst/>
                        <a:latin typeface="Calibri"/>
                        <a:ea typeface="Calibri"/>
                        <a:cs typeface="Times New Roman"/>
                      </a:endParaRPr>
                    </a:p>
                  </a:txBody>
                  <a:tcPr marL="68580" marR="68580" marT="0" marB="0"/>
                </a:tc>
              </a:tr>
              <a:tr h="1618691">
                <a:tc>
                  <a:txBody>
                    <a:bodyPr/>
                    <a:lstStyle/>
                    <a:p>
                      <a:pPr>
                        <a:lnSpc>
                          <a:spcPct val="115000"/>
                        </a:lnSpc>
                        <a:spcAft>
                          <a:spcPts val="0"/>
                        </a:spcAft>
                      </a:pPr>
                      <a:r>
                        <a:rPr lang="bg-BG" sz="1400" dirty="0">
                          <a:effectLst/>
                        </a:rPr>
                        <a:t>години</a:t>
                      </a:r>
                      <a:endParaRPr lang="bg-BG" sz="20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1400" dirty="0" err="1">
                          <a:effectLst/>
                        </a:rPr>
                        <a:t>млн</a:t>
                      </a:r>
                      <a:r>
                        <a:rPr lang="en-US" sz="1400" dirty="0">
                          <a:effectLst/>
                        </a:rPr>
                        <a:t>. </a:t>
                      </a:r>
                      <a:r>
                        <a:rPr lang="en-US" sz="1400" dirty="0" err="1">
                          <a:effectLst/>
                        </a:rPr>
                        <a:t>долл</a:t>
                      </a:r>
                      <a:r>
                        <a:rPr lang="en-US" sz="1400" dirty="0">
                          <a:effectLst/>
                        </a:rPr>
                        <a:t>.</a:t>
                      </a:r>
                      <a:endParaRPr lang="bg-BG" sz="2000" dirty="0">
                        <a:effectLst/>
                        <a:latin typeface="Calibri"/>
                        <a:ea typeface="Calibri"/>
                        <a:cs typeface="Times New Roman"/>
                      </a:endParaRPr>
                    </a:p>
                  </a:txBody>
                  <a:tcPr marL="68580" marR="68580" marT="0" marB="0"/>
                </a:tc>
                <a:tc>
                  <a:txBody>
                    <a:bodyPr/>
                    <a:lstStyle/>
                    <a:p>
                      <a:pPr>
                        <a:lnSpc>
                          <a:spcPct val="115000"/>
                        </a:lnSpc>
                        <a:spcAft>
                          <a:spcPts val="0"/>
                        </a:spcAft>
                      </a:pPr>
                      <a:r>
                        <a:rPr lang="bg-BG" sz="1200" dirty="0">
                          <a:effectLst/>
                        </a:rPr>
                        <a:t>място в световната класация </a:t>
                      </a:r>
                      <a:endParaRPr lang="bg-BG" sz="2000" dirty="0">
                        <a:effectLst/>
                      </a:endParaRPr>
                    </a:p>
                    <a:p>
                      <a:pPr>
                        <a:lnSpc>
                          <a:spcPct val="115000"/>
                        </a:lnSpc>
                        <a:spcAft>
                          <a:spcPts val="0"/>
                        </a:spcAft>
                      </a:pPr>
                      <a:r>
                        <a:rPr lang="bg-BG" sz="2000" dirty="0">
                          <a:effectLst/>
                        </a:rPr>
                        <a:t> </a:t>
                      </a:r>
                      <a:endParaRPr lang="bg-BG" sz="2000" dirty="0">
                        <a:effectLst/>
                        <a:latin typeface="Calibri"/>
                        <a:ea typeface="Calibri"/>
                        <a:cs typeface="Times New Roman"/>
                      </a:endParaRPr>
                    </a:p>
                  </a:txBody>
                  <a:tcPr marL="68580" marR="68580" marT="0" marB="0"/>
                </a:tc>
                <a:tc>
                  <a:txBody>
                    <a:bodyPr/>
                    <a:lstStyle/>
                    <a:p>
                      <a:pPr>
                        <a:lnSpc>
                          <a:spcPct val="115000"/>
                        </a:lnSpc>
                        <a:spcAft>
                          <a:spcPts val="0"/>
                        </a:spcAft>
                      </a:pPr>
                      <a:r>
                        <a:rPr lang="bg-BG" sz="1200" dirty="0">
                          <a:effectLst/>
                        </a:rPr>
                        <a:t>природен</a:t>
                      </a:r>
                      <a:endParaRPr lang="bg-BG" sz="2000" dirty="0">
                        <a:effectLst/>
                      </a:endParaRPr>
                    </a:p>
                    <a:p>
                      <a:pPr>
                        <a:lnSpc>
                          <a:spcPct val="115000"/>
                        </a:lnSpc>
                        <a:spcAft>
                          <a:spcPts val="0"/>
                        </a:spcAft>
                      </a:pPr>
                      <a:r>
                        <a:rPr lang="bg-BG" sz="1200" dirty="0">
                          <a:effectLst/>
                        </a:rPr>
                        <a:t>капитал при</a:t>
                      </a:r>
                      <a:endParaRPr lang="bg-BG" sz="2000" dirty="0">
                        <a:effectLst/>
                      </a:endParaRPr>
                    </a:p>
                    <a:p>
                      <a:pPr>
                        <a:lnSpc>
                          <a:spcPct val="115000"/>
                        </a:lnSpc>
                        <a:spcAft>
                          <a:spcPts val="0"/>
                        </a:spcAft>
                      </a:pPr>
                      <a:r>
                        <a:rPr lang="bg-BG" sz="1200" dirty="0">
                          <a:effectLst/>
                        </a:rPr>
                        <a:t>базова 2005г.</a:t>
                      </a:r>
                      <a:endParaRPr lang="bg-BG" sz="2000" dirty="0">
                        <a:effectLst/>
                      </a:endParaRPr>
                    </a:p>
                    <a:p>
                      <a:pPr>
                        <a:lnSpc>
                          <a:spcPct val="115000"/>
                        </a:lnSpc>
                        <a:spcAft>
                          <a:spcPts val="0"/>
                        </a:spcAft>
                      </a:pPr>
                      <a:r>
                        <a:rPr lang="bg-BG" sz="1200" dirty="0">
                          <a:effectLst/>
                        </a:rPr>
                        <a:t>млн. </a:t>
                      </a:r>
                      <a:r>
                        <a:rPr lang="bg-BG" sz="1200" dirty="0" err="1">
                          <a:effectLst/>
                        </a:rPr>
                        <a:t>долл</a:t>
                      </a:r>
                      <a:r>
                        <a:rPr lang="bg-BG" sz="1200" dirty="0">
                          <a:effectLst/>
                        </a:rPr>
                        <a:t>.</a:t>
                      </a:r>
                      <a:endParaRPr lang="bg-BG" sz="2000" dirty="0">
                        <a:effectLst/>
                        <a:latin typeface="Calibri"/>
                        <a:ea typeface="Calibri"/>
                        <a:cs typeface="Times New Roman"/>
                      </a:endParaRPr>
                    </a:p>
                  </a:txBody>
                  <a:tcPr marL="68580" marR="68580" marT="0" marB="0"/>
                </a:tc>
                <a:tc>
                  <a:txBody>
                    <a:bodyPr/>
                    <a:lstStyle/>
                    <a:p>
                      <a:pPr>
                        <a:lnSpc>
                          <a:spcPct val="115000"/>
                        </a:lnSpc>
                        <a:spcAft>
                          <a:spcPts val="0"/>
                        </a:spcAft>
                      </a:pPr>
                      <a:r>
                        <a:rPr lang="bg-BG" sz="1200" dirty="0">
                          <a:effectLst/>
                        </a:rPr>
                        <a:t>Природен капитал на глава от населението</a:t>
                      </a:r>
                      <a:endParaRPr lang="bg-BG" sz="2000" dirty="0">
                        <a:effectLst/>
                      </a:endParaRPr>
                    </a:p>
                    <a:p>
                      <a:pPr>
                        <a:lnSpc>
                          <a:spcPct val="115000"/>
                        </a:lnSpc>
                        <a:spcAft>
                          <a:spcPts val="0"/>
                        </a:spcAft>
                      </a:pPr>
                      <a:r>
                        <a:rPr lang="bg-BG" sz="1200" dirty="0">
                          <a:effectLst/>
                        </a:rPr>
                        <a:t>при базова 2005г.</a:t>
                      </a:r>
                      <a:endParaRPr lang="bg-BG" sz="2000" dirty="0">
                        <a:effectLst/>
                      </a:endParaRPr>
                    </a:p>
                    <a:p>
                      <a:pPr>
                        <a:lnSpc>
                          <a:spcPct val="115000"/>
                        </a:lnSpc>
                        <a:spcAft>
                          <a:spcPts val="0"/>
                        </a:spcAft>
                      </a:pPr>
                      <a:r>
                        <a:rPr lang="bg-BG" sz="1200" dirty="0">
                          <a:effectLst/>
                        </a:rPr>
                        <a:t>млн. </a:t>
                      </a:r>
                      <a:r>
                        <a:rPr lang="bg-BG" sz="1200" dirty="0" err="1">
                          <a:effectLst/>
                        </a:rPr>
                        <a:t>долл</a:t>
                      </a:r>
                      <a:r>
                        <a:rPr lang="bg-BG" sz="1200" dirty="0">
                          <a:effectLst/>
                        </a:rPr>
                        <a:t>.</a:t>
                      </a:r>
                      <a:endParaRPr lang="bg-BG" sz="2000" dirty="0">
                        <a:effectLst/>
                        <a:latin typeface="Calibri"/>
                        <a:ea typeface="Calibri"/>
                        <a:cs typeface="Times New Roman"/>
                      </a:endParaRPr>
                    </a:p>
                  </a:txBody>
                  <a:tcPr marL="68580" marR="68580" marT="0" marB="0"/>
                </a:tc>
                <a:tc>
                  <a:txBody>
                    <a:bodyPr/>
                    <a:lstStyle/>
                    <a:p>
                      <a:pPr>
                        <a:lnSpc>
                          <a:spcPct val="115000"/>
                        </a:lnSpc>
                        <a:spcAft>
                          <a:spcPts val="0"/>
                        </a:spcAft>
                      </a:pPr>
                      <a:r>
                        <a:rPr lang="bg-BG" sz="1050" dirty="0">
                          <a:effectLst/>
                        </a:rPr>
                        <a:t>производствен</a:t>
                      </a:r>
                      <a:endParaRPr lang="bg-BG" sz="2000" dirty="0">
                        <a:effectLst/>
                      </a:endParaRPr>
                    </a:p>
                    <a:p>
                      <a:pPr>
                        <a:lnSpc>
                          <a:spcPct val="115000"/>
                        </a:lnSpc>
                        <a:spcAft>
                          <a:spcPts val="0"/>
                        </a:spcAft>
                      </a:pPr>
                      <a:r>
                        <a:rPr lang="bg-BG" sz="1050" dirty="0">
                          <a:effectLst/>
                        </a:rPr>
                        <a:t>(икономически)</a:t>
                      </a:r>
                      <a:endParaRPr lang="bg-BG" sz="2000" dirty="0">
                        <a:effectLst/>
                      </a:endParaRPr>
                    </a:p>
                    <a:p>
                      <a:pPr>
                        <a:lnSpc>
                          <a:spcPct val="115000"/>
                        </a:lnSpc>
                        <a:spcAft>
                          <a:spcPts val="0"/>
                        </a:spcAft>
                      </a:pPr>
                      <a:r>
                        <a:rPr lang="bg-BG" sz="1050" dirty="0">
                          <a:effectLst/>
                        </a:rPr>
                        <a:t>капитал</a:t>
                      </a:r>
                      <a:endParaRPr lang="bg-BG" sz="2000" dirty="0">
                        <a:effectLst/>
                        <a:latin typeface="Calibri"/>
                        <a:ea typeface="Calibri"/>
                        <a:cs typeface="Times New Roman"/>
                      </a:endParaRPr>
                    </a:p>
                  </a:txBody>
                  <a:tcPr marL="68580" marR="68580" marT="0" marB="0"/>
                </a:tc>
                <a:tc>
                  <a:txBody>
                    <a:bodyPr/>
                    <a:lstStyle/>
                    <a:p>
                      <a:pPr>
                        <a:lnSpc>
                          <a:spcPct val="115000"/>
                        </a:lnSpc>
                        <a:spcAft>
                          <a:spcPts val="0"/>
                        </a:spcAft>
                      </a:pPr>
                      <a:r>
                        <a:rPr lang="bg-BG" sz="900" dirty="0">
                          <a:effectLst/>
                        </a:rPr>
                        <a:t>производствен</a:t>
                      </a:r>
                      <a:endParaRPr lang="bg-BG" sz="1800" dirty="0">
                        <a:effectLst/>
                      </a:endParaRPr>
                    </a:p>
                    <a:p>
                      <a:pPr>
                        <a:lnSpc>
                          <a:spcPct val="115000"/>
                        </a:lnSpc>
                        <a:spcAft>
                          <a:spcPts val="0"/>
                        </a:spcAft>
                      </a:pPr>
                      <a:r>
                        <a:rPr lang="bg-BG" sz="900" dirty="0">
                          <a:effectLst/>
                        </a:rPr>
                        <a:t>(икономически)</a:t>
                      </a:r>
                      <a:endParaRPr lang="bg-BG" sz="1800" dirty="0">
                        <a:effectLst/>
                      </a:endParaRPr>
                    </a:p>
                    <a:p>
                      <a:pPr>
                        <a:lnSpc>
                          <a:spcPct val="115000"/>
                        </a:lnSpc>
                        <a:spcAft>
                          <a:spcPts val="0"/>
                        </a:spcAft>
                      </a:pPr>
                      <a:r>
                        <a:rPr lang="bg-BG" sz="900" dirty="0">
                          <a:effectLst/>
                        </a:rPr>
                        <a:t>Капитал на глава от населението</a:t>
                      </a:r>
                      <a:endParaRPr lang="bg-BG" sz="1800" dirty="0">
                        <a:effectLst/>
                        <a:latin typeface="Calibri"/>
                        <a:ea typeface="Calibri"/>
                        <a:cs typeface="Times New Roman"/>
                      </a:endParaRPr>
                    </a:p>
                  </a:txBody>
                  <a:tcPr marL="68580" marR="68580" marT="0" marB="0"/>
                </a:tc>
                <a:tc>
                  <a:txBody>
                    <a:bodyPr/>
                    <a:lstStyle/>
                    <a:p>
                      <a:pPr>
                        <a:lnSpc>
                          <a:spcPct val="115000"/>
                        </a:lnSpc>
                        <a:spcAft>
                          <a:spcPts val="0"/>
                        </a:spcAft>
                      </a:pPr>
                      <a:r>
                        <a:rPr lang="bg-BG" sz="1000">
                          <a:effectLst/>
                        </a:rPr>
                        <a:t>Човешки</a:t>
                      </a:r>
                      <a:endParaRPr lang="bg-BG" sz="2000">
                        <a:effectLst/>
                      </a:endParaRPr>
                    </a:p>
                    <a:p>
                      <a:pPr>
                        <a:lnSpc>
                          <a:spcPct val="115000"/>
                        </a:lnSpc>
                        <a:spcAft>
                          <a:spcPts val="0"/>
                        </a:spcAft>
                      </a:pPr>
                      <a:r>
                        <a:rPr lang="bg-BG" sz="1000">
                          <a:effectLst/>
                        </a:rPr>
                        <a:t>капитал</a:t>
                      </a:r>
                      <a:endParaRPr lang="bg-BG" sz="2000">
                        <a:effectLst/>
                      </a:endParaRPr>
                    </a:p>
                    <a:p>
                      <a:pPr>
                        <a:lnSpc>
                          <a:spcPct val="115000"/>
                        </a:lnSpc>
                        <a:spcAft>
                          <a:spcPts val="0"/>
                        </a:spcAft>
                      </a:pPr>
                      <a:r>
                        <a:rPr lang="bg-BG" sz="1000">
                          <a:effectLst/>
                        </a:rPr>
                        <a:t> </a:t>
                      </a:r>
                      <a:endParaRPr lang="bg-BG" sz="2000">
                        <a:effectLst/>
                        <a:latin typeface="Calibri"/>
                        <a:ea typeface="Calibri"/>
                        <a:cs typeface="Times New Roman"/>
                      </a:endParaRPr>
                    </a:p>
                  </a:txBody>
                  <a:tcPr marL="68580" marR="68580" marT="0" marB="0"/>
                </a:tc>
                <a:tc>
                  <a:txBody>
                    <a:bodyPr/>
                    <a:lstStyle/>
                    <a:p>
                      <a:pPr>
                        <a:lnSpc>
                          <a:spcPct val="115000"/>
                        </a:lnSpc>
                        <a:spcAft>
                          <a:spcPts val="0"/>
                        </a:spcAft>
                      </a:pPr>
                      <a:r>
                        <a:rPr lang="bg-BG" sz="1000">
                          <a:effectLst/>
                        </a:rPr>
                        <a:t>Човешки</a:t>
                      </a:r>
                      <a:endParaRPr lang="bg-BG" sz="2000">
                        <a:effectLst/>
                      </a:endParaRPr>
                    </a:p>
                    <a:p>
                      <a:pPr>
                        <a:lnSpc>
                          <a:spcPct val="115000"/>
                        </a:lnSpc>
                        <a:spcAft>
                          <a:spcPts val="0"/>
                        </a:spcAft>
                      </a:pPr>
                      <a:r>
                        <a:rPr lang="bg-BG" sz="1000">
                          <a:effectLst/>
                        </a:rPr>
                        <a:t>Капитал</a:t>
                      </a:r>
                      <a:endParaRPr lang="bg-BG" sz="2000">
                        <a:effectLst/>
                      </a:endParaRPr>
                    </a:p>
                    <a:p>
                      <a:pPr>
                        <a:lnSpc>
                          <a:spcPct val="115000"/>
                        </a:lnSpc>
                        <a:spcAft>
                          <a:spcPts val="0"/>
                        </a:spcAft>
                      </a:pPr>
                      <a:r>
                        <a:rPr lang="bg-BG" sz="1000">
                          <a:effectLst/>
                        </a:rPr>
                        <a:t>На глава от </a:t>
                      </a:r>
                      <a:endParaRPr lang="bg-BG" sz="2000">
                        <a:effectLst/>
                      </a:endParaRPr>
                    </a:p>
                    <a:p>
                      <a:pPr>
                        <a:lnSpc>
                          <a:spcPct val="115000"/>
                        </a:lnSpc>
                        <a:spcAft>
                          <a:spcPts val="0"/>
                        </a:spcAft>
                      </a:pPr>
                      <a:r>
                        <a:rPr lang="bg-BG" sz="1000">
                          <a:effectLst/>
                        </a:rPr>
                        <a:t>населението</a:t>
                      </a:r>
                      <a:endParaRPr lang="bg-BG" sz="2000">
                        <a:effectLst/>
                        <a:latin typeface="Calibri"/>
                        <a:ea typeface="Calibri"/>
                        <a:cs typeface="Times New Roman"/>
                      </a:endParaRPr>
                    </a:p>
                  </a:txBody>
                  <a:tcPr marL="68580" marR="68580" marT="0" marB="0"/>
                </a:tc>
              </a:tr>
              <a:tr h="320554">
                <a:tc>
                  <a:txBody>
                    <a:bodyPr/>
                    <a:lstStyle/>
                    <a:p>
                      <a:pPr algn="r">
                        <a:lnSpc>
                          <a:spcPct val="115000"/>
                        </a:lnSpc>
                        <a:spcAft>
                          <a:spcPts val="0"/>
                        </a:spcAft>
                      </a:pPr>
                      <a:r>
                        <a:rPr lang="bg-BG" sz="1600">
                          <a:effectLst/>
                        </a:rPr>
                        <a:t>1990</a:t>
                      </a:r>
                      <a:endParaRPr lang="bg-BG" sz="200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bg-BG" sz="1600" dirty="0">
                          <a:effectLst/>
                        </a:rPr>
                        <a:t>376510</a:t>
                      </a:r>
                      <a:endParaRPr lang="bg-BG" sz="2000" dirty="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bg-BG" sz="1600" dirty="0">
                          <a:effectLst/>
                        </a:rPr>
                        <a:t>70</a:t>
                      </a:r>
                      <a:endParaRPr lang="bg-BG" sz="2000" dirty="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bg-BG" sz="1600">
                          <a:effectLst/>
                        </a:rPr>
                        <a:t>70918</a:t>
                      </a:r>
                      <a:endParaRPr lang="bg-BG" sz="200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a:effectLst/>
                        </a:rPr>
                        <a:t>8042</a:t>
                      </a:r>
                      <a:endParaRPr lang="bg-BG" sz="200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dirty="0">
                          <a:effectLst/>
                        </a:rPr>
                        <a:t>95413</a:t>
                      </a:r>
                      <a:endParaRPr lang="bg-BG"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dirty="0">
                          <a:effectLst/>
                        </a:rPr>
                        <a:t>10819</a:t>
                      </a:r>
                      <a:endParaRPr lang="bg-BG"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a:effectLst/>
                        </a:rPr>
                        <a:t>210179</a:t>
                      </a:r>
                      <a:endParaRPr lang="bg-BG" sz="200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a:effectLst/>
                        </a:rPr>
                        <a:t>23833</a:t>
                      </a:r>
                      <a:endParaRPr lang="bg-BG" sz="2000">
                        <a:effectLst/>
                        <a:latin typeface="Calibri"/>
                        <a:ea typeface="Calibri"/>
                        <a:cs typeface="Times New Roman"/>
                      </a:endParaRPr>
                    </a:p>
                  </a:txBody>
                  <a:tcPr marL="68580" marR="68580" marT="0" marB="0"/>
                </a:tc>
              </a:tr>
              <a:tr h="320554">
                <a:tc>
                  <a:txBody>
                    <a:bodyPr/>
                    <a:lstStyle/>
                    <a:p>
                      <a:pPr algn="r">
                        <a:lnSpc>
                          <a:spcPct val="115000"/>
                        </a:lnSpc>
                        <a:spcAft>
                          <a:spcPts val="0"/>
                        </a:spcAft>
                      </a:pPr>
                      <a:r>
                        <a:rPr lang="bg-BG" sz="1600">
                          <a:effectLst/>
                        </a:rPr>
                        <a:t>1995</a:t>
                      </a:r>
                      <a:endParaRPr lang="bg-BG" sz="200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bg-BG" sz="1600">
                          <a:effectLst/>
                        </a:rPr>
                        <a:t>363389</a:t>
                      </a:r>
                      <a:endParaRPr lang="bg-BG" sz="200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bg-BG" sz="1600">
                          <a:effectLst/>
                        </a:rPr>
                        <a:t>68</a:t>
                      </a:r>
                      <a:endParaRPr lang="bg-BG" sz="200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bg-BG" sz="1600">
                          <a:effectLst/>
                        </a:rPr>
                        <a:t>69862</a:t>
                      </a:r>
                      <a:endParaRPr lang="bg-BG" sz="200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a:effectLst/>
                        </a:rPr>
                        <a:t>8360</a:t>
                      </a:r>
                      <a:endParaRPr lang="bg-BG" sz="200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a:effectLst/>
                        </a:rPr>
                        <a:t>90613</a:t>
                      </a:r>
                      <a:endParaRPr lang="bg-BG" sz="200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dirty="0">
                          <a:effectLst/>
                        </a:rPr>
                        <a:t>10843</a:t>
                      </a:r>
                      <a:endParaRPr lang="bg-BG"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a:effectLst/>
                        </a:rPr>
                        <a:t>202913</a:t>
                      </a:r>
                      <a:endParaRPr lang="bg-BG" sz="200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a:effectLst/>
                        </a:rPr>
                        <a:t>24282</a:t>
                      </a:r>
                      <a:endParaRPr lang="bg-BG" sz="2000">
                        <a:effectLst/>
                        <a:latin typeface="Calibri"/>
                        <a:ea typeface="Calibri"/>
                        <a:cs typeface="Times New Roman"/>
                      </a:endParaRPr>
                    </a:p>
                  </a:txBody>
                  <a:tcPr marL="68580" marR="68580" marT="0" marB="0"/>
                </a:tc>
              </a:tr>
              <a:tr h="320554">
                <a:tc>
                  <a:txBody>
                    <a:bodyPr/>
                    <a:lstStyle/>
                    <a:p>
                      <a:pPr algn="r">
                        <a:lnSpc>
                          <a:spcPct val="115000"/>
                        </a:lnSpc>
                        <a:spcAft>
                          <a:spcPts val="0"/>
                        </a:spcAft>
                      </a:pPr>
                      <a:r>
                        <a:rPr lang="bg-BG" sz="1600">
                          <a:effectLst/>
                        </a:rPr>
                        <a:t>2000</a:t>
                      </a:r>
                      <a:endParaRPr lang="bg-BG" sz="200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bg-BG" sz="1600">
                          <a:effectLst/>
                        </a:rPr>
                        <a:t>353531</a:t>
                      </a:r>
                      <a:endParaRPr lang="bg-BG" sz="200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bg-BG" sz="1600" dirty="0">
                          <a:effectLst/>
                        </a:rPr>
                        <a:t>70</a:t>
                      </a:r>
                      <a:endParaRPr lang="bg-BG" sz="2000" dirty="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bg-BG" sz="1600">
                          <a:effectLst/>
                        </a:rPr>
                        <a:t>68093</a:t>
                      </a:r>
                      <a:endParaRPr lang="bg-BG" sz="200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a:effectLst/>
                        </a:rPr>
                        <a:t>8505</a:t>
                      </a:r>
                      <a:endParaRPr lang="bg-BG" sz="200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a:effectLst/>
                        </a:rPr>
                        <a:t>85813</a:t>
                      </a:r>
                      <a:endParaRPr lang="bg-BG" sz="200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dirty="0">
                          <a:effectLst/>
                        </a:rPr>
                        <a:t>10718</a:t>
                      </a:r>
                      <a:endParaRPr lang="bg-BG"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a:effectLst/>
                        </a:rPr>
                        <a:t>199625</a:t>
                      </a:r>
                      <a:endParaRPr lang="bg-BG" sz="200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a:effectLst/>
                        </a:rPr>
                        <a:t>24934</a:t>
                      </a:r>
                      <a:endParaRPr lang="bg-BG" sz="2000">
                        <a:effectLst/>
                        <a:latin typeface="Calibri"/>
                        <a:ea typeface="Calibri"/>
                        <a:cs typeface="Times New Roman"/>
                      </a:endParaRPr>
                    </a:p>
                  </a:txBody>
                  <a:tcPr marL="68580" marR="68580" marT="0" marB="0"/>
                </a:tc>
              </a:tr>
              <a:tr h="320554">
                <a:tc>
                  <a:txBody>
                    <a:bodyPr/>
                    <a:lstStyle/>
                    <a:p>
                      <a:pPr algn="r">
                        <a:lnSpc>
                          <a:spcPct val="115000"/>
                        </a:lnSpc>
                        <a:spcAft>
                          <a:spcPts val="0"/>
                        </a:spcAft>
                      </a:pPr>
                      <a:r>
                        <a:rPr lang="bg-BG" sz="1600">
                          <a:effectLst/>
                        </a:rPr>
                        <a:t>2005</a:t>
                      </a:r>
                      <a:endParaRPr lang="bg-BG" sz="200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bg-BG" sz="1600">
                          <a:effectLst/>
                        </a:rPr>
                        <a:t>359804</a:t>
                      </a:r>
                      <a:endParaRPr lang="bg-BG" sz="200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bg-BG" sz="1600" dirty="0">
                          <a:effectLst/>
                        </a:rPr>
                        <a:t>73</a:t>
                      </a:r>
                      <a:endParaRPr lang="bg-BG" sz="2000" dirty="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bg-BG" sz="1600">
                          <a:effectLst/>
                        </a:rPr>
                        <a:t>68169</a:t>
                      </a:r>
                      <a:endParaRPr lang="bg-BG" sz="200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a:effectLst/>
                        </a:rPr>
                        <a:t>8808</a:t>
                      </a:r>
                      <a:endParaRPr lang="bg-BG" sz="200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a:effectLst/>
                        </a:rPr>
                        <a:t>94908</a:t>
                      </a:r>
                      <a:endParaRPr lang="bg-BG" sz="200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a:effectLst/>
                        </a:rPr>
                        <a:t>12263</a:t>
                      </a:r>
                      <a:endParaRPr lang="bg-BG" sz="200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dirty="0">
                          <a:effectLst/>
                        </a:rPr>
                        <a:t>196728</a:t>
                      </a:r>
                      <a:endParaRPr lang="bg-BG"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a:effectLst/>
                        </a:rPr>
                        <a:t>25420</a:t>
                      </a:r>
                      <a:endParaRPr lang="bg-BG" sz="2000">
                        <a:effectLst/>
                        <a:latin typeface="Calibri"/>
                        <a:ea typeface="Calibri"/>
                        <a:cs typeface="Times New Roman"/>
                      </a:endParaRPr>
                    </a:p>
                  </a:txBody>
                  <a:tcPr marL="68580" marR="68580" marT="0" marB="0"/>
                </a:tc>
              </a:tr>
              <a:tr h="320554">
                <a:tc>
                  <a:txBody>
                    <a:bodyPr/>
                    <a:lstStyle/>
                    <a:p>
                      <a:pPr algn="r">
                        <a:lnSpc>
                          <a:spcPct val="115000"/>
                        </a:lnSpc>
                        <a:spcAft>
                          <a:spcPts val="0"/>
                        </a:spcAft>
                      </a:pPr>
                      <a:r>
                        <a:rPr lang="bg-BG" sz="1600">
                          <a:effectLst/>
                        </a:rPr>
                        <a:t>2010</a:t>
                      </a:r>
                      <a:endParaRPr lang="bg-BG" sz="200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bg-BG" sz="1600">
                          <a:effectLst/>
                        </a:rPr>
                        <a:t>386815</a:t>
                      </a:r>
                      <a:endParaRPr lang="bg-BG" sz="200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bg-BG" sz="1600" dirty="0">
                          <a:effectLst/>
                        </a:rPr>
                        <a:t>77</a:t>
                      </a:r>
                      <a:endParaRPr lang="bg-BG" sz="2000" dirty="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bg-BG" sz="1600" dirty="0">
                          <a:effectLst/>
                        </a:rPr>
                        <a:t>68216</a:t>
                      </a:r>
                      <a:endParaRPr lang="bg-BG"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dirty="0">
                          <a:effectLst/>
                        </a:rPr>
                        <a:t>9102</a:t>
                      </a:r>
                      <a:endParaRPr lang="bg-BG"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dirty="0">
                          <a:effectLst/>
                        </a:rPr>
                        <a:t>120397</a:t>
                      </a:r>
                      <a:endParaRPr lang="bg-BG"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dirty="0">
                          <a:effectLst/>
                        </a:rPr>
                        <a:t>16065</a:t>
                      </a:r>
                      <a:endParaRPr lang="bg-BG"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dirty="0">
                          <a:effectLst/>
                        </a:rPr>
                        <a:t>198201</a:t>
                      </a:r>
                      <a:endParaRPr lang="bg-BG"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bg-BG" sz="1600" dirty="0">
                          <a:effectLst/>
                        </a:rPr>
                        <a:t>26447</a:t>
                      </a:r>
                      <a:endParaRPr lang="bg-BG" sz="2000" dirty="0">
                        <a:effectLst/>
                        <a:latin typeface="Calibri"/>
                        <a:ea typeface="Calibri"/>
                        <a:cs typeface="Times New Roman"/>
                      </a:endParaRPr>
                    </a:p>
                  </a:txBody>
                  <a:tcPr marL="68580" marR="68580" marT="0" marB="0"/>
                </a:tc>
              </a:tr>
            </a:tbl>
          </a:graphicData>
        </a:graphic>
      </p:graphicFrame>
      <p:sp>
        <p:nvSpPr>
          <p:cNvPr id="5" name="TextBox 4"/>
          <p:cNvSpPr txBox="1"/>
          <p:nvPr/>
        </p:nvSpPr>
        <p:spPr>
          <a:xfrm>
            <a:off x="251520" y="5013176"/>
            <a:ext cx="8568952" cy="923330"/>
          </a:xfrm>
          <a:prstGeom prst="rect">
            <a:avLst/>
          </a:prstGeom>
          <a:noFill/>
        </p:spPr>
        <p:txBody>
          <a:bodyPr wrap="square" rtlCol="0">
            <a:spAutoFit/>
          </a:bodyPr>
          <a:lstStyle/>
          <a:p>
            <a:r>
              <a:rPr lang="bg-BG" i="1" dirty="0"/>
              <a:t>Източник: UNU-IHDP </a:t>
            </a:r>
            <a:r>
              <a:rPr lang="bg-BG" i="1" dirty="0" err="1"/>
              <a:t>and</a:t>
            </a:r>
            <a:r>
              <a:rPr lang="bg-BG" i="1" dirty="0"/>
              <a:t> UNEP (2014). </a:t>
            </a:r>
            <a:r>
              <a:rPr lang="bg-BG" i="1" dirty="0" err="1"/>
              <a:t>Inclusive</a:t>
            </a:r>
            <a:r>
              <a:rPr lang="bg-BG" i="1" dirty="0"/>
              <a:t> </a:t>
            </a:r>
            <a:r>
              <a:rPr lang="bg-BG" i="1" dirty="0" err="1"/>
              <a:t>Wealth</a:t>
            </a:r>
            <a:r>
              <a:rPr lang="bg-BG" i="1" dirty="0"/>
              <a:t> </a:t>
            </a:r>
            <a:r>
              <a:rPr lang="bg-BG" i="1" dirty="0" err="1"/>
              <a:t>Report</a:t>
            </a:r>
            <a:r>
              <a:rPr lang="bg-BG" i="1" dirty="0"/>
              <a:t> 2014. </a:t>
            </a:r>
            <a:r>
              <a:rPr lang="bg-BG" i="1" dirty="0" err="1"/>
              <a:t>Measuring</a:t>
            </a:r>
            <a:r>
              <a:rPr lang="bg-BG" i="1" dirty="0"/>
              <a:t> </a:t>
            </a:r>
            <a:r>
              <a:rPr lang="bg-BG" i="1" dirty="0" err="1"/>
              <a:t>progress</a:t>
            </a:r>
            <a:r>
              <a:rPr lang="bg-BG" i="1" dirty="0"/>
              <a:t> </a:t>
            </a:r>
            <a:r>
              <a:rPr lang="bg-BG" i="1" dirty="0" err="1"/>
              <a:t>toward</a:t>
            </a:r>
            <a:r>
              <a:rPr lang="bg-BG" i="1" dirty="0"/>
              <a:t> </a:t>
            </a:r>
            <a:r>
              <a:rPr lang="bg-BG" i="1" dirty="0" err="1"/>
              <a:t>sustainability</a:t>
            </a:r>
            <a:r>
              <a:rPr lang="bg-BG" i="1" dirty="0"/>
              <a:t>. p220-221, </a:t>
            </a:r>
            <a:r>
              <a:rPr lang="bg-BG" i="1" dirty="0" err="1"/>
              <a:t>Cambridge</a:t>
            </a:r>
            <a:r>
              <a:rPr lang="bg-BG" i="1" dirty="0"/>
              <a:t>: </a:t>
            </a:r>
            <a:r>
              <a:rPr lang="bg-BG" i="1" dirty="0" err="1"/>
              <a:t>Cambridge</a:t>
            </a:r>
            <a:r>
              <a:rPr lang="bg-BG" i="1" dirty="0"/>
              <a:t> </a:t>
            </a:r>
            <a:r>
              <a:rPr lang="bg-BG" i="1" dirty="0" err="1"/>
              <a:t>University</a:t>
            </a:r>
            <a:r>
              <a:rPr lang="bg-BG" i="1" dirty="0"/>
              <a:t> </a:t>
            </a:r>
            <a:r>
              <a:rPr lang="bg-BG" i="1" dirty="0" err="1"/>
              <a:t>Press</a:t>
            </a:r>
            <a:r>
              <a:rPr lang="bg-BG" i="1" dirty="0"/>
              <a:t>, </a:t>
            </a:r>
            <a:r>
              <a:rPr lang="bg-BG" i="1" u="sng" dirty="0" err="1">
                <a:hlinkClick r:id="rId2"/>
              </a:rPr>
              <a:t>www</a:t>
            </a:r>
            <a:r>
              <a:rPr lang="bg-BG" i="1" u="sng" dirty="0">
                <a:hlinkClick r:id="rId2"/>
              </a:rPr>
              <a:t>.</a:t>
            </a:r>
            <a:r>
              <a:rPr lang="bg-BG" i="1" u="sng" dirty="0" err="1">
                <a:hlinkClick r:id="rId2"/>
              </a:rPr>
              <a:t>cambridge</a:t>
            </a:r>
            <a:r>
              <a:rPr lang="bg-BG" i="1" u="sng" dirty="0">
                <a:hlinkClick r:id="rId2"/>
              </a:rPr>
              <a:t>.</a:t>
            </a:r>
            <a:r>
              <a:rPr lang="bg-BG" i="1" u="sng" dirty="0" err="1">
                <a:hlinkClick r:id="rId2"/>
              </a:rPr>
              <a:t>org</a:t>
            </a:r>
            <a:endParaRPr lang="bg-BG" dirty="0"/>
          </a:p>
        </p:txBody>
      </p:sp>
      <p:sp>
        <p:nvSpPr>
          <p:cNvPr id="3" name="Slide Number Placeholder 2"/>
          <p:cNvSpPr>
            <a:spLocks noGrp="1"/>
          </p:cNvSpPr>
          <p:nvPr>
            <p:ph type="sldNum" sz="quarter" idx="12"/>
          </p:nvPr>
        </p:nvSpPr>
        <p:spPr/>
        <p:txBody>
          <a:bodyPr/>
          <a:lstStyle/>
          <a:p>
            <a:fld id="{2FF3FEAD-737C-4105-97A6-8913A207F9EF}" type="slidenum">
              <a:rPr lang="bg-BG" smtClean="0">
                <a:solidFill>
                  <a:prstClr val="black">
                    <a:tint val="75000"/>
                  </a:prstClr>
                </a:solidFill>
              </a:rPr>
              <a:pPr/>
              <a:t>64</a:t>
            </a:fld>
            <a:endParaRPr lang="bg-BG">
              <a:solidFill>
                <a:prstClr val="black">
                  <a:tint val="75000"/>
                </a:prstClr>
              </a:solidFill>
            </a:endParaRPr>
          </a:p>
        </p:txBody>
      </p:sp>
    </p:spTree>
    <p:extLst>
      <p:ext uri="{BB962C8B-B14F-4D97-AF65-F5344CB8AC3E}">
        <p14:creationId xmlns:p14="http://schemas.microsoft.com/office/powerpoint/2010/main" val="17520273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551182573"/>
              </p:ext>
            </p:extLst>
          </p:nvPr>
        </p:nvGraphicFramePr>
        <p:xfrm>
          <a:off x="827584" y="1828800"/>
          <a:ext cx="6487616" cy="4408512"/>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p:cNvSpPr>
            <a:spLocks noGrp="1"/>
          </p:cNvSpPr>
          <p:nvPr>
            <p:ph type="title"/>
          </p:nvPr>
        </p:nvSpPr>
        <p:spPr/>
        <p:txBody>
          <a:bodyPr>
            <a:normAutofit fontScale="90000"/>
          </a:bodyPr>
          <a:lstStyle/>
          <a:p>
            <a:r>
              <a:rPr lang="bg-BG" dirty="0" smtClean="0"/>
              <a:t>Структура </a:t>
            </a:r>
            <a:r>
              <a:rPr lang="bg-BG" dirty="0"/>
              <a:t>на националното богатство за България през 2010г.</a:t>
            </a:r>
          </a:p>
        </p:txBody>
      </p:sp>
      <p:sp>
        <p:nvSpPr>
          <p:cNvPr id="4" name="Content Placeholder 3"/>
          <p:cNvSpPr>
            <a:spLocks noGrp="1"/>
          </p:cNvSpPr>
          <p:nvPr>
            <p:ph idx="1"/>
          </p:nvPr>
        </p:nvSpPr>
        <p:spPr/>
        <p:txBody>
          <a:bodyPr/>
          <a:lstStyle/>
          <a:p>
            <a:endParaRPr lang="bg-BG" dirty="0"/>
          </a:p>
        </p:txBody>
      </p:sp>
      <p:sp>
        <p:nvSpPr>
          <p:cNvPr id="5" name="Slide Number Placeholder 4"/>
          <p:cNvSpPr>
            <a:spLocks noGrp="1"/>
          </p:cNvSpPr>
          <p:nvPr>
            <p:ph type="sldNum" sz="quarter" idx="12"/>
          </p:nvPr>
        </p:nvSpPr>
        <p:spPr/>
        <p:txBody>
          <a:bodyPr/>
          <a:lstStyle/>
          <a:p>
            <a:fld id="{2FF3FEAD-737C-4105-97A6-8913A207F9EF}" type="slidenum">
              <a:rPr lang="bg-BG" smtClean="0">
                <a:solidFill>
                  <a:prstClr val="black">
                    <a:tint val="75000"/>
                  </a:prstClr>
                </a:solidFill>
              </a:rPr>
              <a:pPr/>
              <a:t>65</a:t>
            </a:fld>
            <a:endParaRPr lang="bg-BG">
              <a:solidFill>
                <a:prstClr val="black">
                  <a:tint val="75000"/>
                </a:prstClr>
              </a:solidFill>
            </a:endParaRPr>
          </a:p>
        </p:txBody>
      </p:sp>
    </p:spTree>
    <p:extLst>
      <p:ext uri="{BB962C8B-B14F-4D97-AF65-F5344CB8AC3E}">
        <p14:creationId xmlns:p14="http://schemas.microsoft.com/office/powerpoint/2010/main" val="39905068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4638"/>
            <a:ext cx="8686800" cy="1143000"/>
          </a:xfrm>
        </p:spPr>
        <p:txBody>
          <a:bodyPr/>
          <a:lstStyle/>
          <a:p>
            <a:pPr eaLnBrk="1" hangingPunct="1"/>
            <a:r>
              <a:rPr lang="bg-BG" altLang="bg-BG" sz="4000" dirty="0" smtClean="0"/>
              <a:t>лихвеният процент представлява: </a:t>
            </a:r>
          </a:p>
        </p:txBody>
      </p:sp>
      <p:sp>
        <p:nvSpPr>
          <p:cNvPr id="47107" name="Rectangle 3"/>
          <p:cNvSpPr>
            <a:spLocks noGrp="1" noChangeArrowheads="1"/>
          </p:cNvSpPr>
          <p:nvPr>
            <p:ph type="body" idx="1"/>
          </p:nvPr>
        </p:nvSpPr>
        <p:spPr>
          <a:xfrm>
            <a:off x="0" y="1600200"/>
            <a:ext cx="9144000" cy="4525963"/>
          </a:xfrm>
        </p:spPr>
        <p:txBody>
          <a:bodyPr/>
          <a:lstStyle/>
          <a:p>
            <a:pPr marL="0" indent="0" algn="just" eaLnBrk="1" hangingPunct="1">
              <a:lnSpc>
                <a:spcPct val="90000"/>
              </a:lnSpc>
              <a:buNone/>
            </a:pPr>
            <a:r>
              <a:rPr lang="bg-BG" altLang="bg-BG" sz="2800" dirty="0" smtClean="0"/>
              <a:t>1. </a:t>
            </a:r>
            <a:r>
              <a:rPr lang="bg-BG" altLang="bg-BG" sz="2800" b="1" dirty="0" smtClean="0"/>
              <a:t>за спестителите на пари</a:t>
            </a:r>
            <a:r>
              <a:rPr lang="bg-BG" altLang="bg-BG" sz="2800" dirty="0" smtClean="0"/>
              <a:t>: цена (възнаграждение), която те получават за ограниченията в сегашното им потребление;</a:t>
            </a:r>
          </a:p>
          <a:p>
            <a:pPr marL="0" indent="0" algn="just" eaLnBrk="1" hangingPunct="1">
              <a:lnSpc>
                <a:spcPct val="90000"/>
              </a:lnSpc>
              <a:buNone/>
            </a:pPr>
            <a:r>
              <a:rPr lang="bg-BG" altLang="bg-BG" sz="2800" dirty="0" smtClean="0"/>
              <a:t>2. </a:t>
            </a:r>
            <a:r>
              <a:rPr lang="bg-BG" altLang="bg-BG" sz="2800" b="1" dirty="0" smtClean="0"/>
              <a:t>за предприемачите </a:t>
            </a:r>
            <a:r>
              <a:rPr lang="bg-BG" altLang="bg-BG" sz="2800" dirty="0" smtClean="0"/>
              <a:t>- </a:t>
            </a:r>
            <a:r>
              <a:rPr lang="bg-BG" altLang="bg-BG" sz="2800" dirty="0" err="1" smtClean="0"/>
              <a:t>заемополучатели</a:t>
            </a:r>
            <a:r>
              <a:rPr lang="bg-BG" altLang="bg-BG" sz="2800" dirty="0" smtClean="0"/>
              <a:t>: цена за придобиване на капитала, т.е. те плащат лихва, за да финансират своите инвестиции със заемни средства.</a:t>
            </a:r>
          </a:p>
          <a:p>
            <a:pPr marL="0" indent="0" algn="just" eaLnBrk="1" hangingPunct="1">
              <a:lnSpc>
                <a:spcPct val="90000"/>
              </a:lnSpc>
              <a:buNone/>
            </a:pPr>
            <a:r>
              <a:rPr lang="bg-BG" altLang="bg-BG" sz="2800" dirty="0" smtClean="0"/>
              <a:t>3. </a:t>
            </a:r>
            <a:r>
              <a:rPr lang="bg-BG" altLang="bg-BG" sz="2800" b="1" dirty="0" smtClean="0"/>
              <a:t>за инвеститорите</a:t>
            </a:r>
            <a:r>
              <a:rPr lang="bg-BG" altLang="bg-BG" sz="2800" dirty="0" smtClean="0"/>
              <a:t>, използващи собствени спестявания: цена на пропуснатите ползи, които биха се получили, ако спестяванията бяха вложени в банков депозит.</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66</a:t>
            </a:fld>
            <a:endParaRPr lang="bg-BG" altLang="bg-BG"/>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bg-BG" altLang="bg-BG" b="1" dirty="0"/>
              <a:t>чиста производителност на </a:t>
            </a:r>
            <a:r>
              <a:rPr lang="bg-BG" altLang="bg-BG" b="1" dirty="0" smtClean="0"/>
              <a:t>капитала</a:t>
            </a:r>
            <a:endParaRPr lang="bg-BG" altLang="bg-BG" dirty="0" smtClean="0"/>
          </a:p>
        </p:txBody>
      </p:sp>
      <p:sp>
        <p:nvSpPr>
          <p:cNvPr id="48131" name="Rectangle 3"/>
          <p:cNvSpPr>
            <a:spLocks noGrp="1" noChangeArrowheads="1"/>
          </p:cNvSpPr>
          <p:nvPr>
            <p:ph type="body" idx="1"/>
          </p:nvPr>
        </p:nvSpPr>
        <p:spPr/>
        <p:txBody>
          <a:bodyPr/>
          <a:lstStyle/>
          <a:p>
            <a:pPr marL="0" indent="0" algn="just" eaLnBrk="1" hangingPunct="1">
              <a:buNone/>
            </a:pPr>
            <a:r>
              <a:rPr lang="bg-BG" altLang="bg-BG" sz="2800" dirty="0" smtClean="0"/>
              <a:t>	Щом като лихвения процент е </a:t>
            </a:r>
            <a:r>
              <a:rPr lang="bg-BG" altLang="bg-BG" sz="2800" b="1" dirty="0" smtClean="0"/>
              <a:t>цена на избора да се спестява и инвестира </a:t>
            </a:r>
            <a:r>
              <a:rPr lang="bg-BG" altLang="bg-BG" sz="2800" dirty="0" smtClean="0"/>
              <a:t>е ясно, че той ще се определи в зависимост от търсенето и предлагането на паричния пазар. За да изясним механизма на неговото образуване е необходимо да разкрием понятието </a:t>
            </a:r>
            <a:r>
              <a:rPr lang="bg-BG" altLang="bg-BG" sz="2800" b="1" dirty="0" smtClean="0"/>
              <a:t>чиста производителност на капитал</a:t>
            </a:r>
            <a:r>
              <a:rPr lang="bg-BG" altLang="bg-BG" sz="2800" dirty="0" smtClean="0"/>
              <a:t>. Тя разкрива приносът на капитала към стопанския резултат и следователно има отношение към неговата пазарна цена.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67</a:t>
            </a:fld>
            <a:endParaRPr lang="bg-BG" altLang="bg-BG"/>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bg-BG" altLang="bg-BG" dirty="0" smtClean="0"/>
              <a:t>Пример</a:t>
            </a:r>
          </a:p>
        </p:txBody>
      </p:sp>
      <p:sp>
        <p:nvSpPr>
          <p:cNvPr id="49155" name="Rectangle 3"/>
          <p:cNvSpPr>
            <a:spLocks noGrp="1" noChangeArrowheads="1"/>
          </p:cNvSpPr>
          <p:nvPr>
            <p:ph type="body" idx="1"/>
          </p:nvPr>
        </p:nvSpPr>
        <p:spPr/>
        <p:txBody>
          <a:bodyPr/>
          <a:lstStyle/>
          <a:p>
            <a:pPr marL="0" indent="0" eaLnBrk="1" hangingPunct="1">
              <a:lnSpc>
                <a:spcPct val="80000"/>
              </a:lnSpc>
              <a:buNone/>
            </a:pPr>
            <a:r>
              <a:rPr lang="bg-BG" altLang="bg-BG" sz="2400" dirty="0" smtClean="0"/>
              <a:t>Общите приходи от продажбата на даден продукт възлизат на 32, 000 лв. годишно. Разходите, които прави фирмата за неговото производство са както следва:</a:t>
            </a:r>
          </a:p>
          <a:p>
            <a:pPr marL="0" indent="0" eaLnBrk="1" hangingPunct="1">
              <a:lnSpc>
                <a:spcPct val="80000"/>
              </a:lnSpc>
              <a:buNone/>
            </a:pPr>
            <a:r>
              <a:rPr lang="bg-BG" altLang="bg-BG" sz="2400" dirty="0" smtClean="0"/>
              <a:t>– за труд – 6 000 лв.;</a:t>
            </a:r>
          </a:p>
          <a:p>
            <a:pPr marL="0" indent="0" eaLnBrk="1" hangingPunct="1">
              <a:lnSpc>
                <a:spcPct val="80000"/>
              </a:lnSpc>
              <a:buNone/>
            </a:pPr>
            <a:r>
              <a:rPr lang="bg-BG" altLang="bg-BG" sz="2400" dirty="0" smtClean="0"/>
              <a:t>– за суровини – 3 000 лв.;</a:t>
            </a:r>
          </a:p>
          <a:p>
            <a:pPr marL="0" indent="0" eaLnBrk="1" hangingPunct="1">
              <a:lnSpc>
                <a:spcPct val="80000"/>
              </a:lnSpc>
              <a:buNone/>
            </a:pPr>
            <a:r>
              <a:rPr lang="bg-BG" altLang="bg-BG" sz="2400" dirty="0" smtClean="0"/>
              <a:t>– за енергия – 1 500 лв.;</a:t>
            </a:r>
          </a:p>
          <a:p>
            <a:pPr marL="0" indent="0" eaLnBrk="1" hangingPunct="1">
              <a:lnSpc>
                <a:spcPct val="80000"/>
              </a:lnSpc>
              <a:buNone/>
            </a:pPr>
            <a:r>
              <a:rPr lang="bg-BG" altLang="bg-BG" sz="2400" dirty="0" smtClean="0"/>
              <a:t>– други разходи - 900 лв.</a:t>
            </a:r>
          </a:p>
          <a:p>
            <a:pPr marL="0" indent="0" eaLnBrk="1" hangingPunct="1">
              <a:lnSpc>
                <a:spcPct val="80000"/>
              </a:lnSpc>
              <a:buNone/>
            </a:pPr>
            <a:r>
              <a:rPr lang="bg-BG" altLang="bg-BG" sz="2400" dirty="0" smtClean="0"/>
              <a:t>– нормална печалба – 3 000 лв.;</a:t>
            </a:r>
          </a:p>
          <a:p>
            <a:pPr marL="0" indent="0" eaLnBrk="1" hangingPunct="1">
              <a:lnSpc>
                <a:spcPct val="80000"/>
              </a:lnSpc>
              <a:buNone/>
            </a:pPr>
            <a:r>
              <a:rPr lang="bg-BG" altLang="bg-BG" sz="2400" dirty="0" smtClean="0"/>
              <a:t>– наеми – 1 000 лв.;</a:t>
            </a:r>
          </a:p>
          <a:p>
            <a:pPr marL="0" indent="0" eaLnBrk="1" hangingPunct="1">
              <a:lnSpc>
                <a:spcPct val="80000"/>
              </a:lnSpc>
              <a:buNone/>
            </a:pPr>
            <a:r>
              <a:rPr lang="bg-BG" altLang="bg-BG" sz="2400" dirty="0" smtClean="0"/>
              <a:t>– стойност на използваната машина или нейната годишна амортизация – 12,000 лв.</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68</a:t>
            </a:fld>
            <a:endParaRPr lang="bg-BG" altLang="bg-BG"/>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endParaRPr lang="bg-BG" altLang="bg-BG" smtClean="0"/>
          </a:p>
        </p:txBody>
      </p:sp>
      <p:sp>
        <p:nvSpPr>
          <p:cNvPr id="50179" name="Rectangle 3"/>
          <p:cNvSpPr>
            <a:spLocks noGrp="1" noChangeArrowheads="1"/>
          </p:cNvSpPr>
          <p:nvPr>
            <p:ph type="body" idx="1"/>
          </p:nvPr>
        </p:nvSpPr>
        <p:spPr/>
        <p:txBody>
          <a:bodyPr/>
          <a:lstStyle/>
          <a:p>
            <a:pPr marL="0" indent="0" algn="just" eaLnBrk="1" hangingPunct="1">
              <a:buNone/>
            </a:pPr>
            <a:r>
              <a:rPr lang="bg-BG" altLang="bg-BG" sz="2800" dirty="0" smtClean="0"/>
              <a:t>От тук печалбата от машината или резултата от нейната производителност ще получим, като извадим от приходите, стойността на всички направени разходи за производството на изделието:</a:t>
            </a:r>
          </a:p>
          <a:p>
            <a:pPr marL="0" indent="0" algn="just" eaLnBrk="1" hangingPunct="1">
              <a:buNone/>
            </a:pPr>
            <a:r>
              <a:rPr lang="bg-BG" altLang="bg-BG" sz="2800" b="1" dirty="0" smtClean="0"/>
              <a:t>разходи:</a:t>
            </a:r>
            <a:r>
              <a:rPr lang="bg-BG" altLang="bg-BG" sz="2800" dirty="0" smtClean="0"/>
              <a:t> 6 000 + 3 000 + 1 500 + 900 + 3 000 + 1 000 + 12 000 = 27,400 лв.</a:t>
            </a:r>
            <a:endParaRPr lang="bg-BG" altLang="bg-BG" sz="2800" b="1" dirty="0" smtClean="0"/>
          </a:p>
          <a:p>
            <a:pPr marL="0" indent="0" algn="just" eaLnBrk="1" hangingPunct="1">
              <a:buNone/>
            </a:pPr>
            <a:r>
              <a:rPr lang="bg-BG" altLang="bg-BG" sz="2800" b="1" dirty="0" smtClean="0"/>
              <a:t>приходи минус разходи: 32 000 – 27 400 = 3 600 лв.</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69</a:t>
            </a:fld>
            <a:endParaRPr lang="bg-BG" altLang="bg-BG"/>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ru-RU" dirty="0" err="1" smtClean="0"/>
              <a:t>Активи</a:t>
            </a:r>
            <a:r>
              <a:rPr lang="ru-RU" dirty="0" smtClean="0"/>
              <a:t>-</a:t>
            </a:r>
            <a:br>
              <a:rPr lang="ru-RU" dirty="0" smtClean="0"/>
            </a:br>
            <a:r>
              <a:rPr lang="ru-RU" dirty="0" smtClean="0"/>
              <a:t>По </a:t>
            </a:r>
            <a:r>
              <a:rPr lang="ru-RU" dirty="0"/>
              <a:t>характера на </a:t>
            </a:r>
            <a:r>
              <a:rPr lang="ru-RU" dirty="0" err="1"/>
              <a:t>функциониране</a:t>
            </a:r>
            <a:r>
              <a:rPr lang="ru-RU" dirty="0"/>
              <a:t>: </a:t>
            </a:r>
            <a:br>
              <a:rPr lang="ru-RU" dirty="0"/>
            </a:br>
            <a:endParaRPr lang="bg-BG" dirty="0"/>
          </a:p>
        </p:txBody>
      </p:sp>
      <p:sp>
        <p:nvSpPr>
          <p:cNvPr id="3" name="Content Placeholder 2"/>
          <p:cNvSpPr>
            <a:spLocks noGrp="1"/>
          </p:cNvSpPr>
          <p:nvPr>
            <p:ph idx="1"/>
          </p:nvPr>
        </p:nvSpPr>
        <p:spPr>
          <a:xfrm>
            <a:off x="0" y="1600200"/>
            <a:ext cx="9144000" cy="4525963"/>
          </a:xfrm>
        </p:spPr>
        <p:txBody>
          <a:bodyPr/>
          <a:lstStyle/>
          <a:p>
            <a:r>
              <a:rPr lang="ru-RU" dirty="0" err="1" smtClean="0"/>
              <a:t>дълготрайните</a:t>
            </a:r>
            <a:r>
              <a:rPr lang="ru-RU" dirty="0" smtClean="0"/>
              <a:t> </a:t>
            </a:r>
            <a:r>
              <a:rPr lang="ru-RU" dirty="0" err="1"/>
              <a:t>активи</a:t>
            </a:r>
            <a:r>
              <a:rPr lang="ru-RU" dirty="0"/>
              <a:t> </a:t>
            </a:r>
            <a:r>
              <a:rPr lang="ru-RU" dirty="0" err="1" smtClean="0"/>
              <a:t>участват</a:t>
            </a:r>
            <a:r>
              <a:rPr lang="ru-RU" dirty="0" smtClean="0"/>
              <a:t> </a:t>
            </a:r>
            <a:r>
              <a:rPr lang="ru-RU" dirty="0"/>
              <a:t>многократно в </a:t>
            </a:r>
            <a:r>
              <a:rPr lang="ru-RU" dirty="0" err="1"/>
              <a:t>производствено-стопанската</a:t>
            </a:r>
            <a:r>
              <a:rPr lang="ru-RU" dirty="0"/>
              <a:t> </a:t>
            </a:r>
            <a:r>
              <a:rPr lang="ru-RU" dirty="0" err="1"/>
              <a:t>дейност</a:t>
            </a:r>
            <a:r>
              <a:rPr lang="ru-RU" dirty="0"/>
              <a:t>;</a:t>
            </a:r>
          </a:p>
          <a:p>
            <a:r>
              <a:rPr lang="ru-RU" dirty="0" err="1"/>
              <a:t>запазват</a:t>
            </a:r>
            <a:r>
              <a:rPr lang="ru-RU" dirty="0"/>
              <a:t> </a:t>
            </a:r>
            <a:r>
              <a:rPr lang="ru-RU" dirty="0" err="1"/>
              <a:t>натурално-веществената</a:t>
            </a:r>
            <a:r>
              <a:rPr lang="ru-RU" dirty="0"/>
              <a:t> си форма;</a:t>
            </a:r>
          </a:p>
          <a:p>
            <a:r>
              <a:rPr lang="ru-RU" dirty="0"/>
              <a:t>не </a:t>
            </a:r>
            <a:r>
              <a:rPr lang="ru-RU" dirty="0" err="1"/>
              <a:t>влизат</a:t>
            </a:r>
            <a:r>
              <a:rPr lang="ru-RU" dirty="0"/>
              <a:t> в </a:t>
            </a:r>
            <a:r>
              <a:rPr lang="ru-RU" dirty="0" err="1"/>
              <a:t>състава</a:t>
            </a:r>
            <a:r>
              <a:rPr lang="ru-RU" dirty="0"/>
              <a:t> на </a:t>
            </a:r>
            <a:r>
              <a:rPr lang="ru-RU" dirty="0" err="1"/>
              <a:t>произвежданите</a:t>
            </a:r>
            <a:r>
              <a:rPr lang="ru-RU" dirty="0"/>
              <a:t> </a:t>
            </a:r>
            <a:r>
              <a:rPr lang="ru-RU" dirty="0" err="1"/>
              <a:t>продукти</a:t>
            </a:r>
            <a:r>
              <a:rPr lang="ru-RU" dirty="0"/>
              <a:t>;</a:t>
            </a:r>
          </a:p>
          <a:p>
            <a:r>
              <a:rPr lang="ru-RU" dirty="0" err="1"/>
              <a:t>по-бавно</a:t>
            </a:r>
            <a:r>
              <a:rPr lang="ru-RU" dirty="0"/>
              <a:t> </a:t>
            </a:r>
            <a:r>
              <a:rPr lang="ru-RU" dirty="0" err="1"/>
              <a:t>променят</a:t>
            </a:r>
            <a:r>
              <a:rPr lang="ru-RU" dirty="0"/>
              <a:t> </a:t>
            </a:r>
            <a:r>
              <a:rPr lang="ru-RU" dirty="0" err="1"/>
              <a:t>своята</a:t>
            </a:r>
            <a:r>
              <a:rPr lang="ru-RU" dirty="0"/>
              <a:t> структура; </a:t>
            </a:r>
          </a:p>
          <a:p>
            <a:endParaRPr lang="bg-BG"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7</a:t>
            </a:fld>
            <a:endParaRPr lang="bg-BG" altLang="bg-BG"/>
          </a:p>
        </p:txBody>
      </p:sp>
    </p:spTree>
    <p:extLst>
      <p:ext uri="{BB962C8B-B14F-4D97-AF65-F5344CB8AC3E}">
        <p14:creationId xmlns:p14="http://schemas.microsoft.com/office/powerpoint/2010/main" val="21479356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bg-BG" altLang="bg-BG" dirty="0" smtClean="0"/>
              <a:t>норма </a:t>
            </a:r>
            <a:r>
              <a:rPr lang="bg-BG" altLang="bg-BG" dirty="0"/>
              <a:t>на възвращаемост</a:t>
            </a:r>
            <a:endParaRPr lang="bg-BG" altLang="bg-BG" dirty="0" smtClean="0"/>
          </a:p>
        </p:txBody>
      </p:sp>
      <p:sp>
        <p:nvSpPr>
          <p:cNvPr id="51203" name="Rectangle 3"/>
          <p:cNvSpPr>
            <a:spLocks noGrp="1" noChangeArrowheads="1"/>
          </p:cNvSpPr>
          <p:nvPr>
            <p:ph type="body" idx="1"/>
          </p:nvPr>
        </p:nvSpPr>
        <p:spPr/>
        <p:txBody>
          <a:bodyPr/>
          <a:lstStyle/>
          <a:p>
            <a:pPr marL="0" indent="0" algn="just" eaLnBrk="1" hangingPunct="1">
              <a:lnSpc>
                <a:spcPct val="90000"/>
              </a:lnSpc>
              <a:buNone/>
            </a:pPr>
            <a:r>
              <a:rPr lang="bg-BG" altLang="bg-BG" sz="2400" dirty="0" smtClean="0"/>
              <a:t>Очевидно машината е донесла чиста печалба. Голяма или малка е тя? По принцип, </a:t>
            </a:r>
            <a:r>
              <a:rPr lang="bg-BG" altLang="bg-BG" sz="2400" b="1" dirty="0" smtClean="0">
                <a:solidFill>
                  <a:srgbClr val="FF0000"/>
                </a:solidFill>
              </a:rPr>
              <a:t>абсолютните величини за икономистите не отразяват действителната ефективност</a:t>
            </a:r>
            <a:r>
              <a:rPr lang="bg-BG" altLang="bg-BG" sz="2400" dirty="0" smtClean="0"/>
              <a:t>. По тази причина се използва понятието </a:t>
            </a:r>
            <a:r>
              <a:rPr lang="bg-BG" altLang="bg-BG" sz="2400" b="1" dirty="0" smtClean="0"/>
              <a:t>норма на възвращаемост (на печалба) от използването на капиталовата единица или чиста производителност на капитала.</a:t>
            </a:r>
            <a:r>
              <a:rPr lang="en-US" altLang="bg-BG" sz="2400" dirty="0" smtClean="0"/>
              <a:t> </a:t>
            </a:r>
            <a:r>
              <a:rPr lang="bg-BG" altLang="bg-BG" sz="2400" dirty="0" smtClean="0"/>
              <a:t>Като процентна величина тя разкрива не само точната степен на възвращаемост на даден капиталов актив, но и го прави съизмерим с възвращаемостта на друг. Ето защо нормата на възвращаемост определя в голяма степен решението на инвеститора.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70</a:t>
            </a:fld>
            <a:endParaRPr lang="bg-BG" altLang="bg-BG"/>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4"/>
          <p:cNvSpPr>
            <a:spLocks noGrp="1"/>
          </p:cNvSpPr>
          <p:nvPr>
            <p:ph type="title"/>
          </p:nvPr>
        </p:nvSpPr>
        <p:spPr/>
        <p:txBody>
          <a:bodyPr/>
          <a:lstStyle/>
          <a:p>
            <a:pPr eaLnBrk="1" hangingPunct="1"/>
            <a:endParaRPr lang="bg-BG" altLang="bg-BG" smtClean="0"/>
          </a:p>
        </p:txBody>
      </p:sp>
      <p:sp>
        <p:nvSpPr>
          <p:cNvPr id="3" name="Content Placeholder 2"/>
          <p:cNvSpPr>
            <a:spLocks noGrp="1" noRot="1" noChangeAspect="1" noMove="1" noResize="1" noEditPoints="1" noAdjustHandles="1" noChangeArrowheads="1" noChangeShapeType="1" noTextEdit="1"/>
          </p:cNvSpPr>
          <p:nvPr>
            <p:ph idx="1"/>
          </p:nvPr>
        </p:nvSpPr>
        <p:spPr>
          <a:xfrm>
            <a:off x="0" y="1600200"/>
            <a:ext cx="8686800" cy="4525963"/>
          </a:xfrm>
          <a:blipFill rotWithShape="1">
            <a:blip r:embed="rId2"/>
            <a:stretch>
              <a:fillRect/>
            </a:stretch>
          </a:blipFill>
          <a:extLst/>
        </p:spPr>
        <p:txBody>
          <a:bodyPr/>
          <a:lstStyle/>
          <a:p>
            <a:pPr>
              <a:defRPr/>
            </a:pPr>
            <a:r>
              <a:rPr lang="bg-BG">
                <a:noFill/>
              </a:rPr>
              <a:t>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71</a:t>
            </a:fld>
            <a:endParaRPr lang="bg-BG" altLang="bg-BG"/>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bg-BG" altLang="bg-BG" dirty="0" smtClean="0"/>
              <a:t>Стойности от примера:</a:t>
            </a:r>
          </a:p>
        </p:txBody>
      </p:sp>
      <p:sp>
        <p:nvSpPr>
          <p:cNvPr id="3" name="Content Placeholder 2"/>
          <p:cNvSpPr>
            <a:spLocks noGrp="1" noRot="1" noChangeAspect="1" noMove="1" noResize="1" noEditPoints="1" noAdjustHandles="1" noChangeArrowheads="1" noChangeShapeType="1" noTextEdit="1"/>
          </p:cNvSpPr>
          <p:nvPr>
            <p:ph sz="half" idx="1"/>
          </p:nvPr>
        </p:nvSpPr>
        <p:spPr>
          <a:blipFill rotWithShape="1">
            <a:blip r:embed="rId2"/>
            <a:stretch>
              <a:fillRect t="-270" r="-5128"/>
            </a:stretch>
          </a:blipFill>
          <a:extLst/>
        </p:spPr>
        <p:txBody>
          <a:bodyPr/>
          <a:lstStyle/>
          <a:p>
            <a:pPr>
              <a:defRPr/>
            </a:pPr>
            <a:r>
              <a:rPr lang="bg-BG" dirty="0">
                <a:noFill/>
              </a:rPr>
              <a:t> </a:t>
            </a:r>
          </a:p>
        </p:txBody>
      </p:sp>
      <p:sp>
        <p:nvSpPr>
          <p:cNvPr id="4" name="Content Placeholder 3"/>
          <p:cNvSpPr>
            <a:spLocks noGrp="1"/>
          </p:cNvSpPr>
          <p:nvPr>
            <p:ph sz="half" idx="2"/>
          </p:nvPr>
        </p:nvSpPr>
        <p:spPr>
          <a:xfrm>
            <a:off x="4648200" y="1268760"/>
            <a:ext cx="4038600" cy="4857403"/>
          </a:xfrm>
        </p:spPr>
        <p:txBody>
          <a:bodyPr/>
          <a:lstStyle/>
          <a:p>
            <a:pPr marL="0" indent="0" algn="just" eaLnBrk="1" hangingPunct="1">
              <a:buFontTx/>
              <a:buNone/>
              <a:defRPr/>
            </a:pPr>
            <a:r>
              <a:rPr lang="bg-BG" altLang="bg-BG" sz="2400" dirty="0" smtClean="0"/>
              <a:t>Чистата производителност на капитала или неговата норма на печалба е 30%. Това е един добър резултат от инвестицията в реален капитал. Условието за нейното осъществяване е предприемачът да притежава необходимата парична сума. Тя обаче може и да се заеме за временно ползване срещу определена цена (лихва). </a:t>
            </a:r>
          </a:p>
          <a:p>
            <a:pPr eaLnBrk="1" hangingPunct="1">
              <a:defRPr/>
            </a:pPr>
            <a:endParaRPr lang="bg-BG" sz="2400" dirty="0" smtClean="0"/>
          </a:p>
        </p:txBody>
      </p:sp>
      <p:sp>
        <p:nvSpPr>
          <p:cNvPr id="2" name="TextBox 1"/>
          <p:cNvSpPr txBox="1"/>
          <p:nvPr/>
        </p:nvSpPr>
        <p:spPr>
          <a:xfrm>
            <a:off x="323528" y="3284984"/>
            <a:ext cx="4104456" cy="923330"/>
          </a:xfrm>
          <a:prstGeom prst="rect">
            <a:avLst/>
          </a:prstGeom>
          <a:noFill/>
        </p:spPr>
        <p:txBody>
          <a:bodyPr wrap="square" rtlCol="0">
            <a:spAutoFit/>
          </a:bodyPr>
          <a:lstStyle/>
          <a:p>
            <a:r>
              <a:rPr lang="ru-RU" dirty="0" err="1"/>
              <a:t>стойност</a:t>
            </a:r>
            <a:r>
              <a:rPr lang="ru-RU" dirty="0"/>
              <a:t> на </a:t>
            </a:r>
            <a:r>
              <a:rPr lang="ru-RU" dirty="0" err="1"/>
              <a:t>използваната</a:t>
            </a:r>
            <a:r>
              <a:rPr lang="ru-RU" dirty="0"/>
              <a:t> машина или </a:t>
            </a:r>
            <a:r>
              <a:rPr lang="ru-RU" dirty="0" err="1"/>
              <a:t>нейната</a:t>
            </a:r>
            <a:r>
              <a:rPr lang="ru-RU" dirty="0"/>
              <a:t> </a:t>
            </a:r>
            <a:r>
              <a:rPr lang="ru-RU" dirty="0" err="1"/>
              <a:t>годишна</a:t>
            </a:r>
            <a:r>
              <a:rPr lang="ru-RU" dirty="0"/>
              <a:t> амортизация – 12,000 </a:t>
            </a:r>
            <a:r>
              <a:rPr lang="ru-RU" dirty="0" err="1"/>
              <a:t>лв</a:t>
            </a:r>
            <a:r>
              <a:rPr lang="ru-RU" dirty="0"/>
              <a:t>.</a:t>
            </a:r>
          </a:p>
        </p:txBody>
      </p:sp>
      <p:sp>
        <p:nvSpPr>
          <p:cNvPr id="5" name="TextBox 4"/>
          <p:cNvSpPr txBox="1"/>
          <p:nvPr/>
        </p:nvSpPr>
        <p:spPr>
          <a:xfrm>
            <a:off x="0" y="4581128"/>
            <a:ext cx="4716016" cy="646331"/>
          </a:xfrm>
          <a:prstGeom prst="rect">
            <a:avLst/>
          </a:prstGeom>
          <a:noFill/>
        </p:spPr>
        <p:txBody>
          <a:bodyPr wrap="square" rtlCol="0">
            <a:spAutoFit/>
          </a:bodyPr>
          <a:lstStyle/>
          <a:p>
            <a:r>
              <a:rPr lang="ru-RU" dirty="0"/>
              <a:t>приходи минус </a:t>
            </a:r>
            <a:r>
              <a:rPr lang="ru-RU" dirty="0" err="1"/>
              <a:t>разходи</a:t>
            </a:r>
            <a:r>
              <a:rPr lang="ru-RU" dirty="0"/>
              <a:t>: 32 000 – 27 400 = 3 600 </a:t>
            </a:r>
            <a:r>
              <a:rPr lang="ru-RU" dirty="0" err="1"/>
              <a:t>лв</a:t>
            </a:r>
            <a:r>
              <a:rPr lang="ru-RU" dirty="0"/>
              <a:t>.</a:t>
            </a:r>
          </a:p>
        </p:txBody>
      </p:sp>
      <p:sp>
        <p:nvSpPr>
          <p:cNvPr id="6" name="Slide Number Placeholder 5"/>
          <p:cNvSpPr>
            <a:spLocks noGrp="1"/>
          </p:cNvSpPr>
          <p:nvPr>
            <p:ph type="sldNum" sz="quarter" idx="12"/>
          </p:nvPr>
        </p:nvSpPr>
        <p:spPr/>
        <p:txBody>
          <a:bodyPr/>
          <a:lstStyle/>
          <a:p>
            <a:pPr>
              <a:defRPr/>
            </a:pPr>
            <a:fld id="{78589F44-9FA7-4160-B958-F86EDEC6C81A}" type="slidenum">
              <a:rPr lang="bg-BG" altLang="bg-BG" smtClean="0"/>
              <a:pPr>
                <a:defRPr/>
              </a:pPr>
              <a:t>72</a:t>
            </a:fld>
            <a:endParaRPr lang="bg-BG" altLang="bg-BG"/>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endParaRPr lang="bg-BG" altLang="bg-BG" smtClean="0"/>
          </a:p>
        </p:txBody>
      </p:sp>
      <p:sp>
        <p:nvSpPr>
          <p:cNvPr id="54275" name="Rectangle 3"/>
          <p:cNvSpPr>
            <a:spLocks noGrp="1" noChangeArrowheads="1"/>
          </p:cNvSpPr>
          <p:nvPr>
            <p:ph type="body" idx="1"/>
          </p:nvPr>
        </p:nvSpPr>
        <p:spPr/>
        <p:txBody>
          <a:bodyPr/>
          <a:lstStyle/>
          <a:p>
            <a:pPr marL="0" indent="0" algn="just" eaLnBrk="1" hangingPunct="1">
              <a:lnSpc>
                <a:spcPct val="90000"/>
              </a:lnSpc>
              <a:buFontTx/>
              <a:buNone/>
            </a:pPr>
            <a:r>
              <a:rPr lang="bg-BG" altLang="bg-BG" sz="2400" dirty="0" smtClean="0"/>
              <a:t>	За да не усложняваме разбирането на </a:t>
            </a:r>
            <a:r>
              <a:rPr lang="bg-BG" altLang="bg-BG" sz="2400" b="1" dirty="0" smtClean="0"/>
              <a:t>връзката между капитала и лихвата</a:t>
            </a:r>
            <a:r>
              <a:rPr lang="bg-BG" altLang="bg-BG" sz="2400" dirty="0" smtClean="0"/>
              <a:t>, ще приемем, че се правят собствени спестявания и инвестиции. В такъв случай притежателят на пари е изправен пред </a:t>
            </a:r>
            <a:r>
              <a:rPr lang="bg-BG" altLang="bg-BG" sz="2400" b="1" dirty="0" smtClean="0"/>
              <a:t>избор:</a:t>
            </a:r>
            <a:r>
              <a:rPr lang="bg-BG" altLang="bg-BG" sz="2400" dirty="0" smtClean="0"/>
              <a:t> </a:t>
            </a:r>
          </a:p>
          <a:p>
            <a:pPr marL="0" indent="0" algn="just" eaLnBrk="1" hangingPunct="1">
              <a:lnSpc>
                <a:spcPct val="90000"/>
              </a:lnSpc>
              <a:buFontTx/>
              <a:buNone/>
            </a:pPr>
            <a:r>
              <a:rPr lang="bg-BG" altLang="bg-BG" sz="2400" b="1" dirty="0" smtClean="0"/>
              <a:t>да вложи парите си в банков депозит</a:t>
            </a:r>
            <a:r>
              <a:rPr lang="bg-BG" altLang="bg-BG" sz="2400" dirty="0" smtClean="0"/>
              <a:t>, за което да получи лихва като възнаграждение за неговата спестовност, </a:t>
            </a:r>
          </a:p>
          <a:p>
            <a:pPr marL="0" indent="0" algn="just" eaLnBrk="1" hangingPunct="1">
              <a:lnSpc>
                <a:spcPct val="90000"/>
              </a:lnSpc>
              <a:buFontTx/>
              <a:buNone/>
            </a:pPr>
            <a:r>
              <a:rPr lang="bg-BG" altLang="bg-BG" sz="2400" dirty="0" smtClean="0"/>
              <a:t>или </a:t>
            </a:r>
            <a:r>
              <a:rPr lang="bg-BG" altLang="bg-BG" sz="2400" b="1" dirty="0" smtClean="0"/>
              <a:t>да осъществи инвестиция във веществен капитал</a:t>
            </a:r>
            <a:r>
              <a:rPr lang="bg-BG" altLang="bg-BG" sz="2400" dirty="0" smtClean="0"/>
              <a:t>. Във вторият случай той ще получи печалба, която ще отнесе към годишния разход на използваните машини и съоръжения, т.е. ще определи чистата производителност на капитала (нормата на печалбата от капитала)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73</a:t>
            </a:fld>
            <a:endParaRPr lang="bg-BG" altLang="bg-BG"/>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endParaRPr lang="bg-BG" altLang="bg-BG" smtClean="0"/>
          </a:p>
        </p:txBody>
      </p:sp>
      <p:sp>
        <p:nvSpPr>
          <p:cNvPr id="55299" name="Rectangle 3"/>
          <p:cNvSpPr>
            <a:spLocks noGrp="1" noChangeArrowheads="1"/>
          </p:cNvSpPr>
          <p:nvPr>
            <p:ph type="body" idx="1"/>
          </p:nvPr>
        </p:nvSpPr>
        <p:spPr>
          <a:xfrm>
            <a:off x="467544" y="1700808"/>
            <a:ext cx="8229600" cy="4525963"/>
          </a:xfrm>
        </p:spPr>
        <p:txBody>
          <a:bodyPr/>
          <a:lstStyle/>
          <a:p>
            <a:pPr marL="0" indent="0" algn="just" eaLnBrk="1" hangingPunct="1">
              <a:lnSpc>
                <a:spcPct val="80000"/>
              </a:lnSpc>
              <a:buFontTx/>
              <a:buNone/>
            </a:pPr>
            <a:r>
              <a:rPr lang="bg-BG" altLang="bg-BG" sz="2400" dirty="0" smtClean="0"/>
              <a:t>Инвеститорът </a:t>
            </a:r>
            <a:r>
              <a:rPr lang="bg-BG" altLang="bg-BG" sz="2400" b="1" dirty="0" smtClean="0"/>
              <a:t>сравнява доходността на двата вида вложения, за да направи своя избор</a:t>
            </a:r>
            <a:r>
              <a:rPr lang="bg-BG" altLang="bg-BG" sz="2400" dirty="0" smtClean="0"/>
              <a:t>. Ако лихвеният процент за паричните депозити е по-нисък от нормата на печалбата, той предпочита инвестирането в реален капитал (сгради, машини, съоръжения). Към този избор биха се ориентирали и всички останали предприемчиви субекти. Те ще потърсят парични кредити от банките, което ще повиши лихвения процент. Същевременно, </a:t>
            </a:r>
            <a:r>
              <a:rPr lang="bg-BG" altLang="bg-BG" sz="2400" b="1" dirty="0" smtClean="0"/>
              <a:t>допълнително направените инвестиции в реален капитал ще намалят нормата на неговата печалба: </a:t>
            </a:r>
            <a:r>
              <a:rPr lang="bg-BG" altLang="bg-BG" sz="2400" dirty="0" smtClean="0"/>
              <a:t>тук влиза в действие закона за намаляващата се възвращаемост. Така, в условията на конкуренция между инвеститорите, се проявява тенденция към </a:t>
            </a:r>
            <a:r>
              <a:rPr lang="bg-BG" altLang="bg-BG" sz="2400" b="1" dirty="0" smtClean="0"/>
              <a:t>изравняване на нормата на печалбата с лихвения процент</a:t>
            </a:r>
            <a:r>
              <a:rPr lang="bg-BG" altLang="bg-BG" sz="2400" dirty="0" smtClean="0"/>
              <a:t>. Ето защо неокласическата теория отъждествява печалбата от реалния капитал с лихвата от паричните депозити.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74</a:t>
            </a:fld>
            <a:endParaRPr lang="bg-BG" altLang="bg-BG"/>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bg-BG" altLang="bg-BG" sz="3600" b="1" smtClean="0"/>
              <a:t>класическата концепция за образуване на лихвения процент</a:t>
            </a:r>
            <a:r>
              <a:rPr lang="bg-BG" altLang="bg-BG" sz="4000" smtClean="0"/>
              <a:t> </a:t>
            </a:r>
          </a:p>
        </p:txBody>
      </p:sp>
      <p:sp>
        <p:nvSpPr>
          <p:cNvPr id="56323" name="Rectangle 3"/>
          <p:cNvSpPr>
            <a:spLocks noGrp="1" noChangeArrowheads="1"/>
          </p:cNvSpPr>
          <p:nvPr>
            <p:ph type="body" idx="1"/>
          </p:nvPr>
        </p:nvSpPr>
        <p:spPr/>
        <p:txBody>
          <a:bodyPr/>
          <a:lstStyle/>
          <a:p>
            <a:pPr marL="0" indent="0" eaLnBrk="1" hangingPunct="1">
              <a:buFontTx/>
              <a:buNone/>
            </a:pPr>
            <a:r>
              <a:rPr lang="bg-BG" altLang="bg-BG" i="1" dirty="0" smtClean="0"/>
              <a:t>Фигура:  Пазар на заемни капитали: образуване на лихвения процент</a:t>
            </a:r>
            <a:r>
              <a:rPr lang="bg-BG" altLang="bg-BG" dirty="0" smtClean="0"/>
              <a:t> </a:t>
            </a:r>
          </a:p>
        </p:txBody>
      </p:sp>
      <p:pic>
        <p:nvPicPr>
          <p:cNvPr id="56324" name="Picture 4"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636838"/>
            <a:ext cx="379095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75</a:t>
            </a:fld>
            <a:endParaRPr lang="bg-BG" altLang="bg-BG"/>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ltLang="bg-BG" sz="1600" dirty="0" smtClean="0"/>
              <a:t>Колкото лихвеният процент е по-висок, толкова по-голяма става готовността на домакинствата и индивидите да спестяват пари, да се лишават от сегашното си потребление в името на бъдещо по-голямо потребление</a:t>
            </a:r>
            <a:endParaRPr lang="bg-BG" sz="1600" dirty="0"/>
          </a:p>
        </p:txBody>
      </p:sp>
      <p:sp>
        <p:nvSpPr>
          <p:cNvPr id="58371" name="Rectangle 3"/>
          <p:cNvSpPr>
            <a:spLocks noGrp="1" noChangeArrowheads="1"/>
          </p:cNvSpPr>
          <p:nvPr>
            <p:ph sz="half" idx="1"/>
          </p:nvPr>
        </p:nvSpPr>
        <p:spPr/>
        <p:txBody>
          <a:bodyPr/>
          <a:lstStyle/>
          <a:p>
            <a:pPr marL="0" indent="0" algn="just" eaLnBrk="1" hangingPunct="1">
              <a:lnSpc>
                <a:spcPct val="80000"/>
              </a:lnSpc>
              <a:buFontTx/>
              <a:buNone/>
            </a:pPr>
            <a:r>
              <a:rPr lang="bg-BG" altLang="bg-BG" sz="2000" dirty="0" smtClean="0"/>
              <a:t>Общото търсене на заемни фондове D</a:t>
            </a:r>
            <a:r>
              <a:rPr lang="bg-BG" altLang="bg-BG" sz="1200" b="1" dirty="0" smtClean="0"/>
              <a:t>L</a:t>
            </a:r>
            <a:r>
              <a:rPr lang="bg-BG" altLang="bg-BG" sz="2000" dirty="0" smtClean="0"/>
              <a:t> е сума от търсенето на капитали на всички фирми при различни лихвени равнища. Това изисква да анализираме търсенето на заемни капитали от отделната фирма. В условия на съвършена конкуренция отделната фирма приема лихвеният процент </a:t>
            </a:r>
            <a:r>
              <a:rPr lang="bg-BG" altLang="bg-BG" sz="2000" dirty="0" err="1" smtClean="0"/>
              <a:t>Ie</a:t>
            </a:r>
            <a:r>
              <a:rPr lang="bg-BG" altLang="bg-BG" sz="2000" dirty="0" smtClean="0"/>
              <a:t> като зададена величина. За да определи размера на своите инвестиции, фирмата ще сравни пределната ефективност на капитала МЕС с цената за неговото привличане, т.е с лихвения процент на заемания капитал </a:t>
            </a:r>
            <a:r>
              <a:rPr lang="bg-BG" altLang="bg-BG" sz="2000" dirty="0" err="1" smtClean="0"/>
              <a:t>Ie</a:t>
            </a:r>
            <a:r>
              <a:rPr lang="bg-BG" altLang="bg-BG" sz="2000" dirty="0" smtClean="0"/>
              <a:t>. </a:t>
            </a:r>
          </a:p>
        </p:txBody>
      </p:sp>
      <p:pic>
        <p:nvPicPr>
          <p:cNvPr id="5837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0" y="2543225"/>
            <a:ext cx="4363101" cy="4342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004048" y="1268760"/>
            <a:ext cx="4572000" cy="1200329"/>
          </a:xfrm>
          <a:prstGeom prst="rect">
            <a:avLst/>
          </a:prstGeom>
        </p:spPr>
        <p:txBody>
          <a:bodyPr>
            <a:spAutoFit/>
          </a:bodyPr>
          <a:lstStyle/>
          <a:p>
            <a:pPr eaLnBrk="1" hangingPunct="1"/>
            <a:r>
              <a:rPr lang="bg-BG" altLang="bg-BG" dirty="0" smtClean="0"/>
              <a:t>зависимостта между предлагането на заемни фондове и равнището на лихвения процент е правопропорционална </a:t>
            </a:r>
          </a:p>
        </p:txBody>
      </p:sp>
      <p:sp>
        <p:nvSpPr>
          <p:cNvPr id="3" name="Slide Number Placeholder 2"/>
          <p:cNvSpPr>
            <a:spLocks noGrp="1"/>
          </p:cNvSpPr>
          <p:nvPr>
            <p:ph type="sldNum" sz="quarter" idx="12"/>
          </p:nvPr>
        </p:nvSpPr>
        <p:spPr/>
        <p:txBody>
          <a:bodyPr/>
          <a:lstStyle/>
          <a:p>
            <a:pPr>
              <a:defRPr/>
            </a:pPr>
            <a:fld id="{78589F44-9FA7-4160-B958-F86EDEC6C81A}" type="slidenum">
              <a:rPr lang="bg-BG" altLang="bg-BG" smtClean="0"/>
              <a:pPr>
                <a:defRPr/>
              </a:pPr>
              <a:t>76</a:t>
            </a:fld>
            <a:endParaRPr lang="bg-BG" altLang="bg-BG"/>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bg-BG" altLang="bg-BG" sz="4000" i="1" smtClean="0"/>
              <a:t>Фигура:  Равнище на фирмени инвестиции</a:t>
            </a:r>
            <a:r>
              <a:rPr lang="bg-BG" altLang="bg-BG" sz="4000" smtClean="0"/>
              <a:t> </a:t>
            </a:r>
          </a:p>
        </p:txBody>
      </p:sp>
      <p:sp>
        <p:nvSpPr>
          <p:cNvPr id="59395" name="Rectangle 3"/>
          <p:cNvSpPr>
            <a:spLocks noGrp="1" noChangeArrowheads="1"/>
          </p:cNvSpPr>
          <p:nvPr>
            <p:ph type="body" idx="1"/>
          </p:nvPr>
        </p:nvSpPr>
        <p:spPr/>
        <p:txBody>
          <a:bodyPr/>
          <a:lstStyle/>
          <a:p>
            <a:pPr eaLnBrk="1" hangingPunct="1"/>
            <a:endParaRPr lang="bg-BG" altLang="bg-BG" smtClean="0"/>
          </a:p>
        </p:txBody>
      </p:sp>
      <p:pic>
        <p:nvPicPr>
          <p:cNvPr id="59396" name="Picture 4"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97013"/>
            <a:ext cx="8280400" cy="459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p:nvCxnSpPr>
        <p:spPr>
          <a:xfrm>
            <a:off x="683568" y="3794919"/>
            <a:ext cx="6840760" cy="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5" name="Straight Connector 4"/>
          <p:cNvCxnSpPr/>
          <p:nvPr/>
        </p:nvCxnSpPr>
        <p:spPr>
          <a:xfrm>
            <a:off x="1619672" y="3794919"/>
            <a:ext cx="0" cy="1578297"/>
          </a:xfrm>
          <a:prstGeom prst="line">
            <a:avLst/>
          </a:prstGeom>
          <a:ln>
            <a:solidFill>
              <a:schemeClr val="tx2">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77</a:t>
            </a:fld>
            <a:endParaRPr lang="bg-BG" altLang="bg-BG"/>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Пример:Инвестиция в камиони</a:t>
            </a:r>
            <a:endParaRPr lang="bg-BG" dirty="0"/>
          </a:p>
        </p:txBody>
      </p:sp>
      <p:sp>
        <p:nvSpPr>
          <p:cNvPr id="60419" name="Rectangle 3"/>
          <p:cNvSpPr>
            <a:spLocks noGrp="1" noChangeArrowheads="1"/>
          </p:cNvSpPr>
          <p:nvPr>
            <p:ph sz="half" idx="1"/>
          </p:nvPr>
        </p:nvSpPr>
        <p:spPr>
          <a:xfrm>
            <a:off x="457200" y="1600200"/>
            <a:ext cx="3826768" cy="4525963"/>
          </a:xfrm>
        </p:spPr>
        <p:txBody>
          <a:bodyPr/>
          <a:lstStyle/>
          <a:p>
            <a:pPr marL="0" indent="0" algn="just" eaLnBrk="1" hangingPunct="1">
              <a:buFontTx/>
              <a:buNone/>
            </a:pPr>
            <a:r>
              <a:rPr lang="bg-BG" altLang="bg-BG" sz="2400" dirty="0" smtClean="0"/>
              <a:t>1. ако фирмата определи, примерно 18% вътрешна норма на възвращаемост IRR на своите инвестиции, като собствен критерий за ефективност на вложенията си, тя би инвестирала в покупката на 4 камиона. Тогава търсенето на капитал се намира в точка А, където </a:t>
            </a:r>
            <a:r>
              <a:rPr lang="bg-BG" altLang="bg-BG" sz="2400" dirty="0" err="1" smtClean="0"/>
              <a:t>RRc</a:t>
            </a:r>
            <a:r>
              <a:rPr lang="bg-BG" altLang="bg-BG" sz="2400" dirty="0" smtClean="0"/>
              <a:t> =IRR; </a:t>
            </a:r>
          </a:p>
        </p:txBody>
      </p:sp>
      <p:pic>
        <p:nvPicPr>
          <p:cNvPr id="6042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492896"/>
            <a:ext cx="4354302"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4788024" y="4221088"/>
            <a:ext cx="3528392"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4283968" y="3995772"/>
            <a:ext cx="576064" cy="369332"/>
          </a:xfrm>
          <a:prstGeom prst="rect">
            <a:avLst/>
          </a:prstGeom>
          <a:noFill/>
        </p:spPr>
        <p:txBody>
          <a:bodyPr wrap="square" rtlCol="0">
            <a:spAutoFit/>
          </a:bodyPr>
          <a:lstStyle/>
          <a:p>
            <a:r>
              <a:rPr lang="bg-BG" dirty="0" smtClean="0"/>
              <a:t>16</a:t>
            </a:r>
            <a:endParaRPr lang="bg-BG" dirty="0"/>
          </a:p>
        </p:txBody>
      </p:sp>
      <p:sp>
        <p:nvSpPr>
          <p:cNvPr id="8" name="TextBox 7"/>
          <p:cNvSpPr txBox="1"/>
          <p:nvPr/>
        </p:nvSpPr>
        <p:spPr>
          <a:xfrm>
            <a:off x="4283968" y="2852936"/>
            <a:ext cx="504056" cy="369332"/>
          </a:xfrm>
          <a:prstGeom prst="rect">
            <a:avLst/>
          </a:prstGeom>
          <a:noFill/>
        </p:spPr>
        <p:txBody>
          <a:bodyPr wrap="square" rtlCol="0">
            <a:spAutoFit/>
          </a:bodyPr>
          <a:lstStyle/>
          <a:p>
            <a:r>
              <a:rPr lang="bg-BG" dirty="0" smtClean="0"/>
              <a:t>%</a:t>
            </a:r>
            <a:endParaRPr lang="bg-BG" dirty="0"/>
          </a:p>
        </p:txBody>
      </p:sp>
      <p:sp>
        <p:nvSpPr>
          <p:cNvPr id="3" name="Slide Number Placeholder 2"/>
          <p:cNvSpPr>
            <a:spLocks noGrp="1"/>
          </p:cNvSpPr>
          <p:nvPr>
            <p:ph type="sldNum" sz="quarter" idx="12"/>
          </p:nvPr>
        </p:nvSpPr>
        <p:spPr/>
        <p:txBody>
          <a:bodyPr/>
          <a:lstStyle/>
          <a:p>
            <a:pPr>
              <a:defRPr/>
            </a:pPr>
            <a:fld id="{78589F44-9FA7-4160-B958-F86EDEC6C81A}" type="slidenum">
              <a:rPr lang="bg-BG" altLang="bg-BG" smtClean="0"/>
              <a:pPr>
                <a:defRPr/>
              </a:pPr>
              <a:t>78</a:t>
            </a:fld>
            <a:endParaRPr lang="bg-BG" altLang="bg-BG"/>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61443" name="Rectangle 3"/>
          <p:cNvSpPr>
            <a:spLocks noGrp="1" noChangeArrowheads="1"/>
          </p:cNvSpPr>
          <p:nvPr>
            <p:ph sz="half" idx="1"/>
          </p:nvPr>
        </p:nvSpPr>
        <p:spPr>
          <a:xfrm>
            <a:off x="0" y="980728"/>
            <a:ext cx="4495800" cy="5145435"/>
          </a:xfrm>
        </p:spPr>
        <p:txBody>
          <a:bodyPr/>
          <a:lstStyle/>
          <a:p>
            <a:pPr marL="0" indent="0" algn="just" eaLnBrk="1" hangingPunct="1">
              <a:lnSpc>
                <a:spcPct val="80000"/>
              </a:lnSpc>
              <a:buFontTx/>
              <a:buNone/>
            </a:pPr>
            <a:r>
              <a:rPr lang="bg-BG" altLang="bg-BG" sz="1600" dirty="0" smtClean="0"/>
              <a:t>2. ако фирмата не разполага със собствени спестявания, тя би привлекла заеми за покупката на камионите. В такъв случай оптимума на търсенето на капиталовите стоки ще се постигне, когато пределния приход от продукта на капитала </a:t>
            </a:r>
            <a:r>
              <a:rPr lang="bg-BG" altLang="bg-BG" sz="2000" b="1" dirty="0" err="1" smtClean="0"/>
              <a:t>NMRP</a:t>
            </a:r>
            <a:r>
              <a:rPr lang="bg-BG" altLang="bg-BG" sz="1600" b="1" dirty="0" err="1" smtClean="0"/>
              <a:t>c</a:t>
            </a:r>
            <a:r>
              <a:rPr lang="bg-BG" altLang="bg-BG" sz="1600" dirty="0" smtClean="0"/>
              <a:t> стане равен на пределния разход за неговото привличане МС или платимата лихва по банковия заем, т.е икономическата печалба от 6,4 хил.лева, която носи 6-тия камион е равна на лихвата от 6,4 хил.лева, която трябва да се плати за получения заем от 40 хил. лв. за неговата покупка. Равенството между печалбата от инвестицията и цената за нейното привличане се дава фактически от нормата на възвращаемост на инвестицията МЕС(</a:t>
            </a:r>
            <a:r>
              <a:rPr lang="bg-BG" altLang="bg-BG" sz="1600" dirty="0" err="1" smtClean="0"/>
              <a:t>RRc</a:t>
            </a:r>
            <a:r>
              <a:rPr lang="bg-BG" altLang="bg-BG" sz="1600" dirty="0" smtClean="0"/>
              <a:t>) и лихвения процент като цена за заемането на капиталовата сума: MEC = </a:t>
            </a:r>
            <a:r>
              <a:rPr lang="bg-BG" altLang="bg-BG" sz="1600" dirty="0" err="1" smtClean="0"/>
              <a:t>Ie</a:t>
            </a:r>
            <a:r>
              <a:rPr lang="bg-BG" altLang="bg-BG" sz="1600" dirty="0" smtClean="0"/>
              <a:t>. То е налице в т.В на фиг.7.5б. В този момент свръх нормалната или икономическата печалба от капитала като фактор се ликвидира: той носи само нормална печалба, която е равна на лихвения процент. За фирмата вече е безразлично дали ще вложи паричната сума в реален капитал или в банков депозит: нормата на печалбата от вложението е една и съща. </a:t>
            </a:r>
          </a:p>
        </p:txBody>
      </p:sp>
      <p:pic>
        <p:nvPicPr>
          <p:cNvPr id="6144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259619"/>
            <a:ext cx="4038600" cy="3207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78589F44-9FA7-4160-B958-F86EDEC6C81A}" type="slidenum">
              <a:rPr lang="bg-BG" altLang="bg-BG" smtClean="0"/>
              <a:pPr>
                <a:defRPr/>
              </a:pPr>
              <a:t>79</a:t>
            </a:fld>
            <a:endParaRPr lang="bg-BG" altLang="bg-BG"/>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ltLang="bg-BG" b="1" u="sng" dirty="0" smtClean="0">
                <a:latin typeface="Times New Roman" pitchFamily="18" charset="0"/>
              </a:rPr>
              <a:t>АКТИВИ</a:t>
            </a:r>
            <a:br>
              <a:rPr lang="bg-BG" altLang="bg-BG" b="1" u="sng" dirty="0" smtClean="0">
                <a:latin typeface="Times New Roman" pitchFamily="18" charset="0"/>
              </a:rPr>
            </a:br>
            <a:r>
              <a:rPr lang="bg-BG" altLang="bg-BG" b="1" u="sng" dirty="0" smtClean="0">
                <a:latin typeface="Times New Roman" pitchFamily="18" charset="0"/>
              </a:rPr>
              <a:t> </a:t>
            </a:r>
            <a:r>
              <a:rPr lang="bg-BG" altLang="bg-BG" b="1" u="sng" dirty="0">
                <a:latin typeface="Times New Roman" pitchFamily="18" charset="0"/>
              </a:rPr>
              <a:t>По начин на възстановяване:</a:t>
            </a:r>
            <a:r>
              <a:rPr lang="bg-BG" altLang="bg-BG" dirty="0"/>
              <a:t> </a:t>
            </a:r>
            <a:endParaRPr lang="bg-BG" dirty="0"/>
          </a:p>
        </p:txBody>
      </p:sp>
      <p:sp>
        <p:nvSpPr>
          <p:cNvPr id="3" name="Content Placeholder 2"/>
          <p:cNvSpPr>
            <a:spLocks noGrp="1"/>
          </p:cNvSpPr>
          <p:nvPr>
            <p:ph idx="1"/>
          </p:nvPr>
        </p:nvSpPr>
        <p:spPr/>
        <p:txBody>
          <a:bodyPr/>
          <a:lstStyle/>
          <a:p>
            <a:pPr marL="342900" lvl="1" indent="-342900" algn="just">
              <a:buFontTx/>
              <a:buChar char="•"/>
            </a:pPr>
            <a:r>
              <a:rPr lang="bg-BG" altLang="bg-BG" dirty="0"/>
              <a:t>дълготрайните активи пренасят стойността си на части в себестойността на готовите продукти </a:t>
            </a:r>
            <a:r>
              <a:rPr lang="bg-BG" altLang="bg-BG" u="sng" dirty="0"/>
              <a:t>чрез амортизационни отчисления</a:t>
            </a:r>
            <a:r>
              <a:rPr lang="bg-BG" altLang="bg-BG" dirty="0"/>
              <a:t>, които се възстановяват след всеки цикъл, но не </a:t>
            </a:r>
            <a:r>
              <a:rPr lang="bg-BG" altLang="bg-BG" dirty="0" smtClean="0"/>
              <a:t>приемат </a:t>
            </a:r>
            <a:r>
              <a:rPr lang="bg-BG" altLang="bg-BG" dirty="0"/>
              <a:t>веднага натуралната си форма, а се натрупват; </a:t>
            </a:r>
          </a:p>
          <a:p>
            <a:endParaRPr lang="bg-BG"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8</a:t>
            </a:fld>
            <a:endParaRPr lang="bg-BG" altLang="bg-BG"/>
          </a:p>
        </p:txBody>
      </p:sp>
    </p:spTree>
    <p:extLst>
      <p:ext uri="{BB962C8B-B14F-4D97-AF65-F5344CB8AC3E}">
        <p14:creationId xmlns:p14="http://schemas.microsoft.com/office/powerpoint/2010/main" val="32373725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0" y="274638"/>
            <a:ext cx="3394720" cy="1143000"/>
          </a:xfrm>
        </p:spPr>
        <p:txBody>
          <a:bodyPr/>
          <a:lstStyle/>
          <a:p>
            <a:r>
              <a:rPr lang="bg-BG" sz="1800" dirty="0" smtClean="0"/>
              <a:t>Покупка на камиони</a:t>
            </a:r>
            <a:endParaRPr lang="bg-BG" sz="1800" dirty="0"/>
          </a:p>
        </p:txBody>
      </p:sp>
      <p:sp>
        <p:nvSpPr>
          <p:cNvPr id="62467" name="Rectangle 3"/>
          <p:cNvSpPr>
            <a:spLocks noGrp="1" noChangeArrowheads="1"/>
          </p:cNvSpPr>
          <p:nvPr>
            <p:ph sz="half" idx="1"/>
          </p:nvPr>
        </p:nvSpPr>
        <p:spPr>
          <a:xfrm>
            <a:off x="0" y="332656"/>
            <a:ext cx="4495800" cy="5793507"/>
          </a:xfrm>
        </p:spPr>
        <p:txBody>
          <a:bodyPr/>
          <a:lstStyle/>
          <a:p>
            <a:pPr marL="0" indent="0" algn="just" eaLnBrk="1" hangingPunct="1">
              <a:lnSpc>
                <a:spcPct val="80000"/>
              </a:lnSpc>
              <a:buFontTx/>
              <a:buNone/>
            </a:pPr>
            <a:r>
              <a:rPr lang="bg-BG" altLang="bg-BG" sz="2000" dirty="0" smtClean="0"/>
              <a:t>3. нека приемем, че фирмата има собствени спестявания. Тогава тя няма да плаща лихва и следователно би могла да закупи повече капиталови единици. Допускаме, че фирмата закупува 6 камиона, т.е достига до т.С по кривата на МЕС. За вложените допълнително 40 хил.лв. в 6-тия камион, фирмата получава печалба в размер на 5,6 хил. лв. или нормата на възвращаемост от инвестицията е 14%. Този резултат обаче е неефективен от гледна точка на алтернативния разход на капитала. Без да поема никакъв риск, фирмата би могла да вложи сумата от 40 хил.лв. в банков депозит и да получи 6,4 хил.лв. лихва или 16% възвращаемост на вложението! Очевидно, алтернативния разход на капитала - лихвата по банковия депозит е по-изгодната алтернатива за вложението на собствените спестявания. </a:t>
            </a:r>
          </a:p>
        </p:txBody>
      </p:sp>
      <p:pic>
        <p:nvPicPr>
          <p:cNvPr id="6246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9548" y="1052736"/>
            <a:ext cx="4494451" cy="4915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78589F44-9FA7-4160-B958-F86EDEC6C81A}" type="slidenum">
              <a:rPr lang="bg-BG" altLang="bg-BG" smtClean="0"/>
              <a:pPr>
                <a:defRPr/>
              </a:pPr>
              <a:t>80</a:t>
            </a:fld>
            <a:endParaRPr lang="bg-BG" altLang="bg-BG"/>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endParaRPr lang="bg-BG" altLang="bg-BG" smtClean="0"/>
          </a:p>
        </p:txBody>
      </p:sp>
      <p:sp>
        <p:nvSpPr>
          <p:cNvPr id="63491" name="Rectangle 3"/>
          <p:cNvSpPr>
            <a:spLocks noGrp="1" noChangeArrowheads="1"/>
          </p:cNvSpPr>
          <p:nvPr>
            <p:ph type="body" idx="1"/>
          </p:nvPr>
        </p:nvSpPr>
        <p:spPr/>
        <p:txBody>
          <a:bodyPr/>
          <a:lstStyle/>
          <a:p>
            <a:pPr marL="0" indent="0" algn="just" eaLnBrk="1" hangingPunct="1">
              <a:buFontTx/>
              <a:buNone/>
            </a:pPr>
            <a:r>
              <a:rPr lang="bg-BG" altLang="bg-BG" sz="2800" dirty="0" smtClean="0"/>
              <a:t>Ето защо </a:t>
            </a:r>
            <a:r>
              <a:rPr lang="bg-BG" altLang="bg-BG" sz="2800" b="1" dirty="0" smtClean="0"/>
              <a:t>лихвеният процент по банковите депозити определя минималната норма на възвращаемост на инвестицията</a:t>
            </a:r>
            <a:r>
              <a:rPr lang="bg-BG" altLang="bg-BG" sz="2800" dirty="0" smtClean="0"/>
              <a:t>. Той служи като ориентир, база за изчисляване ефективността на всяка една инвестиция: когато нормата на възвращаемост на инвестицията е по-ниска от лихвения процент, тя е икономически неизгодна и следователно неосъществима.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81</a:t>
            </a:fld>
            <a:endParaRPr lang="bg-BG" altLang="bg-BG"/>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endParaRPr lang="bg-BG" altLang="bg-BG" smtClean="0"/>
          </a:p>
        </p:txBody>
      </p:sp>
      <p:sp>
        <p:nvSpPr>
          <p:cNvPr id="64515" name="Rectangle 3"/>
          <p:cNvSpPr>
            <a:spLocks noGrp="1" noChangeArrowheads="1"/>
          </p:cNvSpPr>
          <p:nvPr>
            <p:ph type="body" idx="1"/>
          </p:nvPr>
        </p:nvSpPr>
        <p:spPr/>
        <p:txBody>
          <a:bodyPr/>
          <a:lstStyle/>
          <a:p>
            <a:pPr marL="0" indent="0" algn="just" eaLnBrk="1" hangingPunct="1">
              <a:lnSpc>
                <a:spcPct val="80000"/>
              </a:lnSpc>
              <a:buFontTx/>
              <a:buNone/>
            </a:pPr>
            <a:r>
              <a:rPr lang="bg-BG" altLang="bg-BG" sz="2400" dirty="0" smtClean="0"/>
              <a:t>	Изводът е, че оптималният размер на инвестициите на дадена фирма се достига в момента, когато пределната ефективност на капитала стане равна на пазарния лихвен процент: </a:t>
            </a:r>
            <a:r>
              <a:rPr lang="bg-BG" altLang="bg-BG" sz="2400" b="1" dirty="0" smtClean="0">
                <a:solidFill>
                  <a:srgbClr val="FF0000"/>
                </a:solidFill>
              </a:rPr>
              <a:t>MEC = </a:t>
            </a:r>
            <a:r>
              <a:rPr lang="bg-BG" altLang="bg-BG" sz="2400" b="1" dirty="0" err="1" smtClean="0">
                <a:solidFill>
                  <a:srgbClr val="FF0000"/>
                </a:solidFill>
              </a:rPr>
              <a:t>Ie</a:t>
            </a:r>
            <a:r>
              <a:rPr lang="bg-BG" altLang="bg-BG" sz="2400" dirty="0" smtClean="0"/>
              <a:t>. Ако лихвения процент е висок, фирмата ще търси по-малко заеми за инвестиции, т.е зависимостта между тях е обратнопропорционална. Графично тя се представя като фирмена крива на търсене на капитали DL. Всяка една точка от нея показва количеството на търсените капитали за инвестиции при дадено равнище на лихвения процент. Тогава можем да запишем, че DL= f(</a:t>
            </a:r>
            <a:r>
              <a:rPr lang="bg-BG" altLang="bg-BG" sz="2400" dirty="0" err="1" smtClean="0"/>
              <a:t>Inv</a:t>
            </a:r>
            <a:r>
              <a:rPr lang="bg-BG" altLang="bg-BG" sz="2400" dirty="0" smtClean="0"/>
              <a:t>), т.е фирменото търсене на капитали за инвестиции е функция на лихвения процент.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82</a:t>
            </a:fld>
            <a:endParaRPr lang="bg-BG" altLang="bg-BG"/>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bg-BG" altLang="bg-BG" sz="2800" dirty="0" smtClean="0"/>
              <a:t>Образуване на кривата на пазарното търсене на капитали чрез хоризонтално сумиране</a:t>
            </a:r>
          </a:p>
        </p:txBody>
      </p:sp>
      <p:sp>
        <p:nvSpPr>
          <p:cNvPr id="65539" name="Rectangle 3"/>
          <p:cNvSpPr>
            <a:spLocks noGrp="1" noChangeArrowheads="1"/>
          </p:cNvSpPr>
          <p:nvPr>
            <p:ph type="body" idx="1"/>
          </p:nvPr>
        </p:nvSpPr>
        <p:spPr/>
        <p:txBody>
          <a:bodyPr/>
          <a:lstStyle/>
          <a:p>
            <a:pPr marL="0" indent="0" algn="just" eaLnBrk="1" hangingPunct="1">
              <a:lnSpc>
                <a:spcPct val="90000"/>
              </a:lnSpc>
              <a:buFontTx/>
              <a:buNone/>
            </a:pPr>
            <a:r>
              <a:rPr lang="bg-BG" altLang="bg-BG" sz="2400" dirty="0" smtClean="0"/>
              <a:t>Разкритите закономерности в търсенето на </a:t>
            </a:r>
            <a:r>
              <a:rPr lang="bg-BG" altLang="bg-BG" sz="2400" dirty="0" err="1" smtClean="0"/>
              <a:t>капиталa</a:t>
            </a:r>
            <a:r>
              <a:rPr lang="bg-BG" altLang="bg-BG" sz="2400" dirty="0" smtClean="0"/>
              <a:t> са валидни за поведението на всяка една фирма. </a:t>
            </a:r>
            <a:r>
              <a:rPr lang="bg-BG" altLang="bg-BG" sz="2400" dirty="0" err="1" smtClean="0"/>
              <a:t>Tогава</a:t>
            </a:r>
            <a:r>
              <a:rPr lang="bg-BG" altLang="bg-BG" sz="2400" dirty="0" smtClean="0"/>
              <a:t> ако сумираме търсенето на инвестиции на всички фирми: DLX + DLY + DLZ +....</a:t>
            </a:r>
            <a:r>
              <a:rPr lang="bg-BG" altLang="bg-BG" sz="2400" dirty="0" err="1" smtClean="0"/>
              <a:t>DLn</a:t>
            </a:r>
            <a:r>
              <a:rPr lang="bg-BG" altLang="bg-BG" sz="2400" dirty="0" smtClean="0"/>
              <a:t>, ще получим </a:t>
            </a:r>
            <a:r>
              <a:rPr lang="bg-BG" altLang="bg-BG" sz="2400" b="1" dirty="0" smtClean="0"/>
              <a:t>кривата на пазарното търсене</a:t>
            </a:r>
            <a:r>
              <a:rPr lang="bg-BG" altLang="bg-BG" sz="2400" dirty="0" smtClean="0"/>
              <a:t> DL на капитали, която е представена на фиг.7.4б. Тя разкрива търсенето на заемни капитали за инвестиции при дадено равнище на лихвения процент. Зависимостта между тях е обратнопропорционална: например, понижаването на лихвения процент от </a:t>
            </a:r>
            <a:r>
              <a:rPr lang="bg-BG" altLang="bg-BG" sz="2400" dirty="0" err="1" smtClean="0"/>
              <a:t>Ie</a:t>
            </a:r>
            <a:r>
              <a:rPr lang="bg-BG" altLang="bg-BG" sz="2400" dirty="0" smtClean="0"/>
              <a:t> до I</a:t>
            </a:r>
            <a:r>
              <a:rPr lang="bg-BG" altLang="bg-BG" sz="2000" dirty="0" smtClean="0"/>
              <a:t>1</a:t>
            </a:r>
            <a:r>
              <a:rPr lang="bg-BG" altLang="bg-BG" sz="2400" dirty="0" smtClean="0"/>
              <a:t> ще повиши търсенето на заемни капитали за инвестиции от </a:t>
            </a:r>
            <a:r>
              <a:rPr lang="bg-BG" altLang="bg-BG" sz="2400" dirty="0" err="1" smtClean="0"/>
              <a:t>ОQe</a:t>
            </a:r>
            <a:r>
              <a:rPr lang="bg-BG" altLang="bg-BG" sz="2400" dirty="0" smtClean="0"/>
              <a:t> до ОQ1 на фиг.7.4б.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83</a:t>
            </a:fld>
            <a:endParaRPr lang="bg-BG" altLang="bg-BG"/>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bg-BG" altLang="bg-BG" dirty="0" smtClean="0"/>
              <a:t>структура </a:t>
            </a:r>
            <a:r>
              <a:rPr lang="bg-BG" altLang="bg-BG" dirty="0"/>
              <a:t>на лихвените проценти</a:t>
            </a:r>
            <a:endParaRPr lang="bg-BG" altLang="bg-BG" dirty="0" smtClean="0"/>
          </a:p>
        </p:txBody>
      </p:sp>
      <p:sp>
        <p:nvSpPr>
          <p:cNvPr id="66563" name="Rectangle 3"/>
          <p:cNvSpPr>
            <a:spLocks noGrp="1" noChangeArrowheads="1"/>
          </p:cNvSpPr>
          <p:nvPr>
            <p:ph type="body" idx="1"/>
          </p:nvPr>
        </p:nvSpPr>
        <p:spPr/>
        <p:txBody>
          <a:bodyPr/>
          <a:lstStyle/>
          <a:p>
            <a:pPr marL="0" indent="0" eaLnBrk="1" hangingPunct="1">
              <a:lnSpc>
                <a:spcPct val="90000"/>
              </a:lnSpc>
              <a:buNone/>
            </a:pPr>
            <a:r>
              <a:rPr lang="bg-BG" altLang="bg-BG" sz="2800" dirty="0" smtClean="0"/>
              <a:t>структурата на лихвените проценти по заемите за стопанските субекти се включват:</a:t>
            </a:r>
          </a:p>
          <a:p>
            <a:pPr marL="0" indent="0" eaLnBrk="1" hangingPunct="1">
              <a:lnSpc>
                <a:spcPct val="90000"/>
              </a:lnSpc>
              <a:buNone/>
            </a:pPr>
            <a:r>
              <a:rPr lang="bg-BG" altLang="bg-BG" sz="2800" dirty="0" smtClean="0"/>
              <a:t>а/ основния лихвен процент</a:t>
            </a:r>
          </a:p>
          <a:p>
            <a:pPr marL="0" indent="0" eaLnBrk="1" hangingPunct="1">
              <a:lnSpc>
                <a:spcPct val="90000"/>
              </a:lnSpc>
              <a:buNone/>
            </a:pPr>
            <a:r>
              <a:rPr lang="bg-BG" altLang="bg-BG" sz="2800" dirty="0" smtClean="0"/>
              <a:t>б/ добавки към него в зависимост от риска:</a:t>
            </a:r>
          </a:p>
          <a:p>
            <a:pPr marL="0" indent="0" eaLnBrk="1" hangingPunct="1">
              <a:lnSpc>
                <a:spcPct val="90000"/>
              </a:lnSpc>
              <a:buNone/>
            </a:pPr>
            <a:r>
              <a:rPr lang="bg-BG" altLang="bg-BG" sz="2800" dirty="0" smtClean="0"/>
              <a:t>за несигурността в бъдещите условия за връщане на заема, които зависят от неговата продължителност;</a:t>
            </a:r>
          </a:p>
          <a:p>
            <a:pPr marL="0" indent="0" eaLnBrk="1" hangingPunct="1">
              <a:lnSpc>
                <a:spcPct val="90000"/>
              </a:lnSpc>
              <a:buNone/>
            </a:pPr>
            <a:r>
              <a:rPr lang="bg-BG" altLang="bg-BG" sz="2800" dirty="0" smtClean="0"/>
              <a:t>за кредитоспособността на </a:t>
            </a:r>
            <a:r>
              <a:rPr lang="bg-BG" altLang="bg-BG" sz="2800" dirty="0" err="1" smtClean="0"/>
              <a:t>заемополучателя</a:t>
            </a:r>
            <a:r>
              <a:rPr lang="bg-BG" altLang="bg-BG" sz="2800" dirty="0" smtClean="0"/>
              <a:t>, който се определя чрез кредитен рейтинг</a:t>
            </a:r>
          </a:p>
          <a:p>
            <a:pPr marL="0" indent="0" eaLnBrk="1" hangingPunct="1">
              <a:lnSpc>
                <a:spcPct val="90000"/>
              </a:lnSpc>
              <a:buNone/>
            </a:pPr>
            <a:r>
              <a:rPr lang="bg-BG" altLang="bg-BG" sz="2800" dirty="0" smtClean="0"/>
              <a:t>за ликвидността</a:t>
            </a:r>
            <a:r>
              <a:rPr lang="en-US" altLang="bg-BG" sz="2800" dirty="0" smtClean="0"/>
              <a:t> </a:t>
            </a:r>
            <a:r>
              <a:rPr lang="bg-BG" altLang="bg-BG" sz="2800" dirty="0" smtClean="0"/>
              <a:t>(</a:t>
            </a:r>
            <a:r>
              <a:rPr lang="bg-BG" altLang="bg-BG" sz="2800" dirty="0" err="1" smtClean="0"/>
              <a:t>продаваемостта</a:t>
            </a:r>
            <a:r>
              <a:rPr lang="bg-BG" altLang="bg-BG" sz="2800" dirty="0" smtClean="0"/>
              <a:t>) на дълга на кредитополучателя.</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84</a:t>
            </a:fld>
            <a:endParaRPr lang="bg-BG" altLang="bg-BG"/>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p:txBody>
          <a:bodyPr/>
          <a:lstStyle/>
          <a:p>
            <a:pPr eaLnBrk="1" hangingPunct="1"/>
            <a:r>
              <a:rPr lang="bg-BG" altLang="bg-BG" b="1" dirty="0" smtClean="0"/>
              <a:t>Текущата (сегашна) пазарна стойност на капитала</a:t>
            </a:r>
            <a:r>
              <a:rPr lang="bg-BG" altLang="bg-BG" dirty="0" smtClean="0"/>
              <a:t> </a:t>
            </a:r>
          </a:p>
        </p:txBody>
      </p:sp>
      <p:sp>
        <p:nvSpPr>
          <p:cNvPr id="5" name="Content Placeholder 4"/>
          <p:cNvSpPr>
            <a:spLocks noGrp="1" noRot="1" noChangeAspect="1" noMove="1" noResize="1" noEditPoints="1" noAdjustHandles="1" noChangeArrowheads="1" noChangeShapeType="1" noTextEdit="1"/>
          </p:cNvSpPr>
          <p:nvPr>
            <p:ph sz="half" idx="1"/>
          </p:nvPr>
        </p:nvSpPr>
        <p:spPr>
          <a:blipFill rotWithShape="1">
            <a:blip r:embed="rId2"/>
            <a:stretch>
              <a:fillRect/>
            </a:stretch>
          </a:blipFill>
          <a:extLst/>
        </p:spPr>
        <p:txBody>
          <a:bodyPr/>
          <a:lstStyle/>
          <a:p>
            <a:pPr>
              <a:defRPr/>
            </a:pPr>
            <a:r>
              <a:rPr lang="bg-BG">
                <a:noFill/>
              </a:rPr>
              <a:t> </a:t>
            </a:r>
          </a:p>
        </p:txBody>
      </p:sp>
      <p:sp>
        <p:nvSpPr>
          <p:cNvPr id="67588" name="Content Placeholder 5"/>
          <p:cNvSpPr>
            <a:spLocks noGrp="1"/>
          </p:cNvSpPr>
          <p:nvPr>
            <p:ph sz="half" idx="2"/>
          </p:nvPr>
        </p:nvSpPr>
        <p:spPr>
          <a:xfrm>
            <a:off x="4648200" y="1600200"/>
            <a:ext cx="4495800" cy="4525963"/>
          </a:xfrm>
        </p:spPr>
        <p:txBody>
          <a:bodyPr/>
          <a:lstStyle/>
          <a:p>
            <a:pPr eaLnBrk="1" hangingPunct="1"/>
            <a:r>
              <a:rPr lang="bg-BG" altLang="bg-BG" smtClean="0"/>
              <a:t>където:</a:t>
            </a:r>
          </a:p>
          <a:p>
            <a:pPr eaLnBrk="1" hangingPunct="1"/>
            <a:r>
              <a:rPr lang="bg-BG" altLang="bg-BG" smtClean="0"/>
              <a:t>PV е сегашната пазарна оценка на цеха или неговата цена като капитал;</a:t>
            </a:r>
          </a:p>
          <a:p>
            <a:pPr eaLnBrk="1" hangingPunct="1"/>
            <a:r>
              <a:rPr lang="bg-BG" altLang="bg-BG" smtClean="0"/>
              <a:t>APr е годишната печалба от цеха;</a:t>
            </a:r>
          </a:p>
          <a:p>
            <a:pPr eaLnBrk="1" hangingPunct="1"/>
            <a:r>
              <a:rPr lang="bg-BG" altLang="bg-BG" smtClean="0"/>
              <a:t>i е лихвения процент по банковите депозити.</a:t>
            </a:r>
          </a:p>
          <a:p>
            <a:pPr eaLnBrk="1" hangingPunct="1"/>
            <a:endParaRPr lang="bg-BG" altLang="bg-BG" smtClean="0"/>
          </a:p>
        </p:txBody>
      </p:sp>
      <p:sp>
        <p:nvSpPr>
          <p:cNvPr id="2" name="Slide Number Placeholder 1"/>
          <p:cNvSpPr>
            <a:spLocks noGrp="1"/>
          </p:cNvSpPr>
          <p:nvPr>
            <p:ph type="sldNum" sz="quarter" idx="12"/>
          </p:nvPr>
        </p:nvSpPr>
        <p:spPr/>
        <p:txBody>
          <a:bodyPr/>
          <a:lstStyle/>
          <a:p>
            <a:pPr>
              <a:defRPr/>
            </a:pPr>
            <a:fld id="{78589F44-9FA7-4160-B958-F86EDEC6C81A}" type="slidenum">
              <a:rPr lang="bg-BG" altLang="bg-BG" smtClean="0"/>
              <a:pPr>
                <a:defRPr/>
              </a:pPr>
              <a:t>85</a:t>
            </a:fld>
            <a:endParaRPr lang="bg-BG" altLang="bg-BG"/>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bg-BG" dirty="0" smtClean="0"/>
              <a:t>Пример</a:t>
            </a:r>
            <a:endParaRPr lang="bg-BG" dirty="0"/>
          </a:p>
        </p:txBody>
      </p:sp>
      <p:sp>
        <p:nvSpPr>
          <p:cNvPr id="6" name="Rectangle 5"/>
          <p:cNvSpPr/>
          <p:nvPr/>
        </p:nvSpPr>
        <p:spPr>
          <a:xfrm>
            <a:off x="323528" y="1720840"/>
            <a:ext cx="8640960" cy="1754326"/>
          </a:xfrm>
          <a:prstGeom prst="rect">
            <a:avLst/>
          </a:prstGeom>
        </p:spPr>
        <p:txBody>
          <a:bodyPr wrap="square">
            <a:spAutoFit/>
          </a:bodyPr>
          <a:lstStyle/>
          <a:p>
            <a:pPr algn="just"/>
            <a:r>
              <a:rPr lang="bg-BG" dirty="0"/>
              <a:t>Като използваме лихвения процент като минимална норма на възвращаемост на инвестициите нека да определим текущата пазарна стойност (цена) на капитала на дадена фирма. Допускаме, че цех за производство на </a:t>
            </a:r>
            <a:r>
              <a:rPr lang="bg-BG" dirty="0" err="1"/>
              <a:t>кроасани</a:t>
            </a:r>
            <a:r>
              <a:rPr lang="bg-BG" dirty="0"/>
              <a:t> носи годишна печалба на неговия собственик от 24,500 лв. Лихвеният процент по банковите депозити приемаме за 7 %. Каква е пазарната стойност на цеха като капиталов фактор? </a:t>
            </a:r>
          </a:p>
        </p:txBody>
      </p:sp>
      <p:sp>
        <p:nvSpPr>
          <p:cNvPr id="9" name="Rectangle 4"/>
          <p:cNvSpPr>
            <a:spLocks noChangeArrowheads="1"/>
          </p:cNvSpPr>
          <p:nvPr/>
        </p:nvSpPr>
        <p:spPr bwMode="auto">
          <a:xfrm>
            <a:off x="0" y="3618222"/>
            <a:ext cx="7380312"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bg-BG" altLang="bg-BG"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Като заместим с дадените числа, получаваме:</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7" name="Picture 3" descr="C:\Users\tusf\NBU\microeconomics\1024\graphics\f_57.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371081" y="4282802"/>
            <a:ext cx="5046680" cy="152246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pPr>
              <a:defRPr/>
            </a:pPr>
            <a:fld id="{BC3E94D9-D85E-486E-9FF4-5C206E08631F}" type="slidenum">
              <a:rPr lang="bg-BG" altLang="bg-BG" smtClean="0"/>
              <a:pPr>
                <a:defRPr/>
              </a:pPr>
              <a:t>86</a:t>
            </a:fld>
            <a:endParaRPr lang="bg-BG" altLang="bg-BG"/>
          </a:p>
        </p:txBody>
      </p:sp>
    </p:spTree>
    <p:extLst>
      <p:ext uri="{BB962C8B-B14F-4D97-AF65-F5344CB8AC3E}">
        <p14:creationId xmlns:p14="http://schemas.microsoft.com/office/powerpoint/2010/main" val="112858331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bg-BG" dirty="0"/>
              <a:t>капитализирана цена</a:t>
            </a:r>
          </a:p>
        </p:txBody>
      </p:sp>
      <p:sp>
        <p:nvSpPr>
          <p:cNvPr id="4" name="Content Placeholder 3"/>
          <p:cNvSpPr>
            <a:spLocks noGrp="1"/>
          </p:cNvSpPr>
          <p:nvPr>
            <p:ph idx="1"/>
          </p:nvPr>
        </p:nvSpPr>
        <p:spPr/>
        <p:txBody>
          <a:bodyPr/>
          <a:lstStyle/>
          <a:p>
            <a:pPr marL="0" indent="0" algn="just">
              <a:buNone/>
            </a:pPr>
            <a:r>
              <a:rPr lang="bg-BG" sz="2800" dirty="0" smtClean="0"/>
              <a:t>		Примерът </a:t>
            </a:r>
            <a:r>
              <a:rPr lang="bg-BG" sz="2800" dirty="0"/>
              <a:t>показва, че пазарната стойност на цеха възлиза на 350, 000 лв. Тя се равнява на сумата на банков депозит, която инвеститорът трябва да направи, за да получи при съществуващата лихва от 7% годишен доход в размер на 24,500 лв. Ето защо пазарната оценка на цеха от 350,000 лв. се нарича още капитализирана цена, а самият процес на определяне на пазарната стойност на стопанската дейност - пазарна капитализация. </a:t>
            </a:r>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87</a:t>
            </a:fld>
            <a:endParaRPr lang="bg-BG" altLang="bg-BG"/>
          </a:p>
        </p:txBody>
      </p:sp>
    </p:spTree>
    <p:extLst>
      <p:ext uri="{BB962C8B-B14F-4D97-AF65-F5344CB8AC3E}">
        <p14:creationId xmlns:p14="http://schemas.microsoft.com/office/powerpoint/2010/main" val="204620755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bg-BG"/>
          </a:p>
        </p:txBody>
      </p:sp>
      <p:sp>
        <p:nvSpPr>
          <p:cNvPr id="3" name="Content Placeholder 2"/>
          <p:cNvSpPr>
            <a:spLocks noGrp="1"/>
          </p:cNvSpPr>
          <p:nvPr>
            <p:ph sz="half" idx="4294967295"/>
          </p:nvPr>
        </p:nvSpPr>
        <p:spPr>
          <a:xfrm>
            <a:off x="0" y="1600200"/>
            <a:ext cx="8892480" cy="4525963"/>
          </a:xfrm>
        </p:spPr>
        <p:txBody>
          <a:bodyPr/>
          <a:lstStyle/>
          <a:p>
            <a:pPr marL="0" indent="0" algn="just">
              <a:buNone/>
            </a:pPr>
            <a:r>
              <a:rPr lang="en-US" sz="2000" dirty="0" smtClean="0"/>
              <a:t>	</a:t>
            </a:r>
            <a:r>
              <a:rPr lang="bg-BG" sz="2000" dirty="0" smtClean="0"/>
              <a:t>Когато </a:t>
            </a:r>
            <a:r>
              <a:rPr lang="bg-BG" sz="2000" dirty="0"/>
              <a:t>предприемачите използват собствени пари за инвестиции, те </a:t>
            </a:r>
            <a:r>
              <a:rPr lang="bg-BG" sz="2000" b="1" dirty="0"/>
              <a:t>сравняват нормата на печалбата от тях с равнището от лихвения процент</a:t>
            </a:r>
            <a:r>
              <a:rPr lang="bg-BG" sz="2000" dirty="0"/>
              <a:t>. Ако последният е по-висок, предприемачите предпочитат да вложат собствените си пари като банков депозит и да получат лихва като доход. Този избор е свързан с ролята, която изпълнява лихвения процент по банковите депозити: той е </a:t>
            </a:r>
            <a:r>
              <a:rPr lang="bg-BG" sz="2000" dirty="0" err="1"/>
              <a:t>безрискова</a:t>
            </a:r>
            <a:r>
              <a:rPr lang="bg-BG" sz="2000" dirty="0"/>
              <a:t> алтернатива за влагането на парите и лихвата от него определя минималната, базисна рентабилност на всяка една инвестиция. От тук нататък, всеки инвеститор сравнява рентабилността на своя проект с лихвения процент. Ако </a:t>
            </a:r>
            <a:r>
              <a:rPr lang="bg-BG" sz="2000" b="1" dirty="0"/>
              <a:t>нормата на печалбата е по-висока от лихвения процент, проекта е изгоден за реализиране</a:t>
            </a:r>
            <a:r>
              <a:rPr lang="bg-BG" sz="2000" dirty="0"/>
              <a:t>. В противен случай по-рационалното решение е другата алтернатива на вложението- </a:t>
            </a:r>
            <a:r>
              <a:rPr lang="bg-BG" sz="2000" dirty="0" err="1"/>
              <a:t>безрисковия</a:t>
            </a:r>
            <a:r>
              <a:rPr lang="bg-BG" sz="2000" dirty="0"/>
              <a:t> банков депозит. Това е </a:t>
            </a:r>
            <a:r>
              <a:rPr lang="bg-BG" sz="2000" b="1" dirty="0"/>
              <a:t>фундаментална хипотеза в теорията на инвестиционните решения!</a:t>
            </a:r>
          </a:p>
          <a:p>
            <a:pPr algn="just"/>
            <a:endParaRPr lang="bg-BG" sz="2000" dirty="0"/>
          </a:p>
        </p:txBody>
      </p:sp>
      <p:sp>
        <p:nvSpPr>
          <p:cNvPr id="2" name="Slide Number Placeholder 1"/>
          <p:cNvSpPr>
            <a:spLocks noGrp="1"/>
          </p:cNvSpPr>
          <p:nvPr>
            <p:ph type="sldNum" sz="quarter" idx="12"/>
          </p:nvPr>
        </p:nvSpPr>
        <p:spPr/>
        <p:txBody>
          <a:bodyPr/>
          <a:lstStyle/>
          <a:p>
            <a:pPr>
              <a:defRPr/>
            </a:pPr>
            <a:fld id="{BC3E94D9-D85E-486E-9FF4-5C206E08631F}" type="slidenum">
              <a:rPr lang="bg-BG" altLang="bg-BG" smtClean="0"/>
              <a:pPr>
                <a:defRPr/>
              </a:pPr>
              <a:t>88</a:t>
            </a:fld>
            <a:endParaRPr lang="bg-BG" altLang="bg-BG"/>
          </a:p>
        </p:txBody>
      </p:sp>
    </p:spTree>
    <p:extLst>
      <p:ext uri="{BB962C8B-B14F-4D97-AF65-F5344CB8AC3E}">
        <p14:creationId xmlns:p14="http://schemas.microsoft.com/office/powerpoint/2010/main" val="251448352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bg-BG" dirty="0" smtClean="0"/>
              <a:t>Пазарна </a:t>
            </a:r>
            <a:r>
              <a:rPr lang="bg-BG" dirty="0"/>
              <a:t>стойност на капитала</a:t>
            </a:r>
          </a:p>
        </p:txBody>
      </p:sp>
      <p:sp>
        <p:nvSpPr>
          <p:cNvPr id="4" name="Content Placeholder 3"/>
          <p:cNvSpPr>
            <a:spLocks noGrp="1"/>
          </p:cNvSpPr>
          <p:nvPr>
            <p:ph idx="1"/>
          </p:nvPr>
        </p:nvSpPr>
        <p:spPr/>
        <p:txBody>
          <a:bodyPr/>
          <a:lstStyle/>
          <a:p>
            <a:pPr marL="0" indent="0" algn="just">
              <a:buNone/>
            </a:pPr>
            <a:r>
              <a:rPr lang="bg-BG" sz="2000" dirty="0"/>
              <a:t>Пазарната стойност на капитала се различава от неговата </a:t>
            </a:r>
            <a:r>
              <a:rPr lang="bg-BG" sz="2000" b="1" dirty="0"/>
              <a:t>първоначална, остатъчна и ликвидационна стойност</a:t>
            </a:r>
            <a:r>
              <a:rPr lang="bg-BG" sz="2000" dirty="0"/>
              <a:t>. В пазарната цена на капитала рефлектира доходността от капитала. Когато той създава по-висок чист доход, пазарната цена на капитала далеч надвишава </a:t>
            </a:r>
            <a:r>
              <a:rPr lang="bg-BG" sz="2000" b="1" dirty="0"/>
              <a:t>остатъчната му стойност </a:t>
            </a:r>
            <a:r>
              <a:rPr lang="bg-BG" sz="2000" dirty="0"/>
              <a:t>(първоначална цена минус амортизацията). Когато обаче фирмата работи неефективно е възможно пазарна цена на нейния капитал да спадне под остатъчната стойност на капитала. В този случай е налице процес на </a:t>
            </a:r>
            <a:r>
              <a:rPr lang="bg-BG" sz="2000" b="1" dirty="0" err="1"/>
              <a:t>декапитализация</a:t>
            </a:r>
            <a:r>
              <a:rPr lang="bg-BG" sz="2000" b="1" dirty="0"/>
              <a:t> на фирмата </a:t>
            </a:r>
            <a:r>
              <a:rPr lang="bg-BG" sz="2000" dirty="0"/>
              <a:t>(намаляване на ценността на нейния капитал), което беше типично явление в развитието на повечето държавни предприятия в страната за периода 1992-1998 г. Ето защо текущата стойност на капитала на фирмата има пазарен характер: тя отразява пазарната ефективност на капиталовите активи на фирмата.</a:t>
            </a:r>
          </a:p>
          <a:p>
            <a:pPr marL="0" indent="0" algn="just">
              <a:buNone/>
            </a:pPr>
            <a:endParaRPr lang="bg-BG" sz="1000" dirty="0"/>
          </a:p>
        </p:txBody>
      </p:sp>
      <p:sp>
        <p:nvSpPr>
          <p:cNvPr id="2" name="Slide Number Placeholder 1"/>
          <p:cNvSpPr>
            <a:spLocks noGrp="1"/>
          </p:cNvSpPr>
          <p:nvPr>
            <p:ph type="sldNum" sz="quarter" idx="12"/>
          </p:nvPr>
        </p:nvSpPr>
        <p:spPr/>
        <p:txBody>
          <a:bodyPr/>
          <a:lstStyle/>
          <a:p>
            <a:pPr>
              <a:defRPr/>
            </a:pPr>
            <a:fld id="{E80B9594-4B67-48D7-A26F-BDEDE66862B9}" type="slidenum">
              <a:rPr lang="bg-BG" altLang="bg-BG" smtClean="0"/>
              <a:pPr>
                <a:defRPr/>
              </a:pPr>
              <a:t>89</a:t>
            </a:fld>
            <a:endParaRPr lang="bg-BG" altLang="bg-BG"/>
          </a:p>
        </p:txBody>
      </p:sp>
    </p:spTree>
    <p:extLst>
      <p:ext uri="{BB962C8B-B14F-4D97-AF65-F5344CB8AC3E}">
        <p14:creationId xmlns:p14="http://schemas.microsoft.com/office/powerpoint/2010/main" val="1927024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ltLang="bg-BG" dirty="0" smtClean="0">
                <a:latin typeface="Times New Roman" pitchFamily="18" charset="0"/>
              </a:rPr>
              <a:t>Активи: </a:t>
            </a:r>
            <a:br>
              <a:rPr lang="bg-BG" altLang="bg-BG" dirty="0" smtClean="0">
                <a:latin typeface="Times New Roman" pitchFamily="18" charset="0"/>
              </a:rPr>
            </a:br>
            <a:r>
              <a:rPr lang="bg-BG" altLang="bg-BG" dirty="0" smtClean="0">
                <a:latin typeface="Times New Roman" pitchFamily="18" charset="0"/>
              </a:rPr>
              <a:t>три </a:t>
            </a:r>
            <a:r>
              <a:rPr lang="bg-BG" altLang="bg-BG" dirty="0">
                <a:latin typeface="Times New Roman" pitchFamily="18" charset="0"/>
              </a:rPr>
              <a:t>основни групи:</a:t>
            </a:r>
            <a:br>
              <a:rPr lang="bg-BG" altLang="bg-BG" dirty="0">
                <a:latin typeface="Times New Roman" pitchFamily="18" charset="0"/>
              </a:rPr>
            </a:br>
            <a:endParaRPr lang="bg-BG" dirty="0"/>
          </a:p>
        </p:txBody>
      </p:sp>
      <p:sp>
        <p:nvSpPr>
          <p:cNvPr id="3" name="Content Placeholder 2"/>
          <p:cNvSpPr>
            <a:spLocks noGrp="1"/>
          </p:cNvSpPr>
          <p:nvPr>
            <p:ph idx="1"/>
          </p:nvPr>
        </p:nvSpPr>
        <p:spPr/>
        <p:txBody>
          <a:bodyPr/>
          <a:lstStyle/>
          <a:p>
            <a:pPr algn="just" eaLnBrk="1" hangingPunct="1"/>
            <a:r>
              <a:rPr lang="bg-BG" altLang="bg-BG" sz="2400" dirty="0" smtClean="0">
                <a:latin typeface="+mj-lt"/>
              </a:rPr>
              <a:t>Материални (ДМА); </a:t>
            </a:r>
            <a:r>
              <a:rPr lang="bg-BG" altLang="bg-BG" sz="2400" b="1" dirty="0">
                <a:latin typeface="+mj-lt"/>
              </a:rPr>
              <a:t>са съвкупност от движимо и недвижимо имущество на предприятието</a:t>
            </a:r>
            <a:r>
              <a:rPr lang="en-US" altLang="bg-BG" sz="2400" b="1" dirty="0">
                <a:latin typeface="+mj-lt"/>
              </a:rPr>
              <a:t> - </a:t>
            </a:r>
            <a:r>
              <a:rPr lang="bg-BG" altLang="bg-BG" sz="2400" b="1" dirty="0">
                <a:latin typeface="+mj-lt"/>
              </a:rPr>
              <a:t>от различен вид, с различно предназначение и срок на експлоатация.</a:t>
            </a:r>
          </a:p>
          <a:p>
            <a:pPr algn="just" eaLnBrk="1" hangingPunct="1"/>
            <a:r>
              <a:rPr lang="bg-BG" altLang="bg-BG" sz="2400" b="1" dirty="0">
                <a:latin typeface="+mj-lt"/>
              </a:rPr>
              <a:t>Това са средствата на труда – вещи или комплекс от вещи, които работната сила поставя между себе си и предметите на труда като проводник на нейното въздействие. </a:t>
            </a:r>
          </a:p>
          <a:p>
            <a:pPr algn="just" eaLnBrk="1" hangingPunct="1"/>
            <a:r>
              <a:rPr lang="bg-BG" altLang="bg-BG" sz="2400" b="1" dirty="0">
                <a:solidFill>
                  <a:srgbClr val="FF0000"/>
                </a:solidFill>
                <a:latin typeface="+mj-lt"/>
              </a:rPr>
              <a:t>Те са преобладаващият елемент в състава и структурата на дълготрайните активи?</a:t>
            </a:r>
          </a:p>
          <a:p>
            <a:pPr eaLnBrk="1" hangingPunct="1"/>
            <a:r>
              <a:rPr lang="bg-BG" altLang="bg-BG" sz="2400" dirty="0" smtClean="0">
                <a:latin typeface="+mj-lt"/>
              </a:rPr>
              <a:t> </a:t>
            </a:r>
            <a:r>
              <a:rPr lang="bg-BG" altLang="bg-BG" sz="2400" dirty="0">
                <a:latin typeface="+mj-lt"/>
              </a:rPr>
              <a:t>нематериални</a:t>
            </a:r>
            <a:r>
              <a:rPr lang="bg-BG" altLang="bg-BG" sz="2400" dirty="0" smtClean="0">
                <a:latin typeface="+mj-lt"/>
              </a:rPr>
              <a:t>;</a:t>
            </a:r>
          </a:p>
          <a:p>
            <a:pPr eaLnBrk="1" hangingPunct="1"/>
            <a:r>
              <a:rPr lang="bg-BG" altLang="bg-BG" sz="2400" dirty="0" smtClean="0">
                <a:latin typeface="+mj-lt"/>
              </a:rPr>
              <a:t> </a:t>
            </a:r>
            <a:r>
              <a:rPr lang="bg-BG" altLang="bg-BG" sz="2400" dirty="0">
                <a:latin typeface="+mj-lt"/>
              </a:rPr>
              <a:t>финансови дълготрайни активи.</a:t>
            </a:r>
          </a:p>
          <a:p>
            <a:endParaRPr lang="bg-BG" sz="2400" dirty="0">
              <a:latin typeface="+mj-lt"/>
            </a:endParaRPr>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9</a:t>
            </a:fld>
            <a:endParaRPr lang="bg-BG" altLang="bg-BG"/>
          </a:p>
        </p:txBody>
      </p:sp>
    </p:spTree>
    <p:extLst>
      <p:ext uri="{BB962C8B-B14F-4D97-AF65-F5344CB8AC3E}">
        <p14:creationId xmlns:p14="http://schemas.microsoft.com/office/powerpoint/2010/main" val="267038541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bg-BG" sz="3200" b="1" dirty="0"/>
              <a:t>Как се оценява ефективността на частните инвестиционни проекти?</a:t>
            </a:r>
            <a:r>
              <a:rPr lang="bg-BG" sz="3200" dirty="0"/>
              <a:t/>
            </a:r>
            <a:br>
              <a:rPr lang="bg-BG" sz="3200" dirty="0"/>
            </a:br>
            <a:endParaRPr lang="bg-BG" sz="3200" dirty="0"/>
          </a:p>
        </p:txBody>
      </p:sp>
      <p:sp>
        <p:nvSpPr>
          <p:cNvPr id="3" name="Content Placeholder 2"/>
          <p:cNvSpPr>
            <a:spLocks noGrp="1"/>
          </p:cNvSpPr>
          <p:nvPr>
            <p:ph idx="1"/>
          </p:nvPr>
        </p:nvSpPr>
        <p:spPr/>
        <p:txBody>
          <a:bodyPr/>
          <a:lstStyle/>
          <a:p>
            <a:pPr marL="0" indent="0" algn="just">
              <a:buNone/>
            </a:pPr>
            <a:r>
              <a:rPr lang="bg-BG" sz="2000" dirty="0" smtClean="0"/>
              <a:t>	Въпросът </a:t>
            </a:r>
            <a:r>
              <a:rPr lang="bg-BG" sz="2000" dirty="0"/>
              <a:t>за оценка на ефективността на инвестиционните проекти е ключов за всеки бизнес. Първоначално за тази цел са били използвани методите за времето на откупуване на инвестициите и средната норма на печалбата. В по-ново време извеждането на тезата, че лихвеният процент е базисна цена на капитала, а паричният депозит в банките – алтернативна и нерискова инвестиция, позволи да се разработи методът на </a:t>
            </a:r>
            <a:r>
              <a:rPr lang="bg-BG" sz="2000" b="1" dirty="0" err="1"/>
              <a:t>дисконтираните</a:t>
            </a:r>
            <a:r>
              <a:rPr lang="bg-BG" sz="2000" b="1" dirty="0"/>
              <a:t> парични потоци</a:t>
            </a:r>
            <a:r>
              <a:rPr lang="bg-BG" sz="2000" dirty="0"/>
              <a:t> за оценка на ефективността на капиталовложенията. Той се базира на презумпцията, че един лев сега струва повече от един лев догодина по същото време, т.е времевата стойност на парите не е една и съща! Защо? Не поради инфлационното обезценяване на парите. За целта приемаме, че инфлацията е нулева, а номиналния и реалния лихвен процент са еднакви.</a:t>
            </a:r>
          </a:p>
          <a:p>
            <a:pPr algn="just"/>
            <a:endParaRPr lang="bg-BG" sz="2000"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90</a:t>
            </a:fld>
            <a:endParaRPr lang="bg-BG" altLang="bg-BG"/>
          </a:p>
        </p:txBody>
      </p:sp>
    </p:spTree>
    <p:extLst>
      <p:ext uri="{BB962C8B-B14F-4D97-AF65-F5344CB8AC3E}">
        <p14:creationId xmlns:p14="http://schemas.microsoft.com/office/powerpoint/2010/main" val="97797707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pPr marL="0" indent="0" algn="just">
              <a:buNone/>
            </a:pPr>
            <a:r>
              <a:rPr lang="bg-BG" sz="2400" dirty="0" smtClean="0"/>
              <a:t>	Всеки </a:t>
            </a:r>
            <a:r>
              <a:rPr lang="bg-BG" sz="2400" dirty="0"/>
              <a:t>лев е паричен ресурс, който има алтернативен разход: лихвата като пропусната полза от неговото влагане в </a:t>
            </a:r>
            <a:r>
              <a:rPr lang="bg-BG" sz="2400" dirty="0" err="1"/>
              <a:t>безрисковия</a:t>
            </a:r>
            <a:r>
              <a:rPr lang="bg-BG" sz="2400" dirty="0"/>
              <a:t> банков депозит. По тази причина цената на 1 лев в момента е 1,10 лв. по същото време догодина, ако лихвеният процент за периода е 10%. След две години инвестираният лев в банката ще струва вече 1,21 лв., защото сумата от 1,</a:t>
            </a:r>
            <a:r>
              <a:rPr lang="bg-BG" sz="2400" dirty="0" err="1"/>
              <a:t>1</a:t>
            </a:r>
            <a:r>
              <a:rPr lang="bg-BG" sz="2400" dirty="0"/>
              <a:t> лв. отново ще получи лихва от 10%. След три години вложеният в банката лев ще струва вече 1,33 лв. и т.н. Оттук бъдещата стойност (FV) от влагането на дадена сума пари в паричен депозит може да се намери по формулата:</a:t>
            </a:r>
          </a:p>
          <a:p>
            <a:pPr algn="just"/>
            <a:endParaRPr lang="bg-BG" sz="2400"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91</a:t>
            </a:fld>
            <a:endParaRPr lang="bg-BG" altLang="bg-BG"/>
          </a:p>
        </p:txBody>
      </p:sp>
    </p:spTree>
    <p:extLst>
      <p:ext uri="{BB962C8B-B14F-4D97-AF65-F5344CB8AC3E}">
        <p14:creationId xmlns:p14="http://schemas.microsoft.com/office/powerpoint/2010/main" val="350848840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Бъдеща стойност на парите</a:t>
            </a:r>
            <a:endParaRPr lang="bg-BG"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603" y="1556792"/>
            <a:ext cx="5021111" cy="155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27584" y="2690336"/>
            <a:ext cx="6984776" cy="2246769"/>
          </a:xfrm>
          <a:prstGeom prst="rect">
            <a:avLst/>
          </a:prstGeom>
        </p:spPr>
        <p:txBody>
          <a:bodyPr wrap="square">
            <a:spAutoFit/>
          </a:bodyPr>
          <a:lstStyle/>
          <a:p>
            <a:r>
              <a:rPr lang="bg-BG" sz="2800" dirty="0"/>
              <a:t>където:</a:t>
            </a:r>
          </a:p>
          <a:p>
            <a:r>
              <a:rPr lang="bg-BG" sz="2800" dirty="0"/>
              <a:t>– PV е сегашната стойност на парите;</a:t>
            </a:r>
          </a:p>
          <a:p>
            <a:r>
              <a:rPr lang="bg-BG" sz="2800" dirty="0"/>
              <a:t>– i е лихвен процент;</a:t>
            </a:r>
          </a:p>
          <a:p>
            <a:r>
              <a:rPr lang="bg-BG" sz="2800" dirty="0"/>
              <a:t>– n е броят на годините на престой на депозита.</a:t>
            </a:r>
          </a:p>
        </p:txBody>
      </p:sp>
      <p:sp>
        <p:nvSpPr>
          <p:cNvPr id="3" name="Slide Number Placeholder 2"/>
          <p:cNvSpPr>
            <a:spLocks noGrp="1"/>
          </p:cNvSpPr>
          <p:nvPr>
            <p:ph type="sldNum" sz="quarter" idx="12"/>
          </p:nvPr>
        </p:nvSpPr>
        <p:spPr/>
        <p:txBody>
          <a:bodyPr/>
          <a:lstStyle/>
          <a:p>
            <a:pPr>
              <a:defRPr/>
            </a:pPr>
            <a:fld id="{E80B9594-4B67-48D7-A26F-BDEDE66862B9}" type="slidenum">
              <a:rPr lang="bg-BG" altLang="bg-BG" smtClean="0"/>
              <a:pPr>
                <a:defRPr/>
              </a:pPr>
              <a:t>92</a:t>
            </a:fld>
            <a:endParaRPr lang="bg-BG" altLang="bg-BG"/>
          </a:p>
        </p:txBody>
      </p:sp>
    </p:spTree>
    <p:extLst>
      <p:ext uri="{BB962C8B-B14F-4D97-AF65-F5344CB8AC3E}">
        <p14:creationId xmlns:p14="http://schemas.microsoft.com/office/powerpoint/2010/main" val="19717913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Пример:</a:t>
            </a:r>
            <a:endParaRPr lang="bg-BG" dirty="0"/>
          </a:p>
        </p:txBody>
      </p:sp>
      <p:sp>
        <p:nvSpPr>
          <p:cNvPr id="3" name="Content Placeholder 2"/>
          <p:cNvSpPr>
            <a:spLocks noGrp="1"/>
          </p:cNvSpPr>
          <p:nvPr>
            <p:ph idx="1"/>
          </p:nvPr>
        </p:nvSpPr>
        <p:spPr/>
        <p:txBody>
          <a:bodyPr/>
          <a:lstStyle/>
          <a:p>
            <a:pPr marL="0" indent="0" algn="just">
              <a:buNone/>
            </a:pPr>
            <a:r>
              <a:rPr lang="bg-BG" dirty="0"/>
              <a:t>пример: имаме сумата от 10 000 лв., която възнамеряваме да вложим в банков депозит за три години, а лихвата е 10%. Като заместим по формулата ще получим:</a:t>
            </a:r>
          </a:p>
          <a:p>
            <a:endParaRPr lang="bg-B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3" y="4641701"/>
            <a:ext cx="9223765" cy="947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93</a:t>
            </a:fld>
            <a:endParaRPr lang="bg-BG" altLang="bg-BG"/>
          </a:p>
        </p:txBody>
      </p:sp>
    </p:spTree>
    <p:extLst>
      <p:ext uri="{BB962C8B-B14F-4D97-AF65-F5344CB8AC3E}">
        <p14:creationId xmlns:p14="http://schemas.microsoft.com/office/powerpoint/2010/main" val="39502673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pPr marL="0" indent="0" algn="just">
              <a:buNone/>
            </a:pPr>
            <a:r>
              <a:rPr lang="bg-BG" sz="2800" dirty="0" smtClean="0"/>
              <a:t>	Като </a:t>
            </a:r>
            <a:r>
              <a:rPr lang="bg-BG" sz="2800" dirty="0"/>
              <a:t>приложим точно обратната техника </a:t>
            </a:r>
            <a:r>
              <a:rPr lang="bg-BG" sz="2800" dirty="0" smtClean="0"/>
              <a:t>чрез </a:t>
            </a:r>
            <a:r>
              <a:rPr lang="bg-BG" sz="2800" dirty="0" err="1"/>
              <a:t>дисконтирането</a:t>
            </a:r>
            <a:r>
              <a:rPr lang="bg-BG" sz="2800" dirty="0"/>
              <a:t>, бихме могли да намерим сегашната стойност на паричния поток, очакван да се получи след една или след няколко години. Тя се нарича още сегашна </a:t>
            </a:r>
            <a:r>
              <a:rPr lang="bg-BG" sz="2800" dirty="0" err="1"/>
              <a:t>дисконтирана</a:t>
            </a:r>
            <a:r>
              <a:rPr lang="bg-BG" sz="2800" dirty="0"/>
              <a:t> стойност (PDV) и се определя по формулата:</a:t>
            </a:r>
          </a:p>
          <a:p>
            <a:endParaRPr lang="bg-B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869160"/>
            <a:ext cx="3099890" cy="163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94</a:t>
            </a:fld>
            <a:endParaRPr lang="bg-BG" altLang="bg-BG"/>
          </a:p>
        </p:txBody>
      </p:sp>
    </p:spTree>
    <p:extLst>
      <p:ext uri="{BB962C8B-B14F-4D97-AF65-F5344CB8AC3E}">
        <p14:creationId xmlns:p14="http://schemas.microsoft.com/office/powerpoint/2010/main" val="273877960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000" dirty="0"/>
              <a:t>Каква ще бъде сегашната </a:t>
            </a:r>
            <a:r>
              <a:rPr lang="bg-BG" sz="2000" dirty="0" err="1"/>
              <a:t>дисконтирана</a:t>
            </a:r>
            <a:r>
              <a:rPr lang="bg-BG" sz="2000" dirty="0"/>
              <a:t> стойност на 100 лв. доход, получаван след 1, 2, 3 и 4 години при лихва от </a:t>
            </a:r>
            <a:r>
              <a:rPr lang="bg-BG" sz="2400" dirty="0"/>
              <a:t>10%?</a:t>
            </a:r>
            <a:r>
              <a:rPr lang="bg-BG" dirty="0"/>
              <a:t/>
            </a:r>
            <a:br>
              <a:rPr lang="bg-BG" dirty="0"/>
            </a:br>
            <a:endParaRPr lang="bg-BG" dirty="0"/>
          </a:p>
        </p:txBody>
      </p:sp>
      <p:sp>
        <p:nvSpPr>
          <p:cNvPr id="3" name="Content Placeholder 2"/>
          <p:cNvSpPr>
            <a:spLocks noGrp="1"/>
          </p:cNvSpPr>
          <p:nvPr>
            <p:ph idx="1"/>
          </p:nvPr>
        </p:nvSpPr>
        <p:spPr>
          <a:xfrm>
            <a:off x="457200" y="980728"/>
            <a:ext cx="8229600" cy="4525963"/>
          </a:xfrm>
        </p:spPr>
        <p:txBody>
          <a:bodyPr/>
          <a:lstStyle/>
          <a:p>
            <a:pPr marL="0" indent="0" algn="just">
              <a:buNone/>
            </a:pPr>
            <a:r>
              <a:rPr lang="bg-BG" sz="2400" dirty="0" smtClean="0"/>
              <a:t>	Това </a:t>
            </a:r>
            <a:r>
              <a:rPr lang="bg-BG" sz="2400" dirty="0"/>
              <a:t>означава, че 100 лв., получени като доход на </a:t>
            </a:r>
            <a:r>
              <a:rPr lang="bg-BG" sz="2400" dirty="0" smtClean="0"/>
              <a:t>31.12.2015 </a:t>
            </a:r>
            <a:r>
              <a:rPr lang="bg-BG" sz="2400" dirty="0"/>
              <a:t>г., са равни на 90,</a:t>
            </a:r>
            <a:r>
              <a:rPr lang="bg-BG" sz="2400" dirty="0" err="1"/>
              <a:t>90</a:t>
            </a:r>
            <a:r>
              <a:rPr lang="bg-BG" sz="2400" dirty="0"/>
              <a:t> лв. на </a:t>
            </a:r>
            <a:r>
              <a:rPr lang="bg-BG" sz="2400" dirty="0" smtClean="0"/>
              <a:t>31.12.2014 </a:t>
            </a:r>
            <a:r>
              <a:rPr lang="bg-BG" sz="2400" dirty="0"/>
              <a:t>г. Защо? Ако на </a:t>
            </a:r>
            <a:r>
              <a:rPr lang="bg-BG" sz="2400" dirty="0" smtClean="0"/>
              <a:t>31.12.2014 </a:t>
            </a:r>
            <a:r>
              <a:rPr lang="bg-BG" sz="2400" dirty="0"/>
              <a:t>г. вложим сумата от 90,</a:t>
            </a:r>
            <a:r>
              <a:rPr lang="bg-BG" sz="2400" dirty="0" err="1"/>
              <a:t>90</a:t>
            </a:r>
            <a:r>
              <a:rPr lang="bg-BG" sz="2400" dirty="0"/>
              <a:t> лв. в банков депозит при 10% лихва, то след една година ще получим доход от 100 лв. </a:t>
            </a:r>
            <a:r>
              <a:rPr lang="bg-BG" sz="2400" dirty="0" err="1"/>
              <a:t>Дисконтирането</a:t>
            </a:r>
            <a:r>
              <a:rPr lang="bg-BG" sz="2400" dirty="0"/>
              <a:t> с лихвения процент на тази сума ни дава сегашната стойност на бъдещите парични доходи от инвестицията. По същия начин сегашната </a:t>
            </a:r>
            <a:r>
              <a:rPr lang="bg-BG" sz="2400" dirty="0" err="1"/>
              <a:t>дисконтирана</a:t>
            </a:r>
            <a:r>
              <a:rPr lang="bg-BG" sz="2400" dirty="0"/>
              <a:t> стойност на 100 лв., получени на </a:t>
            </a:r>
            <a:r>
              <a:rPr lang="bg-BG" sz="2400" dirty="0" smtClean="0"/>
              <a:t>31.12.2015 г</a:t>
            </a:r>
            <a:r>
              <a:rPr lang="bg-BG" sz="2400" dirty="0"/>
              <a:t>., при запазения лихвен процент за периода ще бъдат равни на 82,64 лв. към </a:t>
            </a:r>
            <a:r>
              <a:rPr lang="bg-BG" sz="2400" dirty="0" smtClean="0"/>
              <a:t>31.12.2013 </a:t>
            </a:r>
            <a:r>
              <a:rPr lang="bg-BG" sz="2400" dirty="0"/>
              <a:t>г.</a:t>
            </a:r>
          </a:p>
          <a:p>
            <a:pPr marL="0" indent="0" algn="just">
              <a:buNone/>
            </a:pPr>
            <a:endParaRPr lang="bg-BG"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89" y="5180806"/>
            <a:ext cx="5216061" cy="120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95</a:t>
            </a:fld>
            <a:endParaRPr lang="bg-BG" altLang="bg-BG"/>
          </a:p>
        </p:txBody>
      </p:sp>
    </p:spTree>
    <p:extLst>
      <p:ext uri="{BB962C8B-B14F-4D97-AF65-F5344CB8AC3E}">
        <p14:creationId xmlns:p14="http://schemas.microsoft.com/office/powerpoint/2010/main" val="182761263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r>
              <a:rPr lang="bg-BG" dirty="0" smtClean="0"/>
              <a:t>Изчисленията </a:t>
            </a:r>
            <a:r>
              <a:rPr lang="bg-BG" dirty="0"/>
              <a:t>за третата година дават 75,13 лв. сегашна </a:t>
            </a:r>
            <a:r>
              <a:rPr lang="bg-BG" dirty="0" err="1"/>
              <a:t>дисконтирана</a:t>
            </a:r>
            <a:r>
              <a:rPr lang="bg-BG" dirty="0"/>
              <a:t> стойност на 100 лв. доход и т.н.</a:t>
            </a:r>
          </a:p>
          <a:p>
            <a:endParaRPr lang="bg-BG"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96</a:t>
            </a:fld>
            <a:endParaRPr lang="bg-BG" altLang="bg-BG"/>
          </a:p>
        </p:txBody>
      </p:sp>
    </p:spTree>
    <p:extLst>
      <p:ext uri="{BB962C8B-B14F-4D97-AF65-F5344CB8AC3E}">
        <p14:creationId xmlns:p14="http://schemas.microsoft.com/office/powerpoint/2010/main" val="39516632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pPr marL="0" indent="0" algn="just">
              <a:buNone/>
            </a:pPr>
            <a:r>
              <a:rPr lang="bg-BG" sz="2000" dirty="0"/>
              <a:t>Какъв е смисълът на </a:t>
            </a:r>
            <a:r>
              <a:rPr lang="bg-BG" sz="2000" dirty="0" err="1"/>
              <a:t>дисконтирането</a:t>
            </a:r>
            <a:r>
              <a:rPr lang="bg-BG" sz="2000" dirty="0"/>
              <a:t> на бъдещия паричен поток към сегашно време? В стопанския живот инвестициите са винаги свързани с извършването на сегашни разходи и с получаването на бъдещи приходи. </a:t>
            </a:r>
            <a:r>
              <a:rPr lang="bg-BG" sz="2000" b="1" dirty="0" err="1"/>
              <a:t>Дисконтирането</a:t>
            </a:r>
            <a:r>
              <a:rPr lang="bg-BG" sz="2000" b="1" dirty="0"/>
              <a:t> на бъдещия паричен доход го свежда до размера на дохода, който той днес реално </a:t>
            </a:r>
            <a:r>
              <a:rPr lang="bg-BG" sz="2000" b="1" dirty="0" smtClean="0"/>
              <a:t>струва</a:t>
            </a:r>
            <a:r>
              <a:rPr lang="bg-BG" sz="2000" dirty="0" smtClean="0"/>
              <a:t>. </a:t>
            </a:r>
            <a:r>
              <a:rPr lang="bg-BG" sz="2000" dirty="0"/>
              <a:t>Това прави възможно точното съизмерване на бъдещите приходи от инвестицията с разходите за нейното извършване.</a:t>
            </a:r>
          </a:p>
          <a:p>
            <a:pPr marL="0" indent="0" algn="just">
              <a:buNone/>
            </a:pPr>
            <a:r>
              <a:rPr lang="bg-BG" sz="2000" dirty="0"/>
              <a:t>Чрез </a:t>
            </a:r>
            <a:r>
              <a:rPr lang="bg-BG" sz="2000" dirty="0" err="1"/>
              <a:t>дисконтирането</a:t>
            </a:r>
            <a:r>
              <a:rPr lang="bg-BG" sz="2000" dirty="0"/>
              <a:t> на бъдещите парични потоци на дадена инвестиция с доминиращия лихвен процент за периода се оценява алтернативно нейната ефективност, т.е спрямо лихвения процент като базисна алтернатива за вложенията. Когато </a:t>
            </a:r>
            <a:r>
              <a:rPr lang="bg-BG" sz="2000" dirty="0" err="1"/>
              <a:t>дисконтираната</a:t>
            </a:r>
            <a:r>
              <a:rPr lang="bg-BG" sz="2000" dirty="0"/>
              <a:t> стойност на бъдещия доход от инвестицията е по-голяма от разхода за нея, то инвестиционният избор е рационален. Във всички останали случаи за предпочитане е инвестирането на дадена сума пари в банков депозит.</a:t>
            </a:r>
          </a:p>
          <a:p>
            <a:pPr marL="0" indent="0" algn="just">
              <a:buNone/>
            </a:pPr>
            <a:endParaRPr lang="bg-BG" sz="2000"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97</a:t>
            </a:fld>
            <a:endParaRPr lang="bg-BG" altLang="bg-BG"/>
          </a:p>
        </p:txBody>
      </p:sp>
    </p:spTree>
    <p:extLst>
      <p:ext uri="{BB962C8B-B14F-4D97-AF65-F5344CB8AC3E}">
        <p14:creationId xmlns:p14="http://schemas.microsoft.com/office/powerpoint/2010/main" val="51502268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pPr marL="0" indent="0" algn="just">
              <a:buNone/>
            </a:pPr>
            <a:r>
              <a:rPr lang="bg-BG" sz="2000" dirty="0" smtClean="0"/>
              <a:t>	Оценката </a:t>
            </a:r>
            <a:r>
              <a:rPr lang="bg-BG" sz="2000" dirty="0"/>
              <a:t>на ефективността на инвестиционните проекти се влияе съществено от избора на лихвения процент. Възможно е като </a:t>
            </a:r>
            <a:r>
              <a:rPr lang="bg-BG" sz="2000" dirty="0" err="1"/>
              <a:t>дисконтиращ</a:t>
            </a:r>
            <a:r>
              <a:rPr lang="bg-BG" sz="2000" dirty="0"/>
              <a:t> процент да се приеме не основния лихвен процент (определян от Централната банка), а пазарния лихвен процент, т.е този, който фирмата договаря с търговската банка. Той е винаги по-висок от основния лихвен процент. Възможно е самата фирма да има вътрешна норма на възвращаемост IRR за своите инвестиции. В такъв случай </a:t>
            </a:r>
            <a:r>
              <a:rPr lang="bg-BG" sz="2000" dirty="0" err="1"/>
              <a:t>дисконтиращия</a:t>
            </a:r>
            <a:r>
              <a:rPr lang="bg-BG" sz="2000" dirty="0"/>
              <a:t> фактор може да се отклони от основния или пазарния лихвен процент. Това показва, че съществуват различни възможности за </a:t>
            </a:r>
            <a:r>
              <a:rPr lang="bg-BG" sz="2000" dirty="0" err="1"/>
              <a:t>дисконтиране</a:t>
            </a:r>
            <a:r>
              <a:rPr lang="bg-BG" sz="2000" dirty="0"/>
              <a:t> на бъдещите парични потоци от инвестицията. Пазарният лихвен процент е един добър избор, но в по-дълъг период съществува неопределеност в неговото равнище.</a:t>
            </a:r>
          </a:p>
          <a:p>
            <a:pPr marL="0" indent="0" algn="just">
              <a:buNone/>
            </a:pPr>
            <a:endParaRPr lang="bg-BG" sz="2000"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98</a:t>
            </a:fld>
            <a:endParaRPr lang="bg-BG" altLang="bg-BG"/>
          </a:p>
        </p:txBody>
      </p:sp>
    </p:spTree>
    <p:extLst>
      <p:ext uri="{BB962C8B-B14F-4D97-AF65-F5344CB8AC3E}">
        <p14:creationId xmlns:p14="http://schemas.microsoft.com/office/powerpoint/2010/main" val="393837485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200" b="1" dirty="0"/>
              <a:t>Да инвестирам или не в цех за производство на замразени храни?</a:t>
            </a:r>
            <a:r>
              <a:rPr lang="bg-BG" sz="3200" dirty="0"/>
              <a:t/>
            </a:r>
            <a:br>
              <a:rPr lang="bg-BG" sz="3200" dirty="0"/>
            </a:br>
            <a:endParaRPr lang="bg-BG" sz="3200" dirty="0"/>
          </a:p>
        </p:txBody>
      </p:sp>
      <p:sp>
        <p:nvSpPr>
          <p:cNvPr id="3" name="Content Placeholder 2"/>
          <p:cNvSpPr>
            <a:spLocks noGrp="1"/>
          </p:cNvSpPr>
          <p:nvPr>
            <p:ph idx="1"/>
          </p:nvPr>
        </p:nvSpPr>
        <p:spPr/>
        <p:txBody>
          <a:bodyPr/>
          <a:lstStyle/>
          <a:p>
            <a:pPr marL="0" indent="0" algn="just">
              <a:buNone/>
            </a:pPr>
            <a:r>
              <a:rPr lang="bg-BG" sz="1800" dirty="0" smtClean="0"/>
              <a:t>	След </a:t>
            </a:r>
            <a:r>
              <a:rPr lang="bg-BG" sz="1800" dirty="0"/>
              <a:t>като е попрочел курса по </a:t>
            </a:r>
            <a:r>
              <a:rPr lang="bg-BG" sz="1800" dirty="0" err="1"/>
              <a:t>микроикономика</a:t>
            </a:r>
            <a:r>
              <a:rPr lang="bg-BG" sz="1800" dirty="0"/>
              <a:t>, студент </a:t>
            </a:r>
            <a:r>
              <a:rPr lang="bg-BG" sz="1800" dirty="0" err="1"/>
              <a:t>Губиделников</a:t>
            </a:r>
            <a:r>
              <a:rPr lang="bg-BG" sz="1800" dirty="0"/>
              <a:t> решава да стане предприемач! Неговата бизнес идея е създаването на цех за замразени храни. Тя се базира на презумпцията, че днес домакините са много заети, за да правят класически вечери, както и на прогнозата, че всяко второ домакинство разполага с микровълнова печка.Това предполага, че търсенето на замразени храни ще </a:t>
            </a:r>
            <a:r>
              <a:rPr lang="bg-BG" sz="1800" dirty="0" err="1"/>
              <a:t>нарастне</a:t>
            </a:r>
            <a:r>
              <a:rPr lang="bg-BG" sz="1800" dirty="0"/>
              <a:t> през следващите години</a:t>
            </a:r>
            <a:r>
              <a:rPr lang="bg-BG" sz="1800" dirty="0" smtClean="0"/>
              <a:t>. Важно </a:t>
            </a:r>
            <a:r>
              <a:rPr lang="bg-BG" sz="1800" dirty="0"/>
              <a:t>е да си един от първите на пазара! Ето параметрите на неговия проект “ БВ-5” (бързо и вкусно за пет минути!):</a:t>
            </a:r>
          </a:p>
          <a:p>
            <a:pPr marL="0" indent="0" algn="just">
              <a:buNone/>
            </a:pPr>
            <a:r>
              <a:rPr lang="bg-BG" sz="1800" dirty="0"/>
              <a:t>– размер на инвестицията (</a:t>
            </a:r>
            <a:r>
              <a:rPr lang="bg-BG" sz="1800" dirty="0" err="1"/>
              <a:t>ln</a:t>
            </a:r>
            <a:r>
              <a:rPr lang="bg-BG" sz="1800" dirty="0"/>
              <a:t>) – 2,6 млн.лв.;</a:t>
            </a:r>
          </a:p>
          <a:p>
            <a:pPr marL="0" indent="0" algn="just">
              <a:buNone/>
            </a:pPr>
            <a:r>
              <a:rPr lang="bg-BG" sz="1800" dirty="0"/>
              <a:t>– годишната печалба от инвестицията (AP) възлиза от </a:t>
            </a:r>
            <a:r>
              <a:rPr lang="bg-BG" sz="1800" dirty="0" smtClean="0"/>
              <a:t>2013 </a:t>
            </a:r>
            <a:r>
              <a:rPr lang="bg-BG" sz="1800" dirty="0"/>
              <a:t>г за следващите пет години: 0,6 млн.</a:t>
            </a:r>
            <a:r>
              <a:rPr lang="bg-BG" sz="1800" dirty="0" err="1"/>
              <a:t>лв</a:t>
            </a:r>
            <a:r>
              <a:rPr lang="bg-BG" sz="1800" dirty="0"/>
              <a:t>; 0,8 млн.</a:t>
            </a:r>
            <a:r>
              <a:rPr lang="bg-BG" sz="1800" dirty="0" err="1"/>
              <a:t>лв</a:t>
            </a:r>
            <a:r>
              <a:rPr lang="bg-BG" sz="1800" dirty="0"/>
              <a:t>; 0,9 млн.</a:t>
            </a:r>
            <a:r>
              <a:rPr lang="bg-BG" sz="1800" dirty="0" err="1"/>
              <a:t>лв</a:t>
            </a:r>
            <a:r>
              <a:rPr lang="bg-BG" sz="1800" dirty="0"/>
              <a:t>;1 млн.</a:t>
            </a:r>
            <a:r>
              <a:rPr lang="bg-BG" sz="1800" dirty="0" err="1"/>
              <a:t>лв</a:t>
            </a:r>
            <a:r>
              <a:rPr lang="bg-BG" sz="1800" dirty="0"/>
              <a:t> и 1,</a:t>
            </a:r>
            <a:r>
              <a:rPr lang="bg-BG" sz="1800" dirty="0" err="1"/>
              <a:t>1</a:t>
            </a:r>
            <a:r>
              <a:rPr lang="bg-BG" sz="1800" dirty="0"/>
              <a:t> </a:t>
            </a:r>
            <a:r>
              <a:rPr lang="bg-BG" sz="1800" dirty="0" err="1"/>
              <a:t>млн</a:t>
            </a:r>
            <a:r>
              <a:rPr lang="bg-BG" sz="1800" dirty="0"/>
              <a:t> лв.;</a:t>
            </a:r>
          </a:p>
          <a:p>
            <a:pPr marL="0" indent="0" algn="just">
              <a:buNone/>
            </a:pPr>
            <a:r>
              <a:rPr lang="bg-BG" sz="1800" dirty="0"/>
              <a:t>– експлоатационният срок (n) на инвестирания капитал е 5 години;</a:t>
            </a:r>
          </a:p>
          <a:p>
            <a:pPr marL="0" indent="0" algn="just">
              <a:buNone/>
            </a:pPr>
            <a:r>
              <a:rPr lang="bg-BG" sz="1800" dirty="0"/>
              <a:t>– </a:t>
            </a:r>
            <a:r>
              <a:rPr lang="bg-BG" sz="1800" dirty="0" err="1"/>
              <a:t>дисконтов</a:t>
            </a:r>
            <a:r>
              <a:rPr lang="bg-BG" sz="1800" dirty="0"/>
              <a:t> фактор (</a:t>
            </a:r>
            <a:r>
              <a:rPr lang="bg-BG" sz="1800" dirty="0" err="1"/>
              <a:t>лихвeн</a:t>
            </a:r>
            <a:r>
              <a:rPr lang="bg-BG" sz="1800" dirty="0"/>
              <a:t> процент i) за всяка година в рамките на периода е 10%.</a:t>
            </a:r>
          </a:p>
          <a:p>
            <a:pPr marL="0" indent="0" algn="just">
              <a:buNone/>
            </a:pPr>
            <a:endParaRPr lang="bg-BG" sz="1800" dirty="0"/>
          </a:p>
        </p:txBody>
      </p:sp>
      <p:sp>
        <p:nvSpPr>
          <p:cNvPr id="4" name="Slide Number Placeholder 3"/>
          <p:cNvSpPr>
            <a:spLocks noGrp="1"/>
          </p:cNvSpPr>
          <p:nvPr>
            <p:ph type="sldNum" sz="quarter" idx="12"/>
          </p:nvPr>
        </p:nvSpPr>
        <p:spPr/>
        <p:txBody>
          <a:bodyPr/>
          <a:lstStyle/>
          <a:p>
            <a:pPr>
              <a:defRPr/>
            </a:pPr>
            <a:fld id="{E80B9594-4B67-48D7-A26F-BDEDE66862B9}" type="slidenum">
              <a:rPr lang="bg-BG" altLang="bg-BG" smtClean="0"/>
              <a:pPr>
                <a:defRPr/>
              </a:pPr>
              <a:t>99</a:t>
            </a:fld>
            <a:endParaRPr lang="bg-BG" altLang="bg-BG"/>
          </a:p>
        </p:txBody>
      </p:sp>
    </p:spTree>
    <p:extLst>
      <p:ext uri="{BB962C8B-B14F-4D97-AF65-F5344CB8AC3E}">
        <p14:creationId xmlns:p14="http://schemas.microsoft.com/office/powerpoint/2010/main" val="527671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947</TotalTime>
  <Words>6536</Words>
  <Application>Microsoft Office PowerPoint</Application>
  <PresentationFormat>On-screen Show (4:3)</PresentationFormat>
  <Paragraphs>554</Paragraphs>
  <Slides>111</Slides>
  <Notes>0</Notes>
  <HiddenSlides>0</HiddenSlides>
  <MMClips>0</MMClips>
  <ScaleCrop>false</ScaleCrop>
  <HeadingPairs>
    <vt:vector size="4" baseType="variant">
      <vt:variant>
        <vt:lpstr>Theme</vt:lpstr>
      </vt:variant>
      <vt:variant>
        <vt:i4>3</vt:i4>
      </vt:variant>
      <vt:variant>
        <vt:lpstr>Slide Titles</vt:lpstr>
      </vt:variant>
      <vt:variant>
        <vt:i4>111</vt:i4>
      </vt:variant>
    </vt:vector>
  </HeadingPairs>
  <TitlesOfParts>
    <vt:vector size="114" baseType="lpstr">
      <vt:lpstr>Default Design</vt:lpstr>
      <vt:lpstr>Office Theme</vt:lpstr>
      <vt:lpstr>1_Office Theme</vt:lpstr>
      <vt:lpstr>ПАЗАР НА ПРОИЗВОДСТВЕНИТЕ ФАКТОРИ: ОБРАЗУВАНЕ НА ЦЕНАТА НА ЗЕМЯТА, КАПИТАЛА И ПРЕДПРИЕМАЧЕСКИТЕ УМЕНИЯ </vt:lpstr>
      <vt:lpstr>PowerPoint Presentation</vt:lpstr>
      <vt:lpstr>Съдържание</vt:lpstr>
      <vt:lpstr>Физически капитал и земята </vt:lpstr>
      <vt:lpstr>PowerPoint Presentation</vt:lpstr>
      <vt:lpstr>Дълготрайни материални активи</vt:lpstr>
      <vt:lpstr>Активи- По характера на функциониране:  </vt:lpstr>
      <vt:lpstr>АКТИВИ  По начин на възстановяване: </vt:lpstr>
      <vt:lpstr>Активи:  три основни групи: </vt:lpstr>
      <vt:lpstr>1. Рентата като добавъчен доход за използването на оскъдни производствени фактори </vt:lpstr>
      <vt:lpstr>рента</vt:lpstr>
      <vt:lpstr>2. Икономическата рента за селскостопанските земи </vt:lpstr>
      <vt:lpstr>Фигура 7.1. Образуване на рента в селското стопанство</vt:lpstr>
      <vt:lpstr>Образуване на рента в селското стопанство</vt:lpstr>
      <vt:lpstr>Образуване на рента в селското стопанство</vt:lpstr>
      <vt:lpstr>икономическа рента в кратък период и нееластично предлагане </vt:lpstr>
      <vt:lpstr>икономическата рента</vt:lpstr>
      <vt:lpstr>Забележки:</vt:lpstr>
      <vt:lpstr>механизма на образуване на поземлената рента: </vt:lpstr>
      <vt:lpstr>от гледна точка на времето рентата се разграничава на: </vt:lpstr>
      <vt:lpstr>поземлена рента за плодородие и местоположение на земите </vt:lpstr>
      <vt:lpstr>плодородието като фактор, който влияе върху образуването на поземлената рента за всеки един участък земя</vt:lpstr>
      <vt:lpstr>PowerPoint Presentation</vt:lpstr>
      <vt:lpstr>Отглеждане на селскостопански продукти в земи с различно плодородие</vt:lpstr>
      <vt:lpstr>диференциална рента</vt:lpstr>
      <vt:lpstr>поземлената рента като цена за наемането на селскостопанската земя </vt:lpstr>
      <vt:lpstr>равновесна поземлена рента  </vt:lpstr>
      <vt:lpstr>нормална печалба (предприемачески доход) за арендатора и поземлена рента за собственика на земята</vt:lpstr>
      <vt:lpstr>диференциална рента I за собственика на земята  диференциална рента II за арендатора</vt:lpstr>
      <vt:lpstr>пазарните цени и доходи в условия на поземлена рента </vt:lpstr>
      <vt:lpstr>пазарни цени в условия на оскъдни ресурси, предлагането на които е еластично в средносрочен период</vt:lpstr>
      <vt:lpstr>пазарни цени в условия на оскъдни ресурси, предлагането на които е нееластично в дълъг период</vt:lpstr>
      <vt:lpstr>Когато земевладелеца и арендатора са две отделни лица</vt:lpstr>
      <vt:lpstr>собственикът на земята е и фермер (производител)</vt:lpstr>
      <vt:lpstr>Пример:</vt:lpstr>
      <vt:lpstr>Какъв доход е рентата?</vt:lpstr>
      <vt:lpstr>3. Цена на земята </vt:lpstr>
      <vt:lpstr>PowerPoint Presentation</vt:lpstr>
      <vt:lpstr>Номинална и реална лихва и инфлацията</vt:lpstr>
      <vt:lpstr>реален лихвен процент</vt:lpstr>
      <vt:lpstr>PowerPoint Presentation</vt:lpstr>
      <vt:lpstr>цената на земята </vt:lpstr>
      <vt:lpstr>PowerPoint Presentation</vt:lpstr>
      <vt:lpstr>Приложение:  категории земи в България</vt:lpstr>
      <vt:lpstr>Категориите се определят по средния бонитетен бал* и са следните (при максимален бал 100): </vt:lpstr>
      <vt:lpstr>Категории на земеделските земи  </vt:lpstr>
      <vt:lpstr>Цената на земеделската земя  в България</vt:lpstr>
      <vt:lpstr>ортофотокарти</vt:lpstr>
      <vt:lpstr>Печелим повече от наем, отколкото от влог </vt:lpstr>
      <vt:lpstr>PowerPoint Presentation</vt:lpstr>
      <vt:lpstr>Обективни предели в образуването на цената на земята.  Те се определят от размера на поземлената рента R и реалния лихвен процент по паричните депозити r. </vt:lpstr>
      <vt:lpstr>местоположението на земите</vt:lpstr>
      <vt:lpstr>алтернативно използване на земите и образуване на техните пазарни цени</vt:lpstr>
      <vt:lpstr>Инфлация и цена на земята</vt:lpstr>
      <vt:lpstr>4. Лихвеният процент като цена на капитала дефиниране на понятията </vt:lpstr>
      <vt:lpstr>Капитала може да бъде:</vt:lpstr>
      <vt:lpstr>Компоненти на националното богатство</vt:lpstr>
      <vt:lpstr>PowerPoint Presentation</vt:lpstr>
      <vt:lpstr>PowerPoint Presentation</vt:lpstr>
      <vt:lpstr>Природен капитал</vt:lpstr>
      <vt:lpstr>Проблеми при оценяването на природните ресурси</vt:lpstr>
      <vt:lpstr>Оценка на природния капитал по компоненти</vt:lpstr>
      <vt:lpstr>Оценка на бъдещата рента </vt:lpstr>
      <vt:lpstr>PowerPoint Presentation</vt:lpstr>
      <vt:lpstr>Структура на националното богатство за България през 2010г.</vt:lpstr>
      <vt:lpstr>лихвеният процент представлява: </vt:lpstr>
      <vt:lpstr>чиста производителност на капитала</vt:lpstr>
      <vt:lpstr>Пример</vt:lpstr>
      <vt:lpstr>PowerPoint Presentation</vt:lpstr>
      <vt:lpstr>норма на възвращаемост</vt:lpstr>
      <vt:lpstr>PowerPoint Presentation</vt:lpstr>
      <vt:lpstr>Стойности от примера:</vt:lpstr>
      <vt:lpstr>PowerPoint Presentation</vt:lpstr>
      <vt:lpstr>PowerPoint Presentation</vt:lpstr>
      <vt:lpstr>класическата концепция за образуване на лихвения процент </vt:lpstr>
      <vt:lpstr>Колкото лихвеният процент е по-висок, толкова по-голяма става готовността на домакинствата и индивидите да спестяват пари, да се лишават от сегашното си потребление в името на бъдещо по-голямо потребление</vt:lpstr>
      <vt:lpstr>Фигура:  Равнище на фирмени инвестиции </vt:lpstr>
      <vt:lpstr>Пример:Инвестиция в камиони</vt:lpstr>
      <vt:lpstr>PowerPoint Presentation</vt:lpstr>
      <vt:lpstr>Покупка на камиони</vt:lpstr>
      <vt:lpstr>PowerPoint Presentation</vt:lpstr>
      <vt:lpstr>PowerPoint Presentation</vt:lpstr>
      <vt:lpstr>Образуване на кривата на пазарното търсене на капитали чрез хоризонтално сумиране</vt:lpstr>
      <vt:lpstr>структура на лихвените проценти</vt:lpstr>
      <vt:lpstr>Текущата (сегашна) пазарна стойност на капитала </vt:lpstr>
      <vt:lpstr>Пример</vt:lpstr>
      <vt:lpstr>капитализирана цена</vt:lpstr>
      <vt:lpstr>PowerPoint Presentation</vt:lpstr>
      <vt:lpstr>Пазарна стойност на капитала</vt:lpstr>
      <vt:lpstr>Как се оценява ефективността на частните инвестиционни проекти? </vt:lpstr>
      <vt:lpstr>PowerPoint Presentation</vt:lpstr>
      <vt:lpstr>Бъдеща стойност на парите</vt:lpstr>
      <vt:lpstr>Пример:</vt:lpstr>
      <vt:lpstr>PowerPoint Presentation</vt:lpstr>
      <vt:lpstr>Каква ще бъде сегашната дисконтирана стойност на 100 лв. доход, получаван след 1, 2, 3 и 4 години при лихва от 10%? </vt:lpstr>
      <vt:lpstr>PowerPoint Presentation</vt:lpstr>
      <vt:lpstr>PowerPoint Presentation</vt:lpstr>
      <vt:lpstr>PowerPoint Presentation</vt:lpstr>
      <vt:lpstr>Да инвестирам или не в цех за производство на замразени храни? </vt:lpstr>
      <vt:lpstr>Каква е сегашната стойност на дохода от инвестицията, която се получава в продължение на пет години? За целта използваме формулата: </vt:lpstr>
      <vt:lpstr>PowerPoint Presentation</vt:lpstr>
      <vt:lpstr>5. Печалбата като доход за предприемаческите усилия </vt:lpstr>
      <vt:lpstr>PowerPoint Presentation</vt:lpstr>
      <vt:lpstr>PowerPoint Presentation</vt:lpstr>
      <vt:lpstr>PowerPoint Presentation</vt:lpstr>
      <vt:lpstr>PowerPoint Presentation</vt:lpstr>
      <vt:lpstr>PowerPoint Presentation</vt:lpstr>
      <vt:lpstr>PowerPoint Presentation</vt:lpstr>
      <vt:lpstr>Ключови понятия</vt:lpstr>
      <vt:lpstr>Използвана литература</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ПАЗАР НА ПРОИЗВОДСТВЕНИТЕ ФАКТОРИ: ОБРАЗУВАНЕ НА ЦЕНАТА НА ЗЕМЯТА, КАПИТАЛА И ПРЕДПРИЕМАЧЕСКИТЕ УМЕНИЯ</dc:title>
  <dc:creator>standart PC</dc:creator>
  <cp:lastModifiedBy>3507-03</cp:lastModifiedBy>
  <cp:revision>73</cp:revision>
  <dcterms:created xsi:type="dcterms:W3CDTF">2009-11-17T14:04:05Z</dcterms:created>
  <dcterms:modified xsi:type="dcterms:W3CDTF">2020-08-08T12:02:39Z</dcterms:modified>
</cp:coreProperties>
</file>