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257" r:id="rId3"/>
    <p:sldId id="258" r:id="rId4"/>
    <p:sldId id="259" r:id="rId5"/>
    <p:sldId id="260" r:id="rId6"/>
    <p:sldId id="261" r:id="rId7"/>
    <p:sldId id="262" r:id="rId8"/>
    <p:sldId id="352" r:id="rId9"/>
    <p:sldId id="341" r:id="rId10"/>
    <p:sldId id="263" r:id="rId11"/>
    <p:sldId id="342" r:id="rId12"/>
    <p:sldId id="264" r:id="rId13"/>
    <p:sldId id="265" r:id="rId14"/>
    <p:sldId id="335" r:id="rId15"/>
    <p:sldId id="268" r:id="rId16"/>
    <p:sldId id="267" r:id="rId17"/>
    <p:sldId id="269" r:id="rId18"/>
    <p:sldId id="272" r:id="rId19"/>
    <p:sldId id="273" r:id="rId20"/>
    <p:sldId id="270" r:id="rId21"/>
    <p:sldId id="271" r:id="rId22"/>
    <p:sldId id="274" r:id="rId23"/>
    <p:sldId id="336" r:id="rId24"/>
    <p:sldId id="275" r:id="rId25"/>
    <p:sldId id="276" r:id="rId26"/>
    <p:sldId id="277" r:id="rId27"/>
    <p:sldId id="278" r:id="rId28"/>
    <p:sldId id="279" r:id="rId29"/>
    <p:sldId id="280" r:id="rId30"/>
    <p:sldId id="281" r:id="rId31"/>
    <p:sldId id="282" r:id="rId32"/>
    <p:sldId id="283" r:id="rId33"/>
    <p:sldId id="337" r:id="rId34"/>
    <p:sldId id="284" r:id="rId35"/>
    <p:sldId id="285" r:id="rId36"/>
    <p:sldId id="343" r:id="rId37"/>
    <p:sldId id="286" r:id="rId38"/>
    <p:sldId id="287" r:id="rId39"/>
    <p:sldId id="288" r:id="rId40"/>
    <p:sldId id="338" r:id="rId41"/>
    <p:sldId id="339" r:id="rId42"/>
    <p:sldId id="340" r:id="rId43"/>
    <p:sldId id="291" r:id="rId44"/>
    <p:sldId id="292" r:id="rId45"/>
    <p:sldId id="293" r:id="rId46"/>
    <p:sldId id="294" r:id="rId47"/>
    <p:sldId id="295" r:id="rId48"/>
    <p:sldId id="296" r:id="rId49"/>
    <p:sldId id="290" r:id="rId50"/>
    <p:sldId id="297" r:id="rId51"/>
    <p:sldId id="298" r:id="rId52"/>
    <p:sldId id="299" r:id="rId53"/>
    <p:sldId id="300" r:id="rId54"/>
    <p:sldId id="301" r:id="rId55"/>
    <p:sldId id="302" r:id="rId56"/>
    <p:sldId id="303" r:id="rId57"/>
    <p:sldId id="304" r:id="rId58"/>
    <p:sldId id="305" r:id="rId59"/>
    <p:sldId id="334" r:id="rId60"/>
    <p:sldId id="307" r:id="rId61"/>
    <p:sldId id="306"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46" r:id="rId86"/>
    <p:sldId id="359" r:id="rId87"/>
    <p:sldId id="360" r:id="rId88"/>
    <p:sldId id="361" r:id="rId89"/>
    <p:sldId id="362" r:id="rId90"/>
    <p:sldId id="363" r:id="rId91"/>
    <p:sldId id="364" r:id="rId92"/>
    <p:sldId id="365" r:id="rId93"/>
    <p:sldId id="366" r:id="rId94"/>
    <p:sldId id="367" r:id="rId95"/>
    <p:sldId id="368" r:id="rId96"/>
    <p:sldId id="369" r:id="rId97"/>
    <p:sldId id="370" r:id="rId98"/>
    <p:sldId id="371" r:id="rId99"/>
    <p:sldId id="355" r:id="rId100"/>
    <p:sldId id="356" r:id="rId101"/>
    <p:sldId id="349" r:id="rId102"/>
    <p:sldId id="350" r:id="rId103"/>
    <p:sldId id="351" r:id="rId104"/>
    <p:sldId id="357" r:id="rId105"/>
    <p:sldId id="358" r:id="rId106"/>
    <p:sldId id="344" r:id="rId107"/>
    <p:sldId id="345" r:id="rId108"/>
    <p:sldId id="353" r:id="rId109"/>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76"/>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7CE254-F11C-4FE8-A5D0-8F6A487F7159}" type="datetimeFigureOut">
              <a:rPr lang="bg-BG" smtClean="0"/>
              <a:t>8.8.2020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C66CBF-6226-4366-AB35-E30877CC24C4}" type="slidenum">
              <a:rPr lang="bg-BG" smtClean="0"/>
              <a:t>‹#›</a:t>
            </a:fld>
            <a:endParaRPr lang="bg-BG"/>
          </a:p>
        </p:txBody>
      </p:sp>
    </p:spTree>
    <p:extLst>
      <p:ext uri="{BB962C8B-B14F-4D97-AF65-F5344CB8AC3E}">
        <p14:creationId xmlns:p14="http://schemas.microsoft.com/office/powerpoint/2010/main" val="3475026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AC66CBF-6226-4366-AB35-E30877CC24C4}" type="slidenum">
              <a:rPr lang="bg-BG" smtClean="0"/>
              <a:t>62</a:t>
            </a:fld>
            <a:endParaRPr lang="bg-BG"/>
          </a:p>
        </p:txBody>
      </p:sp>
    </p:spTree>
    <p:extLst>
      <p:ext uri="{BB962C8B-B14F-4D97-AF65-F5344CB8AC3E}">
        <p14:creationId xmlns:p14="http://schemas.microsoft.com/office/powerpoint/2010/main" val="935586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7AC66CBF-6226-4366-AB35-E30877CC24C4}" type="slidenum">
              <a:rPr lang="bg-BG" smtClean="0"/>
              <a:t>75</a:t>
            </a:fld>
            <a:endParaRPr lang="bg-BG"/>
          </a:p>
        </p:txBody>
      </p:sp>
    </p:spTree>
    <p:extLst>
      <p:ext uri="{BB962C8B-B14F-4D97-AF65-F5344CB8AC3E}">
        <p14:creationId xmlns:p14="http://schemas.microsoft.com/office/powerpoint/2010/main" val="49871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8794F68B-9C95-4461-8736-91E1CFE5461E}" type="slidenum">
              <a:rPr lang="bg-BG" altLang="bg-BG"/>
              <a:pPr>
                <a:defRPr/>
              </a:pPr>
              <a:t>‹#›</a:t>
            </a:fld>
            <a:endParaRPr lang="bg-BG" altLang="bg-BG"/>
          </a:p>
        </p:txBody>
      </p:sp>
    </p:spTree>
    <p:extLst>
      <p:ext uri="{BB962C8B-B14F-4D97-AF65-F5344CB8AC3E}">
        <p14:creationId xmlns:p14="http://schemas.microsoft.com/office/powerpoint/2010/main" val="27200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500023C7-ECF3-4E80-AB18-313A745D2D00}" type="slidenum">
              <a:rPr lang="bg-BG" altLang="bg-BG"/>
              <a:pPr>
                <a:defRPr/>
              </a:pPr>
              <a:t>‹#›</a:t>
            </a:fld>
            <a:endParaRPr lang="bg-BG" altLang="bg-BG"/>
          </a:p>
        </p:txBody>
      </p:sp>
    </p:spTree>
    <p:extLst>
      <p:ext uri="{BB962C8B-B14F-4D97-AF65-F5344CB8AC3E}">
        <p14:creationId xmlns:p14="http://schemas.microsoft.com/office/powerpoint/2010/main" val="39651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F1A0286B-7A70-48D0-8523-4272A288DCD7}" type="slidenum">
              <a:rPr lang="bg-BG" altLang="bg-BG"/>
              <a:pPr>
                <a:defRPr/>
              </a:pPr>
              <a:t>‹#›</a:t>
            </a:fld>
            <a:endParaRPr lang="bg-BG" altLang="bg-BG"/>
          </a:p>
        </p:txBody>
      </p:sp>
    </p:spTree>
    <p:extLst>
      <p:ext uri="{BB962C8B-B14F-4D97-AF65-F5344CB8AC3E}">
        <p14:creationId xmlns:p14="http://schemas.microsoft.com/office/powerpoint/2010/main" val="2678499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E5030FFE-8652-457D-A956-95914BD00B63}" type="slidenum">
              <a:rPr lang="bg-BG" altLang="bg-BG"/>
              <a:pPr>
                <a:defRPr/>
              </a:pPr>
              <a:t>‹#›</a:t>
            </a:fld>
            <a:endParaRPr lang="bg-BG" altLang="bg-BG"/>
          </a:p>
        </p:txBody>
      </p:sp>
    </p:spTree>
    <p:extLst>
      <p:ext uri="{BB962C8B-B14F-4D97-AF65-F5344CB8AC3E}">
        <p14:creationId xmlns:p14="http://schemas.microsoft.com/office/powerpoint/2010/main" val="3985628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9397591C-6F61-44C2-BE18-95F614E78AEE}" type="slidenum">
              <a:rPr lang="bg-BG" altLang="bg-BG"/>
              <a:pPr>
                <a:defRPr/>
              </a:pPr>
              <a:t>‹#›</a:t>
            </a:fld>
            <a:endParaRPr lang="bg-BG" altLang="bg-BG"/>
          </a:p>
        </p:txBody>
      </p:sp>
    </p:spTree>
    <p:extLst>
      <p:ext uri="{BB962C8B-B14F-4D97-AF65-F5344CB8AC3E}">
        <p14:creationId xmlns:p14="http://schemas.microsoft.com/office/powerpoint/2010/main" val="201771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E5B6A5C4-BC00-4C9B-B932-5B4940C77930}" type="slidenum">
              <a:rPr lang="bg-BG" altLang="bg-BG"/>
              <a:pPr>
                <a:defRPr/>
              </a:pPr>
              <a:t>‹#›</a:t>
            </a:fld>
            <a:endParaRPr lang="bg-BG" altLang="bg-BG"/>
          </a:p>
        </p:txBody>
      </p:sp>
    </p:spTree>
    <p:extLst>
      <p:ext uri="{BB962C8B-B14F-4D97-AF65-F5344CB8AC3E}">
        <p14:creationId xmlns:p14="http://schemas.microsoft.com/office/powerpoint/2010/main" val="209824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6" name="Rectangle 6"/>
          <p:cNvSpPr>
            <a:spLocks noGrp="1" noChangeArrowheads="1"/>
          </p:cNvSpPr>
          <p:nvPr>
            <p:ph type="sldNum" sz="quarter" idx="12"/>
          </p:nvPr>
        </p:nvSpPr>
        <p:spPr>
          <a:ln/>
        </p:spPr>
        <p:txBody>
          <a:bodyPr/>
          <a:lstStyle>
            <a:lvl1pPr>
              <a:defRPr/>
            </a:lvl1pPr>
          </a:lstStyle>
          <a:p>
            <a:pPr>
              <a:defRPr/>
            </a:pPr>
            <a:fld id="{AD7FE047-A756-4613-9596-3E9BACF1770A}" type="slidenum">
              <a:rPr lang="bg-BG" altLang="bg-BG"/>
              <a:pPr>
                <a:defRPr/>
              </a:pPr>
              <a:t>‹#›</a:t>
            </a:fld>
            <a:endParaRPr lang="bg-BG" altLang="bg-BG"/>
          </a:p>
        </p:txBody>
      </p:sp>
    </p:spTree>
    <p:extLst>
      <p:ext uri="{BB962C8B-B14F-4D97-AF65-F5344CB8AC3E}">
        <p14:creationId xmlns:p14="http://schemas.microsoft.com/office/powerpoint/2010/main" val="137201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A3974B92-DC9B-46B3-988A-B702E023CA3A}" type="slidenum">
              <a:rPr lang="bg-BG" altLang="bg-BG"/>
              <a:pPr>
                <a:defRPr/>
              </a:pPr>
              <a:t>‹#›</a:t>
            </a:fld>
            <a:endParaRPr lang="bg-BG" altLang="bg-BG"/>
          </a:p>
        </p:txBody>
      </p:sp>
    </p:spTree>
    <p:extLst>
      <p:ext uri="{BB962C8B-B14F-4D97-AF65-F5344CB8AC3E}">
        <p14:creationId xmlns:p14="http://schemas.microsoft.com/office/powerpoint/2010/main" val="50025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8"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9" name="Rectangle 6"/>
          <p:cNvSpPr>
            <a:spLocks noGrp="1" noChangeArrowheads="1"/>
          </p:cNvSpPr>
          <p:nvPr>
            <p:ph type="sldNum" sz="quarter" idx="12"/>
          </p:nvPr>
        </p:nvSpPr>
        <p:spPr>
          <a:ln/>
        </p:spPr>
        <p:txBody>
          <a:bodyPr/>
          <a:lstStyle>
            <a:lvl1pPr>
              <a:defRPr/>
            </a:lvl1pPr>
          </a:lstStyle>
          <a:p>
            <a:pPr>
              <a:defRPr/>
            </a:pPr>
            <a:fld id="{5BC7B0D2-CB83-49A3-BEF2-192F1177ECA2}" type="slidenum">
              <a:rPr lang="bg-BG" altLang="bg-BG"/>
              <a:pPr>
                <a:defRPr/>
              </a:pPr>
              <a:t>‹#›</a:t>
            </a:fld>
            <a:endParaRPr lang="bg-BG" altLang="bg-BG"/>
          </a:p>
        </p:txBody>
      </p:sp>
    </p:spTree>
    <p:extLst>
      <p:ext uri="{BB962C8B-B14F-4D97-AF65-F5344CB8AC3E}">
        <p14:creationId xmlns:p14="http://schemas.microsoft.com/office/powerpoint/2010/main" val="139059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4"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5" name="Rectangle 6"/>
          <p:cNvSpPr>
            <a:spLocks noGrp="1" noChangeArrowheads="1"/>
          </p:cNvSpPr>
          <p:nvPr>
            <p:ph type="sldNum" sz="quarter" idx="12"/>
          </p:nvPr>
        </p:nvSpPr>
        <p:spPr>
          <a:ln/>
        </p:spPr>
        <p:txBody>
          <a:bodyPr/>
          <a:lstStyle>
            <a:lvl1pPr>
              <a:defRPr/>
            </a:lvl1pPr>
          </a:lstStyle>
          <a:p>
            <a:pPr>
              <a:defRPr/>
            </a:pPr>
            <a:fld id="{55ACC732-CE76-46F1-B63A-7917B0447109}" type="slidenum">
              <a:rPr lang="bg-BG" altLang="bg-BG"/>
              <a:pPr>
                <a:defRPr/>
              </a:pPr>
              <a:t>‹#›</a:t>
            </a:fld>
            <a:endParaRPr lang="bg-BG" altLang="bg-BG"/>
          </a:p>
        </p:txBody>
      </p:sp>
    </p:spTree>
    <p:extLst>
      <p:ext uri="{BB962C8B-B14F-4D97-AF65-F5344CB8AC3E}">
        <p14:creationId xmlns:p14="http://schemas.microsoft.com/office/powerpoint/2010/main" val="81505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3"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4" name="Rectangle 6"/>
          <p:cNvSpPr>
            <a:spLocks noGrp="1" noChangeArrowheads="1"/>
          </p:cNvSpPr>
          <p:nvPr>
            <p:ph type="sldNum" sz="quarter" idx="12"/>
          </p:nvPr>
        </p:nvSpPr>
        <p:spPr>
          <a:ln/>
        </p:spPr>
        <p:txBody>
          <a:bodyPr/>
          <a:lstStyle>
            <a:lvl1pPr>
              <a:defRPr/>
            </a:lvl1pPr>
          </a:lstStyle>
          <a:p>
            <a:pPr>
              <a:defRPr/>
            </a:pPr>
            <a:fld id="{02F55066-4BDF-4BF2-ACFB-77FDBF2353F4}" type="slidenum">
              <a:rPr lang="bg-BG" altLang="bg-BG"/>
              <a:pPr>
                <a:defRPr/>
              </a:pPr>
              <a:t>‹#›</a:t>
            </a:fld>
            <a:endParaRPr lang="bg-BG" altLang="bg-BG"/>
          </a:p>
        </p:txBody>
      </p:sp>
    </p:spTree>
    <p:extLst>
      <p:ext uri="{BB962C8B-B14F-4D97-AF65-F5344CB8AC3E}">
        <p14:creationId xmlns:p14="http://schemas.microsoft.com/office/powerpoint/2010/main" val="300408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9FD01A2F-232A-4D22-BC3C-0978D9375641}" type="slidenum">
              <a:rPr lang="bg-BG" altLang="bg-BG"/>
              <a:pPr>
                <a:defRPr/>
              </a:pPr>
              <a:t>‹#›</a:t>
            </a:fld>
            <a:endParaRPr lang="bg-BG" altLang="bg-BG"/>
          </a:p>
        </p:txBody>
      </p:sp>
    </p:spTree>
    <p:extLst>
      <p:ext uri="{BB962C8B-B14F-4D97-AF65-F5344CB8AC3E}">
        <p14:creationId xmlns:p14="http://schemas.microsoft.com/office/powerpoint/2010/main" val="157892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lt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ltLang="bg-BG"/>
          </a:p>
        </p:txBody>
      </p:sp>
      <p:sp>
        <p:nvSpPr>
          <p:cNvPr id="7" name="Rectangle 6"/>
          <p:cNvSpPr>
            <a:spLocks noGrp="1" noChangeArrowheads="1"/>
          </p:cNvSpPr>
          <p:nvPr>
            <p:ph type="sldNum" sz="quarter" idx="12"/>
          </p:nvPr>
        </p:nvSpPr>
        <p:spPr>
          <a:ln/>
        </p:spPr>
        <p:txBody>
          <a:bodyPr/>
          <a:lstStyle>
            <a:lvl1pPr>
              <a:defRPr/>
            </a:lvl1pPr>
          </a:lstStyle>
          <a:p>
            <a:pPr>
              <a:defRPr/>
            </a:pPr>
            <a:fld id="{01D58116-AF1D-4F21-ACA5-C7C62C5991AF}" type="slidenum">
              <a:rPr lang="bg-BG" altLang="bg-BG"/>
              <a:pPr>
                <a:defRPr/>
              </a:pPr>
              <a:t>‹#›</a:t>
            </a:fld>
            <a:endParaRPr lang="bg-BG" altLang="bg-BG"/>
          </a:p>
        </p:txBody>
      </p:sp>
    </p:spTree>
    <p:extLst>
      <p:ext uri="{BB962C8B-B14F-4D97-AF65-F5344CB8AC3E}">
        <p14:creationId xmlns:p14="http://schemas.microsoft.com/office/powerpoint/2010/main" val="367607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bg-BG" altLang="bg-BG"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ltLang="bg-BG" smtClean="0"/>
              <a:t>Click to edit Master text styles</a:t>
            </a:r>
          </a:p>
          <a:p>
            <a:pPr lvl="1"/>
            <a:r>
              <a:rPr lang="bg-BG" altLang="bg-BG" smtClean="0"/>
              <a:t>Second level</a:t>
            </a:r>
          </a:p>
          <a:p>
            <a:pPr lvl="2"/>
            <a:r>
              <a:rPr lang="bg-BG" altLang="bg-BG" smtClean="0"/>
              <a:t>Third level</a:t>
            </a:r>
          </a:p>
          <a:p>
            <a:pPr lvl="3"/>
            <a:r>
              <a:rPr lang="bg-BG" altLang="bg-BG" smtClean="0"/>
              <a:t>Fourth level</a:t>
            </a:r>
          </a:p>
          <a:p>
            <a:pPr lvl="4"/>
            <a:r>
              <a:rPr lang="bg-BG" altLang="bg-BG"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bg-BG" altLang="bg-BG"/>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bg-BG" altLang="bg-BG"/>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0F26BEF1-2EFB-4339-A4D9-5EE42441821E}" type="slidenum">
              <a:rPr lang="bg-BG" altLang="bg-BG"/>
              <a:pPr>
                <a:defRPr/>
              </a:pPr>
              <a:t>‹#›</a:t>
            </a:fld>
            <a:endParaRPr lang="bg-BG" altLang="bg-B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hyperlink" Target="http://ec.europa.eu/eurostat/statistics-explained/index.php" TargetMode="External"/><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theeconomictheory.blogspot.bg/search/label/MICROECONOMICS" TargetMode="External"/><Relationship Id="rId2" Type="http://schemas.openxmlformats.org/officeDocument/2006/relationships/hyperlink" Target="http://ec.europa.eu/eurostat/statistics-explained/index.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GB" altLang="bg-BG" b="1" dirty="0" smtClean="0"/>
              <a:t>ПАЗАР НА ФАКТОРИТЕ НА ПРОИЗВОДСТВО </a:t>
            </a:r>
            <a:endParaRPr lang="bg-BG" altLang="bg-BG" b="1" dirty="0" smtClean="0"/>
          </a:p>
        </p:txBody>
      </p:sp>
      <p:sp>
        <p:nvSpPr>
          <p:cNvPr id="2051" name="Rectangle 3"/>
          <p:cNvSpPr>
            <a:spLocks noGrp="1" noChangeArrowheads="1"/>
          </p:cNvSpPr>
          <p:nvPr>
            <p:ph type="subTitle" idx="1"/>
          </p:nvPr>
        </p:nvSpPr>
        <p:spPr/>
        <p:txBody>
          <a:bodyPr/>
          <a:lstStyle/>
          <a:p>
            <a:pPr eaLnBrk="1" hangingPunct="1"/>
            <a:r>
              <a:rPr lang="bg-BG" altLang="bg-BG" b="1" dirty="0" smtClean="0"/>
              <a:t>ПАЗАР </a:t>
            </a:r>
            <a:r>
              <a:rPr lang="en-GB" altLang="bg-BG" b="1" dirty="0" smtClean="0"/>
              <a:t> НА ТРУДА</a:t>
            </a:r>
            <a:endParaRPr lang="bg-BG" altLang="bg-BG" b="1" dirty="0" smtClean="0"/>
          </a:p>
        </p:txBody>
      </p:sp>
      <p:sp>
        <p:nvSpPr>
          <p:cNvPr id="2" name="Slide Number Placeholder 1"/>
          <p:cNvSpPr>
            <a:spLocks noGrp="1"/>
          </p:cNvSpPr>
          <p:nvPr>
            <p:ph type="sldNum" sz="quarter" idx="12"/>
          </p:nvPr>
        </p:nvSpPr>
        <p:spPr/>
        <p:txBody>
          <a:bodyPr/>
          <a:lstStyle/>
          <a:p>
            <a:pPr>
              <a:defRPr/>
            </a:pPr>
            <a:fld id="{8794F68B-9C95-4461-8736-91E1CFE5461E}" type="slidenum">
              <a:rPr lang="bg-BG" altLang="bg-BG" smtClean="0"/>
              <a:pPr>
                <a:defRPr/>
              </a:pPr>
              <a:t>1</a:t>
            </a:fld>
            <a:endParaRPr lang="bg-BG" altLang="bg-B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bg-BG" sz="2800" b="1" dirty="0" smtClean="0"/>
              <a:t>2.</a:t>
            </a:r>
            <a:r>
              <a:rPr lang="en-GB" altLang="bg-BG" sz="2800" b="1" i="1" dirty="0" smtClean="0"/>
              <a:t>стойността на пределния продукт  VMP на </a:t>
            </a:r>
            <a:r>
              <a:rPr lang="en-GB" altLang="bg-BG" sz="2800" b="1" i="1" dirty="0" err="1" smtClean="0"/>
              <a:t>променливия</a:t>
            </a:r>
            <a:r>
              <a:rPr lang="en-GB" altLang="bg-BG" sz="2800" b="1" i="1" dirty="0" smtClean="0"/>
              <a:t> </a:t>
            </a:r>
            <a:r>
              <a:rPr lang="en-GB" altLang="bg-BG" sz="2800" b="1" i="1" dirty="0" err="1" smtClean="0"/>
              <a:t>фактор</a:t>
            </a:r>
            <a:r>
              <a:rPr lang="en-GB" altLang="bg-BG" sz="2800" b="1" i="1" dirty="0" smtClean="0"/>
              <a:t> труд</a:t>
            </a:r>
            <a:endParaRPr lang="bg-BG" altLang="bg-BG" sz="2800" b="1" i="1" dirty="0" smtClean="0"/>
          </a:p>
        </p:txBody>
      </p:sp>
      <p:sp>
        <p:nvSpPr>
          <p:cNvPr id="9219" name="Rectangle 3"/>
          <p:cNvSpPr>
            <a:spLocks noGrp="1" noChangeArrowheads="1"/>
          </p:cNvSpPr>
          <p:nvPr>
            <p:ph type="body" idx="1"/>
          </p:nvPr>
        </p:nvSpPr>
        <p:spPr/>
        <p:txBody>
          <a:bodyPr/>
          <a:lstStyle/>
          <a:p>
            <a:pPr marL="0" indent="0" algn="just" eaLnBrk="1" hangingPunct="1">
              <a:buNone/>
            </a:pPr>
            <a:r>
              <a:rPr lang="en-GB" altLang="bg-BG" b="1" dirty="0" smtClean="0"/>
              <a:t> е </a:t>
            </a:r>
            <a:r>
              <a:rPr lang="en-GB" altLang="bg-BG" b="1" dirty="0" err="1" smtClean="0"/>
              <a:t>пазарната</a:t>
            </a:r>
            <a:r>
              <a:rPr lang="en-GB" altLang="bg-BG" b="1" dirty="0" smtClean="0"/>
              <a:t> </a:t>
            </a:r>
            <a:r>
              <a:rPr lang="en-GB" altLang="bg-BG" b="1" dirty="0" err="1" smtClean="0"/>
              <a:t>стойност</a:t>
            </a:r>
            <a:r>
              <a:rPr lang="en-GB" altLang="bg-BG" b="1" dirty="0" smtClean="0"/>
              <a:t> на пределния физически продукт, </a:t>
            </a:r>
            <a:r>
              <a:rPr lang="en-GB" altLang="bg-BG" b="1" dirty="0" err="1" smtClean="0"/>
              <a:t>създаван</a:t>
            </a:r>
            <a:r>
              <a:rPr lang="en-GB" altLang="bg-BG" b="1" dirty="0" smtClean="0"/>
              <a:t> от </a:t>
            </a:r>
            <a:r>
              <a:rPr lang="en-GB" altLang="bg-BG" b="1" dirty="0" err="1" smtClean="0"/>
              <a:t>допълнителната</a:t>
            </a:r>
            <a:r>
              <a:rPr lang="en-GB" altLang="bg-BG" b="1" dirty="0" smtClean="0"/>
              <a:t> </a:t>
            </a:r>
            <a:r>
              <a:rPr lang="en-GB" altLang="bg-BG" b="1" dirty="0" err="1" smtClean="0"/>
              <a:t>единица</a:t>
            </a:r>
            <a:r>
              <a:rPr lang="en-GB" altLang="bg-BG" b="1" dirty="0" smtClean="0"/>
              <a:t> труд. Той се </a:t>
            </a:r>
            <a:r>
              <a:rPr lang="en-GB" altLang="bg-BG" b="1" dirty="0" err="1" smtClean="0"/>
              <a:t>получава</a:t>
            </a:r>
            <a:r>
              <a:rPr lang="en-GB" altLang="bg-BG" b="1" dirty="0" smtClean="0"/>
              <a:t> </a:t>
            </a:r>
            <a:r>
              <a:rPr lang="en-GB" altLang="bg-BG" b="1" dirty="0" err="1" smtClean="0"/>
              <a:t>като</a:t>
            </a:r>
            <a:r>
              <a:rPr lang="en-GB" altLang="bg-BG" b="1" dirty="0" smtClean="0"/>
              <a:t> се </a:t>
            </a:r>
            <a:r>
              <a:rPr lang="en-GB" altLang="bg-BG" b="1" dirty="0" err="1" smtClean="0"/>
              <a:t>умножи</a:t>
            </a:r>
            <a:r>
              <a:rPr lang="en-GB" altLang="bg-BG" b="1" dirty="0" smtClean="0"/>
              <a:t>  пределния физически продукт МРР по </a:t>
            </a:r>
            <a:r>
              <a:rPr lang="en-GB" altLang="bg-BG" b="1" dirty="0" err="1" smtClean="0"/>
              <a:t>крайната</a:t>
            </a:r>
            <a:r>
              <a:rPr lang="en-GB" altLang="bg-BG" b="1" dirty="0" smtClean="0"/>
              <a:t> цена Р  на продукта на труда:  </a:t>
            </a:r>
          </a:p>
          <a:p>
            <a:pPr algn="just" eaLnBrk="1" hangingPunct="1"/>
            <a:r>
              <a:rPr lang="en-GB" altLang="bg-BG" b="1" dirty="0" smtClean="0"/>
              <a:t>           </a:t>
            </a:r>
            <a:r>
              <a:rPr lang="en-GB" altLang="bg-BG" b="1" i="1" dirty="0" smtClean="0"/>
              <a:t> </a:t>
            </a:r>
            <a:r>
              <a:rPr lang="en-GB" altLang="bg-BG" b="1" i="1" dirty="0" smtClean="0">
                <a:solidFill>
                  <a:srgbClr val="FF0000"/>
                </a:solidFill>
              </a:rPr>
              <a:t>VMP  =  MPP  x   P </a:t>
            </a:r>
            <a:endParaRPr lang="en-GB" altLang="bg-BG" b="1" dirty="0" smtClean="0">
              <a:solidFill>
                <a:srgbClr val="FF0000"/>
              </a:solidFill>
            </a:endParaRPr>
          </a:p>
          <a:p>
            <a:pPr eaLnBrk="1" hangingPunct="1"/>
            <a:endParaRPr lang="bg-BG" altLang="bg-BG"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10</a:t>
            </a:fld>
            <a:endParaRPr lang="bg-BG" altLang="bg-BG"/>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2656"/>
            <a:ext cx="9144000" cy="648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E5B6A5C4-BC00-4C9B-B932-5B4940C77930}" type="slidenum">
              <a:rPr lang="bg-BG" altLang="bg-BG" smtClean="0"/>
              <a:pPr>
                <a:defRPr/>
              </a:pPr>
              <a:t>100</a:t>
            </a:fld>
            <a:endParaRPr lang="bg-BG" altLang="bg-BG"/>
          </a:p>
        </p:txBody>
      </p:sp>
    </p:spTree>
    <p:extLst>
      <p:ext uri="{BB962C8B-B14F-4D97-AF65-F5344CB8AC3E}">
        <p14:creationId xmlns:p14="http://schemas.microsoft.com/office/powerpoint/2010/main" val="11189374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23528" y="836712"/>
            <a:ext cx="8424936" cy="5974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188640"/>
            <a:ext cx="8136904" cy="369332"/>
          </a:xfrm>
          <a:prstGeom prst="rect">
            <a:avLst/>
          </a:prstGeom>
          <a:noFill/>
        </p:spPr>
        <p:txBody>
          <a:bodyPr wrap="square" rtlCol="0">
            <a:spAutoFit/>
          </a:bodyPr>
          <a:lstStyle/>
          <a:p>
            <a:r>
              <a:rPr lang="bg-BG" dirty="0" smtClean="0"/>
              <a:t>Минимално почасово заплащане на страните в ЕС за 2013 г.</a:t>
            </a:r>
            <a:endParaRPr lang="bg-BG" dirty="0"/>
          </a:p>
        </p:txBody>
      </p:sp>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101</a:t>
            </a:fld>
            <a:endParaRPr lang="bg-BG" altLang="bg-BG"/>
          </a:p>
        </p:txBody>
      </p:sp>
    </p:spTree>
    <p:extLst>
      <p:ext uri="{BB962C8B-B14F-4D97-AF65-F5344CB8AC3E}">
        <p14:creationId xmlns:p14="http://schemas.microsoft.com/office/powerpoint/2010/main" val="111648600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8892480" cy="6209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021288"/>
            <a:ext cx="9144000" cy="923330"/>
          </a:xfrm>
          <a:prstGeom prst="rect">
            <a:avLst/>
          </a:prstGeom>
          <a:noFill/>
        </p:spPr>
        <p:txBody>
          <a:bodyPr wrap="square" rtlCol="0">
            <a:spAutoFit/>
          </a:bodyPr>
          <a:lstStyle/>
          <a:p>
            <a:r>
              <a:rPr lang="en-US" dirty="0">
                <a:hlinkClick r:id="rId3"/>
              </a:rPr>
              <a:t>http://</a:t>
            </a:r>
            <a:r>
              <a:rPr lang="en-US" dirty="0" smtClean="0">
                <a:hlinkClick r:id="rId3"/>
              </a:rPr>
              <a:t>ec.europa.eu/eurostat/statistics-explained/index.php</a:t>
            </a:r>
            <a:endParaRPr lang="bg-BG" dirty="0" smtClean="0"/>
          </a:p>
          <a:p>
            <a:r>
              <a:rPr lang="en-US" dirty="0" smtClean="0"/>
              <a:t>/</a:t>
            </a:r>
            <a:r>
              <a:rPr lang="en-US" dirty="0"/>
              <a:t>File:Tab1_Labour_costs_per_hour_in_euro,_whole_economy_(excluding_agriculture_and_public_administration).png#file</a:t>
            </a:r>
            <a:endParaRPr lang="bg-BG" dirty="0"/>
          </a:p>
        </p:txBody>
      </p:sp>
      <p:sp>
        <p:nvSpPr>
          <p:cNvPr id="3" name="Slide Number Placeholder 2"/>
          <p:cNvSpPr>
            <a:spLocks noGrp="1"/>
          </p:cNvSpPr>
          <p:nvPr>
            <p:ph type="sldNum" sz="quarter" idx="12"/>
          </p:nvPr>
        </p:nvSpPr>
        <p:spPr/>
        <p:txBody>
          <a:bodyPr/>
          <a:lstStyle/>
          <a:p>
            <a:pPr>
              <a:defRPr/>
            </a:pPr>
            <a:fld id="{02F55066-4BDF-4BF2-ACFB-77FDBF2353F4}" type="slidenum">
              <a:rPr lang="bg-BG" altLang="bg-BG" smtClean="0"/>
              <a:pPr>
                <a:defRPr/>
              </a:pPr>
              <a:t>102</a:t>
            </a:fld>
            <a:endParaRPr lang="bg-BG" altLang="bg-BG"/>
          </a:p>
        </p:txBody>
      </p:sp>
    </p:spTree>
    <p:extLst>
      <p:ext uri="{BB962C8B-B14F-4D97-AF65-F5344CB8AC3E}">
        <p14:creationId xmlns:p14="http://schemas.microsoft.com/office/powerpoint/2010/main" val="25806963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80940"/>
            <a:ext cx="7920880" cy="5702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116632"/>
            <a:ext cx="8136904" cy="369332"/>
          </a:xfrm>
          <a:prstGeom prst="rect">
            <a:avLst/>
          </a:prstGeom>
          <a:noFill/>
        </p:spPr>
        <p:txBody>
          <a:bodyPr wrap="square" rtlCol="0">
            <a:spAutoFit/>
          </a:bodyPr>
          <a:lstStyle/>
          <a:p>
            <a:r>
              <a:rPr lang="bg-BG" dirty="0" smtClean="0"/>
              <a:t>Минимални месечни  работни заплати в страните в ЕС- 2017г.</a:t>
            </a:r>
            <a:endParaRPr lang="bg-BG" dirty="0"/>
          </a:p>
        </p:txBody>
      </p:sp>
      <p:sp>
        <p:nvSpPr>
          <p:cNvPr id="3" name="Slide Number Placeholder 2"/>
          <p:cNvSpPr>
            <a:spLocks noGrp="1"/>
          </p:cNvSpPr>
          <p:nvPr>
            <p:ph type="sldNum" sz="quarter" idx="12"/>
          </p:nvPr>
        </p:nvSpPr>
        <p:spPr/>
        <p:txBody>
          <a:bodyPr/>
          <a:lstStyle/>
          <a:p>
            <a:pPr>
              <a:defRPr/>
            </a:pPr>
            <a:fld id="{02F55066-4BDF-4BF2-ACFB-77FDBF2353F4}" type="slidenum">
              <a:rPr lang="bg-BG" altLang="bg-BG" smtClean="0"/>
              <a:pPr>
                <a:defRPr/>
              </a:pPr>
              <a:t>103</a:t>
            </a:fld>
            <a:endParaRPr lang="bg-BG" altLang="bg-BG"/>
          </a:p>
        </p:txBody>
      </p:sp>
    </p:spTree>
    <p:extLst>
      <p:ext uri="{BB962C8B-B14F-4D97-AF65-F5344CB8AC3E}">
        <p14:creationId xmlns:p14="http://schemas.microsoft.com/office/powerpoint/2010/main" val="8856980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56" y="-32624"/>
            <a:ext cx="9198768" cy="7140416"/>
          </a:xfrm>
          <a:prstGeom prst="rect">
            <a:avLst/>
          </a:prstGeom>
        </p:spPr>
        <p:txBody>
          <a:bodyPr wrap="square">
            <a:spAutoFit/>
          </a:bodyPr>
          <a:lstStyle/>
          <a:p>
            <a:r>
              <a:rPr lang="bg-BG" sz="1600" b="1" dirty="0"/>
              <a:t>Какви са минималните условия на труд и заплащане в страните от ЕС през 2017, припомнят от Главната инспекция на труда. Данните засягат както работещите, така и работодатели, изпращащи служители на работа в тези държави. </a:t>
            </a:r>
            <a:endParaRPr lang="bg-BG" sz="1600" dirty="0"/>
          </a:p>
          <a:p>
            <a:r>
              <a:rPr lang="bg-BG" sz="1600" dirty="0"/>
              <a:t>В някои държави от ЕС условията остават непроменени, в други има настъпващи корекции, считано от 1 януари 2017. Една от страните с променени условия е </a:t>
            </a:r>
            <a:r>
              <a:rPr lang="bg-BG" sz="1600" b="1" dirty="0"/>
              <a:t>Гърция</a:t>
            </a:r>
            <a:r>
              <a:rPr lang="bg-BG" sz="1600" dirty="0"/>
              <a:t>. Минималната работна там през 2017 намалява в случаите, когато е извън системата на колективното трудово договаряне. Под натиска на кредиторите се предвижда отмяна на 13-ти и 14-ти заплата; намаляване на минималната работна заплата от 01.</a:t>
            </a:r>
            <a:r>
              <a:rPr lang="bg-BG" sz="1600" dirty="0" err="1"/>
              <a:t>01</a:t>
            </a:r>
            <a:r>
              <a:rPr lang="bg-BG" sz="1600" dirty="0"/>
              <a:t>.2017 (под валидната към момента минимална работна заплата в частния сектор, която е в размер на 586,80 евро за работниците над 25 години и в размер на 510,95 евро за работници под 25 години); премахване на всички бонуси и др.</a:t>
            </a:r>
          </a:p>
          <a:p>
            <a:r>
              <a:rPr lang="bg-BG" sz="1600" dirty="0"/>
              <a:t>За </a:t>
            </a:r>
            <a:r>
              <a:rPr lang="bg-BG" sz="1600" b="1" dirty="0"/>
              <a:t>Германия</a:t>
            </a:r>
            <a:r>
              <a:rPr lang="bg-BG" sz="1600" dirty="0"/>
              <a:t> минималната ставка e в размер на 8.84 евро на час.</a:t>
            </a:r>
          </a:p>
          <a:p>
            <a:r>
              <a:rPr lang="bg-BG" sz="1600" dirty="0"/>
              <a:t>В </a:t>
            </a:r>
            <a:r>
              <a:rPr lang="bg-BG" sz="1600" b="1" dirty="0"/>
              <a:t>Белгия</a:t>
            </a:r>
            <a:r>
              <a:rPr lang="bg-BG" sz="1600" dirty="0"/>
              <a:t> средният месечен гарантиран минимален доход е 1501,82 евро за работник на 18 год., 1541,67 евро за работник на 19 год. и 1559,38 евро за работник на 20+ години.</a:t>
            </a:r>
          </a:p>
          <a:p>
            <a:r>
              <a:rPr lang="bg-BG" sz="1600" dirty="0"/>
              <a:t>В </a:t>
            </a:r>
            <a:r>
              <a:rPr lang="bg-BG" sz="1600" b="1" dirty="0"/>
              <a:t>Естония</a:t>
            </a:r>
            <a:r>
              <a:rPr lang="bg-BG" sz="1600" dirty="0"/>
              <a:t> месечната минимална заплата е 430 евро.</a:t>
            </a:r>
          </a:p>
          <a:p>
            <a:r>
              <a:rPr lang="bg-BG" sz="1600" dirty="0"/>
              <a:t>За </a:t>
            </a:r>
            <a:r>
              <a:rPr lang="bg-BG" sz="1600" b="1" dirty="0"/>
              <a:t>Испания</a:t>
            </a:r>
            <a:r>
              <a:rPr lang="bg-BG" sz="1600" dirty="0"/>
              <a:t> минималната работна заплата през 2017 г. е 23,59 евро на ден или 707,60 евро на месец или 9906,40 евро годишна заплата (на база 14 плащания годишно).</a:t>
            </a:r>
          </a:p>
          <a:p>
            <a:r>
              <a:rPr lang="bg-BG" sz="1600" dirty="0"/>
              <a:t>В </a:t>
            </a:r>
            <a:r>
              <a:rPr lang="bg-BG" sz="1600" b="1" dirty="0"/>
              <a:t>Литва</a:t>
            </a:r>
            <a:r>
              <a:rPr lang="bg-BG" sz="1600" dirty="0"/>
              <a:t> и </a:t>
            </a:r>
            <a:r>
              <a:rPr lang="bg-BG" sz="1600" b="1" dirty="0"/>
              <a:t>Латвия</a:t>
            </a:r>
            <a:r>
              <a:rPr lang="bg-BG" sz="1600" dirty="0"/>
              <a:t> минималният доход за работещите е 380 евро месечно.</a:t>
            </a:r>
          </a:p>
          <a:p>
            <a:r>
              <a:rPr lang="bg-BG" sz="1600" dirty="0"/>
              <a:t>В </a:t>
            </a:r>
            <a:r>
              <a:rPr lang="bg-BG" sz="1600" b="1" dirty="0"/>
              <a:t>Люксембург</a:t>
            </a:r>
            <a:r>
              <a:rPr lang="bg-BG" sz="1600" dirty="0"/>
              <a:t> сумите не са променяни от 2015 г. - месечното минимално заплащане за неквалифициран труд е в размер на 1922,96 евро; почасовото минимално заплащане е в размер на 11,1154 евро. За квалифициран труд е в размер на 2307,56 Евро; почасовото минимално заплащане е в размер на 13,3385 Евро. </a:t>
            </a:r>
          </a:p>
          <a:p>
            <a:r>
              <a:rPr lang="bg-BG" sz="1600" dirty="0"/>
              <a:t>Работещите в </a:t>
            </a:r>
            <a:r>
              <a:rPr lang="bg-BG" sz="1600" b="1" dirty="0"/>
              <a:t>Холандия</a:t>
            </a:r>
            <a:r>
              <a:rPr lang="bg-BG" sz="1600" dirty="0"/>
              <a:t> получават минимум 358,05 евро месечно/71,61 евро на ден.</a:t>
            </a:r>
          </a:p>
          <a:p>
            <a:r>
              <a:rPr lang="bg-BG" sz="1600" dirty="0"/>
              <a:t>За </a:t>
            </a:r>
            <a:r>
              <a:rPr lang="bg-BG" sz="1600" b="1" dirty="0"/>
              <a:t>Великобритания</a:t>
            </a:r>
            <a:r>
              <a:rPr lang="bg-BG" sz="1600" dirty="0"/>
              <a:t> също има нови почасови ставки, важащи от октомври 2016 до октомври 2017 г. Те са съответно £7.20 за 25-годишни и по-възрастни; £6.95 за 21-24 годишни; £5.55 за 18-20 годишни; £4.00 за под 18 г.; £3.40 за стажанти.</a:t>
            </a:r>
          </a:p>
          <a:p>
            <a:r>
              <a:rPr lang="bg-BG" sz="1600" dirty="0"/>
              <a:t>Също считано от 1 януари т.г. във</a:t>
            </a:r>
            <a:r>
              <a:rPr lang="bg-BG" sz="1600" b="1" dirty="0"/>
              <a:t> Франция </a:t>
            </a:r>
            <a:r>
              <a:rPr lang="bg-BG" sz="1600" dirty="0"/>
              <a:t>брутната минимална работна заплата на час е 9,76 евро или 1480,27 евро на месец.</a:t>
            </a:r>
          </a:p>
        </p:txBody>
      </p:sp>
      <p:sp>
        <p:nvSpPr>
          <p:cNvPr id="3" name="Slide Number Placeholder 2"/>
          <p:cNvSpPr>
            <a:spLocks noGrp="1"/>
          </p:cNvSpPr>
          <p:nvPr>
            <p:ph type="sldNum" sz="quarter" idx="12"/>
          </p:nvPr>
        </p:nvSpPr>
        <p:spPr/>
        <p:txBody>
          <a:bodyPr/>
          <a:lstStyle/>
          <a:p>
            <a:pPr>
              <a:defRPr/>
            </a:pPr>
            <a:fld id="{02F55066-4BDF-4BF2-ACFB-77FDBF2353F4}" type="slidenum">
              <a:rPr lang="bg-BG" altLang="bg-BG" smtClean="0"/>
              <a:pPr>
                <a:defRPr/>
              </a:pPr>
              <a:t>104</a:t>
            </a:fld>
            <a:endParaRPr lang="bg-BG" altLang="bg-BG"/>
          </a:p>
        </p:txBody>
      </p:sp>
    </p:spTree>
    <p:extLst>
      <p:ext uri="{BB962C8B-B14F-4D97-AF65-F5344CB8AC3E}">
        <p14:creationId xmlns:p14="http://schemas.microsoft.com/office/powerpoint/2010/main" val="42054944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92696"/>
            <a:ext cx="8568952" cy="3970318"/>
          </a:xfrm>
          <a:prstGeom prst="rect">
            <a:avLst/>
          </a:prstGeom>
        </p:spPr>
        <p:txBody>
          <a:bodyPr wrap="square">
            <a:spAutoFit/>
          </a:bodyPr>
          <a:lstStyle/>
          <a:p>
            <a:r>
              <a:rPr lang="bg-BG" sz="2800" dirty="0"/>
              <a:t>В средносрочен план се предвижда увеличаване размера на минималната работна заплата от 460 лв. на 510 лв. от 1 януари 2018 г., </a:t>
            </a:r>
            <a:endParaRPr lang="bg-BG" sz="2800" dirty="0" smtClean="0"/>
          </a:p>
          <a:p>
            <a:r>
              <a:rPr lang="bg-BG" sz="2800" dirty="0" smtClean="0"/>
              <a:t>на </a:t>
            </a:r>
            <a:r>
              <a:rPr lang="bg-BG" sz="2800" dirty="0"/>
              <a:t>560 лв. от 1 януари 2019 г</a:t>
            </a:r>
            <a:r>
              <a:rPr lang="bg-BG" sz="2800" dirty="0" smtClean="0"/>
              <a:t>.</a:t>
            </a:r>
          </a:p>
          <a:p>
            <a:r>
              <a:rPr lang="bg-BG" sz="2800" dirty="0" smtClean="0"/>
              <a:t> </a:t>
            </a:r>
            <a:r>
              <a:rPr lang="bg-BG" sz="2800" dirty="0"/>
              <a:t>и на 610 лв. от 1 януари 2020 година</a:t>
            </a:r>
            <a:r>
              <a:rPr lang="bg-BG" sz="2800"/>
              <a:t>. </a:t>
            </a:r>
            <a:endParaRPr lang="bg-BG" sz="2800" smtClean="0"/>
          </a:p>
          <a:p>
            <a:r>
              <a:rPr lang="bg-BG" sz="2800" smtClean="0"/>
              <a:t>Това </a:t>
            </a:r>
            <a:r>
              <a:rPr lang="bg-BG" sz="2800" dirty="0"/>
              <a:t>се посочва в публикувания проект на средносрочната бюджетна прогноза за 2018-2020, съобщиха от пресцентъра на Министерството на финансите</a:t>
            </a:r>
            <a:r>
              <a:rPr lang="bg-BG" dirty="0"/>
              <a:t>. </a:t>
            </a:r>
          </a:p>
        </p:txBody>
      </p:sp>
      <p:sp>
        <p:nvSpPr>
          <p:cNvPr id="3" name="Slide Number Placeholder 2"/>
          <p:cNvSpPr>
            <a:spLocks noGrp="1"/>
          </p:cNvSpPr>
          <p:nvPr>
            <p:ph type="sldNum" sz="quarter" idx="12"/>
          </p:nvPr>
        </p:nvSpPr>
        <p:spPr/>
        <p:txBody>
          <a:bodyPr/>
          <a:lstStyle/>
          <a:p>
            <a:pPr>
              <a:defRPr/>
            </a:pPr>
            <a:fld id="{02F55066-4BDF-4BF2-ACFB-77FDBF2353F4}" type="slidenum">
              <a:rPr lang="bg-BG" altLang="bg-BG" smtClean="0"/>
              <a:pPr>
                <a:defRPr/>
              </a:pPr>
              <a:t>105</a:t>
            </a:fld>
            <a:endParaRPr lang="bg-BG" altLang="bg-BG"/>
          </a:p>
        </p:txBody>
      </p:sp>
    </p:spTree>
    <p:extLst>
      <p:ext uri="{BB962C8B-B14F-4D97-AF65-F5344CB8AC3E}">
        <p14:creationId xmlns:p14="http://schemas.microsoft.com/office/powerpoint/2010/main" val="326907872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t>Ключови понятия</a:t>
            </a:r>
            <a:br>
              <a:rPr lang="bg-BG" b="1" dirty="0" smtClean="0"/>
            </a:br>
            <a:endParaRPr lang="bg-BG" dirty="0"/>
          </a:p>
        </p:txBody>
      </p:sp>
      <p:sp>
        <p:nvSpPr>
          <p:cNvPr id="3" name="Content Placeholder 2"/>
          <p:cNvSpPr>
            <a:spLocks noGrp="1"/>
          </p:cNvSpPr>
          <p:nvPr>
            <p:ph idx="1"/>
          </p:nvPr>
        </p:nvSpPr>
        <p:spPr>
          <a:xfrm>
            <a:off x="0" y="1600200"/>
            <a:ext cx="9144000" cy="4525963"/>
          </a:xfrm>
        </p:spPr>
        <p:txBody>
          <a:bodyPr/>
          <a:lstStyle/>
          <a:p>
            <a:pPr marL="0" indent="0">
              <a:buNone/>
            </a:pPr>
            <a:r>
              <a:rPr lang="bg-BG" dirty="0" smtClean="0"/>
              <a:t>• </a:t>
            </a:r>
            <a:r>
              <a:rPr lang="bg-BG" dirty="0"/>
              <a:t>трудов пазар</a:t>
            </a:r>
          </a:p>
          <a:p>
            <a:pPr marL="0" indent="0">
              <a:buNone/>
            </a:pPr>
            <a:r>
              <a:rPr lang="bg-BG" dirty="0"/>
              <a:t>• пределен </a:t>
            </a:r>
            <a:r>
              <a:rPr lang="bg-BG" dirty="0" err="1"/>
              <a:t>факторен</a:t>
            </a:r>
            <a:r>
              <a:rPr lang="bg-BG" dirty="0"/>
              <a:t> разход </a:t>
            </a:r>
            <a:r>
              <a:rPr lang="en-US" dirty="0"/>
              <a:t>MFC</a:t>
            </a:r>
          </a:p>
          <a:p>
            <a:pPr marL="0" indent="0">
              <a:buNone/>
            </a:pPr>
            <a:r>
              <a:rPr lang="ru-RU" dirty="0"/>
              <a:t>• пределен приход от продукта на труда MRP</a:t>
            </a:r>
          </a:p>
          <a:p>
            <a:pPr marL="0" indent="0">
              <a:buNone/>
            </a:pPr>
            <a:r>
              <a:rPr lang="ru-RU" dirty="0"/>
              <a:t>• цена на труда и </a:t>
            </a:r>
            <a:r>
              <a:rPr lang="ru-RU" dirty="0" err="1"/>
              <a:t>работна</a:t>
            </a:r>
            <a:r>
              <a:rPr lang="ru-RU" dirty="0"/>
              <a:t> заплата</a:t>
            </a:r>
          </a:p>
          <a:p>
            <a:pPr marL="0" indent="0">
              <a:buNone/>
            </a:pPr>
            <a:r>
              <a:rPr lang="ru-RU" dirty="0"/>
              <a:t>• </a:t>
            </a:r>
            <a:r>
              <a:rPr lang="ru-RU" dirty="0" err="1"/>
              <a:t>трансферен</a:t>
            </a:r>
            <a:r>
              <a:rPr lang="ru-RU" dirty="0"/>
              <a:t> доход и </a:t>
            </a:r>
            <a:r>
              <a:rPr lang="ru-RU" dirty="0" err="1"/>
              <a:t>икономическа</a:t>
            </a:r>
            <a:r>
              <a:rPr lang="ru-RU" dirty="0"/>
              <a:t> </a:t>
            </a:r>
            <a:r>
              <a:rPr lang="ru-RU" dirty="0" smtClean="0"/>
              <a:t>рента</a:t>
            </a:r>
            <a:endParaRPr lang="ru-RU" dirty="0"/>
          </a:p>
        </p:txBody>
      </p:sp>
      <p:sp>
        <p:nvSpPr>
          <p:cNvPr id="4" name="Slide Number Placeholder 3"/>
          <p:cNvSpPr>
            <a:spLocks noGrp="1"/>
          </p:cNvSpPr>
          <p:nvPr>
            <p:ph type="sldNum" sz="quarter" idx="12"/>
          </p:nvPr>
        </p:nvSpPr>
        <p:spPr/>
        <p:txBody>
          <a:bodyPr/>
          <a:lstStyle/>
          <a:p>
            <a:pPr>
              <a:defRPr/>
            </a:pPr>
            <a:fld id="{E5B6A5C4-BC00-4C9B-B932-5B4940C77930}" type="slidenum">
              <a:rPr lang="bg-BG" altLang="bg-BG" smtClean="0"/>
              <a:pPr>
                <a:defRPr/>
              </a:pPr>
              <a:t>106</a:t>
            </a:fld>
            <a:endParaRPr lang="bg-BG" altLang="bg-BG"/>
          </a:p>
        </p:txBody>
      </p:sp>
    </p:spTree>
    <p:extLst>
      <p:ext uri="{BB962C8B-B14F-4D97-AF65-F5344CB8AC3E}">
        <p14:creationId xmlns:p14="http://schemas.microsoft.com/office/powerpoint/2010/main" val="128425650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t>Ключови понятия</a:t>
            </a:r>
            <a:endParaRPr lang="bg-BG" dirty="0"/>
          </a:p>
        </p:txBody>
      </p:sp>
      <p:sp>
        <p:nvSpPr>
          <p:cNvPr id="3" name="Content Placeholder 2"/>
          <p:cNvSpPr>
            <a:spLocks noGrp="1"/>
          </p:cNvSpPr>
          <p:nvPr>
            <p:ph idx="1"/>
          </p:nvPr>
        </p:nvSpPr>
        <p:spPr/>
        <p:txBody>
          <a:bodyPr/>
          <a:lstStyle/>
          <a:p>
            <a:pPr marL="0" indent="0">
              <a:buNone/>
            </a:pPr>
            <a:r>
              <a:rPr lang="bg-BG" dirty="0" smtClean="0"/>
              <a:t>• несъвършенство на трудовия пазар</a:t>
            </a:r>
          </a:p>
          <a:p>
            <a:pPr marL="0" indent="0">
              <a:buNone/>
            </a:pPr>
            <a:r>
              <a:rPr lang="ru-RU" dirty="0" smtClean="0"/>
              <a:t>• </a:t>
            </a:r>
            <a:r>
              <a:rPr lang="ru-RU" dirty="0" err="1" smtClean="0"/>
              <a:t>монопол</a:t>
            </a:r>
            <a:r>
              <a:rPr lang="ru-RU" dirty="0" smtClean="0"/>
              <a:t> в </a:t>
            </a:r>
            <a:r>
              <a:rPr lang="ru-RU" dirty="0" err="1" smtClean="0"/>
              <a:t>предлагането</a:t>
            </a:r>
            <a:r>
              <a:rPr lang="ru-RU" dirty="0" smtClean="0"/>
              <a:t> на труда</a:t>
            </a:r>
          </a:p>
          <a:p>
            <a:pPr marL="0" indent="0">
              <a:buNone/>
            </a:pPr>
            <a:r>
              <a:rPr lang="ru-RU" dirty="0" smtClean="0"/>
              <a:t>• </a:t>
            </a:r>
            <a:r>
              <a:rPr lang="ru-RU" dirty="0" err="1" smtClean="0"/>
              <a:t>монопсон</a:t>
            </a:r>
            <a:r>
              <a:rPr lang="ru-RU" dirty="0" smtClean="0"/>
              <a:t> в </a:t>
            </a:r>
            <a:r>
              <a:rPr lang="ru-RU" dirty="0" err="1" smtClean="0"/>
              <a:t>търсенето</a:t>
            </a:r>
            <a:r>
              <a:rPr lang="ru-RU" dirty="0" smtClean="0"/>
              <a:t> на труда</a:t>
            </a:r>
          </a:p>
          <a:p>
            <a:pPr marL="0" indent="0">
              <a:buNone/>
            </a:pPr>
            <a:r>
              <a:rPr lang="bg-BG" dirty="0" smtClean="0"/>
              <a:t>• </a:t>
            </a:r>
            <a:r>
              <a:rPr lang="bg-BG" dirty="0" err="1" smtClean="0"/>
              <a:t>билатерален</a:t>
            </a:r>
            <a:r>
              <a:rPr lang="bg-BG" dirty="0" smtClean="0"/>
              <a:t> монопол</a:t>
            </a:r>
          </a:p>
          <a:p>
            <a:pPr marL="0" indent="0">
              <a:buNone/>
            </a:pPr>
            <a:r>
              <a:rPr lang="bg-BG" dirty="0" smtClean="0"/>
              <a:t>• неравновесие на трудовия пазар</a:t>
            </a:r>
          </a:p>
          <a:p>
            <a:pPr marL="0" indent="0">
              <a:buNone/>
            </a:pPr>
            <a:r>
              <a:rPr lang="bg-BG" dirty="0" smtClean="0"/>
              <a:t>• хетерогенност на трудовия пазар</a:t>
            </a:r>
          </a:p>
          <a:p>
            <a:pPr marL="0" indent="0">
              <a:buNone/>
            </a:pPr>
            <a:r>
              <a:rPr lang="bg-BG" dirty="0" smtClean="0"/>
              <a:t>• минимална работна заплата</a:t>
            </a:r>
          </a:p>
          <a:p>
            <a:endParaRPr lang="bg-BG" dirty="0"/>
          </a:p>
        </p:txBody>
      </p:sp>
      <p:sp>
        <p:nvSpPr>
          <p:cNvPr id="4" name="Slide Number Placeholder 3"/>
          <p:cNvSpPr>
            <a:spLocks noGrp="1"/>
          </p:cNvSpPr>
          <p:nvPr>
            <p:ph type="sldNum" sz="quarter" idx="12"/>
          </p:nvPr>
        </p:nvSpPr>
        <p:spPr/>
        <p:txBody>
          <a:bodyPr/>
          <a:lstStyle/>
          <a:p>
            <a:pPr>
              <a:defRPr/>
            </a:pPr>
            <a:fld id="{E5B6A5C4-BC00-4C9B-B932-5B4940C77930}" type="slidenum">
              <a:rPr lang="bg-BG" altLang="bg-BG" smtClean="0"/>
              <a:pPr>
                <a:defRPr/>
              </a:pPr>
              <a:t>107</a:t>
            </a:fld>
            <a:endParaRPr lang="bg-BG" altLang="bg-BG"/>
          </a:p>
        </p:txBody>
      </p:sp>
    </p:spTree>
    <p:extLst>
      <p:ext uri="{BB962C8B-B14F-4D97-AF65-F5344CB8AC3E}">
        <p14:creationId xmlns:p14="http://schemas.microsoft.com/office/powerpoint/2010/main" val="5036963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Използвана литература</a:t>
            </a:r>
            <a:endParaRPr lang="bg-BG" dirty="0"/>
          </a:p>
        </p:txBody>
      </p:sp>
      <p:sp>
        <p:nvSpPr>
          <p:cNvPr id="3" name="Content Placeholder 2"/>
          <p:cNvSpPr>
            <a:spLocks noGrp="1"/>
          </p:cNvSpPr>
          <p:nvPr>
            <p:ph idx="1"/>
          </p:nvPr>
        </p:nvSpPr>
        <p:spPr/>
        <p:txBody>
          <a:bodyPr/>
          <a:lstStyle/>
          <a:p>
            <a:r>
              <a:rPr lang="bg-BG" dirty="0" err="1" smtClean="0"/>
              <a:t>Манлиев</a:t>
            </a:r>
            <a:r>
              <a:rPr lang="bg-BG" dirty="0" smtClean="0"/>
              <a:t> Г., </a:t>
            </a:r>
            <a:r>
              <a:rPr lang="bg-BG" dirty="0" err="1" smtClean="0"/>
              <a:t>Микроикономика</a:t>
            </a:r>
            <a:r>
              <a:rPr lang="bg-BG" dirty="0" smtClean="0"/>
              <a:t>, изд.Кинг,2008</a:t>
            </a:r>
          </a:p>
          <a:p>
            <a:r>
              <a:rPr lang="en-US" dirty="0" smtClean="0">
                <a:hlinkClick r:id="rId2"/>
              </a:rPr>
              <a:t>http</a:t>
            </a:r>
            <a:r>
              <a:rPr lang="en-US" dirty="0">
                <a:hlinkClick r:id="rId2"/>
              </a:rPr>
              <a:t>://ec.europa.eu/eurostat/statistics-explained/index.php</a:t>
            </a:r>
            <a:endParaRPr lang="bg-BG" dirty="0"/>
          </a:p>
          <a:p>
            <a:r>
              <a:rPr lang="en-US" dirty="0"/>
              <a:t>/</a:t>
            </a:r>
            <a:r>
              <a:rPr lang="en-US" sz="2000" dirty="0"/>
              <a:t>File:Tab1_Labour_costs_per_hour_in_euro,_whole_economy_(</a:t>
            </a:r>
            <a:r>
              <a:rPr lang="en-US" sz="2000" dirty="0" err="1"/>
              <a:t>excluding_agriculture_and_public_administration</a:t>
            </a:r>
            <a:r>
              <a:rPr lang="en-US" sz="2000" dirty="0"/>
              <a:t>).</a:t>
            </a:r>
            <a:r>
              <a:rPr lang="en-US" sz="2000" dirty="0" err="1" smtClean="0"/>
              <a:t>png#file</a:t>
            </a:r>
            <a:endParaRPr lang="bg-BG" dirty="0" smtClean="0"/>
          </a:p>
          <a:p>
            <a:r>
              <a:rPr lang="en-US" dirty="0">
                <a:hlinkClick r:id="rId3"/>
              </a:rPr>
              <a:t>http://theeconomictheory.blogspot.bg/search/label/MICROECONOMICS</a:t>
            </a:r>
            <a:endParaRPr lang="en-US" dirty="0"/>
          </a:p>
          <a:p>
            <a:endParaRPr lang="bg-BG" dirty="0" smtClean="0"/>
          </a:p>
          <a:p>
            <a:endParaRPr lang="bg-BG" dirty="0"/>
          </a:p>
        </p:txBody>
      </p:sp>
      <p:sp>
        <p:nvSpPr>
          <p:cNvPr id="4" name="Slide Number Placeholder 3"/>
          <p:cNvSpPr>
            <a:spLocks noGrp="1"/>
          </p:cNvSpPr>
          <p:nvPr>
            <p:ph type="sldNum" sz="quarter" idx="12"/>
          </p:nvPr>
        </p:nvSpPr>
        <p:spPr/>
        <p:txBody>
          <a:bodyPr/>
          <a:lstStyle/>
          <a:p>
            <a:pPr>
              <a:defRPr/>
            </a:pPr>
            <a:fld id="{E5B6A5C4-BC00-4C9B-B932-5B4940C77930}" type="slidenum">
              <a:rPr lang="bg-BG" altLang="bg-BG" smtClean="0"/>
              <a:pPr>
                <a:defRPr/>
              </a:pPr>
              <a:t>108</a:t>
            </a:fld>
            <a:endParaRPr lang="bg-BG" altLang="bg-BG"/>
          </a:p>
        </p:txBody>
      </p:sp>
    </p:spTree>
    <p:extLst>
      <p:ext uri="{BB962C8B-B14F-4D97-AF65-F5344CB8AC3E}">
        <p14:creationId xmlns:p14="http://schemas.microsoft.com/office/powerpoint/2010/main" val="3099338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r>
              <a:rPr lang="en-US" sz="4400" dirty="0" smtClean="0"/>
              <a:t>VMP  =  MPP  x   P </a:t>
            </a:r>
          </a:p>
          <a:p>
            <a:endParaRPr lang="bg-BG" dirty="0"/>
          </a:p>
        </p:txBody>
      </p:sp>
      <p:sp>
        <p:nvSpPr>
          <p:cNvPr id="4" name="Rectangle 3"/>
          <p:cNvSpPr/>
          <p:nvPr/>
        </p:nvSpPr>
        <p:spPr>
          <a:xfrm>
            <a:off x="683568" y="2708920"/>
            <a:ext cx="2160240" cy="1296144"/>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GB" altLang="bg-BG" b="1" i="1" dirty="0" err="1" smtClean="0"/>
              <a:t>стойност</a:t>
            </a:r>
            <a:r>
              <a:rPr lang="en-GB" altLang="bg-BG" b="1" i="1" dirty="0" smtClean="0"/>
              <a:t> на пределния продукт </a:t>
            </a:r>
            <a:endParaRPr lang="bg-BG" dirty="0"/>
          </a:p>
        </p:txBody>
      </p:sp>
      <p:sp>
        <p:nvSpPr>
          <p:cNvPr id="5" name="Rectangle 4"/>
          <p:cNvSpPr/>
          <p:nvPr/>
        </p:nvSpPr>
        <p:spPr>
          <a:xfrm>
            <a:off x="3635896" y="2708920"/>
            <a:ext cx="2592288" cy="1296144"/>
          </a:xfrm>
          <a:prstGeom prst="rect">
            <a:avLst/>
          </a:prstGeom>
          <a:solidFill>
            <a:srgbClr val="92D050"/>
          </a:solidFill>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r>
              <a:rPr lang="en-GB" altLang="bg-BG" b="1" dirty="0" err="1" smtClean="0"/>
              <a:t>предел</a:t>
            </a:r>
            <a:r>
              <a:rPr lang="bg-BG" altLang="bg-BG" b="1" dirty="0" err="1" smtClean="0"/>
              <a:t>ен</a:t>
            </a:r>
            <a:r>
              <a:rPr lang="en-GB" altLang="bg-BG" b="1" dirty="0" smtClean="0"/>
              <a:t> физически продукт </a:t>
            </a:r>
            <a:endParaRPr lang="bg-BG" dirty="0"/>
          </a:p>
        </p:txBody>
      </p:sp>
      <p:sp>
        <p:nvSpPr>
          <p:cNvPr id="6" name="Rectangle 5"/>
          <p:cNvSpPr/>
          <p:nvPr/>
        </p:nvSpPr>
        <p:spPr>
          <a:xfrm>
            <a:off x="6804248" y="2708920"/>
            <a:ext cx="2339752" cy="1296144"/>
          </a:xfrm>
          <a:prstGeom prst="rect">
            <a:avLst/>
          </a:prstGeom>
          <a:scene3d>
            <a:camera prst="orthographicFront"/>
            <a:lightRig rig="threePt" dir="t"/>
          </a:scene3d>
          <a:sp3d>
            <a:bevelT w="165100" prst="coolSlant"/>
          </a:sp3d>
        </p:spPr>
        <p:style>
          <a:lnRef idx="1">
            <a:schemeClr val="accent4"/>
          </a:lnRef>
          <a:fillRef idx="2">
            <a:schemeClr val="accent4"/>
          </a:fillRef>
          <a:effectRef idx="1">
            <a:schemeClr val="accent4"/>
          </a:effectRef>
          <a:fontRef idx="minor">
            <a:schemeClr val="dk1"/>
          </a:fontRef>
        </p:style>
        <p:txBody>
          <a:bodyPr rtlCol="0" anchor="ctr"/>
          <a:lstStyle/>
          <a:p>
            <a:pPr algn="ctr"/>
            <a:r>
              <a:rPr lang="bg-BG" altLang="bg-BG" b="1" dirty="0" smtClean="0"/>
              <a:t>К</a:t>
            </a:r>
            <a:r>
              <a:rPr lang="en-GB" altLang="bg-BG" b="1" dirty="0" err="1" smtClean="0"/>
              <a:t>райна</a:t>
            </a:r>
            <a:r>
              <a:rPr lang="bg-BG" altLang="bg-BG" b="1" dirty="0" smtClean="0"/>
              <a:t> </a:t>
            </a:r>
            <a:r>
              <a:rPr lang="en-GB" altLang="bg-BG" b="1" dirty="0" smtClean="0"/>
              <a:t> цена Р  на продукта на труда</a:t>
            </a:r>
            <a:endParaRPr lang="bg-BG" dirty="0"/>
          </a:p>
        </p:txBody>
      </p:sp>
      <p:cxnSp>
        <p:nvCxnSpPr>
          <p:cNvPr id="8" name="Straight Arrow Connector 7"/>
          <p:cNvCxnSpPr/>
          <p:nvPr/>
        </p:nvCxnSpPr>
        <p:spPr>
          <a:xfrm flipH="1" flipV="1">
            <a:off x="3923928" y="2276872"/>
            <a:ext cx="504056" cy="432048"/>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403648" y="2276872"/>
            <a:ext cx="72008" cy="43204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796136" y="2132856"/>
            <a:ext cx="1728192" cy="576064"/>
          </a:xfrm>
          <a:prstGeom prst="straightConnector1">
            <a:avLst/>
          </a:prstGeom>
          <a:ln w="28575">
            <a:solidFill>
              <a:schemeClr val="tx1"/>
            </a:solidFill>
            <a:tailEnd type="arrow"/>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pPr>
              <a:defRPr/>
            </a:pPr>
            <a:fld id="{E5B6A5C4-BC00-4C9B-B932-5B4940C77930}" type="slidenum">
              <a:rPr lang="bg-BG" altLang="bg-BG" smtClean="0"/>
              <a:pPr>
                <a:defRPr/>
              </a:pPr>
              <a:t>11</a:t>
            </a:fld>
            <a:endParaRPr lang="bg-BG" altLang="bg-BG"/>
          </a:p>
        </p:txBody>
      </p:sp>
    </p:spTree>
    <p:extLst>
      <p:ext uri="{BB962C8B-B14F-4D97-AF65-F5344CB8AC3E}">
        <p14:creationId xmlns:p14="http://schemas.microsoft.com/office/powerpoint/2010/main" val="2676229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bg-BG" sz="4000" b="1" dirty="0" smtClean="0"/>
              <a:t>3.</a:t>
            </a:r>
            <a:r>
              <a:rPr lang="bg-BG" altLang="bg-BG" sz="4000" b="1" i="1" dirty="0"/>
              <a:t>П</a:t>
            </a:r>
            <a:r>
              <a:rPr lang="en-GB" altLang="bg-BG" sz="4000" b="1" i="1" dirty="0" err="1" smtClean="0"/>
              <a:t>ределен</a:t>
            </a:r>
            <a:r>
              <a:rPr lang="en-GB" altLang="bg-BG" sz="4000" b="1" i="1" dirty="0" smtClean="0"/>
              <a:t> </a:t>
            </a:r>
            <a:r>
              <a:rPr lang="en-GB" altLang="bg-BG" sz="4000" b="1" i="1" dirty="0" err="1" smtClean="0"/>
              <a:t>факторен</a:t>
            </a:r>
            <a:r>
              <a:rPr lang="en-GB" altLang="bg-BG" sz="4000" b="1" i="1" dirty="0" smtClean="0"/>
              <a:t> разход MFC</a:t>
            </a:r>
            <a:r>
              <a:rPr lang="bg-BG" altLang="bg-BG" sz="4000" b="1" i="1" dirty="0" smtClean="0"/>
              <a:t> </a:t>
            </a:r>
            <a:r>
              <a:rPr lang="bg-BG" altLang="bg-BG" sz="2800" b="1" i="1" dirty="0" smtClean="0"/>
              <a:t>(цена за привличане-РЗ)</a:t>
            </a:r>
          </a:p>
        </p:txBody>
      </p:sp>
      <p:sp>
        <p:nvSpPr>
          <p:cNvPr id="10243" name="Rectangle 3"/>
          <p:cNvSpPr>
            <a:spLocks noGrp="1" noChangeArrowheads="1"/>
          </p:cNvSpPr>
          <p:nvPr>
            <p:ph type="body" idx="1"/>
          </p:nvPr>
        </p:nvSpPr>
        <p:spPr>
          <a:xfrm>
            <a:off x="395536" y="1628800"/>
            <a:ext cx="8229600" cy="4525963"/>
          </a:xfrm>
        </p:spPr>
        <p:txBody>
          <a:bodyPr/>
          <a:lstStyle/>
          <a:p>
            <a:pPr algn="just" eaLnBrk="1" hangingPunct="1">
              <a:lnSpc>
                <a:spcPct val="90000"/>
              </a:lnSpc>
            </a:pPr>
            <a:r>
              <a:rPr lang="bg-BG" altLang="bg-BG" sz="2800" b="1" dirty="0" smtClean="0"/>
              <a:t>е промяната в общия разход на фирмата, произтичащ от наемането на една единица в повече или по-малко от променливия фактор труд</a:t>
            </a:r>
            <a:r>
              <a:rPr lang="en-GB" altLang="bg-BG" sz="2800" b="1" dirty="0" smtClean="0"/>
              <a:t>. </a:t>
            </a:r>
            <a:endParaRPr lang="bg-BG" altLang="bg-BG" sz="2800" b="1" dirty="0" smtClean="0"/>
          </a:p>
          <a:p>
            <a:pPr marL="0" indent="0" algn="just" eaLnBrk="1" hangingPunct="1">
              <a:lnSpc>
                <a:spcPct val="90000"/>
              </a:lnSpc>
              <a:buNone/>
            </a:pPr>
            <a:r>
              <a:rPr lang="en-GB" altLang="bg-BG" sz="2800" b="1" dirty="0" err="1" smtClean="0"/>
              <a:t>Нека</a:t>
            </a:r>
            <a:r>
              <a:rPr lang="en-GB" altLang="bg-BG" sz="2800" b="1" dirty="0" smtClean="0"/>
              <a:t> </a:t>
            </a:r>
            <a:r>
              <a:rPr lang="en-GB" altLang="bg-BG" sz="2800" b="1" dirty="0" err="1" smtClean="0"/>
              <a:t>допуснем</a:t>
            </a:r>
            <a:r>
              <a:rPr lang="en-GB" altLang="bg-BG" sz="2800" b="1" dirty="0" smtClean="0"/>
              <a:t>, че  </a:t>
            </a:r>
            <a:r>
              <a:rPr lang="en-GB" altLang="bg-BG" sz="2800" b="1" dirty="0" err="1" smtClean="0"/>
              <a:t>дадена</a:t>
            </a:r>
            <a:r>
              <a:rPr lang="en-GB" altLang="bg-BG" sz="2800" b="1" dirty="0" smtClean="0"/>
              <a:t> </a:t>
            </a:r>
            <a:r>
              <a:rPr lang="en-GB" altLang="bg-BG" sz="2800" b="1" dirty="0" err="1" smtClean="0"/>
              <a:t>фирма</a:t>
            </a:r>
            <a:r>
              <a:rPr lang="en-GB" altLang="bg-BG" sz="2800" b="1" dirty="0" smtClean="0"/>
              <a:t> </a:t>
            </a:r>
            <a:r>
              <a:rPr lang="en-GB" altLang="bg-BG" sz="2800" b="1" dirty="0" err="1" smtClean="0"/>
              <a:t>работи</a:t>
            </a:r>
            <a:r>
              <a:rPr lang="en-GB" altLang="bg-BG" sz="2800" b="1" dirty="0" smtClean="0"/>
              <a:t> с 5 работника с </a:t>
            </a:r>
            <a:r>
              <a:rPr lang="en-GB" altLang="bg-BG" sz="2800" b="1" dirty="0" err="1" smtClean="0"/>
              <a:t>общ</a:t>
            </a:r>
            <a:r>
              <a:rPr lang="en-GB" altLang="bg-BG" sz="2800" b="1" dirty="0" smtClean="0"/>
              <a:t> разход за труд в </a:t>
            </a:r>
            <a:r>
              <a:rPr lang="en-GB" altLang="bg-BG" sz="2800" b="1" dirty="0" err="1" smtClean="0"/>
              <a:t>размер</a:t>
            </a:r>
            <a:r>
              <a:rPr lang="en-GB" altLang="bg-BG" sz="2800" b="1" dirty="0" smtClean="0"/>
              <a:t> на 100 лева за ден. Фирмата </a:t>
            </a:r>
            <a:r>
              <a:rPr lang="en-GB" altLang="bg-BG" sz="2800" b="1" dirty="0" err="1" smtClean="0"/>
              <a:t>наема</a:t>
            </a:r>
            <a:r>
              <a:rPr lang="en-GB" altLang="bg-BG" sz="2800" b="1" dirty="0" smtClean="0"/>
              <a:t> </a:t>
            </a:r>
            <a:r>
              <a:rPr lang="en-GB" altLang="bg-BG" sz="2800" b="1" dirty="0" err="1" smtClean="0"/>
              <a:t>още</a:t>
            </a:r>
            <a:r>
              <a:rPr lang="en-GB" altLang="bg-BG" sz="2800" b="1" dirty="0" smtClean="0"/>
              <a:t> </a:t>
            </a:r>
            <a:r>
              <a:rPr lang="en-GB" altLang="bg-BG" sz="2800" b="1" dirty="0" err="1" smtClean="0"/>
              <a:t>един</a:t>
            </a:r>
            <a:r>
              <a:rPr lang="en-GB" altLang="bg-BG" sz="2800" b="1" dirty="0" smtClean="0"/>
              <a:t> работник, </a:t>
            </a:r>
            <a:r>
              <a:rPr lang="en-GB" altLang="bg-BG" sz="2800" b="1" dirty="0" err="1" smtClean="0"/>
              <a:t>което</a:t>
            </a:r>
            <a:r>
              <a:rPr lang="en-GB" altLang="bg-BG" sz="2800" b="1" dirty="0" smtClean="0"/>
              <a:t> увеличава </a:t>
            </a:r>
            <a:r>
              <a:rPr lang="en-GB" altLang="bg-BG" sz="2800" b="1" dirty="0" err="1" smtClean="0"/>
              <a:t>общия</a:t>
            </a:r>
            <a:r>
              <a:rPr lang="en-GB" altLang="bg-BG" sz="2800" b="1" dirty="0" smtClean="0"/>
              <a:t> разход за труд на  125 лева, </a:t>
            </a:r>
            <a:r>
              <a:rPr lang="en-GB" altLang="bg-BG" sz="2800" b="1" dirty="0" err="1" smtClean="0"/>
              <a:t>т.е</a:t>
            </a:r>
            <a:r>
              <a:rPr lang="bg-BG" altLang="bg-BG" sz="2800" b="1" dirty="0" smtClean="0"/>
              <a:t>.</a:t>
            </a:r>
            <a:r>
              <a:rPr lang="en-GB" altLang="bg-BG" sz="2800" b="1" dirty="0" smtClean="0"/>
              <a:t> MFC е </a:t>
            </a:r>
            <a:r>
              <a:rPr lang="en-GB" altLang="bg-BG" sz="2800" b="1" dirty="0" err="1" smtClean="0"/>
              <a:t>равен</a:t>
            </a:r>
            <a:r>
              <a:rPr lang="en-GB" altLang="bg-BG" sz="2800" b="1" dirty="0" smtClean="0"/>
              <a:t> на 25 лв. Той се намира по </a:t>
            </a:r>
            <a:r>
              <a:rPr lang="en-GB" altLang="bg-BG" sz="2800" b="1" dirty="0" err="1" smtClean="0"/>
              <a:t>познатата</a:t>
            </a:r>
            <a:r>
              <a:rPr lang="en-GB" altLang="bg-BG" sz="2800" b="1" dirty="0" smtClean="0"/>
              <a:t> ни </a:t>
            </a:r>
            <a:r>
              <a:rPr lang="en-GB" altLang="bg-BG" sz="2800" b="1" dirty="0" err="1" smtClean="0"/>
              <a:t>формула</a:t>
            </a:r>
            <a:r>
              <a:rPr lang="en-GB" altLang="bg-BG" sz="2800" b="1" dirty="0" smtClean="0"/>
              <a:t>:  </a:t>
            </a:r>
            <a:r>
              <a:rPr lang="en-GB" altLang="bg-BG" sz="2800" b="1" i="1" dirty="0" smtClean="0"/>
              <a:t>MFC=TFCn-TFCn-1</a:t>
            </a:r>
            <a:r>
              <a:rPr lang="en-GB" altLang="bg-BG" sz="2800" b="1" dirty="0" smtClean="0"/>
              <a:t> </a:t>
            </a:r>
            <a:endParaRPr lang="bg-BG" altLang="bg-BG" sz="2800" b="1" dirty="0" smtClean="0"/>
          </a:p>
          <a:p>
            <a:pPr eaLnBrk="1" hangingPunct="1">
              <a:lnSpc>
                <a:spcPct val="90000"/>
              </a:lnSpc>
            </a:pPr>
            <a:endParaRPr lang="bg-BG" altLang="bg-BG" sz="2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12</a:t>
            </a:fld>
            <a:endParaRPr lang="bg-BG" altLang="bg-BG"/>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bg-BG" smtClean="0"/>
              <a:t>две забележки:</a:t>
            </a:r>
            <a:r>
              <a:rPr lang="bg-BG" altLang="bg-BG" smtClean="0"/>
              <a:t> </a:t>
            </a:r>
          </a:p>
        </p:txBody>
      </p:sp>
      <p:sp>
        <p:nvSpPr>
          <p:cNvPr id="11267" name="Rectangle 3"/>
          <p:cNvSpPr>
            <a:spLocks noGrp="1" noChangeArrowheads="1"/>
          </p:cNvSpPr>
          <p:nvPr>
            <p:ph type="body" idx="1"/>
          </p:nvPr>
        </p:nvSpPr>
        <p:spPr/>
        <p:txBody>
          <a:bodyPr/>
          <a:lstStyle/>
          <a:p>
            <a:pPr algn="just" eaLnBrk="1" hangingPunct="1"/>
            <a:r>
              <a:rPr lang="en-GB" altLang="bg-BG" sz="2800" dirty="0" err="1" smtClean="0"/>
              <a:t>първо</a:t>
            </a:r>
            <a:r>
              <a:rPr lang="en-GB" altLang="bg-BG" sz="2800" dirty="0" smtClean="0"/>
              <a:t>,  когато фирмата </a:t>
            </a:r>
            <a:r>
              <a:rPr lang="en-GB" altLang="bg-BG" sz="2800" dirty="0" err="1" smtClean="0"/>
              <a:t>продава</a:t>
            </a:r>
            <a:r>
              <a:rPr lang="en-GB" altLang="bg-BG" sz="2800" dirty="0" smtClean="0"/>
              <a:t> своя продукт на съвършен пазар цената е </a:t>
            </a:r>
            <a:r>
              <a:rPr lang="en-GB" altLang="bg-BG" sz="2800" dirty="0" err="1" smtClean="0"/>
              <a:t>еднаква</a:t>
            </a:r>
            <a:r>
              <a:rPr lang="en-GB" altLang="bg-BG" sz="2800" dirty="0" smtClean="0"/>
              <a:t> за всеки продукт. Тогава цената Р </a:t>
            </a:r>
            <a:r>
              <a:rPr lang="en-GB" altLang="bg-BG" sz="2800" dirty="0" err="1" smtClean="0"/>
              <a:t>ще</a:t>
            </a:r>
            <a:r>
              <a:rPr lang="en-GB" altLang="bg-BG" sz="2800" dirty="0" smtClean="0"/>
              <a:t> </a:t>
            </a:r>
            <a:r>
              <a:rPr lang="en-GB" altLang="bg-BG" sz="2800" dirty="0" err="1" smtClean="0"/>
              <a:t>бъде</a:t>
            </a:r>
            <a:r>
              <a:rPr lang="en-GB" altLang="bg-BG" sz="2800" dirty="0" smtClean="0"/>
              <a:t> </a:t>
            </a:r>
            <a:r>
              <a:rPr lang="en-GB" altLang="bg-BG" sz="2800" dirty="0" err="1" smtClean="0"/>
              <a:t>равна</a:t>
            </a:r>
            <a:r>
              <a:rPr lang="en-GB" altLang="bg-BG" sz="2800" dirty="0" smtClean="0"/>
              <a:t> на пределния приход от </a:t>
            </a:r>
            <a:r>
              <a:rPr lang="en-GB" altLang="bg-BG" sz="2800" dirty="0" err="1" smtClean="0"/>
              <a:t>всяка</a:t>
            </a:r>
            <a:r>
              <a:rPr lang="en-GB" altLang="bg-BG" sz="2800" dirty="0" smtClean="0"/>
              <a:t> </a:t>
            </a:r>
            <a:r>
              <a:rPr lang="en-GB" altLang="bg-BG" sz="2800" dirty="0" err="1" smtClean="0"/>
              <a:t>следваща</a:t>
            </a:r>
            <a:r>
              <a:rPr lang="en-GB" altLang="bg-BG" sz="2800" dirty="0" smtClean="0"/>
              <a:t> </a:t>
            </a:r>
            <a:r>
              <a:rPr lang="en-GB" altLang="bg-BG" sz="2800" dirty="0" err="1" smtClean="0"/>
              <a:t>продажба</a:t>
            </a:r>
            <a:r>
              <a:rPr lang="en-GB" altLang="bg-BG" sz="2800" dirty="0" smtClean="0"/>
              <a:t> или </a:t>
            </a:r>
            <a:r>
              <a:rPr lang="en-GB" altLang="bg-BG" sz="2800" b="1" i="1" dirty="0" smtClean="0">
                <a:solidFill>
                  <a:srgbClr val="FF0000"/>
                </a:solidFill>
              </a:rPr>
              <a:t>Р = MR</a:t>
            </a:r>
            <a:r>
              <a:rPr lang="en-GB" altLang="bg-BG" sz="2800" dirty="0" smtClean="0"/>
              <a:t>. От </a:t>
            </a:r>
            <a:r>
              <a:rPr lang="en-GB" altLang="bg-BG" sz="2800" dirty="0" err="1" smtClean="0"/>
              <a:t>тук</a:t>
            </a:r>
            <a:r>
              <a:rPr lang="en-GB" altLang="bg-BG" sz="2800" dirty="0" smtClean="0"/>
              <a:t> </a:t>
            </a:r>
            <a:r>
              <a:rPr lang="en-GB" altLang="bg-BG" sz="2800" dirty="0" err="1" smtClean="0"/>
              <a:t>следва</a:t>
            </a:r>
            <a:r>
              <a:rPr lang="en-GB" altLang="bg-BG" sz="2800" dirty="0" smtClean="0"/>
              <a:t>, че  пределния приход от продукта на труда  е </a:t>
            </a:r>
            <a:r>
              <a:rPr lang="en-GB" altLang="bg-BG" sz="2800" dirty="0" err="1" smtClean="0"/>
              <a:t>равен</a:t>
            </a:r>
            <a:r>
              <a:rPr lang="en-GB" altLang="bg-BG" sz="2800" dirty="0" smtClean="0"/>
              <a:t> на </a:t>
            </a:r>
            <a:r>
              <a:rPr lang="en-GB" altLang="bg-BG" sz="2800" dirty="0" err="1" smtClean="0"/>
              <a:t>стойността</a:t>
            </a:r>
            <a:r>
              <a:rPr lang="en-GB" altLang="bg-BG" sz="2800" dirty="0" smtClean="0"/>
              <a:t> на пределния продукт или </a:t>
            </a:r>
            <a:r>
              <a:rPr lang="en-GB" altLang="bg-BG" sz="2800" b="1" i="1" dirty="0" smtClean="0">
                <a:solidFill>
                  <a:srgbClr val="FF0000"/>
                </a:solidFill>
              </a:rPr>
              <a:t>MRP=VMP</a:t>
            </a:r>
            <a:r>
              <a:rPr lang="en-GB" altLang="bg-BG" sz="2800" i="1" dirty="0" smtClean="0"/>
              <a:t> </a:t>
            </a:r>
            <a:endParaRPr lang="bg-BG" altLang="bg-BG" sz="2800" i="1" dirty="0" smtClean="0"/>
          </a:p>
          <a:p>
            <a:pPr algn="just" eaLnBrk="1" hangingPunct="1"/>
            <a:r>
              <a:rPr lang="en-GB" altLang="bg-BG" sz="2800" dirty="0" err="1" smtClean="0"/>
              <a:t>Това</a:t>
            </a:r>
            <a:r>
              <a:rPr lang="en-GB" altLang="bg-BG" sz="2800" dirty="0" smtClean="0"/>
              <a:t> </a:t>
            </a:r>
            <a:r>
              <a:rPr lang="en-GB" altLang="bg-BG" sz="2800" dirty="0" err="1" smtClean="0"/>
              <a:t>правило</a:t>
            </a:r>
            <a:r>
              <a:rPr lang="en-GB" altLang="bg-BG" sz="2800" dirty="0" smtClean="0"/>
              <a:t> </a:t>
            </a:r>
            <a:r>
              <a:rPr lang="en-GB" altLang="bg-BG" sz="2800" b="1" dirty="0" err="1" smtClean="0">
                <a:solidFill>
                  <a:srgbClr val="FF0000"/>
                </a:solidFill>
              </a:rPr>
              <a:t>не</a:t>
            </a:r>
            <a:r>
              <a:rPr lang="en-GB" altLang="bg-BG" sz="2800" b="1" dirty="0" smtClean="0">
                <a:solidFill>
                  <a:srgbClr val="FF0000"/>
                </a:solidFill>
              </a:rPr>
              <a:t> е </a:t>
            </a:r>
            <a:r>
              <a:rPr lang="en-GB" altLang="bg-BG" sz="2800" b="1" dirty="0" err="1" smtClean="0">
                <a:solidFill>
                  <a:srgbClr val="FF0000"/>
                </a:solidFill>
              </a:rPr>
              <a:t>валидно</a:t>
            </a:r>
            <a:r>
              <a:rPr lang="en-GB" altLang="bg-BG" sz="2800" b="1" dirty="0" smtClean="0">
                <a:solidFill>
                  <a:srgbClr val="FF0000"/>
                </a:solidFill>
              </a:rPr>
              <a:t> </a:t>
            </a:r>
            <a:r>
              <a:rPr lang="en-GB" altLang="bg-BG" sz="2800" dirty="0" smtClean="0"/>
              <a:t>за </a:t>
            </a:r>
            <a:r>
              <a:rPr lang="en-GB" altLang="bg-BG" sz="2800" dirty="0" err="1" smtClean="0"/>
              <a:t>условията</a:t>
            </a:r>
            <a:r>
              <a:rPr lang="en-GB" altLang="bg-BG" sz="2800" dirty="0" smtClean="0"/>
              <a:t> на пазар с </a:t>
            </a:r>
            <a:r>
              <a:rPr lang="en-GB" altLang="bg-BG" sz="2800" b="1" dirty="0" err="1" smtClean="0">
                <a:solidFill>
                  <a:srgbClr val="FF0000"/>
                </a:solidFill>
              </a:rPr>
              <a:t>несъвършена</a:t>
            </a:r>
            <a:r>
              <a:rPr lang="en-GB" altLang="bg-BG" sz="2800" b="1" dirty="0" smtClean="0">
                <a:solidFill>
                  <a:srgbClr val="FF0000"/>
                </a:solidFill>
              </a:rPr>
              <a:t> </a:t>
            </a:r>
            <a:r>
              <a:rPr lang="en-GB" altLang="bg-BG" sz="2800" b="1" dirty="0" err="1" smtClean="0">
                <a:solidFill>
                  <a:srgbClr val="FF0000"/>
                </a:solidFill>
              </a:rPr>
              <a:t>конкуренция</a:t>
            </a:r>
            <a:r>
              <a:rPr lang="en-GB" altLang="bg-BG" sz="28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13</a:t>
            </a:fld>
            <a:endParaRPr lang="bg-BG" altLang="bg-BG"/>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bg-BG" altLang="bg-BG" smtClean="0"/>
          </a:p>
        </p:txBody>
      </p:sp>
      <p:sp>
        <p:nvSpPr>
          <p:cNvPr id="12291" name="Rectangle 3"/>
          <p:cNvSpPr>
            <a:spLocks noGrp="1" noChangeArrowheads="1"/>
          </p:cNvSpPr>
          <p:nvPr>
            <p:ph type="body" idx="1"/>
          </p:nvPr>
        </p:nvSpPr>
        <p:spPr/>
        <p:txBody>
          <a:bodyPr/>
          <a:lstStyle/>
          <a:p>
            <a:pPr algn="just" eaLnBrk="1" hangingPunct="1">
              <a:lnSpc>
                <a:spcPct val="80000"/>
              </a:lnSpc>
            </a:pPr>
            <a:r>
              <a:rPr lang="bg-BG" altLang="bg-BG" sz="2400" b="1" dirty="0" smtClean="0"/>
              <a:t>второ</a:t>
            </a:r>
            <a:r>
              <a:rPr lang="bg-BG" altLang="bg-BG" sz="2400" dirty="0" smtClean="0"/>
              <a:t>, фирма, която преследва </a:t>
            </a:r>
            <a:r>
              <a:rPr lang="bg-BG" altLang="bg-BG" sz="2400" dirty="0" err="1" smtClean="0"/>
              <a:t>максимизация</a:t>
            </a:r>
            <a:r>
              <a:rPr lang="bg-BG" altLang="bg-BG" sz="2400" dirty="0" smtClean="0"/>
              <a:t> на печалбата си на пазар със съвършена конкуренция ще наеме една допълнителна единица от фактора труд до момента, при който пределния приход от продукта на труда </a:t>
            </a:r>
            <a:r>
              <a:rPr lang="en-GB" altLang="bg-BG" sz="2400" b="1" dirty="0" smtClean="0">
                <a:solidFill>
                  <a:srgbClr val="FF0000"/>
                </a:solidFill>
              </a:rPr>
              <a:t>MRP (VMP</a:t>
            </a:r>
            <a:r>
              <a:rPr lang="en-GB" altLang="bg-BG" sz="2400" dirty="0" smtClean="0"/>
              <a:t>) </a:t>
            </a:r>
            <a:r>
              <a:rPr lang="bg-BG" altLang="bg-BG" sz="2400" dirty="0" smtClean="0"/>
              <a:t>стане равен на разхода за неговото привличане MFC или </a:t>
            </a:r>
            <a:r>
              <a:rPr lang="en-GB" altLang="bg-BG" sz="2400" b="1" i="1" dirty="0" smtClean="0"/>
              <a:t>MRP = MFC</a:t>
            </a:r>
            <a:r>
              <a:rPr lang="en-GB" altLang="bg-BG" sz="2400" dirty="0" smtClean="0"/>
              <a:t>. </a:t>
            </a:r>
            <a:r>
              <a:rPr lang="en-GB" altLang="bg-BG" sz="2400" dirty="0" err="1" smtClean="0"/>
              <a:t>Внимателният</a:t>
            </a:r>
            <a:r>
              <a:rPr lang="en-GB" altLang="bg-BG" sz="2400" dirty="0" smtClean="0"/>
              <a:t> </a:t>
            </a:r>
            <a:r>
              <a:rPr lang="bg-BG" altLang="bg-BG" sz="2400" dirty="0" smtClean="0"/>
              <a:t>слуша</a:t>
            </a:r>
            <a:r>
              <a:rPr lang="en-GB" altLang="bg-BG" sz="2400" dirty="0" err="1" smtClean="0"/>
              <a:t>тел</a:t>
            </a:r>
            <a:r>
              <a:rPr lang="en-GB" altLang="bg-BG" sz="2400" dirty="0" smtClean="0"/>
              <a:t> </a:t>
            </a:r>
            <a:r>
              <a:rPr lang="en-GB" altLang="bg-BG" sz="2400" dirty="0" err="1" smtClean="0"/>
              <a:t>ще</a:t>
            </a:r>
            <a:r>
              <a:rPr lang="en-GB" altLang="bg-BG" sz="2400" dirty="0" smtClean="0"/>
              <a:t> </a:t>
            </a:r>
            <a:r>
              <a:rPr lang="en-GB" altLang="bg-BG" sz="2400" dirty="0" err="1" smtClean="0"/>
              <a:t>забележи</a:t>
            </a:r>
            <a:r>
              <a:rPr lang="en-GB" altLang="bg-BG" sz="2400" dirty="0" smtClean="0"/>
              <a:t>, че </a:t>
            </a:r>
            <a:r>
              <a:rPr lang="en-GB" altLang="bg-BG" sz="2400" dirty="0" err="1" smtClean="0"/>
              <a:t>правилото</a:t>
            </a:r>
            <a:r>
              <a:rPr lang="en-GB" altLang="bg-BG" sz="2400" dirty="0" smtClean="0"/>
              <a:t> за </a:t>
            </a:r>
            <a:r>
              <a:rPr lang="en-GB" altLang="bg-BG" sz="2400" dirty="0" err="1" smtClean="0"/>
              <a:t>оптималното</a:t>
            </a:r>
            <a:r>
              <a:rPr lang="en-GB" altLang="bg-BG" sz="2400" dirty="0" smtClean="0"/>
              <a:t> </a:t>
            </a:r>
            <a:r>
              <a:rPr lang="en-GB" altLang="bg-BG" sz="2400" dirty="0" err="1" smtClean="0"/>
              <a:t>производство</a:t>
            </a:r>
            <a:r>
              <a:rPr lang="en-GB" altLang="bg-BG" sz="2400" dirty="0" smtClean="0"/>
              <a:t> на фирмата </a:t>
            </a:r>
            <a:r>
              <a:rPr lang="en-GB" altLang="bg-BG" sz="2400" b="1" i="1" dirty="0" smtClean="0"/>
              <a:t>MR =</a:t>
            </a:r>
            <a:r>
              <a:rPr lang="en-GB" altLang="bg-BG" sz="2400" dirty="0" smtClean="0"/>
              <a:t> </a:t>
            </a:r>
            <a:r>
              <a:rPr lang="en-GB" altLang="bg-BG" sz="2400" b="1" i="1" dirty="0" smtClean="0"/>
              <a:t>MC</a:t>
            </a:r>
            <a:r>
              <a:rPr lang="en-GB" altLang="bg-BG" sz="2400" dirty="0" smtClean="0"/>
              <a:t> </a:t>
            </a:r>
            <a:r>
              <a:rPr lang="en-GB" altLang="bg-BG" sz="2400" dirty="0" err="1" smtClean="0"/>
              <a:t>се</a:t>
            </a:r>
            <a:r>
              <a:rPr lang="en-GB" altLang="bg-BG" sz="2400" dirty="0" smtClean="0"/>
              <a:t> </a:t>
            </a:r>
            <a:r>
              <a:rPr lang="bg-BG" altLang="bg-BG" sz="2400" dirty="0" smtClean="0"/>
              <a:t>модифицира в правило за оптимално наемане на фактора труд</a:t>
            </a:r>
            <a:r>
              <a:rPr lang="en-GB" altLang="bg-BG" sz="2400" dirty="0" smtClean="0"/>
              <a:t>: </a:t>
            </a:r>
            <a:r>
              <a:rPr lang="en-GB" altLang="bg-BG" sz="2400" b="1" i="1" dirty="0" smtClean="0"/>
              <a:t>МRP = MFC</a:t>
            </a:r>
            <a:r>
              <a:rPr lang="en-GB" altLang="bg-BG" sz="2400" dirty="0" smtClean="0"/>
              <a:t>.  </a:t>
            </a:r>
            <a:endParaRPr lang="bg-BG" altLang="bg-BG" sz="2400" dirty="0" smtClean="0"/>
          </a:p>
          <a:p>
            <a:pPr algn="just" eaLnBrk="1" hangingPunct="1">
              <a:lnSpc>
                <a:spcPct val="80000"/>
              </a:lnSpc>
            </a:pPr>
            <a:r>
              <a:rPr lang="en-GB" altLang="bg-BG" sz="2400" dirty="0" smtClean="0"/>
              <a:t>С други </a:t>
            </a:r>
            <a:r>
              <a:rPr lang="en-GB" altLang="bg-BG" sz="2400" dirty="0" err="1" smtClean="0"/>
              <a:t>думи</a:t>
            </a:r>
            <a:r>
              <a:rPr lang="en-GB" altLang="bg-BG" sz="2400" dirty="0" smtClean="0"/>
              <a:t>,  </a:t>
            </a:r>
            <a:r>
              <a:rPr lang="bg-BG" altLang="bg-BG" sz="2400" b="1" dirty="0" smtClean="0"/>
              <a:t>фирмата ще наеме работници до момента, при който разхода за труд (работната заплата и добавки към нея) стане равен на стойността на пределния продукт </a:t>
            </a:r>
            <a:r>
              <a:rPr lang="en-GB" altLang="bg-BG" sz="2400" b="1" dirty="0" err="1" smtClean="0"/>
              <a:t>от</a:t>
            </a:r>
            <a:r>
              <a:rPr lang="en-GB" altLang="bg-BG" sz="2400" b="1" dirty="0" smtClean="0"/>
              <a:t> труда</a:t>
            </a:r>
            <a:r>
              <a:rPr lang="en-GB" altLang="bg-BG" sz="2400" dirty="0" smtClean="0"/>
              <a:t>. </a:t>
            </a:r>
            <a:endParaRPr lang="bg-BG" altLang="bg-BG" sz="2400" dirty="0" smtClean="0"/>
          </a:p>
          <a:p>
            <a:pPr eaLnBrk="1" hangingPunct="1">
              <a:lnSpc>
                <a:spcPct val="80000"/>
              </a:lnSpc>
            </a:pP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14</a:t>
            </a:fld>
            <a:endParaRPr lang="bg-BG" altLang="bg-BG"/>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ltLang="bg-BG" sz="4000" b="1" dirty="0" err="1" smtClean="0"/>
              <a:t>Забележка</a:t>
            </a:r>
            <a:r>
              <a:rPr lang="en-GB" altLang="bg-BG" sz="4000" b="1" dirty="0" smtClean="0"/>
              <a:t>:</a:t>
            </a:r>
            <a:r>
              <a:rPr lang="en-GB" altLang="bg-BG" sz="4000" dirty="0" smtClean="0"/>
              <a:t> </a:t>
            </a:r>
            <a:r>
              <a:rPr lang="bg-BG" altLang="bg-BG" sz="4000" dirty="0" smtClean="0"/>
              <a:t/>
            </a:r>
            <a:br>
              <a:rPr lang="bg-BG" altLang="bg-BG" sz="4000" dirty="0" smtClean="0"/>
            </a:br>
            <a:endParaRPr lang="bg-BG" altLang="bg-BG" sz="4000" dirty="0" smtClean="0"/>
          </a:p>
        </p:txBody>
      </p:sp>
      <p:sp>
        <p:nvSpPr>
          <p:cNvPr id="14339" name="Rectangle 3"/>
          <p:cNvSpPr>
            <a:spLocks noGrp="1" noChangeArrowheads="1"/>
          </p:cNvSpPr>
          <p:nvPr>
            <p:ph type="body" idx="1"/>
          </p:nvPr>
        </p:nvSpPr>
        <p:spPr>
          <a:xfrm>
            <a:off x="0" y="1124744"/>
            <a:ext cx="9144000" cy="5001419"/>
          </a:xfrm>
        </p:spPr>
        <p:txBody>
          <a:bodyPr/>
          <a:lstStyle/>
          <a:p>
            <a:pPr marL="0" indent="0" eaLnBrk="1" hangingPunct="1">
              <a:lnSpc>
                <a:spcPct val="80000"/>
              </a:lnSpc>
              <a:buNone/>
            </a:pPr>
            <a:r>
              <a:rPr lang="bg-BG" altLang="bg-BG" sz="2800" b="1" i="1" dirty="0" smtClean="0"/>
              <a:t> </a:t>
            </a:r>
            <a:r>
              <a:rPr lang="en-GB" altLang="bg-BG" sz="2800" b="1" i="1" dirty="0" smtClean="0"/>
              <a:t>K </a:t>
            </a:r>
            <a:r>
              <a:rPr lang="bg-BG" altLang="bg-BG" sz="2800" b="1" i="1" dirty="0" smtClean="0"/>
              <a:t> </a:t>
            </a:r>
            <a:r>
              <a:rPr lang="en-GB" altLang="bg-BG" sz="2800" dirty="0" smtClean="0"/>
              <a:t>е </a:t>
            </a:r>
            <a:r>
              <a:rPr lang="en-GB" altLang="bg-BG" sz="2800" dirty="0" err="1" smtClean="0"/>
              <a:t>фиксираният</a:t>
            </a:r>
            <a:r>
              <a:rPr lang="en-GB" altLang="bg-BG" sz="2800" dirty="0" smtClean="0"/>
              <a:t> </a:t>
            </a:r>
            <a:r>
              <a:rPr lang="en-GB" altLang="bg-BG" sz="2800" dirty="0" err="1" smtClean="0"/>
              <a:t>размер</a:t>
            </a:r>
            <a:r>
              <a:rPr lang="en-GB" altLang="bg-BG" sz="2800" dirty="0" smtClean="0"/>
              <a:t> на </a:t>
            </a:r>
            <a:r>
              <a:rPr lang="en-GB" altLang="bg-BG" sz="2800" dirty="0" err="1" smtClean="0"/>
              <a:t>капитала</a:t>
            </a:r>
            <a:r>
              <a:rPr lang="en-GB" altLang="bg-BG" sz="2800" dirty="0" smtClean="0"/>
              <a:t>;</a:t>
            </a:r>
            <a:endParaRPr lang="bg-BG" altLang="bg-BG" sz="2800" dirty="0" smtClean="0"/>
          </a:p>
          <a:p>
            <a:pPr marL="0" indent="0" eaLnBrk="1" hangingPunct="1">
              <a:lnSpc>
                <a:spcPct val="80000"/>
              </a:lnSpc>
              <a:buNone/>
            </a:pPr>
            <a:r>
              <a:rPr lang="en-GB" altLang="bg-BG" sz="2800" dirty="0" smtClean="0"/>
              <a:t> </a:t>
            </a:r>
            <a:r>
              <a:rPr lang="en-GB" altLang="bg-BG" sz="2800" b="1" i="1" dirty="0" smtClean="0"/>
              <a:t>L </a:t>
            </a:r>
            <a:r>
              <a:rPr lang="bg-BG" altLang="bg-BG" sz="2800" b="1" i="1" dirty="0" smtClean="0"/>
              <a:t> </a:t>
            </a:r>
            <a:r>
              <a:rPr lang="en-GB" altLang="bg-BG" sz="2800" dirty="0" smtClean="0"/>
              <a:t>е броят на </a:t>
            </a:r>
            <a:r>
              <a:rPr lang="en-GB" altLang="bg-BG" sz="2800" dirty="0" err="1" smtClean="0"/>
              <a:t>наетите</a:t>
            </a:r>
            <a:r>
              <a:rPr lang="en-GB" altLang="bg-BG" sz="2800" dirty="0" smtClean="0"/>
              <a:t> </a:t>
            </a:r>
            <a:r>
              <a:rPr lang="en-GB" altLang="bg-BG" sz="2800" dirty="0" err="1" smtClean="0"/>
              <a:t>работници</a:t>
            </a:r>
            <a:r>
              <a:rPr lang="en-GB" altLang="bg-BG" sz="2800" dirty="0" smtClean="0"/>
              <a:t>;  </a:t>
            </a:r>
            <a:endParaRPr lang="bg-BG" altLang="bg-BG" sz="2800" dirty="0" smtClean="0"/>
          </a:p>
          <a:p>
            <a:pPr marL="0" indent="0" eaLnBrk="1" hangingPunct="1">
              <a:lnSpc>
                <a:spcPct val="80000"/>
              </a:lnSpc>
              <a:buNone/>
            </a:pPr>
            <a:r>
              <a:rPr lang="en-GB" altLang="bg-BG" sz="2800" b="1" i="1" dirty="0" smtClean="0"/>
              <a:t> TP </a:t>
            </a:r>
            <a:r>
              <a:rPr lang="en-GB" altLang="bg-BG" sz="2800" dirty="0" smtClean="0"/>
              <a:t>е </a:t>
            </a:r>
            <a:r>
              <a:rPr lang="en-GB" altLang="bg-BG" sz="2800" dirty="0" err="1" smtClean="0"/>
              <a:t>общият</a:t>
            </a:r>
            <a:r>
              <a:rPr lang="en-GB" altLang="bg-BG" sz="2800" dirty="0" smtClean="0"/>
              <a:t> продукт в </a:t>
            </a:r>
            <a:r>
              <a:rPr lang="en-GB" altLang="bg-BG" sz="2800" dirty="0" err="1" smtClean="0"/>
              <a:t>тона</a:t>
            </a:r>
            <a:r>
              <a:rPr lang="en-GB" altLang="bg-BG" sz="2800" dirty="0" smtClean="0"/>
              <a:t>; </a:t>
            </a:r>
            <a:endParaRPr lang="bg-BG" altLang="bg-BG" sz="2800" dirty="0" smtClean="0"/>
          </a:p>
          <a:p>
            <a:pPr marL="0" indent="0" eaLnBrk="1" hangingPunct="1">
              <a:lnSpc>
                <a:spcPct val="80000"/>
              </a:lnSpc>
              <a:buNone/>
            </a:pPr>
            <a:r>
              <a:rPr lang="en-GB" altLang="bg-BG" sz="2800" b="1" i="1" dirty="0" smtClean="0"/>
              <a:t> MPP </a:t>
            </a:r>
            <a:r>
              <a:rPr lang="en-GB" altLang="bg-BG" sz="2800" dirty="0" smtClean="0"/>
              <a:t>е </a:t>
            </a:r>
            <a:r>
              <a:rPr lang="en-GB" altLang="bg-BG" sz="2800" dirty="0" err="1" smtClean="0"/>
              <a:t>пределният</a:t>
            </a:r>
            <a:r>
              <a:rPr lang="en-GB" altLang="bg-BG" sz="2800" dirty="0" smtClean="0"/>
              <a:t> физически продукт на     фактора труд;  </a:t>
            </a:r>
            <a:endParaRPr lang="bg-BG" altLang="bg-BG" sz="2800" dirty="0" smtClean="0"/>
          </a:p>
          <a:p>
            <a:pPr marL="0" indent="0" eaLnBrk="1" hangingPunct="1">
              <a:lnSpc>
                <a:spcPct val="80000"/>
              </a:lnSpc>
              <a:buNone/>
            </a:pPr>
            <a:r>
              <a:rPr lang="en-GB" altLang="bg-BG" sz="2800" b="1" i="1" dirty="0" smtClean="0"/>
              <a:t> P</a:t>
            </a:r>
            <a:r>
              <a:rPr lang="bg-BG" altLang="bg-BG" sz="2800" b="1" i="1" dirty="0" smtClean="0"/>
              <a:t>  </a:t>
            </a:r>
            <a:r>
              <a:rPr lang="en-GB" altLang="bg-BG" sz="2800" b="1" i="1" dirty="0" smtClean="0"/>
              <a:t> </a:t>
            </a:r>
            <a:r>
              <a:rPr lang="en-GB" altLang="bg-BG" sz="2800" dirty="0" smtClean="0"/>
              <a:t>е </a:t>
            </a:r>
            <a:r>
              <a:rPr lang="en-GB" altLang="bg-BG" sz="2800" dirty="0" err="1" smtClean="0"/>
              <a:t>пазарната</a:t>
            </a:r>
            <a:r>
              <a:rPr lang="en-GB" altLang="bg-BG" sz="2800" dirty="0" smtClean="0"/>
              <a:t> цена на продукта; </a:t>
            </a:r>
            <a:endParaRPr lang="bg-BG" altLang="bg-BG" sz="2800" dirty="0" smtClean="0"/>
          </a:p>
          <a:p>
            <a:pPr marL="0" indent="0" eaLnBrk="1" hangingPunct="1">
              <a:lnSpc>
                <a:spcPct val="80000"/>
              </a:lnSpc>
              <a:buNone/>
            </a:pPr>
            <a:r>
              <a:rPr lang="en-GB" altLang="bg-BG" sz="2800" b="1" i="1" dirty="0" smtClean="0"/>
              <a:t>MRP/VMP/ </a:t>
            </a:r>
            <a:r>
              <a:rPr lang="en-GB" altLang="bg-BG" sz="2800" dirty="0" smtClean="0"/>
              <a:t>е </a:t>
            </a:r>
            <a:r>
              <a:rPr lang="en-GB" altLang="bg-BG" sz="2800" dirty="0" err="1" smtClean="0"/>
              <a:t>пределният</a:t>
            </a:r>
            <a:r>
              <a:rPr lang="en-GB" altLang="bg-BG" sz="2800" dirty="0" smtClean="0"/>
              <a:t> приход от продукта на труда;  </a:t>
            </a:r>
            <a:endParaRPr lang="bg-BG" altLang="bg-BG" sz="2800" dirty="0" smtClean="0"/>
          </a:p>
          <a:p>
            <a:pPr marL="0" indent="0" eaLnBrk="1" hangingPunct="1">
              <a:lnSpc>
                <a:spcPct val="80000"/>
              </a:lnSpc>
              <a:buNone/>
            </a:pPr>
            <a:r>
              <a:rPr lang="en-GB" altLang="bg-BG" sz="2800" b="1" i="1" dirty="0" smtClean="0"/>
              <a:t>MFC </a:t>
            </a:r>
            <a:r>
              <a:rPr lang="en-GB" altLang="bg-BG" sz="2800" dirty="0" smtClean="0"/>
              <a:t>е </a:t>
            </a:r>
            <a:r>
              <a:rPr lang="en-GB" altLang="bg-BG" sz="2800" dirty="0" err="1" smtClean="0"/>
              <a:t>пределният</a:t>
            </a:r>
            <a:r>
              <a:rPr lang="en-GB" altLang="bg-BG" sz="2800" dirty="0" smtClean="0"/>
              <a:t> </a:t>
            </a:r>
            <a:r>
              <a:rPr lang="en-GB" altLang="bg-BG" sz="2800" dirty="0" err="1" smtClean="0"/>
              <a:t>факторен</a:t>
            </a:r>
            <a:r>
              <a:rPr lang="en-GB" altLang="bg-BG" sz="2800" dirty="0" smtClean="0"/>
              <a:t> разход за труда или </a:t>
            </a:r>
            <a:r>
              <a:rPr lang="en-GB" altLang="bg-BG" sz="2800" b="1" dirty="0" err="1" smtClean="0"/>
              <a:t>месечната</a:t>
            </a:r>
            <a:r>
              <a:rPr lang="en-GB" altLang="bg-BG" sz="2800" b="1" dirty="0" smtClean="0"/>
              <a:t> </a:t>
            </a:r>
            <a:r>
              <a:rPr lang="en-GB" altLang="bg-BG" sz="2800" b="1" dirty="0" err="1" smtClean="0"/>
              <a:t>заплата</a:t>
            </a:r>
            <a:r>
              <a:rPr lang="en-GB" altLang="bg-BG" sz="2800" b="1" dirty="0" smtClean="0"/>
              <a:t> </a:t>
            </a:r>
            <a:r>
              <a:rPr lang="en-GB" altLang="bg-BG" sz="2800" dirty="0" smtClean="0"/>
              <a:t>на всеки следващ </a:t>
            </a:r>
            <a:r>
              <a:rPr lang="en-GB" altLang="bg-BG" sz="2800" dirty="0" err="1" smtClean="0"/>
              <a:t>нает</a:t>
            </a:r>
            <a:r>
              <a:rPr lang="en-GB" altLang="bg-BG" sz="2800" dirty="0" smtClean="0"/>
              <a:t> работник;</a:t>
            </a:r>
            <a:endParaRPr lang="bg-BG" altLang="bg-BG" sz="2800" dirty="0" smtClean="0"/>
          </a:p>
          <a:p>
            <a:pPr marL="0" indent="0" eaLnBrk="1" hangingPunct="1">
              <a:lnSpc>
                <a:spcPct val="80000"/>
              </a:lnSpc>
              <a:buNone/>
            </a:pPr>
            <a:r>
              <a:rPr lang="en-GB" altLang="bg-BG" sz="2800" b="1" i="1" dirty="0" smtClean="0"/>
              <a:t>MRP - MFC </a:t>
            </a:r>
            <a:r>
              <a:rPr lang="en-GB" altLang="bg-BG" sz="2800" dirty="0" smtClean="0"/>
              <a:t>е </a:t>
            </a:r>
            <a:r>
              <a:rPr lang="en-GB" altLang="bg-BG" sz="2800" dirty="0" err="1" smtClean="0"/>
              <a:t>печалбата</a:t>
            </a:r>
            <a:r>
              <a:rPr lang="en-GB" altLang="bg-BG" sz="2800" dirty="0" smtClean="0"/>
              <a:t> от всеки </a:t>
            </a:r>
            <a:r>
              <a:rPr lang="en-GB" altLang="bg-BG" sz="2800" dirty="0" err="1" smtClean="0"/>
              <a:t>нает</a:t>
            </a:r>
            <a:r>
              <a:rPr lang="en-GB" altLang="bg-BG" sz="2800" dirty="0" smtClean="0"/>
              <a:t> </a:t>
            </a:r>
            <a:r>
              <a:rPr lang="en-GB" altLang="bg-BG" sz="2800" dirty="0" err="1" smtClean="0"/>
              <a:t>трудов</a:t>
            </a:r>
            <a:r>
              <a:rPr lang="en-GB" altLang="bg-BG" sz="2800" dirty="0" smtClean="0"/>
              <a:t> </a:t>
            </a:r>
            <a:r>
              <a:rPr lang="en-GB" altLang="bg-BG" sz="2800" dirty="0" err="1" smtClean="0"/>
              <a:t>фактор</a:t>
            </a:r>
            <a:r>
              <a:rPr lang="en-GB" altLang="bg-BG" sz="2800" dirty="0" smtClean="0"/>
              <a:t>.</a:t>
            </a:r>
            <a:endParaRPr lang="bg-BG" altLang="bg-BG" sz="2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15</a:t>
            </a:fld>
            <a:endParaRPr lang="bg-BG" altLang="bg-BG"/>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38" name="Group 426"/>
          <p:cNvGraphicFramePr>
            <a:graphicFrameLocks noGrp="1"/>
          </p:cNvGraphicFramePr>
          <p:nvPr>
            <p:extLst>
              <p:ext uri="{D42A27DB-BD31-4B8C-83A1-F6EECF244321}">
                <p14:modId xmlns:p14="http://schemas.microsoft.com/office/powerpoint/2010/main" val="476739358"/>
              </p:ext>
            </p:extLst>
          </p:nvPr>
        </p:nvGraphicFramePr>
        <p:xfrm>
          <a:off x="107504" y="1700213"/>
          <a:ext cx="8209409" cy="4537075"/>
        </p:xfrm>
        <a:graphic>
          <a:graphicData uri="http://schemas.openxmlformats.org/drawingml/2006/table">
            <a:tbl>
              <a:tblPr/>
              <a:tblGrid>
                <a:gridCol w="741139"/>
                <a:gridCol w="667026"/>
                <a:gridCol w="592911"/>
                <a:gridCol w="896261"/>
                <a:gridCol w="818700"/>
                <a:gridCol w="1489173"/>
                <a:gridCol w="942798"/>
                <a:gridCol w="2061401"/>
              </a:tblGrid>
              <a:tr h="869950">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1800" b="1" i="0" u="none" strike="noStrike" cap="none" normalizeH="0" baseline="0" dirty="0" smtClean="0">
                          <a:ln>
                            <a:noFill/>
                          </a:ln>
                          <a:solidFill>
                            <a:schemeClr val="tx1"/>
                          </a:solidFill>
                          <a:effectLst/>
                          <a:latin typeface="Times New Roman" pitchFamily="18" charset="0"/>
                          <a:cs typeface="Times New Roman" pitchFamily="18" charset="0"/>
                        </a:rPr>
                        <a:t>K</a:t>
                      </a:r>
                      <a:endParaRPr kumimoji="0" lang="bg-BG" altLang="bg-BG"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381000" marR="0" lvl="0" indent="-381000" algn="l" defTabSz="914400" rtl="0" eaLnBrk="1" fontAlgn="base" latinLnBrk="0" hangingPunct="1">
                        <a:lnSpc>
                          <a:spcPct val="100000"/>
                        </a:lnSpc>
                        <a:spcBef>
                          <a:spcPct val="0"/>
                        </a:spcBef>
                        <a:spcAft>
                          <a:spcPct val="0"/>
                        </a:spcAft>
                        <a:buClrTx/>
                        <a:buSzTx/>
                        <a:buFontTx/>
                        <a:buNone/>
                        <a:tabLst/>
                      </a:pPr>
                      <a:r>
                        <a:rPr kumimoji="0" lang="bg-BG" altLang="bg-BG" sz="1100" b="1" i="0" u="none" strike="noStrike" cap="none" normalizeH="0" baseline="0" dirty="0" smtClean="0">
                          <a:ln>
                            <a:noFill/>
                          </a:ln>
                          <a:solidFill>
                            <a:schemeClr val="tx1"/>
                          </a:solidFill>
                          <a:effectLst/>
                          <a:latin typeface="Times New Roman" pitchFamily="18" charset="0"/>
                          <a:cs typeface="Times New Roman" pitchFamily="18" charset="0"/>
                        </a:rPr>
                        <a:t>капитал</a:t>
                      </a:r>
                      <a:endParaRPr kumimoji="0" lang="en-US" altLang="bg-BG" sz="11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1800" b="1" i="0" u="none" strike="noStrike" cap="none" normalizeH="0" baseline="0" dirty="0" smtClean="0">
                          <a:ln>
                            <a:noFill/>
                          </a:ln>
                          <a:solidFill>
                            <a:schemeClr val="tx1"/>
                          </a:solidFill>
                          <a:effectLst/>
                          <a:latin typeface="Times New Roman" pitchFamily="18" charset="0"/>
                          <a:cs typeface="Times New Roman" pitchFamily="18" charset="0"/>
                        </a:rPr>
                        <a:t>L</a:t>
                      </a:r>
                      <a:endParaRPr kumimoji="0" lang="bg-BG" altLang="bg-BG"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bg-BG" altLang="bg-BG" sz="1800" b="1" i="0" u="none" strike="noStrike" cap="none" normalizeH="0" baseline="0" dirty="0" smtClean="0">
                          <a:ln>
                            <a:noFill/>
                          </a:ln>
                          <a:solidFill>
                            <a:schemeClr val="tx1"/>
                          </a:solidFill>
                          <a:effectLst/>
                          <a:latin typeface="Times New Roman" pitchFamily="18" charset="0"/>
                          <a:cs typeface="Times New Roman" pitchFamily="18" charset="0"/>
                        </a:rPr>
                        <a:t>Раб.</a:t>
                      </a:r>
                      <a:endParaRPr kumimoji="0" lang="en-US" altLang="bg-BG" sz="1800" b="1"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1800" b="1" i="0" u="none" strike="noStrike" cap="none" normalizeH="0" baseline="0" smtClean="0">
                          <a:ln>
                            <a:noFill/>
                          </a:ln>
                          <a:solidFill>
                            <a:schemeClr val="tx1"/>
                          </a:solidFill>
                          <a:effectLst/>
                          <a:latin typeface="Times New Roman" pitchFamily="18" charset="0"/>
                          <a:cs typeface="Times New Roman" pitchFamily="18" charset="0"/>
                        </a:rPr>
                        <a:t>TP</a:t>
                      </a:r>
                      <a:endParaRPr kumimoji="0" lang="en-US" altLang="bg-BG"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1800" b="1" i="0" u="none" strike="noStrike" cap="none" normalizeH="0" baseline="0" smtClean="0">
                          <a:ln>
                            <a:noFill/>
                          </a:ln>
                          <a:solidFill>
                            <a:schemeClr val="tx1"/>
                          </a:solidFill>
                          <a:effectLst/>
                          <a:latin typeface="Times New Roman" pitchFamily="18" charset="0"/>
                          <a:cs typeface="Times New Roman" pitchFamily="18" charset="0"/>
                        </a:rPr>
                        <a:t>MPP</a:t>
                      </a:r>
                      <a:endParaRPr kumimoji="0" lang="en-US" altLang="bg-BG"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1800" b="1" i="0" u="none" strike="noStrike" cap="none" normalizeH="0" baseline="0" smtClean="0">
                          <a:ln>
                            <a:noFill/>
                          </a:ln>
                          <a:solidFill>
                            <a:schemeClr val="tx1"/>
                          </a:solidFill>
                          <a:effectLst/>
                          <a:latin typeface="Times New Roman" pitchFamily="18" charset="0"/>
                          <a:cs typeface="Times New Roman" pitchFamily="18" charset="0"/>
                        </a:rPr>
                        <a:t>P</a:t>
                      </a:r>
                      <a:endParaRPr kumimoji="0" lang="en-US" altLang="bg-BG" sz="18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bg-BG" sz="1800" b="1" i="0" u="none" strike="noStrike" cap="none" normalizeH="0" baseline="0" smtClean="0">
                          <a:ln>
                            <a:noFill/>
                          </a:ln>
                          <a:solidFill>
                            <a:schemeClr val="tx1"/>
                          </a:solidFill>
                          <a:effectLst/>
                          <a:latin typeface="Times New Roman" pitchFamily="18" charset="0"/>
                          <a:cs typeface="Times New Roman" pitchFamily="18" charset="0"/>
                        </a:rPr>
                        <a:t>MRP/VMP/   </a:t>
                      </a:r>
                      <a:endParaRPr kumimoji="0" lang="bg-BG" altLang="bg-BG" sz="18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bg-BG" altLang="bg-BG" sz="1800" b="1" i="0" u="none" strike="noStrike" cap="none" normalizeH="0" baseline="0" smtClean="0">
                          <a:ln>
                            <a:noFill/>
                          </a:ln>
                          <a:solidFill>
                            <a:schemeClr val="tx1"/>
                          </a:solidFill>
                          <a:effectLst/>
                          <a:latin typeface="Times New Roman" pitchFamily="18" charset="0"/>
                          <a:cs typeface="Times New Roman" pitchFamily="18" charset="0"/>
                        </a:rPr>
                        <a:t>MFC</a:t>
                      </a:r>
                      <a:endParaRPr kumimoji="0" lang="bg-BG" altLang="bg-BG"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bg-BG" sz="1800" b="1" i="0" u="none" strike="noStrike" cap="none" normalizeH="0" baseline="0" smtClean="0">
                          <a:ln>
                            <a:noFill/>
                          </a:ln>
                          <a:solidFill>
                            <a:schemeClr val="tx1"/>
                          </a:solidFill>
                          <a:effectLst/>
                          <a:latin typeface="Times New Roman" pitchFamily="18" charset="0"/>
                          <a:cs typeface="Times New Roman" pitchFamily="18" charset="0"/>
                        </a:rPr>
                        <a:t>MRP – MFC</a:t>
                      </a:r>
                      <a:endParaRPr kumimoji="0" lang="bg-BG" altLang="bg-BG" sz="18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13</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160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200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180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39</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44</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47</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69</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smtClean="0">
                          <a:ln>
                            <a:noFill/>
                          </a:ln>
                          <a:solidFill>
                            <a:schemeClr val="tx1"/>
                          </a:solidFill>
                          <a:effectLst/>
                          <a:latin typeface="Times New Roman" pitchFamily="18" charset="0"/>
                          <a:cs typeface="Times New Roman" pitchFamily="18" charset="0"/>
                        </a:rPr>
                        <a:t>140</a:t>
                      </a:r>
                      <a:endParaRPr kumimoji="0" lang="en-US" altLang="bg-BG"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bg-BG" sz="2000" b="1" i="0" u="none" strike="noStrike" cap="none" normalizeH="0" baseline="0" dirty="0" smtClean="0">
                          <a:ln>
                            <a:noFill/>
                          </a:ln>
                          <a:solidFill>
                            <a:schemeClr val="tx1"/>
                          </a:solidFill>
                          <a:effectLst/>
                          <a:latin typeface="Times New Roman" pitchFamily="18" charset="0"/>
                          <a:cs typeface="Times New Roman" pitchFamily="18" charset="0"/>
                        </a:rPr>
                        <a:t>-80</a:t>
                      </a:r>
                      <a:endParaRPr kumimoji="0" lang="en-US" altLang="bg-BG"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397" name="Rectangle 427"/>
          <p:cNvSpPr>
            <a:spLocks noGrp="1" noChangeArrowheads="1"/>
          </p:cNvSpPr>
          <p:nvPr>
            <p:ph type="title"/>
          </p:nvPr>
        </p:nvSpPr>
        <p:spPr/>
        <p:txBody>
          <a:bodyPr/>
          <a:lstStyle/>
          <a:p>
            <a:pPr eaLnBrk="1" hangingPunct="1"/>
            <a:r>
              <a:rPr lang="en-GB" altLang="bg-BG" sz="4000" dirty="0" smtClean="0"/>
              <a:t>Търсенето на фактора труд в условия на съвършен пазар</a:t>
            </a:r>
            <a:r>
              <a:rPr lang="bg-BG" altLang="bg-BG" sz="4000" dirty="0" smtClean="0"/>
              <a:t> </a:t>
            </a:r>
          </a:p>
        </p:txBody>
      </p:sp>
      <p:sp>
        <p:nvSpPr>
          <p:cNvPr id="2" name="Slide Number Placeholder 1"/>
          <p:cNvSpPr>
            <a:spLocks noGrp="1"/>
          </p:cNvSpPr>
          <p:nvPr>
            <p:ph type="sldNum" sz="quarter" idx="12"/>
          </p:nvPr>
        </p:nvSpPr>
        <p:spPr/>
        <p:txBody>
          <a:bodyPr/>
          <a:lstStyle/>
          <a:p>
            <a:pPr>
              <a:defRPr/>
            </a:pPr>
            <a:fld id="{55ACC732-CE76-46F1-B63A-7917B0447109}" type="slidenum">
              <a:rPr lang="bg-BG" altLang="bg-BG" smtClean="0"/>
              <a:pPr>
                <a:defRPr/>
              </a:pPr>
              <a:t>16</a:t>
            </a:fld>
            <a:endParaRPr lang="bg-BG" altLang="bg-BG"/>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1975"/>
          </a:xfrm>
        </p:spPr>
        <p:txBody>
          <a:bodyPr/>
          <a:lstStyle/>
          <a:p>
            <a:pPr eaLnBrk="1" hangingPunct="1"/>
            <a:r>
              <a:rPr lang="en-GB" altLang="bg-BG" sz="2000" b="1" i="1" dirty="0" smtClean="0"/>
              <a:t>Търсене на труд в условия на съвършен пазар</a:t>
            </a:r>
            <a:r>
              <a:rPr lang="bg-BG" altLang="bg-BG" sz="4000" dirty="0" smtClean="0"/>
              <a:t> </a:t>
            </a:r>
          </a:p>
        </p:txBody>
      </p:sp>
      <p:sp>
        <p:nvSpPr>
          <p:cNvPr id="15363" name="Rectangle 3"/>
          <p:cNvSpPr>
            <a:spLocks noGrp="1" noChangeArrowheads="1"/>
          </p:cNvSpPr>
          <p:nvPr>
            <p:ph type="body" idx="1"/>
          </p:nvPr>
        </p:nvSpPr>
        <p:spPr>
          <a:xfrm>
            <a:off x="457200" y="5445125"/>
            <a:ext cx="8507413" cy="1412875"/>
          </a:xfrm>
        </p:spPr>
        <p:txBody>
          <a:bodyPr/>
          <a:lstStyle/>
          <a:p>
            <a:pPr eaLnBrk="1" hangingPunct="1">
              <a:lnSpc>
                <a:spcPct val="80000"/>
              </a:lnSpc>
            </a:pPr>
            <a:endParaRPr lang="bg-BG" altLang="bg-BG" sz="1000" dirty="0" smtClean="0"/>
          </a:p>
          <a:p>
            <a:pPr marL="0" indent="0" eaLnBrk="1" hangingPunct="1">
              <a:lnSpc>
                <a:spcPct val="80000"/>
              </a:lnSpc>
              <a:buNone/>
            </a:pPr>
            <a:r>
              <a:rPr lang="bg-BG" altLang="bg-BG" sz="1800" i="1" dirty="0" smtClean="0"/>
              <a:t>Изводът тук е, че търсенето на труда от дадена фирма на пазара зависи от пределният приход от продукта на труда</a:t>
            </a:r>
            <a:r>
              <a:rPr lang="bg-BG" altLang="bg-BG" sz="1800" b="1" i="1" dirty="0" smtClean="0"/>
              <a:t> </a:t>
            </a:r>
            <a:r>
              <a:rPr lang="en-GB" altLang="bg-BG" sz="1800" b="1" i="1" dirty="0" smtClean="0"/>
              <a:t>MRP</a:t>
            </a:r>
            <a:r>
              <a:rPr lang="en-GB" altLang="bg-BG" sz="1800" i="1" dirty="0" smtClean="0"/>
              <a:t> и </a:t>
            </a:r>
            <a:r>
              <a:rPr lang="bg-BG" altLang="bg-BG" sz="1800" i="1" dirty="0" smtClean="0"/>
              <a:t>от установилата се цена </a:t>
            </a:r>
            <a:r>
              <a:rPr lang="en-GB" altLang="bg-BG" sz="1800" i="1" dirty="0" smtClean="0"/>
              <a:t>(</a:t>
            </a:r>
            <a:r>
              <a:rPr lang="bg-BG" altLang="bg-BG" sz="1800" i="1" dirty="0" smtClean="0"/>
              <a:t>разход за привличане</a:t>
            </a:r>
            <a:r>
              <a:rPr lang="en-GB" altLang="bg-BG" sz="1800" i="1" dirty="0" smtClean="0"/>
              <a:t>) на  труда </a:t>
            </a:r>
            <a:r>
              <a:rPr lang="en-GB" altLang="bg-BG" sz="1800" b="1" i="1" dirty="0" smtClean="0"/>
              <a:t>MFC</a:t>
            </a:r>
            <a:r>
              <a:rPr lang="bg-BG" altLang="bg-BG" sz="1800" dirty="0" smtClean="0"/>
              <a:t> </a:t>
            </a:r>
          </a:p>
        </p:txBody>
      </p:sp>
      <p:pic>
        <p:nvPicPr>
          <p:cNvPr id="15364"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836613"/>
            <a:ext cx="6408738"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17</a:t>
            </a:fld>
            <a:endParaRPr lang="bg-BG" altLang="bg-BG"/>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bg-BG" sz="3200" dirty="0" smtClean="0"/>
              <a:t>Кривата на </a:t>
            </a:r>
            <a:r>
              <a:rPr lang="en-GB" altLang="bg-BG" sz="3200" dirty="0" err="1" smtClean="0"/>
              <a:t>пределният</a:t>
            </a:r>
            <a:r>
              <a:rPr lang="en-GB" altLang="bg-BG" sz="3200" dirty="0" smtClean="0"/>
              <a:t> приход от труда </a:t>
            </a:r>
            <a:r>
              <a:rPr lang="en-GB" altLang="bg-BG" sz="3200" b="1" i="1" dirty="0" smtClean="0"/>
              <a:t>MRP</a:t>
            </a:r>
            <a:r>
              <a:rPr lang="en-GB" altLang="bg-BG" sz="3200" dirty="0" smtClean="0"/>
              <a:t> </a:t>
            </a:r>
            <a:r>
              <a:rPr lang="en-GB" altLang="bg-BG" sz="3200" dirty="0" err="1" smtClean="0"/>
              <a:t>може</a:t>
            </a:r>
            <a:r>
              <a:rPr lang="en-GB" altLang="bg-BG" sz="3200" dirty="0" smtClean="0"/>
              <a:t> да се измества нагоре или надолу в зависимост от:</a:t>
            </a:r>
            <a:endParaRPr lang="bg-BG" altLang="bg-BG" sz="3200" dirty="0" smtClean="0"/>
          </a:p>
        </p:txBody>
      </p:sp>
      <p:sp>
        <p:nvSpPr>
          <p:cNvPr id="16387" name="Rectangle 3"/>
          <p:cNvSpPr>
            <a:spLocks noGrp="1" noChangeArrowheads="1"/>
          </p:cNvSpPr>
          <p:nvPr>
            <p:ph type="body" idx="1"/>
          </p:nvPr>
        </p:nvSpPr>
        <p:spPr/>
        <p:txBody>
          <a:bodyPr/>
          <a:lstStyle/>
          <a:p>
            <a:pPr algn="just" eaLnBrk="1" hangingPunct="1">
              <a:lnSpc>
                <a:spcPct val="80000"/>
              </a:lnSpc>
            </a:pPr>
            <a:r>
              <a:rPr lang="en-GB" altLang="bg-BG" sz="2400" b="1" dirty="0" smtClean="0"/>
              <a:t>промяната в производителността на </a:t>
            </a:r>
            <a:r>
              <a:rPr lang="bg-BG" altLang="bg-BG" sz="2400" b="1" dirty="0" smtClean="0"/>
              <a:t>труда</a:t>
            </a:r>
            <a:r>
              <a:rPr lang="en-GB" altLang="bg-BG" sz="2400" dirty="0" smtClean="0"/>
              <a:t> на работниците, която се измерва във физически единици. </a:t>
            </a:r>
            <a:endParaRPr lang="bg-BG" altLang="bg-BG" sz="2400" dirty="0" smtClean="0"/>
          </a:p>
          <a:p>
            <a:pPr algn="just" eaLnBrk="1" hangingPunct="1">
              <a:lnSpc>
                <a:spcPct val="80000"/>
              </a:lnSpc>
            </a:pPr>
            <a:r>
              <a:rPr lang="en-GB" altLang="bg-BG" sz="2400" dirty="0" smtClean="0"/>
              <a:t>Например, повишаването на производителността на труда на всеки следващ работник увеличава пределния физически продукт МРР. Той, умножен по същата цена, дава по-голям пределен приход от продукта. Тогава кривата на пределния приход от продукта се измества нагоре в позиция </a:t>
            </a:r>
            <a:r>
              <a:rPr lang="en-GB" altLang="bg-BG" sz="2400" b="1" i="1" dirty="0" smtClean="0"/>
              <a:t>MRP</a:t>
            </a:r>
            <a:r>
              <a:rPr lang="en-GB" altLang="bg-BG" sz="1400" b="1" i="1" dirty="0" smtClean="0"/>
              <a:t>1</a:t>
            </a:r>
            <a:r>
              <a:rPr lang="en-GB" altLang="bg-BG" sz="2400" b="1" i="1" dirty="0" smtClean="0"/>
              <a:t>. </a:t>
            </a:r>
            <a:r>
              <a:rPr lang="en-GB" altLang="bg-BG" sz="2400" dirty="0" smtClean="0"/>
              <a:t>Тя се измества надолу в позиция </a:t>
            </a:r>
            <a:r>
              <a:rPr lang="en-GB" altLang="bg-BG" sz="2400" b="1" i="1" dirty="0" smtClean="0"/>
              <a:t>MRP</a:t>
            </a:r>
            <a:r>
              <a:rPr lang="en-GB" altLang="bg-BG" sz="1400" b="1" i="1" dirty="0" smtClean="0"/>
              <a:t>2</a:t>
            </a:r>
            <a:r>
              <a:rPr lang="en-GB" altLang="bg-BG" sz="2400" b="1" i="1" dirty="0" smtClean="0"/>
              <a:t>, </a:t>
            </a:r>
            <a:r>
              <a:rPr lang="en-GB" altLang="bg-BG" sz="2400" dirty="0" smtClean="0"/>
              <a:t>когато производителността на труда спадне;</a:t>
            </a:r>
          </a:p>
          <a:p>
            <a:pPr algn="just" eaLnBrk="1" hangingPunct="1">
              <a:lnSpc>
                <a:spcPct val="80000"/>
              </a:lnSpc>
            </a:pPr>
            <a:r>
              <a:rPr lang="en-GB" altLang="bg-BG" sz="2400" dirty="0" smtClean="0"/>
              <a:t>цената на продукта влияе върху </a:t>
            </a:r>
            <a:r>
              <a:rPr lang="en-GB" altLang="bg-BG" sz="2400" b="1" dirty="0" smtClean="0"/>
              <a:t>равнището на пределния приход от продукта на труда</a:t>
            </a:r>
            <a:r>
              <a:rPr lang="en-GB" altLang="bg-BG" sz="2400" dirty="0" smtClean="0"/>
              <a:t>. Когато тя се повиши, кривата </a:t>
            </a:r>
            <a:r>
              <a:rPr lang="en-GB" altLang="bg-BG" sz="2400" b="1" i="1" dirty="0" smtClean="0"/>
              <a:t>MRP </a:t>
            </a:r>
            <a:r>
              <a:rPr lang="en-GB" altLang="bg-BG" sz="2400" dirty="0" smtClean="0"/>
              <a:t>се измества нагоре и обратно.</a:t>
            </a: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18</a:t>
            </a:fld>
            <a:endParaRPr lang="bg-BG" altLang="bg-BG"/>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bg-BG" altLang="bg-BG" sz="4000" dirty="0" smtClean="0"/>
              <a:t>МРР се измества нагоре и надолу когато:</a:t>
            </a:r>
          </a:p>
        </p:txBody>
      </p:sp>
      <p:sp>
        <p:nvSpPr>
          <p:cNvPr id="17411" name="Rectangle 3"/>
          <p:cNvSpPr>
            <a:spLocks noGrp="1" noChangeArrowheads="1"/>
          </p:cNvSpPr>
          <p:nvPr>
            <p:ph type="body" idx="1"/>
          </p:nvPr>
        </p:nvSpPr>
        <p:spPr/>
        <p:txBody>
          <a:bodyPr/>
          <a:lstStyle/>
          <a:p>
            <a:pPr eaLnBrk="1" hangingPunct="1"/>
            <a:r>
              <a:rPr lang="en-GB" altLang="bg-BG" b="1" dirty="0" smtClean="0"/>
              <a:t>се изменят някои от променливите, определящи търсенето на труда </a:t>
            </a:r>
            <a:endParaRPr lang="bg-BG" altLang="bg-BG" b="1" dirty="0" smtClean="0"/>
          </a:p>
          <a:p>
            <a:pPr eaLnBrk="1" hangingPunct="1"/>
            <a:r>
              <a:rPr lang="en-GB" altLang="bg-BG" sz="3600" dirty="0" smtClean="0"/>
              <a:t>цена на труда</a:t>
            </a:r>
            <a:endParaRPr lang="bg-BG" altLang="bg-BG" sz="3600" dirty="0" smtClean="0"/>
          </a:p>
          <a:p>
            <a:pPr eaLnBrk="1" hangingPunct="1"/>
            <a:r>
              <a:rPr lang="en-GB" altLang="bg-BG" sz="3600" dirty="0" smtClean="0"/>
              <a:t>производителност на труда </a:t>
            </a:r>
            <a:endParaRPr lang="bg-BG" altLang="bg-BG" sz="3600" dirty="0" smtClean="0"/>
          </a:p>
          <a:p>
            <a:pPr eaLnBrk="1" hangingPunct="1"/>
            <a:r>
              <a:rPr lang="en-GB" altLang="bg-BG" sz="3600" dirty="0" smtClean="0"/>
              <a:t>цена на продукта</a:t>
            </a:r>
            <a:r>
              <a:rPr lang="en-GB" altLang="bg-BG" dirty="0" smtClean="0"/>
              <a:t>, </a:t>
            </a:r>
            <a:endParaRPr lang="bg-BG" altLang="bg-BG" dirty="0" smtClean="0"/>
          </a:p>
          <a:p>
            <a:pPr eaLnBrk="1" hangingPunct="1">
              <a:buFontTx/>
              <a:buNone/>
            </a:pPr>
            <a:r>
              <a:rPr lang="en-GB" altLang="bg-BG" b="1" dirty="0" smtClean="0"/>
              <a:t>се изменя и броят на последно наетия ефективен работник за фирмата</a:t>
            </a:r>
            <a:r>
              <a:rPr lang="bg-BG" altLang="bg-BG"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19</a:t>
            </a:fld>
            <a:endParaRPr lang="bg-BG" altLang="bg-BG"/>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bg-BG" altLang="bg-BG" dirty="0" smtClean="0"/>
              <a:t>Съдържание на лекцията</a:t>
            </a:r>
          </a:p>
        </p:txBody>
      </p:sp>
      <p:sp>
        <p:nvSpPr>
          <p:cNvPr id="3075" name="Rectangle 3"/>
          <p:cNvSpPr>
            <a:spLocks noGrp="1" noChangeArrowheads="1"/>
          </p:cNvSpPr>
          <p:nvPr>
            <p:ph type="body" idx="1"/>
          </p:nvPr>
        </p:nvSpPr>
        <p:spPr/>
        <p:txBody>
          <a:bodyPr/>
          <a:lstStyle/>
          <a:p>
            <a:pPr marL="0" indent="0" eaLnBrk="1" hangingPunct="1">
              <a:lnSpc>
                <a:spcPct val="90000"/>
              </a:lnSpc>
              <a:buNone/>
            </a:pPr>
            <a:r>
              <a:rPr lang="en-GB" altLang="bg-BG" sz="2400" dirty="0" smtClean="0"/>
              <a:t>1</a:t>
            </a:r>
            <a:r>
              <a:rPr lang="bg-BG" altLang="bg-BG" sz="2400" dirty="0" smtClean="0"/>
              <a:t>.</a:t>
            </a:r>
            <a:r>
              <a:rPr lang="en-GB" altLang="bg-BG" sz="2400" dirty="0" smtClean="0"/>
              <a:t> </a:t>
            </a:r>
            <a:r>
              <a:rPr lang="bg-BG" altLang="bg-BG" sz="2400" dirty="0" smtClean="0"/>
              <a:t>М</a:t>
            </a:r>
            <a:r>
              <a:rPr lang="en-GB" altLang="bg-BG" sz="2400" dirty="0" err="1" smtClean="0"/>
              <a:t>аржиналната</a:t>
            </a:r>
            <a:r>
              <a:rPr lang="en-GB" altLang="bg-BG" sz="2400" dirty="0" smtClean="0"/>
              <a:t> </a:t>
            </a:r>
            <a:r>
              <a:rPr lang="en-GB" altLang="bg-BG" sz="2400" dirty="0" err="1" smtClean="0"/>
              <a:t>концепция</a:t>
            </a:r>
            <a:r>
              <a:rPr lang="en-GB" altLang="bg-BG" sz="2400" dirty="0" smtClean="0"/>
              <a:t> за </a:t>
            </a:r>
            <a:r>
              <a:rPr lang="en-GB" altLang="bg-BG" sz="2400" dirty="0" err="1" smtClean="0"/>
              <a:t>образуването</a:t>
            </a:r>
            <a:r>
              <a:rPr lang="en-GB" altLang="bg-BG" sz="2400" dirty="0" smtClean="0"/>
              <a:t> на цената на </a:t>
            </a:r>
            <a:r>
              <a:rPr lang="en-GB" altLang="bg-BG" sz="2400" dirty="0" err="1" smtClean="0"/>
              <a:t>производствените</a:t>
            </a:r>
            <a:r>
              <a:rPr lang="en-GB" altLang="bg-BG" sz="2400" dirty="0" smtClean="0"/>
              <a:t> фактори;</a:t>
            </a:r>
          </a:p>
          <a:p>
            <a:pPr marL="0" indent="0" eaLnBrk="1" hangingPunct="1">
              <a:lnSpc>
                <a:spcPct val="90000"/>
              </a:lnSpc>
              <a:buNone/>
            </a:pPr>
            <a:r>
              <a:rPr lang="bg-BG" altLang="bg-BG" sz="2400" dirty="0" smtClean="0"/>
              <a:t>2. Ф</a:t>
            </a:r>
            <a:r>
              <a:rPr lang="en-GB" altLang="bg-BG" sz="2400" dirty="0" err="1" smtClean="0"/>
              <a:t>акторите</a:t>
            </a:r>
            <a:r>
              <a:rPr lang="en-GB" altLang="bg-BG" sz="2400" dirty="0" smtClean="0"/>
              <a:t>,</a:t>
            </a:r>
            <a:r>
              <a:rPr lang="bg-BG" altLang="bg-BG" sz="2400" dirty="0" smtClean="0"/>
              <a:t> </a:t>
            </a:r>
            <a:r>
              <a:rPr lang="en-GB" altLang="bg-BG" sz="2400" dirty="0" err="1" smtClean="0"/>
              <a:t>детерминира</a:t>
            </a:r>
            <a:r>
              <a:rPr lang="bg-BG" altLang="bg-BG" sz="2400" dirty="0" smtClean="0"/>
              <a:t>щи</a:t>
            </a:r>
            <a:r>
              <a:rPr lang="en-GB" altLang="bg-BG" sz="2400" dirty="0" smtClean="0"/>
              <a:t> търсенето на труда на пазара;</a:t>
            </a:r>
          </a:p>
          <a:p>
            <a:pPr marL="0" indent="0" eaLnBrk="1" hangingPunct="1">
              <a:lnSpc>
                <a:spcPct val="90000"/>
              </a:lnSpc>
              <a:buNone/>
            </a:pPr>
            <a:r>
              <a:rPr lang="bg-BG" altLang="bg-BG" sz="2400" dirty="0" smtClean="0"/>
              <a:t>3.</a:t>
            </a:r>
            <a:r>
              <a:rPr lang="en-GB" altLang="bg-BG" sz="2400" dirty="0" smtClean="0"/>
              <a:t> </a:t>
            </a:r>
            <a:r>
              <a:rPr lang="bg-BG" altLang="bg-BG" sz="2400" dirty="0"/>
              <a:t>О</a:t>
            </a:r>
            <a:r>
              <a:rPr lang="en-GB" altLang="bg-BG" sz="2400" dirty="0" err="1" smtClean="0"/>
              <a:t>собености</a:t>
            </a:r>
            <a:r>
              <a:rPr lang="en-GB" altLang="bg-BG" sz="2400" dirty="0" smtClean="0"/>
              <a:t> на предлагането на труда на пазара;</a:t>
            </a:r>
          </a:p>
          <a:p>
            <a:pPr marL="0" indent="0" eaLnBrk="1" hangingPunct="1">
              <a:lnSpc>
                <a:spcPct val="90000"/>
              </a:lnSpc>
              <a:buNone/>
            </a:pPr>
            <a:r>
              <a:rPr lang="bg-BG" altLang="bg-BG" sz="2400" dirty="0" smtClean="0"/>
              <a:t>4. М</a:t>
            </a:r>
            <a:r>
              <a:rPr lang="en-GB" altLang="bg-BG" sz="2400" dirty="0" err="1" smtClean="0"/>
              <a:t>еханизм</a:t>
            </a:r>
            <a:r>
              <a:rPr lang="en-GB" altLang="bg-BG" sz="2400" dirty="0" smtClean="0"/>
              <a:t> на </a:t>
            </a:r>
            <a:r>
              <a:rPr lang="en-GB" altLang="bg-BG" sz="2400" dirty="0" err="1" smtClean="0"/>
              <a:t>образуване</a:t>
            </a:r>
            <a:r>
              <a:rPr lang="en-GB" altLang="bg-BG" sz="2400" dirty="0" smtClean="0"/>
              <a:t> на </a:t>
            </a:r>
            <a:r>
              <a:rPr lang="en-GB" altLang="bg-BG" sz="2400" dirty="0" err="1" smtClean="0"/>
              <a:t>равновесната</a:t>
            </a:r>
            <a:r>
              <a:rPr lang="en-GB" altLang="bg-BG" sz="2400" dirty="0" smtClean="0"/>
              <a:t> </a:t>
            </a:r>
            <a:r>
              <a:rPr lang="en-GB" altLang="bg-BG" sz="2400" dirty="0" err="1" smtClean="0"/>
              <a:t>работна</a:t>
            </a:r>
            <a:r>
              <a:rPr lang="en-GB" altLang="bg-BG" sz="2400" dirty="0" smtClean="0"/>
              <a:t> </a:t>
            </a:r>
            <a:r>
              <a:rPr lang="en-GB" altLang="bg-BG" sz="2400" dirty="0" err="1" smtClean="0"/>
              <a:t>заплата</a:t>
            </a:r>
            <a:r>
              <a:rPr lang="en-GB" altLang="bg-BG" sz="2400" dirty="0" smtClean="0"/>
              <a:t> </a:t>
            </a:r>
            <a:r>
              <a:rPr lang="en-GB" altLang="bg-BG" sz="2400" dirty="0" err="1" smtClean="0"/>
              <a:t>като</a:t>
            </a:r>
            <a:r>
              <a:rPr lang="en-GB" altLang="bg-BG" sz="2400" dirty="0" smtClean="0"/>
              <a:t> цена на труда;</a:t>
            </a:r>
          </a:p>
          <a:p>
            <a:pPr marL="0" indent="0" eaLnBrk="1" hangingPunct="1">
              <a:lnSpc>
                <a:spcPct val="90000"/>
              </a:lnSpc>
              <a:buNone/>
            </a:pPr>
            <a:r>
              <a:rPr lang="bg-BG" altLang="bg-BG" sz="2400" dirty="0" smtClean="0"/>
              <a:t>5.Н</a:t>
            </a:r>
            <a:r>
              <a:rPr lang="en-GB" altLang="bg-BG" sz="2400" dirty="0" err="1" smtClean="0"/>
              <a:t>есъвършенство</a:t>
            </a:r>
            <a:r>
              <a:rPr lang="en-GB" altLang="bg-BG" sz="2400" dirty="0" smtClean="0"/>
              <a:t> на </a:t>
            </a:r>
            <a:r>
              <a:rPr lang="en-GB" altLang="bg-BG" sz="2400" dirty="0" err="1" smtClean="0"/>
              <a:t>трудовия</a:t>
            </a:r>
            <a:r>
              <a:rPr lang="en-GB" altLang="bg-BG" sz="2400" dirty="0" smtClean="0"/>
              <a:t> пазар;</a:t>
            </a:r>
          </a:p>
          <a:p>
            <a:pPr marL="0" indent="0" eaLnBrk="1" hangingPunct="1">
              <a:lnSpc>
                <a:spcPct val="90000"/>
              </a:lnSpc>
              <a:buNone/>
            </a:pPr>
            <a:r>
              <a:rPr lang="bg-BG" altLang="bg-BG" sz="2400" dirty="0" smtClean="0"/>
              <a:t>6. Н</a:t>
            </a:r>
            <a:r>
              <a:rPr lang="en-GB" altLang="bg-BG" sz="2400" dirty="0" err="1" smtClean="0"/>
              <a:t>еравновесие</a:t>
            </a:r>
            <a:r>
              <a:rPr lang="en-GB" altLang="bg-BG" sz="2400" dirty="0" smtClean="0"/>
              <a:t> на пазара на труда.</a:t>
            </a: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2</a:t>
            </a:fld>
            <a:endParaRPr lang="bg-BG" altLang="bg-B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bg-BG" sz="4000" b="1" i="1" dirty="0" smtClean="0"/>
              <a:t>Търсене на труд в условия на съвършен пазар</a:t>
            </a:r>
            <a:endParaRPr lang="bg-BG" altLang="bg-BG" sz="4000" b="1" i="1" dirty="0" smtClean="0"/>
          </a:p>
        </p:txBody>
      </p:sp>
      <p:sp>
        <p:nvSpPr>
          <p:cNvPr id="18435" name="Rectangle 3"/>
          <p:cNvSpPr>
            <a:spLocks noGrp="1" noChangeArrowheads="1"/>
          </p:cNvSpPr>
          <p:nvPr>
            <p:ph type="body" idx="1"/>
          </p:nvPr>
        </p:nvSpPr>
        <p:spPr/>
        <p:txBody>
          <a:bodyPr/>
          <a:lstStyle/>
          <a:p>
            <a:pPr eaLnBrk="1" hangingPunct="1">
              <a:buFontTx/>
              <a:buNone/>
            </a:pPr>
            <a:r>
              <a:rPr lang="en-GB" altLang="bg-BG" i="1" dirty="0" smtClean="0"/>
              <a:t>търсене на труд</a:t>
            </a:r>
            <a:r>
              <a:rPr lang="bg-BG" altLang="bg-BG" i="1" dirty="0" smtClean="0"/>
              <a:t> </a:t>
            </a:r>
            <a:r>
              <a:rPr lang="en-GB" altLang="bg-BG" i="1" dirty="0" smtClean="0"/>
              <a:t>в даден отрасъл</a:t>
            </a:r>
            <a:endParaRPr lang="bg-BG" altLang="bg-BG" i="1" dirty="0" smtClean="0"/>
          </a:p>
        </p:txBody>
      </p:sp>
      <p:pic>
        <p:nvPicPr>
          <p:cNvPr id="18436"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276475"/>
            <a:ext cx="6481763"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20</a:t>
            </a:fld>
            <a:endParaRPr lang="bg-BG" altLang="bg-BG"/>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tLang="bg-BG" sz="3200" dirty="0" smtClean="0"/>
              <a:t>съществува обратна зависимост между цената на труда и неговото търсене на пазара</a:t>
            </a:r>
            <a:endParaRPr lang="bg-BG" altLang="bg-BG" sz="4000" dirty="0" smtClean="0"/>
          </a:p>
        </p:txBody>
      </p:sp>
      <p:sp>
        <p:nvSpPr>
          <p:cNvPr id="19459" name="Rectangle 3"/>
          <p:cNvSpPr>
            <a:spLocks noGrp="1" noChangeArrowheads="1"/>
          </p:cNvSpPr>
          <p:nvPr>
            <p:ph type="body" idx="1"/>
          </p:nvPr>
        </p:nvSpPr>
        <p:spPr/>
        <p:txBody>
          <a:bodyPr/>
          <a:lstStyle/>
          <a:p>
            <a:pPr algn="just" eaLnBrk="1" hangingPunct="1">
              <a:lnSpc>
                <a:spcPct val="80000"/>
              </a:lnSpc>
            </a:pPr>
            <a:r>
              <a:rPr lang="en-GB" altLang="bg-BG" sz="1800" dirty="0" smtClean="0"/>
              <a:t>Равновесната точка сега се намира в т. </a:t>
            </a:r>
            <a:r>
              <a:rPr lang="en-GB" altLang="bg-BG" sz="1800" b="1" i="1" dirty="0" smtClean="0"/>
              <a:t>В, </a:t>
            </a:r>
            <a:r>
              <a:rPr lang="en-GB" altLang="bg-BG" sz="1800" dirty="0" smtClean="0"/>
              <a:t>а свързващата линия между т. </a:t>
            </a:r>
            <a:r>
              <a:rPr lang="en-GB" altLang="bg-BG" sz="1800" b="1" i="1" dirty="0" smtClean="0"/>
              <a:t>А </a:t>
            </a:r>
            <a:r>
              <a:rPr lang="en-GB" altLang="bg-BG" sz="1800" dirty="0" smtClean="0"/>
              <a:t>и т.</a:t>
            </a:r>
            <a:r>
              <a:rPr lang="en-GB" altLang="bg-BG" sz="1800" b="1" i="1" dirty="0" smtClean="0"/>
              <a:t>В </a:t>
            </a:r>
            <a:r>
              <a:rPr lang="en-GB" altLang="bg-BG" sz="1800" dirty="0" smtClean="0"/>
              <a:t>ни дава фактически </a:t>
            </a:r>
            <a:r>
              <a:rPr lang="en-GB" altLang="bg-BG" sz="1800" i="1" dirty="0" smtClean="0"/>
              <a:t>кривата на търсенето на труда</a:t>
            </a:r>
            <a:r>
              <a:rPr lang="en-GB" altLang="bg-BG" sz="1800" b="1" dirty="0" smtClean="0"/>
              <a:t>  </a:t>
            </a:r>
            <a:r>
              <a:rPr lang="en-GB" altLang="bg-BG" sz="1800" b="1" i="1" dirty="0" smtClean="0"/>
              <a:t>DD</a:t>
            </a:r>
            <a:r>
              <a:rPr lang="en-GB" altLang="bg-BG" sz="1000" b="1" i="1" dirty="0" smtClean="0"/>
              <a:t>L</a:t>
            </a:r>
            <a:r>
              <a:rPr lang="en-GB" altLang="bg-BG" sz="1800" b="1" i="1" dirty="0" smtClean="0"/>
              <a:t> </a:t>
            </a:r>
            <a:r>
              <a:rPr lang="en-GB" altLang="bg-BG" sz="1800" dirty="0" smtClean="0"/>
              <a:t> в даден отрасъл. Тя се моделира  в зависимост от:</a:t>
            </a:r>
          </a:p>
          <a:p>
            <a:pPr algn="just" eaLnBrk="1" hangingPunct="1">
              <a:lnSpc>
                <a:spcPct val="80000"/>
              </a:lnSpc>
            </a:pPr>
            <a:r>
              <a:rPr lang="en-GB" altLang="bg-BG" sz="1800" dirty="0" smtClean="0"/>
              <a:t>а) </a:t>
            </a:r>
            <a:r>
              <a:rPr lang="en-GB" altLang="bg-BG" sz="1800" b="1" dirty="0" smtClean="0"/>
              <a:t>промените в цената на труда</a:t>
            </a:r>
            <a:r>
              <a:rPr lang="en-GB" altLang="bg-BG" sz="1800" dirty="0" smtClean="0"/>
              <a:t>, които пораждат движение нагоре или надолу по кривата </a:t>
            </a:r>
            <a:r>
              <a:rPr lang="en-GB" altLang="bg-BG" sz="1800" b="1" i="1" dirty="0" smtClean="0"/>
              <a:t>DD</a:t>
            </a:r>
            <a:r>
              <a:rPr lang="en-GB" altLang="bg-BG" sz="1000" b="1" i="1" dirty="0" smtClean="0"/>
              <a:t>L</a:t>
            </a:r>
            <a:r>
              <a:rPr lang="en-GB" altLang="bg-BG" sz="1800" dirty="0" smtClean="0"/>
              <a:t> </a:t>
            </a:r>
          </a:p>
          <a:p>
            <a:pPr algn="just" eaLnBrk="1" hangingPunct="1">
              <a:lnSpc>
                <a:spcPct val="80000"/>
              </a:lnSpc>
            </a:pPr>
            <a:r>
              <a:rPr lang="en-GB" altLang="bg-BG" sz="1800" dirty="0" smtClean="0"/>
              <a:t>б) </a:t>
            </a:r>
            <a:r>
              <a:rPr lang="en-GB" altLang="bg-BG" sz="1800" b="1" dirty="0" smtClean="0"/>
              <a:t>промените в производителността на труда</a:t>
            </a:r>
            <a:r>
              <a:rPr lang="en-GB" altLang="bg-BG" sz="1800" dirty="0" smtClean="0"/>
              <a:t>: по-високата ефективност на работещите измества кривата на търсенето на труда</a:t>
            </a:r>
            <a:r>
              <a:rPr lang="en-GB" altLang="bg-BG" sz="1800" b="1" i="1" dirty="0" smtClean="0"/>
              <a:t> </a:t>
            </a:r>
            <a:r>
              <a:rPr lang="en-GB" altLang="bg-BG" sz="2400" b="1" i="1" dirty="0" smtClean="0"/>
              <a:t>DD</a:t>
            </a:r>
            <a:r>
              <a:rPr lang="en-GB" altLang="bg-BG" sz="1400" b="1" i="1" dirty="0" smtClean="0"/>
              <a:t>L</a:t>
            </a:r>
            <a:r>
              <a:rPr lang="en-GB" altLang="bg-BG" sz="1800" dirty="0" smtClean="0"/>
              <a:t> надясно в нова успоредна позиция и обратно, наляво в условия на влошена ефективност</a:t>
            </a:r>
          </a:p>
          <a:p>
            <a:pPr algn="just" eaLnBrk="1" hangingPunct="1">
              <a:lnSpc>
                <a:spcPct val="80000"/>
              </a:lnSpc>
            </a:pPr>
            <a:r>
              <a:rPr lang="en-GB" altLang="bg-BG" sz="1800" dirty="0" smtClean="0"/>
              <a:t>в) </a:t>
            </a:r>
            <a:r>
              <a:rPr lang="en-GB" altLang="bg-BG" sz="1800" b="1" dirty="0" smtClean="0"/>
              <a:t>еластичността на търсене на труда</a:t>
            </a:r>
            <a:r>
              <a:rPr lang="en-GB" altLang="bg-BG" sz="1800" dirty="0" smtClean="0"/>
              <a:t>, която дава наклона на кривата. </a:t>
            </a:r>
            <a:endParaRPr lang="bg-BG" altLang="bg-BG" sz="1800" dirty="0" smtClean="0"/>
          </a:p>
          <a:p>
            <a:pPr algn="just" eaLnBrk="1" hangingPunct="1">
              <a:lnSpc>
                <a:spcPct val="80000"/>
              </a:lnSpc>
            </a:pPr>
            <a:r>
              <a:rPr lang="en-GB" altLang="bg-BG" sz="1800" dirty="0" smtClean="0"/>
              <a:t>Тя се определя от еластичността на търсене на самия продукт. Например, търсенето на хляб е нееластично, следователно и търсенето на хлебарски труд.</a:t>
            </a:r>
            <a:r>
              <a:rPr lang="bg-BG" altLang="bg-BG" sz="1800" dirty="0" smtClean="0"/>
              <a:t> </a:t>
            </a:r>
            <a:r>
              <a:rPr lang="en-GB" altLang="bg-BG" sz="1800" dirty="0" smtClean="0"/>
              <a:t>Влияние върху еластичността на труда оказва и степента на неговото заместване с другите фактори на производството.</a:t>
            </a:r>
            <a:r>
              <a:rPr lang="bg-BG" altLang="bg-BG" sz="1800" dirty="0" smtClean="0"/>
              <a:t> </a:t>
            </a:r>
            <a:r>
              <a:rPr lang="en-GB" altLang="bg-BG" sz="1800" dirty="0" smtClean="0"/>
              <a:t>Например, когато се покачва цената на труда и когато той е лесно заменим с машини, труда става по-еластичен на търсенето на пазара.</a:t>
            </a:r>
            <a:endParaRPr lang="bg-BG" altLang="bg-BG" sz="1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21</a:t>
            </a:fld>
            <a:endParaRPr lang="bg-BG" altLang="bg-BG"/>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bg-BG" sz="2400" dirty="0" smtClean="0"/>
              <a:t>Търсенето на труд в условия на взаимозаменяемост с други фактори</a:t>
            </a:r>
            <a:r>
              <a:rPr lang="bg-BG" altLang="bg-BG" sz="4000" dirty="0" smtClean="0"/>
              <a:t> </a:t>
            </a:r>
          </a:p>
        </p:txBody>
      </p:sp>
      <p:sp>
        <p:nvSpPr>
          <p:cNvPr id="22531" name="Rectangle 3"/>
          <p:cNvSpPr>
            <a:spLocks noGrp="1" noChangeArrowheads="1"/>
          </p:cNvSpPr>
          <p:nvPr>
            <p:ph type="body" idx="1"/>
          </p:nvPr>
        </p:nvSpPr>
        <p:spPr/>
        <p:txBody>
          <a:bodyPr/>
          <a:lstStyle/>
          <a:p>
            <a:pPr eaLnBrk="1" hangingPunct="1">
              <a:defRPr/>
            </a:pPr>
            <a:r>
              <a:rPr lang="en-GB" altLang="bg-BG" b="1" u="sng" dirty="0" smtClean="0"/>
              <a:t>MRP </a:t>
            </a:r>
            <a:r>
              <a:rPr lang="en-GB" altLang="bg-BG" sz="1800" b="1" u="sng" dirty="0" smtClean="0"/>
              <a:t>L</a:t>
            </a:r>
            <a:r>
              <a:rPr lang="en-GB" altLang="bg-BG" sz="1800" dirty="0" smtClean="0"/>
              <a:t> </a:t>
            </a:r>
            <a:r>
              <a:rPr lang="en-GB" altLang="bg-BG" dirty="0" smtClean="0"/>
              <a:t>         </a:t>
            </a:r>
            <a:r>
              <a:rPr lang="en-GB" altLang="bg-BG" dirty="0" smtClean="0">
                <a:sym typeface="Symbol" pitchFamily="18" charset="2"/>
              </a:rPr>
              <a:t></a:t>
            </a:r>
            <a:r>
              <a:rPr lang="en-GB" altLang="bg-BG" dirty="0" smtClean="0"/>
              <a:t>         </a:t>
            </a:r>
            <a:r>
              <a:rPr lang="en-GB" altLang="bg-BG" b="1" u="sng" dirty="0" smtClean="0">
                <a:effectLst>
                  <a:outerShdw blurRad="38100" dist="38100" dir="2700000" algn="tl">
                    <a:srgbClr val="C0C0C0"/>
                  </a:outerShdw>
                </a:effectLst>
              </a:rPr>
              <a:t>MRP к</a:t>
            </a:r>
            <a:r>
              <a:rPr lang="en-GB" altLang="bg-BG" dirty="0" smtClean="0"/>
              <a:t>         </a:t>
            </a:r>
          </a:p>
          <a:p>
            <a:pPr eaLnBrk="1" hangingPunct="1">
              <a:buFontTx/>
              <a:buNone/>
              <a:defRPr/>
            </a:pPr>
            <a:r>
              <a:rPr lang="en-GB" altLang="bg-BG" dirty="0" smtClean="0"/>
              <a:t>  </a:t>
            </a:r>
            <a:r>
              <a:rPr lang="bg-BG" altLang="bg-BG" dirty="0" smtClean="0"/>
              <a:t>   </a:t>
            </a:r>
            <a:r>
              <a:rPr lang="en-GB" altLang="bg-BG" dirty="0" smtClean="0"/>
              <a:t>P</a:t>
            </a:r>
            <a:r>
              <a:rPr lang="en-GB" altLang="bg-BG" sz="2400" dirty="0" smtClean="0"/>
              <a:t>L</a:t>
            </a:r>
            <a:r>
              <a:rPr lang="en-GB" altLang="bg-BG" dirty="0" smtClean="0"/>
              <a:t>                            Pk    </a:t>
            </a:r>
          </a:p>
          <a:p>
            <a:pPr eaLnBrk="1" hangingPunct="1">
              <a:buFontTx/>
              <a:buNone/>
              <a:defRPr/>
            </a:pPr>
            <a:r>
              <a:rPr lang="en-GB" altLang="bg-BG" sz="1800" b="1" u="sng" dirty="0" smtClean="0"/>
              <a:t>18,000 лв</a:t>
            </a:r>
            <a:r>
              <a:rPr lang="en-GB" altLang="bg-BG" sz="1800" dirty="0" smtClean="0"/>
              <a:t> </a:t>
            </a:r>
            <a:r>
              <a:rPr lang="bg-BG" altLang="bg-BG" sz="1800" dirty="0" smtClean="0"/>
              <a:t>                     </a:t>
            </a:r>
            <a:r>
              <a:rPr lang="en-GB" altLang="bg-BG" sz="1800" dirty="0" smtClean="0">
                <a:sym typeface="Symbol" pitchFamily="18" charset="2"/>
              </a:rPr>
              <a:t></a:t>
            </a:r>
            <a:r>
              <a:rPr lang="bg-BG" altLang="bg-BG" sz="1800" dirty="0" smtClean="0">
                <a:sym typeface="Symbol" pitchFamily="18" charset="2"/>
              </a:rPr>
              <a:t>     </a:t>
            </a:r>
            <a:r>
              <a:rPr lang="en-GB" altLang="bg-BG" sz="1800" dirty="0" smtClean="0"/>
              <a:t> </a:t>
            </a:r>
            <a:r>
              <a:rPr lang="en-GB" altLang="bg-BG" sz="1800" b="1" u="sng" dirty="0" smtClean="0"/>
              <a:t>36,000 лева</a:t>
            </a:r>
            <a:r>
              <a:rPr lang="en-GB" altLang="bg-BG" sz="1800" b="1" dirty="0" smtClean="0"/>
              <a:t> </a:t>
            </a:r>
            <a:r>
              <a:rPr lang="bg-BG" altLang="bg-BG" sz="1800" b="1" dirty="0" smtClean="0"/>
              <a:t>                               </a:t>
            </a:r>
            <a:r>
              <a:rPr lang="en-GB" altLang="bg-BG" sz="1800" b="1" dirty="0" smtClean="0">
                <a:sym typeface="Symbol" pitchFamily="18" charset="2"/>
              </a:rPr>
              <a:t></a:t>
            </a:r>
            <a:r>
              <a:rPr lang="en-GB" altLang="bg-BG" sz="1800" b="1" dirty="0" smtClean="0"/>
              <a:t>  5 лв </a:t>
            </a:r>
            <a:r>
              <a:rPr lang="en-GB" altLang="bg-BG" sz="1800" b="1" dirty="0" smtClean="0">
                <a:sym typeface="Symbol" pitchFamily="18" charset="2"/>
              </a:rPr>
              <a:t></a:t>
            </a:r>
            <a:r>
              <a:rPr lang="en-GB" altLang="bg-BG" sz="1800" b="1" dirty="0" smtClean="0"/>
              <a:t> 3 лв</a:t>
            </a:r>
          </a:p>
          <a:p>
            <a:pPr eaLnBrk="1" hangingPunct="1">
              <a:buFontTx/>
              <a:buNone/>
              <a:defRPr/>
            </a:pPr>
            <a:r>
              <a:rPr lang="en-GB" altLang="bg-BG" sz="1800" b="1" dirty="0" smtClean="0"/>
              <a:t>3600 лв</a:t>
            </a:r>
            <a:r>
              <a:rPr lang="bg-BG" altLang="bg-BG" sz="1800" b="1" dirty="0" smtClean="0"/>
              <a:t>.</a:t>
            </a:r>
            <a:r>
              <a:rPr lang="en-GB" altLang="bg-BG" sz="1800" b="1" dirty="0" smtClean="0"/>
              <a:t> за </a:t>
            </a:r>
            <a:r>
              <a:rPr lang="bg-BG" altLang="bg-BG" sz="1800" b="1" dirty="0" smtClean="0"/>
              <a:t>1</a:t>
            </a:r>
            <a:r>
              <a:rPr lang="en-GB" altLang="bg-BG" sz="1800" b="1" dirty="0" smtClean="0"/>
              <a:t>година         </a:t>
            </a:r>
            <a:r>
              <a:rPr lang="bg-BG" altLang="bg-BG" sz="1800" b="1" dirty="0" smtClean="0"/>
              <a:t> </a:t>
            </a:r>
            <a:r>
              <a:rPr lang="en-GB" altLang="bg-BG" sz="1800" b="1" dirty="0" smtClean="0"/>
              <a:t> 12,000 лв за година</a:t>
            </a:r>
            <a:r>
              <a:rPr lang="en-GB" altLang="bg-BG" sz="1600" dirty="0" smtClean="0"/>
              <a:t> </a:t>
            </a:r>
            <a:endParaRPr lang="bg-BG" altLang="bg-BG" sz="1600" dirty="0" smtClean="0"/>
          </a:p>
          <a:p>
            <a:pPr eaLnBrk="1" hangingPunct="1">
              <a:buFontTx/>
              <a:buNone/>
              <a:defRPr/>
            </a:pPr>
            <a:endParaRPr lang="bg-BG" altLang="bg-BG" sz="1600" dirty="0" smtClean="0"/>
          </a:p>
          <a:p>
            <a:pPr eaLnBrk="1" hangingPunct="1">
              <a:defRPr/>
            </a:pPr>
            <a:r>
              <a:rPr lang="en-GB" altLang="bg-BG" dirty="0" smtClean="0"/>
              <a:t> </a:t>
            </a:r>
            <a:r>
              <a:rPr lang="en-GB" altLang="bg-BG" b="1" u="sng" dirty="0" smtClean="0"/>
              <a:t>MRP</a:t>
            </a:r>
            <a:r>
              <a:rPr lang="en-GB" altLang="bg-BG" sz="2000" b="1" u="sng" dirty="0" smtClean="0"/>
              <a:t> L</a:t>
            </a:r>
            <a:r>
              <a:rPr lang="en-GB" altLang="bg-BG" dirty="0" smtClean="0"/>
              <a:t>   =    </a:t>
            </a:r>
            <a:r>
              <a:rPr lang="en-GB" altLang="bg-BG" b="1" u="sng" dirty="0" smtClean="0"/>
              <a:t>MRPк</a:t>
            </a:r>
            <a:r>
              <a:rPr lang="en-GB" altLang="bg-BG" dirty="0" smtClean="0"/>
              <a:t>   =     </a:t>
            </a:r>
            <a:r>
              <a:rPr lang="en-GB" altLang="bg-BG" b="1" u="sng" dirty="0" smtClean="0"/>
              <a:t>MRP </a:t>
            </a:r>
            <a:r>
              <a:rPr lang="en-GB" altLang="bg-BG" sz="2400" b="1" u="sng" dirty="0" smtClean="0"/>
              <a:t>land</a:t>
            </a:r>
          </a:p>
          <a:p>
            <a:pPr eaLnBrk="1" hangingPunct="1">
              <a:buFontTx/>
              <a:buNone/>
              <a:defRPr/>
            </a:pPr>
            <a:r>
              <a:rPr lang="bg-BG" altLang="bg-BG" dirty="0" smtClean="0"/>
              <a:t>       </a:t>
            </a:r>
            <a:r>
              <a:rPr lang="en-GB" altLang="bg-BG" dirty="0" smtClean="0"/>
              <a:t>P</a:t>
            </a:r>
            <a:r>
              <a:rPr lang="en-GB" altLang="bg-BG" sz="2000" dirty="0" smtClean="0"/>
              <a:t>L</a:t>
            </a:r>
            <a:r>
              <a:rPr lang="en-GB" altLang="bg-BG" dirty="0" smtClean="0"/>
              <a:t>                P k               P </a:t>
            </a:r>
            <a:r>
              <a:rPr lang="en-GB" altLang="bg-BG" sz="2400" dirty="0" smtClean="0"/>
              <a:t>land </a:t>
            </a: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22</a:t>
            </a:fld>
            <a:endParaRPr lang="bg-BG" altLang="bg-BG"/>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bg-BG" altLang="bg-BG" dirty="0" smtClean="0"/>
              <a:t>Извод:</a:t>
            </a:r>
          </a:p>
        </p:txBody>
      </p:sp>
      <p:sp>
        <p:nvSpPr>
          <p:cNvPr id="21507" name="Rectangle 3"/>
          <p:cNvSpPr>
            <a:spLocks noGrp="1" noChangeArrowheads="1"/>
          </p:cNvSpPr>
          <p:nvPr>
            <p:ph type="body" idx="1"/>
          </p:nvPr>
        </p:nvSpPr>
        <p:spPr/>
        <p:txBody>
          <a:bodyPr/>
          <a:lstStyle/>
          <a:p>
            <a:pPr marL="0" indent="0" eaLnBrk="1" hangingPunct="1">
              <a:buFontTx/>
              <a:buNone/>
            </a:pPr>
            <a:r>
              <a:rPr lang="bg-BG" altLang="bg-BG" dirty="0" smtClean="0"/>
              <a:t>Търсенето на труда се влияе от:</a:t>
            </a:r>
          </a:p>
          <a:p>
            <a:pPr marL="0" indent="0" eaLnBrk="1" hangingPunct="1">
              <a:buFontTx/>
              <a:buNone/>
            </a:pPr>
            <a:r>
              <a:rPr lang="bg-BG" altLang="bg-BG" dirty="0" smtClean="0"/>
              <a:t>-</a:t>
            </a:r>
            <a:r>
              <a:rPr lang="bg-BG" altLang="bg-BG" b="1" dirty="0" smtClean="0">
                <a:solidFill>
                  <a:srgbClr val="FF0000"/>
                </a:solidFill>
              </a:rPr>
              <a:t>цените на продукта на труда</a:t>
            </a:r>
          </a:p>
          <a:p>
            <a:pPr marL="0" indent="0" eaLnBrk="1" hangingPunct="1">
              <a:buFontTx/>
              <a:buNone/>
            </a:pPr>
            <a:r>
              <a:rPr lang="bg-BG" altLang="bg-BG" b="1" dirty="0" smtClean="0">
                <a:solidFill>
                  <a:srgbClr val="FF0000"/>
                </a:solidFill>
              </a:rPr>
              <a:t>-цената на самия труд;</a:t>
            </a:r>
          </a:p>
          <a:p>
            <a:pPr marL="0" indent="0" eaLnBrk="1" hangingPunct="1">
              <a:buFontTx/>
              <a:buNone/>
            </a:pPr>
            <a:r>
              <a:rPr lang="bg-BG" altLang="bg-BG" b="1" dirty="0" smtClean="0">
                <a:solidFill>
                  <a:srgbClr val="FF0000"/>
                </a:solidFill>
              </a:rPr>
              <a:t>-производителността на труда</a:t>
            </a:r>
            <a:r>
              <a:rPr lang="bg-BG" altLang="bg-BG" dirty="0" smtClean="0"/>
              <a:t>;</a:t>
            </a:r>
          </a:p>
          <a:p>
            <a:pPr marL="0" indent="0" eaLnBrk="1" hangingPunct="1">
              <a:buFontTx/>
              <a:buNone/>
            </a:pPr>
            <a:r>
              <a:rPr lang="bg-BG" altLang="bg-BG" dirty="0" smtClean="0"/>
              <a:t>Релативните цени </a:t>
            </a:r>
            <a:r>
              <a:rPr lang="bg-BG" altLang="bg-BG" sz="2800" dirty="0" smtClean="0"/>
              <a:t>(ефективността на труда е по-ниска от ефективността на капитала и трудът е с по-ниска цена на пазара)</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23</a:t>
            </a:fld>
            <a:endParaRPr lang="bg-BG" altLang="bg-BG"/>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bg-BG" sz="4000" dirty="0" smtClean="0"/>
              <a:t>Особености на предлагането на фактора труд</a:t>
            </a:r>
            <a:r>
              <a:rPr lang="bg-BG" altLang="bg-BG" sz="4000" dirty="0" smtClean="0"/>
              <a:t> </a:t>
            </a:r>
          </a:p>
        </p:txBody>
      </p:sp>
      <p:sp>
        <p:nvSpPr>
          <p:cNvPr id="22531" name="Rectangle 3"/>
          <p:cNvSpPr>
            <a:spLocks noGrp="1" noChangeArrowheads="1"/>
          </p:cNvSpPr>
          <p:nvPr>
            <p:ph type="body" idx="1"/>
          </p:nvPr>
        </p:nvSpPr>
        <p:spPr/>
        <p:txBody>
          <a:bodyPr/>
          <a:lstStyle/>
          <a:p>
            <a:pPr marL="0" indent="0" eaLnBrk="1" hangingPunct="1">
              <a:buNone/>
            </a:pPr>
            <a:r>
              <a:rPr lang="en-GB" altLang="bg-BG" b="1" dirty="0" smtClean="0"/>
              <a:t>Заместващ и доходен ефект в индивидуалното предлагане на труда</a:t>
            </a:r>
            <a:r>
              <a:rPr lang="en-GB" altLang="bg-BG" dirty="0" smtClean="0"/>
              <a:t> </a:t>
            </a:r>
            <a:endParaRPr lang="bg-BG" altLang="bg-BG" dirty="0" smtClean="0"/>
          </a:p>
        </p:txBody>
      </p:sp>
      <p:pic>
        <p:nvPicPr>
          <p:cNvPr id="22532"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057525"/>
            <a:ext cx="427672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708275"/>
            <a:ext cx="426720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24</a:t>
            </a:fld>
            <a:endParaRPr lang="bg-BG" altLang="bg-BG"/>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bg-BG" sz="4000" b="1" dirty="0" err="1" smtClean="0"/>
              <a:t>изборът</a:t>
            </a:r>
            <a:r>
              <a:rPr lang="en-GB" altLang="bg-BG" sz="4000" b="1" dirty="0" smtClean="0"/>
              <a:t> между труда и свободното време</a:t>
            </a:r>
            <a:endParaRPr lang="bg-BG" altLang="bg-BG" sz="4000" b="1" dirty="0" smtClean="0"/>
          </a:p>
        </p:txBody>
      </p:sp>
      <p:sp>
        <p:nvSpPr>
          <p:cNvPr id="23555" name="Rectangle 3"/>
          <p:cNvSpPr>
            <a:spLocks noGrp="1" noChangeArrowheads="1"/>
          </p:cNvSpPr>
          <p:nvPr>
            <p:ph type="body" idx="1"/>
          </p:nvPr>
        </p:nvSpPr>
        <p:spPr>
          <a:xfrm>
            <a:off x="0" y="1600200"/>
            <a:ext cx="9144000" cy="4525963"/>
          </a:xfrm>
        </p:spPr>
        <p:txBody>
          <a:bodyPr/>
          <a:lstStyle/>
          <a:p>
            <a:pPr marL="0" indent="0" algn="just" eaLnBrk="1" hangingPunct="1">
              <a:lnSpc>
                <a:spcPct val="80000"/>
              </a:lnSpc>
              <a:buNone/>
            </a:pPr>
            <a:r>
              <a:rPr lang="en-GB" altLang="bg-BG" sz="1800" b="1" dirty="0" smtClean="0"/>
              <a:t>Приемаме, че потенциалният работен ден Hp е 10 часов. Трима работника предлагат своя труд: </a:t>
            </a:r>
            <a:endParaRPr lang="bg-BG" altLang="bg-BG" sz="1800" b="1" dirty="0" smtClean="0"/>
          </a:p>
          <a:p>
            <a:pPr marL="0" indent="0" algn="just" eaLnBrk="1" hangingPunct="1">
              <a:lnSpc>
                <a:spcPct val="80000"/>
              </a:lnSpc>
              <a:buNone/>
            </a:pPr>
            <a:r>
              <a:rPr lang="en-GB" altLang="bg-BG" sz="1800" b="1" dirty="0" smtClean="0"/>
              <a:t>първия печели по 1 лв</a:t>
            </a:r>
            <a:r>
              <a:rPr lang="bg-BG" altLang="bg-BG" sz="1800" b="1" dirty="0" smtClean="0"/>
              <a:t>.</a:t>
            </a:r>
            <a:r>
              <a:rPr lang="en-GB" altLang="bg-BG" sz="1800" b="1" dirty="0" smtClean="0"/>
              <a:t> на час или общо 10 </a:t>
            </a:r>
            <a:r>
              <a:rPr lang="en-GB" altLang="bg-BG" sz="1800" b="1" dirty="0" err="1" smtClean="0"/>
              <a:t>лв</a:t>
            </a:r>
            <a:r>
              <a:rPr lang="bg-BG" altLang="bg-BG" sz="1800" b="1" dirty="0" smtClean="0"/>
              <a:t>.</a:t>
            </a:r>
            <a:r>
              <a:rPr lang="en-GB" altLang="bg-BG" sz="1800" b="1" dirty="0" smtClean="0"/>
              <a:t> дневен доход, обозначен с R1</a:t>
            </a:r>
            <a:endParaRPr lang="bg-BG" altLang="bg-BG" sz="1800" b="1" dirty="0" smtClean="0"/>
          </a:p>
          <a:p>
            <a:pPr marL="0" indent="0" algn="just" eaLnBrk="1" hangingPunct="1">
              <a:lnSpc>
                <a:spcPct val="80000"/>
              </a:lnSpc>
              <a:buNone/>
            </a:pPr>
            <a:r>
              <a:rPr lang="en-GB" altLang="bg-BG" sz="1800" b="1" dirty="0" smtClean="0"/>
              <a:t>втория печели по 2 лв на час или общо 20 </a:t>
            </a:r>
            <a:r>
              <a:rPr lang="en-GB" altLang="bg-BG" sz="1800" b="1" dirty="0" err="1" smtClean="0"/>
              <a:t>лв</a:t>
            </a:r>
            <a:r>
              <a:rPr lang="bg-BG" altLang="bg-BG" sz="1800" b="1" dirty="0" smtClean="0"/>
              <a:t>.</a:t>
            </a:r>
            <a:r>
              <a:rPr lang="en-GB" altLang="bg-BG" sz="1800" b="1" dirty="0" smtClean="0"/>
              <a:t> </a:t>
            </a:r>
            <a:r>
              <a:rPr lang="en-GB" altLang="bg-BG" sz="1800" b="1" dirty="0" err="1" smtClean="0"/>
              <a:t>на</a:t>
            </a:r>
            <a:r>
              <a:rPr lang="en-GB" altLang="bg-BG" sz="1800" b="1" dirty="0" smtClean="0"/>
              <a:t> </a:t>
            </a:r>
            <a:r>
              <a:rPr lang="bg-BG" altLang="bg-BG" sz="1800" b="1" dirty="0" smtClean="0"/>
              <a:t>ден</a:t>
            </a:r>
            <a:r>
              <a:rPr lang="en-GB" altLang="bg-BG" sz="1800" b="1" dirty="0" smtClean="0"/>
              <a:t>- R2</a:t>
            </a:r>
            <a:endParaRPr lang="bg-BG" altLang="bg-BG" sz="1800" b="1" dirty="0" smtClean="0"/>
          </a:p>
          <a:p>
            <a:pPr marL="0" indent="0" algn="just" eaLnBrk="1" hangingPunct="1">
              <a:lnSpc>
                <a:spcPct val="80000"/>
              </a:lnSpc>
              <a:buNone/>
            </a:pPr>
            <a:r>
              <a:rPr lang="en-GB" altLang="bg-BG" sz="1800" b="1" dirty="0" smtClean="0"/>
              <a:t>третият печели 4 лв. на част или общо би могъл да спечели 40 лв на ден-  R3. </a:t>
            </a:r>
            <a:endParaRPr lang="bg-BG" altLang="bg-BG" sz="1800" b="1" dirty="0" smtClean="0"/>
          </a:p>
          <a:p>
            <a:pPr marL="0" indent="0" algn="just" eaLnBrk="1" hangingPunct="1">
              <a:lnSpc>
                <a:spcPct val="80000"/>
              </a:lnSpc>
              <a:buNone/>
            </a:pPr>
            <a:r>
              <a:rPr lang="en-GB" altLang="bg-BG" sz="1800" b="1" dirty="0" smtClean="0"/>
              <a:t>Предпочитанията на първия работник са дадени в т.А, където кривата на безразличие I1 се допира до бюджетната линия на потенциалния дневен доход OR1. Неговият избор е  ОH1 часа труд и  H1Hp часа свободно време. </a:t>
            </a:r>
            <a:endParaRPr lang="bg-BG" altLang="bg-BG" sz="1800" b="1" dirty="0" smtClean="0"/>
          </a:p>
          <a:p>
            <a:pPr marL="0" indent="0" algn="just" eaLnBrk="1" hangingPunct="1">
              <a:lnSpc>
                <a:spcPct val="80000"/>
              </a:lnSpc>
              <a:buNone/>
            </a:pPr>
            <a:r>
              <a:rPr lang="en-GB" altLang="bg-BG" sz="1800" b="1" dirty="0" smtClean="0"/>
              <a:t>Предпочитанията на втория работник са дадени в т.В:  OH2 часа труд и H2Hp часа свободно време. Тук вече е налице промяна  в предпочитанията между труда и свободното време. Причината е, че работното време става по-ценно за работника, защото носи два пъти по-висок доход В случая се проявява така </a:t>
            </a:r>
            <a:r>
              <a:rPr lang="en-GB" altLang="bg-BG" sz="1800" b="1" i="1" dirty="0" smtClean="0"/>
              <a:t>нареченият заместващ ефект в избора между труда и свободното време</a:t>
            </a:r>
            <a:r>
              <a:rPr lang="en-GB" altLang="bg-BG" sz="1800" b="1" dirty="0" smtClean="0"/>
              <a:t> – работникът е готов да замести свободното време с труд, защото загубата от бездействието (алтернативния разход на свободното време) за него става по-голяма.</a:t>
            </a:r>
            <a:r>
              <a:rPr lang="bg-BG" altLang="bg-BG" sz="1800" b="1"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25</a:t>
            </a:fld>
            <a:endParaRPr lang="bg-BG" altLang="bg-BG"/>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bg-BG" i="1" dirty="0" smtClean="0"/>
              <a:t>доходен ефект</a:t>
            </a:r>
            <a:endParaRPr lang="bg-BG" altLang="bg-BG" i="1" dirty="0" smtClean="0"/>
          </a:p>
        </p:txBody>
      </p:sp>
      <p:sp>
        <p:nvSpPr>
          <p:cNvPr id="24579" name="Rectangle 3"/>
          <p:cNvSpPr>
            <a:spLocks noGrp="1" noChangeArrowheads="1"/>
          </p:cNvSpPr>
          <p:nvPr>
            <p:ph type="body" idx="1"/>
          </p:nvPr>
        </p:nvSpPr>
        <p:spPr/>
        <p:txBody>
          <a:bodyPr/>
          <a:lstStyle/>
          <a:p>
            <a:pPr marL="0" indent="0" algn="just" eaLnBrk="1" hangingPunct="1">
              <a:lnSpc>
                <a:spcPct val="90000"/>
              </a:lnSpc>
              <a:buNone/>
            </a:pPr>
            <a:r>
              <a:rPr lang="en-GB" altLang="bg-BG" sz="2400" dirty="0" smtClean="0"/>
              <a:t>Ако часовото заплащане </a:t>
            </a:r>
            <a:r>
              <a:rPr lang="en-GB" altLang="bg-BG" sz="2400" dirty="0" err="1" smtClean="0"/>
              <a:t>продължи</a:t>
            </a:r>
            <a:r>
              <a:rPr lang="en-GB" altLang="bg-BG" sz="2400" dirty="0" smtClean="0"/>
              <a:t> да се </a:t>
            </a:r>
            <a:r>
              <a:rPr lang="en-GB" altLang="bg-BG" sz="2400" dirty="0" err="1" smtClean="0"/>
              <a:t>повишава</a:t>
            </a:r>
            <a:r>
              <a:rPr lang="en-GB" altLang="bg-BG" sz="2400" dirty="0" smtClean="0"/>
              <a:t> и </a:t>
            </a:r>
            <a:r>
              <a:rPr lang="en-GB" altLang="bg-BG" sz="2400" dirty="0" err="1" smtClean="0"/>
              <a:t>стане</a:t>
            </a:r>
            <a:r>
              <a:rPr lang="en-GB" altLang="bg-BG" sz="2400" dirty="0" smtClean="0"/>
              <a:t> 4 лв., </a:t>
            </a:r>
            <a:r>
              <a:rPr lang="en-GB" altLang="bg-BG" sz="2400" dirty="0" err="1" smtClean="0"/>
              <a:t>то</a:t>
            </a:r>
            <a:r>
              <a:rPr lang="en-GB" altLang="bg-BG" sz="2400" dirty="0" smtClean="0"/>
              <a:t> работника вече с 7 или с 6 часа труд печели </a:t>
            </a:r>
            <a:r>
              <a:rPr lang="en-GB" altLang="bg-BG" sz="2400" dirty="0" err="1" smtClean="0"/>
              <a:t>достатъчно</a:t>
            </a:r>
            <a:r>
              <a:rPr lang="en-GB" altLang="bg-BG" sz="2400" dirty="0" smtClean="0"/>
              <a:t>. За него </a:t>
            </a:r>
            <a:r>
              <a:rPr lang="en-GB" altLang="bg-BG" sz="2400" dirty="0" err="1" smtClean="0"/>
              <a:t>проблемът</a:t>
            </a:r>
            <a:r>
              <a:rPr lang="en-GB" altLang="bg-BG" sz="2400" dirty="0" smtClean="0"/>
              <a:t> сега </a:t>
            </a:r>
            <a:r>
              <a:rPr lang="en-GB" altLang="bg-BG" sz="2400" dirty="0" err="1" smtClean="0"/>
              <a:t>ще</a:t>
            </a:r>
            <a:r>
              <a:rPr lang="en-GB" altLang="bg-BG" sz="2400" dirty="0" smtClean="0"/>
              <a:t> </a:t>
            </a:r>
            <a:r>
              <a:rPr lang="en-GB" altLang="bg-BG" sz="2400" dirty="0" err="1" smtClean="0"/>
              <a:t>бъде</a:t>
            </a:r>
            <a:r>
              <a:rPr lang="en-GB" altLang="bg-BG" sz="2400" dirty="0" smtClean="0"/>
              <a:t> да </a:t>
            </a:r>
            <a:r>
              <a:rPr lang="en-GB" altLang="bg-BG" sz="2400" dirty="0" err="1" smtClean="0"/>
              <a:t>използва</a:t>
            </a:r>
            <a:r>
              <a:rPr lang="en-GB" altLang="bg-BG" sz="2400" dirty="0" smtClean="0"/>
              <a:t> </a:t>
            </a:r>
            <a:r>
              <a:rPr lang="en-GB" altLang="bg-BG" sz="2400" dirty="0" err="1" smtClean="0"/>
              <a:t>спечелените</a:t>
            </a:r>
            <a:r>
              <a:rPr lang="en-GB" altLang="bg-BG" sz="2400" dirty="0" smtClean="0"/>
              <a:t> </a:t>
            </a:r>
            <a:r>
              <a:rPr lang="en-GB" altLang="bg-BG" sz="2400" dirty="0" err="1" smtClean="0"/>
              <a:t>пари</a:t>
            </a:r>
            <a:r>
              <a:rPr lang="en-GB" altLang="bg-BG" sz="2400" dirty="0" smtClean="0"/>
              <a:t>, за да повиши </a:t>
            </a:r>
            <a:r>
              <a:rPr lang="en-GB" altLang="bg-BG" sz="2400" dirty="0" err="1" smtClean="0"/>
              <a:t>своето</a:t>
            </a:r>
            <a:r>
              <a:rPr lang="en-GB" altLang="bg-BG" sz="2400" dirty="0" smtClean="0"/>
              <a:t> </a:t>
            </a:r>
            <a:r>
              <a:rPr lang="en-GB" altLang="bg-BG" sz="2400" dirty="0" err="1" smtClean="0"/>
              <a:t>благосъстояние</a:t>
            </a:r>
            <a:r>
              <a:rPr lang="en-GB" altLang="bg-BG" sz="2400" dirty="0" smtClean="0"/>
              <a:t>. </a:t>
            </a:r>
            <a:r>
              <a:rPr lang="en-GB" altLang="bg-BG" sz="2400" dirty="0" err="1" smtClean="0"/>
              <a:t>Ето</a:t>
            </a:r>
            <a:r>
              <a:rPr lang="en-GB" altLang="bg-BG" sz="2400" dirty="0" smtClean="0"/>
              <a:t> </a:t>
            </a:r>
            <a:r>
              <a:rPr lang="en-GB" altLang="bg-BG" sz="2400" dirty="0" err="1" smtClean="0"/>
              <a:t>защо</a:t>
            </a:r>
            <a:r>
              <a:rPr lang="en-GB" altLang="bg-BG" sz="2400" dirty="0" smtClean="0"/>
              <a:t> избора на </a:t>
            </a:r>
            <a:r>
              <a:rPr lang="en-GB" altLang="bg-BG" sz="2400" dirty="0" err="1" smtClean="0"/>
              <a:t>третия</a:t>
            </a:r>
            <a:r>
              <a:rPr lang="en-GB" altLang="bg-BG" sz="2400" dirty="0" smtClean="0"/>
              <a:t> работник е в </a:t>
            </a:r>
            <a:r>
              <a:rPr lang="en-GB" altLang="bg-BG" sz="2400" dirty="0" err="1" smtClean="0"/>
              <a:t>т.С</a:t>
            </a:r>
            <a:r>
              <a:rPr lang="en-GB" altLang="bg-BG" sz="2400" dirty="0" smtClean="0"/>
              <a:t>:  OH3  </a:t>
            </a:r>
            <a:r>
              <a:rPr lang="en-GB" altLang="bg-BG" sz="2400" dirty="0" err="1" smtClean="0"/>
              <a:t>работно</a:t>
            </a:r>
            <a:r>
              <a:rPr lang="en-GB" altLang="bg-BG" sz="2400" dirty="0" smtClean="0"/>
              <a:t> време и H3Hp свободно време   Тук вече се проявява </a:t>
            </a:r>
            <a:r>
              <a:rPr lang="en-GB" altLang="bg-BG" sz="2400" i="1" dirty="0" smtClean="0"/>
              <a:t>доходен ефект</a:t>
            </a:r>
            <a:r>
              <a:rPr lang="en-GB" altLang="bg-BG" sz="2400" dirty="0" smtClean="0"/>
              <a:t> – </a:t>
            </a:r>
            <a:r>
              <a:rPr lang="en-GB" altLang="bg-BG" sz="2400" dirty="0" err="1" smtClean="0"/>
              <a:t>при</a:t>
            </a:r>
            <a:r>
              <a:rPr lang="en-GB" altLang="bg-BG" sz="2400" dirty="0" smtClean="0"/>
              <a:t> </a:t>
            </a:r>
            <a:r>
              <a:rPr lang="en-GB" altLang="bg-BG" sz="2400" dirty="0" err="1" smtClean="0"/>
              <a:t>високо</a:t>
            </a:r>
            <a:r>
              <a:rPr lang="en-GB" altLang="bg-BG" sz="2400" dirty="0" smtClean="0"/>
              <a:t> </a:t>
            </a:r>
            <a:r>
              <a:rPr lang="en-GB" altLang="bg-BG" sz="2400" dirty="0" err="1" smtClean="0"/>
              <a:t>часово</a:t>
            </a:r>
            <a:r>
              <a:rPr lang="en-GB" altLang="bg-BG" sz="2400" dirty="0" smtClean="0"/>
              <a:t> заплащане </a:t>
            </a:r>
            <a:r>
              <a:rPr lang="en-GB" altLang="bg-BG" sz="2400" dirty="0" err="1" smtClean="0"/>
              <a:t>работещия</a:t>
            </a:r>
            <a:r>
              <a:rPr lang="en-GB" altLang="bg-BG" sz="2400" dirty="0" smtClean="0"/>
              <a:t> </a:t>
            </a:r>
            <a:r>
              <a:rPr lang="en-GB" altLang="bg-BG" sz="2400" dirty="0" err="1" smtClean="0"/>
              <a:t>индивид</a:t>
            </a:r>
            <a:r>
              <a:rPr lang="en-GB" altLang="bg-BG" sz="2400" dirty="0" smtClean="0"/>
              <a:t> </a:t>
            </a:r>
            <a:r>
              <a:rPr lang="en-GB" altLang="bg-BG" sz="2400" dirty="0" err="1" smtClean="0"/>
              <a:t>предпочита</a:t>
            </a:r>
            <a:r>
              <a:rPr lang="en-GB" altLang="bg-BG" sz="2400" dirty="0" smtClean="0"/>
              <a:t> </a:t>
            </a:r>
            <a:r>
              <a:rPr lang="en-GB" altLang="bg-BG" sz="2400" dirty="0" err="1" smtClean="0"/>
              <a:t>повече</a:t>
            </a:r>
            <a:r>
              <a:rPr lang="en-GB" altLang="bg-BG" sz="2400" dirty="0" smtClean="0"/>
              <a:t> свободно време, за да се </a:t>
            </a:r>
            <a:r>
              <a:rPr lang="en-GB" altLang="bg-BG" sz="2400" dirty="0" err="1" smtClean="0"/>
              <a:t>радва</a:t>
            </a:r>
            <a:r>
              <a:rPr lang="en-GB" altLang="bg-BG" sz="2400" dirty="0" smtClean="0"/>
              <a:t> на </a:t>
            </a:r>
            <a:r>
              <a:rPr lang="en-GB" altLang="bg-BG" sz="2400" dirty="0" err="1" smtClean="0"/>
              <a:t>облагите</a:t>
            </a:r>
            <a:r>
              <a:rPr lang="en-GB" altLang="bg-BG" sz="2400" dirty="0" smtClean="0"/>
              <a:t> от </a:t>
            </a:r>
            <a:r>
              <a:rPr lang="en-GB" altLang="bg-BG" sz="2400" dirty="0" err="1" smtClean="0"/>
              <a:t>скъпо</a:t>
            </a:r>
            <a:r>
              <a:rPr lang="en-GB" altLang="bg-BG" sz="2400" dirty="0" smtClean="0"/>
              <a:t> </a:t>
            </a:r>
            <a:r>
              <a:rPr lang="en-GB" altLang="bg-BG" sz="2400" dirty="0" err="1" smtClean="0"/>
              <a:t>платения</a:t>
            </a:r>
            <a:r>
              <a:rPr lang="en-GB" altLang="bg-BG" sz="2400" dirty="0" smtClean="0"/>
              <a:t> </a:t>
            </a:r>
            <a:r>
              <a:rPr lang="en-GB" altLang="bg-BG" sz="2400" dirty="0" err="1" smtClean="0"/>
              <a:t>си</a:t>
            </a:r>
            <a:r>
              <a:rPr lang="en-GB" altLang="bg-BG" sz="2400" dirty="0" smtClean="0"/>
              <a:t> труд, </a:t>
            </a:r>
            <a:r>
              <a:rPr lang="en-GB" altLang="bg-BG" sz="2400" dirty="0" err="1" smtClean="0"/>
              <a:t>т.е</a:t>
            </a:r>
            <a:r>
              <a:rPr lang="bg-BG" altLang="bg-BG" sz="2400" dirty="0" smtClean="0"/>
              <a:t>.</a:t>
            </a:r>
            <a:r>
              <a:rPr lang="en-GB" altLang="bg-BG" sz="2400" dirty="0" smtClean="0"/>
              <a:t> за </a:t>
            </a:r>
            <a:r>
              <a:rPr lang="en-GB" altLang="bg-BG" sz="2400" dirty="0" err="1" smtClean="0"/>
              <a:t>високоплатените</a:t>
            </a:r>
            <a:r>
              <a:rPr lang="en-GB" altLang="bg-BG" sz="2400" dirty="0" smtClean="0"/>
              <a:t> </a:t>
            </a:r>
            <a:r>
              <a:rPr lang="en-GB" altLang="bg-BG" sz="2400" dirty="0" err="1" smtClean="0"/>
              <a:t>специалисти</a:t>
            </a:r>
            <a:r>
              <a:rPr lang="en-GB" altLang="bg-BG" sz="2400" dirty="0" smtClean="0"/>
              <a:t> свободното време </a:t>
            </a:r>
            <a:r>
              <a:rPr lang="en-GB" altLang="bg-BG" sz="2400" dirty="0" err="1" smtClean="0"/>
              <a:t>има</a:t>
            </a:r>
            <a:r>
              <a:rPr lang="en-GB" altLang="bg-BG" sz="2400" dirty="0" smtClean="0"/>
              <a:t> </a:t>
            </a:r>
            <a:r>
              <a:rPr lang="en-GB" altLang="bg-BG" sz="2400" dirty="0" err="1" smtClean="0"/>
              <a:t>голяма</a:t>
            </a:r>
            <a:r>
              <a:rPr lang="en-GB" altLang="bg-BG" sz="2400" dirty="0" smtClean="0"/>
              <a:t> </a:t>
            </a:r>
            <a:r>
              <a:rPr lang="en-GB" altLang="bg-BG" sz="2400" dirty="0" err="1" smtClean="0"/>
              <a:t>ценност</a:t>
            </a:r>
            <a:r>
              <a:rPr lang="en-GB" altLang="bg-BG" sz="2400" dirty="0" smtClean="0"/>
              <a:t>, </a:t>
            </a:r>
            <a:r>
              <a:rPr lang="en-GB" altLang="bg-BG" sz="2400" dirty="0" err="1" smtClean="0"/>
              <a:t>което</a:t>
            </a:r>
            <a:r>
              <a:rPr lang="en-GB" altLang="bg-BG" sz="2400" dirty="0" smtClean="0"/>
              <a:t> изменя </a:t>
            </a:r>
            <a:r>
              <a:rPr lang="en-GB" altLang="bg-BG" sz="2400" dirty="0" err="1" smtClean="0"/>
              <a:t>техните</a:t>
            </a:r>
            <a:r>
              <a:rPr lang="en-GB" altLang="bg-BG" sz="2400" dirty="0" smtClean="0"/>
              <a:t> </a:t>
            </a:r>
            <a:r>
              <a:rPr lang="en-GB" altLang="bg-BG" sz="2400" dirty="0" err="1" smtClean="0"/>
              <a:t>предпочитания</a:t>
            </a:r>
            <a:r>
              <a:rPr lang="en-GB" altLang="bg-BG" sz="2400" dirty="0" smtClean="0"/>
              <a:t>. </a:t>
            </a:r>
            <a:endParaRPr lang="bg-BG" altLang="bg-BG" sz="2400" b="1"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26</a:t>
            </a:fld>
            <a:endParaRPr lang="bg-BG" altLang="bg-BG"/>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ltLang="bg-BG" sz="3200" i="1" dirty="0" err="1" smtClean="0"/>
              <a:t>особености</a:t>
            </a:r>
            <a:r>
              <a:rPr lang="en-GB" altLang="bg-BG" sz="3200" i="1" dirty="0" smtClean="0"/>
              <a:t> в индивидуалното предлагане на труда</a:t>
            </a:r>
            <a:r>
              <a:rPr lang="en-GB" altLang="bg-BG" sz="3200" b="1" dirty="0" smtClean="0"/>
              <a:t> SS:</a:t>
            </a:r>
            <a:endParaRPr lang="bg-BG" altLang="bg-BG" sz="3200" b="1" dirty="0" smtClean="0"/>
          </a:p>
        </p:txBody>
      </p:sp>
      <p:sp>
        <p:nvSpPr>
          <p:cNvPr id="25603" name="Rectangle 3"/>
          <p:cNvSpPr>
            <a:spLocks noGrp="1" noChangeArrowheads="1"/>
          </p:cNvSpPr>
          <p:nvPr>
            <p:ph sz="half" idx="1"/>
          </p:nvPr>
        </p:nvSpPr>
        <p:spPr>
          <a:xfrm>
            <a:off x="0" y="1600200"/>
            <a:ext cx="4495800" cy="4525963"/>
          </a:xfrm>
        </p:spPr>
        <p:txBody>
          <a:bodyPr/>
          <a:lstStyle/>
          <a:p>
            <a:pPr marL="0" indent="0" algn="just" eaLnBrk="1" hangingPunct="1">
              <a:lnSpc>
                <a:spcPct val="80000"/>
              </a:lnSpc>
              <a:buNone/>
            </a:pPr>
            <a:r>
              <a:rPr lang="en-GB" altLang="bg-BG" sz="1800" dirty="0" smtClean="0"/>
              <a:t>а/ </a:t>
            </a:r>
            <a:r>
              <a:rPr lang="en-GB" altLang="bg-BG" sz="1800" dirty="0" err="1" smtClean="0"/>
              <a:t>при</a:t>
            </a:r>
            <a:r>
              <a:rPr lang="en-GB" altLang="bg-BG" sz="1800" dirty="0" smtClean="0"/>
              <a:t> </a:t>
            </a:r>
            <a:r>
              <a:rPr lang="en-GB" altLang="bg-BG" sz="1800" dirty="0" err="1" smtClean="0"/>
              <a:t>ниско</a:t>
            </a:r>
            <a:r>
              <a:rPr lang="en-GB" altLang="bg-BG" sz="1800" dirty="0" smtClean="0"/>
              <a:t> </a:t>
            </a:r>
            <a:r>
              <a:rPr lang="en-GB" altLang="bg-BG" sz="1800" dirty="0" err="1" smtClean="0"/>
              <a:t>равнище</a:t>
            </a:r>
            <a:r>
              <a:rPr lang="en-GB" altLang="bg-BG" sz="1800" dirty="0" smtClean="0"/>
              <a:t> на заплащане на труда W1  работещите са </a:t>
            </a:r>
            <a:r>
              <a:rPr lang="en-GB" altLang="bg-BG" sz="1800" dirty="0" err="1" smtClean="0"/>
              <a:t>склонни</a:t>
            </a:r>
            <a:r>
              <a:rPr lang="en-GB" altLang="bg-BG" sz="1800" dirty="0" smtClean="0"/>
              <a:t> да </a:t>
            </a:r>
            <a:r>
              <a:rPr lang="en-GB" altLang="bg-BG" sz="1800" b="1" dirty="0" err="1" smtClean="0">
                <a:solidFill>
                  <a:srgbClr val="FF0000"/>
                </a:solidFill>
              </a:rPr>
              <a:t>заместват</a:t>
            </a:r>
            <a:r>
              <a:rPr lang="en-GB" altLang="bg-BG" sz="1800" b="1" dirty="0" smtClean="0">
                <a:solidFill>
                  <a:srgbClr val="FF0000"/>
                </a:solidFill>
              </a:rPr>
              <a:t> свободното време с труд</a:t>
            </a:r>
            <a:r>
              <a:rPr lang="en-GB" altLang="bg-BG" sz="1800" dirty="0" smtClean="0"/>
              <a:t>, </a:t>
            </a:r>
            <a:r>
              <a:rPr lang="en-GB" altLang="bg-BG" sz="1800" dirty="0" err="1" smtClean="0"/>
              <a:t>т.е</a:t>
            </a:r>
            <a:r>
              <a:rPr lang="en-GB" altLang="bg-BG" sz="1800" dirty="0" smtClean="0"/>
              <a:t> налице е </a:t>
            </a:r>
            <a:r>
              <a:rPr lang="en-GB" altLang="bg-BG" sz="1800" i="1" dirty="0" smtClean="0"/>
              <a:t>заместващ ефект</a:t>
            </a:r>
            <a:r>
              <a:rPr lang="en-GB" altLang="bg-BG" sz="1800" dirty="0" smtClean="0"/>
              <a:t>: </a:t>
            </a:r>
            <a:r>
              <a:rPr lang="en-GB" altLang="bg-BG" sz="1800" dirty="0" err="1" smtClean="0"/>
              <a:t>движението</a:t>
            </a:r>
            <a:r>
              <a:rPr lang="en-GB" altLang="bg-BG" sz="1800" dirty="0" smtClean="0"/>
              <a:t> от т.А </a:t>
            </a:r>
            <a:r>
              <a:rPr lang="en-GB" altLang="bg-BG" sz="1800" dirty="0" err="1" smtClean="0"/>
              <a:t>към</a:t>
            </a:r>
            <a:r>
              <a:rPr lang="en-GB" altLang="bg-BG" sz="1800" dirty="0" smtClean="0"/>
              <a:t> т.В на фиг.6.2б;</a:t>
            </a:r>
          </a:p>
          <a:p>
            <a:pPr marL="0" indent="0" algn="just" eaLnBrk="1" hangingPunct="1">
              <a:lnSpc>
                <a:spcPct val="80000"/>
              </a:lnSpc>
              <a:buNone/>
            </a:pPr>
            <a:r>
              <a:rPr lang="en-GB" altLang="bg-BG" sz="1800" dirty="0" smtClean="0"/>
              <a:t>б/ </a:t>
            </a:r>
            <a:r>
              <a:rPr lang="en-GB" altLang="bg-BG" sz="1800" dirty="0" err="1" smtClean="0"/>
              <a:t>при</a:t>
            </a:r>
            <a:r>
              <a:rPr lang="en-GB" altLang="bg-BG" sz="1800" dirty="0" smtClean="0"/>
              <a:t> </a:t>
            </a:r>
            <a:r>
              <a:rPr lang="en-GB" altLang="bg-BG" sz="1800" dirty="0" err="1" smtClean="0"/>
              <a:t>по-високо</a:t>
            </a:r>
            <a:r>
              <a:rPr lang="en-GB" altLang="bg-BG" sz="1800" dirty="0" smtClean="0"/>
              <a:t> заплащане на труда W2,W3  работещите </a:t>
            </a:r>
            <a:r>
              <a:rPr lang="en-GB" altLang="bg-BG" sz="1800" dirty="0" err="1" smtClean="0"/>
              <a:t>предпочитат</a:t>
            </a:r>
            <a:r>
              <a:rPr lang="en-GB" altLang="bg-BG" sz="1800" dirty="0" smtClean="0"/>
              <a:t> свободното време </a:t>
            </a:r>
            <a:r>
              <a:rPr lang="en-GB" altLang="bg-BG" sz="1800" dirty="0" err="1" smtClean="0"/>
              <a:t>като</a:t>
            </a:r>
            <a:r>
              <a:rPr lang="en-GB" altLang="bg-BG" sz="1800" dirty="0" smtClean="0"/>
              <a:t> </a:t>
            </a:r>
            <a:r>
              <a:rPr lang="en-GB" altLang="bg-BG" sz="1800" dirty="0" err="1" smtClean="0"/>
              <a:t>благо</a:t>
            </a:r>
            <a:r>
              <a:rPr lang="en-GB" altLang="bg-BG" sz="1800" dirty="0" smtClean="0"/>
              <a:t> </a:t>
            </a:r>
            <a:r>
              <a:rPr lang="en-GB" altLang="bg-BG" sz="1800" dirty="0" err="1" smtClean="0"/>
              <a:t>пред</a:t>
            </a:r>
            <a:r>
              <a:rPr lang="en-GB" altLang="bg-BG" sz="1800" dirty="0" smtClean="0"/>
              <a:t> работното време: </a:t>
            </a:r>
            <a:r>
              <a:rPr lang="en-GB" altLang="bg-BG" sz="1800" dirty="0" err="1" smtClean="0"/>
              <a:t>те</a:t>
            </a:r>
            <a:r>
              <a:rPr lang="en-GB" altLang="bg-BG" sz="1800" dirty="0" smtClean="0"/>
              <a:t> </a:t>
            </a:r>
            <a:r>
              <a:rPr lang="en-GB" altLang="bg-BG" sz="1800" dirty="0" err="1" smtClean="0"/>
              <a:t>печелят</a:t>
            </a:r>
            <a:r>
              <a:rPr lang="en-GB" altLang="bg-BG" sz="1800" dirty="0" smtClean="0"/>
              <a:t> </a:t>
            </a:r>
            <a:r>
              <a:rPr lang="en-GB" altLang="bg-BG" sz="1800" dirty="0" err="1" smtClean="0"/>
              <a:t>достатъчно</a:t>
            </a:r>
            <a:r>
              <a:rPr lang="en-GB" altLang="bg-BG" sz="1800" dirty="0" smtClean="0"/>
              <a:t>, </a:t>
            </a:r>
            <a:r>
              <a:rPr lang="en-GB" altLang="bg-BG" sz="1800" dirty="0" err="1" smtClean="0"/>
              <a:t>но</a:t>
            </a:r>
            <a:r>
              <a:rPr lang="en-GB" altLang="bg-BG" sz="1800" dirty="0" smtClean="0"/>
              <a:t> се </a:t>
            </a:r>
            <a:r>
              <a:rPr lang="en-GB" altLang="bg-BG" sz="1800" dirty="0" err="1" smtClean="0"/>
              <a:t>нуждаят</a:t>
            </a:r>
            <a:r>
              <a:rPr lang="en-GB" altLang="bg-BG" sz="1800" dirty="0" smtClean="0"/>
              <a:t> от свободно време да </a:t>
            </a:r>
            <a:r>
              <a:rPr lang="en-GB" altLang="bg-BG" sz="1800" dirty="0" err="1" smtClean="0"/>
              <a:t>консумират</a:t>
            </a:r>
            <a:r>
              <a:rPr lang="en-GB" altLang="bg-BG" sz="1800" dirty="0" smtClean="0"/>
              <a:t> </a:t>
            </a:r>
            <a:r>
              <a:rPr lang="en-GB" altLang="bg-BG" sz="1800" dirty="0" err="1" smtClean="0"/>
              <a:t>блага</a:t>
            </a:r>
            <a:r>
              <a:rPr lang="en-GB" altLang="bg-BG" sz="1800" dirty="0" smtClean="0"/>
              <a:t> за </a:t>
            </a:r>
            <a:r>
              <a:rPr lang="en-GB" altLang="bg-BG" sz="1800" dirty="0" err="1" smtClean="0"/>
              <a:t>удоволствия</a:t>
            </a:r>
            <a:r>
              <a:rPr lang="en-GB" altLang="bg-BG" sz="1800" dirty="0" smtClean="0"/>
              <a:t> (</a:t>
            </a:r>
            <a:r>
              <a:rPr lang="en-GB" altLang="bg-BG" sz="1800" dirty="0" err="1" smtClean="0"/>
              <a:t>спорт</a:t>
            </a:r>
            <a:r>
              <a:rPr lang="en-GB" altLang="bg-BG" sz="1800" dirty="0" smtClean="0"/>
              <a:t>, </a:t>
            </a:r>
            <a:r>
              <a:rPr lang="en-GB" altLang="bg-BG" sz="1800" dirty="0" err="1" smtClean="0"/>
              <a:t>кино</a:t>
            </a:r>
            <a:r>
              <a:rPr lang="en-GB" altLang="bg-BG" sz="1800" dirty="0" smtClean="0"/>
              <a:t>, </a:t>
            </a:r>
            <a:r>
              <a:rPr lang="en-GB" altLang="bg-BG" sz="1800" dirty="0" err="1" smtClean="0"/>
              <a:t>срещи</a:t>
            </a:r>
            <a:r>
              <a:rPr lang="en-GB" altLang="bg-BG" sz="1800" dirty="0" smtClean="0"/>
              <a:t> с </a:t>
            </a:r>
            <a:r>
              <a:rPr lang="en-GB" altLang="bg-BG" sz="1800" dirty="0" err="1" smtClean="0"/>
              <a:t>приятели</a:t>
            </a:r>
            <a:r>
              <a:rPr lang="en-GB" altLang="bg-BG" sz="1800" dirty="0" smtClean="0"/>
              <a:t> и други </a:t>
            </a:r>
            <a:r>
              <a:rPr lang="en-GB" altLang="bg-BG" sz="1800" dirty="0" err="1" smtClean="0"/>
              <a:t>подобни</a:t>
            </a:r>
            <a:r>
              <a:rPr lang="en-GB" altLang="bg-BG" sz="1800" dirty="0" smtClean="0"/>
              <a:t>). Тук е налице </a:t>
            </a:r>
            <a:r>
              <a:rPr lang="en-GB" altLang="bg-BG" sz="1800" i="1" dirty="0" smtClean="0"/>
              <a:t>доходен ефект</a:t>
            </a:r>
            <a:r>
              <a:rPr lang="en-GB" altLang="bg-BG" sz="1800" dirty="0" smtClean="0"/>
              <a:t>, които се проявява в </a:t>
            </a:r>
            <a:r>
              <a:rPr lang="en-GB" altLang="bg-BG" sz="1800" dirty="0" err="1" smtClean="0"/>
              <a:t>движението</a:t>
            </a:r>
            <a:r>
              <a:rPr lang="en-GB" altLang="bg-BG" sz="1800" dirty="0" smtClean="0"/>
              <a:t> от т.В </a:t>
            </a:r>
            <a:r>
              <a:rPr lang="en-GB" altLang="bg-BG" sz="1800" dirty="0" err="1" smtClean="0"/>
              <a:t>към</a:t>
            </a:r>
            <a:r>
              <a:rPr lang="en-GB" altLang="bg-BG" sz="1800" dirty="0" smtClean="0"/>
              <a:t> </a:t>
            </a:r>
            <a:r>
              <a:rPr lang="en-GB" altLang="bg-BG" sz="1800" dirty="0" err="1" smtClean="0"/>
              <a:t>т.С</a:t>
            </a:r>
            <a:r>
              <a:rPr lang="en-GB" altLang="bg-BG" sz="1800" dirty="0" smtClean="0"/>
              <a:t> на фиг.6.2б;</a:t>
            </a:r>
          </a:p>
          <a:p>
            <a:pPr marL="0" indent="0" algn="just" eaLnBrk="1" hangingPunct="1">
              <a:lnSpc>
                <a:spcPct val="80000"/>
              </a:lnSpc>
              <a:buNone/>
            </a:pPr>
            <a:r>
              <a:rPr lang="en-GB" altLang="bg-BG" sz="1800" dirty="0" smtClean="0"/>
              <a:t>в/ </a:t>
            </a:r>
            <a:r>
              <a:rPr lang="en-GB" altLang="bg-BG" sz="1800" dirty="0" err="1" smtClean="0"/>
              <a:t>зависимостта</a:t>
            </a:r>
            <a:r>
              <a:rPr lang="en-GB" altLang="bg-BG" sz="1800" dirty="0" smtClean="0"/>
              <a:t> между цената на труда и индивидуалното предлагане на труда SS е </a:t>
            </a:r>
            <a:r>
              <a:rPr lang="en-GB" altLang="bg-BG" sz="1800" dirty="0" err="1" smtClean="0"/>
              <a:t>нелинейна</a:t>
            </a:r>
            <a:r>
              <a:rPr lang="en-GB" altLang="bg-BG" sz="1800" dirty="0" smtClean="0"/>
              <a:t> и </a:t>
            </a:r>
            <a:r>
              <a:rPr lang="en-GB" altLang="bg-BG" sz="1800" dirty="0" err="1" smtClean="0"/>
              <a:t>обърната</a:t>
            </a:r>
            <a:r>
              <a:rPr lang="en-GB" altLang="bg-BG" sz="1800" dirty="0" smtClean="0"/>
              <a:t> в </a:t>
            </a:r>
            <a:r>
              <a:rPr lang="en-GB" altLang="bg-BG" sz="1800" dirty="0" err="1" smtClean="0"/>
              <a:t>дадена</a:t>
            </a:r>
            <a:r>
              <a:rPr lang="en-GB" altLang="bg-BG" sz="1800" dirty="0" smtClean="0"/>
              <a:t> позиция - т.В на фиг.6.2б, </a:t>
            </a:r>
            <a:r>
              <a:rPr lang="en-GB" altLang="bg-BG" sz="1800" dirty="0" err="1" smtClean="0"/>
              <a:t>при</a:t>
            </a:r>
            <a:r>
              <a:rPr lang="en-GB" altLang="bg-BG" sz="1800" dirty="0" smtClean="0"/>
              <a:t> която часовото заплащане става </a:t>
            </a:r>
            <a:r>
              <a:rPr lang="en-GB" altLang="bg-BG" sz="1800" dirty="0" err="1" smtClean="0"/>
              <a:t>достатъчно</a:t>
            </a:r>
            <a:r>
              <a:rPr lang="en-GB" altLang="bg-BG" sz="1800" dirty="0" smtClean="0"/>
              <a:t> </a:t>
            </a:r>
            <a:r>
              <a:rPr lang="en-GB" altLang="bg-BG" sz="1800" dirty="0" err="1" smtClean="0"/>
              <a:t>голямо</a:t>
            </a:r>
            <a:r>
              <a:rPr lang="bg-BG" altLang="bg-BG" sz="1800" dirty="0" smtClean="0"/>
              <a:t> </a:t>
            </a:r>
          </a:p>
        </p:txBody>
      </p:sp>
      <p:pic>
        <p:nvPicPr>
          <p:cNvPr id="7" name="Picture 5" descr="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073756"/>
            <a:ext cx="4038600" cy="445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884128" y="3284984"/>
            <a:ext cx="2088232"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bg-BG" dirty="0" smtClean="0"/>
              <a:t>Доходен ефект</a:t>
            </a:r>
            <a:endParaRPr lang="bg-BG" dirty="0"/>
          </a:p>
        </p:txBody>
      </p:sp>
      <p:cxnSp>
        <p:nvCxnSpPr>
          <p:cNvPr id="9" name="Straight Arrow Connector 8"/>
          <p:cNvCxnSpPr/>
          <p:nvPr/>
        </p:nvCxnSpPr>
        <p:spPr>
          <a:xfrm flipH="1">
            <a:off x="6804248" y="4005064"/>
            <a:ext cx="360040" cy="5040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164288" y="5157192"/>
            <a:ext cx="1808072" cy="7920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bg-BG" dirty="0" smtClean="0"/>
              <a:t>Заместващ</a:t>
            </a:r>
          </a:p>
          <a:p>
            <a:pPr algn="ctr"/>
            <a:r>
              <a:rPr lang="bg-BG" dirty="0" smtClean="0"/>
              <a:t>ефект</a:t>
            </a:r>
            <a:endParaRPr lang="bg-BG" dirty="0"/>
          </a:p>
        </p:txBody>
      </p:sp>
      <p:cxnSp>
        <p:nvCxnSpPr>
          <p:cNvPr id="12" name="Straight Arrow Connector 11"/>
          <p:cNvCxnSpPr>
            <a:stCxn id="10" idx="1"/>
          </p:cNvCxnSpPr>
          <p:nvPr/>
        </p:nvCxnSpPr>
        <p:spPr>
          <a:xfrm flipH="1" flipV="1">
            <a:off x="6804248" y="5157192"/>
            <a:ext cx="360040" cy="3960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444208" y="4797152"/>
            <a:ext cx="540060" cy="9361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44208" y="4257092"/>
            <a:ext cx="540060" cy="54006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Arc 17"/>
          <p:cNvSpPr/>
          <p:nvPr/>
        </p:nvSpPr>
        <p:spPr>
          <a:xfrm>
            <a:off x="6714238" y="4527122"/>
            <a:ext cx="90010"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2" name="Slide Number Placeholder 1"/>
          <p:cNvSpPr>
            <a:spLocks noGrp="1"/>
          </p:cNvSpPr>
          <p:nvPr>
            <p:ph type="sldNum" sz="quarter" idx="12"/>
          </p:nvPr>
        </p:nvSpPr>
        <p:spPr/>
        <p:txBody>
          <a:bodyPr/>
          <a:lstStyle/>
          <a:p>
            <a:pPr>
              <a:defRPr/>
            </a:pPr>
            <a:fld id="{A3974B92-DC9B-46B3-988A-B702E023CA3A}" type="slidenum">
              <a:rPr lang="bg-BG" altLang="bg-BG" smtClean="0"/>
              <a:pPr>
                <a:defRPr/>
              </a:pPr>
              <a:t>27</a:t>
            </a:fld>
            <a:endParaRPr lang="bg-BG" altLang="bg-BG"/>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ltLang="bg-BG" sz="4000" i="1" dirty="0" err="1" smtClean="0"/>
              <a:t>Фиг</a:t>
            </a:r>
            <a:r>
              <a:rPr lang="en-GB" altLang="bg-BG" sz="4000" i="1" dirty="0" smtClean="0"/>
              <a:t>. 6.2. </a:t>
            </a:r>
            <a:r>
              <a:rPr lang="en-GB" altLang="bg-BG" sz="4000" i="1" dirty="0" err="1" smtClean="0"/>
              <a:t>Крива</a:t>
            </a:r>
            <a:r>
              <a:rPr lang="en-GB" altLang="bg-BG" sz="4000" i="1" dirty="0" smtClean="0"/>
              <a:t> на </a:t>
            </a:r>
            <a:r>
              <a:rPr lang="en-GB" altLang="bg-BG" sz="4000" i="1" dirty="0" err="1" smtClean="0"/>
              <a:t>индивидуално</a:t>
            </a:r>
            <a:r>
              <a:rPr lang="en-GB" altLang="bg-BG" sz="4000" i="1" dirty="0" smtClean="0"/>
              <a:t> предлагане на труда</a:t>
            </a:r>
            <a:endParaRPr lang="bg-BG" altLang="bg-BG" sz="4000" i="1" dirty="0" smtClean="0"/>
          </a:p>
        </p:txBody>
      </p:sp>
      <p:sp>
        <p:nvSpPr>
          <p:cNvPr id="26627" name="Rectangle 3"/>
          <p:cNvSpPr>
            <a:spLocks noGrp="1" noChangeArrowheads="1"/>
          </p:cNvSpPr>
          <p:nvPr>
            <p:ph type="body" idx="1"/>
          </p:nvPr>
        </p:nvSpPr>
        <p:spPr/>
        <p:txBody>
          <a:bodyPr/>
          <a:lstStyle/>
          <a:p>
            <a:pPr lvl="2" eaLnBrk="1" hangingPunct="1">
              <a:buFontTx/>
              <a:buNone/>
            </a:pPr>
            <a:endParaRPr lang="bg-BG" altLang="bg-BG" sz="1000" dirty="0" smtClean="0"/>
          </a:p>
        </p:txBody>
      </p:sp>
      <p:pic>
        <p:nvPicPr>
          <p:cNvPr id="26628"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65400"/>
            <a:ext cx="427672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65400"/>
            <a:ext cx="426720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a:off x="6705600" y="5229200"/>
            <a:ext cx="89073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596336" y="5013176"/>
            <a:ext cx="1547664" cy="7920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bg-BG" dirty="0" smtClean="0"/>
              <a:t>Заместващ</a:t>
            </a:r>
          </a:p>
          <a:p>
            <a:pPr algn="ctr"/>
            <a:r>
              <a:rPr lang="bg-BG" dirty="0" smtClean="0"/>
              <a:t>ефект</a:t>
            </a:r>
            <a:endParaRPr lang="bg-BG" dirty="0"/>
          </a:p>
        </p:txBody>
      </p:sp>
      <p:sp>
        <p:nvSpPr>
          <p:cNvPr id="5" name="Rectangle 4"/>
          <p:cNvSpPr/>
          <p:nvPr/>
        </p:nvSpPr>
        <p:spPr>
          <a:xfrm>
            <a:off x="7308304" y="3501008"/>
            <a:ext cx="183569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bg-BG" dirty="0" smtClean="0"/>
              <a:t>Доходен ефект</a:t>
            </a:r>
            <a:endParaRPr lang="bg-BG" dirty="0"/>
          </a:p>
        </p:txBody>
      </p:sp>
      <p:cxnSp>
        <p:nvCxnSpPr>
          <p:cNvPr id="7" name="Straight Arrow Connector 6"/>
          <p:cNvCxnSpPr/>
          <p:nvPr/>
        </p:nvCxnSpPr>
        <p:spPr>
          <a:xfrm flipH="1">
            <a:off x="6876256" y="4221088"/>
            <a:ext cx="432048"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28</a:t>
            </a:fld>
            <a:endParaRPr lang="bg-BG" altLang="bg-BG"/>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bg-BG" sz="4000" b="1" i="1" dirty="0" err="1" smtClean="0"/>
              <a:t>Сегментиране</a:t>
            </a:r>
            <a:r>
              <a:rPr lang="en-GB" altLang="bg-BG" sz="4000" b="1" i="1" dirty="0" smtClean="0"/>
              <a:t> на </a:t>
            </a:r>
            <a:r>
              <a:rPr lang="en-GB" altLang="bg-BG" sz="4000" b="1" i="1" dirty="0" err="1" smtClean="0"/>
              <a:t>трудовия</a:t>
            </a:r>
            <a:r>
              <a:rPr lang="en-GB" altLang="bg-BG" sz="4000" b="1" i="1" dirty="0" smtClean="0"/>
              <a:t> пазар</a:t>
            </a:r>
            <a:endParaRPr lang="bg-BG" altLang="bg-BG" sz="4000" b="1" i="1" dirty="0" smtClean="0"/>
          </a:p>
        </p:txBody>
      </p:sp>
      <p:sp>
        <p:nvSpPr>
          <p:cNvPr id="27651" name="Rectangle 3"/>
          <p:cNvSpPr>
            <a:spLocks noGrp="1" noChangeArrowheads="1"/>
          </p:cNvSpPr>
          <p:nvPr>
            <p:ph type="body" idx="1"/>
          </p:nvPr>
        </p:nvSpPr>
        <p:spPr>
          <a:xfrm>
            <a:off x="0" y="1600200"/>
            <a:ext cx="9144000" cy="4525963"/>
          </a:xfrm>
          <a:ln>
            <a:solidFill>
              <a:schemeClr val="tx1"/>
            </a:solidFill>
            <a:prstDash val="dash"/>
          </a:ln>
        </p:spPr>
        <p:txBody>
          <a:bodyPr/>
          <a:lstStyle/>
          <a:p>
            <a:pPr eaLnBrk="1" hangingPunct="1"/>
            <a:r>
              <a:rPr lang="ru-RU" altLang="bg-BG" dirty="0" smtClean="0"/>
              <a:t>Фиг. 6.3. Крива на </a:t>
            </a:r>
            <a:r>
              <a:rPr lang="ru-RU" altLang="bg-BG" dirty="0" err="1" smtClean="0"/>
              <a:t>предлагане</a:t>
            </a:r>
            <a:r>
              <a:rPr lang="ru-RU" altLang="bg-BG" dirty="0" smtClean="0"/>
              <a:t> на </a:t>
            </a:r>
            <a:r>
              <a:rPr lang="ru-RU" altLang="bg-BG" dirty="0" err="1" smtClean="0"/>
              <a:t>различните</a:t>
            </a:r>
            <a:r>
              <a:rPr lang="ru-RU" altLang="bg-BG" dirty="0" smtClean="0"/>
              <a:t> </a:t>
            </a:r>
            <a:r>
              <a:rPr lang="ru-RU" altLang="bg-BG" dirty="0" err="1" smtClean="0"/>
              <a:t>групи</a:t>
            </a:r>
            <a:r>
              <a:rPr lang="ru-RU" altLang="bg-BG" dirty="0" smtClean="0"/>
              <a:t> труд</a:t>
            </a:r>
            <a:endParaRPr lang="bg-BG" altLang="bg-BG" dirty="0" smtClean="0"/>
          </a:p>
        </p:txBody>
      </p:sp>
      <p:pic>
        <p:nvPicPr>
          <p:cNvPr id="27652"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705100"/>
            <a:ext cx="4608513"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67544" y="2996952"/>
            <a:ext cx="1583506" cy="646331"/>
          </a:xfrm>
          <a:prstGeom prst="rect">
            <a:avLst/>
          </a:prstGeom>
          <a:noFill/>
        </p:spPr>
        <p:txBody>
          <a:bodyPr wrap="square" rtlCol="0">
            <a:spAutoFit/>
          </a:bodyPr>
          <a:lstStyle/>
          <a:p>
            <a:r>
              <a:rPr lang="bg-BG" b="1" dirty="0" smtClean="0"/>
              <a:t>Работна заплата</a:t>
            </a:r>
            <a:endParaRPr lang="bg-BG" b="1" dirty="0"/>
          </a:p>
        </p:txBody>
      </p:sp>
      <p:cxnSp>
        <p:nvCxnSpPr>
          <p:cNvPr id="4" name="Straight Arrow Connector 3"/>
          <p:cNvCxnSpPr/>
          <p:nvPr/>
        </p:nvCxnSpPr>
        <p:spPr>
          <a:xfrm flipV="1">
            <a:off x="1547664" y="2996952"/>
            <a:ext cx="503386" cy="3231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55776" y="5589240"/>
            <a:ext cx="158417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11960" y="5589240"/>
            <a:ext cx="0" cy="4320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6136" y="5373216"/>
            <a:ext cx="0" cy="6480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55776" y="5301208"/>
            <a:ext cx="324036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364088" y="4614862"/>
            <a:ext cx="0" cy="14064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88024" y="3643283"/>
            <a:ext cx="36004" cy="2378005"/>
          </a:xfrm>
          <a:prstGeom prst="line">
            <a:avLst/>
          </a:prstGeom>
          <a:ln w="28575">
            <a:solidFill>
              <a:schemeClr val="accent1">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555776" y="3645024"/>
            <a:ext cx="2250250" cy="0"/>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555776" y="4581128"/>
            <a:ext cx="28083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55776" y="5229200"/>
            <a:ext cx="1404156"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959932" y="5229200"/>
            <a:ext cx="0" cy="7920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680901" y="4832285"/>
            <a:ext cx="0" cy="1189003"/>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55776" y="4725144"/>
            <a:ext cx="1125125"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649" name="Straight Connector 27648"/>
          <p:cNvCxnSpPr/>
          <p:nvPr/>
        </p:nvCxnSpPr>
        <p:spPr>
          <a:xfrm>
            <a:off x="3059832" y="4581128"/>
            <a:ext cx="0" cy="1440160"/>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7654" name="Straight Connector 27653"/>
          <p:cNvCxnSpPr/>
          <p:nvPr/>
        </p:nvCxnSpPr>
        <p:spPr>
          <a:xfrm>
            <a:off x="2555776" y="3158534"/>
            <a:ext cx="1125125" cy="0"/>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7656" name="Straight Connector 27655"/>
          <p:cNvCxnSpPr/>
          <p:nvPr/>
        </p:nvCxnSpPr>
        <p:spPr>
          <a:xfrm>
            <a:off x="2555776" y="4509120"/>
            <a:ext cx="562562" cy="0"/>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pPr>
              <a:defRPr/>
            </a:pPr>
            <a:fld id="{E5B6A5C4-BC00-4C9B-B932-5B4940C77930}" type="slidenum">
              <a:rPr lang="bg-BG" altLang="bg-BG" smtClean="0"/>
              <a:pPr>
                <a:defRPr/>
              </a:pPr>
              <a:t>29</a:t>
            </a:fld>
            <a:endParaRPr lang="bg-BG" altLang="bg-BG"/>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bg-BG" altLang="bg-BG" sz="4000" dirty="0" smtClean="0"/>
              <a:t>1.</a:t>
            </a:r>
            <a:r>
              <a:rPr lang="en-GB" altLang="bg-BG" sz="4000" dirty="0" err="1" smtClean="0"/>
              <a:t>Маржинална</a:t>
            </a:r>
            <a:r>
              <a:rPr lang="en-GB" altLang="bg-BG" sz="4000" dirty="0" smtClean="0"/>
              <a:t> </a:t>
            </a:r>
            <a:r>
              <a:rPr lang="en-GB" altLang="bg-BG" sz="4000" dirty="0" err="1" smtClean="0"/>
              <a:t>концепция</a:t>
            </a:r>
            <a:r>
              <a:rPr lang="en-GB" altLang="bg-BG" sz="4000" dirty="0" smtClean="0"/>
              <a:t> за </a:t>
            </a:r>
            <a:r>
              <a:rPr lang="en-GB" altLang="bg-BG" sz="4000" dirty="0" err="1" smtClean="0"/>
              <a:t>образуване</a:t>
            </a:r>
            <a:r>
              <a:rPr lang="en-GB" altLang="bg-BG" sz="4000" dirty="0" smtClean="0"/>
              <a:t> на цената на труда</a:t>
            </a:r>
            <a:r>
              <a:rPr lang="bg-BG" altLang="bg-BG" sz="4000" dirty="0" smtClean="0"/>
              <a:t> </a:t>
            </a:r>
          </a:p>
        </p:txBody>
      </p:sp>
      <p:sp>
        <p:nvSpPr>
          <p:cNvPr id="4099" name="Rectangle 3"/>
          <p:cNvSpPr>
            <a:spLocks noGrp="1" noChangeArrowheads="1"/>
          </p:cNvSpPr>
          <p:nvPr>
            <p:ph type="body" idx="1"/>
          </p:nvPr>
        </p:nvSpPr>
        <p:spPr/>
        <p:txBody>
          <a:bodyPr/>
          <a:lstStyle/>
          <a:p>
            <a:pPr algn="just" eaLnBrk="1" hangingPunct="1"/>
            <a:r>
              <a:rPr lang="en-GB" altLang="bg-BG" sz="3600" dirty="0" err="1" smtClean="0"/>
              <a:t>разкрива</a:t>
            </a:r>
            <a:r>
              <a:rPr lang="en-GB" altLang="bg-BG" sz="3600" dirty="0" smtClean="0"/>
              <a:t> </a:t>
            </a:r>
            <a:r>
              <a:rPr lang="en-GB" altLang="bg-BG" sz="3600" dirty="0" err="1" smtClean="0">
                <a:solidFill>
                  <a:srgbClr val="FF0000"/>
                </a:solidFill>
              </a:rPr>
              <a:t>микроикономическите</a:t>
            </a:r>
            <a:r>
              <a:rPr lang="en-GB" altLang="bg-BG" sz="3600" dirty="0" smtClean="0">
                <a:solidFill>
                  <a:srgbClr val="FF0000"/>
                </a:solidFill>
              </a:rPr>
              <a:t> </a:t>
            </a:r>
            <a:r>
              <a:rPr lang="en-GB" altLang="bg-BG" sz="3600" dirty="0" err="1" smtClean="0">
                <a:solidFill>
                  <a:srgbClr val="FF0000"/>
                </a:solidFill>
              </a:rPr>
              <a:t>причини</a:t>
            </a:r>
            <a:r>
              <a:rPr lang="en-GB" altLang="bg-BG" sz="3600" dirty="0" smtClean="0"/>
              <a:t>, които </a:t>
            </a:r>
            <a:r>
              <a:rPr lang="en-GB" altLang="bg-BG" sz="3600" dirty="0" err="1" smtClean="0"/>
              <a:t>водят</a:t>
            </a:r>
            <a:r>
              <a:rPr lang="en-GB" altLang="bg-BG" sz="3600" dirty="0" smtClean="0"/>
              <a:t> до </a:t>
            </a:r>
            <a:r>
              <a:rPr lang="en-GB" altLang="bg-BG" sz="3600" dirty="0" err="1" smtClean="0"/>
              <a:t>една</a:t>
            </a:r>
            <a:r>
              <a:rPr lang="en-GB" altLang="bg-BG" sz="3600" dirty="0" smtClean="0"/>
              <a:t> или </a:t>
            </a:r>
            <a:r>
              <a:rPr lang="en-GB" altLang="bg-BG" sz="3600" dirty="0" err="1" smtClean="0"/>
              <a:t>друга</a:t>
            </a:r>
            <a:r>
              <a:rPr lang="en-GB" altLang="bg-BG" sz="3600" dirty="0" smtClean="0"/>
              <a:t>  </a:t>
            </a:r>
            <a:r>
              <a:rPr lang="en-GB" altLang="bg-BG" sz="3600" dirty="0" err="1" smtClean="0"/>
              <a:t>пазарна</a:t>
            </a:r>
            <a:r>
              <a:rPr lang="en-GB" altLang="bg-BG" sz="3600" dirty="0" smtClean="0"/>
              <a:t> цена на  </a:t>
            </a:r>
            <a:r>
              <a:rPr lang="en-GB" altLang="bg-BG" sz="3600" dirty="0" err="1" smtClean="0"/>
              <a:t>факторите</a:t>
            </a:r>
            <a:r>
              <a:rPr lang="en-GB" altLang="bg-BG" sz="3600" dirty="0" smtClean="0"/>
              <a:t> на производството.</a:t>
            </a:r>
            <a:endParaRPr lang="bg-BG" altLang="bg-BG" sz="3600" dirty="0" smtClean="0"/>
          </a:p>
          <a:p>
            <a:pPr algn="just" eaLnBrk="1" hangingPunct="1"/>
            <a:r>
              <a:rPr lang="en-GB" altLang="bg-BG" sz="3600" dirty="0" err="1" smtClean="0">
                <a:solidFill>
                  <a:srgbClr val="000000"/>
                </a:solidFill>
                <a:cs typeface="Times New Roman" pitchFamily="18" charset="0"/>
              </a:rPr>
              <a:t>доказва</a:t>
            </a:r>
            <a:r>
              <a:rPr lang="en-GB" altLang="bg-BG" sz="3600" dirty="0" smtClean="0">
                <a:solidFill>
                  <a:srgbClr val="000000"/>
                </a:solidFill>
                <a:cs typeface="Times New Roman" pitchFamily="18" charset="0"/>
              </a:rPr>
              <a:t>, че цената на </a:t>
            </a:r>
            <a:r>
              <a:rPr lang="en-GB" altLang="bg-BG" sz="3600" dirty="0" err="1" smtClean="0">
                <a:solidFill>
                  <a:srgbClr val="000000"/>
                </a:solidFill>
                <a:cs typeface="Times New Roman" pitchFamily="18" charset="0"/>
              </a:rPr>
              <a:t>производствените</a:t>
            </a:r>
            <a:r>
              <a:rPr lang="en-GB" altLang="bg-BG" sz="3600" dirty="0" smtClean="0">
                <a:solidFill>
                  <a:srgbClr val="000000"/>
                </a:solidFill>
                <a:cs typeface="Times New Roman" pitchFamily="18" charset="0"/>
              </a:rPr>
              <a:t> фактори се определя от </a:t>
            </a:r>
            <a:r>
              <a:rPr lang="en-GB" altLang="bg-BG" sz="3600" dirty="0" smtClean="0">
                <a:solidFill>
                  <a:srgbClr val="FF0000"/>
                </a:solidFill>
                <a:cs typeface="Times New Roman" pitchFamily="18" charset="0"/>
              </a:rPr>
              <a:t>цената на </a:t>
            </a:r>
            <a:r>
              <a:rPr lang="en-GB" altLang="bg-BG" sz="3600" dirty="0" err="1" smtClean="0">
                <a:solidFill>
                  <a:srgbClr val="FF0000"/>
                </a:solidFill>
                <a:cs typeface="Times New Roman" pitchFamily="18" charset="0"/>
              </a:rPr>
              <a:t>последния</a:t>
            </a:r>
            <a:r>
              <a:rPr lang="en-GB" altLang="bg-BG" sz="3600" dirty="0" smtClean="0">
                <a:solidFill>
                  <a:srgbClr val="FF0000"/>
                </a:solidFill>
                <a:cs typeface="Times New Roman" pitchFamily="18" charset="0"/>
              </a:rPr>
              <a:t> </a:t>
            </a:r>
            <a:r>
              <a:rPr lang="en-GB" altLang="bg-BG" sz="3600" dirty="0" err="1" smtClean="0">
                <a:solidFill>
                  <a:srgbClr val="FF0000"/>
                </a:solidFill>
                <a:cs typeface="Times New Roman" pitchFamily="18" charset="0"/>
              </a:rPr>
              <a:t>зает</a:t>
            </a:r>
            <a:r>
              <a:rPr lang="en-GB" altLang="bg-BG" sz="3600" dirty="0" smtClean="0">
                <a:solidFill>
                  <a:srgbClr val="FF0000"/>
                </a:solidFill>
                <a:cs typeface="Times New Roman" pitchFamily="18" charset="0"/>
              </a:rPr>
              <a:t> </a:t>
            </a:r>
            <a:r>
              <a:rPr lang="en-GB" altLang="bg-BG" sz="3600" dirty="0" err="1" smtClean="0">
                <a:solidFill>
                  <a:srgbClr val="FF0000"/>
                </a:solidFill>
                <a:cs typeface="Times New Roman" pitchFamily="18" charset="0"/>
              </a:rPr>
              <a:t>фактор</a:t>
            </a:r>
            <a:r>
              <a:rPr lang="en-GB" altLang="bg-BG" sz="3600" dirty="0" smtClean="0">
                <a:solidFill>
                  <a:srgbClr val="FF0000"/>
                </a:solidFill>
                <a:cs typeface="Times New Roman" pitchFamily="18" charset="0"/>
              </a:rPr>
              <a:t> </a:t>
            </a:r>
            <a:r>
              <a:rPr lang="en-GB" altLang="bg-BG" sz="3600" dirty="0" smtClean="0">
                <a:solidFill>
                  <a:srgbClr val="000000"/>
                </a:solidFill>
                <a:cs typeface="Times New Roman" pitchFamily="18" charset="0"/>
              </a:rPr>
              <a:t>в </a:t>
            </a:r>
            <a:r>
              <a:rPr lang="en-GB" altLang="bg-BG" sz="3600" dirty="0" err="1" smtClean="0">
                <a:solidFill>
                  <a:srgbClr val="000000"/>
                </a:solidFill>
                <a:cs typeface="Times New Roman" pitchFamily="18" charset="0"/>
              </a:rPr>
              <a:t>стопанската</a:t>
            </a:r>
            <a:r>
              <a:rPr lang="en-GB" altLang="bg-BG" sz="3600" dirty="0" smtClean="0">
                <a:solidFill>
                  <a:srgbClr val="000000"/>
                </a:solidFill>
                <a:cs typeface="Times New Roman" pitchFamily="18" charset="0"/>
              </a:rPr>
              <a:t> </a:t>
            </a:r>
            <a:r>
              <a:rPr lang="en-GB" altLang="bg-BG" sz="3600" dirty="0" err="1" smtClean="0">
                <a:solidFill>
                  <a:srgbClr val="000000"/>
                </a:solidFill>
                <a:cs typeface="Times New Roman" pitchFamily="18" charset="0"/>
              </a:rPr>
              <a:t>дейност</a:t>
            </a:r>
            <a:r>
              <a:rPr lang="bg-BG" altLang="bg-BG" sz="36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3</a:t>
            </a:fld>
            <a:endParaRPr lang="bg-BG" altLang="bg-BG"/>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altLang="bg-BG" sz="4000" dirty="0" err="1" smtClean="0"/>
              <a:t>Пазарен</a:t>
            </a:r>
            <a:r>
              <a:rPr lang="en-GB" altLang="bg-BG" sz="4000" dirty="0" smtClean="0"/>
              <a:t> </a:t>
            </a:r>
            <a:r>
              <a:rPr lang="en-GB" altLang="bg-BG" sz="4000" dirty="0" err="1" smtClean="0"/>
              <a:t>механизъм</a:t>
            </a:r>
            <a:r>
              <a:rPr lang="en-GB" altLang="bg-BG" sz="4000" dirty="0" smtClean="0"/>
              <a:t> за </a:t>
            </a:r>
            <a:r>
              <a:rPr lang="en-GB" altLang="bg-BG" sz="4000" dirty="0" err="1" smtClean="0"/>
              <a:t>образуване</a:t>
            </a:r>
            <a:r>
              <a:rPr lang="en-GB" altLang="bg-BG" sz="4000" dirty="0" smtClean="0"/>
              <a:t> на цената на труда</a:t>
            </a:r>
            <a:r>
              <a:rPr lang="bg-BG" altLang="bg-BG" sz="4000" dirty="0" smtClean="0"/>
              <a:t> </a:t>
            </a:r>
          </a:p>
        </p:txBody>
      </p:sp>
      <p:sp>
        <p:nvSpPr>
          <p:cNvPr id="28675" name="Rectangle 3"/>
          <p:cNvSpPr>
            <a:spLocks noGrp="1" noChangeArrowheads="1"/>
          </p:cNvSpPr>
          <p:nvPr>
            <p:ph type="body" idx="1"/>
          </p:nvPr>
        </p:nvSpPr>
        <p:spPr>
          <a:xfrm>
            <a:off x="0" y="1600200"/>
            <a:ext cx="8686800" cy="4525963"/>
          </a:xfrm>
        </p:spPr>
        <p:txBody>
          <a:bodyPr/>
          <a:lstStyle/>
          <a:p>
            <a:pPr eaLnBrk="1" hangingPunct="1">
              <a:lnSpc>
                <a:spcPct val="80000"/>
              </a:lnSpc>
              <a:buFontTx/>
              <a:buNone/>
            </a:pPr>
            <a:r>
              <a:rPr lang="en-US" altLang="bg-BG" sz="2400" dirty="0" smtClean="0"/>
              <a:t>	</a:t>
            </a:r>
            <a:r>
              <a:rPr lang="ru-RU" altLang="bg-BG" sz="2400" dirty="0" err="1" smtClean="0"/>
              <a:t>образуване</a:t>
            </a:r>
            <a:r>
              <a:rPr lang="ru-RU" altLang="bg-BG" sz="2400" dirty="0" smtClean="0"/>
              <a:t> на </a:t>
            </a:r>
            <a:r>
              <a:rPr lang="ru-RU" altLang="bg-BG" sz="2400" dirty="0" err="1" smtClean="0"/>
              <a:t>равновесната</a:t>
            </a:r>
            <a:r>
              <a:rPr lang="ru-RU" altLang="bg-BG" sz="2400" dirty="0" smtClean="0"/>
              <a:t> </a:t>
            </a:r>
            <a:r>
              <a:rPr lang="ru-RU" altLang="bg-BG" sz="2400" dirty="0" err="1" smtClean="0"/>
              <a:t>работна</a:t>
            </a:r>
            <a:r>
              <a:rPr lang="ru-RU" altLang="bg-BG" sz="2400" dirty="0" smtClean="0"/>
              <a:t> заплата</a:t>
            </a:r>
          </a:p>
          <a:p>
            <a:pPr eaLnBrk="1" hangingPunct="1">
              <a:lnSpc>
                <a:spcPct val="80000"/>
              </a:lnSpc>
              <a:buFontTx/>
              <a:buNone/>
            </a:pPr>
            <a:endParaRPr lang="ru-RU" altLang="bg-BG" sz="2400" dirty="0" smtClean="0"/>
          </a:p>
          <a:p>
            <a:pPr algn="just" eaLnBrk="1" hangingPunct="1">
              <a:lnSpc>
                <a:spcPct val="80000"/>
              </a:lnSpc>
              <a:spcBef>
                <a:spcPct val="0"/>
              </a:spcBef>
              <a:buFontTx/>
              <a:buNone/>
            </a:pPr>
            <a:r>
              <a:rPr lang="ru-RU" altLang="bg-BG" sz="2400" dirty="0" smtClean="0"/>
              <a:t>	</a:t>
            </a:r>
            <a:r>
              <a:rPr lang="ru-RU" altLang="bg-BG" sz="2400" dirty="0" err="1" smtClean="0"/>
              <a:t>Кривата</a:t>
            </a:r>
            <a:r>
              <a:rPr lang="ru-RU" altLang="bg-BG" sz="2400" dirty="0" smtClean="0"/>
              <a:t> на </a:t>
            </a:r>
            <a:r>
              <a:rPr lang="ru-RU" altLang="bg-BG" sz="2400" dirty="0" err="1" smtClean="0"/>
              <a:t>търсенето</a:t>
            </a:r>
            <a:r>
              <a:rPr lang="ru-RU" altLang="bg-BG" sz="2400" dirty="0" smtClean="0"/>
              <a:t> на труда DD </a:t>
            </a:r>
            <a:r>
              <a:rPr lang="ru-RU" altLang="bg-BG" sz="2400" dirty="0" err="1" smtClean="0"/>
              <a:t>представлява</a:t>
            </a:r>
            <a:r>
              <a:rPr lang="ru-RU" altLang="bg-BG" sz="2400" dirty="0" smtClean="0"/>
              <a:t> </a:t>
            </a:r>
            <a:r>
              <a:rPr lang="ru-RU" altLang="bg-BG" sz="2400" dirty="0" err="1" smtClean="0"/>
              <a:t>кривата</a:t>
            </a:r>
            <a:r>
              <a:rPr lang="ru-RU" altLang="bg-BG" sz="2400" dirty="0" smtClean="0"/>
              <a:t> на </a:t>
            </a:r>
            <a:r>
              <a:rPr lang="ru-RU" altLang="bg-BG" sz="2400" dirty="0" err="1" smtClean="0"/>
              <a:t>пределния</a:t>
            </a:r>
            <a:r>
              <a:rPr lang="ru-RU" altLang="bg-BG" sz="2400" dirty="0" smtClean="0"/>
              <a:t> приход от продукта MRP, </a:t>
            </a:r>
            <a:r>
              <a:rPr lang="ru-RU" altLang="bg-BG" sz="2400" dirty="0" err="1" smtClean="0"/>
              <a:t>която</a:t>
            </a:r>
            <a:r>
              <a:rPr lang="ru-RU" altLang="bg-BG" sz="2400" dirty="0" smtClean="0"/>
              <a:t> той </a:t>
            </a:r>
            <a:r>
              <a:rPr lang="ru-RU" altLang="bg-BG" sz="2400" dirty="0" err="1" smtClean="0"/>
              <a:t>създава</a:t>
            </a:r>
            <a:r>
              <a:rPr lang="ru-RU" altLang="bg-BG" sz="2400" dirty="0" smtClean="0"/>
              <a:t>. На фиг.6.4 </a:t>
            </a:r>
            <a:r>
              <a:rPr lang="ru-RU" altLang="bg-BG" sz="2400" dirty="0" err="1" smtClean="0"/>
              <a:t>кривата</a:t>
            </a:r>
            <a:r>
              <a:rPr lang="ru-RU" altLang="bg-BG" sz="2400" dirty="0" smtClean="0"/>
              <a:t> на </a:t>
            </a:r>
            <a:r>
              <a:rPr lang="ru-RU" altLang="bg-BG" sz="2400" dirty="0" err="1" smtClean="0"/>
              <a:t>отрасловото</a:t>
            </a:r>
            <a:r>
              <a:rPr lang="ru-RU" altLang="bg-BG" sz="2400" dirty="0" smtClean="0"/>
              <a:t> </a:t>
            </a:r>
            <a:r>
              <a:rPr lang="ru-RU" altLang="bg-BG" sz="2400" dirty="0" err="1" smtClean="0"/>
              <a:t>търсене</a:t>
            </a:r>
            <a:r>
              <a:rPr lang="ru-RU" altLang="bg-BG" sz="2400" dirty="0" smtClean="0"/>
              <a:t> на даден труд е </a:t>
            </a:r>
            <a:r>
              <a:rPr lang="ru-RU" altLang="bg-BG" sz="2400" dirty="0" err="1" smtClean="0"/>
              <a:t>експонирано</a:t>
            </a:r>
            <a:r>
              <a:rPr lang="ru-RU" altLang="bg-BG" sz="2400" dirty="0" smtClean="0"/>
              <a:t> от фиг.6.1б. </a:t>
            </a:r>
            <a:r>
              <a:rPr lang="ru-RU" altLang="bg-BG" sz="2400" dirty="0" err="1" smtClean="0"/>
              <a:t>Предлагането</a:t>
            </a:r>
            <a:r>
              <a:rPr lang="ru-RU" altLang="bg-BG" sz="2400" dirty="0" smtClean="0"/>
              <a:t> на труда SS се </a:t>
            </a:r>
            <a:r>
              <a:rPr lang="ru-RU" altLang="bg-BG" sz="2400" dirty="0" err="1" smtClean="0"/>
              <a:t>увеличава</a:t>
            </a:r>
            <a:r>
              <a:rPr lang="ru-RU" altLang="bg-BG" sz="2400" dirty="0" smtClean="0"/>
              <a:t> с </a:t>
            </a:r>
            <a:r>
              <a:rPr lang="ru-RU" altLang="bg-BG" sz="2400" dirty="0" err="1" smtClean="0"/>
              <a:t>повишаването</a:t>
            </a:r>
            <a:r>
              <a:rPr lang="ru-RU" altLang="bg-BG" sz="2400" dirty="0" smtClean="0"/>
              <a:t> на </a:t>
            </a:r>
            <a:r>
              <a:rPr lang="ru-RU" altLang="bg-BG" sz="2400" dirty="0" err="1" smtClean="0"/>
              <a:t>работната</a:t>
            </a:r>
            <a:r>
              <a:rPr lang="ru-RU" altLang="bg-BG" sz="2400" dirty="0" smtClean="0"/>
              <a:t> заплата. За работодателя </a:t>
            </a:r>
            <a:r>
              <a:rPr lang="ru-RU" altLang="bg-BG" sz="2400" dirty="0" err="1" smtClean="0"/>
              <a:t>кривата</a:t>
            </a:r>
            <a:r>
              <a:rPr lang="ru-RU" altLang="bg-BG" sz="2400" dirty="0" smtClean="0"/>
              <a:t> на </a:t>
            </a:r>
            <a:r>
              <a:rPr lang="ru-RU" altLang="bg-BG" sz="2400" dirty="0" err="1" smtClean="0"/>
              <a:t>предлагането</a:t>
            </a:r>
            <a:r>
              <a:rPr lang="ru-RU" altLang="bg-BG" sz="2400" dirty="0" smtClean="0"/>
              <a:t> на труда SS  </a:t>
            </a:r>
            <a:r>
              <a:rPr lang="ru-RU" altLang="bg-BG" sz="2400" dirty="0" err="1" smtClean="0"/>
              <a:t>представлява</a:t>
            </a:r>
            <a:r>
              <a:rPr lang="ru-RU" altLang="bg-BG" sz="2400" dirty="0" smtClean="0"/>
              <a:t> </a:t>
            </a:r>
            <a:r>
              <a:rPr lang="ru-RU" altLang="bg-BG" sz="2400" dirty="0" err="1" smtClean="0"/>
              <a:t>пределния</a:t>
            </a:r>
            <a:r>
              <a:rPr lang="ru-RU" altLang="bg-BG" sz="2400" dirty="0" smtClean="0"/>
              <a:t> </a:t>
            </a:r>
            <a:r>
              <a:rPr lang="ru-RU" altLang="bg-BG" sz="2400" dirty="0" err="1" smtClean="0"/>
              <a:t>разход</a:t>
            </a:r>
            <a:r>
              <a:rPr lang="ru-RU" altLang="bg-BG" sz="2400" dirty="0" smtClean="0"/>
              <a:t> за </a:t>
            </a:r>
            <a:r>
              <a:rPr lang="ru-RU" altLang="bg-BG" sz="2400" dirty="0" err="1" smtClean="0"/>
              <a:t>привличането</a:t>
            </a:r>
            <a:r>
              <a:rPr lang="ru-RU" altLang="bg-BG" sz="2400" dirty="0" smtClean="0"/>
              <a:t> на </a:t>
            </a:r>
            <a:r>
              <a:rPr lang="ru-RU" altLang="bg-BG" sz="2400" dirty="0" err="1" smtClean="0"/>
              <a:t>всеки</a:t>
            </a:r>
            <a:r>
              <a:rPr lang="ru-RU" altLang="bg-BG" sz="2400" dirty="0" smtClean="0"/>
              <a:t> </a:t>
            </a:r>
            <a:r>
              <a:rPr lang="ru-RU" altLang="bg-BG" sz="2400" dirty="0" err="1" smtClean="0"/>
              <a:t>следващ</a:t>
            </a:r>
            <a:r>
              <a:rPr lang="ru-RU" altLang="bg-BG" sz="2400" dirty="0" smtClean="0"/>
              <a:t> работник MFC.  </a:t>
            </a:r>
            <a:r>
              <a:rPr lang="ru-RU" altLang="bg-BG" sz="2400" dirty="0" err="1" smtClean="0"/>
              <a:t>Когато</a:t>
            </a:r>
            <a:r>
              <a:rPr lang="ru-RU" altLang="bg-BG" sz="2400" dirty="0" smtClean="0"/>
              <a:t> MRP от продукта на труда стане равен на </a:t>
            </a:r>
            <a:r>
              <a:rPr lang="ru-RU" altLang="bg-BG" sz="2400" dirty="0" err="1" smtClean="0"/>
              <a:t>пределния</a:t>
            </a:r>
            <a:r>
              <a:rPr lang="ru-RU" altLang="bg-BG" sz="2400" dirty="0" smtClean="0"/>
              <a:t> </a:t>
            </a:r>
            <a:r>
              <a:rPr lang="ru-RU" altLang="bg-BG" sz="2400" dirty="0" err="1" smtClean="0"/>
              <a:t>разход</a:t>
            </a:r>
            <a:r>
              <a:rPr lang="ru-RU" altLang="bg-BG" sz="2400" dirty="0" smtClean="0"/>
              <a:t> за </a:t>
            </a:r>
            <a:r>
              <a:rPr lang="ru-RU" altLang="bg-BG" sz="2400" dirty="0" err="1" smtClean="0"/>
              <a:t>неговото</a:t>
            </a:r>
            <a:r>
              <a:rPr lang="ru-RU" altLang="bg-BG" sz="2400" dirty="0" smtClean="0"/>
              <a:t> </a:t>
            </a:r>
            <a:r>
              <a:rPr lang="ru-RU" altLang="bg-BG" sz="2400" dirty="0" err="1" smtClean="0"/>
              <a:t>привличане</a:t>
            </a:r>
            <a:r>
              <a:rPr lang="ru-RU" altLang="bg-BG" sz="2400" dirty="0" smtClean="0"/>
              <a:t> MFC, се </a:t>
            </a:r>
            <a:r>
              <a:rPr lang="ru-RU" altLang="bg-BG" sz="2400" dirty="0" err="1" smtClean="0"/>
              <a:t>достига</a:t>
            </a:r>
            <a:r>
              <a:rPr lang="ru-RU" altLang="bg-BG" sz="2400" dirty="0" smtClean="0"/>
              <a:t> до </a:t>
            </a:r>
            <a:r>
              <a:rPr lang="ru-RU" altLang="bg-BG" sz="2400" dirty="0" err="1" smtClean="0"/>
              <a:t>равновесната</a:t>
            </a:r>
            <a:r>
              <a:rPr lang="ru-RU" altLang="bg-BG" sz="2400" dirty="0" smtClean="0"/>
              <a:t> </a:t>
            </a:r>
            <a:r>
              <a:rPr lang="ru-RU" altLang="bg-BG" sz="2400" dirty="0" err="1" smtClean="0"/>
              <a:t>работна</a:t>
            </a:r>
            <a:r>
              <a:rPr lang="ru-RU" altLang="bg-BG" sz="2400" dirty="0" smtClean="0"/>
              <a:t> заплата </a:t>
            </a:r>
            <a:r>
              <a:rPr lang="ru-RU" altLang="bg-BG" sz="2400" dirty="0" err="1" smtClean="0"/>
              <a:t>We</a:t>
            </a:r>
            <a:endParaRPr lang="bg-BG" altLang="bg-BG" sz="2400" dirty="0" smtClean="0"/>
          </a:p>
          <a:p>
            <a:pPr algn="just" eaLnBrk="1" hangingPunct="1">
              <a:lnSpc>
                <a:spcPct val="80000"/>
              </a:lnSpc>
              <a:buFontTx/>
              <a:buNone/>
            </a:pP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30</a:t>
            </a:fld>
            <a:endParaRPr lang="bg-BG" altLang="bg-BG"/>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altLang="bg-BG" sz="4000" i="1" dirty="0" smtClean="0"/>
              <a:t>Фиг.6.4. </a:t>
            </a:r>
            <a:r>
              <a:rPr lang="en-GB" altLang="bg-BG" sz="4000" i="1" dirty="0" err="1" smtClean="0"/>
              <a:t>Образуване</a:t>
            </a:r>
            <a:r>
              <a:rPr lang="en-GB" altLang="bg-BG" sz="4000" i="1" dirty="0" smtClean="0"/>
              <a:t> на </a:t>
            </a:r>
            <a:r>
              <a:rPr lang="en-GB" altLang="bg-BG" sz="4000" i="1" dirty="0" err="1" smtClean="0"/>
              <a:t>равновесната</a:t>
            </a:r>
            <a:r>
              <a:rPr lang="en-GB" altLang="bg-BG" sz="4000" i="1" dirty="0" smtClean="0"/>
              <a:t> </a:t>
            </a:r>
            <a:r>
              <a:rPr lang="en-GB" altLang="bg-BG" sz="4000" i="1" dirty="0" err="1" smtClean="0"/>
              <a:t>работна</a:t>
            </a:r>
            <a:r>
              <a:rPr lang="en-GB" altLang="bg-BG" sz="4000" i="1" dirty="0" smtClean="0"/>
              <a:t> </a:t>
            </a:r>
            <a:r>
              <a:rPr lang="en-GB" altLang="bg-BG" sz="4000" i="1" dirty="0" err="1" smtClean="0"/>
              <a:t>заплата</a:t>
            </a:r>
            <a:endParaRPr lang="bg-BG" altLang="bg-BG" sz="4000" i="1" dirty="0" smtClean="0"/>
          </a:p>
        </p:txBody>
      </p:sp>
      <p:sp>
        <p:nvSpPr>
          <p:cNvPr id="29699" name="Rectangle 3"/>
          <p:cNvSpPr>
            <a:spLocks noGrp="1" noChangeArrowheads="1"/>
          </p:cNvSpPr>
          <p:nvPr>
            <p:ph type="body" idx="1"/>
          </p:nvPr>
        </p:nvSpPr>
        <p:spPr/>
        <p:txBody>
          <a:bodyPr/>
          <a:lstStyle/>
          <a:p>
            <a:pPr eaLnBrk="1" hangingPunct="1"/>
            <a:endParaRPr lang="bg-BG" altLang="bg-BG" smtClean="0"/>
          </a:p>
        </p:txBody>
      </p:sp>
      <p:pic>
        <p:nvPicPr>
          <p:cNvPr id="29700"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700213"/>
            <a:ext cx="490855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31</a:t>
            </a:fld>
            <a:endParaRPr lang="bg-BG" altLang="bg-BG"/>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bg-BG" altLang="bg-BG" smtClean="0"/>
          </a:p>
        </p:txBody>
      </p:sp>
      <p:sp>
        <p:nvSpPr>
          <p:cNvPr id="30723" name="Rectangle 3"/>
          <p:cNvSpPr>
            <a:spLocks noGrp="1" noChangeArrowheads="1"/>
          </p:cNvSpPr>
          <p:nvPr>
            <p:ph type="body" idx="1"/>
          </p:nvPr>
        </p:nvSpPr>
        <p:spPr/>
        <p:txBody>
          <a:bodyPr/>
          <a:lstStyle/>
          <a:p>
            <a:pPr marL="0" indent="0" algn="just" eaLnBrk="1" hangingPunct="1">
              <a:lnSpc>
                <a:spcPct val="80000"/>
              </a:lnSpc>
              <a:buNone/>
            </a:pPr>
            <a:r>
              <a:rPr lang="en-GB" altLang="bg-BG" sz="2800" dirty="0" smtClean="0"/>
              <a:t>От </a:t>
            </a:r>
            <a:r>
              <a:rPr lang="en-GB" altLang="bg-BG" sz="2800" dirty="0" err="1" smtClean="0"/>
              <a:t>изложеното</a:t>
            </a:r>
            <a:r>
              <a:rPr lang="en-GB" altLang="bg-BG" sz="2800" dirty="0" smtClean="0"/>
              <a:t> е </a:t>
            </a:r>
            <a:r>
              <a:rPr lang="en-GB" altLang="bg-BG" sz="2800" dirty="0" err="1" smtClean="0"/>
              <a:t>ясно</a:t>
            </a:r>
            <a:r>
              <a:rPr lang="en-GB" altLang="bg-BG" sz="2800" dirty="0" smtClean="0"/>
              <a:t>,</a:t>
            </a:r>
            <a:r>
              <a:rPr lang="bg-BG" altLang="bg-BG" sz="2800" dirty="0" smtClean="0"/>
              <a:t> </a:t>
            </a:r>
            <a:r>
              <a:rPr lang="en-GB" altLang="bg-BG" sz="2800" dirty="0" smtClean="0"/>
              <a:t>че </a:t>
            </a:r>
            <a:r>
              <a:rPr lang="en-GB" altLang="bg-BG" sz="2800" dirty="0" err="1" smtClean="0"/>
              <a:t>трудовия</a:t>
            </a:r>
            <a:r>
              <a:rPr lang="en-GB" altLang="bg-BG" sz="2800" dirty="0" smtClean="0"/>
              <a:t> пазар е в </a:t>
            </a:r>
            <a:r>
              <a:rPr lang="en-GB" altLang="bg-BG" sz="2800" dirty="0" err="1" smtClean="0"/>
              <a:t>равновесие</a:t>
            </a:r>
            <a:r>
              <a:rPr lang="en-GB" altLang="bg-BG" sz="2800" dirty="0" smtClean="0"/>
              <a:t>, когато пределния разход за труда </a:t>
            </a:r>
            <a:r>
              <a:rPr lang="en-GB" altLang="bg-BG" sz="2800" b="1" i="1" dirty="0" smtClean="0"/>
              <a:t>MFC</a:t>
            </a:r>
            <a:r>
              <a:rPr lang="en-GB" altLang="bg-BG" sz="2800" dirty="0" smtClean="0"/>
              <a:t> </a:t>
            </a:r>
            <a:r>
              <a:rPr lang="en-GB" altLang="bg-BG" sz="2800" dirty="0" err="1" smtClean="0"/>
              <a:t>стане</a:t>
            </a:r>
            <a:r>
              <a:rPr lang="en-GB" altLang="bg-BG" sz="2800" dirty="0" smtClean="0"/>
              <a:t> </a:t>
            </a:r>
            <a:r>
              <a:rPr lang="en-GB" altLang="bg-BG" sz="2800" dirty="0" err="1" smtClean="0"/>
              <a:t>равен</a:t>
            </a:r>
            <a:r>
              <a:rPr lang="en-GB" altLang="bg-BG" sz="2800" dirty="0" smtClean="0"/>
              <a:t> на  </a:t>
            </a:r>
            <a:r>
              <a:rPr lang="en-GB" altLang="bg-BG" sz="2800" dirty="0" err="1" smtClean="0"/>
              <a:t>създавания</a:t>
            </a:r>
            <a:r>
              <a:rPr lang="en-GB" altLang="bg-BG" sz="2800" dirty="0" smtClean="0"/>
              <a:t> от него пределния приход от продукта </a:t>
            </a:r>
            <a:r>
              <a:rPr lang="en-GB" altLang="bg-BG" sz="2800" b="1" i="1" dirty="0" smtClean="0"/>
              <a:t>MRP</a:t>
            </a:r>
            <a:r>
              <a:rPr lang="en-GB" altLang="bg-BG" sz="2800" dirty="0" smtClean="0"/>
              <a:t>. В </a:t>
            </a:r>
            <a:r>
              <a:rPr lang="en-GB" altLang="bg-BG" sz="2800" dirty="0" err="1" smtClean="0"/>
              <a:t>този</a:t>
            </a:r>
            <a:r>
              <a:rPr lang="en-GB" altLang="bg-BG" sz="2800" dirty="0" smtClean="0"/>
              <a:t> </a:t>
            </a:r>
            <a:r>
              <a:rPr lang="en-GB" altLang="bg-BG" sz="2800" dirty="0" err="1" smtClean="0"/>
              <a:t>момент</a:t>
            </a:r>
            <a:r>
              <a:rPr lang="en-GB" altLang="bg-BG" sz="2800" dirty="0" smtClean="0"/>
              <a:t> </a:t>
            </a:r>
            <a:r>
              <a:rPr lang="en-GB" altLang="bg-BG" sz="2800" dirty="0" err="1" smtClean="0"/>
              <a:t>работната</a:t>
            </a:r>
            <a:r>
              <a:rPr lang="en-GB" altLang="bg-BG" sz="2800" dirty="0" smtClean="0"/>
              <a:t> </a:t>
            </a:r>
            <a:r>
              <a:rPr lang="en-GB" altLang="bg-BG" sz="2800" dirty="0" err="1" smtClean="0"/>
              <a:t>зaплата</a:t>
            </a:r>
            <a:r>
              <a:rPr lang="en-GB" altLang="bg-BG" sz="2800" dirty="0" smtClean="0"/>
              <a:t> е </a:t>
            </a:r>
            <a:r>
              <a:rPr lang="en-GB" altLang="bg-BG" sz="2800" dirty="0" err="1" smtClean="0"/>
              <a:t>равновесна</a:t>
            </a:r>
            <a:r>
              <a:rPr lang="en-GB" altLang="bg-BG" sz="2800" dirty="0" smtClean="0"/>
              <a:t> или тя е </a:t>
            </a:r>
            <a:r>
              <a:rPr lang="en-GB" altLang="bg-BG" sz="2800" dirty="0" err="1" smtClean="0"/>
              <a:t>равна</a:t>
            </a:r>
            <a:r>
              <a:rPr lang="en-GB" altLang="bg-BG" sz="2800" dirty="0" smtClean="0"/>
              <a:t> на пределния </a:t>
            </a:r>
            <a:r>
              <a:rPr lang="en-GB" altLang="bg-BG" sz="2800" dirty="0" err="1" smtClean="0"/>
              <a:t>факторен</a:t>
            </a:r>
            <a:r>
              <a:rPr lang="en-GB" altLang="bg-BG" sz="2800" dirty="0" smtClean="0"/>
              <a:t> разход </a:t>
            </a:r>
            <a:r>
              <a:rPr lang="en-GB" altLang="bg-BG" sz="2800" b="1" i="1" dirty="0" smtClean="0"/>
              <a:t>MFC</a:t>
            </a:r>
            <a:r>
              <a:rPr lang="en-GB" altLang="bg-BG" sz="2800" dirty="0" smtClean="0"/>
              <a:t> на </a:t>
            </a:r>
            <a:r>
              <a:rPr lang="en-GB" altLang="bg-BG" sz="2800" dirty="0" err="1" smtClean="0"/>
              <a:t>последния</a:t>
            </a:r>
            <a:r>
              <a:rPr lang="en-GB" altLang="bg-BG" sz="2800" dirty="0" smtClean="0"/>
              <a:t> </a:t>
            </a:r>
            <a:r>
              <a:rPr lang="en-GB" altLang="bg-BG" sz="2800" dirty="0" err="1" smtClean="0"/>
              <a:t>зает</a:t>
            </a:r>
            <a:r>
              <a:rPr lang="en-GB" altLang="bg-BG" sz="2800" dirty="0" smtClean="0"/>
              <a:t> работник: </a:t>
            </a:r>
            <a:r>
              <a:rPr lang="en-GB" altLang="bg-BG" sz="2800" b="1" i="1" dirty="0" smtClean="0"/>
              <a:t>We = MFC n</a:t>
            </a:r>
            <a:r>
              <a:rPr lang="en-GB" altLang="bg-BG" sz="2800" dirty="0" smtClean="0"/>
              <a:t>. Тук е </a:t>
            </a:r>
            <a:r>
              <a:rPr lang="en-GB" altLang="bg-BG" sz="2800" dirty="0" err="1" smtClean="0"/>
              <a:t>необходимо</a:t>
            </a:r>
            <a:r>
              <a:rPr lang="en-GB" altLang="bg-BG" sz="2800" dirty="0" smtClean="0"/>
              <a:t> </a:t>
            </a:r>
            <a:r>
              <a:rPr lang="en-GB" altLang="bg-BG" sz="2800" dirty="0" err="1" smtClean="0"/>
              <a:t>още</a:t>
            </a:r>
            <a:r>
              <a:rPr lang="en-GB" altLang="bg-BG" sz="2800" dirty="0" smtClean="0"/>
              <a:t> </a:t>
            </a:r>
            <a:r>
              <a:rPr lang="en-GB" altLang="bg-BG" sz="2800" i="1" dirty="0" err="1" smtClean="0"/>
              <a:t>едно</a:t>
            </a:r>
            <a:r>
              <a:rPr lang="en-GB" altLang="bg-BG" sz="2800" i="1" dirty="0" smtClean="0"/>
              <a:t> </a:t>
            </a:r>
            <a:r>
              <a:rPr lang="en-GB" altLang="bg-BG" sz="2800" i="1" dirty="0" err="1" smtClean="0"/>
              <a:t>разграничение</a:t>
            </a:r>
            <a:r>
              <a:rPr lang="en-GB" altLang="bg-BG" sz="2800" dirty="0" smtClean="0"/>
              <a:t>:</a:t>
            </a:r>
            <a:r>
              <a:rPr lang="en-GB" altLang="bg-BG" sz="2800" i="1" dirty="0" smtClean="0"/>
              <a:t> на </a:t>
            </a:r>
            <a:r>
              <a:rPr lang="en-GB" altLang="bg-BG" sz="2800" i="1" dirty="0" err="1" smtClean="0"/>
              <a:t>практика</a:t>
            </a:r>
            <a:r>
              <a:rPr lang="en-GB" altLang="bg-BG" sz="2800" i="1" dirty="0" smtClean="0"/>
              <a:t>  </a:t>
            </a:r>
            <a:r>
              <a:rPr lang="en-GB" altLang="bg-BG" sz="2800" b="1" i="1" dirty="0" err="1" smtClean="0">
                <a:solidFill>
                  <a:srgbClr val="FF0000"/>
                </a:solidFill>
              </a:rPr>
              <a:t>факторния</a:t>
            </a:r>
            <a:r>
              <a:rPr lang="en-GB" altLang="bg-BG" sz="2800" b="1" i="1" dirty="0" smtClean="0">
                <a:solidFill>
                  <a:srgbClr val="FF0000"/>
                </a:solidFill>
              </a:rPr>
              <a:t> разход за труда</a:t>
            </a:r>
            <a:r>
              <a:rPr lang="en-GB" altLang="bg-BG" sz="2800" i="1" dirty="0" smtClean="0"/>
              <a:t>, </a:t>
            </a:r>
            <a:r>
              <a:rPr lang="en-GB" altLang="bg-BG" sz="2800" i="1" dirty="0" err="1" smtClean="0"/>
              <a:t>т.е</a:t>
            </a:r>
            <a:r>
              <a:rPr lang="en-GB" altLang="bg-BG" sz="2800" i="1" dirty="0" smtClean="0"/>
              <a:t>. </a:t>
            </a:r>
            <a:r>
              <a:rPr lang="en-GB" altLang="bg-BG" sz="2800" i="1" dirty="0" err="1" smtClean="0"/>
              <a:t>равновесната</a:t>
            </a:r>
            <a:r>
              <a:rPr lang="en-GB" altLang="bg-BG" sz="2800" i="1" dirty="0" smtClean="0"/>
              <a:t> </a:t>
            </a:r>
            <a:r>
              <a:rPr lang="en-GB" altLang="bg-BG" sz="2800" i="1" dirty="0" err="1" smtClean="0"/>
              <a:t>работна</a:t>
            </a:r>
            <a:r>
              <a:rPr lang="en-GB" altLang="bg-BG" sz="2800" i="1" dirty="0" smtClean="0"/>
              <a:t> </a:t>
            </a:r>
            <a:r>
              <a:rPr lang="en-GB" altLang="bg-BG" sz="2800" i="1" dirty="0" err="1" smtClean="0"/>
              <a:t>заплата</a:t>
            </a:r>
            <a:r>
              <a:rPr lang="en-GB" altLang="bg-BG" sz="2800" i="1" dirty="0" smtClean="0"/>
              <a:t>  We и </a:t>
            </a:r>
            <a:r>
              <a:rPr lang="en-GB" altLang="bg-BG" sz="2800" i="1" dirty="0" err="1" smtClean="0"/>
              <a:t>паричната</a:t>
            </a:r>
            <a:r>
              <a:rPr lang="en-GB" altLang="bg-BG" sz="2800" i="1" dirty="0" smtClean="0"/>
              <a:t> </a:t>
            </a:r>
            <a:r>
              <a:rPr lang="en-GB" altLang="bg-BG" sz="2800" i="1" dirty="0" err="1" smtClean="0"/>
              <a:t>работна</a:t>
            </a:r>
            <a:r>
              <a:rPr lang="en-GB" altLang="bg-BG" sz="2800" i="1" dirty="0" smtClean="0"/>
              <a:t> </a:t>
            </a:r>
            <a:r>
              <a:rPr lang="en-GB" altLang="bg-BG" sz="2800" i="1" dirty="0" err="1" smtClean="0"/>
              <a:t>заплата</a:t>
            </a:r>
            <a:r>
              <a:rPr lang="en-GB" altLang="bg-BG" sz="2800" i="1" dirty="0" smtClean="0"/>
              <a:t> Wm </a:t>
            </a:r>
            <a:r>
              <a:rPr lang="en-GB" altLang="bg-BG" sz="2800" i="1" dirty="0" err="1" smtClean="0"/>
              <a:t>не</a:t>
            </a:r>
            <a:r>
              <a:rPr lang="en-GB" altLang="bg-BG" sz="2800" i="1" dirty="0" smtClean="0"/>
              <a:t>  са </a:t>
            </a:r>
            <a:r>
              <a:rPr lang="en-GB" altLang="bg-BG" sz="2800" i="1" dirty="0" err="1" smtClean="0"/>
              <a:t>тъждествени</a:t>
            </a:r>
            <a:r>
              <a:rPr lang="en-GB" altLang="bg-BG" sz="2800" i="1" dirty="0" smtClean="0"/>
              <a:t> </a:t>
            </a:r>
            <a:r>
              <a:rPr lang="en-GB" altLang="bg-BG" sz="2800" i="1" dirty="0" err="1" smtClean="0"/>
              <a:t>понятия</a:t>
            </a:r>
            <a:r>
              <a:rPr lang="en-GB" altLang="bg-BG" sz="2800" dirty="0" smtClean="0"/>
              <a:t>. </a:t>
            </a:r>
            <a:endParaRPr lang="bg-BG" altLang="bg-BG" sz="2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32</a:t>
            </a:fld>
            <a:endParaRPr lang="bg-BG" altLang="bg-BG"/>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4294967295"/>
          </p:nvPr>
        </p:nvSpPr>
        <p:spPr>
          <a:xfrm>
            <a:off x="468313" y="188913"/>
            <a:ext cx="7761287" cy="5937250"/>
          </a:xfrm>
        </p:spPr>
        <p:txBody>
          <a:bodyPr/>
          <a:lstStyle/>
          <a:p>
            <a:pPr marL="0" indent="0" algn="just" eaLnBrk="1" hangingPunct="1">
              <a:lnSpc>
                <a:spcPct val="90000"/>
              </a:lnSpc>
              <a:buFontTx/>
              <a:buNone/>
              <a:defRPr/>
            </a:pPr>
            <a:r>
              <a:rPr lang="en-GB" altLang="bg-BG" sz="2400" b="1" dirty="0" smtClean="0"/>
              <a:t>Причината е</a:t>
            </a:r>
            <a:r>
              <a:rPr lang="en-GB" altLang="bg-BG" sz="2400" dirty="0" smtClean="0"/>
              <a:t>, че в </a:t>
            </a:r>
            <a:r>
              <a:rPr lang="en-GB" altLang="bg-BG" sz="2400" dirty="0" err="1" smtClean="0"/>
              <a:t>равновесната</a:t>
            </a:r>
            <a:r>
              <a:rPr lang="en-GB" altLang="bg-BG" sz="2400" dirty="0" smtClean="0"/>
              <a:t> </a:t>
            </a:r>
            <a:r>
              <a:rPr lang="en-GB" altLang="bg-BG" sz="2400" dirty="0" err="1" smtClean="0"/>
              <a:t>работна</a:t>
            </a:r>
            <a:r>
              <a:rPr lang="en-GB" altLang="bg-BG" sz="2400" dirty="0" smtClean="0"/>
              <a:t> </a:t>
            </a:r>
            <a:r>
              <a:rPr lang="en-GB" altLang="bg-BG" sz="2400" dirty="0" err="1" smtClean="0"/>
              <a:t>заплата</a:t>
            </a:r>
            <a:r>
              <a:rPr lang="en-GB" altLang="bg-BG" sz="2400" dirty="0" smtClean="0"/>
              <a:t>:</a:t>
            </a:r>
            <a:r>
              <a:rPr lang="en-GB" altLang="bg-BG" sz="2400" b="1" i="1" dirty="0" smtClean="0"/>
              <a:t> We</a:t>
            </a:r>
            <a:r>
              <a:rPr lang="en-GB" altLang="bg-BG" sz="2400" dirty="0" smtClean="0"/>
              <a:t> = </a:t>
            </a:r>
            <a:r>
              <a:rPr lang="en-GB" altLang="bg-BG" sz="2400" b="1" i="1" dirty="0" smtClean="0"/>
              <a:t>MFC</a:t>
            </a:r>
            <a:r>
              <a:rPr lang="en-GB" altLang="bg-BG" sz="2400" dirty="0" smtClean="0"/>
              <a:t>, се </a:t>
            </a:r>
            <a:r>
              <a:rPr lang="en-GB" altLang="bg-BG" sz="2400" dirty="0" err="1" smtClean="0"/>
              <a:t>включва</a:t>
            </a:r>
            <a:r>
              <a:rPr lang="en-GB" altLang="bg-BG" sz="2400" dirty="0" smtClean="0"/>
              <a:t> </a:t>
            </a:r>
            <a:r>
              <a:rPr lang="en-GB" altLang="bg-BG" sz="2400" dirty="0" err="1" smtClean="0"/>
              <a:t>не</a:t>
            </a:r>
            <a:r>
              <a:rPr lang="en-GB" altLang="bg-BG" sz="2400" dirty="0" smtClean="0"/>
              <a:t> </a:t>
            </a:r>
            <a:r>
              <a:rPr lang="en-GB" altLang="bg-BG" sz="2400" dirty="0" err="1" smtClean="0"/>
              <a:t>само</a:t>
            </a:r>
            <a:r>
              <a:rPr lang="en-GB" altLang="bg-BG" sz="2400" dirty="0" smtClean="0"/>
              <a:t> </a:t>
            </a:r>
            <a:r>
              <a:rPr lang="en-GB" altLang="bg-BG" sz="2400" dirty="0" err="1" smtClean="0"/>
              <a:t>парично</a:t>
            </a:r>
            <a:r>
              <a:rPr lang="en-GB" altLang="bg-BG" sz="2400" dirty="0" smtClean="0"/>
              <a:t> </a:t>
            </a:r>
            <a:r>
              <a:rPr lang="en-GB" altLang="bg-BG" sz="2400" b="1" dirty="0" err="1" smtClean="0"/>
              <a:t>изплатената</a:t>
            </a:r>
            <a:r>
              <a:rPr lang="en-GB" altLang="bg-BG" sz="2400" b="1" dirty="0" smtClean="0"/>
              <a:t> </a:t>
            </a:r>
            <a:r>
              <a:rPr lang="en-GB" altLang="bg-BG" sz="2400" b="1" dirty="0" err="1" smtClean="0"/>
              <a:t>работна</a:t>
            </a:r>
            <a:r>
              <a:rPr lang="en-GB" altLang="bg-BG" sz="2400" b="1" dirty="0" smtClean="0"/>
              <a:t> </a:t>
            </a:r>
            <a:r>
              <a:rPr lang="en-GB" altLang="bg-BG" sz="2400" b="1" dirty="0" err="1" smtClean="0"/>
              <a:t>заплата</a:t>
            </a:r>
            <a:r>
              <a:rPr lang="en-GB" altLang="bg-BG" sz="2400" b="1" dirty="0" smtClean="0"/>
              <a:t> </a:t>
            </a:r>
            <a:r>
              <a:rPr lang="en-GB" altLang="bg-BG" sz="2400" b="1" i="1" dirty="0" smtClean="0"/>
              <a:t>Wm</a:t>
            </a:r>
            <a:r>
              <a:rPr lang="en-GB" altLang="bg-BG" sz="2400" dirty="0" smtClean="0"/>
              <a:t>, </a:t>
            </a:r>
            <a:r>
              <a:rPr lang="en-GB" altLang="bg-BG" sz="2400" dirty="0" err="1" smtClean="0"/>
              <a:t>но</a:t>
            </a:r>
            <a:r>
              <a:rPr lang="en-GB" altLang="bg-BG" sz="2400" dirty="0" smtClean="0"/>
              <a:t> и </a:t>
            </a:r>
            <a:r>
              <a:rPr lang="en-GB" altLang="bg-BG" sz="2400" dirty="0" err="1" smtClean="0"/>
              <a:t>добавки</a:t>
            </a:r>
            <a:r>
              <a:rPr lang="en-GB" altLang="bg-BG" sz="2400" dirty="0" smtClean="0"/>
              <a:t> върху </a:t>
            </a:r>
            <a:r>
              <a:rPr lang="en-GB" altLang="bg-BG" sz="2400" dirty="0" err="1" smtClean="0"/>
              <a:t>нея</a:t>
            </a:r>
            <a:r>
              <a:rPr lang="bg-BG" altLang="bg-BG" sz="2400" dirty="0" smtClean="0"/>
              <a:t>,</a:t>
            </a:r>
            <a:r>
              <a:rPr lang="en-GB" altLang="bg-BG" sz="2400" dirty="0" smtClean="0"/>
              <a:t> </a:t>
            </a:r>
            <a:r>
              <a:rPr lang="en-GB" altLang="bg-BG" sz="2400" dirty="0" err="1" smtClean="0"/>
              <a:t>като</a:t>
            </a:r>
            <a:r>
              <a:rPr lang="en-GB" altLang="bg-BG" sz="2400" dirty="0" smtClean="0"/>
              <a:t> </a:t>
            </a:r>
            <a:r>
              <a:rPr lang="en-GB" altLang="bg-BG" sz="2400" dirty="0" err="1" smtClean="0"/>
              <a:t>данък</a:t>
            </a:r>
            <a:r>
              <a:rPr lang="en-GB" altLang="bg-BG" sz="2400" dirty="0" smtClean="0"/>
              <a:t> </a:t>
            </a:r>
            <a:r>
              <a:rPr lang="en-GB" altLang="bg-BG" sz="2400" dirty="0" err="1" smtClean="0"/>
              <a:t>обществено</a:t>
            </a:r>
            <a:r>
              <a:rPr lang="en-GB" altLang="bg-BG" sz="2400" dirty="0" smtClean="0"/>
              <a:t> </a:t>
            </a:r>
            <a:r>
              <a:rPr lang="en-GB" altLang="bg-BG" sz="2400" dirty="0" err="1" smtClean="0"/>
              <a:t>осигуряване</a:t>
            </a:r>
            <a:r>
              <a:rPr lang="en-GB" altLang="bg-BG" sz="2400" dirty="0" smtClean="0"/>
              <a:t>. </a:t>
            </a:r>
            <a:r>
              <a:rPr lang="en-GB" altLang="bg-BG" sz="2400" dirty="0" err="1" smtClean="0"/>
              <a:t>Те</a:t>
            </a:r>
            <a:r>
              <a:rPr lang="en-GB" altLang="bg-BG" sz="2400" dirty="0" smtClean="0"/>
              <a:t> </a:t>
            </a:r>
            <a:r>
              <a:rPr lang="en-GB" altLang="bg-BG" sz="2400" dirty="0" err="1" smtClean="0"/>
              <a:t>изцяло</a:t>
            </a:r>
            <a:r>
              <a:rPr lang="en-GB" altLang="bg-BG" sz="2400" dirty="0" smtClean="0"/>
              <a:t> или </a:t>
            </a:r>
            <a:r>
              <a:rPr lang="en-GB" altLang="bg-BG" sz="2400" dirty="0" err="1" smtClean="0"/>
              <a:t>частично</a:t>
            </a:r>
            <a:r>
              <a:rPr lang="en-GB" altLang="bg-BG" sz="2400" dirty="0" smtClean="0"/>
              <a:t> се </a:t>
            </a:r>
            <a:r>
              <a:rPr lang="en-GB" altLang="bg-BG" sz="2400" dirty="0" err="1" smtClean="0"/>
              <a:t>заплащат</a:t>
            </a:r>
            <a:r>
              <a:rPr lang="en-GB" altLang="bg-BG" sz="2400" dirty="0" smtClean="0"/>
              <a:t> от </a:t>
            </a:r>
            <a:r>
              <a:rPr lang="en-GB" altLang="bg-BG" sz="2400" dirty="0" err="1" smtClean="0"/>
              <a:t>работодателите</a:t>
            </a:r>
            <a:r>
              <a:rPr lang="en-GB" altLang="bg-BG" sz="2400" dirty="0" smtClean="0"/>
              <a:t>. </a:t>
            </a:r>
            <a:r>
              <a:rPr lang="en-GB" altLang="bg-BG" sz="2400" dirty="0" err="1" smtClean="0"/>
              <a:t>Ето</a:t>
            </a:r>
            <a:r>
              <a:rPr lang="en-GB" altLang="bg-BG" sz="2400" dirty="0" smtClean="0"/>
              <a:t> </a:t>
            </a:r>
            <a:r>
              <a:rPr lang="en-GB" altLang="bg-BG" sz="2400" dirty="0" err="1" smtClean="0"/>
              <a:t>защо</a:t>
            </a:r>
            <a:r>
              <a:rPr lang="en-GB" altLang="bg-BG" sz="2400" dirty="0" smtClean="0"/>
              <a:t> </a:t>
            </a:r>
            <a:r>
              <a:rPr lang="en-GB" altLang="bg-BG" sz="2400" b="1" dirty="0" err="1" smtClean="0"/>
              <a:t>действителния</a:t>
            </a:r>
            <a:r>
              <a:rPr lang="en-GB" altLang="bg-BG" sz="2400" b="1" dirty="0" smtClean="0"/>
              <a:t> </a:t>
            </a:r>
            <a:r>
              <a:rPr lang="en-GB" altLang="bg-BG" sz="2400" b="1" dirty="0" err="1" smtClean="0"/>
              <a:t>факторен</a:t>
            </a:r>
            <a:r>
              <a:rPr lang="en-GB" altLang="bg-BG" sz="2400" b="1" dirty="0" smtClean="0"/>
              <a:t> разход или </a:t>
            </a:r>
            <a:r>
              <a:rPr lang="en-GB" altLang="bg-BG" sz="2400" b="1" dirty="0" err="1" smtClean="0"/>
              <a:t>равновесна</a:t>
            </a:r>
            <a:r>
              <a:rPr lang="en-GB" altLang="bg-BG" sz="2400" b="1" dirty="0" smtClean="0"/>
              <a:t> </a:t>
            </a:r>
            <a:r>
              <a:rPr lang="en-GB" altLang="bg-BG" sz="2400" b="1" dirty="0" err="1" smtClean="0"/>
              <a:t>работна</a:t>
            </a:r>
            <a:r>
              <a:rPr lang="en-GB" altLang="bg-BG" sz="2400" b="1" dirty="0" smtClean="0"/>
              <a:t> </a:t>
            </a:r>
            <a:r>
              <a:rPr lang="en-GB" altLang="bg-BG" sz="2400" b="1" dirty="0" err="1" smtClean="0"/>
              <a:t>заплата</a:t>
            </a:r>
            <a:r>
              <a:rPr lang="en-GB" altLang="bg-BG" sz="2400" b="1" dirty="0" smtClean="0"/>
              <a:t> за </a:t>
            </a:r>
            <a:r>
              <a:rPr lang="en-GB" altLang="bg-BG" sz="2400" b="1" dirty="0" err="1" smtClean="0"/>
              <a:t>тях</a:t>
            </a:r>
            <a:r>
              <a:rPr lang="en-GB" altLang="bg-BG" sz="2400" b="1" dirty="0" smtClean="0"/>
              <a:t> е </a:t>
            </a:r>
            <a:r>
              <a:rPr lang="en-GB" altLang="bg-BG" sz="2400" b="1" dirty="0" err="1" smtClean="0"/>
              <a:t>по-висока</a:t>
            </a:r>
            <a:r>
              <a:rPr lang="en-GB" altLang="bg-BG" sz="2400" b="1" dirty="0" smtClean="0"/>
              <a:t> по </a:t>
            </a:r>
            <a:r>
              <a:rPr lang="en-GB" altLang="bg-BG" sz="2400" b="1" dirty="0" err="1" smtClean="0"/>
              <a:t>размер</a:t>
            </a:r>
            <a:r>
              <a:rPr lang="en-GB" altLang="bg-BG" sz="2400" b="1" dirty="0" smtClean="0"/>
              <a:t> от </a:t>
            </a:r>
            <a:r>
              <a:rPr lang="en-GB" altLang="bg-BG" sz="2400" b="1" dirty="0" err="1" smtClean="0"/>
              <a:t>паричната</a:t>
            </a:r>
            <a:r>
              <a:rPr lang="en-GB" altLang="bg-BG" sz="2400" b="1" dirty="0" smtClean="0"/>
              <a:t>  </a:t>
            </a:r>
            <a:r>
              <a:rPr lang="en-GB" altLang="bg-BG" sz="2400" b="1" dirty="0" err="1" smtClean="0"/>
              <a:t>работна</a:t>
            </a:r>
            <a:r>
              <a:rPr lang="en-GB" altLang="bg-BG" sz="2400" b="1" dirty="0" smtClean="0"/>
              <a:t> </a:t>
            </a:r>
            <a:r>
              <a:rPr lang="en-GB" altLang="bg-BG" sz="2400" b="1" dirty="0" err="1" smtClean="0"/>
              <a:t>заплата</a:t>
            </a:r>
            <a:r>
              <a:rPr lang="en-GB" altLang="bg-BG" sz="2400" b="1" dirty="0" smtClean="0"/>
              <a:t>, която се дава на работниците</a:t>
            </a:r>
            <a:r>
              <a:rPr lang="en-GB" altLang="bg-BG" sz="2400" dirty="0" smtClean="0"/>
              <a:t>, </a:t>
            </a:r>
            <a:r>
              <a:rPr lang="en-GB" altLang="bg-BG" sz="2400" dirty="0" err="1" smtClean="0"/>
              <a:t>т.е</a:t>
            </a:r>
            <a:r>
              <a:rPr lang="en-GB" altLang="bg-BG" sz="2400" dirty="0" smtClean="0"/>
              <a:t> на MFC (We)&gt; Wm. В </a:t>
            </a:r>
            <a:r>
              <a:rPr lang="en-GB" altLang="bg-BG" sz="2400" dirty="0" err="1" smtClean="0"/>
              <a:t>нашето</a:t>
            </a:r>
            <a:r>
              <a:rPr lang="en-GB" altLang="bg-BG" sz="2400" dirty="0" smtClean="0"/>
              <a:t> </a:t>
            </a:r>
            <a:r>
              <a:rPr lang="en-GB" altLang="bg-BG" sz="2400" dirty="0" err="1" smtClean="0"/>
              <a:t>последващо</a:t>
            </a:r>
            <a:r>
              <a:rPr lang="en-GB" altLang="bg-BG" sz="2400" dirty="0" smtClean="0"/>
              <a:t> </a:t>
            </a:r>
            <a:r>
              <a:rPr lang="en-GB" altLang="bg-BG" sz="2400" dirty="0" err="1" smtClean="0"/>
              <a:t>изложение</a:t>
            </a:r>
            <a:r>
              <a:rPr lang="en-GB" altLang="bg-BG" sz="2400" dirty="0" smtClean="0"/>
              <a:t> </a:t>
            </a:r>
            <a:r>
              <a:rPr lang="en-GB" altLang="bg-BG" sz="2400" dirty="0" err="1" smtClean="0"/>
              <a:t>работната</a:t>
            </a:r>
            <a:r>
              <a:rPr lang="en-GB" altLang="bg-BG" sz="2400" dirty="0" smtClean="0"/>
              <a:t> </a:t>
            </a:r>
            <a:r>
              <a:rPr lang="en-GB" altLang="bg-BG" sz="2400" dirty="0" err="1" smtClean="0"/>
              <a:t>заплата</a:t>
            </a:r>
            <a:r>
              <a:rPr lang="en-GB" altLang="bg-BG" sz="2400" dirty="0" smtClean="0"/>
              <a:t> се </a:t>
            </a:r>
            <a:r>
              <a:rPr lang="en-GB" altLang="bg-BG" sz="2400" dirty="0" err="1" smtClean="0"/>
              <a:t>третира</a:t>
            </a:r>
            <a:r>
              <a:rPr lang="en-GB" altLang="bg-BG" sz="2400" dirty="0" smtClean="0"/>
              <a:t> </a:t>
            </a:r>
            <a:r>
              <a:rPr lang="en-GB" altLang="bg-BG" sz="2400" dirty="0" err="1" smtClean="0"/>
              <a:t>като</a:t>
            </a:r>
            <a:r>
              <a:rPr lang="en-GB" altLang="bg-BG" sz="2400" dirty="0" smtClean="0"/>
              <a:t> </a:t>
            </a:r>
            <a:r>
              <a:rPr lang="en-GB" altLang="bg-BG" sz="2400" i="1" dirty="0" err="1" smtClean="0"/>
              <a:t>факторен</a:t>
            </a:r>
            <a:r>
              <a:rPr lang="en-GB" altLang="bg-BG" sz="2400" i="1" dirty="0" smtClean="0"/>
              <a:t> разход за труда MFC(We)</a:t>
            </a:r>
            <a:r>
              <a:rPr lang="en-GB" altLang="bg-BG" sz="2400" dirty="0" smtClean="0"/>
              <a:t>, </a:t>
            </a:r>
            <a:r>
              <a:rPr lang="en-GB" altLang="bg-BG" sz="2400" dirty="0" err="1" smtClean="0"/>
              <a:t>който</a:t>
            </a:r>
            <a:r>
              <a:rPr lang="en-GB" altLang="bg-BG" sz="2400" dirty="0" smtClean="0"/>
              <a:t> </a:t>
            </a:r>
            <a:r>
              <a:rPr lang="en-GB" altLang="bg-BG" sz="2400" dirty="0" err="1" smtClean="0"/>
              <a:t>включва</a:t>
            </a:r>
            <a:r>
              <a:rPr lang="en-GB" altLang="bg-BG" sz="2400" dirty="0" smtClean="0"/>
              <a:t> </a:t>
            </a:r>
            <a:r>
              <a:rPr lang="en-GB" altLang="bg-BG" sz="2400" dirty="0" err="1" smtClean="0"/>
              <a:t>както</a:t>
            </a:r>
            <a:r>
              <a:rPr lang="en-GB" altLang="bg-BG" sz="2400" dirty="0" smtClean="0"/>
              <a:t> </a:t>
            </a:r>
            <a:r>
              <a:rPr lang="en-GB" altLang="bg-BG" sz="2400" dirty="0" err="1" smtClean="0"/>
              <a:t>паричната</a:t>
            </a:r>
            <a:r>
              <a:rPr lang="en-GB" altLang="bg-BG" sz="2400" dirty="0" smtClean="0"/>
              <a:t> </a:t>
            </a:r>
            <a:r>
              <a:rPr lang="en-GB" altLang="bg-BG" sz="2400" dirty="0" err="1" smtClean="0"/>
              <a:t>работна</a:t>
            </a:r>
            <a:r>
              <a:rPr lang="en-GB" altLang="bg-BG" sz="2400" dirty="0" smtClean="0"/>
              <a:t> </a:t>
            </a:r>
            <a:r>
              <a:rPr lang="en-GB" altLang="bg-BG" sz="2400" dirty="0" err="1" smtClean="0"/>
              <a:t>заплата</a:t>
            </a:r>
            <a:r>
              <a:rPr lang="en-GB" altLang="bg-BG" sz="2400" dirty="0" smtClean="0"/>
              <a:t>, така и </a:t>
            </a:r>
            <a:r>
              <a:rPr lang="en-GB" altLang="bg-BG" sz="2400" dirty="0" err="1" smtClean="0"/>
              <a:t>добавките</a:t>
            </a:r>
            <a:r>
              <a:rPr lang="en-GB" altLang="bg-BG" sz="2400" dirty="0" smtClean="0"/>
              <a:t> върху </a:t>
            </a:r>
            <a:r>
              <a:rPr lang="en-GB" altLang="bg-BG" sz="2400" dirty="0" err="1" smtClean="0"/>
              <a:t>нея</a:t>
            </a:r>
            <a:r>
              <a:rPr lang="en-GB" altLang="bg-BG" sz="2400" dirty="0" smtClean="0"/>
              <a:t>, които се </a:t>
            </a:r>
            <a:r>
              <a:rPr lang="en-GB" altLang="bg-BG" sz="2400" dirty="0" err="1" smtClean="0"/>
              <a:t>плащат</a:t>
            </a:r>
            <a:r>
              <a:rPr lang="en-GB" altLang="bg-BG" sz="2400" dirty="0" smtClean="0"/>
              <a:t> от </a:t>
            </a:r>
            <a:r>
              <a:rPr lang="en-GB" altLang="bg-BG" sz="2400" dirty="0" err="1" smtClean="0"/>
              <a:t>работодателите</a:t>
            </a:r>
            <a:r>
              <a:rPr lang="en-GB" altLang="bg-BG" sz="2400" dirty="0" smtClean="0"/>
              <a:t> и </a:t>
            </a:r>
            <a:r>
              <a:rPr lang="en-GB" altLang="bg-BG" sz="2400" dirty="0" err="1" smtClean="0"/>
              <a:t>насочват</a:t>
            </a:r>
            <a:r>
              <a:rPr lang="en-GB" altLang="bg-BG" sz="2400" dirty="0" smtClean="0"/>
              <a:t> в </a:t>
            </a:r>
            <a:r>
              <a:rPr lang="en-GB" altLang="bg-BG" sz="2400" dirty="0" err="1" smtClean="0"/>
              <a:t>съответни</a:t>
            </a:r>
            <a:r>
              <a:rPr lang="en-GB" altLang="bg-BG" sz="2400" dirty="0" smtClean="0"/>
              <a:t> </a:t>
            </a:r>
            <a:r>
              <a:rPr lang="en-GB" altLang="bg-BG" sz="2400" dirty="0" err="1" smtClean="0"/>
              <a:t>парични</a:t>
            </a:r>
            <a:r>
              <a:rPr lang="en-GB" altLang="bg-BG" sz="2400" dirty="0" smtClean="0"/>
              <a:t> </a:t>
            </a:r>
            <a:r>
              <a:rPr lang="en-GB" altLang="bg-BG" sz="2400" dirty="0" err="1" smtClean="0"/>
              <a:t>фондове</a:t>
            </a:r>
            <a:r>
              <a:rPr lang="bg-BG" altLang="bg-BG" sz="2400" dirty="0" smtClean="0"/>
              <a:t> </a:t>
            </a:r>
          </a:p>
          <a:p>
            <a:pPr marL="0" indent="0" eaLnBrk="1" hangingPunct="1">
              <a:lnSpc>
                <a:spcPct val="90000"/>
              </a:lnSpc>
              <a:buNone/>
              <a:defRPr/>
            </a:pPr>
            <a:endParaRPr lang="bg-BG" altLang="bg-BG" sz="2400" dirty="0" smtClean="0"/>
          </a:p>
        </p:txBody>
      </p:sp>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33</a:t>
            </a:fld>
            <a:endParaRPr lang="bg-BG" altLang="bg-BG"/>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altLang="bg-BG" sz="3200" smtClean="0"/>
              <a:t>Компоненти на трудовите доходи: трансферен доход и икономическа рента</a:t>
            </a:r>
            <a:endParaRPr lang="bg-BG" altLang="bg-BG" sz="3200" smtClean="0"/>
          </a:p>
        </p:txBody>
      </p:sp>
      <p:sp>
        <p:nvSpPr>
          <p:cNvPr id="32771" name="Rectangle 3"/>
          <p:cNvSpPr>
            <a:spLocks noGrp="1" noChangeArrowheads="1"/>
          </p:cNvSpPr>
          <p:nvPr>
            <p:ph type="body" idx="1"/>
          </p:nvPr>
        </p:nvSpPr>
        <p:spPr>
          <a:xfrm>
            <a:off x="0" y="1600200"/>
            <a:ext cx="9144000" cy="4525963"/>
          </a:xfrm>
        </p:spPr>
        <p:txBody>
          <a:bodyPr/>
          <a:lstStyle/>
          <a:p>
            <a:pPr algn="just" eaLnBrk="1" hangingPunct="1"/>
            <a:r>
              <a:rPr lang="en-GB" altLang="bg-BG" sz="2800" dirty="0" smtClean="0"/>
              <a:t>Част от него, </a:t>
            </a:r>
            <a:r>
              <a:rPr lang="en-GB" altLang="bg-BG" sz="2800" dirty="0" err="1" smtClean="0"/>
              <a:t>наречена</a:t>
            </a:r>
            <a:r>
              <a:rPr lang="en-GB" altLang="bg-BG" sz="2800" dirty="0" smtClean="0"/>
              <a:t> </a:t>
            </a:r>
            <a:r>
              <a:rPr lang="en-GB" altLang="bg-BG" sz="2800" b="1" i="1" dirty="0" err="1" smtClean="0">
                <a:solidFill>
                  <a:srgbClr val="FF0000"/>
                </a:solidFill>
              </a:rPr>
              <a:t>трансферен</a:t>
            </a:r>
            <a:r>
              <a:rPr lang="en-GB" altLang="bg-BG" sz="2800" dirty="0" smtClean="0"/>
              <a:t>, </a:t>
            </a:r>
            <a:r>
              <a:rPr lang="en-GB" altLang="bg-BG" sz="2800" dirty="0" err="1" smtClean="0"/>
              <a:t>представлява</a:t>
            </a:r>
            <a:r>
              <a:rPr lang="en-GB" altLang="bg-BG" sz="2800" dirty="0" smtClean="0"/>
              <a:t> </a:t>
            </a:r>
            <a:r>
              <a:rPr lang="en-GB" altLang="bg-BG" sz="2800" dirty="0" err="1" smtClean="0"/>
              <a:t>доходът</a:t>
            </a:r>
            <a:r>
              <a:rPr lang="en-GB" altLang="bg-BG" sz="2800" dirty="0" smtClean="0"/>
              <a:t> на труда, </a:t>
            </a:r>
            <a:r>
              <a:rPr lang="en-GB" altLang="bg-BG" sz="2800" dirty="0" err="1" smtClean="0"/>
              <a:t>който</a:t>
            </a:r>
            <a:r>
              <a:rPr lang="en-GB" altLang="bg-BG" sz="2800" dirty="0" smtClean="0"/>
              <a:t> </a:t>
            </a:r>
            <a:r>
              <a:rPr lang="en-GB" altLang="bg-BG" sz="2800" dirty="0" err="1" smtClean="0"/>
              <a:t>го</a:t>
            </a:r>
            <a:r>
              <a:rPr lang="en-GB" altLang="bg-BG" sz="2800" dirty="0" smtClean="0"/>
              <a:t> </a:t>
            </a:r>
            <a:r>
              <a:rPr lang="en-GB" altLang="bg-BG" sz="2800" dirty="0" err="1" smtClean="0"/>
              <a:t>задържа</a:t>
            </a:r>
            <a:r>
              <a:rPr lang="en-GB" altLang="bg-BG" sz="2800" dirty="0" smtClean="0"/>
              <a:t> на </a:t>
            </a:r>
            <a:r>
              <a:rPr lang="en-GB" altLang="bg-BG" sz="2800" dirty="0" err="1" smtClean="0"/>
              <a:t>тази</a:t>
            </a:r>
            <a:r>
              <a:rPr lang="en-GB" altLang="bg-BG" sz="2800" dirty="0" smtClean="0"/>
              <a:t> </a:t>
            </a:r>
            <a:r>
              <a:rPr lang="en-GB" altLang="bg-BG" sz="2800" dirty="0" err="1" smtClean="0"/>
              <a:t>работа</a:t>
            </a:r>
            <a:r>
              <a:rPr lang="en-GB" altLang="bg-BG" sz="2800" dirty="0" smtClean="0"/>
              <a:t>. В </a:t>
            </a:r>
            <a:r>
              <a:rPr lang="en-GB" altLang="bg-BG" sz="2800" dirty="0" err="1" smtClean="0"/>
              <a:t>този</a:t>
            </a:r>
            <a:r>
              <a:rPr lang="en-GB" altLang="bg-BG" sz="2800" dirty="0" smtClean="0"/>
              <a:t> </a:t>
            </a:r>
            <a:r>
              <a:rPr lang="en-GB" altLang="bg-BG" sz="2800" dirty="0" err="1" smtClean="0"/>
              <a:t>момент</a:t>
            </a:r>
            <a:r>
              <a:rPr lang="en-GB" altLang="bg-BG" sz="2800" dirty="0" smtClean="0"/>
              <a:t> той </a:t>
            </a:r>
            <a:r>
              <a:rPr lang="en-GB" altLang="bg-BG" sz="2800" dirty="0" err="1" smtClean="0"/>
              <a:t>няма</a:t>
            </a:r>
            <a:r>
              <a:rPr lang="en-GB" altLang="bg-BG" sz="2800" dirty="0" smtClean="0"/>
              <a:t> </a:t>
            </a:r>
            <a:r>
              <a:rPr lang="en-GB" altLang="bg-BG" sz="2800" dirty="0" err="1" smtClean="0"/>
              <a:t>друга</a:t>
            </a:r>
            <a:r>
              <a:rPr lang="en-GB" altLang="bg-BG" sz="2800" dirty="0" smtClean="0"/>
              <a:t> </a:t>
            </a:r>
            <a:r>
              <a:rPr lang="en-GB" altLang="bg-BG" sz="2800" dirty="0" err="1" smtClean="0"/>
              <a:t>по-добра</a:t>
            </a:r>
            <a:r>
              <a:rPr lang="en-GB" altLang="bg-BG" sz="2800" dirty="0" smtClean="0"/>
              <a:t> </a:t>
            </a:r>
            <a:r>
              <a:rPr lang="en-GB" altLang="bg-BG" sz="2800" dirty="0" err="1" smtClean="0"/>
              <a:t>алтернатива</a:t>
            </a:r>
            <a:r>
              <a:rPr lang="en-GB" altLang="bg-BG" sz="2800" dirty="0" smtClean="0"/>
              <a:t> за своя труд.</a:t>
            </a:r>
            <a:endParaRPr lang="bg-BG" altLang="bg-BG" sz="2800" dirty="0" smtClean="0"/>
          </a:p>
          <a:p>
            <a:pPr algn="just" eaLnBrk="1" hangingPunct="1"/>
            <a:r>
              <a:rPr lang="en-GB" altLang="bg-BG" sz="2800" dirty="0" smtClean="0"/>
              <a:t> </a:t>
            </a:r>
            <a:r>
              <a:rPr lang="en-GB" altLang="bg-BG" sz="2800" dirty="0" err="1" smtClean="0"/>
              <a:t>Втората</a:t>
            </a:r>
            <a:r>
              <a:rPr lang="en-GB" altLang="bg-BG" sz="2800" dirty="0" smtClean="0"/>
              <a:t> част от </a:t>
            </a:r>
            <a:r>
              <a:rPr lang="en-GB" altLang="bg-BG" sz="2800" dirty="0" err="1" smtClean="0"/>
              <a:t>дохода</a:t>
            </a:r>
            <a:r>
              <a:rPr lang="en-GB" altLang="bg-BG" sz="2800" dirty="0" smtClean="0"/>
              <a:t> на труда се </a:t>
            </a:r>
            <a:r>
              <a:rPr lang="en-GB" altLang="bg-BG" sz="2800" dirty="0" err="1" smtClean="0"/>
              <a:t>нарича</a:t>
            </a:r>
            <a:r>
              <a:rPr lang="en-GB" altLang="bg-BG" sz="2800" dirty="0" smtClean="0"/>
              <a:t> </a:t>
            </a:r>
            <a:r>
              <a:rPr lang="en-GB" altLang="bg-BG" sz="2800" b="1" i="1" dirty="0" err="1" smtClean="0">
                <a:solidFill>
                  <a:srgbClr val="FF0000"/>
                </a:solidFill>
              </a:rPr>
              <a:t>икономическа</a:t>
            </a:r>
            <a:r>
              <a:rPr lang="en-GB" altLang="bg-BG" sz="2800" b="1" i="1" dirty="0" smtClean="0">
                <a:solidFill>
                  <a:srgbClr val="FF0000"/>
                </a:solidFill>
              </a:rPr>
              <a:t> </a:t>
            </a:r>
            <a:r>
              <a:rPr lang="en-GB" altLang="bg-BG" sz="2800" b="1" i="1" dirty="0" err="1" smtClean="0">
                <a:solidFill>
                  <a:srgbClr val="FF0000"/>
                </a:solidFill>
              </a:rPr>
              <a:t>рента</a:t>
            </a:r>
            <a:r>
              <a:rPr lang="en-GB" altLang="bg-BG" sz="2800" dirty="0" smtClean="0"/>
              <a:t>. Тя </a:t>
            </a:r>
            <a:r>
              <a:rPr lang="en-GB" altLang="bg-BG" sz="2800" dirty="0" err="1" smtClean="0"/>
              <a:t>представлява</a:t>
            </a:r>
            <a:r>
              <a:rPr lang="en-GB" altLang="bg-BG" sz="2800" dirty="0" smtClean="0"/>
              <a:t> </a:t>
            </a:r>
            <a:r>
              <a:rPr lang="en-GB" altLang="bg-BG" sz="2800" dirty="0" err="1" smtClean="0"/>
              <a:t>добавката</a:t>
            </a:r>
            <a:r>
              <a:rPr lang="en-GB" altLang="bg-BG" sz="2800" dirty="0" smtClean="0"/>
              <a:t> </a:t>
            </a:r>
            <a:r>
              <a:rPr lang="en-GB" altLang="bg-BG" sz="2800" dirty="0" err="1" smtClean="0"/>
              <a:t>над</a:t>
            </a:r>
            <a:r>
              <a:rPr lang="en-GB" altLang="bg-BG" sz="2800" dirty="0" smtClean="0"/>
              <a:t> </a:t>
            </a:r>
            <a:r>
              <a:rPr lang="en-GB" altLang="bg-BG" sz="2800" dirty="0" err="1" smtClean="0"/>
              <a:t>трансферния</a:t>
            </a:r>
            <a:r>
              <a:rPr lang="en-GB" altLang="bg-BG" sz="2800" dirty="0" smtClean="0"/>
              <a:t> доход, която той </a:t>
            </a:r>
            <a:r>
              <a:rPr lang="en-GB" altLang="bg-BG" sz="2800" dirty="0" err="1" smtClean="0"/>
              <a:t>получава</a:t>
            </a:r>
            <a:r>
              <a:rPr lang="en-GB" altLang="bg-BG" sz="2800" dirty="0" smtClean="0"/>
              <a:t>.</a:t>
            </a:r>
            <a:endParaRPr lang="bg-BG" altLang="bg-BG" sz="2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34</a:t>
            </a:fld>
            <a:endParaRPr lang="bg-BG" altLang="bg-BG"/>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bg-BG" i="1" dirty="0" err="1" smtClean="0"/>
              <a:t>трансферен</a:t>
            </a:r>
            <a:r>
              <a:rPr lang="en-GB" altLang="bg-BG" i="1" dirty="0" smtClean="0"/>
              <a:t> доход</a:t>
            </a:r>
            <a:endParaRPr lang="bg-BG" dirty="0"/>
          </a:p>
        </p:txBody>
      </p:sp>
      <p:sp>
        <p:nvSpPr>
          <p:cNvPr id="33794" name="Rectangle 3"/>
          <p:cNvSpPr>
            <a:spLocks noGrp="1" noChangeArrowheads="1"/>
          </p:cNvSpPr>
          <p:nvPr>
            <p:ph sz="half" idx="1"/>
          </p:nvPr>
        </p:nvSpPr>
        <p:spPr/>
        <p:txBody>
          <a:bodyPr/>
          <a:lstStyle/>
          <a:p>
            <a:pPr marL="0" indent="0" algn="just" eaLnBrk="1" hangingPunct="1">
              <a:lnSpc>
                <a:spcPct val="80000"/>
              </a:lnSpc>
              <a:buNone/>
            </a:pPr>
            <a:r>
              <a:rPr lang="bg-BG" altLang="bg-BG" sz="2000" dirty="0" smtClean="0"/>
              <a:t>з</a:t>
            </a:r>
            <a:r>
              <a:rPr lang="en-GB" altLang="bg-BG" sz="2000" dirty="0" smtClean="0"/>
              <a:t>а </a:t>
            </a:r>
            <a:r>
              <a:rPr lang="en-GB" altLang="bg-BG" sz="2000" dirty="0" err="1" smtClean="0"/>
              <a:t>илюстрация</a:t>
            </a:r>
            <a:r>
              <a:rPr lang="en-GB" altLang="bg-BG" sz="2000" dirty="0" smtClean="0"/>
              <a:t> </a:t>
            </a:r>
            <a:r>
              <a:rPr lang="en-GB" altLang="bg-BG" sz="2000" dirty="0" err="1" smtClean="0"/>
              <a:t>вземаме</a:t>
            </a:r>
            <a:r>
              <a:rPr lang="en-GB" altLang="bg-BG" sz="2000" dirty="0" smtClean="0"/>
              <a:t> </a:t>
            </a:r>
            <a:r>
              <a:rPr lang="en-GB" altLang="bg-BG" sz="2000" dirty="0" err="1" smtClean="0"/>
              <a:t>следния</a:t>
            </a:r>
            <a:r>
              <a:rPr lang="en-GB" altLang="bg-BG" sz="2000" dirty="0" smtClean="0"/>
              <a:t> </a:t>
            </a:r>
            <a:r>
              <a:rPr lang="en-GB" altLang="bg-BG" sz="2000" dirty="0" err="1" smtClean="0"/>
              <a:t>пример</a:t>
            </a:r>
            <a:r>
              <a:rPr lang="en-GB" altLang="bg-BG" sz="2000" dirty="0" smtClean="0"/>
              <a:t>. </a:t>
            </a:r>
            <a:r>
              <a:rPr lang="bg-BG" altLang="bg-BG" sz="2000" dirty="0" smtClean="0"/>
              <a:t>В строителната фирма "Падащи мазилки" са заети 10 фаянсаджии, които получават </a:t>
            </a:r>
            <a:r>
              <a:rPr lang="en-GB" altLang="bg-BG" sz="2000" dirty="0" err="1" smtClean="0"/>
              <a:t>по</a:t>
            </a:r>
            <a:r>
              <a:rPr lang="en-GB" altLang="bg-BG" sz="2000" dirty="0" smtClean="0"/>
              <a:t> 20 </a:t>
            </a:r>
            <a:r>
              <a:rPr lang="en-GB" altLang="bg-BG" sz="2000" dirty="0" err="1" smtClean="0"/>
              <a:t>лв</a:t>
            </a:r>
            <a:r>
              <a:rPr lang="bg-BG" altLang="bg-BG" sz="2000" dirty="0" smtClean="0"/>
              <a:t>.</a:t>
            </a:r>
            <a:r>
              <a:rPr lang="en-GB" altLang="bg-BG" sz="2000" dirty="0" smtClean="0"/>
              <a:t> </a:t>
            </a:r>
            <a:r>
              <a:rPr lang="bg-BG" altLang="bg-BG" sz="2000" dirty="0" smtClean="0"/>
              <a:t>дневно за поставянето на 5 кв.м фаянс</a:t>
            </a:r>
            <a:r>
              <a:rPr lang="en-GB" altLang="bg-BG" sz="2000" dirty="0" smtClean="0"/>
              <a:t>.  (</a:t>
            </a:r>
            <a:r>
              <a:rPr lang="en-GB" altLang="bg-BG" sz="2000" dirty="0" err="1" smtClean="0"/>
              <a:t>пресечната</a:t>
            </a:r>
            <a:r>
              <a:rPr lang="en-GB" altLang="bg-BG" sz="2000" dirty="0" smtClean="0"/>
              <a:t> точ­ка </a:t>
            </a:r>
            <a:r>
              <a:rPr lang="en-GB" altLang="bg-BG" sz="2000" b="1" i="1" dirty="0" smtClean="0"/>
              <a:t>H </a:t>
            </a:r>
            <a:r>
              <a:rPr lang="en-GB" altLang="bg-BG" sz="2000" dirty="0" smtClean="0"/>
              <a:t>на кривата на търсенето </a:t>
            </a:r>
            <a:r>
              <a:rPr lang="en-GB" altLang="bg-BG" sz="2000" b="1" i="1" dirty="0" smtClean="0"/>
              <a:t>DD </a:t>
            </a:r>
            <a:r>
              <a:rPr lang="en-GB" altLang="bg-BG" sz="2000" dirty="0" smtClean="0"/>
              <a:t>и кривата на предлагането </a:t>
            </a:r>
            <a:r>
              <a:rPr lang="en-GB" altLang="bg-BG" sz="2000" b="1" i="1" dirty="0" smtClean="0"/>
              <a:t>SS). </a:t>
            </a:r>
            <a:r>
              <a:rPr lang="bg-BG" altLang="bg-BG" sz="2000" dirty="0" smtClean="0"/>
              <a:t>Наетите работ­ни­ци приемат дневната заплата за добра, защото другата алтернатива за работа, като мазачи, е 15 лв. на ден. В този смисъл дневна­та заплата от 20 лв. е </a:t>
            </a:r>
            <a:r>
              <a:rPr lang="bg-BG" altLang="bg-BG" sz="2000" i="1" dirty="0" smtClean="0"/>
              <a:t>трансферен доход</a:t>
            </a:r>
            <a:r>
              <a:rPr lang="bg-BG" altLang="bg-BG" sz="2000" dirty="0" smtClean="0"/>
              <a:t>, защото тя ги задържа на дадената работа.</a:t>
            </a:r>
          </a:p>
        </p:txBody>
      </p:sp>
      <p:pic>
        <p:nvPicPr>
          <p:cNvPr id="3379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06196" y="1982402"/>
            <a:ext cx="3322608" cy="376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A3974B92-DC9B-46B3-988A-B702E023CA3A}" type="slidenum">
              <a:rPr lang="bg-BG" altLang="bg-BG" smtClean="0"/>
              <a:pPr>
                <a:defRPr/>
              </a:pPr>
              <a:t>35</a:t>
            </a:fld>
            <a:endParaRPr lang="bg-BG" altLang="bg-BG"/>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20072" y="274638"/>
            <a:ext cx="3466728" cy="1143000"/>
          </a:xfrm>
        </p:spPr>
        <p:txBody>
          <a:bodyPr/>
          <a:lstStyle/>
          <a:p>
            <a:r>
              <a:rPr lang="bg-BG" sz="2000" b="1" dirty="0" smtClean="0"/>
              <a:t>Икономическа рента и трансферен доход</a:t>
            </a:r>
            <a:endParaRPr lang="bg-BG" sz="2000" b="1" dirty="0"/>
          </a:p>
        </p:txBody>
      </p:sp>
      <p:sp>
        <p:nvSpPr>
          <p:cNvPr id="7" name="Content Placeholder 6"/>
          <p:cNvSpPr>
            <a:spLocks noGrp="1"/>
          </p:cNvSpPr>
          <p:nvPr>
            <p:ph sz="half" idx="1"/>
          </p:nvPr>
        </p:nvSpPr>
        <p:spPr>
          <a:xfrm>
            <a:off x="0" y="0"/>
            <a:ext cx="4932040" cy="6126163"/>
          </a:xfrm>
        </p:spPr>
        <p:txBody>
          <a:bodyPr/>
          <a:lstStyle/>
          <a:p>
            <a:pPr algn="just" eaLnBrk="1" hangingPunct="1">
              <a:lnSpc>
                <a:spcPct val="80000"/>
              </a:lnSpc>
            </a:pPr>
            <a:r>
              <a:rPr lang="bg-BG" altLang="bg-BG" sz="1800" dirty="0" smtClean="0"/>
              <a:t>Когато поръчките за работа се увеличават, строителната фирма търси допълнително   </a:t>
            </a:r>
            <a:r>
              <a:rPr lang="bg-BG" altLang="bg-BG" sz="1800" b="1" i="1" dirty="0" smtClean="0"/>
              <a:t>10  </a:t>
            </a:r>
            <a:r>
              <a:rPr lang="bg-BG" altLang="bg-BG" sz="1800" dirty="0" smtClean="0"/>
              <a:t>работници със същата квалификация (кривата </a:t>
            </a:r>
            <a:r>
              <a:rPr lang="bg-BG" altLang="bg-BG" sz="1800" b="1" i="1" dirty="0" smtClean="0"/>
              <a:t>DD </a:t>
            </a:r>
            <a:r>
              <a:rPr lang="bg-BG" altLang="bg-BG" sz="1800" dirty="0" smtClean="0"/>
              <a:t>се измества в плоскост </a:t>
            </a:r>
            <a:r>
              <a:rPr lang="bg-BG" altLang="bg-BG" sz="1800" b="1" i="1" dirty="0" smtClean="0"/>
              <a:t>D1D1).  </a:t>
            </a:r>
            <a:r>
              <a:rPr lang="bg-BG" altLang="bg-BG" sz="1800" dirty="0" smtClean="0"/>
              <a:t>За да ги привлече на работа, фирмата осигурява по-висока часова заплата – примерно 25 лв. Този доход за допълнително наетите работници се явява  </a:t>
            </a:r>
            <a:r>
              <a:rPr lang="bg-BG" altLang="bg-BG" sz="1800" i="1" dirty="0" smtClean="0"/>
              <a:t>трансферен,</a:t>
            </a:r>
            <a:r>
              <a:rPr lang="bg-BG" altLang="bg-BG" sz="1800" dirty="0" smtClean="0"/>
              <a:t> защото те нямат по-добра алтернатива за продажба на своя труд. Възниква въпросът: какво ще стане със заплащането на </a:t>
            </a:r>
            <a:r>
              <a:rPr lang="bg-BG" altLang="bg-BG" sz="1800" i="1" dirty="0" smtClean="0"/>
              <a:t>досега зае­ти­те работници?</a:t>
            </a:r>
          </a:p>
          <a:p>
            <a:pPr algn="just" eaLnBrk="1" hangingPunct="1">
              <a:lnSpc>
                <a:spcPct val="80000"/>
              </a:lnSpc>
            </a:pPr>
            <a:endParaRPr lang="bg-BG" altLang="bg-BG" sz="1800" dirty="0" smtClean="0"/>
          </a:p>
          <a:p>
            <a:pPr algn="just" eaLnBrk="1" hangingPunct="1">
              <a:lnSpc>
                <a:spcPct val="80000"/>
              </a:lnSpc>
            </a:pPr>
            <a:r>
              <a:rPr lang="bg-BG" altLang="bg-BG" sz="1800" dirty="0" smtClean="0"/>
              <a:t>Търсенето на дадения т</a:t>
            </a:r>
            <a:r>
              <a:rPr lang="en-GB" altLang="bg-BG" sz="1800" dirty="0" err="1" smtClean="0"/>
              <a:t>руд</a:t>
            </a:r>
            <a:r>
              <a:rPr lang="en-GB" altLang="bg-BG" sz="1800" dirty="0" smtClean="0"/>
              <a:t> </a:t>
            </a:r>
            <a:r>
              <a:rPr lang="en-GB" altLang="bg-BG" sz="1800" dirty="0" err="1"/>
              <a:t>създава</a:t>
            </a:r>
            <a:r>
              <a:rPr lang="en-GB" altLang="bg-BG" sz="1800" dirty="0"/>
              <a:t> нова </a:t>
            </a:r>
            <a:r>
              <a:rPr lang="en-GB" altLang="bg-BG" sz="1800" dirty="0" err="1"/>
              <a:t>алтернатива</a:t>
            </a:r>
            <a:r>
              <a:rPr lang="en-GB" altLang="bg-BG" sz="1800" dirty="0"/>
              <a:t> за </a:t>
            </a:r>
            <a:r>
              <a:rPr lang="en-GB" altLang="bg-BG" sz="1800" dirty="0" err="1"/>
              <a:t>заетите</a:t>
            </a:r>
            <a:r>
              <a:rPr lang="en-GB" altLang="bg-BG" sz="1800" dirty="0"/>
              <a:t> – </a:t>
            </a:r>
            <a:r>
              <a:rPr lang="bg-BG" altLang="bg-BG" sz="1800" dirty="0" smtClean="0"/>
              <a:t>да започнат работа в друга фирма с по-високо равнище на заплащане. За да не ги загубят, сегашните им работодатели повишават дневната им заплата до пазарно установилата се цена за техния труд, т.е. 25лв. Разликата от 5лв. в сравнение с първоначалното дневно заплащане е именно </a:t>
            </a:r>
            <a:r>
              <a:rPr lang="bg-BG" altLang="bg-BG" sz="1800" i="1" dirty="0" smtClean="0"/>
              <a:t>икономическа рента</a:t>
            </a:r>
            <a:r>
              <a:rPr lang="en-GB" altLang="bg-BG" sz="1800" dirty="0" smtClean="0"/>
              <a:t>. </a:t>
            </a:r>
            <a:r>
              <a:rPr lang="en-GB" altLang="bg-BG" sz="1800" dirty="0"/>
              <a:t>Тя е </a:t>
            </a:r>
            <a:r>
              <a:rPr lang="bg-BG" altLang="bg-BG" sz="1800" dirty="0" smtClean="0"/>
              <a:t>добавка над трансферния платеж </a:t>
            </a:r>
            <a:r>
              <a:rPr lang="en-GB" altLang="bg-BG" sz="1800" dirty="0" err="1" smtClean="0"/>
              <a:t>от</a:t>
            </a:r>
            <a:r>
              <a:rPr lang="en-GB" altLang="bg-BG" sz="1800" dirty="0" smtClean="0"/>
              <a:t> </a:t>
            </a:r>
            <a:r>
              <a:rPr lang="en-GB" altLang="bg-BG" sz="1800" dirty="0"/>
              <a:t>20 лв. </a:t>
            </a:r>
            <a:endParaRPr lang="bg-BG" altLang="bg-BG" sz="1800" dirty="0"/>
          </a:p>
          <a:p>
            <a:endParaRPr lang="bg-BG" sz="1400" dirty="0"/>
          </a:p>
        </p:txBody>
      </p:sp>
      <p:pic>
        <p:nvPicPr>
          <p:cNvPr id="8499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06196" y="1982402"/>
            <a:ext cx="3322608" cy="376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844824"/>
            <a:ext cx="3312368" cy="381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A3974B92-DC9B-46B3-988A-B702E023CA3A}" type="slidenum">
              <a:rPr lang="bg-BG" altLang="bg-BG" smtClean="0"/>
              <a:pPr>
                <a:defRPr/>
              </a:pPr>
              <a:t>36</a:t>
            </a:fld>
            <a:endParaRPr lang="bg-BG" altLang="bg-BG"/>
          </a:p>
        </p:txBody>
      </p:sp>
    </p:spTree>
    <p:extLst>
      <p:ext uri="{BB962C8B-B14F-4D97-AF65-F5344CB8AC3E}">
        <p14:creationId xmlns:p14="http://schemas.microsoft.com/office/powerpoint/2010/main" val="48614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84994"/>
                                        </p:tgtEl>
                                        <p:attrNameLst>
                                          <p:attrName>ppt_x</p:attrName>
                                        </p:attrNameLst>
                                      </p:cBhvr>
                                      <p:tavLst>
                                        <p:tav tm="0">
                                          <p:val>
                                            <p:strVal val="ppt_x"/>
                                          </p:val>
                                        </p:tav>
                                        <p:tav tm="100000">
                                          <p:val>
                                            <p:strVal val="ppt_x"/>
                                          </p:val>
                                        </p:tav>
                                      </p:tavLst>
                                    </p:anim>
                                    <p:anim calcmode="lin" valueType="num">
                                      <p:cBhvr additive="base">
                                        <p:cTn id="7" dur="500"/>
                                        <p:tgtEl>
                                          <p:spTgt spid="84994"/>
                                        </p:tgtEl>
                                        <p:attrNameLst>
                                          <p:attrName>ppt_y</p:attrName>
                                        </p:attrNameLst>
                                      </p:cBhvr>
                                      <p:tavLst>
                                        <p:tav tm="0">
                                          <p:val>
                                            <p:strVal val="ppt_y"/>
                                          </p:val>
                                        </p:tav>
                                        <p:tav tm="100000">
                                          <p:val>
                                            <p:strVal val="1+ppt_h/2"/>
                                          </p:val>
                                        </p:tav>
                                      </p:tavLst>
                                    </p:anim>
                                    <p:set>
                                      <p:cBhvr>
                                        <p:cTn id="8" dur="1" fill="hold">
                                          <p:stCondLst>
                                            <p:cond delay="499"/>
                                          </p:stCondLst>
                                        </p:cTn>
                                        <p:tgtEl>
                                          <p:spTgt spid="8499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gtEl>
                                        <p:attrNameLst>
                                          <p:attrName>style.visibility</p:attrName>
                                        </p:attrNameLst>
                                      </p:cBhvr>
                                      <p:to>
                                        <p:strVal val="visible"/>
                                      </p:to>
                                    </p:set>
                                    <p:anim calcmode="lin" valueType="num">
                                      <p:cBhvr additive="base">
                                        <p:cTn id="13" dur="500" fill="hold"/>
                                        <p:tgtEl>
                                          <p:spTgt spid="84995"/>
                                        </p:tgtEl>
                                        <p:attrNameLst>
                                          <p:attrName>ppt_x</p:attrName>
                                        </p:attrNameLst>
                                      </p:cBhvr>
                                      <p:tavLst>
                                        <p:tav tm="0">
                                          <p:val>
                                            <p:strVal val="#ppt_x"/>
                                          </p:val>
                                        </p:tav>
                                        <p:tav tm="100000">
                                          <p:val>
                                            <p:strVal val="#ppt_x"/>
                                          </p:val>
                                        </p:tav>
                                      </p:tavLst>
                                    </p:anim>
                                    <p:anim calcmode="lin" valueType="num">
                                      <p:cBhvr additive="base">
                                        <p:cTn id="14" dur="500" fill="hold"/>
                                        <p:tgtEl>
                                          <p:spTgt spid="849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84995"/>
                                        </p:tgtEl>
                                        <p:attrNameLst>
                                          <p:attrName>ppt_x</p:attrName>
                                        </p:attrNameLst>
                                      </p:cBhvr>
                                      <p:tavLst>
                                        <p:tav tm="0">
                                          <p:val>
                                            <p:strVal val="ppt_x"/>
                                          </p:val>
                                        </p:tav>
                                        <p:tav tm="100000">
                                          <p:val>
                                            <p:strVal val="ppt_x"/>
                                          </p:val>
                                        </p:tav>
                                      </p:tavLst>
                                    </p:anim>
                                    <p:anim calcmode="lin" valueType="num">
                                      <p:cBhvr additive="base">
                                        <p:cTn id="19" dur="500"/>
                                        <p:tgtEl>
                                          <p:spTgt spid="84995"/>
                                        </p:tgtEl>
                                        <p:attrNameLst>
                                          <p:attrName>ppt_y</p:attrName>
                                        </p:attrNameLst>
                                      </p:cBhvr>
                                      <p:tavLst>
                                        <p:tav tm="0">
                                          <p:val>
                                            <p:strVal val="ppt_y"/>
                                          </p:val>
                                        </p:tav>
                                        <p:tav tm="100000">
                                          <p:val>
                                            <p:strVal val="1+ppt_h/2"/>
                                          </p:val>
                                        </p:tav>
                                      </p:tavLst>
                                    </p:anim>
                                    <p:set>
                                      <p:cBhvr>
                                        <p:cTn id="20" dur="1" fill="hold">
                                          <p:stCondLst>
                                            <p:cond delay="499"/>
                                          </p:stCondLst>
                                        </p:cTn>
                                        <p:tgtEl>
                                          <p:spTgt spid="849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0" y="404813"/>
            <a:ext cx="8893175" cy="5721350"/>
          </a:xfrm>
        </p:spPr>
        <p:txBody>
          <a:bodyPr/>
          <a:lstStyle/>
          <a:p>
            <a:pPr marL="0" indent="0" algn="just" eaLnBrk="1" hangingPunct="1">
              <a:lnSpc>
                <a:spcPct val="90000"/>
              </a:lnSpc>
              <a:buNone/>
            </a:pPr>
            <a:r>
              <a:rPr lang="bg-BG" altLang="bg-BG" sz="2400" dirty="0" smtClean="0"/>
              <a:t>Причината за </a:t>
            </a:r>
            <a:r>
              <a:rPr lang="bg-BG" altLang="bg-BG" sz="2400" b="1" dirty="0" smtClean="0">
                <a:solidFill>
                  <a:srgbClr val="FF0000"/>
                </a:solidFill>
              </a:rPr>
              <a:t>възникването на икономическата рента е нееластичността </a:t>
            </a:r>
            <a:r>
              <a:rPr lang="bg-BG" altLang="bg-BG" sz="2400" dirty="0" smtClean="0"/>
              <a:t>в предлагането на дадения труд. Тя се проявява обаче, </a:t>
            </a:r>
            <a:r>
              <a:rPr lang="bg-BG" altLang="bg-BG" sz="2400" b="1" dirty="0" smtClean="0"/>
              <a:t>само когато  е налице  добавъчно търсене на същия труд</a:t>
            </a:r>
            <a:r>
              <a:rPr lang="bg-BG" altLang="bg-BG" sz="2400" dirty="0" smtClean="0"/>
              <a:t>. При тези условия, </a:t>
            </a:r>
            <a:r>
              <a:rPr lang="bg-BG" altLang="bg-BG" sz="2400" b="1" dirty="0" smtClean="0"/>
              <a:t>липсата на достатъчно заместители на дадения труд на пазара налага следващите единици от него да бъдат привлечени с по-високи заплати</a:t>
            </a:r>
            <a:r>
              <a:rPr lang="bg-BG" altLang="bg-BG" sz="2400" dirty="0" smtClean="0"/>
              <a:t>. Така, </a:t>
            </a:r>
            <a:r>
              <a:rPr lang="bg-BG" altLang="bg-BG" sz="2400" b="1" dirty="0" smtClean="0"/>
              <a:t>без да е повишена производителността на труда, нито часовото време за работа, заетите от търсената категория труд получават </a:t>
            </a:r>
            <a:r>
              <a:rPr lang="bg-BG" altLang="bg-BG" sz="2400" b="1" dirty="0" smtClean="0">
                <a:solidFill>
                  <a:srgbClr val="FF0000"/>
                </a:solidFill>
              </a:rPr>
              <a:t>добавъчен доход</a:t>
            </a:r>
            <a:r>
              <a:rPr lang="en-GB" altLang="bg-BG" sz="2400" dirty="0" smtClean="0"/>
              <a:t>. Той се </a:t>
            </a:r>
            <a:r>
              <a:rPr lang="en-GB" altLang="bg-BG" sz="2400" dirty="0" err="1" smtClean="0"/>
              <a:t>нарича</a:t>
            </a:r>
            <a:r>
              <a:rPr lang="en-GB" altLang="bg-BG" sz="2400" dirty="0" smtClean="0"/>
              <a:t> </a:t>
            </a:r>
            <a:r>
              <a:rPr lang="en-GB" altLang="bg-BG" sz="2400" b="1" dirty="0" err="1" smtClean="0"/>
              <a:t>икономическа</a:t>
            </a:r>
            <a:r>
              <a:rPr lang="en-GB" altLang="bg-BG" sz="2400" b="1" dirty="0" smtClean="0"/>
              <a:t> </a:t>
            </a:r>
            <a:r>
              <a:rPr lang="en-GB" altLang="bg-BG" sz="2400" b="1" dirty="0" err="1" smtClean="0"/>
              <a:t>рента</a:t>
            </a:r>
            <a:r>
              <a:rPr lang="en-GB" altLang="bg-BG" sz="2400" dirty="0" smtClean="0"/>
              <a:t>, защото е </a:t>
            </a:r>
            <a:r>
              <a:rPr lang="en-GB" altLang="bg-BG" sz="2400" dirty="0" err="1" smtClean="0"/>
              <a:t>възнагр</a:t>
            </a:r>
            <a:r>
              <a:rPr lang="bg-BG" altLang="bg-BG" sz="2400" dirty="0" smtClean="0"/>
              <a:t>а</a:t>
            </a:r>
            <a:r>
              <a:rPr lang="en-GB" altLang="bg-BG" sz="2400" dirty="0" err="1" smtClean="0"/>
              <a:t>ждение</a:t>
            </a:r>
            <a:r>
              <a:rPr lang="en-GB" altLang="bg-BG" sz="2400" dirty="0" smtClean="0"/>
              <a:t> </a:t>
            </a:r>
            <a:r>
              <a:rPr lang="en-GB" altLang="bg-BG" sz="2400" dirty="0" err="1" smtClean="0"/>
              <a:t>не</a:t>
            </a:r>
            <a:r>
              <a:rPr lang="en-GB" altLang="bg-BG" sz="2400" dirty="0" smtClean="0"/>
              <a:t> за </a:t>
            </a:r>
            <a:r>
              <a:rPr lang="en-GB" altLang="bg-BG" sz="2400" dirty="0" err="1" smtClean="0"/>
              <a:t>вложения</a:t>
            </a:r>
            <a:r>
              <a:rPr lang="en-GB" altLang="bg-BG" sz="2400" dirty="0" smtClean="0"/>
              <a:t> в </a:t>
            </a:r>
            <a:r>
              <a:rPr lang="en-GB" altLang="bg-BG" sz="2400" dirty="0" err="1" smtClean="0"/>
              <a:t>повече</a:t>
            </a:r>
            <a:r>
              <a:rPr lang="en-GB" altLang="bg-BG" sz="2400" dirty="0" smtClean="0"/>
              <a:t> труд, а за неговото </a:t>
            </a:r>
            <a:r>
              <a:rPr lang="en-GB" altLang="bg-BG" sz="2400" dirty="0" err="1" smtClean="0"/>
              <a:t>ограничено</a:t>
            </a:r>
            <a:r>
              <a:rPr lang="en-GB" altLang="bg-BG" sz="2400" dirty="0" smtClean="0"/>
              <a:t> предлагане на </a:t>
            </a:r>
            <a:r>
              <a:rPr lang="en-GB" altLang="bg-BG" sz="2400" dirty="0" err="1" smtClean="0"/>
              <a:t>трудовия</a:t>
            </a:r>
            <a:r>
              <a:rPr lang="en-GB" altLang="bg-BG" sz="2400" dirty="0" smtClean="0"/>
              <a:t> пазар. В </a:t>
            </a:r>
            <a:r>
              <a:rPr lang="en-GB" altLang="bg-BG" sz="2400" dirty="0" err="1" smtClean="0"/>
              <a:t>по-общ</a:t>
            </a:r>
            <a:r>
              <a:rPr lang="en-GB" altLang="bg-BG" sz="2400" dirty="0" smtClean="0"/>
              <a:t> </a:t>
            </a:r>
            <a:r>
              <a:rPr lang="en-GB" altLang="bg-BG" sz="2400" dirty="0" err="1" smtClean="0"/>
              <a:t>план</a:t>
            </a:r>
            <a:r>
              <a:rPr lang="en-GB" altLang="bg-BG" sz="2400" dirty="0" smtClean="0"/>
              <a:t> </a:t>
            </a:r>
            <a:r>
              <a:rPr lang="en-GB" altLang="bg-BG" sz="2400" dirty="0" err="1" smtClean="0"/>
              <a:t>икономическата</a:t>
            </a:r>
            <a:r>
              <a:rPr lang="en-GB" altLang="bg-BG" sz="2400" dirty="0" smtClean="0"/>
              <a:t> </a:t>
            </a:r>
            <a:r>
              <a:rPr lang="en-GB" altLang="bg-BG" sz="2400" dirty="0" err="1" smtClean="0"/>
              <a:t>рента</a:t>
            </a:r>
            <a:r>
              <a:rPr lang="en-GB" altLang="bg-BG" sz="2400" dirty="0" smtClean="0"/>
              <a:t> </a:t>
            </a:r>
            <a:r>
              <a:rPr lang="en-GB" altLang="bg-BG" sz="2400" dirty="0" err="1" smtClean="0"/>
              <a:t>възниква</a:t>
            </a:r>
            <a:r>
              <a:rPr lang="en-GB" altLang="bg-BG" sz="2400" dirty="0" smtClean="0"/>
              <a:t> </a:t>
            </a:r>
            <a:r>
              <a:rPr lang="en-GB" altLang="bg-BG" sz="2400" dirty="0" err="1" smtClean="0"/>
              <a:t>винаги</a:t>
            </a:r>
            <a:r>
              <a:rPr lang="en-GB" altLang="bg-BG" sz="2400" dirty="0" smtClean="0"/>
              <a:t>, когато е налице търсене на </a:t>
            </a:r>
            <a:r>
              <a:rPr lang="en-GB" altLang="bg-BG" sz="2400" dirty="0" err="1" smtClean="0"/>
              <a:t>производствени</a:t>
            </a:r>
            <a:r>
              <a:rPr lang="en-GB" altLang="bg-BG" sz="2400" dirty="0" smtClean="0"/>
              <a:t> фактори, предлагането на които е нееластично на пазара, </a:t>
            </a:r>
            <a:r>
              <a:rPr lang="en-GB" altLang="bg-BG" sz="2400" dirty="0" err="1" smtClean="0"/>
              <a:t>т.е</a:t>
            </a:r>
            <a:r>
              <a:rPr lang="en-GB" altLang="bg-BG" sz="2400" dirty="0" smtClean="0"/>
              <a:t>. които са </a:t>
            </a:r>
            <a:r>
              <a:rPr lang="en-GB" altLang="bg-BG" sz="2400" i="1" dirty="0" err="1" smtClean="0"/>
              <a:t>оскъдни</a:t>
            </a:r>
            <a:r>
              <a:rPr lang="en-GB" altLang="bg-BG" sz="2400" i="1" dirty="0" smtClean="0"/>
              <a:t> и </a:t>
            </a:r>
            <a:r>
              <a:rPr lang="en-GB" altLang="bg-BG" sz="2400" i="1" dirty="0" err="1" smtClean="0"/>
              <a:t>нямат</a:t>
            </a:r>
            <a:r>
              <a:rPr lang="en-GB" altLang="bg-BG" sz="2400" i="1" dirty="0" smtClean="0"/>
              <a:t> </a:t>
            </a:r>
            <a:r>
              <a:rPr lang="en-GB" altLang="bg-BG" sz="2400" i="1" dirty="0" err="1" smtClean="0"/>
              <a:t>достатъчно</a:t>
            </a:r>
            <a:r>
              <a:rPr lang="en-GB" altLang="bg-BG" sz="2400" i="1" dirty="0" smtClean="0"/>
              <a:t> </a:t>
            </a:r>
            <a:r>
              <a:rPr lang="en-GB" altLang="bg-BG" sz="2400" i="1" dirty="0" err="1" smtClean="0"/>
              <a:t>заместители</a:t>
            </a:r>
            <a:r>
              <a:rPr lang="en-GB" altLang="bg-BG" sz="2400" i="1" dirty="0" smtClean="0"/>
              <a:t> на пазара</a:t>
            </a:r>
            <a:r>
              <a:rPr lang="bg-BG" altLang="bg-BG" sz="2400" dirty="0" smtClean="0"/>
              <a:t> </a:t>
            </a:r>
          </a:p>
        </p:txBody>
      </p:sp>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37</a:t>
            </a:fld>
            <a:endParaRPr lang="bg-BG" altLang="bg-BG"/>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bg-BG" sz="2400" i="1" dirty="0" smtClean="0"/>
              <a:t>фиг.6.6 </a:t>
            </a:r>
            <a:r>
              <a:rPr lang="bg-BG" altLang="bg-BG" sz="2400" i="1" dirty="0" smtClean="0"/>
              <a:t>Компоненти на  дохода в условия на различна </a:t>
            </a:r>
            <a:br>
              <a:rPr lang="bg-BG" altLang="bg-BG" sz="2400" i="1" dirty="0" smtClean="0"/>
            </a:br>
            <a:r>
              <a:rPr lang="bg-BG" altLang="bg-BG" sz="2400" i="1" dirty="0" smtClean="0"/>
              <a:t>              еластичност на предлагането на труда.</a:t>
            </a:r>
          </a:p>
        </p:txBody>
      </p:sp>
      <p:sp>
        <p:nvSpPr>
          <p:cNvPr id="35843" name="Rectangle 3"/>
          <p:cNvSpPr>
            <a:spLocks noGrp="1" noChangeArrowheads="1"/>
          </p:cNvSpPr>
          <p:nvPr>
            <p:ph sz="half" idx="1"/>
          </p:nvPr>
        </p:nvSpPr>
        <p:spPr>
          <a:xfrm>
            <a:off x="0" y="1600200"/>
            <a:ext cx="4495800" cy="4525963"/>
          </a:xfrm>
        </p:spPr>
        <p:txBody>
          <a:bodyPr/>
          <a:lstStyle/>
          <a:p>
            <a:pPr marL="0" indent="0" algn="just" eaLnBrk="1" hangingPunct="1">
              <a:lnSpc>
                <a:spcPct val="80000"/>
              </a:lnSpc>
              <a:buNone/>
            </a:pPr>
            <a:r>
              <a:rPr lang="bg-BG" altLang="bg-BG" sz="2000" dirty="0" smtClean="0"/>
              <a:t>компонентите на дохода, в случая работната заплата, в зависимост от </a:t>
            </a:r>
            <a:r>
              <a:rPr lang="bg-BG" altLang="bg-BG" sz="2000" i="1" dirty="0" smtClean="0"/>
              <a:t>еластичността на предлагането представляват:</a:t>
            </a:r>
            <a:endParaRPr lang="bg-BG" altLang="bg-BG" sz="2000" dirty="0" smtClean="0"/>
          </a:p>
          <a:p>
            <a:pPr marL="0" indent="0" algn="just" eaLnBrk="1" hangingPunct="1">
              <a:lnSpc>
                <a:spcPct val="80000"/>
              </a:lnSpc>
              <a:buNone/>
            </a:pPr>
            <a:r>
              <a:rPr lang="bg-BG" altLang="bg-BG" sz="2000" dirty="0" smtClean="0"/>
              <a:t>само </a:t>
            </a:r>
            <a:r>
              <a:rPr lang="bg-BG" altLang="bg-BG" sz="2000" b="1" dirty="0" smtClean="0">
                <a:solidFill>
                  <a:srgbClr val="FF0000"/>
                </a:solidFill>
              </a:rPr>
              <a:t>трансферен доход</a:t>
            </a:r>
            <a:r>
              <a:rPr lang="bg-BG" altLang="bg-BG" sz="2000" dirty="0" smtClean="0"/>
              <a:t>, когато предлагането на труда е съвършено еластично-фиг.6.6а;</a:t>
            </a:r>
          </a:p>
          <a:p>
            <a:pPr marL="0" indent="0" algn="just" eaLnBrk="1" hangingPunct="1">
              <a:lnSpc>
                <a:spcPct val="80000"/>
              </a:lnSpc>
              <a:buNone/>
            </a:pPr>
            <a:r>
              <a:rPr lang="bg-BG" altLang="bg-BG" sz="2000" b="1" dirty="0" smtClean="0">
                <a:solidFill>
                  <a:srgbClr val="FF0000"/>
                </a:solidFill>
              </a:rPr>
              <a:t>икономическа рента и трансферен доход</a:t>
            </a:r>
            <a:r>
              <a:rPr lang="bg-BG" altLang="bg-BG" sz="2000" dirty="0" smtClean="0"/>
              <a:t>, когато предлагането на труда е еластично - фиг. 6.6б;</a:t>
            </a:r>
          </a:p>
          <a:p>
            <a:pPr marL="0" indent="0" algn="just" eaLnBrk="1" hangingPunct="1">
              <a:lnSpc>
                <a:spcPct val="80000"/>
              </a:lnSpc>
              <a:buNone/>
            </a:pPr>
            <a:r>
              <a:rPr lang="bg-BG" altLang="bg-BG" sz="2000" b="1" dirty="0" smtClean="0">
                <a:solidFill>
                  <a:srgbClr val="FF0000"/>
                </a:solidFill>
              </a:rPr>
              <a:t>само икономическа рента</a:t>
            </a:r>
            <a:r>
              <a:rPr lang="bg-BG" altLang="bg-BG" sz="2000" dirty="0" smtClean="0"/>
              <a:t>, когато предлагането на труда е съвършено нееластично</a:t>
            </a:r>
            <a:r>
              <a:rPr lang="en-GB" altLang="bg-BG" sz="2000" dirty="0" smtClean="0"/>
              <a:t> -фиг.6.6в;</a:t>
            </a:r>
            <a:endParaRPr lang="bg-BG" altLang="bg-BG" sz="2000" dirty="0" smtClean="0"/>
          </a:p>
        </p:txBody>
      </p:sp>
      <p:pic>
        <p:nvPicPr>
          <p:cNvPr id="5" name="Content Placeholder 4" descr="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05387" y="1981994"/>
            <a:ext cx="332422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50" y="1855788"/>
            <a:ext cx="3381474" cy="3896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021" y="1870366"/>
            <a:ext cx="3444403" cy="393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A3974B92-DC9B-46B3-988A-B702E023CA3A}" type="slidenum">
              <a:rPr lang="bg-BG" altLang="bg-BG" smtClean="0"/>
              <a:pPr>
                <a:defRPr/>
              </a:pPr>
              <a:t>38</a:t>
            </a:fld>
            <a:endParaRPr lang="bg-BG" altLang="bg-B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4"/>
                                        </p:tgtEl>
                                        <p:attrNameLst>
                                          <p:attrName>style.visibility</p:attrName>
                                        </p:attrNameLst>
                                      </p:cBhvr>
                                      <p:to>
                                        <p:strVal val="visible"/>
                                      </p:to>
                                    </p:set>
                                    <p:anim calcmode="lin" valueType="num">
                                      <p:cBhvr additive="base">
                                        <p:cTn id="19" dur="500" fill="hold"/>
                                        <p:tgtEl>
                                          <p:spTgt spid="35844"/>
                                        </p:tgtEl>
                                        <p:attrNameLst>
                                          <p:attrName>ppt_x</p:attrName>
                                        </p:attrNameLst>
                                      </p:cBhvr>
                                      <p:tavLst>
                                        <p:tav tm="0">
                                          <p:val>
                                            <p:strVal val="#ppt_x"/>
                                          </p:val>
                                        </p:tav>
                                        <p:tav tm="100000">
                                          <p:val>
                                            <p:strVal val="#ppt_x"/>
                                          </p:val>
                                        </p:tav>
                                      </p:tavLst>
                                    </p:anim>
                                    <p:anim calcmode="lin" valueType="num">
                                      <p:cBhvr additive="base">
                                        <p:cTn id="20"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5844"/>
                                        </p:tgtEl>
                                        <p:attrNameLst>
                                          <p:attrName>ppt_x</p:attrName>
                                        </p:attrNameLst>
                                      </p:cBhvr>
                                      <p:tavLst>
                                        <p:tav tm="0">
                                          <p:val>
                                            <p:strVal val="ppt_x"/>
                                          </p:val>
                                        </p:tav>
                                        <p:tav tm="100000">
                                          <p:val>
                                            <p:strVal val="ppt_x"/>
                                          </p:val>
                                        </p:tav>
                                      </p:tavLst>
                                    </p:anim>
                                    <p:anim calcmode="lin" valueType="num">
                                      <p:cBhvr additive="base">
                                        <p:cTn id="25" dur="500"/>
                                        <p:tgtEl>
                                          <p:spTgt spid="35844"/>
                                        </p:tgtEl>
                                        <p:attrNameLst>
                                          <p:attrName>ppt_y</p:attrName>
                                        </p:attrNameLst>
                                      </p:cBhvr>
                                      <p:tavLst>
                                        <p:tav tm="0">
                                          <p:val>
                                            <p:strVal val="ppt_y"/>
                                          </p:val>
                                        </p:tav>
                                        <p:tav tm="100000">
                                          <p:val>
                                            <p:strVal val="1+ppt_h/2"/>
                                          </p:val>
                                        </p:tav>
                                      </p:tavLst>
                                    </p:anim>
                                    <p:set>
                                      <p:cBhvr>
                                        <p:cTn id="26" dur="1" fill="hold">
                                          <p:stCondLst>
                                            <p:cond delay="499"/>
                                          </p:stCondLst>
                                        </p:cTn>
                                        <p:tgtEl>
                                          <p:spTgt spid="3584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845"/>
                                        </p:tgtEl>
                                        <p:attrNameLst>
                                          <p:attrName>style.visibility</p:attrName>
                                        </p:attrNameLst>
                                      </p:cBhvr>
                                      <p:to>
                                        <p:strVal val="visible"/>
                                      </p:to>
                                    </p:set>
                                    <p:anim calcmode="lin" valueType="num">
                                      <p:cBhvr additive="base">
                                        <p:cTn id="31" dur="500" fill="hold"/>
                                        <p:tgtEl>
                                          <p:spTgt spid="35845"/>
                                        </p:tgtEl>
                                        <p:attrNameLst>
                                          <p:attrName>ppt_x</p:attrName>
                                        </p:attrNameLst>
                                      </p:cBhvr>
                                      <p:tavLst>
                                        <p:tav tm="0">
                                          <p:val>
                                            <p:strVal val="#ppt_x"/>
                                          </p:val>
                                        </p:tav>
                                        <p:tav tm="100000">
                                          <p:val>
                                            <p:strVal val="#ppt_x"/>
                                          </p:val>
                                        </p:tav>
                                      </p:tavLst>
                                    </p:anim>
                                    <p:anim calcmode="lin" valueType="num">
                                      <p:cBhvr additive="base">
                                        <p:cTn id="32"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35845"/>
                                        </p:tgtEl>
                                        <p:attrNameLst>
                                          <p:attrName>ppt_x</p:attrName>
                                        </p:attrNameLst>
                                      </p:cBhvr>
                                      <p:tavLst>
                                        <p:tav tm="0">
                                          <p:val>
                                            <p:strVal val="ppt_x"/>
                                          </p:val>
                                        </p:tav>
                                        <p:tav tm="100000">
                                          <p:val>
                                            <p:strVal val="ppt_x"/>
                                          </p:val>
                                        </p:tav>
                                      </p:tavLst>
                                    </p:anim>
                                    <p:anim calcmode="lin" valueType="num">
                                      <p:cBhvr additive="base">
                                        <p:cTn id="37" dur="500"/>
                                        <p:tgtEl>
                                          <p:spTgt spid="35845"/>
                                        </p:tgtEl>
                                        <p:attrNameLst>
                                          <p:attrName>ppt_y</p:attrName>
                                        </p:attrNameLst>
                                      </p:cBhvr>
                                      <p:tavLst>
                                        <p:tav tm="0">
                                          <p:val>
                                            <p:strVal val="ppt_y"/>
                                          </p:val>
                                        </p:tav>
                                        <p:tav tm="100000">
                                          <p:val>
                                            <p:strVal val="1+ppt_h/2"/>
                                          </p:val>
                                        </p:tav>
                                      </p:tavLst>
                                    </p:anim>
                                    <p:set>
                                      <p:cBhvr>
                                        <p:cTn id="38" dur="1" fill="hold">
                                          <p:stCondLst>
                                            <p:cond delay="499"/>
                                          </p:stCondLst>
                                        </p:cTn>
                                        <p:tgtEl>
                                          <p:spTgt spid="358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altLang="bg-BG" sz="2400" b="1" dirty="0" smtClean="0"/>
              <a:t>Цената на труда на </a:t>
            </a:r>
            <a:r>
              <a:rPr lang="en-GB" altLang="bg-BG" sz="2400" b="1" dirty="0" err="1" smtClean="0"/>
              <a:t>сегментираните</a:t>
            </a:r>
            <a:r>
              <a:rPr lang="en-GB" altLang="bg-BG" sz="2400" b="1" dirty="0" smtClean="0"/>
              <a:t> </a:t>
            </a:r>
            <a:r>
              <a:rPr lang="en-GB" altLang="bg-BG" sz="2400" b="1" dirty="0" err="1" smtClean="0"/>
              <a:t>трудови</a:t>
            </a:r>
            <a:r>
              <a:rPr lang="en-GB" altLang="bg-BG" sz="2400" b="1" dirty="0" smtClean="0"/>
              <a:t> </a:t>
            </a:r>
            <a:r>
              <a:rPr lang="en-GB" altLang="bg-BG" sz="2400" b="1" dirty="0" err="1" smtClean="0"/>
              <a:t>пазари</a:t>
            </a:r>
            <a:endParaRPr lang="bg-BG" altLang="bg-BG" sz="2400" b="1" dirty="0" smtClean="0"/>
          </a:p>
        </p:txBody>
      </p:sp>
      <p:sp>
        <p:nvSpPr>
          <p:cNvPr id="37891" name="Rectangle 3"/>
          <p:cNvSpPr>
            <a:spLocks noGrp="1" noChangeArrowheads="1"/>
          </p:cNvSpPr>
          <p:nvPr>
            <p:ph sz="half" idx="1"/>
          </p:nvPr>
        </p:nvSpPr>
        <p:spPr>
          <a:xfrm>
            <a:off x="0" y="1600200"/>
            <a:ext cx="5148064" cy="4525963"/>
          </a:xfrm>
        </p:spPr>
        <p:txBody>
          <a:bodyPr/>
          <a:lstStyle/>
          <a:p>
            <a:pPr algn="just" eaLnBrk="1" hangingPunct="1">
              <a:lnSpc>
                <a:spcPct val="80000"/>
              </a:lnSpc>
            </a:pPr>
            <a:r>
              <a:rPr lang="bg-BG" altLang="bg-BG" sz="1600" dirty="0" smtClean="0"/>
              <a:t>пазара на </a:t>
            </a:r>
            <a:r>
              <a:rPr lang="bg-BG" altLang="bg-BG" sz="1600" b="1" i="1" dirty="0" smtClean="0"/>
              <a:t>неквалифицирания труд</a:t>
            </a:r>
            <a:r>
              <a:rPr lang="bg-BG" altLang="bg-BG" sz="1600" dirty="0" smtClean="0"/>
              <a:t>. Той се отличава:</a:t>
            </a:r>
          </a:p>
          <a:p>
            <a:pPr algn="just" eaLnBrk="1" hangingPunct="1">
              <a:lnSpc>
                <a:spcPct val="80000"/>
              </a:lnSpc>
            </a:pPr>
            <a:r>
              <a:rPr lang="bg-BG" altLang="bg-BG" sz="1600" dirty="0" smtClean="0"/>
              <a:t>първо, с </a:t>
            </a:r>
            <a:r>
              <a:rPr lang="bg-BG" altLang="bg-BG" sz="1600" b="1" dirty="0" smtClean="0"/>
              <a:t>големия брой работници и фирми, които предлагат и търсят труд на пазара</a:t>
            </a:r>
            <a:r>
              <a:rPr lang="bg-BG" altLang="bg-BG" sz="1600" dirty="0" smtClean="0"/>
              <a:t>;</a:t>
            </a:r>
          </a:p>
          <a:p>
            <a:pPr algn="just" eaLnBrk="1" hangingPunct="1">
              <a:lnSpc>
                <a:spcPct val="80000"/>
              </a:lnSpc>
            </a:pPr>
            <a:r>
              <a:rPr lang="bg-BG" altLang="bg-BG" sz="1600" dirty="0" smtClean="0"/>
              <a:t>второ, </a:t>
            </a:r>
            <a:r>
              <a:rPr lang="bg-BG" altLang="bg-BG" sz="1600" b="1" dirty="0" smtClean="0"/>
              <a:t>недостатъчната професионална подготовка на работната сила</a:t>
            </a:r>
            <a:r>
              <a:rPr lang="bg-BG" altLang="bg-BG" sz="1600" dirty="0" smtClean="0"/>
              <a:t>, поради което тя притежава доста ограничен кръг от знания и умения за трудова дейност. Оттук </a:t>
            </a:r>
            <a:r>
              <a:rPr lang="bg-BG" altLang="bg-BG" sz="1600" b="1" dirty="0" smtClean="0"/>
              <a:t>степента на заместване </a:t>
            </a:r>
            <a:r>
              <a:rPr lang="bg-BG" altLang="bg-BG" sz="1600" dirty="0" smtClean="0"/>
              <a:t>на една или на друга нискоквалифицирана професия е </a:t>
            </a:r>
            <a:r>
              <a:rPr lang="bg-BG" altLang="bg-BG" sz="1600" b="1" dirty="0" smtClean="0"/>
              <a:t>много голяма</a:t>
            </a:r>
            <a:r>
              <a:rPr lang="bg-BG" altLang="bg-BG" sz="1600" dirty="0" smtClean="0"/>
              <a:t>. По тази причина кривата на предлагането </a:t>
            </a:r>
            <a:r>
              <a:rPr lang="bg-BG" altLang="bg-BG" sz="1600" b="1" i="1" dirty="0" smtClean="0"/>
              <a:t>SS </a:t>
            </a:r>
            <a:r>
              <a:rPr lang="bg-BG" altLang="bg-BG" sz="1600" dirty="0" smtClean="0"/>
              <a:t>е доста еластична (силно наклонена надясно);</a:t>
            </a:r>
          </a:p>
          <a:p>
            <a:pPr algn="just" eaLnBrk="1" hangingPunct="1">
              <a:lnSpc>
                <a:spcPct val="80000"/>
              </a:lnSpc>
            </a:pPr>
            <a:r>
              <a:rPr lang="bg-BG" altLang="bg-BG" sz="1600" dirty="0" smtClean="0"/>
              <a:t>трето, наличието на твърде много трудови дейности с рутинен и прост характер, поради което търсенето на този труд в мащабите на дадена страна е значително. За кратки периоди от време размерите на търсенето са относително стабилни, т.е. може да се приеме за нееластично.</a:t>
            </a:r>
          </a:p>
        </p:txBody>
      </p:sp>
      <p:pic>
        <p:nvPicPr>
          <p:cNvPr id="3789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43960" y="1951920"/>
            <a:ext cx="2847079" cy="382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A3974B92-DC9B-46B3-988A-B702E023CA3A}" type="slidenum">
              <a:rPr lang="bg-BG" altLang="bg-BG" smtClean="0"/>
              <a:pPr>
                <a:defRPr/>
              </a:pPr>
              <a:t>39</a:t>
            </a:fld>
            <a:endParaRPr lang="bg-BG" altLang="bg-BG"/>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ltLang="bg-BG" sz="2800" b="1" dirty="0" err="1" smtClean="0"/>
              <a:t>Маржиналният</a:t>
            </a:r>
            <a:r>
              <a:rPr lang="en-GB" altLang="bg-BG" sz="2800" b="1" dirty="0" smtClean="0"/>
              <a:t> </a:t>
            </a:r>
            <a:r>
              <a:rPr lang="en-GB" altLang="bg-BG" sz="2800" b="1" dirty="0" err="1" smtClean="0"/>
              <a:t>подход</a:t>
            </a:r>
            <a:r>
              <a:rPr lang="en-GB" altLang="bg-BG" sz="2800" b="1" dirty="0" smtClean="0"/>
              <a:t> за </a:t>
            </a:r>
            <a:r>
              <a:rPr lang="en-GB" altLang="bg-BG" sz="2800" b="1" dirty="0" err="1" smtClean="0"/>
              <a:t>образуване</a:t>
            </a:r>
            <a:r>
              <a:rPr lang="en-GB" altLang="bg-BG" sz="2800" b="1" dirty="0" smtClean="0"/>
              <a:t> на цената на </a:t>
            </a:r>
            <a:r>
              <a:rPr lang="en-GB" altLang="bg-BG" sz="2800" b="1" dirty="0" err="1" smtClean="0"/>
              <a:t>производствените</a:t>
            </a:r>
            <a:r>
              <a:rPr lang="en-GB" altLang="bg-BG" sz="2800" b="1" dirty="0" smtClean="0"/>
              <a:t> фактори </a:t>
            </a:r>
            <a:r>
              <a:rPr lang="bg-BG" altLang="bg-BG" sz="2800" b="1" dirty="0" smtClean="0"/>
              <a:t>на</a:t>
            </a:r>
            <a:r>
              <a:rPr lang="en-GB" altLang="bg-BG" sz="2800" b="1" dirty="0" smtClean="0"/>
              <a:t> </a:t>
            </a:r>
            <a:r>
              <a:rPr lang="en-GB" altLang="bg-BG" sz="2800" b="1" dirty="0" err="1" smtClean="0"/>
              <a:t>примера</a:t>
            </a:r>
            <a:r>
              <a:rPr lang="en-GB" altLang="bg-BG" sz="2800" b="1" dirty="0" smtClean="0"/>
              <a:t> на </a:t>
            </a:r>
            <a:r>
              <a:rPr lang="en-GB" altLang="bg-BG" sz="2800" b="1" dirty="0" err="1" smtClean="0"/>
              <a:t>трудовия</a:t>
            </a:r>
            <a:r>
              <a:rPr lang="en-GB" altLang="bg-BG" sz="2800" b="1" dirty="0" smtClean="0"/>
              <a:t> пазар</a:t>
            </a:r>
            <a:r>
              <a:rPr lang="bg-BG" altLang="bg-BG" sz="2800" b="1" dirty="0" smtClean="0"/>
              <a:t> </a:t>
            </a:r>
          </a:p>
        </p:txBody>
      </p:sp>
      <p:sp>
        <p:nvSpPr>
          <p:cNvPr id="5123" name="Rectangle 3"/>
          <p:cNvSpPr>
            <a:spLocks noGrp="1" noChangeArrowheads="1"/>
          </p:cNvSpPr>
          <p:nvPr>
            <p:ph type="body" idx="1"/>
          </p:nvPr>
        </p:nvSpPr>
        <p:spPr>
          <a:xfrm>
            <a:off x="107504" y="1600200"/>
            <a:ext cx="8856984" cy="4525963"/>
          </a:xfrm>
        </p:spPr>
        <p:txBody>
          <a:bodyPr/>
          <a:lstStyle/>
          <a:p>
            <a:pPr algn="just" eaLnBrk="1" hangingPunct="1">
              <a:lnSpc>
                <a:spcPct val="90000"/>
              </a:lnSpc>
            </a:pPr>
            <a:r>
              <a:rPr lang="en-GB" altLang="bg-BG" dirty="0" err="1" smtClean="0"/>
              <a:t>извеждане</a:t>
            </a:r>
            <a:r>
              <a:rPr lang="en-GB" altLang="bg-BG" dirty="0" smtClean="0"/>
              <a:t> </a:t>
            </a:r>
            <a:r>
              <a:rPr lang="en-GB" altLang="bg-BG" dirty="0" smtClean="0">
                <a:solidFill>
                  <a:srgbClr val="FF0000"/>
                </a:solidFill>
              </a:rPr>
              <a:t>кривата на </a:t>
            </a:r>
            <a:r>
              <a:rPr lang="en-GB" altLang="bg-BG" sz="3600" b="1" dirty="0" smtClean="0">
                <a:solidFill>
                  <a:srgbClr val="FF0000"/>
                </a:solidFill>
              </a:rPr>
              <a:t>търсенето</a:t>
            </a:r>
            <a:r>
              <a:rPr lang="en-GB" altLang="bg-BG" dirty="0" smtClean="0">
                <a:solidFill>
                  <a:srgbClr val="FF0000"/>
                </a:solidFill>
              </a:rPr>
              <a:t> на труда</a:t>
            </a:r>
            <a:r>
              <a:rPr lang="en-GB" altLang="bg-BG" dirty="0" smtClean="0"/>
              <a:t> и </a:t>
            </a:r>
            <a:r>
              <a:rPr lang="en-GB" altLang="bg-BG" dirty="0" err="1" smtClean="0"/>
              <a:t>факторите</a:t>
            </a:r>
            <a:r>
              <a:rPr lang="en-GB" altLang="bg-BG" dirty="0" smtClean="0"/>
              <a:t>, които </a:t>
            </a:r>
            <a:r>
              <a:rPr lang="en-GB" altLang="bg-BG" dirty="0" err="1" smtClean="0"/>
              <a:t>го</a:t>
            </a:r>
            <a:r>
              <a:rPr lang="en-GB" altLang="bg-BG" dirty="0" smtClean="0"/>
              <a:t> </a:t>
            </a:r>
            <a:r>
              <a:rPr lang="en-GB" altLang="bg-BG" dirty="0" err="1" smtClean="0"/>
              <a:t>детерминират</a:t>
            </a:r>
            <a:r>
              <a:rPr lang="en-GB" altLang="bg-BG" dirty="0" smtClean="0"/>
              <a:t>;</a:t>
            </a:r>
          </a:p>
          <a:p>
            <a:pPr algn="just" eaLnBrk="1" hangingPunct="1">
              <a:lnSpc>
                <a:spcPct val="90000"/>
              </a:lnSpc>
            </a:pPr>
            <a:r>
              <a:rPr lang="en-GB" altLang="bg-BG" dirty="0" err="1" smtClean="0"/>
              <a:t>извеждане</a:t>
            </a:r>
            <a:r>
              <a:rPr lang="en-GB" altLang="bg-BG" dirty="0" smtClean="0"/>
              <a:t> на </a:t>
            </a:r>
            <a:r>
              <a:rPr lang="en-GB" altLang="bg-BG" dirty="0" smtClean="0">
                <a:solidFill>
                  <a:srgbClr val="FF0000"/>
                </a:solidFill>
              </a:rPr>
              <a:t>кривата на </a:t>
            </a:r>
            <a:r>
              <a:rPr lang="en-GB" altLang="bg-BG" sz="3600" b="1" dirty="0" smtClean="0">
                <a:solidFill>
                  <a:srgbClr val="FF0000"/>
                </a:solidFill>
              </a:rPr>
              <a:t>предлагането</a:t>
            </a:r>
            <a:r>
              <a:rPr lang="en-GB" altLang="bg-BG" dirty="0" smtClean="0">
                <a:solidFill>
                  <a:srgbClr val="FF0000"/>
                </a:solidFill>
              </a:rPr>
              <a:t> на труда</a:t>
            </a:r>
            <a:r>
              <a:rPr lang="en-GB" altLang="bg-BG" dirty="0" smtClean="0"/>
              <a:t>;</a:t>
            </a:r>
          </a:p>
          <a:p>
            <a:pPr algn="just" eaLnBrk="1" hangingPunct="1">
              <a:lnSpc>
                <a:spcPct val="90000"/>
              </a:lnSpc>
            </a:pPr>
            <a:r>
              <a:rPr lang="en-GB" altLang="bg-BG" dirty="0" err="1" smtClean="0"/>
              <a:t>оценка</a:t>
            </a:r>
            <a:r>
              <a:rPr lang="en-GB" altLang="bg-BG" dirty="0" smtClean="0"/>
              <a:t> на </a:t>
            </a:r>
            <a:r>
              <a:rPr lang="en-GB" altLang="bg-BG" dirty="0" err="1" smtClean="0"/>
              <a:t>приноса</a:t>
            </a:r>
            <a:r>
              <a:rPr lang="en-GB" altLang="bg-BG" dirty="0" smtClean="0"/>
              <a:t> на </a:t>
            </a:r>
            <a:r>
              <a:rPr lang="en-GB" altLang="bg-BG" dirty="0" err="1" smtClean="0"/>
              <a:t>всяка</a:t>
            </a:r>
            <a:r>
              <a:rPr lang="en-GB" altLang="bg-BG" dirty="0" smtClean="0"/>
              <a:t> </a:t>
            </a:r>
            <a:r>
              <a:rPr lang="en-GB" altLang="bg-BG" dirty="0" err="1" smtClean="0"/>
              <a:t>единица</a:t>
            </a:r>
            <a:r>
              <a:rPr lang="en-GB" altLang="bg-BG" dirty="0" smtClean="0"/>
              <a:t> от труда и </a:t>
            </a:r>
            <a:r>
              <a:rPr lang="en-GB" altLang="bg-BG" dirty="0" err="1" smtClean="0"/>
              <a:t>формирането</a:t>
            </a:r>
            <a:r>
              <a:rPr lang="en-GB" altLang="bg-BG" dirty="0" smtClean="0"/>
              <a:t> на </a:t>
            </a:r>
            <a:r>
              <a:rPr lang="en-GB" altLang="bg-BG" dirty="0" err="1" smtClean="0"/>
              <a:t>нейната</a:t>
            </a:r>
            <a:r>
              <a:rPr lang="en-GB" altLang="bg-BG" dirty="0" smtClean="0"/>
              <a:t> цена.</a:t>
            </a:r>
            <a:r>
              <a:rPr lang="bg-BG" altLang="bg-BG" dirty="0" smtClean="0"/>
              <a:t> </a:t>
            </a:r>
            <a:r>
              <a:rPr lang="en-GB" altLang="bg-BG" dirty="0" smtClean="0"/>
              <a:t>Фактори, които </a:t>
            </a:r>
            <a:r>
              <a:rPr lang="en-GB" altLang="bg-BG" dirty="0" err="1" smtClean="0"/>
              <a:t>определят</a:t>
            </a:r>
            <a:r>
              <a:rPr lang="en-GB" altLang="bg-BG" dirty="0" smtClean="0"/>
              <a:t> </a:t>
            </a:r>
            <a:r>
              <a:rPr lang="en-GB" altLang="bg-BG" dirty="0" err="1" smtClean="0"/>
              <a:t>пазарното</a:t>
            </a:r>
            <a:r>
              <a:rPr lang="en-GB" altLang="bg-BG" dirty="0" smtClean="0"/>
              <a:t> търсене на фактора труд</a:t>
            </a:r>
            <a:endParaRPr lang="bg-BG" altLang="bg-BG"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4</a:t>
            </a:fld>
            <a:endParaRPr lang="bg-BG" altLang="bg-BG"/>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p:txBody>
          <a:bodyPr/>
          <a:lstStyle/>
          <a:p>
            <a:pPr eaLnBrk="1" hangingPunct="1"/>
            <a:r>
              <a:rPr lang="bg-BG" altLang="bg-BG" sz="4000" smtClean="0"/>
              <a:t>Пазарът на нискокфалифициран труд</a:t>
            </a:r>
          </a:p>
        </p:txBody>
      </p:sp>
      <p:sp>
        <p:nvSpPr>
          <p:cNvPr id="38915" name="Rectangle 6"/>
          <p:cNvSpPr>
            <a:spLocks noGrp="1" noChangeArrowheads="1"/>
          </p:cNvSpPr>
          <p:nvPr>
            <p:ph sz="half" idx="1"/>
          </p:nvPr>
        </p:nvSpPr>
        <p:spPr>
          <a:xfrm>
            <a:off x="0" y="1600200"/>
            <a:ext cx="5220072" cy="4525963"/>
          </a:xfrm>
        </p:spPr>
        <p:txBody>
          <a:bodyPr/>
          <a:lstStyle/>
          <a:p>
            <a:pPr marL="0" indent="0" algn="just" eaLnBrk="1" hangingPunct="1">
              <a:buNone/>
            </a:pPr>
            <a:r>
              <a:rPr lang="bg-BG" altLang="bg-BG" sz="1800" dirty="0" smtClean="0"/>
              <a:t>Посочените особености на пазара на неквалифицирания труд разкриват неговата близост до </a:t>
            </a:r>
            <a:r>
              <a:rPr lang="bg-BG" altLang="bg-BG" sz="1800" b="1" dirty="0" smtClean="0"/>
              <a:t>съвършения пазар</a:t>
            </a:r>
            <a:r>
              <a:rPr lang="bg-BG" altLang="bg-BG" sz="1800" dirty="0" smtClean="0"/>
              <a:t>. Тогава там, където се пресекат кривите на търсенето и предлагането на труда, ще се образува средната равновесна заплата </a:t>
            </a:r>
            <a:r>
              <a:rPr lang="bg-BG" altLang="bg-BG" sz="1800" b="1" i="1" dirty="0" err="1" smtClean="0"/>
              <a:t>We</a:t>
            </a:r>
            <a:r>
              <a:rPr lang="bg-BG" altLang="bg-BG" sz="1800" b="1" i="1" dirty="0" smtClean="0"/>
              <a:t> </a:t>
            </a:r>
            <a:r>
              <a:rPr lang="bg-BG" altLang="bg-BG" sz="1800" dirty="0" smtClean="0"/>
              <a:t>за </a:t>
            </a:r>
            <a:r>
              <a:rPr lang="bg-BG" altLang="bg-BG" sz="1800" dirty="0" err="1" smtClean="0"/>
              <a:t>неквалифициранит</a:t>
            </a:r>
            <a:r>
              <a:rPr lang="en-GB" altLang="bg-BG" sz="1800" dirty="0" smtClean="0"/>
              <a:t>е </a:t>
            </a:r>
            <a:r>
              <a:rPr lang="en-GB" altLang="bg-BG" sz="1800" dirty="0" err="1" smtClean="0"/>
              <a:t>работници</a:t>
            </a:r>
            <a:r>
              <a:rPr lang="en-GB" altLang="bg-BG" sz="1800" dirty="0" smtClean="0"/>
              <a:t> в </a:t>
            </a:r>
            <a:r>
              <a:rPr lang="en-GB" altLang="bg-BG" sz="1800" dirty="0" err="1" smtClean="0"/>
              <a:t>дадена</a:t>
            </a:r>
            <a:r>
              <a:rPr lang="en-GB" altLang="bg-BG" sz="1800" dirty="0" smtClean="0"/>
              <a:t> </a:t>
            </a:r>
            <a:r>
              <a:rPr lang="en-GB" altLang="bg-BG" sz="1800" dirty="0" err="1" smtClean="0"/>
              <a:t>страна</a:t>
            </a:r>
            <a:r>
              <a:rPr lang="en-GB" altLang="bg-BG" sz="1800" dirty="0" smtClean="0"/>
              <a:t> (</a:t>
            </a:r>
            <a:r>
              <a:rPr lang="en-GB" altLang="bg-BG" sz="1800" dirty="0" err="1" smtClean="0"/>
              <a:t>виж</a:t>
            </a:r>
            <a:r>
              <a:rPr lang="en-GB" altLang="bg-BG" sz="1800" dirty="0" smtClean="0"/>
              <a:t> </a:t>
            </a:r>
            <a:r>
              <a:rPr lang="en-GB" altLang="bg-BG" sz="1800" dirty="0" err="1" smtClean="0"/>
              <a:t>фиг</a:t>
            </a:r>
            <a:r>
              <a:rPr lang="en-GB" altLang="bg-BG" sz="1800" dirty="0" smtClean="0"/>
              <a:t>. 6.7а).</a:t>
            </a:r>
            <a:endParaRPr lang="bg-BG" altLang="bg-BG" sz="1800" dirty="0" smtClean="0"/>
          </a:p>
          <a:p>
            <a:pPr eaLnBrk="1" hangingPunct="1"/>
            <a:endParaRPr lang="bg-BG" altLang="bg-BG" sz="1800" dirty="0" smtClean="0"/>
          </a:p>
        </p:txBody>
      </p:sp>
      <p:pic>
        <p:nvPicPr>
          <p:cNvPr id="38916" name="Picture 4" descr="6"/>
          <p:cNvPicPr>
            <a:picLocks noGrp="1"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a:xfrm>
            <a:off x="5243513" y="1952625"/>
            <a:ext cx="2847975" cy="3819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pPr>
              <a:defRPr/>
            </a:pPr>
            <a:fld id="{E5030FFE-8652-457D-A956-95914BD00B63}" type="slidenum">
              <a:rPr lang="bg-BG" altLang="bg-BG" smtClean="0"/>
              <a:pPr>
                <a:defRPr/>
              </a:pPr>
              <a:t>40</a:t>
            </a:fld>
            <a:endParaRPr lang="bg-BG" altLang="bg-BG"/>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bg-BG" altLang="bg-BG" sz="4000" dirty="0" smtClean="0"/>
              <a:t>Пазарът на </a:t>
            </a:r>
            <a:r>
              <a:rPr lang="bg-BG" altLang="bg-BG" sz="4000" i="1" dirty="0" err="1" smtClean="0"/>
              <a:t>средноквалифицирания</a:t>
            </a:r>
            <a:r>
              <a:rPr lang="bg-BG" altLang="bg-BG" sz="4000" i="1" dirty="0" smtClean="0"/>
              <a:t> труд</a:t>
            </a:r>
          </a:p>
        </p:txBody>
      </p:sp>
      <p:sp>
        <p:nvSpPr>
          <p:cNvPr id="39939" name="Rectangle 5"/>
          <p:cNvSpPr>
            <a:spLocks noGrp="1" noChangeArrowheads="1"/>
          </p:cNvSpPr>
          <p:nvPr>
            <p:ph type="body" sz="half" idx="1"/>
          </p:nvPr>
        </p:nvSpPr>
        <p:spPr/>
        <p:txBody>
          <a:bodyPr/>
          <a:lstStyle/>
          <a:p>
            <a:pPr algn="just" eaLnBrk="1" hangingPunct="1">
              <a:lnSpc>
                <a:spcPct val="80000"/>
              </a:lnSpc>
            </a:pPr>
            <a:r>
              <a:rPr lang="bg-BG" altLang="bg-BG" sz="1800" dirty="0" smtClean="0"/>
              <a:t>При него кривата на предлагането и на търсенето клони към </a:t>
            </a:r>
            <a:r>
              <a:rPr lang="bg-BG" altLang="bg-BG" sz="1800" b="1" dirty="0" smtClean="0">
                <a:solidFill>
                  <a:srgbClr val="FF0000"/>
                </a:solidFill>
              </a:rPr>
              <a:t>полуеластичните величини</a:t>
            </a:r>
            <a:r>
              <a:rPr lang="bg-BG" altLang="bg-BG" sz="1800" dirty="0" smtClean="0"/>
              <a:t>. За предлагането на труд със средна квалификация на пазара са необходими известна предварителна подготовка и производствени умения. Това поражда:</a:t>
            </a:r>
          </a:p>
          <a:p>
            <a:pPr algn="just" eaLnBrk="1" hangingPunct="1">
              <a:lnSpc>
                <a:spcPct val="80000"/>
              </a:lnSpc>
            </a:pPr>
            <a:r>
              <a:rPr lang="bg-BG" altLang="bg-BG" sz="1800" dirty="0" smtClean="0"/>
              <a:t>първо, </a:t>
            </a:r>
            <a:r>
              <a:rPr lang="bg-BG" altLang="bg-BG" sz="1800" b="1" dirty="0" smtClean="0">
                <a:solidFill>
                  <a:srgbClr val="FF0000"/>
                </a:solidFill>
              </a:rPr>
              <a:t>по-висока стартова часова заплата </a:t>
            </a:r>
            <a:r>
              <a:rPr lang="bg-BG" altLang="bg-BG" sz="1800" dirty="0" smtClean="0"/>
              <a:t>(</a:t>
            </a:r>
            <a:r>
              <a:rPr lang="bg-BG" altLang="bg-BG" sz="1800" b="1" i="1" dirty="0" smtClean="0"/>
              <a:t>W1 </a:t>
            </a:r>
            <a:r>
              <a:rPr lang="bg-BG" altLang="bg-BG" sz="1800" dirty="0" smtClean="0"/>
              <a:t>на фиг. 6.7б);</a:t>
            </a:r>
          </a:p>
          <a:p>
            <a:pPr algn="just" eaLnBrk="1" hangingPunct="1">
              <a:lnSpc>
                <a:spcPct val="80000"/>
              </a:lnSpc>
            </a:pPr>
            <a:r>
              <a:rPr lang="bg-BG" altLang="bg-BG" sz="1800" dirty="0" smtClean="0"/>
              <a:t>второ, </a:t>
            </a:r>
            <a:r>
              <a:rPr lang="bg-BG" altLang="bg-BG" sz="1800" b="1" dirty="0" smtClean="0"/>
              <a:t>по-ограничени възможности за заместване на труда</a:t>
            </a:r>
            <a:r>
              <a:rPr lang="bg-BG" altLang="bg-BG" sz="1800" dirty="0" smtClean="0"/>
              <a:t> и следователно – полуеластична крива на предлагане SS.</a:t>
            </a:r>
          </a:p>
        </p:txBody>
      </p:sp>
      <p:pic>
        <p:nvPicPr>
          <p:cNvPr id="39940" name="Picture 7" descr="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238750" y="1985963"/>
            <a:ext cx="2857500" cy="3752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pPr>
              <a:defRPr/>
            </a:pPr>
            <a:fld id="{9397591C-6F61-44C2-BE18-95F614E78AEE}" type="slidenum">
              <a:rPr lang="bg-BG" altLang="bg-BG" smtClean="0"/>
              <a:pPr>
                <a:defRPr/>
              </a:pPr>
              <a:t>41</a:t>
            </a:fld>
            <a:endParaRPr lang="bg-BG" altLang="bg-BG"/>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bg-BG" altLang="bg-BG" sz="4000" dirty="0" smtClean="0"/>
              <a:t>Пазарът на </a:t>
            </a:r>
            <a:r>
              <a:rPr lang="bg-BG" altLang="bg-BG" sz="4000" i="1" dirty="0" smtClean="0"/>
              <a:t>висококвалифицирания труд</a:t>
            </a:r>
          </a:p>
        </p:txBody>
      </p:sp>
      <p:sp>
        <p:nvSpPr>
          <p:cNvPr id="41987" name="Rectangle 5"/>
          <p:cNvSpPr>
            <a:spLocks noGrp="1" noChangeArrowheads="1"/>
          </p:cNvSpPr>
          <p:nvPr>
            <p:ph type="body" sz="half" idx="1"/>
          </p:nvPr>
        </p:nvSpPr>
        <p:spPr>
          <a:xfrm>
            <a:off x="457200" y="1600200"/>
            <a:ext cx="4402138" cy="4525963"/>
          </a:xfrm>
        </p:spPr>
        <p:txBody>
          <a:bodyPr/>
          <a:lstStyle/>
          <a:p>
            <a:pPr marL="0" indent="0" algn="just" eaLnBrk="1" hangingPunct="1">
              <a:lnSpc>
                <a:spcPct val="90000"/>
              </a:lnSpc>
              <a:buFontTx/>
              <a:buNone/>
            </a:pPr>
            <a:r>
              <a:rPr lang="bg-BG" altLang="bg-BG" sz="2400" dirty="0" smtClean="0"/>
              <a:t>се отличава с най-нееластичните криви на предлагане и търсене. За да се предложи този труд на пазара, са необходими дълги години обучение, големи разходи и психическо напрежение за придобиване на квалификация и на конкретен професионален опит.</a:t>
            </a:r>
          </a:p>
        </p:txBody>
      </p:sp>
      <p:pic>
        <p:nvPicPr>
          <p:cNvPr id="41988" name="Picture 7" descr="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272088" y="1962150"/>
            <a:ext cx="2790825" cy="380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pPr>
              <a:defRPr/>
            </a:pPr>
            <a:fld id="{9397591C-6F61-44C2-BE18-95F614E78AEE}" type="slidenum">
              <a:rPr lang="bg-BG" altLang="bg-BG" smtClean="0"/>
              <a:pPr>
                <a:defRPr/>
              </a:pPr>
              <a:t>42</a:t>
            </a:fld>
            <a:endParaRPr lang="bg-BG" altLang="bg-BG"/>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bg-BG" altLang="bg-BG" sz="4000" dirty="0" smtClean="0"/>
              <a:t>Пазарът на </a:t>
            </a:r>
            <a:r>
              <a:rPr lang="bg-BG" altLang="bg-BG" sz="4000" i="1" dirty="0" smtClean="0"/>
              <a:t>висококвалифицирания труд</a:t>
            </a:r>
          </a:p>
        </p:txBody>
      </p:sp>
      <p:sp>
        <p:nvSpPr>
          <p:cNvPr id="43011" name="Rectangle 3"/>
          <p:cNvSpPr>
            <a:spLocks noGrp="1" noChangeArrowheads="1"/>
          </p:cNvSpPr>
          <p:nvPr>
            <p:ph type="body" idx="1"/>
          </p:nvPr>
        </p:nvSpPr>
        <p:spPr>
          <a:xfrm>
            <a:off x="457200" y="1600200"/>
            <a:ext cx="8507288" cy="4525963"/>
          </a:xfrm>
        </p:spPr>
        <p:txBody>
          <a:bodyPr/>
          <a:lstStyle/>
          <a:p>
            <a:pPr marL="0" indent="0" algn="just" eaLnBrk="1" hangingPunct="1">
              <a:lnSpc>
                <a:spcPct val="80000"/>
              </a:lnSpc>
              <a:buFontTx/>
              <a:buNone/>
            </a:pPr>
            <a:r>
              <a:rPr lang="bg-BG" altLang="bg-BG" sz="2000" dirty="0" smtClean="0"/>
              <a:t>По тези причини:</a:t>
            </a:r>
          </a:p>
          <a:p>
            <a:pPr marL="0" indent="0" algn="just" eaLnBrk="1" hangingPunct="1">
              <a:lnSpc>
                <a:spcPct val="80000"/>
              </a:lnSpc>
              <a:buFontTx/>
              <a:buNone/>
            </a:pPr>
            <a:r>
              <a:rPr lang="bg-BG" altLang="bg-BG" sz="2000" b="1" dirty="0" smtClean="0"/>
              <a:t>първо</a:t>
            </a:r>
            <a:r>
              <a:rPr lang="bg-BG" altLang="bg-BG" sz="2000" dirty="0" smtClean="0"/>
              <a:t>, </a:t>
            </a:r>
            <a:r>
              <a:rPr lang="bg-BG" altLang="bg-BG" sz="2000" b="1" dirty="0" smtClean="0"/>
              <a:t>стартовата заплата на дълго обучаваните  специалисти </a:t>
            </a:r>
            <a:r>
              <a:rPr lang="bg-BG" altLang="bg-BG" sz="2000" b="1" i="1" dirty="0" smtClean="0"/>
              <a:t>W</a:t>
            </a:r>
            <a:r>
              <a:rPr lang="bg-BG" altLang="bg-BG" sz="1400" b="1" i="1" dirty="0" smtClean="0"/>
              <a:t>1</a:t>
            </a:r>
            <a:r>
              <a:rPr lang="bg-BG" altLang="bg-BG" sz="2000" b="1" i="1" dirty="0" smtClean="0"/>
              <a:t> </a:t>
            </a:r>
            <a:r>
              <a:rPr lang="bg-BG" altLang="bg-BG" sz="2000" b="1" dirty="0" smtClean="0"/>
              <a:t>е доста висока </a:t>
            </a:r>
            <a:r>
              <a:rPr lang="bg-BG" altLang="bg-BG" sz="2000" dirty="0" smtClean="0"/>
              <a:t>(виж фиг. 6.7в);</a:t>
            </a:r>
          </a:p>
          <a:p>
            <a:pPr marL="0" indent="0" algn="just" eaLnBrk="1" hangingPunct="1">
              <a:lnSpc>
                <a:spcPct val="80000"/>
              </a:lnSpc>
              <a:buFontTx/>
              <a:buNone/>
            </a:pPr>
            <a:r>
              <a:rPr lang="bg-BG" altLang="bg-BG" sz="2000" b="1" dirty="0" smtClean="0"/>
              <a:t>второ</a:t>
            </a:r>
            <a:r>
              <a:rPr lang="bg-BG" altLang="bg-BG" sz="2000" dirty="0" smtClean="0"/>
              <a:t>, неголям брой специалисти достигат до предлагане на труд с висока квалификация, което определя ограничените възможности за тяхното заместване. Оттук кривата на предлагането </a:t>
            </a:r>
            <a:r>
              <a:rPr lang="bg-BG" altLang="bg-BG" sz="2000" b="1" i="1" dirty="0" smtClean="0"/>
              <a:t>SS </a:t>
            </a:r>
            <a:r>
              <a:rPr lang="bg-BG" altLang="bg-BG" sz="2000" dirty="0" smtClean="0"/>
              <a:t>е </a:t>
            </a:r>
            <a:r>
              <a:rPr lang="bg-BG" altLang="bg-BG" sz="2000" b="1" dirty="0" smtClean="0"/>
              <a:t>силно нееластична</a:t>
            </a:r>
            <a:r>
              <a:rPr lang="bg-BG" altLang="bg-BG" sz="2000" dirty="0" smtClean="0"/>
              <a:t>. Търсенето на висококвалифицираните специалисти – </a:t>
            </a:r>
            <a:r>
              <a:rPr lang="bg-BG" altLang="bg-BG" sz="2000" b="1" i="1" dirty="0" smtClean="0"/>
              <a:t>DD, </a:t>
            </a:r>
            <a:r>
              <a:rPr lang="bg-BG" altLang="bg-BG" sz="2000" dirty="0" smtClean="0"/>
              <a:t>макар и не особено голямо по размер, бележи трайна тенденция на увеличение (воденето на ефективна стопанска дейност в съвременните условия изисква все повече знания и умения). На тази основа се формира равновесната заплата </a:t>
            </a:r>
            <a:r>
              <a:rPr lang="bg-BG" altLang="bg-BG" sz="2000" b="1" i="1" dirty="0" err="1" smtClean="0"/>
              <a:t>We</a:t>
            </a:r>
            <a:r>
              <a:rPr lang="bg-BG" altLang="bg-BG" sz="2000" b="1" i="1" dirty="0" smtClean="0"/>
              <a:t> </a:t>
            </a:r>
            <a:r>
              <a:rPr lang="bg-BG" altLang="bg-BG" sz="2000" dirty="0" smtClean="0"/>
              <a:t>на висококвалифицирания труд на пазара. Тя е значително по-висока от пазарите на ниско- и </a:t>
            </a:r>
            <a:r>
              <a:rPr lang="bg-BG" altLang="bg-BG" sz="2000" dirty="0" err="1" smtClean="0"/>
              <a:t>средно­квалифицирания</a:t>
            </a:r>
            <a:r>
              <a:rPr lang="bg-BG" altLang="bg-BG" sz="2000" dirty="0" smtClean="0"/>
              <a:t> труд.</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43</a:t>
            </a:fld>
            <a:endParaRPr lang="bg-BG" altLang="bg-BG"/>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altLang="bg-BG" sz="2800" b="1" i="1" dirty="0" err="1" smtClean="0"/>
              <a:t>Работната</a:t>
            </a:r>
            <a:r>
              <a:rPr lang="en-GB" altLang="bg-BG" sz="2800" b="1" i="1" dirty="0" smtClean="0"/>
              <a:t> </a:t>
            </a:r>
            <a:r>
              <a:rPr lang="en-GB" altLang="bg-BG" sz="2800" b="1" i="1" dirty="0" err="1" smtClean="0"/>
              <a:t>заплата</a:t>
            </a:r>
            <a:r>
              <a:rPr lang="en-GB" altLang="bg-BG" sz="2800" b="1" i="1" dirty="0" smtClean="0"/>
              <a:t>  в условия на </a:t>
            </a:r>
            <a:r>
              <a:rPr lang="en-GB" altLang="bg-BG" sz="2800" b="1" i="1" dirty="0" err="1" smtClean="0">
                <a:solidFill>
                  <a:srgbClr val="FF0000"/>
                </a:solidFill>
              </a:rPr>
              <a:t>несъвършенство</a:t>
            </a:r>
            <a:r>
              <a:rPr lang="en-GB" altLang="bg-BG" sz="2800" b="1" i="1" dirty="0" smtClean="0"/>
              <a:t> на </a:t>
            </a:r>
            <a:r>
              <a:rPr lang="en-GB" altLang="bg-BG" sz="2800" b="1" i="1" dirty="0" err="1" smtClean="0"/>
              <a:t>трудовия</a:t>
            </a:r>
            <a:r>
              <a:rPr lang="en-GB" altLang="bg-BG" sz="2800" b="1" i="1" dirty="0" smtClean="0"/>
              <a:t> пазар</a:t>
            </a:r>
            <a:r>
              <a:rPr lang="en-GB" altLang="bg-BG" sz="4000" dirty="0" smtClean="0"/>
              <a:t> </a:t>
            </a:r>
            <a:endParaRPr lang="bg-BG" altLang="bg-BG" sz="4000" dirty="0" smtClean="0"/>
          </a:p>
        </p:txBody>
      </p:sp>
      <p:sp>
        <p:nvSpPr>
          <p:cNvPr id="44035" name="Rectangle 3"/>
          <p:cNvSpPr>
            <a:spLocks noGrp="1" noChangeArrowheads="1"/>
          </p:cNvSpPr>
          <p:nvPr>
            <p:ph type="body" idx="1"/>
          </p:nvPr>
        </p:nvSpPr>
        <p:spPr/>
        <p:txBody>
          <a:bodyPr/>
          <a:lstStyle/>
          <a:p>
            <a:pPr algn="just" eaLnBrk="1" hangingPunct="1">
              <a:lnSpc>
                <a:spcPct val="80000"/>
              </a:lnSpc>
            </a:pPr>
            <a:r>
              <a:rPr lang="bg-BG" altLang="bg-BG" sz="2000" i="1" dirty="0" smtClean="0"/>
              <a:t>Първо, от страна на търсенето  имаме:</a:t>
            </a:r>
            <a:endParaRPr lang="bg-BG" altLang="bg-BG" sz="2000" dirty="0" smtClean="0"/>
          </a:p>
          <a:p>
            <a:pPr marL="0" indent="0" algn="just" eaLnBrk="1" hangingPunct="1">
              <a:lnSpc>
                <a:spcPct val="80000"/>
              </a:lnSpc>
              <a:buNone/>
            </a:pPr>
            <a:r>
              <a:rPr lang="bg-BG" altLang="bg-BG" sz="2000" dirty="0" smtClean="0"/>
              <a:t>1.отделни работодатели, които се конкурират с други работодатели за наемането на дадени професии труд: например, всички търговски вериги наемат продавачки;</a:t>
            </a:r>
          </a:p>
          <a:p>
            <a:pPr marL="0" indent="0" algn="just" eaLnBrk="1" hangingPunct="1">
              <a:lnSpc>
                <a:spcPct val="80000"/>
              </a:lnSpc>
              <a:buNone/>
            </a:pPr>
            <a:r>
              <a:rPr lang="bg-BG" altLang="bg-BG" sz="2000" dirty="0" smtClean="0"/>
              <a:t>2.отделни работодатели се явяват  като </a:t>
            </a:r>
            <a:r>
              <a:rPr lang="bg-BG" altLang="bg-BG" sz="2000" dirty="0" err="1" smtClean="0"/>
              <a:t>монопсон</a:t>
            </a:r>
            <a:r>
              <a:rPr lang="bg-BG" altLang="bg-BG" sz="2000" dirty="0" smtClean="0"/>
              <a:t> /единствен купувач/ в търсенето на труда  от дадено населено място. Типичен пример на локален </a:t>
            </a:r>
            <a:r>
              <a:rPr lang="bg-BG" altLang="bg-BG" sz="2000" dirty="0" err="1" smtClean="0"/>
              <a:t>монопсон</a:t>
            </a:r>
            <a:r>
              <a:rPr lang="bg-BG" altLang="bg-BG" sz="2000" dirty="0" smtClean="0"/>
              <a:t> са фирмите в малките населени места или тези, които търсят определен вид професии. Като пример в случая са корабостроителните заводи във Варна, Бургас и Русе: те са единствените в дадения град, които търсят заварчици;  </a:t>
            </a:r>
          </a:p>
          <a:p>
            <a:pPr marL="0" indent="0" algn="just" eaLnBrk="1" hangingPunct="1">
              <a:lnSpc>
                <a:spcPct val="80000"/>
              </a:lnSpc>
              <a:buNone/>
            </a:pPr>
            <a:r>
              <a:rPr lang="bg-BG" altLang="bg-BG" sz="2000" dirty="0" smtClean="0"/>
              <a:t>3.работодателите се обединяват в </a:t>
            </a:r>
            <a:r>
              <a:rPr lang="bg-BG" altLang="bg-BG" sz="2000" dirty="0" err="1" smtClean="0"/>
              <a:t>монопсон</a:t>
            </a:r>
            <a:r>
              <a:rPr lang="bg-BG" altLang="bg-BG" sz="2000" dirty="0" smtClean="0"/>
              <a:t> (съюз на индустриалците) и </a:t>
            </a:r>
            <a:r>
              <a:rPr lang="bg-BG" altLang="bg-BG" sz="2000" dirty="0" err="1" smtClean="0"/>
              <a:t>действуват</a:t>
            </a:r>
            <a:r>
              <a:rPr lang="bg-BG" altLang="bg-BG" sz="2000" dirty="0" smtClean="0"/>
              <a:t> като единствен купувач на дадения труд за цялата страна или даден регион;</a:t>
            </a:r>
          </a:p>
          <a:p>
            <a:pPr marL="0" indent="0" algn="just" eaLnBrk="1" hangingPunct="1">
              <a:lnSpc>
                <a:spcPct val="80000"/>
              </a:lnSpc>
              <a:buNone/>
            </a:pPr>
            <a:r>
              <a:rPr lang="bg-BG" altLang="bg-BG" sz="2000" dirty="0" smtClean="0"/>
              <a:t>4.като </a:t>
            </a:r>
            <a:r>
              <a:rPr lang="bg-BG" altLang="bg-BG" sz="2000" dirty="0" err="1" smtClean="0"/>
              <a:t>монопсон</a:t>
            </a:r>
            <a:r>
              <a:rPr lang="bg-BG" altLang="bg-BG" sz="2000" dirty="0" smtClean="0"/>
              <a:t> се явява и държавата, която наема  голям брой специалисти с различни професии (администратори, учители, лекари и т.н.)</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44</a:t>
            </a:fld>
            <a:endParaRPr lang="bg-BG" altLang="bg-BG"/>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bg-BG" altLang="bg-BG" smtClean="0"/>
          </a:p>
        </p:txBody>
      </p:sp>
      <p:sp>
        <p:nvSpPr>
          <p:cNvPr id="45059" name="Rectangle 3"/>
          <p:cNvSpPr>
            <a:spLocks noGrp="1" noChangeArrowheads="1"/>
          </p:cNvSpPr>
          <p:nvPr>
            <p:ph type="body" idx="1"/>
          </p:nvPr>
        </p:nvSpPr>
        <p:spPr/>
        <p:txBody>
          <a:bodyPr/>
          <a:lstStyle/>
          <a:p>
            <a:pPr algn="just" eaLnBrk="1" hangingPunct="1">
              <a:lnSpc>
                <a:spcPct val="90000"/>
              </a:lnSpc>
            </a:pPr>
            <a:r>
              <a:rPr lang="bg-BG" altLang="bg-BG" sz="2800" i="1" dirty="0" smtClean="0"/>
              <a:t>Второ, от страна на предлагането</a:t>
            </a:r>
            <a:r>
              <a:rPr lang="bg-BG" altLang="bg-BG" sz="2800" dirty="0" smtClean="0"/>
              <a:t>  са налице:</a:t>
            </a:r>
          </a:p>
          <a:p>
            <a:pPr marL="0" indent="0" algn="just" eaLnBrk="1" hangingPunct="1">
              <a:lnSpc>
                <a:spcPct val="90000"/>
              </a:lnSpc>
              <a:buNone/>
            </a:pPr>
            <a:r>
              <a:rPr lang="bg-BG" altLang="bg-BG" sz="2800" dirty="0" smtClean="0"/>
              <a:t>1.голям брой работници и специалисти, които предлагат своя труд индивидуално;</a:t>
            </a:r>
          </a:p>
          <a:p>
            <a:pPr marL="0" indent="0" algn="just" eaLnBrk="1" hangingPunct="1">
              <a:lnSpc>
                <a:spcPct val="90000"/>
              </a:lnSpc>
              <a:buNone/>
            </a:pPr>
            <a:r>
              <a:rPr lang="bg-BG" altLang="bg-BG" sz="2800" dirty="0" smtClean="0"/>
              <a:t>2.малък брой работници и специалисти, които притежават </a:t>
            </a:r>
            <a:r>
              <a:rPr lang="bg-BG" altLang="bg-BG" sz="2800" dirty="0" err="1" smtClean="0"/>
              <a:t>монополни</a:t>
            </a:r>
            <a:r>
              <a:rPr lang="bg-BG" altLang="bg-BG" sz="2800" dirty="0" smtClean="0"/>
              <a:t> позиции в предлагането на своя труд на пазара;</a:t>
            </a:r>
          </a:p>
          <a:p>
            <a:pPr marL="0" indent="0" algn="just" eaLnBrk="1" hangingPunct="1">
              <a:lnSpc>
                <a:spcPct val="90000"/>
              </a:lnSpc>
              <a:buNone/>
            </a:pPr>
            <a:r>
              <a:rPr lang="bg-BG" altLang="bg-BG" sz="2800" dirty="0" smtClean="0"/>
              <a:t>3.голям брой работници с хомогенни професии, които се обединяват в профсъюзи и предлагат своя труд колективно;</a:t>
            </a:r>
            <a:r>
              <a:rPr lang="en-GB" altLang="bg-BG" sz="2800" dirty="0" smtClean="0"/>
              <a:t> </a:t>
            </a:r>
            <a:endParaRPr lang="bg-BG" altLang="bg-BG" sz="2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45</a:t>
            </a:fld>
            <a:endParaRPr lang="bg-BG" altLang="bg-BG"/>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9144000" cy="1417638"/>
          </a:xfrm>
        </p:spPr>
        <p:txBody>
          <a:bodyPr/>
          <a:lstStyle/>
          <a:p>
            <a:pPr eaLnBrk="1" hangingPunct="1"/>
            <a:r>
              <a:rPr lang="en-GB" altLang="bg-BG" sz="2800" b="1" dirty="0" err="1" smtClean="0"/>
              <a:t>Монополни</a:t>
            </a:r>
            <a:r>
              <a:rPr lang="en-GB" altLang="bg-BG" sz="2800" b="1" dirty="0" smtClean="0"/>
              <a:t> </a:t>
            </a:r>
            <a:r>
              <a:rPr lang="en-GB" altLang="bg-BG" sz="2800" b="1" dirty="0" err="1" smtClean="0"/>
              <a:t>елементи</a:t>
            </a:r>
            <a:r>
              <a:rPr lang="en-GB" altLang="bg-BG" sz="2800" b="1" dirty="0" smtClean="0"/>
              <a:t> в индивидуалното предлагане и заплащане на труда</a:t>
            </a:r>
            <a:endParaRPr lang="bg-BG" altLang="bg-BG" sz="2800" b="1" dirty="0" smtClean="0"/>
          </a:p>
        </p:txBody>
      </p:sp>
      <p:sp>
        <p:nvSpPr>
          <p:cNvPr id="46083" name="Rectangle 3"/>
          <p:cNvSpPr>
            <a:spLocks noGrp="1" noChangeArrowheads="1"/>
          </p:cNvSpPr>
          <p:nvPr>
            <p:ph type="body" idx="1"/>
          </p:nvPr>
        </p:nvSpPr>
        <p:spPr>
          <a:xfrm>
            <a:off x="0" y="1600200"/>
            <a:ext cx="8686800" cy="5257800"/>
          </a:xfrm>
        </p:spPr>
        <p:txBody>
          <a:bodyPr/>
          <a:lstStyle/>
          <a:p>
            <a:pPr marL="0" indent="0" algn="just" eaLnBrk="1" hangingPunct="1">
              <a:lnSpc>
                <a:spcPct val="80000"/>
              </a:lnSpc>
              <a:buNone/>
            </a:pPr>
            <a:r>
              <a:rPr lang="en-GB" altLang="bg-BG" sz="2400" dirty="0" smtClean="0"/>
              <a:t>	</a:t>
            </a:r>
            <a:r>
              <a:rPr lang="bg-BG" altLang="bg-BG" sz="2400" dirty="0" smtClean="0"/>
              <a:t>Тук става въпрос за една група от хора, които притежават </a:t>
            </a:r>
            <a:r>
              <a:rPr lang="bg-BG" altLang="bg-BG" sz="2400" b="1" dirty="0" smtClean="0"/>
              <a:t>монопол (или силно изразени </a:t>
            </a:r>
            <a:r>
              <a:rPr lang="bg-BG" altLang="bg-BG" sz="2400" b="1" dirty="0" err="1" smtClean="0"/>
              <a:t>монополни</a:t>
            </a:r>
            <a:r>
              <a:rPr lang="bg-BG" altLang="bg-BG" sz="2400" b="1" dirty="0" smtClean="0"/>
              <a:t> елементи) в предлагането на своя труд на пазара</a:t>
            </a:r>
            <a:r>
              <a:rPr lang="bg-BG" altLang="bg-BG" sz="2400" dirty="0" smtClean="0"/>
              <a:t>. Към тях бихме могли да причислим лекари, притежаващи изключителни познания в дадена област, технократи (адвокати, конструктори, мениджъри), владеещи секретите и тънкостите в даден бизнес, специалисти, притежаващи знания и умения за поддържането на уникална техника, неповторими изпълнители в изкуството, шоубизнеса и професионалния спорт. Въпреки тяхното разнообразие като стопански субекти съществува нещо общо, което обяснява високото заплащане на техния труд – изключителността на техните умения, която води до частичен или пълен монопол в тяхното </a:t>
            </a:r>
            <a:r>
              <a:rPr lang="en-GB" altLang="bg-BG" sz="2400" dirty="0" smtClean="0"/>
              <a:t> предлагане на пазара</a:t>
            </a:r>
            <a:r>
              <a:rPr lang="bg-BG" altLang="bg-BG" sz="24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46</a:t>
            </a:fld>
            <a:endParaRPr lang="bg-BG" altLang="bg-BG"/>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260648"/>
            <a:ext cx="9144000" cy="1143000"/>
          </a:xfrm>
        </p:spPr>
        <p:txBody>
          <a:bodyPr/>
          <a:lstStyle/>
          <a:p>
            <a:pPr eaLnBrk="1" hangingPunct="1"/>
            <a:r>
              <a:rPr lang="en-GB" altLang="bg-BG" sz="2800" b="1" dirty="0" err="1" smtClean="0"/>
              <a:t>Монополни</a:t>
            </a:r>
            <a:r>
              <a:rPr lang="en-GB" altLang="bg-BG" sz="2800" b="1" dirty="0" smtClean="0"/>
              <a:t> </a:t>
            </a:r>
            <a:r>
              <a:rPr lang="en-GB" altLang="bg-BG" sz="2800" b="1" dirty="0" err="1" smtClean="0"/>
              <a:t>елементи</a:t>
            </a:r>
            <a:r>
              <a:rPr lang="en-GB" altLang="bg-BG" sz="2800" b="1" dirty="0" smtClean="0"/>
              <a:t> в индивидуалното предлагане и заплащане на труда</a:t>
            </a:r>
            <a:endParaRPr lang="bg-BG" altLang="bg-BG" sz="2800" b="1" dirty="0" smtClean="0"/>
          </a:p>
        </p:txBody>
      </p:sp>
      <p:sp>
        <p:nvSpPr>
          <p:cNvPr id="47107" name="Rectangle 3"/>
          <p:cNvSpPr>
            <a:spLocks noGrp="1" noChangeArrowheads="1"/>
          </p:cNvSpPr>
          <p:nvPr>
            <p:ph type="body" idx="1"/>
          </p:nvPr>
        </p:nvSpPr>
        <p:spPr>
          <a:xfrm>
            <a:off x="0" y="1600200"/>
            <a:ext cx="8686800" cy="4525963"/>
          </a:xfrm>
        </p:spPr>
        <p:txBody>
          <a:bodyPr/>
          <a:lstStyle/>
          <a:p>
            <a:pPr marL="0" indent="0" algn="just" eaLnBrk="1" hangingPunct="1">
              <a:buNone/>
            </a:pPr>
            <a:r>
              <a:rPr lang="en-GB" altLang="bg-BG" sz="2800" dirty="0" smtClean="0"/>
              <a:t>	</a:t>
            </a:r>
            <a:r>
              <a:rPr lang="bg-BG" altLang="bg-BG" sz="2800" dirty="0" smtClean="0"/>
              <a:t>Хонорарите за участието в концерти и оперни представления се договорират пряко между двете звезди и </a:t>
            </a:r>
            <a:r>
              <a:rPr lang="bg-BG" altLang="bg-BG" sz="2800" dirty="0" err="1" smtClean="0"/>
              <a:t>импресарските</a:t>
            </a:r>
            <a:r>
              <a:rPr lang="bg-BG" altLang="bg-BG" sz="2800" dirty="0" smtClean="0"/>
              <a:t> къщи. Пазаренето обаче е силна дума, защото всички монополисти си имат своята цена и не са склонни на отстъпки от нея.</a:t>
            </a:r>
            <a:r>
              <a:rPr lang="en-GB" altLang="bg-BG" sz="2800" dirty="0" smtClean="0"/>
              <a:t> Например, </a:t>
            </a:r>
            <a:r>
              <a:rPr lang="en-GB" altLang="bg-BG" sz="2800" dirty="0" err="1" smtClean="0"/>
              <a:t>двамата</a:t>
            </a:r>
            <a:r>
              <a:rPr lang="en-GB" altLang="bg-BG" sz="2800" dirty="0" smtClean="0"/>
              <a:t> </a:t>
            </a:r>
            <a:r>
              <a:rPr lang="en-GB" altLang="bg-BG" sz="2800" dirty="0" err="1" smtClean="0"/>
              <a:t>тенори</a:t>
            </a:r>
            <a:r>
              <a:rPr lang="en-GB" altLang="bg-BG" sz="2800" dirty="0" smtClean="0"/>
              <a:t> в </a:t>
            </a:r>
            <a:r>
              <a:rPr lang="en-GB" altLang="bg-BG" sz="2800" dirty="0" err="1" smtClean="0"/>
              <a:t>периода</a:t>
            </a:r>
            <a:r>
              <a:rPr lang="en-GB" altLang="bg-BG" sz="2800" dirty="0" smtClean="0"/>
              <a:t> на </a:t>
            </a:r>
            <a:r>
              <a:rPr lang="en-GB" altLang="bg-BG" sz="2800" dirty="0" err="1" smtClean="0"/>
              <a:t>техния</a:t>
            </a:r>
            <a:r>
              <a:rPr lang="en-GB" altLang="bg-BG" sz="2800" dirty="0" smtClean="0"/>
              <a:t> </a:t>
            </a:r>
            <a:r>
              <a:rPr lang="en-GB" altLang="bg-BG" sz="2800" dirty="0" err="1" smtClean="0"/>
              <a:t>зенит</a:t>
            </a:r>
            <a:r>
              <a:rPr lang="en-GB" altLang="bg-BG" sz="2800" dirty="0" smtClean="0"/>
              <a:t> са </a:t>
            </a:r>
            <a:r>
              <a:rPr lang="en-GB" altLang="bg-BG" sz="2800" dirty="0" err="1" smtClean="0"/>
              <a:t>фиксирали</a:t>
            </a:r>
            <a:r>
              <a:rPr lang="en-GB" altLang="bg-BG" sz="2800" dirty="0" smtClean="0"/>
              <a:t> </a:t>
            </a:r>
            <a:r>
              <a:rPr lang="en-GB" altLang="bg-BG" sz="2800" dirty="0" err="1" smtClean="0"/>
              <a:t>хонорар</a:t>
            </a:r>
            <a:r>
              <a:rPr lang="en-GB" altLang="bg-BG" sz="2800" dirty="0" smtClean="0"/>
              <a:t> от 30 </a:t>
            </a:r>
            <a:r>
              <a:rPr lang="en-GB" altLang="bg-BG" sz="2800" dirty="0" err="1" smtClean="0"/>
              <a:t>хил.дол</a:t>
            </a:r>
            <a:r>
              <a:rPr lang="bg-BG" altLang="bg-BG" sz="2800" dirty="0" smtClean="0"/>
              <a:t>.</a:t>
            </a:r>
            <a:r>
              <a:rPr lang="en-GB" altLang="bg-BG" sz="2800" dirty="0" smtClean="0"/>
              <a:t> за </a:t>
            </a:r>
            <a:r>
              <a:rPr lang="en-GB" altLang="bg-BG" sz="2800" dirty="0" err="1" smtClean="0"/>
              <a:t>концерт</a:t>
            </a:r>
            <a:r>
              <a:rPr lang="en-GB" altLang="bg-BG" sz="2800" dirty="0" smtClean="0"/>
              <a:t>. </a:t>
            </a:r>
            <a:r>
              <a:rPr lang="en-GB" altLang="bg-BG" sz="2800" dirty="0" err="1" smtClean="0"/>
              <a:t>Това</a:t>
            </a:r>
            <a:r>
              <a:rPr lang="en-GB" altLang="bg-BG" sz="2800" dirty="0" smtClean="0"/>
              <a:t> </a:t>
            </a:r>
            <a:r>
              <a:rPr lang="en-GB" altLang="bg-BG" sz="2800" dirty="0" err="1" smtClean="0"/>
              <a:t>означава</a:t>
            </a:r>
            <a:r>
              <a:rPr lang="en-GB" altLang="bg-BG" sz="2800" dirty="0" smtClean="0"/>
              <a:t> в </a:t>
            </a:r>
            <a:r>
              <a:rPr lang="en-GB" altLang="bg-BG" sz="2800" dirty="0" err="1" smtClean="0"/>
              <a:t>една</a:t>
            </a:r>
            <a:r>
              <a:rPr lang="en-GB" altLang="bg-BG" sz="2800" dirty="0" smtClean="0"/>
              <a:t> </a:t>
            </a:r>
            <a:r>
              <a:rPr lang="en-GB" altLang="bg-BG" sz="2800" dirty="0" err="1" smtClean="0"/>
              <a:t>зала</a:t>
            </a:r>
            <a:r>
              <a:rPr lang="en-GB" altLang="bg-BG" sz="2800" dirty="0" smtClean="0"/>
              <a:t> с 3000 </a:t>
            </a:r>
            <a:r>
              <a:rPr lang="en-GB" altLang="bg-BG" sz="2800" dirty="0" err="1" smtClean="0"/>
              <a:t>места</a:t>
            </a:r>
            <a:r>
              <a:rPr lang="en-GB" altLang="bg-BG" sz="2800" dirty="0" smtClean="0"/>
              <a:t>, всеки </a:t>
            </a:r>
            <a:r>
              <a:rPr lang="en-GB" altLang="bg-BG" sz="2800" dirty="0" err="1" smtClean="0"/>
              <a:t>зрител</a:t>
            </a:r>
            <a:r>
              <a:rPr lang="en-GB" altLang="bg-BG" sz="2800" dirty="0" smtClean="0"/>
              <a:t> да </a:t>
            </a:r>
            <a:r>
              <a:rPr lang="en-GB" altLang="bg-BG" sz="2800" dirty="0" err="1" smtClean="0"/>
              <a:t>плати</a:t>
            </a:r>
            <a:r>
              <a:rPr lang="en-GB" altLang="bg-BG" sz="2800" dirty="0" smtClean="0"/>
              <a:t> </a:t>
            </a:r>
            <a:r>
              <a:rPr lang="en-GB" altLang="bg-BG" sz="2800" dirty="0" err="1" smtClean="0"/>
              <a:t>билет</a:t>
            </a:r>
            <a:r>
              <a:rPr lang="en-GB" altLang="bg-BG" sz="2800" dirty="0" smtClean="0"/>
              <a:t> от  15 </a:t>
            </a:r>
            <a:r>
              <a:rPr lang="en-GB" altLang="bg-BG" sz="2800" dirty="0" err="1" smtClean="0"/>
              <a:t>дол</a:t>
            </a:r>
            <a:r>
              <a:rPr lang="bg-BG" altLang="bg-BG" sz="28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47</a:t>
            </a:fld>
            <a:endParaRPr lang="bg-BG" altLang="bg-BG"/>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altLang="bg-BG" sz="2800" b="1" dirty="0" err="1" smtClean="0"/>
              <a:t>Монополни</a:t>
            </a:r>
            <a:r>
              <a:rPr lang="en-GB" altLang="bg-BG" sz="2800" b="1" dirty="0" smtClean="0"/>
              <a:t> </a:t>
            </a:r>
            <a:r>
              <a:rPr lang="en-GB" altLang="bg-BG" sz="2800" b="1" dirty="0" err="1" smtClean="0"/>
              <a:t>елементи</a:t>
            </a:r>
            <a:r>
              <a:rPr lang="en-GB" altLang="bg-BG" sz="2800" b="1" dirty="0" smtClean="0"/>
              <a:t> в индивидуалното предлагане и заплащане на труда</a:t>
            </a:r>
            <a:endParaRPr lang="bg-BG" altLang="bg-BG" sz="2800" dirty="0" smtClean="0"/>
          </a:p>
        </p:txBody>
      </p:sp>
      <p:sp>
        <p:nvSpPr>
          <p:cNvPr id="48131" name="Rectangle 3"/>
          <p:cNvSpPr>
            <a:spLocks noGrp="1" noChangeArrowheads="1"/>
          </p:cNvSpPr>
          <p:nvPr>
            <p:ph type="body" idx="1"/>
          </p:nvPr>
        </p:nvSpPr>
        <p:spPr>
          <a:xfrm>
            <a:off x="539552" y="1628800"/>
            <a:ext cx="8229600" cy="4525963"/>
          </a:xfrm>
        </p:spPr>
        <p:txBody>
          <a:bodyPr/>
          <a:lstStyle/>
          <a:p>
            <a:pPr algn="just" eaLnBrk="1" hangingPunct="1">
              <a:lnSpc>
                <a:spcPct val="80000"/>
              </a:lnSpc>
            </a:pPr>
            <a:r>
              <a:rPr lang="bg-BG" altLang="bg-BG" sz="2400" dirty="0" err="1" smtClean="0"/>
              <a:t>Монополното</a:t>
            </a:r>
            <a:r>
              <a:rPr lang="bg-BG" altLang="bg-BG" sz="2400" dirty="0" smtClean="0"/>
              <a:t> предлагане на труда обаче може да породи и </a:t>
            </a:r>
            <a:r>
              <a:rPr lang="bg-BG" altLang="bg-BG" sz="2400" b="1" dirty="0" smtClean="0"/>
              <a:t>друг вариант</a:t>
            </a:r>
            <a:r>
              <a:rPr lang="en-GB" altLang="bg-BG" sz="2400" dirty="0" smtClean="0"/>
              <a:t>. </a:t>
            </a:r>
            <a:endParaRPr lang="bg-BG" altLang="bg-BG" sz="2400" dirty="0" smtClean="0"/>
          </a:p>
          <a:p>
            <a:pPr marL="0" indent="0" algn="just" eaLnBrk="1" hangingPunct="1">
              <a:lnSpc>
                <a:spcPct val="80000"/>
              </a:lnSpc>
              <a:buNone/>
            </a:pPr>
            <a:r>
              <a:rPr lang="bg-BG" altLang="bg-BG" sz="2400" b="1" dirty="0" smtClean="0"/>
              <a:t>Например</a:t>
            </a:r>
            <a:r>
              <a:rPr lang="bg-BG" altLang="bg-BG" sz="2400" dirty="0" smtClean="0"/>
              <a:t>, наемате за някакво дело известен адвокат. Той обаче е поел много дела, поради което не се задълбочава достатъчно по Вашия казус. Резултат от съдебната </a:t>
            </a:r>
            <a:r>
              <a:rPr lang="en-GB" altLang="bg-BG" sz="2400" dirty="0" err="1" smtClean="0"/>
              <a:t>процедура</a:t>
            </a:r>
            <a:r>
              <a:rPr lang="en-GB" altLang="bg-BG" sz="2400" dirty="0" smtClean="0"/>
              <a:t> е </a:t>
            </a:r>
            <a:r>
              <a:rPr lang="en-GB" altLang="bg-BG" sz="2400" dirty="0" err="1" smtClean="0"/>
              <a:t>негативен</a:t>
            </a:r>
            <a:r>
              <a:rPr lang="en-GB" altLang="bg-BG" sz="2400" dirty="0" smtClean="0"/>
              <a:t> за </a:t>
            </a:r>
            <a:r>
              <a:rPr lang="en-GB" altLang="bg-BG" sz="2400" dirty="0" err="1" smtClean="0"/>
              <a:t>Вас</a:t>
            </a:r>
            <a:r>
              <a:rPr lang="en-GB" altLang="bg-BG" sz="2400" dirty="0" smtClean="0"/>
              <a:t>. </a:t>
            </a:r>
            <a:r>
              <a:rPr lang="en-GB" altLang="bg-BG" sz="2400" dirty="0" err="1" smtClean="0"/>
              <a:t>Вие</a:t>
            </a:r>
            <a:r>
              <a:rPr lang="en-GB" altLang="bg-BG" sz="2400" dirty="0" smtClean="0"/>
              <a:t> </a:t>
            </a:r>
            <a:r>
              <a:rPr lang="en-GB" altLang="bg-BG" sz="2400" dirty="0" err="1" smtClean="0"/>
              <a:t>сте</a:t>
            </a:r>
            <a:r>
              <a:rPr lang="en-GB" altLang="bg-BG" sz="2400" dirty="0" smtClean="0"/>
              <a:t> </a:t>
            </a:r>
            <a:r>
              <a:rPr lang="en-GB" altLang="bg-BG" sz="2400" dirty="0" err="1" smtClean="0"/>
              <a:t>наясно</a:t>
            </a:r>
            <a:r>
              <a:rPr lang="en-GB" altLang="bg-BG" sz="2400" dirty="0" smtClean="0"/>
              <a:t> </a:t>
            </a:r>
            <a:r>
              <a:rPr lang="en-GB" altLang="bg-BG" sz="2400" dirty="0" err="1" smtClean="0"/>
              <a:t>обаче</a:t>
            </a:r>
            <a:r>
              <a:rPr lang="en-GB" altLang="bg-BG" sz="2400" dirty="0" smtClean="0"/>
              <a:t>, че </a:t>
            </a:r>
            <a:r>
              <a:rPr lang="en-GB" altLang="bg-BG" sz="2400" dirty="0" err="1" smtClean="0"/>
              <a:t>адвоката</a:t>
            </a:r>
            <a:r>
              <a:rPr lang="en-GB" altLang="bg-BG" sz="2400" dirty="0" smtClean="0"/>
              <a:t> </a:t>
            </a:r>
            <a:r>
              <a:rPr lang="en-GB" altLang="bg-BG" sz="2400" dirty="0" err="1" smtClean="0"/>
              <a:t>претуп</a:t>
            </a:r>
            <a:r>
              <a:rPr lang="bg-BG" altLang="bg-BG" sz="2400" dirty="0" smtClean="0"/>
              <a:t>в</a:t>
            </a:r>
            <a:r>
              <a:rPr lang="en-GB" altLang="bg-BG" sz="2400" dirty="0" smtClean="0"/>
              <a:t>а </a:t>
            </a:r>
            <a:r>
              <a:rPr lang="en-GB" altLang="bg-BG" sz="2400" dirty="0" err="1" smtClean="0"/>
              <a:t>делото</a:t>
            </a:r>
            <a:r>
              <a:rPr lang="en-GB" altLang="bg-BG" sz="2400" dirty="0" smtClean="0"/>
              <a:t>, т</a:t>
            </a:r>
            <a:r>
              <a:rPr lang="bg-BG" altLang="bg-BG" sz="2400" dirty="0" smtClean="0"/>
              <a:t>.е ако би работил сериозно върху него, то би могло да бъде спечелено</a:t>
            </a:r>
            <a:r>
              <a:rPr lang="en-GB" altLang="bg-BG" sz="2400" dirty="0" smtClean="0"/>
              <a:t>. </a:t>
            </a:r>
            <a:r>
              <a:rPr lang="en-GB" altLang="bg-BG" sz="2400" dirty="0" err="1" smtClean="0"/>
              <a:t>Очевидно</a:t>
            </a:r>
            <a:r>
              <a:rPr lang="en-GB" altLang="bg-BG" sz="2400" dirty="0" smtClean="0"/>
              <a:t>, в </a:t>
            </a:r>
            <a:r>
              <a:rPr lang="en-GB" altLang="bg-BG" sz="2400" dirty="0" err="1" smtClean="0"/>
              <a:t>този</a:t>
            </a:r>
            <a:r>
              <a:rPr lang="en-GB" altLang="bg-BG" sz="2400" dirty="0" smtClean="0"/>
              <a:t> </a:t>
            </a:r>
            <a:r>
              <a:rPr lang="en-GB" altLang="bg-BG" sz="2400" dirty="0" err="1" smtClean="0"/>
              <a:t>случай</a:t>
            </a:r>
            <a:r>
              <a:rPr lang="en-GB" altLang="bg-BG" sz="2400" dirty="0" smtClean="0"/>
              <a:t> </a:t>
            </a:r>
            <a:r>
              <a:rPr lang="en-GB" altLang="bg-BG" sz="2400" b="1" dirty="0" err="1" smtClean="0"/>
              <a:t>няма</a:t>
            </a:r>
            <a:r>
              <a:rPr lang="en-GB" altLang="bg-BG" sz="2400" b="1" dirty="0" smtClean="0"/>
              <a:t> </a:t>
            </a:r>
            <a:r>
              <a:rPr lang="en-GB" altLang="bg-BG" sz="2400" b="1" dirty="0" err="1" smtClean="0"/>
              <a:t>покритие</a:t>
            </a:r>
            <a:r>
              <a:rPr lang="en-GB" altLang="bg-BG" sz="2400" b="1" dirty="0" smtClean="0"/>
              <a:t> между </a:t>
            </a:r>
            <a:r>
              <a:rPr lang="en-GB" altLang="bg-BG" sz="2400" b="1" dirty="0" err="1" smtClean="0"/>
              <a:t>високия</a:t>
            </a:r>
            <a:r>
              <a:rPr lang="en-GB" altLang="bg-BG" sz="2400" b="1" dirty="0" smtClean="0"/>
              <a:t> </a:t>
            </a:r>
            <a:r>
              <a:rPr lang="en-GB" altLang="bg-BG" sz="2400" b="1" dirty="0" err="1" smtClean="0"/>
              <a:t>хонор</a:t>
            </a:r>
            <a:r>
              <a:rPr lang="bg-BG" altLang="bg-BG" sz="2400" b="1" dirty="0" smtClean="0"/>
              <a:t>а</a:t>
            </a:r>
            <a:r>
              <a:rPr lang="en-GB" altLang="bg-BG" sz="2400" b="1" dirty="0" smtClean="0"/>
              <a:t>р и </a:t>
            </a:r>
            <a:r>
              <a:rPr lang="en-GB" altLang="bg-BG" sz="2400" b="1" dirty="0" err="1" smtClean="0"/>
              <a:t>свършената</a:t>
            </a:r>
            <a:r>
              <a:rPr lang="en-GB" altLang="bg-BG" sz="2400" b="1" dirty="0" smtClean="0"/>
              <a:t> </a:t>
            </a:r>
            <a:r>
              <a:rPr lang="en-GB" altLang="bg-BG" sz="2400" b="1" dirty="0" err="1" smtClean="0"/>
              <a:t>работа</a:t>
            </a:r>
            <a:r>
              <a:rPr lang="en-GB" altLang="bg-BG" sz="2400" dirty="0" smtClean="0"/>
              <a:t>. </a:t>
            </a:r>
            <a:r>
              <a:rPr lang="bg-BG" altLang="bg-BG" sz="2400" dirty="0" smtClean="0"/>
              <a:t>Монополът в предлагането на труда води до подобни явления. Те обаче са валидни в краткосрочен период. В по-дълъг период от време обаче подобни субекти ще загубят своя монопол </a:t>
            </a:r>
            <a:r>
              <a:rPr lang="en-GB" altLang="bg-BG" sz="2400" dirty="0" smtClean="0"/>
              <a:t>в предлагането на труда </a:t>
            </a:r>
            <a:r>
              <a:rPr lang="en-GB" altLang="bg-BG" sz="2400" dirty="0" err="1" smtClean="0"/>
              <a:t>си</a:t>
            </a:r>
            <a:r>
              <a:rPr lang="en-GB" altLang="bg-BG" sz="2400" dirty="0" smtClean="0"/>
              <a:t>.</a:t>
            </a: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48</a:t>
            </a:fld>
            <a:endParaRPr lang="bg-BG" altLang="bg-BG"/>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99392"/>
            <a:ext cx="8229600" cy="1143000"/>
          </a:xfrm>
        </p:spPr>
        <p:txBody>
          <a:bodyPr/>
          <a:lstStyle/>
          <a:p>
            <a:pPr eaLnBrk="1" hangingPunct="1"/>
            <a:r>
              <a:rPr lang="en-GB" altLang="bg-BG" sz="4000" dirty="0" err="1" smtClean="0"/>
              <a:t>Пазарът</a:t>
            </a:r>
            <a:r>
              <a:rPr lang="en-GB" altLang="bg-BG" sz="4000" dirty="0" smtClean="0"/>
              <a:t> на </a:t>
            </a:r>
            <a:r>
              <a:rPr lang="en-GB" altLang="bg-BG" sz="4000" i="1" dirty="0" err="1" smtClean="0"/>
              <a:t>средноквалифицирания</a:t>
            </a:r>
            <a:r>
              <a:rPr lang="en-GB" altLang="bg-BG" sz="4000" i="1" dirty="0" smtClean="0"/>
              <a:t> труд</a:t>
            </a:r>
            <a:endParaRPr lang="bg-BG" altLang="bg-BG" sz="4000" i="1" dirty="0" smtClean="0"/>
          </a:p>
        </p:txBody>
      </p:sp>
      <p:sp>
        <p:nvSpPr>
          <p:cNvPr id="38915" name="Rectangle 3"/>
          <p:cNvSpPr>
            <a:spLocks noGrp="1" noChangeArrowheads="1"/>
          </p:cNvSpPr>
          <p:nvPr>
            <p:ph type="body" idx="1"/>
          </p:nvPr>
        </p:nvSpPr>
        <p:spPr>
          <a:xfrm>
            <a:off x="-78828" y="1582566"/>
            <a:ext cx="9222828" cy="5275433"/>
          </a:xfrm>
        </p:spPr>
        <p:txBody>
          <a:bodyPr/>
          <a:lstStyle/>
          <a:p>
            <a:pPr marL="0" indent="0" algn="just" eaLnBrk="1" hangingPunct="1">
              <a:lnSpc>
                <a:spcPct val="80000"/>
              </a:lnSpc>
              <a:buFontTx/>
              <a:buNone/>
              <a:defRPr/>
            </a:pPr>
            <a:r>
              <a:rPr lang="bg-BG" altLang="bg-BG" sz="2000" dirty="0" smtClean="0"/>
              <a:t>Търсеното количество </a:t>
            </a:r>
            <a:r>
              <a:rPr lang="bg-BG" altLang="bg-BG" sz="2000" b="1" i="1" dirty="0" smtClean="0"/>
              <a:t>OL</a:t>
            </a:r>
            <a:r>
              <a:rPr lang="bg-BG" altLang="bg-BG" sz="1600" b="1" i="1" dirty="0" smtClean="0"/>
              <a:t>1</a:t>
            </a:r>
            <a:r>
              <a:rPr lang="bg-BG" altLang="bg-BG" sz="2000" b="1" i="1" dirty="0" smtClean="0"/>
              <a:t> </a:t>
            </a:r>
            <a:r>
              <a:rPr lang="bg-BG" altLang="bg-BG" sz="2000" dirty="0" smtClean="0"/>
              <a:t>е значително, защото масовото производство се базира в много голяма степен на работници със средна квалификация. Кривите на полуеластичното търсене и предлагане се пресичат в т. </a:t>
            </a:r>
            <a:r>
              <a:rPr lang="bg-BG" altLang="bg-BG" sz="2000" b="1" i="1" dirty="0" smtClean="0"/>
              <a:t>Е, </a:t>
            </a:r>
            <a:r>
              <a:rPr lang="bg-BG" altLang="bg-BG" sz="2000" dirty="0" smtClean="0"/>
              <a:t>която определя равновесната заплата </a:t>
            </a:r>
            <a:r>
              <a:rPr lang="bg-BG" altLang="bg-BG" sz="2000" b="1" i="1" dirty="0" err="1" smtClean="0"/>
              <a:t>We</a:t>
            </a:r>
            <a:r>
              <a:rPr lang="bg-BG" altLang="bg-BG" sz="2000" b="1" i="1" dirty="0" smtClean="0"/>
              <a:t>. </a:t>
            </a:r>
            <a:r>
              <a:rPr lang="bg-BG" altLang="bg-BG" sz="2000" dirty="0" smtClean="0"/>
              <a:t>Тя фактически е средната заплата за тази група работници, която е по-висока в сравнение със същата величина на пазара на нискоквалифицираните работници. На пазара на </a:t>
            </a:r>
            <a:r>
              <a:rPr lang="bg-BG" altLang="bg-BG" sz="2000" dirty="0" err="1" smtClean="0"/>
              <a:t>средноква­лифицирания</a:t>
            </a:r>
            <a:r>
              <a:rPr lang="bg-BG" altLang="bg-BG" sz="2000" dirty="0" smtClean="0"/>
              <a:t> труд се появяват вече и елементи на монополистическа конкуренция в търсенето и в предлагането на труда. Макар и по-ограничено, налице е търсене на работници </a:t>
            </a:r>
            <a:r>
              <a:rPr lang="bg-BG" altLang="bg-BG" sz="2000" b="1" dirty="0" smtClean="0"/>
              <a:t>D</a:t>
            </a:r>
            <a:r>
              <a:rPr lang="bg-BG" altLang="bg-BG" sz="1600" b="1" dirty="0" smtClean="0"/>
              <a:t>1</a:t>
            </a:r>
            <a:r>
              <a:rPr lang="bg-BG" altLang="bg-BG" sz="2000" b="1" dirty="0" smtClean="0"/>
              <a:t>D</a:t>
            </a:r>
            <a:r>
              <a:rPr lang="bg-BG" altLang="bg-BG" sz="1800" b="1" dirty="0" smtClean="0"/>
              <a:t>1</a:t>
            </a:r>
            <a:r>
              <a:rPr lang="bg-BG" altLang="bg-BG" sz="2000" dirty="0" smtClean="0"/>
              <a:t> със специфични умения и с натрупан производствен опит </a:t>
            </a:r>
            <a:r>
              <a:rPr lang="bg-BG" altLang="bg-BG" sz="2000" b="1" i="1" dirty="0" smtClean="0"/>
              <a:t>OL</a:t>
            </a:r>
            <a:r>
              <a:rPr lang="bg-BG" altLang="bg-BG" sz="1600" b="1" i="1" dirty="0" smtClean="0"/>
              <a:t>2</a:t>
            </a:r>
            <a:r>
              <a:rPr lang="bg-BG" altLang="bg-BG" sz="2000" b="1" i="1" dirty="0" smtClean="0"/>
              <a:t>.</a:t>
            </a:r>
            <a:r>
              <a:rPr lang="bg-BG" altLang="bg-BG" sz="2000" dirty="0" smtClean="0"/>
              <a:t> Тяхното предлагане, представено в кривата </a:t>
            </a:r>
            <a:r>
              <a:rPr lang="bg-BG" altLang="bg-BG" sz="2000" b="1" i="1" dirty="0" smtClean="0"/>
              <a:t>S</a:t>
            </a:r>
            <a:r>
              <a:rPr lang="bg-BG" altLang="bg-BG" sz="1600" b="1" i="1" dirty="0" smtClean="0"/>
              <a:t>1</a:t>
            </a:r>
            <a:r>
              <a:rPr lang="bg-BG" altLang="bg-BG" sz="2000" b="1" i="1" dirty="0" smtClean="0"/>
              <a:t>S</a:t>
            </a:r>
            <a:r>
              <a:rPr lang="bg-BG" altLang="bg-BG" sz="1600" b="1" i="1" dirty="0" smtClean="0"/>
              <a:t>1</a:t>
            </a:r>
            <a:r>
              <a:rPr lang="bg-BG" altLang="bg-BG" sz="2000" b="1" i="1" dirty="0" smtClean="0"/>
              <a:t>,</a:t>
            </a:r>
            <a:r>
              <a:rPr lang="bg-BG" altLang="bg-BG" sz="2000" dirty="0" smtClean="0"/>
              <a:t> е значително по-малко от количеството на предлагането на </a:t>
            </a:r>
            <a:r>
              <a:rPr lang="bg-BG" altLang="bg-BG" sz="2000" dirty="0" err="1" smtClean="0"/>
              <a:t>средноквалифи­цираните</a:t>
            </a:r>
            <a:r>
              <a:rPr lang="bg-BG" altLang="bg-BG" sz="2000" dirty="0" smtClean="0"/>
              <a:t> работници (дадено с кривата SS). Пресичането на двете криви в т. </a:t>
            </a:r>
            <a:r>
              <a:rPr lang="bg-BG" altLang="bg-BG" sz="2000" b="1" i="1" dirty="0" smtClean="0"/>
              <a:t>Е</a:t>
            </a:r>
            <a:r>
              <a:rPr lang="bg-BG" altLang="bg-BG" sz="1600" b="1" i="1" dirty="0" smtClean="0"/>
              <a:t>2</a:t>
            </a:r>
            <a:r>
              <a:rPr lang="bg-BG" altLang="bg-BG" sz="2000" b="1" i="1" dirty="0" smtClean="0"/>
              <a:t> </a:t>
            </a:r>
            <a:r>
              <a:rPr lang="bg-BG" altLang="bg-BG" sz="2000" dirty="0" smtClean="0"/>
              <a:t>формира работната заплата </a:t>
            </a:r>
            <a:r>
              <a:rPr lang="bg-BG" altLang="bg-BG" sz="2000" b="1" i="1" dirty="0" smtClean="0"/>
              <a:t>W</a:t>
            </a:r>
            <a:r>
              <a:rPr lang="bg-BG" altLang="bg-BG" sz="1800" b="1" i="1" dirty="0" smtClean="0"/>
              <a:t>2</a:t>
            </a:r>
            <a:r>
              <a:rPr lang="bg-BG" altLang="bg-BG" sz="2000" b="1" i="1" dirty="0" smtClean="0"/>
              <a:t> </a:t>
            </a:r>
            <a:r>
              <a:rPr lang="bg-BG" altLang="bg-BG" sz="2000" dirty="0" smtClean="0"/>
              <a:t>на </a:t>
            </a:r>
            <a:r>
              <a:rPr lang="bg-BG" altLang="bg-BG" sz="2000" dirty="0" err="1" smtClean="0"/>
              <a:t>средноквалифицираните</a:t>
            </a:r>
            <a:r>
              <a:rPr lang="bg-BG" altLang="bg-BG" sz="2000" dirty="0" smtClean="0"/>
              <a:t> работници с доказани професионални умения. Фактически тя определя горната граница в растежа на работната заплата на заетите със средна квалификация. На тази основа могат да се обяснят вътрешните различия в заплащането на труда за отделни работници и професии </a:t>
            </a:r>
            <a:r>
              <a:rPr lang="en-GB" altLang="bg-BG" sz="2000" dirty="0" err="1" smtClean="0"/>
              <a:t>на</a:t>
            </a:r>
            <a:r>
              <a:rPr lang="en-GB" altLang="bg-BG" sz="2000" dirty="0" smtClean="0"/>
              <a:t> пазара на </a:t>
            </a:r>
            <a:r>
              <a:rPr lang="en-GB" altLang="bg-BG" sz="2000" dirty="0" err="1" smtClean="0"/>
              <a:t>средноквалифицирания</a:t>
            </a:r>
            <a:r>
              <a:rPr lang="en-GB" altLang="bg-BG" sz="2000" dirty="0" smtClean="0"/>
              <a:t> труд.</a:t>
            </a:r>
            <a:endParaRPr lang="bg-BG" altLang="bg-BG" sz="2000" dirty="0" smtClean="0"/>
          </a:p>
          <a:p>
            <a:pPr eaLnBrk="1" hangingPunct="1">
              <a:lnSpc>
                <a:spcPct val="80000"/>
              </a:lnSpc>
              <a:defRPr/>
            </a:pPr>
            <a:endParaRPr lang="bg-BG" altLang="bg-BG" sz="20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49</a:t>
            </a:fld>
            <a:endParaRPr lang="bg-BG" altLang="bg-BG"/>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bg-BG" sz="4000" b="1" dirty="0" smtClean="0">
                <a:solidFill>
                  <a:srgbClr val="FF0000"/>
                </a:solidFill>
              </a:rPr>
              <a:t>Търсенето</a:t>
            </a:r>
            <a:r>
              <a:rPr lang="en-GB" altLang="bg-BG" sz="4000" b="1" dirty="0" smtClean="0"/>
              <a:t> на труда в </a:t>
            </a:r>
            <a:r>
              <a:rPr lang="en-GB" altLang="bg-BG" sz="4000" b="1" dirty="0" err="1" smtClean="0">
                <a:solidFill>
                  <a:srgbClr val="FF0000"/>
                </a:solidFill>
              </a:rPr>
              <a:t>кратък</a:t>
            </a:r>
            <a:r>
              <a:rPr lang="en-GB" altLang="bg-BG" sz="4000" b="1" dirty="0" smtClean="0">
                <a:solidFill>
                  <a:srgbClr val="FF0000"/>
                </a:solidFill>
              </a:rPr>
              <a:t> </a:t>
            </a:r>
            <a:r>
              <a:rPr lang="en-GB" altLang="bg-BG" sz="4000" b="1" dirty="0" err="1" smtClean="0">
                <a:solidFill>
                  <a:srgbClr val="FF0000"/>
                </a:solidFill>
              </a:rPr>
              <a:t>период</a:t>
            </a:r>
            <a:r>
              <a:rPr lang="en-GB" altLang="bg-BG" sz="4000" b="1" dirty="0" smtClean="0"/>
              <a:t> от време</a:t>
            </a:r>
            <a:endParaRPr lang="bg-BG" altLang="bg-BG" sz="4000" b="1" dirty="0" smtClean="0"/>
          </a:p>
        </p:txBody>
      </p:sp>
      <p:sp>
        <p:nvSpPr>
          <p:cNvPr id="6147" name="Rectangle 3"/>
          <p:cNvSpPr>
            <a:spLocks noGrp="1" noChangeArrowheads="1"/>
          </p:cNvSpPr>
          <p:nvPr>
            <p:ph type="body" idx="1"/>
          </p:nvPr>
        </p:nvSpPr>
        <p:spPr>
          <a:xfrm>
            <a:off x="0" y="1600200"/>
            <a:ext cx="9144000" cy="4525963"/>
          </a:xfrm>
        </p:spPr>
        <p:txBody>
          <a:bodyPr/>
          <a:lstStyle/>
          <a:p>
            <a:pPr eaLnBrk="1" hangingPunct="1"/>
            <a:r>
              <a:rPr lang="en-GB" altLang="bg-BG" sz="2800" dirty="0" smtClean="0"/>
              <a:t>Търсенето на </a:t>
            </a:r>
            <a:r>
              <a:rPr lang="en-GB" altLang="bg-BG" sz="2800" dirty="0" err="1" smtClean="0"/>
              <a:t>производствените</a:t>
            </a:r>
            <a:r>
              <a:rPr lang="en-GB" altLang="bg-BG" sz="2800" dirty="0" smtClean="0"/>
              <a:t> фактори на пазара, в </a:t>
            </a:r>
            <a:r>
              <a:rPr lang="en-GB" altLang="bg-BG" sz="2800" dirty="0" err="1" smtClean="0"/>
              <a:t>т.ч</a:t>
            </a:r>
            <a:r>
              <a:rPr lang="en-GB" altLang="bg-BG" sz="2800" dirty="0" smtClean="0"/>
              <a:t>. на труда, е </a:t>
            </a:r>
            <a:r>
              <a:rPr lang="en-GB" altLang="bg-BG" sz="2800" i="1" dirty="0" err="1" smtClean="0"/>
              <a:t>производно</a:t>
            </a:r>
            <a:r>
              <a:rPr lang="en-GB" altLang="bg-BG" sz="2800" dirty="0" smtClean="0"/>
              <a:t>, </a:t>
            </a:r>
            <a:r>
              <a:rPr lang="en-GB" altLang="bg-BG" sz="2800" dirty="0" err="1" smtClean="0"/>
              <a:t>извлечено</a:t>
            </a:r>
            <a:r>
              <a:rPr lang="en-GB" altLang="bg-BG" sz="2800" dirty="0" smtClean="0"/>
              <a:t> от търсенето на </a:t>
            </a:r>
            <a:r>
              <a:rPr lang="en-GB" altLang="bg-BG" sz="2800" dirty="0" err="1" smtClean="0"/>
              <a:t>създаваните</a:t>
            </a:r>
            <a:r>
              <a:rPr lang="en-GB" altLang="bg-BG" sz="2800" dirty="0" smtClean="0"/>
              <a:t> от </a:t>
            </a:r>
            <a:r>
              <a:rPr lang="en-GB" altLang="bg-BG" sz="2800" dirty="0" err="1" smtClean="0"/>
              <a:t>тях</a:t>
            </a:r>
            <a:r>
              <a:rPr lang="en-GB" altLang="bg-BG" sz="2800" dirty="0" smtClean="0"/>
              <a:t> </a:t>
            </a:r>
            <a:r>
              <a:rPr lang="en-GB" altLang="bg-BG" sz="2800" dirty="0" err="1" smtClean="0"/>
              <a:t>продукти</a:t>
            </a:r>
            <a:r>
              <a:rPr lang="bg-BG" altLang="bg-BG" sz="2800" dirty="0" smtClean="0"/>
              <a:t> </a:t>
            </a:r>
          </a:p>
          <a:p>
            <a:pPr eaLnBrk="1" hangingPunct="1"/>
            <a:endParaRPr lang="bg-BG" altLang="bg-BG" sz="2800" dirty="0" smtClean="0"/>
          </a:p>
          <a:p>
            <a:pPr algn="just" eaLnBrk="1" hangingPunct="1"/>
            <a:r>
              <a:rPr lang="en-GB" altLang="bg-BG" sz="2800" dirty="0" err="1" smtClean="0"/>
              <a:t>Стопанската</a:t>
            </a:r>
            <a:r>
              <a:rPr lang="en-GB" altLang="bg-BG" sz="2800" dirty="0" smtClean="0"/>
              <a:t> </a:t>
            </a:r>
            <a:r>
              <a:rPr lang="en-GB" altLang="bg-BG" sz="2800" dirty="0" err="1" smtClean="0"/>
              <a:t>дейност</a:t>
            </a:r>
            <a:r>
              <a:rPr lang="en-GB" altLang="bg-BG" sz="2800" dirty="0" smtClean="0"/>
              <a:t> </a:t>
            </a:r>
            <a:r>
              <a:rPr lang="en-GB" altLang="bg-BG" sz="2800" dirty="0" err="1" smtClean="0"/>
              <a:t>достига</a:t>
            </a:r>
            <a:r>
              <a:rPr lang="en-GB" altLang="bg-BG" sz="2800" dirty="0" smtClean="0"/>
              <a:t> </a:t>
            </a:r>
            <a:r>
              <a:rPr lang="en-GB" altLang="bg-BG" sz="2800" dirty="0" err="1" smtClean="0"/>
              <a:t>максимума</a:t>
            </a:r>
            <a:r>
              <a:rPr lang="en-GB" altLang="bg-BG" sz="2800" dirty="0" smtClean="0"/>
              <a:t> на </a:t>
            </a:r>
            <a:r>
              <a:rPr lang="en-GB" altLang="bg-BG" sz="2800" dirty="0" err="1" smtClean="0"/>
              <a:t>своята</a:t>
            </a:r>
            <a:r>
              <a:rPr lang="en-GB" altLang="bg-BG" sz="2800" dirty="0" smtClean="0"/>
              <a:t> ефективност /</a:t>
            </a:r>
            <a:r>
              <a:rPr lang="en-GB" altLang="bg-BG" sz="2800" dirty="0" err="1" smtClean="0"/>
              <a:t>рентабилност</a:t>
            </a:r>
            <a:r>
              <a:rPr lang="en-GB" altLang="bg-BG" sz="2800" dirty="0" smtClean="0"/>
              <a:t>/, когато пределния приход от продукта </a:t>
            </a:r>
            <a:r>
              <a:rPr lang="en-GB" altLang="bg-BG" sz="2800" dirty="0" err="1" smtClean="0"/>
              <a:t>стане</a:t>
            </a:r>
            <a:r>
              <a:rPr lang="en-GB" altLang="bg-BG" sz="2800" dirty="0" smtClean="0"/>
              <a:t> </a:t>
            </a:r>
            <a:r>
              <a:rPr lang="en-GB" altLang="bg-BG" sz="2800" dirty="0" err="1" smtClean="0"/>
              <a:t>равен</a:t>
            </a:r>
            <a:r>
              <a:rPr lang="en-GB" altLang="bg-BG" sz="2800" dirty="0" smtClean="0"/>
              <a:t> на пределния разход за неговото </a:t>
            </a:r>
            <a:r>
              <a:rPr lang="en-GB" altLang="bg-BG" sz="2800" dirty="0" err="1" smtClean="0"/>
              <a:t>създаване</a:t>
            </a:r>
            <a:r>
              <a:rPr lang="en-GB" altLang="bg-BG" sz="2800" dirty="0" smtClean="0"/>
              <a:t>: </a:t>
            </a:r>
            <a:endParaRPr lang="bg-BG" altLang="bg-BG" sz="2800" dirty="0" smtClean="0"/>
          </a:p>
          <a:p>
            <a:pPr algn="just" eaLnBrk="1" hangingPunct="1"/>
            <a:r>
              <a:rPr lang="en-GB" altLang="bg-BG" sz="3600" b="1" i="1" dirty="0" smtClean="0"/>
              <a:t>MR = MC</a:t>
            </a:r>
            <a:r>
              <a:rPr lang="bg-BG" altLang="bg-BG" sz="36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5</a:t>
            </a:fld>
            <a:endParaRPr lang="bg-BG" altLang="bg-BG"/>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endParaRPr lang="bg-BG" altLang="bg-BG" smtClean="0"/>
          </a:p>
        </p:txBody>
      </p:sp>
      <p:sp>
        <p:nvSpPr>
          <p:cNvPr id="49155" name="Rectangle 3"/>
          <p:cNvSpPr>
            <a:spLocks noGrp="1" noChangeArrowheads="1"/>
          </p:cNvSpPr>
          <p:nvPr>
            <p:ph type="body" idx="1"/>
          </p:nvPr>
        </p:nvSpPr>
        <p:spPr/>
        <p:txBody>
          <a:bodyPr/>
          <a:lstStyle/>
          <a:p>
            <a:pPr marL="0" indent="0" algn="just" eaLnBrk="1" hangingPunct="1">
              <a:lnSpc>
                <a:spcPct val="80000"/>
              </a:lnSpc>
              <a:buNone/>
            </a:pPr>
            <a:r>
              <a:rPr lang="bg-BG" altLang="bg-BG" sz="2000" dirty="0" smtClean="0"/>
              <a:t>В България футболистите също имат своята цена. Тя обаче е </a:t>
            </a:r>
            <a:r>
              <a:rPr lang="bg-BG" altLang="bg-BG" sz="2000" b="1" dirty="0" smtClean="0"/>
              <a:t>измислена, </a:t>
            </a:r>
            <a:r>
              <a:rPr lang="bg-BG" altLang="bg-BG" sz="2000" b="1" dirty="0" err="1" smtClean="0"/>
              <a:t>квазипазарна</a:t>
            </a:r>
            <a:r>
              <a:rPr lang="bg-BG" altLang="bg-BG" sz="2000" b="1" dirty="0" smtClean="0"/>
              <a:t> цена</a:t>
            </a:r>
            <a:r>
              <a:rPr lang="bg-BG" altLang="bg-BG" sz="2000" dirty="0" smtClean="0"/>
              <a:t>. За нас вече като хора с пазарни познания е ясно, че </a:t>
            </a:r>
            <a:r>
              <a:rPr lang="bg-BG" altLang="bg-BG" sz="2000" b="1" dirty="0" smtClean="0"/>
              <a:t>няма покритие между тлъстите премии на футболистите и тяхната игра на терена</a:t>
            </a:r>
            <a:r>
              <a:rPr lang="bg-BG" altLang="bg-BG" sz="2000" dirty="0" smtClean="0"/>
              <a:t>. Верността на това твърдение може да се провери на пазара: пълни ли са трибуните на стадионите, т.е има ли много купувачи на играта, която правят футболистите от двата отбора на терена? Очевидно има </a:t>
            </a:r>
            <a:r>
              <a:rPr lang="bg-BG" altLang="bg-BG" sz="2000" b="1" dirty="0" smtClean="0"/>
              <a:t>преливане на пари от определени стопански дейности към футболните клубове</a:t>
            </a:r>
            <a:r>
              <a:rPr lang="bg-BG" altLang="bg-BG" sz="2000" dirty="0" smtClean="0"/>
              <a:t>: от </a:t>
            </a:r>
            <a:r>
              <a:rPr lang="bg-BG" altLang="bg-BG" sz="2000" dirty="0" err="1" smtClean="0"/>
              <a:t>монополните</a:t>
            </a:r>
            <a:r>
              <a:rPr lang="bg-BG" altLang="bg-BG" sz="2000" dirty="0" smtClean="0"/>
              <a:t> продажби на горива към ФК..., от </a:t>
            </a:r>
            <a:r>
              <a:rPr lang="bg-BG" altLang="bg-BG" sz="2000" dirty="0" err="1" smtClean="0"/>
              <a:t>монополните</a:t>
            </a:r>
            <a:r>
              <a:rPr lang="bg-BG" altLang="bg-BG" sz="2000" dirty="0" smtClean="0"/>
              <a:t> продажби на захар към ФК..., от </a:t>
            </a:r>
            <a:r>
              <a:rPr lang="bg-BG" altLang="bg-BG" sz="2000" dirty="0" err="1" smtClean="0"/>
              <a:t>монополните</a:t>
            </a:r>
            <a:r>
              <a:rPr lang="bg-BG" altLang="bg-BG" sz="2000" dirty="0" smtClean="0"/>
              <a:t> продажби на мобилни телефонни разговори към ФК.... и т.н. Този модел на прехвърляне на парични ресурси носи етикета "спонсорство", който разбира се има за източник доходите на редовите потребители </a:t>
            </a:r>
            <a:r>
              <a:rPr lang="en-GB" altLang="bg-BG" sz="2000" dirty="0" smtClean="0"/>
              <a:t>в </a:t>
            </a:r>
            <a:r>
              <a:rPr lang="en-GB" altLang="bg-BG" sz="2000" dirty="0" err="1" smtClean="0"/>
              <a:t>страната</a:t>
            </a:r>
            <a:r>
              <a:rPr lang="bg-BG" altLang="bg-BG" sz="20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50</a:t>
            </a:fld>
            <a:endParaRPr lang="bg-BG" altLang="bg-BG"/>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altLang="bg-BG" sz="4000" b="1" i="1" dirty="0" err="1" smtClean="0"/>
              <a:t>Монопсон</a:t>
            </a:r>
            <a:r>
              <a:rPr lang="bg-BG" altLang="bg-BG" sz="4000" b="1" i="1" dirty="0" smtClean="0"/>
              <a:t/>
            </a:r>
            <a:br>
              <a:rPr lang="bg-BG" altLang="bg-BG" sz="4000" b="1" i="1" dirty="0" smtClean="0"/>
            </a:br>
            <a:r>
              <a:rPr lang="bg-BG" altLang="bg-BG" sz="4000" b="1" i="1" dirty="0" smtClean="0"/>
              <a:t>(</a:t>
            </a:r>
            <a:r>
              <a:rPr lang="en-GB" altLang="bg-BG" sz="4000" b="1" i="1" dirty="0" err="1" smtClean="0"/>
              <a:t>единствен</a:t>
            </a:r>
            <a:r>
              <a:rPr lang="en-GB" altLang="bg-BG" sz="4000" b="1" i="1" dirty="0" smtClean="0"/>
              <a:t> </a:t>
            </a:r>
            <a:r>
              <a:rPr lang="en-GB" altLang="bg-BG" sz="4000" b="1" i="1" dirty="0" err="1" smtClean="0"/>
              <a:t>купувач</a:t>
            </a:r>
            <a:r>
              <a:rPr lang="en-GB" altLang="bg-BG" sz="4000" b="1" i="1" dirty="0" smtClean="0"/>
              <a:t> на пазара</a:t>
            </a:r>
            <a:r>
              <a:rPr lang="bg-BG" altLang="bg-BG" sz="4000" dirty="0" smtClean="0"/>
              <a:t>)</a:t>
            </a:r>
            <a:r>
              <a:rPr lang="en-GB" altLang="bg-BG" sz="4000" b="1" i="1" dirty="0" smtClean="0"/>
              <a:t> на  </a:t>
            </a:r>
            <a:r>
              <a:rPr lang="en-GB" altLang="bg-BG" sz="4000" b="1" i="1" dirty="0" err="1" smtClean="0"/>
              <a:t>трудовия</a:t>
            </a:r>
            <a:r>
              <a:rPr lang="en-GB" altLang="bg-BG" sz="4000" b="1" i="1" dirty="0" smtClean="0"/>
              <a:t> пазар</a:t>
            </a:r>
            <a:r>
              <a:rPr lang="bg-BG" altLang="bg-BG" sz="4000" dirty="0" smtClean="0"/>
              <a:t> </a:t>
            </a:r>
          </a:p>
        </p:txBody>
      </p:sp>
      <p:sp>
        <p:nvSpPr>
          <p:cNvPr id="50179" name="Rectangle 3"/>
          <p:cNvSpPr>
            <a:spLocks noGrp="1" noChangeArrowheads="1"/>
          </p:cNvSpPr>
          <p:nvPr>
            <p:ph type="body" idx="1"/>
          </p:nvPr>
        </p:nvSpPr>
        <p:spPr>
          <a:xfrm>
            <a:off x="323850" y="1916113"/>
            <a:ext cx="8229600" cy="4525962"/>
          </a:xfrm>
        </p:spPr>
        <p:txBody>
          <a:bodyPr/>
          <a:lstStyle/>
          <a:p>
            <a:pPr marL="0" indent="0" algn="just" eaLnBrk="1" hangingPunct="1">
              <a:lnSpc>
                <a:spcPct val="80000"/>
              </a:lnSpc>
              <a:buNone/>
            </a:pPr>
            <a:r>
              <a:rPr lang="en-GB" altLang="bg-BG" sz="2000" dirty="0" err="1" smtClean="0"/>
              <a:t>монопсониста</a:t>
            </a:r>
            <a:r>
              <a:rPr lang="en-GB" altLang="bg-BG" sz="2000" dirty="0" smtClean="0"/>
              <a:t>  </a:t>
            </a:r>
            <a:r>
              <a:rPr lang="en-GB" altLang="bg-BG" sz="2000" dirty="0" err="1" smtClean="0"/>
              <a:t>следва</a:t>
            </a:r>
            <a:r>
              <a:rPr lang="en-GB" altLang="bg-BG" sz="2000" dirty="0" smtClean="0"/>
              <a:t> </a:t>
            </a:r>
            <a:r>
              <a:rPr lang="en-GB" altLang="bg-BG" sz="2000" dirty="0" err="1" smtClean="0"/>
              <a:t>правилото</a:t>
            </a:r>
            <a:r>
              <a:rPr lang="en-GB" altLang="bg-BG" sz="2000" dirty="0" smtClean="0"/>
              <a:t>: </a:t>
            </a:r>
          </a:p>
          <a:p>
            <a:pPr marL="0" indent="0" algn="just" eaLnBrk="1" hangingPunct="1">
              <a:lnSpc>
                <a:spcPct val="80000"/>
              </a:lnSpc>
              <a:buNone/>
            </a:pPr>
            <a:endParaRPr lang="bg-BG" altLang="bg-BG" sz="2000" dirty="0" smtClean="0"/>
          </a:p>
          <a:p>
            <a:pPr marL="0" indent="0" algn="just" eaLnBrk="1" hangingPunct="1">
              <a:lnSpc>
                <a:spcPct val="80000"/>
              </a:lnSpc>
              <a:buNone/>
            </a:pPr>
            <a:r>
              <a:rPr lang="en-GB" altLang="bg-BG" sz="2000" b="1" i="1" dirty="0" smtClean="0"/>
              <a:t>MRP</a:t>
            </a:r>
            <a:r>
              <a:rPr lang="en-GB" altLang="bg-BG" sz="1400" b="1" i="1" dirty="0" smtClean="0"/>
              <a:t>L</a:t>
            </a:r>
            <a:r>
              <a:rPr lang="en-GB" altLang="bg-BG" sz="2000" b="1" i="1" dirty="0" smtClean="0"/>
              <a:t> = MFC</a:t>
            </a:r>
            <a:r>
              <a:rPr lang="en-GB" altLang="bg-BG" sz="1400" b="1" i="1" dirty="0" smtClean="0"/>
              <a:t>L</a:t>
            </a:r>
            <a:r>
              <a:rPr lang="bg-BG" altLang="bg-BG" sz="2000" dirty="0" smtClean="0"/>
              <a:t> </a:t>
            </a:r>
            <a:endParaRPr lang="en-US" altLang="bg-BG" sz="2000" dirty="0" smtClean="0"/>
          </a:p>
          <a:p>
            <a:pPr marL="0" indent="0" algn="just" eaLnBrk="1" hangingPunct="1">
              <a:lnSpc>
                <a:spcPct val="80000"/>
              </a:lnSpc>
              <a:buNone/>
            </a:pPr>
            <a:endParaRPr lang="bg-BG" altLang="bg-BG" sz="2000" dirty="0" smtClean="0"/>
          </a:p>
          <a:p>
            <a:pPr marL="0" indent="0" algn="just" eaLnBrk="1" hangingPunct="1">
              <a:lnSpc>
                <a:spcPct val="80000"/>
              </a:lnSpc>
              <a:buNone/>
            </a:pPr>
            <a:r>
              <a:rPr lang="bg-BG" altLang="bg-BG" sz="2000" dirty="0" smtClean="0"/>
              <a:t>Пределния разход за привличане на труда </a:t>
            </a:r>
            <a:r>
              <a:rPr lang="bg-BG" altLang="bg-BG" sz="2000" b="1" i="1" dirty="0" smtClean="0"/>
              <a:t>MFCL</a:t>
            </a:r>
            <a:r>
              <a:rPr lang="bg-BG" altLang="bg-BG" sz="2000" dirty="0" smtClean="0"/>
              <a:t> има следната особеност: работодателя, като единствен купувач на пазара (</a:t>
            </a:r>
            <a:r>
              <a:rPr lang="bg-BG" altLang="bg-BG" sz="2000" dirty="0" err="1" smtClean="0"/>
              <a:t>монопсон</a:t>
            </a:r>
            <a:r>
              <a:rPr lang="bg-BG" altLang="bg-BG" sz="2000" dirty="0" smtClean="0"/>
              <a:t>) може да наеме следващ работник само ако му предложи по-висока цена. Това обаче ще наложи да се увеличи и работната заплата на вече наетите работници. Като резултат: общия </a:t>
            </a:r>
            <a:r>
              <a:rPr lang="bg-BG" altLang="bg-BG" sz="2000" dirty="0" err="1" smtClean="0"/>
              <a:t>факторен</a:t>
            </a:r>
            <a:r>
              <a:rPr lang="bg-BG" altLang="bg-BG" sz="2000" dirty="0" smtClean="0"/>
              <a:t> разход за труда </a:t>
            </a:r>
            <a:r>
              <a:rPr lang="bg-BG" altLang="bg-BG" sz="2000" b="1" i="1" dirty="0" smtClean="0"/>
              <a:t>ТFCL</a:t>
            </a:r>
            <a:r>
              <a:rPr lang="bg-BG" altLang="bg-BG" sz="2000" dirty="0" smtClean="0"/>
              <a:t> се увеличава, което поражда  прогресивно нарастване на пределния </a:t>
            </a:r>
            <a:r>
              <a:rPr lang="bg-BG" altLang="bg-BG" sz="2000" dirty="0" err="1" smtClean="0"/>
              <a:t>факторен</a:t>
            </a:r>
            <a:r>
              <a:rPr lang="bg-BG" altLang="bg-BG" sz="2000" dirty="0" smtClean="0"/>
              <a:t> разход </a:t>
            </a:r>
            <a:r>
              <a:rPr lang="bg-BG" altLang="bg-BG" sz="2000" b="1" i="1" dirty="0" smtClean="0"/>
              <a:t>MFCL</a:t>
            </a:r>
            <a:r>
              <a:rPr lang="bg-BG" altLang="bg-BG" sz="2000" dirty="0" smtClean="0"/>
              <a:t> за привличането на всеки следващ работник.По тази причина  средния разход</a:t>
            </a:r>
            <a:r>
              <a:rPr lang="bg-BG" altLang="bg-BG" sz="2000" b="1" dirty="0" smtClean="0"/>
              <a:t> АСL</a:t>
            </a:r>
            <a:r>
              <a:rPr lang="bg-BG" altLang="bg-BG" sz="2000" dirty="0" smtClean="0"/>
              <a:t> за привличането на всеки следващ работник</a:t>
            </a:r>
            <a:r>
              <a:rPr lang="bg-BG" altLang="bg-BG" sz="2000" b="1" i="1" dirty="0" smtClean="0"/>
              <a:t> MFCL</a:t>
            </a:r>
            <a:r>
              <a:rPr lang="bg-BG" altLang="bg-BG" sz="2000" dirty="0" smtClean="0"/>
              <a:t> ще бъде по-малък от пределния разход или </a:t>
            </a:r>
            <a:r>
              <a:rPr lang="bg-BG" altLang="bg-BG" sz="2000" b="1" i="1" dirty="0" smtClean="0"/>
              <a:t>АСL</a:t>
            </a:r>
            <a:r>
              <a:rPr lang="bg-BG" altLang="bg-BG" sz="2000" b="1" i="1" dirty="0" smtClean="0">
                <a:sym typeface="Symbol" pitchFamily="18" charset="2"/>
              </a:rPr>
              <a:t></a:t>
            </a:r>
            <a:r>
              <a:rPr lang="bg-BG" altLang="bg-BG" sz="2000" b="1" dirty="0" smtClean="0"/>
              <a:t> </a:t>
            </a:r>
            <a:r>
              <a:rPr lang="bg-BG" altLang="bg-BG" sz="2000" b="1" i="1" dirty="0" smtClean="0"/>
              <a:t>MFCL</a:t>
            </a:r>
            <a:r>
              <a:rPr lang="bg-BG" altLang="bg-BG" sz="2000" dirty="0" smtClean="0"/>
              <a:t> . Този случай е </a:t>
            </a:r>
            <a:r>
              <a:rPr lang="bg-BG" altLang="bg-BG" sz="2000" dirty="0" err="1" smtClean="0"/>
              <a:t>представе</a:t>
            </a:r>
            <a:r>
              <a:rPr lang="en-GB" altLang="bg-BG" sz="2000" dirty="0" smtClean="0"/>
              <a:t>н на фиг.6.8.</a:t>
            </a:r>
            <a:endParaRPr lang="bg-BG" altLang="bg-BG" sz="20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51</a:t>
            </a:fld>
            <a:endParaRPr lang="bg-BG" altLang="bg-BG"/>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altLang="bg-BG" sz="4000" i="1" dirty="0" smtClean="0"/>
              <a:t>фиг.6.8.Монопсон на </a:t>
            </a:r>
            <a:r>
              <a:rPr lang="en-GB" altLang="bg-BG" sz="4000" i="1" dirty="0" err="1" smtClean="0"/>
              <a:t>трудовия</a:t>
            </a:r>
            <a:r>
              <a:rPr lang="en-GB" altLang="bg-BG" sz="4000" i="1" dirty="0" smtClean="0"/>
              <a:t> пазар</a:t>
            </a:r>
            <a:endParaRPr lang="bg-BG" altLang="bg-BG" sz="4000" i="1" dirty="0" smtClean="0"/>
          </a:p>
        </p:txBody>
      </p:sp>
      <p:sp>
        <p:nvSpPr>
          <p:cNvPr id="2" name="Content Placeholder 1"/>
          <p:cNvSpPr>
            <a:spLocks noGrp="1"/>
          </p:cNvSpPr>
          <p:nvPr>
            <p:ph sz="half" idx="1"/>
          </p:nvPr>
        </p:nvSpPr>
        <p:spPr/>
        <p:txBody>
          <a:bodyPr/>
          <a:lstStyle/>
          <a:p>
            <a:endParaRPr lang="bg-BG" dirty="0"/>
          </a:p>
        </p:txBody>
      </p:sp>
      <p:sp>
        <p:nvSpPr>
          <p:cNvPr id="3" name="Content Placeholder 2"/>
          <p:cNvSpPr>
            <a:spLocks noGrp="1"/>
          </p:cNvSpPr>
          <p:nvPr>
            <p:ph sz="half" idx="2"/>
          </p:nvPr>
        </p:nvSpPr>
        <p:spPr>
          <a:xfrm>
            <a:off x="4648200" y="1600200"/>
            <a:ext cx="4495800" cy="4525963"/>
          </a:xfrm>
        </p:spPr>
        <p:txBody>
          <a:bodyPr/>
          <a:lstStyle/>
          <a:p>
            <a:pPr marL="0" indent="0" algn="just">
              <a:buNone/>
            </a:pPr>
            <a:r>
              <a:rPr lang="bg-BG" altLang="bg-BG" sz="1800" dirty="0" smtClean="0"/>
              <a:t>Кривата на предлагането на труда </a:t>
            </a:r>
            <a:r>
              <a:rPr lang="bg-BG" altLang="bg-BG" sz="1800" b="1" i="1" dirty="0" smtClean="0"/>
              <a:t>SS</a:t>
            </a:r>
            <a:r>
              <a:rPr lang="bg-BG" altLang="bg-BG" sz="1800" dirty="0" smtClean="0"/>
              <a:t> фактически представя средния разход </a:t>
            </a:r>
            <a:r>
              <a:rPr lang="bg-BG" altLang="bg-BG" sz="1800" b="1" dirty="0" smtClean="0"/>
              <a:t>АС</a:t>
            </a:r>
            <a:r>
              <a:rPr lang="bg-BG" altLang="bg-BG" sz="1050" b="1" dirty="0" smtClean="0"/>
              <a:t>L</a:t>
            </a:r>
            <a:r>
              <a:rPr lang="bg-BG" altLang="bg-BG" sz="1800" b="1" dirty="0" smtClean="0"/>
              <a:t> </a:t>
            </a:r>
            <a:r>
              <a:rPr lang="bg-BG" altLang="bg-BG" sz="1800" dirty="0" smtClean="0"/>
              <a:t>за наемането на всеки следващ работник. Кривата на пределния разход </a:t>
            </a:r>
            <a:r>
              <a:rPr lang="bg-BG" altLang="bg-BG" sz="1800" b="1" i="1" dirty="0" smtClean="0"/>
              <a:t>МС</a:t>
            </a:r>
            <a:r>
              <a:rPr lang="bg-BG" altLang="bg-BG" sz="1050" b="1" dirty="0" smtClean="0"/>
              <a:t>L</a:t>
            </a:r>
            <a:r>
              <a:rPr lang="bg-BG" altLang="bg-BG" sz="1800" b="1" dirty="0" smtClean="0"/>
              <a:t> </a:t>
            </a:r>
            <a:r>
              <a:rPr lang="bg-BG" altLang="bg-BG" sz="1800" dirty="0" smtClean="0"/>
              <a:t>е дадена на по-висока позиция от кривата на предлагането на труда </a:t>
            </a:r>
            <a:r>
              <a:rPr lang="bg-BG" altLang="bg-BG" sz="1800" b="1" i="1" dirty="0" smtClean="0"/>
              <a:t>SS</a:t>
            </a:r>
            <a:r>
              <a:rPr lang="bg-BG" altLang="bg-BG" sz="1800" dirty="0" smtClean="0"/>
              <a:t>. Кривата на търсенето на труда </a:t>
            </a:r>
            <a:r>
              <a:rPr lang="bg-BG" altLang="bg-BG" sz="1800" b="1" i="1" dirty="0" smtClean="0"/>
              <a:t>DD</a:t>
            </a:r>
            <a:r>
              <a:rPr lang="bg-BG" altLang="bg-BG" sz="1800" dirty="0" smtClean="0"/>
              <a:t> изразява пределния приход от продукта </a:t>
            </a:r>
            <a:r>
              <a:rPr lang="bg-BG" altLang="bg-BG" sz="1800" b="1" i="1" dirty="0" smtClean="0"/>
              <a:t>MRP</a:t>
            </a:r>
            <a:r>
              <a:rPr lang="bg-BG" altLang="bg-BG" sz="1050" b="1" i="1" dirty="0" smtClean="0"/>
              <a:t>L</a:t>
            </a:r>
            <a:r>
              <a:rPr lang="bg-BG" altLang="bg-BG" sz="1800" dirty="0" smtClean="0"/>
              <a:t>  на всеки следващ зает работник. При тези условия оптималния брой заети за </a:t>
            </a:r>
            <a:r>
              <a:rPr lang="bg-BG" altLang="bg-BG" sz="1800" dirty="0" err="1" smtClean="0"/>
              <a:t>монопсониста</a:t>
            </a:r>
            <a:r>
              <a:rPr lang="bg-BG" altLang="bg-BG" sz="1800" dirty="0" smtClean="0"/>
              <a:t> е в т.</a:t>
            </a:r>
            <a:r>
              <a:rPr lang="bg-BG" altLang="bg-BG" sz="1800" b="1" i="1" dirty="0" smtClean="0"/>
              <a:t>Е</a:t>
            </a:r>
            <a:r>
              <a:rPr lang="bg-BG" altLang="bg-BG" sz="1050" b="1" i="1" dirty="0" smtClean="0"/>
              <a:t>1</a:t>
            </a:r>
            <a:r>
              <a:rPr lang="bg-BG" altLang="bg-BG" sz="1800" dirty="0" smtClean="0"/>
              <a:t>, там където се пресичат кривите </a:t>
            </a:r>
            <a:r>
              <a:rPr lang="bg-BG" altLang="bg-BG" sz="1800" b="1" i="1" dirty="0" smtClean="0"/>
              <a:t>MRP</a:t>
            </a:r>
            <a:r>
              <a:rPr lang="bg-BG" altLang="bg-BG" sz="1050" b="1" i="1" dirty="0" smtClean="0"/>
              <a:t>L</a:t>
            </a:r>
            <a:r>
              <a:rPr lang="bg-BG" altLang="bg-BG" sz="1800" b="1" i="1" dirty="0" smtClean="0"/>
              <a:t> </a:t>
            </a:r>
            <a:r>
              <a:rPr lang="bg-BG" altLang="bg-BG" sz="1800" dirty="0" smtClean="0"/>
              <a:t>и  </a:t>
            </a:r>
            <a:r>
              <a:rPr lang="bg-BG" altLang="bg-BG" sz="1800" b="1" i="1" dirty="0" smtClean="0"/>
              <a:t>MFC</a:t>
            </a:r>
            <a:r>
              <a:rPr lang="bg-BG" altLang="bg-BG" sz="1050" dirty="0" smtClean="0"/>
              <a:t>L</a:t>
            </a:r>
            <a:r>
              <a:rPr lang="bg-BG" altLang="bg-BG" sz="1800" dirty="0" smtClean="0"/>
              <a:t>. Н</a:t>
            </a:r>
            <a:r>
              <a:rPr lang="en-GB" altLang="bg-BG" sz="1800" dirty="0" err="1" smtClean="0"/>
              <a:t>ейната</a:t>
            </a:r>
            <a:r>
              <a:rPr lang="en-GB" altLang="bg-BG" sz="1800" dirty="0" smtClean="0"/>
              <a:t> </a:t>
            </a:r>
            <a:r>
              <a:rPr lang="en-GB" altLang="bg-BG" sz="1800" dirty="0" err="1"/>
              <a:t>проекция</a:t>
            </a:r>
            <a:r>
              <a:rPr lang="en-GB" altLang="bg-BG" sz="1800" dirty="0"/>
              <a:t> в </a:t>
            </a:r>
            <a:r>
              <a:rPr lang="en-GB" altLang="bg-BG" sz="1800" dirty="0" err="1"/>
              <a:t>т.</a:t>
            </a:r>
            <a:r>
              <a:rPr lang="en-GB" altLang="bg-BG" sz="1800" b="1" i="1" dirty="0" err="1"/>
              <a:t>F</a:t>
            </a:r>
            <a:r>
              <a:rPr lang="en-GB" altLang="bg-BG" sz="1800" b="1" i="1" dirty="0"/>
              <a:t>,</a:t>
            </a:r>
            <a:r>
              <a:rPr lang="en-GB" altLang="bg-BG" sz="1800" dirty="0"/>
              <a:t> </a:t>
            </a:r>
            <a:r>
              <a:rPr lang="en-GB" altLang="bg-BG" sz="1800" dirty="0" err="1"/>
              <a:t>там</a:t>
            </a:r>
            <a:r>
              <a:rPr lang="en-GB" altLang="bg-BG" sz="1800" dirty="0"/>
              <a:t> където се </a:t>
            </a:r>
            <a:r>
              <a:rPr lang="en-GB" altLang="bg-BG" sz="1800" dirty="0" err="1"/>
              <a:t>пресичат</a:t>
            </a:r>
            <a:r>
              <a:rPr lang="en-GB" altLang="bg-BG" sz="1800" dirty="0"/>
              <a:t> кривата на предлагане  с </a:t>
            </a:r>
            <a:r>
              <a:rPr lang="en-GB" altLang="bg-BG" sz="1800" dirty="0" err="1"/>
              <a:t>оптималния</a:t>
            </a:r>
            <a:r>
              <a:rPr lang="en-GB" altLang="bg-BG" sz="1800" dirty="0"/>
              <a:t> </a:t>
            </a:r>
            <a:r>
              <a:rPr lang="en-GB" altLang="bg-BG" sz="1800" dirty="0" err="1"/>
              <a:t>брой</a:t>
            </a:r>
            <a:r>
              <a:rPr lang="en-GB" altLang="bg-BG" sz="1800" dirty="0"/>
              <a:t> </a:t>
            </a:r>
            <a:r>
              <a:rPr lang="en-GB" altLang="bg-BG" sz="1800" dirty="0" err="1"/>
              <a:t>заети</a:t>
            </a:r>
            <a:r>
              <a:rPr lang="en-GB" altLang="bg-BG" sz="1800" dirty="0"/>
              <a:t> </a:t>
            </a:r>
            <a:r>
              <a:rPr lang="en-GB" altLang="bg-BG" sz="1800" b="1" i="1" dirty="0"/>
              <a:t>OL</a:t>
            </a:r>
            <a:r>
              <a:rPr lang="en-GB" altLang="bg-BG" sz="1050" b="1" i="1" dirty="0"/>
              <a:t>1</a:t>
            </a:r>
            <a:r>
              <a:rPr lang="en-GB" altLang="bg-BG" sz="1800" dirty="0"/>
              <a:t>  </a:t>
            </a:r>
            <a:r>
              <a:rPr lang="en-GB" altLang="bg-BG" sz="1800" dirty="0" err="1"/>
              <a:t>работници</a:t>
            </a:r>
            <a:r>
              <a:rPr lang="en-GB" altLang="bg-BG" sz="1800" dirty="0"/>
              <a:t> </a:t>
            </a:r>
            <a:r>
              <a:rPr lang="en-GB" altLang="bg-BG" sz="1800" dirty="0" err="1"/>
              <a:t>води</a:t>
            </a:r>
            <a:r>
              <a:rPr lang="en-GB" altLang="bg-BG" sz="1800" dirty="0"/>
              <a:t> до  </a:t>
            </a:r>
            <a:r>
              <a:rPr lang="en-GB" altLang="bg-BG" sz="1800" b="1" i="1" dirty="0"/>
              <a:t>W</a:t>
            </a:r>
            <a:r>
              <a:rPr lang="en-GB" altLang="bg-BG" sz="1050" b="1" i="1" dirty="0"/>
              <a:t>1</a:t>
            </a:r>
            <a:r>
              <a:rPr lang="en-GB" altLang="bg-BG" sz="1800" dirty="0"/>
              <a:t> </a:t>
            </a:r>
            <a:r>
              <a:rPr lang="en-GB" altLang="bg-BG" sz="1800" dirty="0" err="1"/>
              <a:t>равнище</a:t>
            </a:r>
            <a:r>
              <a:rPr lang="en-GB" altLang="bg-BG" sz="1800" dirty="0"/>
              <a:t> на </a:t>
            </a:r>
            <a:r>
              <a:rPr lang="en-GB" altLang="bg-BG" sz="1800" dirty="0" err="1"/>
              <a:t>работната</a:t>
            </a:r>
            <a:r>
              <a:rPr lang="en-GB" altLang="bg-BG" sz="1800" dirty="0"/>
              <a:t> </a:t>
            </a:r>
            <a:r>
              <a:rPr lang="en-GB" altLang="bg-BG" sz="1800" dirty="0" err="1"/>
              <a:t>заплата</a:t>
            </a:r>
            <a:r>
              <a:rPr lang="en-GB" altLang="bg-BG" sz="1800" dirty="0"/>
              <a:t>.</a:t>
            </a:r>
            <a:endParaRPr lang="bg-BG" altLang="bg-BG" sz="1800" dirty="0"/>
          </a:p>
          <a:p>
            <a:pPr algn="just"/>
            <a:endParaRPr lang="bg-BG" sz="1800" dirty="0"/>
          </a:p>
        </p:txBody>
      </p:sp>
      <p:pic>
        <p:nvPicPr>
          <p:cNvPr id="51204"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9" y="2420888"/>
            <a:ext cx="446405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A3974B92-DC9B-46B3-988A-B702E023CA3A}" type="slidenum">
              <a:rPr lang="bg-BG" altLang="bg-BG" smtClean="0"/>
              <a:pPr>
                <a:defRPr/>
              </a:pPr>
              <a:t>52</a:t>
            </a:fld>
            <a:endParaRPr lang="bg-BG" altLang="bg-BG"/>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bg-BG" altLang="bg-BG" dirty="0" smtClean="0"/>
              <a:t>Крива на предлагането на труда </a:t>
            </a:r>
            <a:r>
              <a:rPr lang="en-GB" altLang="bg-BG" b="1" i="1" dirty="0" smtClean="0"/>
              <a:t>SS</a:t>
            </a:r>
            <a:endParaRPr lang="bg-BG" altLang="bg-BG" dirty="0" smtClean="0"/>
          </a:p>
        </p:txBody>
      </p:sp>
      <p:sp>
        <p:nvSpPr>
          <p:cNvPr id="52227" name="Rectangle 3"/>
          <p:cNvSpPr>
            <a:spLocks noGrp="1" noChangeArrowheads="1"/>
          </p:cNvSpPr>
          <p:nvPr>
            <p:ph type="body" idx="1"/>
          </p:nvPr>
        </p:nvSpPr>
        <p:spPr/>
        <p:txBody>
          <a:bodyPr/>
          <a:lstStyle/>
          <a:p>
            <a:pPr marL="0" indent="0" algn="just" eaLnBrk="1" hangingPunct="1">
              <a:lnSpc>
                <a:spcPct val="90000"/>
              </a:lnSpc>
              <a:buNone/>
            </a:pPr>
            <a:r>
              <a:rPr lang="en-GB" altLang="bg-BG" sz="2400" dirty="0" smtClean="0"/>
              <a:t>Кривата на предлагането на труда </a:t>
            </a:r>
            <a:r>
              <a:rPr lang="en-GB" altLang="bg-BG" sz="2400" b="1" i="1" dirty="0" smtClean="0"/>
              <a:t>SS</a:t>
            </a:r>
            <a:r>
              <a:rPr lang="en-GB" altLang="bg-BG" sz="2400" dirty="0" smtClean="0"/>
              <a:t> фактически </a:t>
            </a:r>
            <a:r>
              <a:rPr lang="en-GB" altLang="bg-BG" sz="2400" dirty="0" err="1" smtClean="0"/>
              <a:t>представя</a:t>
            </a:r>
            <a:r>
              <a:rPr lang="en-GB" altLang="bg-BG" sz="2400" dirty="0" smtClean="0"/>
              <a:t> </a:t>
            </a:r>
            <a:r>
              <a:rPr lang="en-GB" altLang="bg-BG" sz="2400" dirty="0" err="1" smtClean="0"/>
              <a:t>средния</a:t>
            </a:r>
            <a:r>
              <a:rPr lang="en-GB" altLang="bg-BG" sz="2400" dirty="0" smtClean="0"/>
              <a:t> разход </a:t>
            </a:r>
            <a:r>
              <a:rPr lang="en-GB" altLang="bg-BG" sz="2400" b="1" dirty="0" smtClean="0"/>
              <a:t>АС</a:t>
            </a:r>
            <a:r>
              <a:rPr lang="en-GB" altLang="bg-BG" sz="1200" b="1" dirty="0" smtClean="0"/>
              <a:t>L</a:t>
            </a:r>
            <a:r>
              <a:rPr lang="en-GB" altLang="bg-BG" sz="2400" b="1" dirty="0" smtClean="0"/>
              <a:t> </a:t>
            </a:r>
            <a:r>
              <a:rPr lang="en-GB" altLang="bg-BG" sz="2400" dirty="0" smtClean="0"/>
              <a:t>за </a:t>
            </a:r>
            <a:r>
              <a:rPr lang="en-GB" altLang="bg-BG" sz="2400" dirty="0" err="1" smtClean="0"/>
              <a:t>наемането</a:t>
            </a:r>
            <a:r>
              <a:rPr lang="en-GB" altLang="bg-BG" sz="2400" dirty="0" smtClean="0"/>
              <a:t> на всеки следващ работник. Кривата на пределния разход </a:t>
            </a:r>
            <a:r>
              <a:rPr lang="en-GB" altLang="bg-BG" sz="2400" b="1" i="1" dirty="0" smtClean="0"/>
              <a:t>МС</a:t>
            </a:r>
            <a:r>
              <a:rPr lang="en-GB" altLang="bg-BG" sz="1200" b="1" dirty="0" smtClean="0"/>
              <a:t>L</a:t>
            </a:r>
            <a:r>
              <a:rPr lang="en-GB" altLang="bg-BG" sz="2400" b="1" dirty="0" smtClean="0"/>
              <a:t> </a:t>
            </a:r>
            <a:r>
              <a:rPr lang="en-GB" altLang="bg-BG" sz="2400" dirty="0" smtClean="0"/>
              <a:t>е </a:t>
            </a:r>
            <a:r>
              <a:rPr lang="en-GB" altLang="bg-BG" sz="2400" dirty="0" err="1" smtClean="0"/>
              <a:t>дадена</a:t>
            </a:r>
            <a:r>
              <a:rPr lang="en-GB" altLang="bg-BG" sz="2400" dirty="0" smtClean="0"/>
              <a:t> на </a:t>
            </a:r>
            <a:r>
              <a:rPr lang="en-GB" altLang="bg-BG" sz="2400" dirty="0" err="1" smtClean="0"/>
              <a:t>по-висока</a:t>
            </a:r>
            <a:r>
              <a:rPr lang="en-GB" altLang="bg-BG" sz="2400" dirty="0" smtClean="0"/>
              <a:t> позиция от кривата на предлагането на труда </a:t>
            </a:r>
            <a:r>
              <a:rPr lang="en-GB" altLang="bg-BG" sz="2400" b="1" i="1" dirty="0" smtClean="0"/>
              <a:t>SS</a:t>
            </a:r>
            <a:r>
              <a:rPr lang="en-GB" altLang="bg-BG" sz="2400" dirty="0" smtClean="0"/>
              <a:t>. Кривата на търсенето на труда </a:t>
            </a:r>
            <a:r>
              <a:rPr lang="en-GB" altLang="bg-BG" sz="2400" b="1" i="1" dirty="0" smtClean="0"/>
              <a:t>DD</a:t>
            </a:r>
            <a:r>
              <a:rPr lang="en-GB" altLang="bg-BG" sz="2400" dirty="0" smtClean="0"/>
              <a:t> </a:t>
            </a:r>
            <a:r>
              <a:rPr lang="en-GB" altLang="bg-BG" sz="2400" dirty="0" err="1" smtClean="0"/>
              <a:t>изразява</a:t>
            </a:r>
            <a:r>
              <a:rPr lang="en-GB" altLang="bg-BG" sz="2400" dirty="0" smtClean="0"/>
              <a:t> пределния приход от продукта </a:t>
            </a:r>
            <a:r>
              <a:rPr lang="en-GB" altLang="bg-BG" sz="2400" b="1" i="1" dirty="0" smtClean="0"/>
              <a:t>MRP</a:t>
            </a:r>
            <a:r>
              <a:rPr lang="en-GB" altLang="bg-BG" sz="1200" b="1" i="1" dirty="0" smtClean="0"/>
              <a:t>L</a:t>
            </a:r>
            <a:r>
              <a:rPr lang="en-GB" altLang="bg-BG" sz="2400" dirty="0" smtClean="0"/>
              <a:t>  на всеки следващ </a:t>
            </a:r>
            <a:r>
              <a:rPr lang="en-GB" altLang="bg-BG" sz="2400" dirty="0" err="1" smtClean="0"/>
              <a:t>зает</a:t>
            </a:r>
            <a:r>
              <a:rPr lang="en-GB" altLang="bg-BG" sz="2400" dirty="0" smtClean="0"/>
              <a:t> работник. </a:t>
            </a:r>
            <a:r>
              <a:rPr lang="en-GB" altLang="bg-BG" sz="2400" dirty="0" err="1" smtClean="0"/>
              <a:t>При</a:t>
            </a:r>
            <a:r>
              <a:rPr lang="en-GB" altLang="bg-BG" sz="2400" dirty="0" smtClean="0"/>
              <a:t> </a:t>
            </a:r>
            <a:r>
              <a:rPr lang="en-GB" altLang="bg-BG" sz="2400" dirty="0" err="1" smtClean="0"/>
              <a:t>тези</a:t>
            </a:r>
            <a:r>
              <a:rPr lang="en-GB" altLang="bg-BG" sz="2400" dirty="0" smtClean="0"/>
              <a:t> условия </a:t>
            </a:r>
            <a:r>
              <a:rPr lang="en-GB" altLang="bg-BG" sz="2400" dirty="0" err="1" smtClean="0"/>
              <a:t>оптималния</a:t>
            </a:r>
            <a:r>
              <a:rPr lang="en-GB" altLang="bg-BG" sz="2400" dirty="0" smtClean="0"/>
              <a:t> </a:t>
            </a:r>
            <a:r>
              <a:rPr lang="en-GB" altLang="bg-BG" sz="2400" dirty="0" err="1" smtClean="0"/>
              <a:t>брой</a:t>
            </a:r>
            <a:r>
              <a:rPr lang="en-GB" altLang="bg-BG" sz="2400" dirty="0" smtClean="0"/>
              <a:t> </a:t>
            </a:r>
            <a:r>
              <a:rPr lang="en-GB" altLang="bg-BG" sz="2400" dirty="0" err="1" smtClean="0"/>
              <a:t>заети</a:t>
            </a:r>
            <a:r>
              <a:rPr lang="en-GB" altLang="bg-BG" sz="2400" dirty="0" smtClean="0"/>
              <a:t> за </a:t>
            </a:r>
            <a:r>
              <a:rPr lang="en-GB" altLang="bg-BG" sz="2400" dirty="0" err="1" smtClean="0"/>
              <a:t>монопсониста</a:t>
            </a:r>
            <a:r>
              <a:rPr lang="en-GB" altLang="bg-BG" sz="2400" dirty="0" smtClean="0"/>
              <a:t> е в т.</a:t>
            </a:r>
            <a:r>
              <a:rPr lang="en-GB" altLang="bg-BG" sz="2400" b="1" i="1" dirty="0" smtClean="0"/>
              <a:t>Е</a:t>
            </a:r>
            <a:r>
              <a:rPr lang="en-GB" altLang="bg-BG" sz="1200" b="1" i="1" dirty="0" smtClean="0"/>
              <a:t>1</a:t>
            </a:r>
            <a:r>
              <a:rPr lang="en-GB" altLang="bg-BG" sz="2400" dirty="0" smtClean="0"/>
              <a:t>, </a:t>
            </a:r>
            <a:r>
              <a:rPr lang="en-GB" altLang="bg-BG" sz="2400" dirty="0" err="1" smtClean="0"/>
              <a:t>там</a:t>
            </a:r>
            <a:r>
              <a:rPr lang="en-GB" altLang="bg-BG" sz="2400" dirty="0" smtClean="0"/>
              <a:t> където се </a:t>
            </a:r>
            <a:r>
              <a:rPr lang="en-GB" altLang="bg-BG" sz="2400" dirty="0" err="1" smtClean="0"/>
              <a:t>пресичат</a:t>
            </a:r>
            <a:r>
              <a:rPr lang="en-GB" altLang="bg-BG" sz="2400" dirty="0" smtClean="0"/>
              <a:t> </a:t>
            </a:r>
            <a:r>
              <a:rPr lang="en-GB" altLang="bg-BG" sz="2400" dirty="0" err="1" smtClean="0"/>
              <a:t>кривите</a:t>
            </a:r>
            <a:r>
              <a:rPr lang="en-GB" altLang="bg-BG" sz="2400" dirty="0" smtClean="0"/>
              <a:t> </a:t>
            </a:r>
            <a:r>
              <a:rPr lang="en-GB" altLang="bg-BG" sz="2400" b="1" i="1" dirty="0" smtClean="0"/>
              <a:t>MRP</a:t>
            </a:r>
            <a:r>
              <a:rPr lang="en-GB" altLang="bg-BG" sz="1200" b="1" i="1" dirty="0" smtClean="0"/>
              <a:t>L</a:t>
            </a:r>
            <a:r>
              <a:rPr lang="en-GB" altLang="bg-BG" sz="2400" b="1" i="1" dirty="0" smtClean="0"/>
              <a:t> </a:t>
            </a:r>
            <a:r>
              <a:rPr lang="en-GB" altLang="bg-BG" sz="2400" dirty="0" smtClean="0"/>
              <a:t>и  </a:t>
            </a:r>
            <a:r>
              <a:rPr lang="en-GB" altLang="bg-BG" sz="2400" b="1" i="1" dirty="0" smtClean="0"/>
              <a:t>MFC</a:t>
            </a:r>
            <a:r>
              <a:rPr lang="en-GB" altLang="bg-BG" sz="1200" dirty="0" smtClean="0"/>
              <a:t>L</a:t>
            </a:r>
            <a:r>
              <a:rPr lang="en-GB" altLang="bg-BG" sz="2400" dirty="0" smtClean="0"/>
              <a:t>. </a:t>
            </a:r>
            <a:r>
              <a:rPr lang="en-GB" altLang="bg-BG" sz="2400" dirty="0" err="1" smtClean="0"/>
              <a:t>Нейната</a:t>
            </a:r>
            <a:r>
              <a:rPr lang="en-GB" altLang="bg-BG" sz="2400" dirty="0" smtClean="0"/>
              <a:t> </a:t>
            </a:r>
            <a:r>
              <a:rPr lang="en-GB" altLang="bg-BG" sz="2400" dirty="0" err="1" smtClean="0"/>
              <a:t>проекция</a:t>
            </a:r>
            <a:r>
              <a:rPr lang="en-GB" altLang="bg-BG" sz="2400" dirty="0" smtClean="0"/>
              <a:t> в </a:t>
            </a:r>
            <a:r>
              <a:rPr lang="en-GB" altLang="bg-BG" sz="2400" dirty="0" err="1" smtClean="0"/>
              <a:t>т.</a:t>
            </a:r>
            <a:r>
              <a:rPr lang="en-GB" altLang="bg-BG" sz="2400" b="1" i="1" dirty="0" err="1" smtClean="0"/>
              <a:t>F</a:t>
            </a:r>
            <a:r>
              <a:rPr lang="en-GB" altLang="bg-BG" sz="2400" b="1" i="1" dirty="0" smtClean="0"/>
              <a:t>,</a:t>
            </a:r>
            <a:r>
              <a:rPr lang="en-GB" altLang="bg-BG" sz="2400" dirty="0" smtClean="0"/>
              <a:t> </a:t>
            </a:r>
            <a:r>
              <a:rPr lang="en-GB" altLang="bg-BG" sz="2400" dirty="0" err="1" smtClean="0"/>
              <a:t>там</a:t>
            </a:r>
            <a:r>
              <a:rPr lang="en-GB" altLang="bg-BG" sz="2400" dirty="0" smtClean="0"/>
              <a:t> където се </a:t>
            </a:r>
            <a:r>
              <a:rPr lang="en-GB" altLang="bg-BG" sz="2400" dirty="0" err="1" smtClean="0"/>
              <a:t>пресичат</a:t>
            </a:r>
            <a:r>
              <a:rPr lang="en-GB" altLang="bg-BG" sz="2400" dirty="0" smtClean="0"/>
              <a:t> кривата на предлагане  с </a:t>
            </a:r>
            <a:r>
              <a:rPr lang="en-GB" altLang="bg-BG" sz="2400" dirty="0" err="1" smtClean="0"/>
              <a:t>оптималния</a:t>
            </a:r>
            <a:r>
              <a:rPr lang="en-GB" altLang="bg-BG" sz="2400" dirty="0" smtClean="0"/>
              <a:t> </a:t>
            </a:r>
            <a:r>
              <a:rPr lang="en-GB" altLang="bg-BG" sz="2400" dirty="0" err="1" smtClean="0"/>
              <a:t>брой</a:t>
            </a:r>
            <a:r>
              <a:rPr lang="en-GB" altLang="bg-BG" sz="2400" dirty="0" smtClean="0"/>
              <a:t> </a:t>
            </a:r>
            <a:r>
              <a:rPr lang="en-GB" altLang="bg-BG" sz="2400" dirty="0" err="1" smtClean="0"/>
              <a:t>заети</a:t>
            </a:r>
            <a:r>
              <a:rPr lang="en-GB" altLang="bg-BG" sz="2400" dirty="0" smtClean="0"/>
              <a:t> </a:t>
            </a:r>
            <a:r>
              <a:rPr lang="en-GB" altLang="bg-BG" sz="2400" b="1" i="1" dirty="0" smtClean="0"/>
              <a:t>OL</a:t>
            </a:r>
            <a:r>
              <a:rPr lang="en-GB" altLang="bg-BG" sz="1200" b="1" i="1" dirty="0" smtClean="0"/>
              <a:t>1</a:t>
            </a:r>
            <a:r>
              <a:rPr lang="en-GB" altLang="bg-BG" sz="2400" dirty="0" smtClean="0"/>
              <a:t>  </a:t>
            </a:r>
            <a:r>
              <a:rPr lang="en-GB" altLang="bg-BG" sz="2400" dirty="0" err="1" smtClean="0"/>
              <a:t>работници</a:t>
            </a:r>
            <a:r>
              <a:rPr lang="en-GB" altLang="bg-BG" sz="2400" dirty="0" smtClean="0"/>
              <a:t> </a:t>
            </a:r>
            <a:r>
              <a:rPr lang="en-GB" altLang="bg-BG" sz="2400" dirty="0" err="1" smtClean="0"/>
              <a:t>води</a:t>
            </a:r>
            <a:r>
              <a:rPr lang="en-GB" altLang="bg-BG" sz="2400" dirty="0" smtClean="0"/>
              <a:t> до  </a:t>
            </a:r>
            <a:r>
              <a:rPr lang="en-GB" altLang="bg-BG" sz="2400" b="1" i="1" dirty="0" smtClean="0"/>
              <a:t>W</a:t>
            </a:r>
            <a:r>
              <a:rPr lang="en-GB" altLang="bg-BG" sz="1200" b="1" i="1" dirty="0" smtClean="0"/>
              <a:t>1</a:t>
            </a:r>
            <a:r>
              <a:rPr lang="en-GB" altLang="bg-BG" sz="2400" dirty="0" smtClean="0"/>
              <a:t> </a:t>
            </a:r>
            <a:r>
              <a:rPr lang="en-GB" altLang="bg-BG" sz="2400" dirty="0" err="1" smtClean="0"/>
              <a:t>равнище</a:t>
            </a:r>
            <a:r>
              <a:rPr lang="en-GB" altLang="bg-BG" sz="2400" dirty="0" smtClean="0"/>
              <a:t> на </a:t>
            </a:r>
            <a:r>
              <a:rPr lang="en-GB" altLang="bg-BG" sz="2400" dirty="0" err="1" smtClean="0"/>
              <a:t>работната</a:t>
            </a:r>
            <a:r>
              <a:rPr lang="en-GB" altLang="bg-BG" sz="2400" dirty="0" smtClean="0"/>
              <a:t> </a:t>
            </a:r>
            <a:r>
              <a:rPr lang="en-GB" altLang="bg-BG" sz="2400" dirty="0" err="1" smtClean="0"/>
              <a:t>заплата</a:t>
            </a:r>
            <a:r>
              <a:rPr lang="en-GB" altLang="bg-BG" sz="2400" dirty="0" smtClean="0"/>
              <a:t>.</a:t>
            </a: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53</a:t>
            </a:fld>
            <a:endParaRPr lang="bg-BG" altLang="bg-BG"/>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altLang="bg-BG" sz="4000" dirty="0" smtClean="0"/>
              <a:t> </a:t>
            </a:r>
            <a:r>
              <a:rPr lang="en-GB" altLang="bg-BG" sz="4000" b="1" i="1" dirty="0" err="1" smtClean="0"/>
              <a:t>държавата</a:t>
            </a:r>
            <a:r>
              <a:rPr lang="en-GB" altLang="bg-BG" sz="4000" b="1" i="1" dirty="0" smtClean="0"/>
              <a:t> </a:t>
            </a:r>
            <a:r>
              <a:rPr lang="en-GB" altLang="bg-BG" sz="4000" b="1" i="1" dirty="0" err="1" smtClean="0"/>
              <a:t>като</a:t>
            </a:r>
            <a:r>
              <a:rPr lang="en-GB" altLang="bg-BG" sz="4000" b="1" i="1" dirty="0" smtClean="0"/>
              <a:t> </a:t>
            </a:r>
            <a:r>
              <a:rPr lang="en-GB" altLang="bg-BG" sz="4000" b="1" i="1" dirty="0" err="1" smtClean="0"/>
              <a:t>монопсон</a:t>
            </a:r>
            <a:r>
              <a:rPr lang="en-GB" altLang="bg-BG" sz="4000" b="1" i="1" dirty="0" smtClean="0"/>
              <a:t> на </a:t>
            </a:r>
            <a:r>
              <a:rPr lang="en-GB" altLang="bg-BG" sz="4000" b="1" i="1" dirty="0" err="1" smtClean="0"/>
              <a:t>трудовия</a:t>
            </a:r>
            <a:r>
              <a:rPr lang="en-GB" altLang="bg-BG" sz="4000" b="1" i="1" dirty="0" smtClean="0"/>
              <a:t> пазар</a:t>
            </a:r>
            <a:r>
              <a:rPr lang="en-GB" altLang="bg-BG" sz="4000" dirty="0" smtClean="0"/>
              <a:t> </a:t>
            </a:r>
            <a:endParaRPr lang="bg-BG" altLang="bg-BG" sz="4000" dirty="0" smtClean="0"/>
          </a:p>
        </p:txBody>
      </p:sp>
      <p:sp>
        <p:nvSpPr>
          <p:cNvPr id="53251" name="Rectangle 3"/>
          <p:cNvSpPr>
            <a:spLocks noGrp="1" noChangeArrowheads="1"/>
          </p:cNvSpPr>
          <p:nvPr>
            <p:ph type="body" idx="1"/>
          </p:nvPr>
        </p:nvSpPr>
        <p:spPr/>
        <p:txBody>
          <a:bodyPr/>
          <a:lstStyle/>
          <a:p>
            <a:pPr marL="0" indent="0" algn="just" eaLnBrk="1" hangingPunct="1">
              <a:lnSpc>
                <a:spcPct val="90000"/>
              </a:lnSpc>
              <a:buNone/>
            </a:pPr>
            <a:r>
              <a:rPr lang="bg-BG" altLang="bg-BG" sz="2400" dirty="0" smtClean="0"/>
              <a:t>В пазарното стопанство държавата се явява голям купувач на работници и специалисти с определени знания и умения. Например, </a:t>
            </a:r>
            <a:r>
              <a:rPr lang="bg-BG" altLang="bg-BG" sz="2400" b="1" dirty="0" smtClean="0"/>
              <a:t>държавата е единствен купувач на  военни специалисти, на съдии и прокурори, на полицаи, на някои групи работници в държавните монополи</a:t>
            </a:r>
            <a:r>
              <a:rPr lang="bg-BG" altLang="bg-BG" sz="2400" dirty="0" smtClean="0"/>
              <a:t>. В останалите случаи държавата е доминиращ купувач на лекари и сестри за държавните болници и поликлиники, на учители и преподаватели за държавните училища и университети, на икономисти, юристи, инженери и други специалисти за държавните </a:t>
            </a:r>
            <a:r>
              <a:rPr lang="bg-BG" altLang="bg-BG" sz="2400" dirty="0" err="1" smtClean="0"/>
              <a:t>учреждения</a:t>
            </a:r>
            <a:r>
              <a:rPr lang="en-GB" altLang="bg-BG" sz="2400" dirty="0" smtClean="0"/>
              <a:t>. </a:t>
            </a:r>
            <a:r>
              <a:rPr lang="en-GB" altLang="bg-BG" sz="2400" dirty="0" err="1" smtClean="0"/>
              <a:t>Нека</a:t>
            </a:r>
            <a:r>
              <a:rPr lang="en-GB" altLang="bg-BG" sz="2400" dirty="0" smtClean="0"/>
              <a:t> се </a:t>
            </a:r>
            <a:r>
              <a:rPr lang="en-GB" altLang="bg-BG" sz="2400" dirty="0" err="1" smtClean="0"/>
              <a:t>опитаме</a:t>
            </a:r>
            <a:r>
              <a:rPr lang="en-GB" altLang="bg-BG" sz="2400" dirty="0" smtClean="0"/>
              <a:t> да </a:t>
            </a:r>
            <a:r>
              <a:rPr lang="en-GB" altLang="bg-BG" sz="2400" dirty="0" err="1" smtClean="0"/>
              <a:t>моделираме</a:t>
            </a:r>
            <a:r>
              <a:rPr lang="en-GB" altLang="bg-BG" sz="2400" dirty="0" smtClean="0"/>
              <a:t> </a:t>
            </a:r>
            <a:r>
              <a:rPr lang="en-GB" altLang="bg-BG" sz="2400" dirty="0" err="1" smtClean="0"/>
              <a:t>нейното</a:t>
            </a:r>
            <a:r>
              <a:rPr lang="en-GB" altLang="bg-BG" sz="2400" dirty="0" smtClean="0"/>
              <a:t> </a:t>
            </a:r>
            <a:r>
              <a:rPr lang="en-GB" altLang="bg-BG" sz="2400" dirty="0" err="1" smtClean="0"/>
              <a:t>поведение</a:t>
            </a:r>
            <a:r>
              <a:rPr lang="bg-BG" altLang="bg-BG" sz="24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54</a:t>
            </a:fld>
            <a:endParaRPr lang="bg-BG" altLang="bg-BG"/>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altLang="bg-BG" sz="4000" i="1" dirty="0" smtClean="0"/>
              <a:t>фиг.6.9 </a:t>
            </a:r>
            <a:r>
              <a:rPr lang="en-GB" altLang="bg-BG" sz="4000" i="1" dirty="0" err="1" smtClean="0"/>
              <a:t>Държавата</a:t>
            </a:r>
            <a:r>
              <a:rPr lang="en-GB" altLang="bg-BG" sz="4000" i="1" dirty="0" smtClean="0"/>
              <a:t> </a:t>
            </a:r>
            <a:r>
              <a:rPr lang="en-GB" altLang="bg-BG" sz="4000" i="1" dirty="0" err="1" smtClean="0"/>
              <a:t>като</a:t>
            </a:r>
            <a:r>
              <a:rPr lang="en-GB" altLang="bg-BG" sz="4000" i="1" dirty="0" smtClean="0"/>
              <a:t> </a:t>
            </a:r>
            <a:r>
              <a:rPr lang="en-GB" altLang="bg-BG" sz="4000" i="1" dirty="0" err="1" smtClean="0"/>
              <a:t>монопсон</a:t>
            </a:r>
            <a:r>
              <a:rPr lang="en-GB" altLang="bg-BG" sz="4000" i="1" dirty="0" smtClean="0"/>
              <a:t> на </a:t>
            </a:r>
            <a:r>
              <a:rPr lang="en-GB" altLang="bg-BG" sz="4000" i="1" dirty="0" err="1" smtClean="0"/>
              <a:t>трудовия</a:t>
            </a:r>
            <a:r>
              <a:rPr lang="en-GB" altLang="bg-BG" sz="4000" i="1" dirty="0" smtClean="0"/>
              <a:t> пазар</a:t>
            </a:r>
            <a:r>
              <a:rPr lang="en-GB" altLang="bg-BG" sz="4000" dirty="0" smtClean="0"/>
              <a:t> </a:t>
            </a:r>
            <a:endParaRPr lang="bg-BG" altLang="bg-BG" sz="4000" dirty="0" smtClean="0"/>
          </a:p>
        </p:txBody>
      </p:sp>
      <p:sp>
        <p:nvSpPr>
          <p:cNvPr id="54275" name="Rectangle 3"/>
          <p:cNvSpPr>
            <a:spLocks noGrp="1" noChangeArrowheads="1"/>
          </p:cNvSpPr>
          <p:nvPr>
            <p:ph type="body" idx="1"/>
          </p:nvPr>
        </p:nvSpPr>
        <p:spPr/>
        <p:txBody>
          <a:bodyPr/>
          <a:lstStyle/>
          <a:p>
            <a:pPr marL="0" indent="0" eaLnBrk="1" hangingPunct="1">
              <a:buNone/>
            </a:pPr>
            <a:endParaRPr lang="bg-BG" altLang="bg-BG" dirty="0" smtClean="0"/>
          </a:p>
        </p:txBody>
      </p:sp>
      <p:pic>
        <p:nvPicPr>
          <p:cNvPr id="54276"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057400"/>
            <a:ext cx="5732463"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55</a:t>
            </a:fld>
            <a:endParaRPr lang="bg-BG" altLang="bg-BG"/>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endParaRPr lang="bg-BG" altLang="bg-BG" smtClean="0"/>
          </a:p>
        </p:txBody>
      </p:sp>
      <p:sp>
        <p:nvSpPr>
          <p:cNvPr id="55299" name="Rectangle 3"/>
          <p:cNvSpPr>
            <a:spLocks noGrp="1" noChangeArrowheads="1"/>
          </p:cNvSpPr>
          <p:nvPr>
            <p:ph type="body" idx="1"/>
          </p:nvPr>
        </p:nvSpPr>
        <p:spPr/>
        <p:txBody>
          <a:bodyPr/>
          <a:lstStyle/>
          <a:p>
            <a:pPr marL="0" indent="0" algn="just" eaLnBrk="1" hangingPunct="1">
              <a:lnSpc>
                <a:spcPct val="80000"/>
              </a:lnSpc>
              <a:buNone/>
            </a:pPr>
            <a:r>
              <a:rPr lang="bg-BG" altLang="bg-BG" sz="1800" dirty="0" smtClean="0"/>
              <a:t>Изхождаме от модела на </a:t>
            </a:r>
            <a:r>
              <a:rPr lang="bg-BG" altLang="bg-BG" sz="1800" dirty="0" err="1" smtClean="0"/>
              <a:t>монопсона</a:t>
            </a:r>
            <a:r>
              <a:rPr lang="bg-BG" altLang="bg-BG" sz="1800" dirty="0" smtClean="0"/>
              <a:t>, който представихме на фиг.6.8. Като всеки </a:t>
            </a:r>
            <a:r>
              <a:rPr lang="bg-BG" altLang="bg-BG" sz="1800" dirty="0" err="1" smtClean="0"/>
              <a:t>монопсон</a:t>
            </a:r>
            <a:r>
              <a:rPr lang="bg-BG" altLang="bg-BG" sz="1800" dirty="0" smtClean="0"/>
              <a:t> и държавата  достига до равновесната позиция на пазара в т. </a:t>
            </a:r>
            <a:r>
              <a:rPr lang="bg-BG" altLang="bg-BG" sz="1800" b="1" i="1" dirty="0" smtClean="0"/>
              <a:t>Е</a:t>
            </a:r>
            <a:r>
              <a:rPr lang="bg-BG" altLang="bg-BG" sz="1200" b="1" i="1" dirty="0" smtClean="0"/>
              <a:t>1</a:t>
            </a:r>
            <a:r>
              <a:rPr lang="bg-BG" altLang="bg-BG" sz="1200" dirty="0" smtClean="0"/>
              <a:t> </a:t>
            </a:r>
            <a:r>
              <a:rPr lang="bg-BG" altLang="bg-BG" sz="1800" dirty="0" smtClean="0"/>
              <a:t> с </a:t>
            </a:r>
            <a:r>
              <a:rPr lang="bg-BG" altLang="bg-BG" sz="1800" b="1" i="1" dirty="0" smtClean="0"/>
              <a:t>OL</a:t>
            </a:r>
            <a:r>
              <a:rPr lang="bg-BG" altLang="bg-BG" sz="1200" b="1" i="1" dirty="0" smtClean="0"/>
              <a:t>1</a:t>
            </a:r>
            <a:r>
              <a:rPr lang="bg-BG" altLang="bg-BG" sz="1800" dirty="0" smtClean="0"/>
              <a:t> работници. Нейната проекция върху кривата на предлагане на труда </a:t>
            </a:r>
            <a:r>
              <a:rPr lang="bg-BG" altLang="bg-BG" sz="1800" b="1" dirty="0" smtClean="0"/>
              <a:t>SS</a:t>
            </a:r>
            <a:r>
              <a:rPr lang="bg-BG" altLang="bg-BG" sz="1800" dirty="0" smtClean="0"/>
              <a:t> в т </a:t>
            </a:r>
            <a:r>
              <a:rPr lang="bg-BG" altLang="bg-BG" sz="1800" b="1" i="1" dirty="0" smtClean="0"/>
              <a:t>F</a:t>
            </a:r>
            <a:r>
              <a:rPr lang="bg-BG" altLang="bg-BG" sz="1800" dirty="0" smtClean="0"/>
              <a:t>. ни дава работната заплата </a:t>
            </a:r>
            <a:r>
              <a:rPr lang="bg-BG" altLang="bg-BG" sz="1800" b="1" i="1" dirty="0" smtClean="0"/>
              <a:t>W</a:t>
            </a:r>
            <a:r>
              <a:rPr lang="bg-BG" altLang="bg-BG" sz="1200" b="1" i="1" dirty="0" smtClean="0"/>
              <a:t>1</a:t>
            </a:r>
            <a:r>
              <a:rPr lang="bg-BG" altLang="bg-BG" sz="1800" dirty="0" smtClean="0"/>
              <a:t>, която държавата  определя за наетите работници и специалисти. По причини от икономически (бюрократична организация на труда) и социален характер ( поддържане на по-ниска безработица) държавата  наема   </a:t>
            </a:r>
            <a:r>
              <a:rPr lang="bg-BG" altLang="bg-BG" sz="1800" b="1" i="1" dirty="0" smtClean="0"/>
              <a:t>OL</a:t>
            </a:r>
            <a:r>
              <a:rPr lang="bg-BG" altLang="bg-BG" sz="1200" b="1" i="1" dirty="0" smtClean="0"/>
              <a:t>3</a:t>
            </a:r>
            <a:r>
              <a:rPr lang="bg-BG" altLang="bg-BG" sz="1800" b="1" i="1" dirty="0" smtClean="0"/>
              <a:t> </a:t>
            </a:r>
            <a:r>
              <a:rPr lang="bg-BG" altLang="bg-BG" sz="1800" dirty="0" smtClean="0"/>
              <a:t>работници по фиксираната заплата </a:t>
            </a:r>
            <a:r>
              <a:rPr lang="bg-BG" altLang="bg-BG" sz="1800" b="1" i="1" dirty="0" smtClean="0"/>
              <a:t>W</a:t>
            </a:r>
            <a:r>
              <a:rPr lang="bg-BG" altLang="bg-BG" sz="1200" b="1" i="1" dirty="0" smtClean="0"/>
              <a:t>1</a:t>
            </a:r>
            <a:r>
              <a:rPr lang="bg-BG" altLang="bg-BG" sz="1800" dirty="0" smtClean="0"/>
              <a:t>. Фактически тя става пределен </a:t>
            </a:r>
            <a:r>
              <a:rPr lang="bg-BG" altLang="bg-BG" sz="1800" dirty="0" err="1" smtClean="0"/>
              <a:t>факторен</a:t>
            </a:r>
            <a:r>
              <a:rPr lang="bg-BG" altLang="bg-BG" sz="1800" dirty="0" smtClean="0"/>
              <a:t> разход </a:t>
            </a:r>
            <a:r>
              <a:rPr lang="bg-BG" altLang="bg-BG" sz="1800" b="1" i="1" dirty="0" smtClean="0"/>
              <a:t>MFC</a:t>
            </a:r>
            <a:r>
              <a:rPr lang="bg-BG" altLang="bg-BG" sz="1200" b="1" i="1" dirty="0" smtClean="0"/>
              <a:t>L</a:t>
            </a:r>
            <a:r>
              <a:rPr lang="bg-BG" altLang="bg-BG" sz="1800" dirty="0" smtClean="0"/>
              <a:t> за наемане на работещите в бюджетния сектор или: </a:t>
            </a:r>
            <a:r>
              <a:rPr lang="bg-BG" altLang="bg-BG" sz="1800" b="1" i="1" dirty="0" smtClean="0"/>
              <a:t>W</a:t>
            </a:r>
            <a:r>
              <a:rPr lang="bg-BG" altLang="bg-BG" sz="1200" b="1" i="1" dirty="0" smtClean="0"/>
              <a:t>1</a:t>
            </a:r>
            <a:r>
              <a:rPr lang="bg-BG" altLang="bg-BG" sz="1800" b="1" i="1" dirty="0" smtClean="0"/>
              <a:t>= MFC</a:t>
            </a:r>
            <a:r>
              <a:rPr lang="bg-BG" altLang="bg-BG" sz="1200" b="1" i="1" dirty="0" smtClean="0"/>
              <a:t>L</a:t>
            </a:r>
            <a:r>
              <a:rPr lang="bg-BG" altLang="bg-BG" sz="1800" dirty="0" smtClean="0"/>
              <a:t>. От тук, ако държавата:</a:t>
            </a:r>
          </a:p>
          <a:p>
            <a:pPr marL="0" indent="0" algn="just" eaLnBrk="1" hangingPunct="1">
              <a:lnSpc>
                <a:spcPct val="80000"/>
              </a:lnSpc>
              <a:buNone/>
            </a:pPr>
            <a:r>
              <a:rPr lang="bg-BG" altLang="bg-BG" sz="1800" dirty="0" smtClean="0"/>
              <a:t>а/ </a:t>
            </a:r>
            <a:r>
              <a:rPr lang="bg-BG" altLang="bg-BG" sz="1800" dirty="0" err="1" smtClean="0"/>
              <a:t>действува</a:t>
            </a:r>
            <a:r>
              <a:rPr lang="bg-BG" altLang="bg-BG" sz="1800" dirty="0" smtClean="0"/>
              <a:t> като частен работодател- </a:t>
            </a:r>
            <a:r>
              <a:rPr lang="bg-BG" altLang="bg-BG" sz="1800" dirty="0" err="1" smtClean="0"/>
              <a:t>монопсон</a:t>
            </a:r>
            <a:r>
              <a:rPr lang="bg-BG" altLang="bg-BG" sz="1800" dirty="0" smtClean="0"/>
              <a:t> тя би наела  </a:t>
            </a:r>
            <a:r>
              <a:rPr lang="bg-BG" altLang="bg-BG" sz="1800" b="1" i="1" dirty="0" smtClean="0"/>
              <a:t>OL</a:t>
            </a:r>
            <a:r>
              <a:rPr lang="bg-BG" altLang="bg-BG" sz="1200" b="1" i="1" dirty="0" smtClean="0"/>
              <a:t>1</a:t>
            </a:r>
            <a:r>
              <a:rPr lang="bg-BG" altLang="bg-BG" sz="1800" dirty="0" smtClean="0"/>
              <a:t> работници със заплати  </a:t>
            </a:r>
            <a:r>
              <a:rPr lang="bg-BG" altLang="bg-BG" sz="1800" b="1" i="1" dirty="0" smtClean="0"/>
              <a:t>W</a:t>
            </a:r>
            <a:r>
              <a:rPr lang="bg-BG" altLang="bg-BG" sz="1200" b="1" i="1" dirty="0" smtClean="0"/>
              <a:t>1</a:t>
            </a:r>
            <a:endParaRPr lang="bg-BG" altLang="bg-BG" sz="1200" dirty="0" smtClean="0"/>
          </a:p>
          <a:p>
            <a:pPr marL="0" indent="0" algn="just" eaLnBrk="1" hangingPunct="1">
              <a:lnSpc>
                <a:spcPct val="80000"/>
              </a:lnSpc>
              <a:buNone/>
            </a:pPr>
            <a:r>
              <a:rPr lang="bg-BG" altLang="bg-BG" sz="1800" dirty="0" smtClean="0"/>
              <a:t>б/ </a:t>
            </a:r>
            <a:r>
              <a:rPr lang="bg-BG" altLang="bg-BG" sz="1800" dirty="0" err="1" smtClean="0"/>
              <a:t>действува</a:t>
            </a:r>
            <a:r>
              <a:rPr lang="bg-BG" altLang="bg-BG" sz="1800" dirty="0" smtClean="0"/>
              <a:t> като частен работодател, </a:t>
            </a:r>
            <a:r>
              <a:rPr lang="bg-BG" altLang="bg-BG" sz="1800" dirty="0" err="1" smtClean="0"/>
              <a:t>работeщ</a:t>
            </a:r>
            <a:r>
              <a:rPr lang="bg-BG" altLang="bg-BG" sz="1800" dirty="0" smtClean="0"/>
              <a:t> в условия на съвършена конкуренция, тя би наела </a:t>
            </a:r>
            <a:r>
              <a:rPr lang="bg-BG" altLang="bg-BG" sz="1800" b="1" i="1" dirty="0" smtClean="0"/>
              <a:t>OL</a:t>
            </a:r>
            <a:r>
              <a:rPr lang="bg-BG" altLang="bg-BG" sz="1200" b="1" i="1" dirty="0" smtClean="0"/>
              <a:t>2</a:t>
            </a:r>
            <a:r>
              <a:rPr lang="bg-BG" altLang="bg-BG" sz="1800" dirty="0" smtClean="0"/>
              <a:t> работници с работни заплати </a:t>
            </a:r>
            <a:r>
              <a:rPr lang="bg-BG" altLang="bg-BG" sz="1800" b="1" i="1" dirty="0" smtClean="0"/>
              <a:t>W</a:t>
            </a:r>
            <a:r>
              <a:rPr lang="bg-BG" altLang="bg-BG" sz="1200" b="1" i="1" dirty="0" smtClean="0"/>
              <a:t>2</a:t>
            </a:r>
            <a:r>
              <a:rPr lang="bg-BG" altLang="bg-BG" sz="1800" dirty="0" smtClean="0"/>
              <a:t>;</a:t>
            </a:r>
          </a:p>
          <a:p>
            <a:pPr marL="0" indent="0" algn="just" eaLnBrk="1" hangingPunct="1">
              <a:lnSpc>
                <a:spcPct val="80000"/>
              </a:lnSpc>
              <a:buNone/>
            </a:pPr>
            <a:r>
              <a:rPr lang="bg-BG" altLang="bg-BG" sz="1800" dirty="0" smtClean="0"/>
              <a:t>в/  </a:t>
            </a:r>
            <a:r>
              <a:rPr lang="bg-BG" altLang="bg-BG" sz="1800" dirty="0" err="1" smtClean="0"/>
              <a:t>действува</a:t>
            </a:r>
            <a:r>
              <a:rPr lang="bg-BG" altLang="bg-BG" sz="1800" dirty="0" smtClean="0"/>
              <a:t> като социално ориентирана институция: тя ще наеме </a:t>
            </a:r>
            <a:r>
              <a:rPr lang="bg-BG" altLang="bg-BG" sz="1800" b="1" i="1" dirty="0" smtClean="0"/>
              <a:t>OL</a:t>
            </a:r>
            <a:r>
              <a:rPr lang="bg-BG" altLang="bg-BG" sz="1200" b="1" i="1" dirty="0" smtClean="0"/>
              <a:t>3</a:t>
            </a:r>
            <a:r>
              <a:rPr lang="bg-BG" altLang="bg-BG" sz="1800" dirty="0" smtClean="0"/>
              <a:t>  работници със заплати </a:t>
            </a:r>
            <a:r>
              <a:rPr lang="bg-BG" altLang="bg-BG" sz="1800" b="1" i="1" dirty="0" smtClean="0"/>
              <a:t>W</a:t>
            </a:r>
            <a:r>
              <a:rPr lang="bg-BG" altLang="bg-BG" sz="1200" b="1" i="1" dirty="0" smtClean="0"/>
              <a:t>1</a:t>
            </a:r>
            <a:r>
              <a:rPr lang="en-GB" altLang="bg-BG" sz="1800" dirty="0" smtClean="0"/>
              <a:t>. </a:t>
            </a:r>
            <a:endParaRPr lang="bg-BG" altLang="bg-BG" sz="1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56</a:t>
            </a:fld>
            <a:endParaRPr lang="bg-BG" altLang="bg-BG"/>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endParaRPr lang="bg-BG" altLang="bg-BG" smtClean="0"/>
          </a:p>
        </p:txBody>
      </p:sp>
      <p:sp>
        <p:nvSpPr>
          <p:cNvPr id="56323" name="Rectangle 3"/>
          <p:cNvSpPr>
            <a:spLocks noGrp="1" noChangeArrowheads="1"/>
          </p:cNvSpPr>
          <p:nvPr>
            <p:ph type="body" idx="1"/>
          </p:nvPr>
        </p:nvSpPr>
        <p:spPr>
          <a:xfrm>
            <a:off x="107504" y="1600200"/>
            <a:ext cx="8579296" cy="4525963"/>
          </a:xfrm>
        </p:spPr>
        <p:txBody>
          <a:bodyPr/>
          <a:lstStyle/>
          <a:p>
            <a:pPr marL="0" indent="0" algn="just" eaLnBrk="1" hangingPunct="1">
              <a:lnSpc>
                <a:spcPct val="80000"/>
              </a:lnSpc>
              <a:buNone/>
            </a:pPr>
            <a:r>
              <a:rPr lang="bg-BG" altLang="bg-BG" sz="2400" dirty="0" smtClean="0"/>
              <a:t>Каква е реакцията на работещите в бюджетния сектор в условията на третия вариант? Те веднага правят сравнения с подобни дейности в частния сектор и констатират по-ниското равнище на работната си заплата. Бюджетните служители са изправени пред дилема</a:t>
            </a:r>
            <a:r>
              <a:rPr lang="en-GB" altLang="bg-BG" sz="2400" dirty="0" smtClean="0"/>
              <a:t>: да </a:t>
            </a:r>
            <a:r>
              <a:rPr lang="en-GB" altLang="bg-BG" sz="2400" dirty="0" err="1" smtClean="0"/>
              <a:t>напуснат</a:t>
            </a:r>
            <a:r>
              <a:rPr lang="en-GB" altLang="bg-BG" sz="2400" dirty="0" smtClean="0"/>
              <a:t> или да </a:t>
            </a:r>
            <a:r>
              <a:rPr lang="en-GB" altLang="bg-BG" sz="2400" dirty="0" err="1" smtClean="0"/>
              <a:t>останат</a:t>
            </a:r>
            <a:r>
              <a:rPr lang="en-GB" altLang="bg-BG" sz="2400" dirty="0" smtClean="0"/>
              <a:t> на </a:t>
            </a:r>
            <a:r>
              <a:rPr lang="en-GB" altLang="bg-BG" sz="2400" dirty="0" err="1" smtClean="0"/>
              <a:t>държавна</a:t>
            </a:r>
            <a:r>
              <a:rPr lang="en-GB" altLang="bg-BG" sz="2400" dirty="0" smtClean="0"/>
              <a:t> </a:t>
            </a:r>
            <a:r>
              <a:rPr lang="en-GB" altLang="bg-BG" sz="2400" dirty="0" err="1" smtClean="0"/>
              <a:t>работа</a:t>
            </a:r>
            <a:r>
              <a:rPr lang="en-GB" altLang="bg-BG" sz="2400" dirty="0" smtClean="0"/>
              <a:t>.</a:t>
            </a:r>
            <a:endParaRPr lang="bg-BG" altLang="bg-BG" sz="2400" dirty="0" smtClean="0"/>
          </a:p>
          <a:p>
            <a:pPr marL="0" indent="0" algn="just" eaLnBrk="1" hangingPunct="1">
              <a:lnSpc>
                <a:spcPct val="80000"/>
              </a:lnSpc>
              <a:buNone/>
            </a:pPr>
            <a:r>
              <a:rPr lang="en-GB" altLang="bg-BG" sz="2400" dirty="0" smtClean="0"/>
              <a:t> </a:t>
            </a:r>
            <a:r>
              <a:rPr lang="bg-BG" altLang="bg-BG" sz="2400" dirty="0" smtClean="0"/>
              <a:t>В повечето случаи се предпочита второто решение. То гарантира сигурна заетост, макар и с по-ниски доходи. На практика обаче резултат в т. </a:t>
            </a:r>
            <a:r>
              <a:rPr lang="bg-BG" altLang="bg-BG" sz="2400" b="1" i="1" dirty="0" smtClean="0"/>
              <a:t>Е3</a:t>
            </a:r>
            <a:r>
              <a:rPr lang="bg-BG" altLang="bg-BG" sz="2400" dirty="0" smtClean="0"/>
              <a:t> е равновесен, защото държавните служители получават почти толкова, колкото изработват: </a:t>
            </a:r>
            <a:r>
              <a:rPr lang="bg-BG" altLang="bg-BG" sz="2400" b="1" i="1" dirty="0" smtClean="0"/>
              <a:t>MRP = MFC</a:t>
            </a:r>
            <a:r>
              <a:rPr lang="bg-BG" altLang="bg-BG" sz="2400" dirty="0" smtClean="0"/>
              <a:t>. Доказателство за това е неуплътненото работно време на много служители</a:t>
            </a:r>
            <a:r>
              <a:rPr lang="en-GB" altLang="bg-BG" sz="2400" dirty="0" smtClean="0"/>
              <a:t>. Тук </a:t>
            </a:r>
            <a:r>
              <a:rPr lang="en-GB" altLang="bg-BG" sz="2400" dirty="0" err="1" smtClean="0"/>
              <a:t>анекдота</a:t>
            </a:r>
            <a:r>
              <a:rPr lang="en-GB" altLang="bg-BG" sz="2400" dirty="0" smtClean="0"/>
              <a:t> "</a:t>
            </a:r>
            <a:r>
              <a:rPr lang="en-GB" altLang="bg-BG" sz="2400" dirty="0" err="1" smtClean="0"/>
              <a:t>ние</a:t>
            </a:r>
            <a:r>
              <a:rPr lang="en-GB" altLang="bg-BG" sz="2400" dirty="0" smtClean="0"/>
              <a:t> </a:t>
            </a:r>
            <a:r>
              <a:rPr lang="en-GB" altLang="bg-BG" sz="2400" dirty="0" err="1" smtClean="0"/>
              <a:t>лъж</a:t>
            </a:r>
            <a:r>
              <a:rPr lang="bg-BG" altLang="bg-BG" sz="2400" dirty="0" smtClean="0"/>
              <a:t>е</a:t>
            </a:r>
            <a:r>
              <a:rPr lang="en-GB" altLang="bg-BG" sz="2400" dirty="0" smtClean="0"/>
              <a:t>м </a:t>
            </a:r>
            <a:r>
              <a:rPr lang="en-GB" altLang="bg-BG" sz="2400" dirty="0" err="1" smtClean="0"/>
              <a:t>държавата</a:t>
            </a:r>
            <a:r>
              <a:rPr lang="en-GB" altLang="bg-BG" sz="2400" dirty="0" smtClean="0"/>
              <a:t> че </a:t>
            </a:r>
            <a:r>
              <a:rPr lang="en-GB" altLang="bg-BG" sz="2400" dirty="0" err="1" smtClean="0"/>
              <a:t>работим</a:t>
            </a:r>
            <a:r>
              <a:rPr lang="en-GB" altLang="bg-BG" sz="2400" dirty="0" smtClean="0"/>
              <a:t>, а тя ни </a:t>
            </a:r>
            <a:r>
              <a:rPr lang="en-GB" altLang="bg-BG" sz="2400" dirty="0" err="1" smtClean="0"/>
              <a:t>лъже</a:t>
            </a:r>
            <a:r>
              <a:rPr lang="en-GB" altLang="bg-BG" sz="2400" dirty="0" smtClean="0"/>
              <a:t> че ни </a:t>
            </a:r>
            <a:r>
              <a:rPr lang="en-GB" altLang="bg-BG" sz="2400" dirty="0" err="1" smtClean="0"/>
              <a:t>пл</a:t>
            </a:r>
            <a:r>
              <a:rPr lang="bg-BG" altLang="bg-BG" sz="2400" dirty="0" smtClean="0"/>
              <a:t>а</a:t>
            </a:r>
            <a:r>
              <a:rPr lang="en-GB" altLang="bg-BG" sz="2400" dirty="0" err="1" smtClean="0"/>
              <a:t>ща</a:t>
            </a:r>
            <a:r>
              <a:rPr lang="en-GB" altLang="bg-BG" sz="2400" dirty="0" smtClean="0"/>
              <a:t>"  намира </a:t>
            </a:r>
            <a:r>
              <a:rPr lang="en-GB" altLang="bg-BG" sz="2400" dirty="0" err="1" smtClean="0"/>
              <a:t>своето</a:t>
            </a:r>
            <a:r>
              <a:rPr lang="en-GB" altLang="bg-BG" sz="2400" dirty="0" smtClean="0"/>
              <a:t> </a:t>
            </a:r>
            <a:r>
              <a:rPr lang="en-GB" altLang="bg-BG" sz="2400" dirty="0" err="1" smtClean="0"/>
              <a:t>теоритическо</a:t>
            </a:r>
            <a:r>
              <a:rPr lang="en-GB" altLang="bg-BG" sz="2400" dirty="0" smtClean="0"/>
              <a:t> </a:t>
            </a:r>
            <a:r>
              <a:rPr lang="en-GB" altLang="bg-BG" sz="2400" dirty="0" err="1" smtClean="0"/>
              <a:t>обяснение</a:t>
            </a:r>
            <a:r>
              <a:rPr lang="bg-BG" altLang="bg-BG" sz="24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57</a:t>
            </a:fld>
            <a:endParaRPr lang="bg-BG" altLang="bg-BG"/>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GB" altLang="bg-BG" sz="2800" b="1" dirty="0" err="1" smtClean="0"/>
              <a:t>Билатерален</a:t>
            </a:r>
            <a:r>
              <a:rPr lang="en-GB" altLang="bg-BG" sz="2800" b="1" dirty="0" smtClean="0"/>
              <a:t> </a:t>
            </a:r>
            <a:r>
              <a:rPr lang="en-GB" altLang="bg-BG" sz="2800" b="1" dirty="0" err="1" smtClean="0"/>
              <a:t>монопол</a:t>
            </a:r>
            <a:r>
              <a:rPr lang="en-GB" altLang="bg-BG" sz="2800" b="1" dirty="0" smtClean="0"/>
              <a:t>: </a:t>
            </a:r>
            <a:r>
              <a:rPr lang="en-GB" altLang="bg-BG" sz="2800" b="1" dirty="0" err="1" smtClean="0"/>
              <a:t>договаряне</a:t>
            </a:r>
            <a:r>
              <a:rPr lang="en-GB" altLang="bg-BG" sz="2800" b="1" dirty="0" smtClean="0"/>
              <a:t> на </a:t>
            </a:r>
            <a:r>
              <a:rPr lang="en-GB" altLang="bg-BG" sz="2800" b="1" dirty="0" err="1" smtClean="0"/>
              <a:t>работната</a:t>
            </a:r>
            <a:r>
              <a:rPr lang="en-GB" altLang="bg-BG" sz="2800" b="1" dirty="0" smtClean="0"/>
              <a:t> </a:t>
            </a:r>
            <a:r>
              <a:rPr lang="en-GB" altLang="bg-BG" sz="2800" b="1" dirty="0" err="1" smtClean="0"/>
              <a:t>заплата</a:t>
            </a:r>
            <a:r>
              <a:rPr lang="en-GB" altLang="bg-BG" sz="2800" b="1" dirty="0" smtClean="0"/>
              <a:t> между </a:t>
            </a:r>
            <a:r>
              <a:rPr lang="en-GB" altLang="bg-BG" sz="2800" b="1" dirty="0" err="1" smtClean="0"/>
              <a:t>синдикати</a:t>
            </a:r>
            <a:r>
              <a:rPr lang="en-GB" altLang="bg-BG" sz="2800" b="1" dirty="0" smtClean="0"/>
              <a:t>  и </a:t>
            </a:r>
            <a:r>
              <a:rPr lang="en-GB" altLang="bg-BG" sz="2800" b="1" dirty="0" err="1" smtClean="0"/>
              <a:t>съюзи</a:t>
            </a:r>
            <a:r>
              <a:rPr lang="en-GB" altLang="bg-BG" sz="2800" b="1" dirty="0" smtClean="0"/>
              <a:t> на </a:t>
            </a:r>
            <a:r>
              <a:rPr lang="en-GB" altLang="bg-BG" sz="2800" b="1" dirty="0" err="1" smtClean="0"/>
              <a:t>работодатели</a:t>
            </a:r>
            <a:r>
              <a:rPr lang="bg-BG" altLang="bg-BG" sz="4000" dirty="0" smtClean="0"/>
              <a:t> </a:t>
            </a:r>
          </a:p>
        </p:txBody>
      </p:sp>
      <p:sp>
        <p:nvSpPr>
          <p:cNvPr id="57347" name="Rectangle 3"/>
          <p:cNvSpPr>
            <a:spLocks noGrp="1" noChangeArrowheads="1"/>
          </p:cNvSpPr>
          <p:nvPr>
            <p:ph type="body" idx="1"/>
          </p:nvPr>
        </p:nvSpPr>
        <p:spPr/>
        <p:txBody>
          <a:bodyPr/>
          <a:lstStyle/>
          <a:p>
            <a:pPr marL="0" indent="0" algn="just" eaLnBrk="1" hangingPunct="1">
              <a:lnSpc>
                <a:spcPct val="80000"/>
              </a:lnSpc>
              <a:buNone/>
            </a:pPr>
            <a:r>
              <a:rPr lang="bg-BG" altLang="bg-BG" sz="2000" dirty="0" smtClean="0"/>
              <a:t>С цел да наемат по-изгодно труда като производствен фактор, работодателите в отделни отрасли и в цялото стопанство се обединяват в браншови и в национални съюзи. В този план на пазара на труда е налице  </a:t>
            </a:r>
            <a:r>
              <a:rPr lang="bg-BG" altLang="bg-BG" sz="2000" dirty="0" err="1" smtClean="0"/>
              <a:t>монопсон</a:t>
            </a:r>
            <a:r>
              <a:rPr lang="bg-BG" altLang="bg-BG" sz="2000" dirty="0" smtClean="0"/>
              <a:t>, т.е  единствен купувач на големи групи работещи. Ние вече изяснихме модела на образуване на работната заплата при </a:t>
            </a:r>
            <a:r>
              <a:rPr lang="bg-BG" altLang="bg-BG" sz="2000" dirty="0" err="1" smtClean="0"/>
              <a:t>монопсон</a:t>
            </a:r>
            <a:r>
              <a:rPr lang="bg-BG" altLang="bg-BG" sz="2000" dirty="0" smtClean="0"/>
              <a:t>: той налага по-ниска заплата </a:t>
            </a:r>
            <a:r>
              <a:rPr lang="bg-BG" altLang="bg-BG" sz="2000" b="1" i="1" dirty="0" err="1" smtClean="0"/>
              <a:t>Wms</a:t>
            </a:r>
            <a:r>
              <a:rPr lang="bg-BG" altLang="bg-BG" sz="2000" dirty="0" smtClean="0"/>
              <a:t> на наетите от него работници в сравнение със заплатата </a:t>
            </a:r>
            <a:r>
              <a:rPr lang="bg-BG" altLang="bg-BG" sz="2000" b="1" i="1" dirty="0" err="1" smtClean="0"/>
              <a:t>We</a:t>
            </a:r>
            <a:r>
              <a:rPr lang="bg-BG" altLang="bg-BG" sz="2000" b="1" i="1" dirty="0" smtClean="0"/>
              <a:t>,</a:t>
            </a:r>
            <a:r>
              <a:rPr lang="bg-BG" altLang="bg-BG" sz="2000" dirty="0" smtClean="0"/>
              <a:t> която би се образувала на пазара на съвършена конкуренция:</a:t>
            </a:r>
            <a:r>
              <a:rPr lang="bg-BG" altLang="bg-BG" sz="2000" b="1" i="1" dirty="0" smtClean="0"/>
              <a:t> </a:t>
            </a:r>
            <a:r>
              <a:rPr lang="bg-BG" altLang="bg-BG" sz="2000" b="1" i="1" dirty="0" err="1" smtClean="0"/>
              <a:t>We</a:t>
            </a:r>
            <a:r>
              <a:rPr lang="bg-BG" altLang="bg-BG" sz="2000" b="1" i="1" dirty="0" smtClean="0"/>
              <a:t>&gt;</a:t>
            </a:r>
            <a:r>
              <a:rPr lang="bg-BG" altLang="bg-BG" sz="2000" b="1" i="1" dirty="0" err="1" smtClean="0"/>
              <a:t>Wms</a:t>
            </a:r>
            <a:r>
              <a:rPr lang="bg-BG" altLang="bg-BG" sz="2000" dirty="0" smtClean="0"/>
              <a:t>. Този случай беше анализиран на фиг.6.8. Описаната ситуация може да се приеме като </a:t>
            </a:r>
            <a:r>
              <a:rPr lang="bg-BG" altLang="bg-BG" sz="2000" i="1" dirty="0" smtClean="0"/>
              <a:t>експлоатация на работниците от работодателя</a:t>
            </a:r>
            <a:r>
              <a:rPr lang="bg-BG" altLang="bg-BG" sz="2000" dirty="0" smtClean="0"/>
              <a:t>, защото последния не дава работната заплата, която да </a:t>
            </a:r>
            <a:r>
              <a:rPr lang="bg-BG" altLang="bg-BG" sz="2000" dirty="0" err="1" smtClean="0"/>
              <a:t>съответствува</a:t>
            </a:r>
            <a:r>
              <a:rPr lang="bg-BG" altLang="bg-BG" sz="2000" dirty="0" smtClean="0"/>
              <a:t> на пределния принос на заетите работници във фирмата: </a:t>
            </a:r>
            <a:r>
              <a:rPr lang="bg-BG" altLang="bg-BG" sz="2000" b="1" i="1" dirty="0" smtClean="0"/>
              <a:t>MRP&gt;MFC</a:t>
            </a:r>
            <a:r>
              <a:rPr lang="bg-BG" altLang="bg-BG" sz="2000" dirty="0" smtClean="0"/>
              <a:t>. Практически, част от справедливия доход на работника се трансформира в печалба за работодателя.</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58</a:t>
            </a:fld>
            <a:endParaRPr lang="bg-BG" altLang="bg-BG"/>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endParaRPr lang="bg-BG" altLang="bg-BG" smtClean="0"/>
          </a:p>
        </p:txBody>
      </p:sp>
      <p:sp>
        <p:nvSpPr>
          <p:cNvPr id="58371" name="Rectangle 3"/>
          <p:cNvSpPr>
            <a:spLocks noGrp="1" noChangeArrowheads="1"/>
          </p:cNvSpPr>
          <p:nvPr>
            <p:ph type="body" idx="1"/>
          </p:nvPr>
        </p:nvSpPr>
        <p:spPr/>
        <p:txBody>
          <a:bodyPr/>
          <a:lstStyle/>
          <a:p>
            <a:pPr eaLnBrk="1" hangingPunct="1"/>
            <a:endParaRPr lang="bg-BG" altLang="bg-BG" smtClean="0"/>
          </a:p>
        </p:txBody>
      </p:sp>
      <p:pic>
        <p:nvPicPr>
          <p:cNvPr id="58372"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00808"/>
            <a:ext cx="8515350" cy="403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59</a:t>
            </a:fld>
            <a:endParaRPr lang="bg-BG" altLang="bg-BG"/>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bg-BG" altLang="bg-BG" dirty="0" smtClean="0"/>
              <a:t>кратък период </a:t>
            </a:r>
          </a:p>
        </p:txBody>
      </p:sp>
      <p:sp>
        <p:nvSpPr>
          <p:cNvPr id="7171" name="Rectangle 3"/>
          <p:cNvSpPr>
            <a:spLocks noGrp="1" noChangeArrowheads="1"/>
          </p:cNvSpPr>
          <p:nvPr>
            <p:ph type="body" idx="1"/>
          </p:nvPr>
        </p:nvSpPr>
        <p:spPr/>
        <p:txBody>
          <a:bodyPr/>
          <a:lstStyle/>
          <a:p>
            <a:pPr eaLnBrk="1" hangingPunct="1">
              <a:lnSpc>
                <a:spcPct val="90000"/>
              </a:lnSpc>
            </a:pPr>
            <a:r>
              <a:rPr lang="bg-BG" altLang="bg-BG" sz="2800" dirty="0" smtClean="0"/>
              <a:t> в </a:t>
            </a:r>
            <a:r>
              <a:rPr lang="en-GB" altLang="bg-BG" sz="2800" dirty="0" err="1" smtClean="0"/>
              <a:t>кратък</a:t>
            </a:r>
            <a:r>
              <a:rPr lang="en-GB" altLang="bg-BG" sz="2800" dirty="0" smtClean="0"/>
              <a:t> </a:t>
            </a:r>
            <a:r>
              <a:rPr lang="en-GB" altLang="bg-BG" sz="2800" dirty="0" err="1" smtClean="0"/>
              <a:t>период</a:t>
            </a:r>
            <a:r>
              <a:rPr lang="en-GB" altLang="bg-BG" sz="2800" dirty="0" smtClean="0"/>
              <a:t> някои от </a:t>
            </a:r>
            <a:r>
              <a:rPr lang="en-GB" altLang="bg-BG" sz="2800" dirty="0" err="1" smtClean="0"/>
              <a:t>производствените</a:t>
            </a:r>
            <a:r>
              <a:rPr lang="en-GB" altLang="bg-BG" sz="2800" dirty="0" smtClean="0"/>
              <a:t> фактори са </a:t>
            </a:r>
            <a:r>
              <a:rPr lang="en-GB" altLang="bg-BG" sz="2800" dirty="0" err="1" smtClean="0"/>
              <a:t>фиксирани</a:t>
            </a:r>
            <a:r>
              <a:rPr lang="en-GB" altLang="bg-BG" sz="2800" dirty="0" smtClean="0"/>
              <a:t> (</a:t>
            </a:r>
            <a:r>
              <a:rPr lang="en-GB" altLang="bg-BG" sz="2800" dirty="0" err="1" smtClean="0"/>
              <a:t>постоянни</a:t>
            </a:r>
            <a:r>
              <a:rPr lang="en-GB" altLang="bg-BG" sz="2800" dirty="0" smtClean="0"/>
              <a:t>)</a:t>
            </a:r>
            <a:r>
              <a:rPr lang="bg-BG" altLang="bg-BG" sz="2800" dirty="0" smtClean="0"/>
              <a:t>,</a:t>
            </a:r>
            <a:r>
              <a:rPr lang="en-GB" altLang="bg-BG" sz="2800" dirty="0" smtClean="0"/>
              <a:t> </a:t>
            </a:r>
            <a:r>
              <a:rPr lang="en-GB" altLang="bg-BG" sz="2800" dirty="0" err="1" smtClean="0"/>
              <a:t>като</a:t>
            </a:r>
            <a:r>
              <a:rPr lang="en-GB" altLang="bg-BG" sz="2800" dirty="0" smtClean="0"/>
              <a:t> </a:t>
            </a:r>
            <a:r>
              <a:rPr lang="en-GB" altLang="bg-BG" sz="2800" dirty="0" err="1" smtClean="0"/>
              <a:t>капитала</a:t>
            </a:r>
            <a:r>
              <a:rPr lang="bg-BG" altLang="bg-BG" sz="2800" dirty="0" smtClean="0"/>
              <a:t> (К)</a:t>
            </a:r>
            <a:r>
              <a:rPr lang="en-GB" altLang="bg-BG" sz="2800" dirty="0" smtClean="0"/>
              <a:t> и </a:t>
            </a:r>
            <a:r>
              <a:rPr lang="en-GB" altLang="bg-BG" sz="2800" dirty="0" err="1" smtClean="0"/>
              <a:t>земята</a:t>
            </a:r>
            <a:r>
              <a:rPr lang="bg-BG" altLang="bg-BG" sz="2800" dirty="0" smtClean="0"/>
              <a:t> (</a:t>
            </a:r>
            <a:r>
              <a:rPr lang="en-US" altLang="bg-BG" sz="2800" dirty="0" err="1" smtClean="0"/>
              <a:t>Ld</a:t>
            </a:r>
            <a:r>
              <a:rPr lang="bg-BG" altLang="bg-BG" sz="2800" dirty="0" smtClean="0"/>
              <a:t>)</a:t>
            </a:r>
            <a:endParaRPr lang="en-US" altLang="bg-BG" sz="2800" dirty="0" smtClean="0"/>
          </a:p>
          <a:p>
            <a:pPr eaLnBrk="1" hangingPunct="1">
              <a:lnSpc>
                <a:spcPct val="90000"/>
              </a:lnSpc>
            </a:pPr>
            <a:r>
              <a:rPr lang="en-US" altLang="bg-BG" sz="2800" dirty="0" smtClean="0"/>
              <a:t>Q=f (</a:t>
            </a:r>
            <a:r>
              <a:rPr lang="en-US" altLang="bg-BG" sz="2800" u="sng" dirty="0" smtClean="0"/>
              <a:t>K</a:t>
            </a:r>
            <a:r>
              <a:rPr lang="en-US" altLang="bg-BG" sz="2800" dirty="0" smtClean="0"/>
              <a:t>, </a:t>
            </a:r>
            <a:r>
              <a:rPr lang="en-US" altLang="bg-BG" sz="2800" b="1" dirty="0" smtClean="0">
                <a:solidFill>
                  <a:srgbClr val="FF0000"/>
                </a:solidFill>
              </a:rPr>
              <a:t>L</a:t>
            </a:r>
            <a:r>
              <a:rPr lang="en-US" altLang="bg-BG" sz="2800" dirty="0" smtClean="0"/>
              <a:t>, </a:t>
            </a:r>
            <a:r>
              <a:rPr lang="en-US" altLang="bg-BG" sz="2800" u="sng" dirty="0" err="1" smtClean="0"/>
              <a:t>Ld</a:t>
            </a:r>
            <a:r>
              <a:rPr lang="en-US" altLang="bg-BG" sz="2800" dirty="0" smtClean="0"/>
              <a:t>)</a:t>
            </a:r>
          </a:p>
          <a:p>
            <a:pPr eaLnBrk="1" hangingPunct="1">
              <a:lnSpc>
                <a:spcPct val="90000"/>
              </a:lnSpc>
              <a:buFontTx/>
              <a:buNone/>
            </a:pPr>
            <a:r>
              <a:rPr lang="en-US" altLang="bg-BG" sz="2800" dirty="0" smtClean="0"/>
              <a:t>K- </a:t>
            </a:r>
            <a:r>
              <a:rPr lang="en-US" altLang="bg-BG" sz="2800" dirty="0" err="1" smtClean="0"/>
              <a:t>const</a:t>
            </a:r>
            <a:r>
              <a:rPr lang="bg-BG" altLang="bg-BG" sz="2800" dirty="0" smtClean="0"/>
              <a:t>-постоянни</a:t>
            </a:r>
            <a:r>
              <a:rPr lang="en-US" altLang="bg-BG" sz="2800" dirty="0" smtClean="0"/>
              <a:t>, </a:t>
            </a:r>
            <a:r>
              <a:rPr lang="en-US" altLang="bg-BG" sz="2800" b="1" dirty="0" smtClean="0">
                <a:solidFill>
                  <a:srgbClr val="FF0000"/>
                </a:solidFill>
              </a:rPr>
              <a:t>L</a:t>
            </a:r>
            <a:r>
              <a:rPr lang="en-US" altLang="bg-BG" sz="2800" dirty="0" smtClean="0"/>
              <a:t>- variable</a:t>
            </a:r>
            <a:r>
              <a:rPr lang="bg-BG" altLang="bg-BG" sz="2800" dirty="0" smtClean="0"/>
              <a:t>-променливи</a:t>
            </a:r>
          </a:p>
          <a:p>
            <a:pPr algn="just" eaLnBrk="1" hangingPunct="1">
              <a:lnSpc>
                <a:spcPct val="90000"/>
              </a:lnSpc>
            </a:pPr>
            <a:r>
              <a:rPr lang="en-GB" altLang="bg-BG" sz="2800" dirty="0" smtClean="0"/>
              <a:t>производството на </a:t>
            </a:r>
            <a:r>
              <a:rPr lang="en-GB" altLang="bg-BG" sz="2800" dirty="0" err="1" smtClean="0"/>
              <a:t>дадения</a:t>
            </a:r>
            <a:r>
              <a:rPr lang="en-GB" altLang="bg-BG" sz="2800" dirty="0" smtClean="0"/>
              <a:t> продукт </a:t>
            </a:r>
            <a:r>
              <a:rPr lang="en-GB" altLang="bg-BG" sz="2800" dirty="0" err="1" smtClean="0"/>
              <a:t>може</a:t>
            </a:r>
            <a:r>
              <a:rPr lang="en-GB" altLang="bg-BG" sz="2800" dirty="0" smtClean="0"/>
              <a:t> да се </a:t>
            </a:r>
            <a:r>
              <a:rPr lang="en-GB" altLang="bg-BG" sz="2800" dirty="0" err="1" smtClean="0"/>
              <a:t>увеличи</a:t>
            </a:r>
            <a:r>
              <a:rPr lang="en-GB" altLang="bg-BG" sz="2800" dirty="0" smtClean="0"/>
              <a:t> </a:t>
            </a:r>
            <a:r>
              <a:rPr lang="en-GB" altLang="bg-BG" sz="2800" dirty="0" err="1" smtClean="0"/>
              <a:t>чрез</a:t>
            </a:r>
            <a:r>
              <a:rPr lang="en-GB" altLang="bg-BG" sz="2800" dirty="0" smtClean="0"/>
              <a:t> </a:t>
            </a:r>
            <a:r>
              <a:rPr lang="en-GB" altLang="bg-BG" sz="2800" dirty="0" err="1" smtClean="0"/>
              <a:t>използване</a:t>
            </a:r>
            <a:r>
              <a:rPr lang="en-GB" altLang="bg-BG" sz="2800" dirty="0" smtClean="0"/>
              <a:t> на </a:t>
            </a:r>
            <a:r>
              <a:rPr lang="en-GB" altLang="bg-BG" sz="2800" dirty="0" err="1" smtClean="0"/>
              <a:t>повече</a:t>
            </a:r>
            <a:r>
              <a:rPr lang="en-GB" altLang="bg-BG" sz="2800" dirty="0" smtClean="0"/>
              <a:t> </a:t>
            </a:r>
            <a:r>
              <a:rPr lang="en-GB" altLang="bg-BG" sz="2800" b="1" dirty="0" err="1" smtClean="0"/>
              <a:t>променливи</a:t>
            </a:r>
            <a:r>
              <a:rPr lang="en-GB" altLang="bg-BG" sz="2800" dirty="0" smtClean="0"/>
              <a:t> фактори. Фирмата </a:t>
            </a:r>
            <a:r>
              <a:rPr lang="en-GB" altLang="bg-BG" sz="2800" dirty="0" err="1" smtClean="0"/>
              <a:t>ще</a:t>
            </a:r>
            <a:r>
              <a:rPr lang="en-GB" altLang="bg-BG" sz="2800" dirty="0" smtClean="0"/>
              <a:t> </a:t>
            </a:r>
            <a:r>
              <a:rPr lang="en-GB" altLang="bg-BG" sz="2800" dirty="0" err="1" smtClean="0"/>
              <a:t>наема</a:t>
            </a:r>
            <a:r>
              <a:rPr lang="en-GB" altLang="bg-BG" sz="2800" dirty="0" smtClean="0"/>
              <a:t> </a:t>
            </a:r>
            <a:r>
              <a:rPr lang="en-GB" altLang="bg-BG" sz="2800" dirty="0" err="1" smtClean="0"/>
              <a:t>променливи</a:t>
            </a:r>
            <a:r>
              <a:rPr lang="en-GB" altLang="bg-BG" sz="2800" dirty="0" smtClean="0"/>
              <a:t> </a:t>
            </a:r>
            <a:r>
              <a:rPr lang="en-GB" altLang="bg-BG" sz="2800" dirty="0" err="1" smtClean="0"/>
              <a:t>фактори-работници</a:t>
            </a:r>
            <a:r>
              <a:rPr lang="en-GB" altLang="bg-BG" sz="2800" dirty="0" smtClean="0"/>
              <a:t> до </a:t>
            </a:r>
            <a:r>
              <a:rPr lang="en-GB" altLang="bg-BG" sz="2800" dirty="0" err="1" smtClean="0"/>
              <a:t>момента</a:t>
            </a:r>
            <a:r>
              <a:rPr lang="en-GB" altLang="bg-BG" sz="2800" dirty="0" smtClean="0"/>
              <a:t>, когато </a:t>
            </a:r>
            <a:r>
              <a:rPr lang="en-GB" altLang="bg-BG" sz="2800" b="1" dirty="0" err="1" smtClean="0">
                <a:solidFill>
                  <a:srgbClr val="FF0000"/>
                </a:solidFill>
              </a:rPr>
              <a:t>прихода</a:t>
            </a:r>
            <a:r>
              <a:rPr lang="en-GB" altLang="bg-BG" sz="2800" b="1" dirty="0" smtClean="0">
                <a:solidFill>
                  <a:srgbClr val="FF0000"/>
                </a:solidFill>
              </a:rPr>
              <a:t> от </a:t>
            </a:r>
            <a:r>
              <a:rPr lang="en-GB" altLang="bg-BG" sz="2800" b="1" dirty="0" err="1" smtClean="0">
                <a:solidFill>
                  <a:srgbClr val="FF0000"/>
                </a:solidFill>
              </a:rPr>
              <a:t>последния</a:t>
            </a:r>
            <a:r>
              <a:rPr lang="en-GB" altLang="bg-BG" sz="2800" b="1" dirty="0" smtClean="0">
                <a:solidFill>
                  <a:srgbClr val="FF0000"/>
                </a:solidFill>
              </a:rPr>
              <a:t> </a:t>
            </a:r>
            <a:r>
              <a:rPr lang="en-GB" altLang="bg-BG" sz="2800" b="1" dirty="0" err="1" smtClean="0">
                <a:solidFill>
                  <a:srgbClr val="FF0000"/>
                </a:solidFill>
              </a:rPr>
              <a:t>нает</a:t>
            </a:r>
            <a:r>
              <a:rPr lang="en-GB" altLang="bg-BG" sz="2800" b="1" dirty="0" smtClean="0">
                <a:solidFill>
                  <a:srgbClr val="FF0000"/>
                </a:solidFill>
              </a:rPr>
              <a:t> работник  </a:t>
            </a:r>
            <a:r>
              <a:rPr lang="en-GB" altLang="bg-BG" sz="2800" b="1" dirty="0" err="1" smtClean="0">
                <a:solidFill>
                  <a:srgbClr val="FF0000"/>
                </a:solidFill>
              </a:rPr>
              <a:t>стане</a:t>
            </a:r>
            <a:r>
              <a:rPr lang="en-GB" altLang="bg-BG" sz="2800" b="1" dirty="0" smtClean="0">
                <a:solidFill>
                  <a:srgbClr val="FF0000"/>
                </a:solidFill>
              </a:rPr>
              <a:t> </a:t>
            </a:r>
            <a:r>
              <a:rPr lang="en-GB" altLang="bg-BG" sz="2800" b="1" dirty="0" err="1" smtClean="0">
                <a:solidFill>
                  <a:srgbClr val="FF0000"/>
                </a:solidFill>
              </a:rPr>
              <a:t>равен</a:t>
            </a:r>
            <a:r>
              <a:rPr lang="en-GB" altLang="bg-BG" sz="2800" b="1" dirty="0" smtClean="0">
                <a:solidFill>
                  <a:srgbClr val="FF0000"/>
                </a:solidFill>
              </a:rPr>
              <a:t> на </a:t>
            </a:r>
            <a:r>
              <a:rPr lang="en-GB" altLang="bg-BG" sz="2800" b="1" dirty="0" err="1" smtClean="0">
                <a:solidFill>
                  <a:srgbClr val="FF0000"/>
                </a:solidFill>
              </a:rPr>
              <a:t>разхода</a:t>
            </a:r>
            <a:r>
              <a:rPr lang="en-GB" altLang="bg-BG" sz="2800" b="1" dirty="0" smtClean="0">
                <a:solidFill>
                  <a:srgbClr val="FF0000"/>
                </a:solidFill>
              </a:rPr>
              <a:t> за неговото </a:t>
            </a:r>
            <a:r>
              <a:rPr lang="en-GB" altLang="bg-BG" sz="2800" b="1" dirty="0" err="1" smtClean="0">
                <a:solidFill>
                  <a:srgbClr val="FF0000"/>
                </a:solidFill>
              </a:rPr>
              <a:t>привличане</a:t>
            </a:r>
            <a:r>
              <a:rPr lang="en-GB" altLang="bg-BG" sz="2800" dirty="0" smtClean="0">
                <a:solidFill>
                  <a:srgbClr val="FF0000"/>
                </a:solidFill>
              </a:rPr>
              <a:t>. </a:t>
            </a:r>
            <a:endParaRPr lang="bg-BG" altLang="bg-BG" sz="2800" dirty="0" smtClean="0">
              <a:solidFill>
                <a:srgbClr val="FF0000"/>
              </a:solidFill>
            </a:endParaRP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6</a:t>
            </a:fld>
            <a:endParaRPr lang="bg-BG" altLang="bg-BG"/>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bg-BG" altLang="bg-BG" b="1" dirty="0" err="1" smtClean="0"/>
              <a:t>монополно</a:t>
            </a:r>
            <a:r>
              <a:rPr lang="bg-BG" altLang="bg-BG" b="1" dirty="0" smtClean="0"/>
              <a:t> </a:t>
            </a:r>
            <a:r>
              <a:rPr lang="bg-BG" altLang="bg-BG" b="1" dirty="0"/>
              <a:t>положение на профсъюзите на пазара</a:t>
            </a:r>
            <a:endParaRPr lang="bg-BG" altLang="bg-BG" dirty="0" smtClean="0"/>
          </a:p>
        </p:txBody>
      </p:sp>
      <p:sp>
        <p:nvSpPr>
          <p:cNvPr id="59395" name="Rectangle 3"/>
          <p:cNvSpPr>
            <a:spLocks noGrp="1" noChangeArrowheads="1"/>
          </p:cNvSpPr>
          <p:nvPr>
            <p:ph type="body" idx="1"/>
          </p:nvPr>
        </p:nvSpPr>
        <p:spPr/>
        <p:txBody>
          <a:bodyPr/>
          <a:lstStyle/>
          <a:p>
            <a:pPr marL="0" indent="0" algn="just" eaLnBrk="1" hangingPunct="1">
              <a:buNone/>
            </a:pPr>
            <a:r>
              <a:rPr lang="bg-BG" altLang="bg-BG" sz="2800" dirty="0" smtClean="0"/>
              <a:t>Фактически работниците получават по-голяма работна заплата в сравнение с пределния приход, който създават със своя труд: </a:t>
            </a:r>
            <a:r>
              <a:rPr lang="bg-BG" altLang="bg-BG" sz="2800" b="1" i="1" dirty="0" smtClean="0"/>
              <a:t>MFC &gt; MRP.</a:t>
            </a:r>
            <a:r>
              <a:rPr lang="bg-BG" altLang="bg-BG" sz="2800" dirty="0" smtClean="0"/>
              <a:t> Този добавъчен, но незаработен доход е следствие от </a:t>
            </a:r>
            <a:r>
              <a:rPr lang="bg-BG" altLang="bg-BG" sz="2800" b="1" dirty="0" err="1" smtClean="0"/>
              <a:t>монополното</a:t>
            </a:r>
            <a:r>
              <a:rPr lang="bg-BG" altLang="bg-BG" sz="2800" b="1" dirty="0" smtClean="0"/>
              <a:t> положение на профсъюзите на пазара</a:t>
            </a:r>
            <a:r>
              <a:rPr lang="bg-BG" altLang="bg-BG" sz="2800" dirty="0" smtClean="0"/>
              <a:t>. </a:t>
            </a:r>
            <a:r>
              <a:rPr lang="en-GB" altLang="bg-BG" sz="2800" dirty="0" err="1" smtClean="0"/>
              <a:t>Той</a:t>
            </a:r>
            <a:r>
              <a:rPr lang="en-GB" altLang="bg-BG" sz="2800" dirty="0" smtClean="0"/>
              <a:t> се </a:t>
            </a:r>
            <a:r>
              <a:rPr lang="en-GB" altLang="bg-BG" sz="2800" dirty="0" err="1" smtClean="0"/>
              <a:t>постига</a:t>
            </a:r>
            <a:r>
              <a:rPr lang="en-GB" altLang="bg-BG" sz="2800" dirty="0" smtClean="0"/>
              <a:t> на </a:t>
            </a:r>
            <a:r>
              <a:rPr lang="en-GB" altLang="bg-BG" sz="2800" dirty="0" err="1" smtClean="0"/>
              <a:t>практика</a:t>
            </a:r>
            <a:r>
              <a:rPr lang="en-GB" altLang="bg-BG" sz="2800" dirty="0" smtClean="0"/>
              <a:t>, </a:t>
            </a:r>
            <a:r>
              <a:rPr lang="en-GB" altLang="bg-BG" sz="2800" dirty="0" err="1" smtClean="0"/>
              <a:t>когато</a:t>
            </a:r>
            <a:r>
              <a:rPr lang="en-GB" altLang="bg-BG" sz="2800" dirty="0" smtClean="0"/>
              <a:t> </a:t>
            </a:r>
            <a:r>
              <a:rPr lang="bg-BG" altLang="bg-BG" sz="2800" dirty="0" smtClean="0"/>
              <a:t>профсъюзите са силно консолидирани и могат да наложат </a:t>
            </a:r>
            <a:r>
              <a:rPr lang="en-GB" altLang="bg-BG" sz="2800" dirty="0" err="1" smtClean="0"/>
              <a:t>своята</a:t>
            </a:r>
            <a:r>
              <a:rPr lang="en-GB" altLang="bg-BG" sz="2800" dirty="0" smtClean="0"/>
              <a:t> </a:t>
            </a:r>
            <a:r>
              <a:rPr lang="en-GB" altLang="bg-BG" sz="2800" dirty="0" err="1" smtClean="0"/>
              <a:t>воля</a:t>
            </a:r>
            <a:r>
              <a:rPr lang="en-GB" altLang="bg-BG" sz="2800" dirty="0" smtClean="0"/>
              <a:t> на </a:t>
            </a:r>
            <a:r>
              <a:rPr lang="en-GB" altLang="bg-BG" sz="2800" dirty="0" err="1" smtClean="0"/>
              <a:t>работодателите</a:t>
            </a:r>
            <a:r>
              <a:rPr lang="bg-BG" altLang="bg-BG" sz="28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60</a:t>
            </a:fld>
            <a:endParaRPr lang="bg-BG" altLang="bg-BG"/>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bg-BG" altLang="bg-BG" sz="3200" dirty="0"/>
              <a:t>синдикати на фирмено, отраслово и национално равнище</a:t>
            </a:r>
            <a:endParaRPr lang="bg-BG" altLang="bg-BG" sz="3200" dirty="0" smtClean="0"/>
          </a:p>
        </p:txBody>
      </p:sp>
      <p:sp>
        <p:nvSpPr>
          <p:cNvPr id="60419" name="Rectangle 3"/>
          <p:cNvSpPr>
            <a:spLocks noGrp="1" noChangeArrowheads="1"/>
          </p:cNvSpPr>
          <p:nvPr>
            <p:ph type="body" idx="1"/>
          </p:nvPr>
        </p:nvSpPr>
        <p:spPr/>
        <p:txBody>
          <a:bodyPr/>
          <a:lstStyle/>
          <a:p>
            <a:pPr marL="0" indent="0" algn="just" eaLnBrk="1" hangingPunct="1">
              <a:lnSpc>
                <a:spcPct val="80000"/>
              </a:lnSpc>
              <a:buFontTx/>
              <a:buNone/>
            </a:pPr>
            <a:r>
              <a:rPr lang="bg-BG" altLang="bg-BG" sz="2400" dirty="0" smtClean="0"/>
              <a:t>За да не допуснат експлоатацията на своя производствен фактор, работниците се обединяват в синдикати на фирмено, отраслово и национално равнище. По този начин те могат да противодействат на апетитите на работодателите да заплащат труда им на по-ниска цена от равновесната. Обединението на работниците в </a:t>
            </a:r>
            <a:r>
              <a:rPr lang="bg-BG" altLang="bg-BG" sz="2400" b="1" dirty="0" smtClean="0"/>
              <a:t>синдикати</a:t>
            </a:r>
            <a:r>
              <a:rPr lang="bg-BG" altLang="bg-BG" sz="2400" dirty="0" smtClean="0"/>
              <a:t> обаче създава </a:t>
            </a:r>
            <a:r>
              <a:rPr lang="bg-BG" altLang="bg-BG" sz="2400" i="1" dirty="0" smtClean="0"/>
              <a:t>монопол   в  предлагането на труда</a:t>
            </a:r>
            <a:r>
              <a:rPr lang="bg-BG" altLang="bg-BG" sz="2400" dirty="0" smtClean="0"/>
              <a:t>, защото </a:t>
            </a:r>
            <a:r>
              <a:rPr lang="bg-BG" altLang="bg-BG" sz="2400" b="1" dirty="0" smtClean="0">
                <a:solidFill>
                  <a:srgbClr val="FF0000"/>
                </a:solidFill>
              </a:rPr>
              <a:t>те </a:t>
            </a:r>
            <a:r>
              <a:rPr lang="bg-BG" altLang="bg-BG" sz="2400" b="1" dirty="0" err="1" smtClean="0">
                <a:solidFill>
                  <a:srgbClr val="FF0000"/>
                </a:solidFill>
              </a:rPr>
              <a:t>действуват</a:t>
            </a:r>
            <a:r>
              <a:rPr lang="bg-BG" altLang="bg-BG" sz="2400" b="1" dirty="0" smtClean="0">
                <a:solidFill>
                  <a:srgbClr val="FF0000"/>
                </a:solidFill>
              </a:rPr>
              <a:t> като единствени продавачи на труда </a:t>
            </a:r>
            <a:r>
              <a:rPr lang="bg-BG" altLang="bg-BG" sz="2400" dirty="0" smtClean="0"/>
              <a:t>на големи групи работници. Това им позволява в определени случаи да </a:t>
            </a:r>
            <a:r>
              <a:rPr lang="bg-BG" altLang="bg-BG" sz="2400" b="1" dirty="0" smtClean="0"/>
              <a:t>наложат </a:t>
            </a:r>
            <a:r>
              <a:rPr lang="bg-BG" altLang="bg-BG" sz="2400" b="1" dirty="0" err="1" smtClean="0"/>
              <a:t>монополната</a:t>
            </a:r>
            <a:r>
              <a:rPr lang="bg-BG" altLang="bg-BG" sz="2400" b="1" dirty="0" smtClean="0"/>
              <a:t> си сила над работодателите и да договорят работни заплати </a:t>
            </a:r>
            <a:r>
              <a:rPr lang="bg-BG" altLang="bg-BG" sz="2400" b="1" i="1" dirty="0" smtClean="0"/>
              <a:t>W ml</a:t>
            </a:r>
            <a:r>
              <a:rPr lang="bg-BG" altLang="bg-BG" sz="2400" dirty="0" smtClean="0"/>
              <a:t>, които са по-високи от равновесните за дадения бранш </a:t>
            </a:r>
            <a:r>
              <a:rPr lang="bg-BG" altLang="bg-BG" sz="2400" b="1" i="1" dirty="0" err="1" smtClean="0"/>
              <a:t>We</a:t>
            </a:r>
            <a:r>
              <a:rPr lang="bg-BG" altLang="bg-BG" sz="2400" b="1" i="1" dirty="0" smtClean="0"/>
              <a:t>: </a:t>
            </a:r>
            <a:r>
              <a:rPr lang="bg-BG" altLang="bg-BG" sz="2400" b="1" i="1" dirty="0" err="1" smtClean="0"/>
              <a:t>WmL</a:t>
            </a:r>
            <a:r>
              <a:rPr lang="bg-BG" altLang="bg-BG" sz="2400" b="1" i="1" dirty="0" smtClean="0"/>
              <a:t> &gt; </a:t>
            </a:r>
            <a:r>
              <a:rPr lang="bg-BG" altLang="bg-BG" sz="2400" b="1" i="1" dirty="0" err="1" smtClean="0"/>
              <a:t>We</a:t>
            </a:r>
            <a:r>
              <a:rPr lang="bg-BG" altLang="bg-BG" sz="2400" dirty="0" smtClean="0"/>
              <a:t> (</a:t>
            </a:r>
            <a:r>
              <a:rPr lang="bg-BG" altLang="bg-BG" sz="2400" dirty="0" err="1" smtClean="0"/>
              <a:t>вж</a:t>
            </a:r>
            <a:r>
              <a:rPr lang="bg-BG" altLang="bg-BG" sz="2400" dirty="0" smtClean="0"/>
              <a:t> фиг.6.10 б). Сега вече отново се достига до </a:t>
            </a:r>
            <a:r>
              <a:rPr lang="bg-BG" altLang="bg-BG" sz="2400" i="1" dirty="0" smtClean="0"/>
              <a:t>експлоатация, но от работника на работодателите</a:t>
            </a:r>
            <a:r>
              <a:rPr lang="en-GB" altLang="bg-BG" sz="2400" dirty="0" smtClean="0"/>
              <a:t>. </a:t>
            </a: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61</a:t>
            </a:fld>
            <a:endParaRPr lang="bg-BG" altLang="bg-BG"/>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endParaRPr lang="bg-BG" altLang="bg-BG" smtClean="0"/>
          </a:p>
        </p:txBody>
      </p:sp>
      <p:sp>
        <p:nvSpPr>
          <p:cNvPr id="61443" name="Rectangle 3"/>
          <p:cNvSpPr>
            <a:spLocks noGrp="1" noChangeArrowheads="1"/>
          </p:cNvSpPr>
          <p:nvPr>
            <p:ph type="body" idx="1"/>
          </p:nvPr>
        </p:nvSpPr>
        <p:spPr/>
        <p:txBody>
          <a:bodyPr/>
          <a:lstStyle/>
          <a:p>
            <a:pPr marL="0" indent="0" algn="just" eaLnBrk="1" hangingPunct="1">
              <a:lnSpc>
                <a:spcPct val="80000"/>
              </a:lnSpc>
              <a:buFontTx/>
              <a:buNone/>
            </a:pPr>
            <a:r>
              <a:rPr lang="bg-BG" altLang="bg-BG" sz="2800" dirty="0" smtClean="0"/>
              <a:t>	От казаното дотук става ясно, че една </a:t>
            </a:r>
            <a:r>
              <a:rPr lang="bg-BG" altLang="bg-BG" sz="2800" b="1" dirty="0" smtClean="0"/>
              <a:t>голяма част от трудовия пазар е </a:t>
            </a:r>
            <a:r>
              <a:rPr lang="bg-BG" altLang="bg-BG" sz="2800" b="1" i="1" dirty="0" smtClean="0"/>
              <a:t>монополизиран</a:t>
            </a:r>
            <a:r>
              <a:rPr lang="bg-BG" altLang="bg-BG" sz="2800" dirty="0" smtClean="0"/>
              <a:t>: от страна на търсенето са налице </a:t>
            </a:r>
            <a:r>
              <a:rPr lang="bg-BG" altLang="bg-BG" sz="2800" b="1" dirty="0" smtClean="0"/>
              <a:t>съюзи на работодателите</a:t>
            </a:r>
            <a:r>
              <a:rPr lang="bg-BG" altLang="bg-BG" sz="2800" dirty="0" smtClean="0"/>
              <a:t>, който </a:t>
            </a:r>
            <a:r>
              <a:rPr lang="bg-BG" altLang="bg-BG" sz="2800" dirty="0" err="1" smtClean="0"/>
              <a:t>действуват</a:t>
            </a:r>
            <a:r>
              <a:rPr lang="bg-BG" altLang="bg-BG" sz="2800" dirty="0" smtClean="0"/>
              <a:t> като единствен купувач на труда (</a:t>
            </a:r>
            <a:r>
              <a:rPr lang="bg-BG" altLang="bg-BG" sz="2800" dirty="0" err="1" smtClean="0"/>
              <a:t>монопсон</a:t>
            </a:r>
            <a:r>
              <a:rPr lang="bg-BG" altLang="bg-BG" sz="2800" dirty="0" smtClean="0"/>
              <a:t>), а от страна на предлагането са налице синдикати, които </a:t>
            </a:r>
            <a:r>
              <a:rPr lang="bg-BG" altLang="bg-BG" sz="2800" dirty="0" err="1" smtClean="0"/>
              <a:t>действуват</a:t>
            </a:r>
            <a:r>
              <a:rPr lang="bg-BG" altLang="bg-BG" sz="2800" dirty="0" smtClean="0"/>
              <a:t> като единна сила в предлагането на труда на дадени групи професии. В такъв случай на пазара се </a:t>
            </a:r>
            <a:r>
              <a:rPr lang="bg-BG" altLang="bg-BG" sz="2800" b="1" i="1" dirty="0" smtClean="0"/>
              <a:t>установява </a:t>
            </a:r>
            <a:r>
              <a:rPr lang="bg-BG" altLang="bg-BG" sz="2800" b="1" i="1" dirty="0" err="1" smtClean="0"/>
              <a:t>билатерален</a:t>
            </a:r>
            <a:r>
              <a:rPr lang="bg-BG" altLang="bg-BG" sz="2800" b="1" i="1" dirty="0" smtClean="0"/>
              <a:t> или двустранен монопол</a:t>
            </a:r>
            <a:r>
              <a:rPr lang="bg-BG" altLang="bg-BG" sz="2800" dirty="0" smtClean="0"/>
              <a:t>. Как се образува работната заплата в подобна ситуация?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62</a:t>
            </a:fld>
            <a:endParaRPr lang="bg-BG" altLang="bg-BG"/>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endParaRPr lang="bg-BG" altLang="bg-BG" smtClean="0"/>
          </a:p>
        </p:txBody>
      </p:sp>
      <p:sp>
        <p:nvSpPr>
          <p:cNvPr id="62467" name="Rectangle 3"/>
          <p:cNvSpPr>
            <a:spLocks noGrp="1" noChangeArrowheads="1"/>
          </p:cNvSpPr>
          <p:nvPr>
            <p:ph type="body" idx="1"/>
          </p:nvPr>
        </p:nvSpPr>
        <p:spPr/>
        <p:txBody>
          <a:bodyPr/>
          <a:lstStyle/>
          <a:p>
            <a:pPr marL="0" indent="0" algn="just" eaLnBrk="1" hangingPunct="1">
              <a:buFontTx/>
              <a:buNone/>
            </a:pPr>
            <a:r>
              <a:rPr lang="bg-BG" altLang="bg-BG" dirty="0" smtClean="0"/>
              <a:t>1.изхождаме от пазар на съвършена конкуренция  на труда, където се образува равновесната работна заплата </a:t>
            </a:r>
            <a:r>
              <a:rPr lang="bg-BG" altLang="bg-BG" b="1" i="1" dirty="0" err="1" smtClean="0"/>
              <a:t>We</a:t>
            </a:r>
            <a:r>
              <a:rPr lang="bg-BG" altLang="bg-BG" dirty="0" smtClean="0"/>
              <a:t> на дадена професионална група работници. Броят на заетите работници </a:t>
            </a:r>
            <a:r>
              <a:rPr lang="bg-BG" altLang="bg-BG" b="1" i="1" dirty="0" err="1" smtClean="0"/>
              <a:t>ОLe</a:t>
            </a:r>
            <a:r>
              <a:rPr lang="bg-BG" altLang="bg-BG" dirty="0" smtClean="0"/>
              <a:t> е също равновесен</a:t>
            </a:r>
            <a:r>
              <a:rPr lang="en-GB" altLang="bg-BG" dirty="0" smtClean="0"/>
              <a:t>. (фиг.6.1 а)</a:t>
            </a:r>
            <a:endParaRPr lang="bg-BG" altLang="bg-BG" dirty="0" smtClean="0"/>
          </a:p>
        </p:txBody>
      </p:sp>
      <p:sp>
        <p:nvSpPr>
          <p:cNvPr id="2" name="Slide Number Placeholder 1"/>
          <p:cNvSpPr>
            <a:spLocks noGrp="1"/>
          </p:cNvSpPr>
          <p:nvPr>
            <p:ph type="sldNum" sz="quarter" idx="12"/>
          </p:nvPr>
        </p:nvSpPr>
        <p:spPr/>
        <p:txBody>
          <a:bodyPr/>
          <a:lstStyle/>
          <a:p>
            <a:pPr>
              <a:defRPr/>
            </a:pPr>
            <a:fld id="{B00153C8-88CD-4436-B369-E609AA3DA812}" type="slidenum">
              <a:rPr lang="bg-BG" altLang="bg-BG" smtClean="0"/>
              <a:t>63</a:t>
            </a:fld>
            <a:endParaRPr lang="bg-BG" altLang="bg-BG"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GB" altLang="bg-BG" dirty="0" err="1"/>
              <a:t>монопол</a:t>
            </a:r>
            <a:r>
              <a:rPr lang="en-GB" altLang="bg-BG" dirty="0"/>
              <a:t> в </a:t>
            </a:r>
            <a:r>
              <a:rPr lang="en-GB" altLang="bg-BG" dirty="0" err="1"/>
              <a:t>предлагането</a:t>
            </a:r>
            <a:r>
              <a:rPr lang="en-GB" altLang="bg-BG" dirty="0"/>
              <a:t> </a:t>
            </a:r>
            <a:r>
              <a:rPr lang="en-GB" altLang="bg-BG" dirty="0" err="1"/>
              <a:t>на</a:t>
            </a:r>
            <a:r>
              <a:rPr lang="en-GB" altLang="bg-BG" dirty="0"/>
              <a:t> </a:t>
            </a:r>
            <a:r>
              <a:rPr lang="en-GB" altLang="bg-BG" dirty="0" err="1"/>
              <a:t>труда</a:t>
            </a:r>
            <a:endParaRPr lang="bg-BG" altLang="bg-BG" dirty="0" smtClean="0"/>
          </a:p>
        </p:txBody>
      </p:sp>
      <p:sp>
        <p:nvSpPr>
          <p:cNvPr id="63491" name="Rectangle 3"/>
          <p:cNvSpPr>
            <a:spLocks noGrp="1" noChangeArrowheads="1"/>
          </p:cNvSpPr>
          <p:nvPr>
            <p:ph type="body" idx="1"/>
          </p:nvPr>
        </p:nvSpPr>
        <p:spPr/>
        <p:txBody>
          <a:bodyPr/>
          <a:lstStyle/>
          <a:p>
            <a:pPr marL="0" indent="0" algn="just" eaLnBrk="1" hangingPunct="1">
              <a:lnSpc>
                <a:spcPct val="90000"/>
              </a:lnSpc>
              <a:buFontTx/>
              <a:buNone/>
            </a:pPr>
            <a:r>
              <a:rPr lang="en-GB" altLang="bg-BG" sz="2400" dirty="0" smtClean="0"/>
              <a:t>2.преминаваме </a:t>
            </a:r>
            <a:r>
              <a:rPr lang="en-GB" altLang="bg-BG" sz="2400" dirty="0" err="1" smtClean="0"/>
              <a:t>към</a:t>
            </a:r>
            <a:r>
              <a:rPr lang="en-GB" altLang="bg-BG" sz="2400" dirty="0" smtClean="0"/>
              <a:t> </a:t>
            </a:r>
            <a:r>
              <a:rPr lang="en-GB" altLang="bg-BG" sz="2400" dirty="0" err="1" smtClean="0"/>
              <a:t>представяне</a:t>
            </a:r>
            <a:r>
              <a:rPr lang="en-GB" altLang="bg-BG" sz="2400" dirty="0" smtClean="0"/>
              <a:t> на </a:t>
            </a:r>
            <a:r>
              <a:rPr lang="en-GB" altLang="bg-BG" sz="2400" dirty="0" err="1" smtClean="0"/>
              <a:t>ситуацията</a:t>
            </a:r>
            <a:r>
              <a:rPr lang="en-GB" altLang="bg-BG" sz="2400" dirty="0" smtClean="0"/>
              <a:t> на </a:t>
            </a:r>
            <a:r>
              <a:rPr lang="en-GB" altLang="bg-BG" sz="2400" dirty="0" err="1" smtClean="0"/>
              <a:t>трудовия</a:t>
            </a:r>
            <a:r>
              <a:rPr lang="en-GB" altLang="bg-BG" sz="2400" dirty="0" smtClean="0"/>
              <a:t> пазар, в </a:t>
            </a:r>
            <a:r>
              <a:rPr lang="en-GB" altLang="bg-BG" sz="2400" dirty="0" err="1" smtClean="0"/>
              <a:t>който</a:t>
            </a:r>
            <a:r>
              <a:rPr lang="en-GB" altLang="bg-BG" sz="2400" dirty="0" smtClean="0"/>
              <a:t> </a:t>
            </a:r>
            <a:r>
              <a:rPr lang="en-GB" altLang="bg-BG" sz="2400" dirty="0" err="1" smtClean="0"/>
              <a:t>дадената</a:t>
            </a:r>
            <a:r>
              <a:rPr lang="en-GB" altLang="bg-BG" sz="2400" dirty="0" smtClean="0"/>
              <a:t> </a:t>
            </a:r>
            <a:r>
              <a:rPr lang="en-GB" altLang="bg-BG" sz="2400" dirty="0" err="1" smtClean="0"/>
              <a:t>група</a:t>
            </a:r>
            <a:r>
              <a:rPr lang="en-GB" altLang="bg-BG" sz="2400" dirty="0" smtClean="0"/>
              <a:t> </a:t>
            </a:r>
            <a:r>
              <a:rPr lang="en-GB" altLang="bg-BG" sz="2400" dirty="0" err="1" smtClean="0"/>
              <a:t>има</a:t>
            </a:r>
            <a:r>
              <a:rPr lang="en-GB" altLang="bg-BG" sz="2400" dirty="0" smtClean="0"/>
              <a:t> </a:t>
            </a:r>
            <a:r>
              <a:rPr lang="en-GB" altLang="bg-BG" sz="2400" dirty="0" err="1" smtClean="0"/>
              <a:t>монопол</a:t>
            </a:r>
            <a:r>
              <a:rPr lang="en-GB" altLang="bg-BG" sz="2400" dirty="0" smtClean="0"/>
              <a:t> в предлагането на труда (фиг.6.10 б).</a:t>
            </a:r>
            <a:r>
              <a:rPr lang="bg-BG" altLang="bg-BG" sz="2400" dirty="0" smtClean="0"/>
              <a:t> Тук  синдиката, като монопол на работниците, налага работна заплата </a:t>
            </a:r>
            <a:r>
              <a:rPr lang="en-GB" altLang="bg-BG" sz="2400" b="1" i="1" dirty="0" err="1" smtClean="0"/>
              <a:t>WmL</a:t>
            </a:r>
            <a:r>
              <a:rPr lang="en-GB" altLang="bg-BG" sz="2400" dirty="0" smtClean="0"/>
              <a:t>.</a:t>
            </a:r>
            <a:r>
              <a:rPr lang="bg-BG" altLang="bg-BG" sz="2400" dirty="0" smtClean="0"/>
              <a:t> </a:t>
            </a:r>
            <a:r>
              <a:rPr lang="en-GB" altLang="bg-BG" sz="2400" dirty="0" smtClean="0"/>
              <a:t>Тя е  по-</a:t>
            </a:r>
            <a:r>
              <a:rPr lang="en-GB" altLang="bg-BG" sz="2400" dirty="0" err="1" smtClean="0"/>
              <a:t>висока</a:t>
            </a:r>
            <a:r>
              <a:rPr lang="en-GB" altLang="bg-BG" sz="2400" dirty="0" smtClean="0"/>
              <a:t> от </a:t>
            </a:r>
            <a:r>
              <a:rPr lang="en-GB" altLang="bg-BG" sz="2400" dirty="0" err="1" smtClean="0"/>
              <a:t>равновесната</a:t>
            </a:r>
            <a:r>
              <a:rPr lang="en-GB" altLang="bg-BG" sz="2400" dirty="0" smtClean="0"/>
              <a:t>  </a:t>
            </a:r>
            <a:r>
              <a:rPr lang="en-GB" altLang="bg-BG" sz="2400" dirty="0" err="1" smtClean="0"/>
              <a:t>заплата</a:t>
            </a:r>
            <a:r>
              <a:rPr lang="en-GB" altLang="bg-BG" sz="2400" dirty="0" smtClean="0"/>
              <a:t> </a:t>
            </a:r>
            <a:r>
              <a:rPr lang="en-GB" altLang="bg-BG" sz="2400" b="1" i="1" dirty="0" smtClean="0"/>
              <a:t>We: </a:t>
            </a:r>
            <a:r>
              <a:rPr lang="en-GB" altLang="bg-BG" sz="2400" b="1" i="1" dirty="0" err="1" smtClean="0"/>
              <a:t>WmL</a:t>
            </a:r>
            <a:r>
              <a:rPr lang="en-GB" altLang="bg-BG" sz="2400" b="1" i="1" dirty="0" smtClean="0"/>
              <a:t> &gt; We</a:t>
            </a:r>
            <a:r>
              <a:rPr lang="en-GB" altLang="bg-BG" sz="2400" dirty="0" smtClean="0"/>
              <a:t>.  Броят на </a:t>
            </a:r>
            <a:r>
              <a:rPr lang="en-GB" altLang="bg-BG" sz="2400" dirty="0" err="1" smtClean="0"/>
              <a:t>заетите</a:t>
            </a:r>
            <a:r>
              <a:rPr lang="en-GB" altLang="bg-BG" sz="2400" dirty="0" smtClean="0"/>
              <a:t> </a:t>
            </a:r>
            <a:r>
              <a:rPr lang="en-GB" altLang="bg-BG" sz="2400" dirty="0" err="1" smtClean="0"/>
              <a:t>работници</a:t>
            </a:r>
            <a:r>
              <a:rPr lang="en-GB" altLang="bg-BG" sz="2400" dirty="0" smtClean="0"/>
              <a:t> е </a:t>
            </a:r>
            <a:r>
              <a:rPr lang="en-GB" altLang="bg-BG" sz="2400" b="1" i="1" dirty="0" smtClean="0"/>
              <a:t>ОL</a:t>
            </a:r>
            <a:r>
              <a:rPr lang="en-GB" altLang="bg-BG" sz="1800" b="1" i="1" dirty="0" smtClean="0"/>
              <a:t>1</a:t>
            </a:r>
            <a:r>
              <a:rPr lang="en-GB" altLang="bg-BG" sz="2400" dirty="0" smtClean="0"/>
              <a:t>. </a:t>
            </a:r>
            <a:r>
              <a:rPr lang="en-GB" altLang="bg-BG" sz="2400" dirty="0" err="1" smtClean="0"/>
              <a:t>При</a:t>
            </a:r>
            <a:r>
              <a:rPr lang="en-GB" altLang="bg-BG" sz="2400" dirty="0" smtClean="0"/>
              <a:t> цена на труда </a:t>
            </a:r>
            <a:r>
              <a:rPr lang="en-GB" altLang="bg-BG" sz="2400" b="1" i="1" dirty="0" err="1" smtClean="0"/>
              <a:t>WmL</a:t>
            </a:r>
            <a:r>
              <a:rPr lang="en-GB" altLang="bg-BG" sz="2400" dirty="0" smtClean="0"/>
              <a:t> </a:t>
            </a:r>
            <a:r>
              <a:rPr lang="en-GB" altLang="bg-BG" sz="2400" dirty="0" err="1" smtClean="0"/>
              <a:t>обаче</a:t>
            </a:r>
            <a:r>
              <a:rPr lang="en-GB" altLang="bg-BG" sz="2400" dirty="0" smtClean="0"/>
              <a:t>, </a:t>
            </a:r>
            <a:r>
              <a:rPr lang="en-GB" altLang="bg-BG" sz="2400" dirty="0" err="1" smtClean="0"/>
              <a:t>работодателите</a:t>
            </a:r>
            <a:r>
              <a:rPr lang="en-GB" altLang="bg-BG" sz="2400" dirty="0" smtClean="0"/>
              <a:t> </a:t>
            </a:r>
            <a:r>
              <a:rPr lang="en-GB" altLang="bg-BG" sz="2400" dirty="0" err="1" smtClean="0"/>
              <a:t>биха</a:t>
            </a:r>
            <a:r>
              <a:rPr lang="en-GB" altLang="bg-BG" sz="2400" dirty="0" smtClean="0"/>
              <a:t> </a:t>
            </a:r>
            <a:r>
              <a:rPr lang="en-GB" altLang="bg-BG" sz="2400" dirty="0" err="1" smtClean="0"/>
              <a:t>наели</a:t>
            </a:r>
            <a:r>
              <a:rPr lang="en-GB" altLang="bg-BG" sz="2400" dirty="0" smtClean="0"/>
              <a:t> </a:t>
            </a:r>
            <a:r>
              <a:rPr lang="en-GB" altLang="bg-BG" sz="2400" dirty="0" err="1" smtClean="0"/>
              <a:t>брой</a:t>
            </a:r>
            <a:r>
              <a:rPr lang="en-GB" altLang="bg-BG" sz="2400" dirty="0" smtClean="0"/>
              <a:t> </a:t>
            </a:r>
            <a:r>
              <a:rPr lang="en-GB" altLang="bg-BG" sz="2400" dirty="0" err="1" smtClean="0"/>
              <a:t>работници</a:t>
            </a:r>
            <a:r>
              <a:rPr lang="en-GB" altLang="bg-BG" sz="2400" dirty="0" smtClean="0"/>
              <a:t> </a:t>
            </a:r>
            <a:r>
              <a:rPr lang="en-GB" altLang="bg-BG" sz="2400" b="1" i="1" dirty="0" smtClean="0"/>
              <a:t>ОL</a:t>
            </a:r>
            <a:r>
              <a:rPr lang="en-GB" altLang="bg-BG" sz="1800" b="1" i="1" dirty="0" smtClean="0"/>
              <a:t>2</a:t>
            </a:r>
            <a:r>
              <a:rPr lang="en-GB" altLang="bg-BG" sz="2400" dirty="0" smtClean="0"/>
              <a:t>, </a:t>
            </a:r>
            <a:r>
              <a:rPr lang="en-GB" altLang="bg-BG" sz="2400" dirty="0" err="1" smtClean="0"/>
              <a:t>т.е</a:t>
            </a:r>
            <a:r>
              <a:rPr lang="bg-BG" altLang="bg-BG" sz="2400" dirty="0" smtClean="0"/>
              <a:t>.</a:t>
            </a:r>
            <a:r>
              <a:rPr lang="en-GB" altLang="bg-BG" sz="2400" dirty="0" smtClean="0"/>
              <a:t> налице е </a:t>
            </a:r>
            <a:r>
              <a:rPr lang="en-GB" altLang="bg-BG" sz="2400" dirty="0" err="1" smtClean="0"/>
              <a:t>свърхзаетост</a:t>
            </a:r>
            <a:r>
              <a:rPr lang="en-GB" altLang="bg-BG" sz="2400" dirty="0" smtClean="0"/>
              <a:t> в </a:t>
            </a:r>
            <a:r>
              <a:rPr lang="en-GB" altLang="bg-BG" sz="2400" dirty="0" err="1" smtClean="0"/>
              <a:t>размер</a:t>
            </a:r>
            <a:r>
              <a:rPr lang="en-GB" altLang="bg-BG" sz="2400" dirty="0" smtClean="0"/>
              <a:t> </a:t>
            </a:r>
            <a:r>
              <a:rPr lang="en-GB" altLang="bg-BG" sz="2400" b="1" i="1" dirty="0" smtClean="0"/>
              <a:t>L</a:t>
            </a:r>
            <a:r>
              <a:rPr lang="en-GB" altLang="bg-BG" sz="1800" b="1" i="1" dirty="0" smtClean="0"/>
              <a:t>1</a:t>
            </a:r>
            <a:r>
              <a:rPr lang="en-GB" altLang="bg-BG" sz="2400" b="1" i="1" dirty="0" smtClean="0"/>
              <a:t>L</a:t>
            </a:r>
            <a:r>
              <a:rPr lang="en-GB" altLang="bg-BG" sz="2000" b="1" i="1" dirty="0" smtClean="0"/>
              <a:t>2</a:t>
            </a:r>
            <a:r>
              <a:rPr lang="bg-BG" altLang="bg-BG" sz="2000" b="1" i="1" dirty="0" smtClean="0"/>
              <a:t>.</a:t>
            </a:r>
            <a:r>
              <a:rPr lang="en-GB" altLang="bg-BG" sz="2400" b="1" i="1" dirty="0" smtClean="0"/>
              <a:t> </a:t>
            </a:r>
            <a:r>
              <a:rPr lang="en-GB" altLang="bg-BG" sz="2400" dirty="0" err="1" smtClean="0"/>
              <a:t>Разграничението</a:t>
            </a:r>
            <a:r>
              <a:rPr lang="en-GB" altLang="bg-BG" sz="2400" dirty="0" smtClean="0"/>
              <a:t> между </a:t>
            </a:r>
            <a:r>
              <a:rPr lang="en-GB" altLang="bg-BG" sz="2400" b="1" i="1" dirty="0" smtClean="0"/>
              <a:t>MRP</a:t>
            </a:r>
            <a:r>
              <a:rPr lang="en-GB" altLang="bg-BG" sz="2400" dirty="0" smtClean="0"/>
              <a:t> и  </a:t>
            </a:r>
            <a:r>
              <a:rPr lang="en-GB" altLang="bg-BG" sz="2400" b="1" i="1" dirty="0" smtClean="0"/>
              <a:t>VMP</a:t>
            </a:r>
            <a:r>
              <a:rPr lang="en-GB" altLang="bg-BG" sz="2400" dirty="0" smtClean="0"/>
              <a:t> </a:t>
            </a:r>
            <a:r>
              <a:rPr lang="en-GB" altLang="bg-BG" sz="2400" dirty="0" err="1" smtClean="0"/>
              <a:t>беше</a:t>
            </a:r>
            <a:r>
              <a:rPr lang="en-GB" altLang="bg-BG" sz="2400" dirty="0" smtClean="0"/>
              <a:t> </a:t>
            </a:r>
            <a:r>
              <a:rPr lang="en-GB" altLang="bg-BG" sz="2400" dirty="0" err="1" smtClean="0"/>
              <a:t>дадено</a:t>
            </a:r>
            <a:r>
              <a:rPr lang="en-GB" altLang="bg-BG" sz="2400" dirty="0" smtClean="0"/>
              <a:t>: </a:t>
            </a:r>
            <a:endParaRPr lang="bg-BG" altLang="bg-BG" sz="2400" dirty="0" smtClean="0"/>
          </a:p>
          <a:p>
            <a:pPr marL="0" indent="0" algn="just" eaLnBrk="1" hangingPunct="1">
              <a:lnSpc>
                <a:spcPct val="90000"/>
              </a:lnSpc>
              <a:buFontTx/>
              <a:buNone/>
            </a:pPr>
            <a:r>
              <a:rPr lang="en-GB" altLang="bg-BG" sz="2400" dirty="0" smtClean="0"/>
              <a:t>а/ </a:t>
            </a:r>
            <a:r>
              <a:rPr lang="en-GB" altLang="bg-BG" sz="2400" b="1" i="1" dirty="0" smtClean="0"/>
              <a:t>MRP = MPP x MR</a:t>
            </a:r>
            <a:r>
              <a:rPr lang="en-GB" altLang="bg-BG" sz="2400" dirty="0" smtClean="0"/>
              <a:t>;</a:t>
            </a:r>
            <a:endParaRPr lang="bg-BG" altLang="bg-BG" sz="2400" dirty="0" smtClean="0"/>
          </a:p>
          <a:p>
            <a:pPr marL="0" indent="0" algn="just" eaLnBrk="1" hangingPunct="1">
              <a:lnSpc>
                <a:spcPct val="90000"/>
              </a:lnSpc>
              <a:buFontTx/>
              <a:buNone/>
            </a:pPr>
            <a:r>
              <a:rPr lang="en-GB" altLang="bg-BG" sz="2400" dirty="0" smtClean="0"/>
              <a:t>б/</a:t>
            </a:r>
            <a:r>
              <a:rPr lang="en-GB" altLang="bg-BG" sz="2400" b="1" i="1" dirty="0" smtClean="0"/>
              <a:t>VMP = MPP</a:t>
            </a:r>
            <a:r>
              <a:rPr lang="bg-BG" altLang="bg-BG" sz="2400" b="1" i="1" dirty="0" smtClean="0"/>
              <a:t> </a:t>
            </a:r>
            <a:r>
              <a:rPr lang="en-GB" altLang="bg-BG" sz="2400" b="1" i="1" dirty="0" smtClean="0"/>
              <a:t>x</a:t>
            </a:r>
            <a:r>
              <a:rPr lang="bg-BG" altLang="bg-BG" sz="2400" b="1" i="1" dirty="0" smtClean="0"/>
              <a:t> </a:t>
            </a:r>
            <a:r>
              <a:rPr lang="en-GB" altLang="bg-BG" sz="2400" b="1" i="1" dirty="0" smtClean="0"/>
              <a:t>P</a:t>
            </a:r>
            <a:r>
              <a:rPr lang="en-GB" altLang="bg-BG" sz="2400" dirty="0" smtClean="0"/>
              <a:t>. </a:t>
            </a: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64</a:t>
            </a:fld>
            <a:endParaRPr lang="bg-BG" altLang="bg-BG"/>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endParaRPr lang="bg-BG" altLang="bg-BG" smtClean="0"/>
          </a:p>
        </p:txBody>
      </p:sp>
      <p:sp>
        <p:nvSpPr>
          <p:cNvPr id="64515" name="Rectangle 3"/>
          <p:cNvSpPr>
            <a:spLocks noGrp="1" noChangeArrowheads="1"/>
          </p:cNvSpPr>
          <p:nvPr>
            <p:ph type="body" idx="1"/>
          </p:nvPr>
        </p:nvSpPr>
        <p:spPr/>
        <p:txBody>
          <a:bodyPr/>
          <a:lstStyle/>
          <a:p>
            <a:pPr marL="0" indent="0" algn="just" eaLnBrk="1" hangingPunct="1">
              <a:buFontTx/>
              <a:buNone/>
            </a:pPr>
            <a:r>
              <a:rPr lang="en-GB" altLang="bg-BG" sz="2800" dirty="0" smtClean="0"/>
              <a:t>3.на фиг.6.10в е </a:t>
            </a:r>
            <a:r>
              <a:rPr lang="bg-BG" altLang="bg-BG" sz="2800" dirty="0" smtClean="0"/>
              <a:t>представен </a:t>
            </a:r>
            <a:r>
              <a:rPr lang="bg-BG" altLang="bg-BG" sz="2800" dirty="0" err="1" smtClean="0"/>
              <a:t>монопсон</a:t>
            </a:r>
            <a:r>
              <a:rPr lang="bg-BG" altLang="bg-BG" sz="2800" dirty="0" smtClean="0"/>
              <a:t> на работодателите на пазара на дадения труд. Те налагат работната заплата в размер </a:t>
            </a:r>
            <a:r>
              <a:rPr lang="bg-BG" altLang="bg-BG" sz="2800" b="1" i="1" dirty="0" err="1" smtClean="0"/>
              <a:t>Wms</a:t>
            </a:r>
            <a:r>
              <a:rPr lang="bg-BG" altLang="bg-BG" sz="2800" dirty="0" smtClean="0"/>
              <a:t>, която е по-ниска от равновесната заплата </a:t>
            </a:r>
            <a:r>
              <a:rPr lang="bg-BG" altLang="bg-BG" sz="2800" b="1" i="1" dirty="0" err="1" smtClean="0"/>
              <a:t>We</a:t>
            </a:r>
            <a:r>
              <a:rPr lang="bg-BG" altLang="bg-BG" sz="2800" dirty="0" smtClean="0"/>
              <a:t> или:  </a:t>
            </a:r>
            <a:r>
              <a:rPr lang="bg-BG" altLang="bg-BG" sz="2800" b="1" i="1" dirty="0" err="1" smtClean="0"/>
              <a:t>Wms</a:t>
            </a:r>
            <a:r>
              <a:rPr lang="bg-BG" altLang="bg-BG" sz="2800" b="1" i="1" dirty="0" smtClean="0"/>
              <a:t> &lt; </a:t>
            </a:r>
            <a:r>
              <a:rPr lang="bg-BG" altLang="bg-BG" sz="2800" b="1" i="1" dirty="0" err="1" smtClean="0"/>
              <a:t>We</a:t>
            </a:r>
            <a:r>
              <a:rPr lang="bg-BG" altLang="bg-BG" sz="2800" dirty="0" smtClean="0"/>
              <a:t>. Броят на наетите работници </a:t>
            </a:r>
            <a:r>
              <a:rPr lang="bg-BG" altLang="bg-BG" sz="2800" b="1" i="1" dirty="0" smtClean="0"/>
              <a:t>ОL</a:t>
            </a:r>
            <a:r>
              <a:rPr lang="bg-BG" altLang="bg-BG" sz="2000" b="1" i="1" dirty="0" smtClean="0"/>
              <a:t>1</a:t>
            </a:r>
            <a:r>
              <a:rPr lang="bg-BG" altLang="bg-BG" sz="2800" dirty="0" smtClean="0"/>
              <a:t>  е равен на равновесния размер </a:t>
            </a:r>
            <a:r>
              <a:rPr lang="bg-BG" altLang="bg-BG" sz="2800" b="1" i="1" dirty="0" err="1" smtClean="0"/>
              <a:t>ОLe</a:t>
            </a:r>
            <a:r>
              <a:rPr lang="bg-BG" altLang="bg-BG" sz="2800" dirty="0" smtClean="0"/>
              <a:t>  на заетите, но с по-високата заплата </a:t>
            </a:r>
            <a:r>
              <a:rPr lang="bg-BG" altLang="bg-BG" sz="2800" b="1" i="1" dirty="0" err="1" smtClean="0"/>
              <a:t>We</a:t>
            </a:r>
            <a:r>
              <a:rPr lang="bg-BG" altLang="bg-BG" sz="2800" dirty="0" smtClean="0"/>
              <a:t>. Фактически броя на незапълнените работни места, при  размер на</a:t>
            </a:r>
            <a:r>
              <a:rPr lang="en-GB" altLang="bg-BG" sz="2800" dirty="0" smtClean="0"/>
              <a:t> </a:t>
            </a:r>
            <a:r>
              <a:rPr lang="en-GB" altLang="bg-BG" sz="2800" dirty="0" err="1" smtClean="0"/>
              <a:t>работната</a:t>
            </a:r>
            <a:r>
              <a:rPr lang="en-GB" altLang="bg-BG" sz="2800" dirty="0" smtClean="0"/>
              <a:t> </a:t>
            </a:r>
            <a:r>
              <a:rPr lang="en-GB" altLang="bg-BG" sz="2800" dirty="0" err="1" smtClean="0"/>
              <a:t>заплата</a:t>
            </a:r>
            <a:r>
              <a:rPr lang="en-GB" altLang="bg-BG" sz="2800" dirty="0" smtClean="0"/>
              <a:t> </a:t>
            </a:r>
            <a:r>
              <a:rPr lang="en-GB" altLang="bg-BG" sz="2800" b="1" i="1" dirty="0" smtClean="0"/>
              <a:t>W </a:t>
            </a:r>
            <a:r>
              <a:rPr lang="en-GB" altLang="bg-BG" sz="2800" b="1" i="1" dirty="0" err="1" smtClean="0"/>
              <a:t>ms</a:t>
            </a:r>
            <a:r>
              <a:rPr lang="en-GB" altLang="bg-BG" sz="2800" b="1" i="1" dirty="0" smtClean="0"/>
              <a:t> </a:t>
            </a:r>
            <a:r>
              <a:rPr lang="en-GB" altLang="bg-BG" sz="2800" dirty="0" smtClean="0"/>
              <a:t> е</a:t>
            </a:r>
            <a:r>
              <a:rPr lang="en-GB" altLang="bg-BG" sz="2800" b="1" i="1" dirty="0" smtClean="0"/>
              <a:t>  L</a:t>
            </a:r>
            <a:r>
              <a:rPr lang="en-GB" altLang="bg-BG" sz="2000" b="1" i="1" dirty="0" smtClean="0"/>
              <a:t>1</a:t>
            </a:r>
            <a:r>
              <a:rPr lang="en-GB" altLang="bg-BG" sz="2800" b="1" i="1" dirty="0" smtClean="0"/>
              <a:t>Le</a:t>
            </a:r>
            <a:r>
              <a:rPr lang="en-GB" altLang="bg-BG" sz="2800" dirty="0" smtClean="0"/>
              <a:t>. </a:t>
            </a:r>
            <a:endParaRPr lang="bg-BG" altLang="bg-BG" sz="2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65</a:t>
            </a:fld>
            <a:endParaRPr lang="bg-BG" altLang="bg-BG"/>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endParaRPr lang="bg-BG" altLang="bg-BG" smtClean="0"/>
          </a:p>
        </p:txBody>
      </p:sp>
      <p:sp>
        <p:nvSpPr>
          <p:cNvPr id="65539" name="Rectangle 3"/>
          <p:cNvSpPr>
            <a:spLocks noGrp="1" noChangeArrowheads="1"/>
          </p:cNvSpPr>
          <p:nvPr>
            <p:ph type="body" idx="1"/>
          </p:nvPr>
        </p:nvSpPr>
        <p:spPr>
          <a:xfrm>
            <a:off x="467544" y="1556792"/>
            <a:ext cx="8229600" cy="4525963"/>
          </a:xfrm>
        </p:spPr>
        <p:txBody>
          <a:bodyPr/>
          <a:lstStyle/>
          <a:p>
            <a:pPr marL="0" indent="0" algn="just" eaLnBrk="1" hangingPunct="1">
              <a:lnSpc>
                <a:spcPct val="80000"/>
              </a:lnSpc>
              <a:buFontTx/>
              <a:buNone/>
            </a:pPr>
            <a:r>
              <a:rPr lang="en-GB" altLang="bg-BG" sz="2800" dirty="0" smtClean="0"/>
              <a:t>4. </a:t>
            </a:r>
            <a:r>
              <a:rPr lang="en-GB" altLang="bg-BG" sz="2800" dirty="0" err="1" smtClean="0"/>
              <a:t>работодателя</a:t>
            </a:r>
            <a:r>
              <a:rPr lang="en-GB" altLang="bg-BG" sz="2800" dirty="0" smtClean="0"/>
              <a:t> и </a:t>
            </a:r>
            <a:r>
              <a:rPr lang="en-GB" altLang="bg-BG" sz="2800" dirty="0" err="1" smtClean="0"/>
              <a:t>синдиката</a:t>
            </a:r>
            <a:r>
              <a:rPr lang="en-GB" altLang="bg-BG" sz="2800" dirty="0" smtClean="0"/>
              <a:t> </a:t>
            </a:r>
            <a:r>
              <a:rPr lang="en-GB" altLang="bg-BG" sz="2800" dirty="0" err="1" smtClean="0"/>
              <a:t>като</a:t>
            </a:r>
            <a:r>
              <a:rPr lang="en-GB" altLang="bg-BG" sz="2800" dirty="0" smtClean="0"/>
              <a:t> </a:t>
            </a:r>
            <a:r>
              <a:rPr lang="en-GB" altLang="bg-BG" sz="2800" dirty="0" err="1" smtClean="0"/>
              <a:t>монопсон</a:t>
            </a:r>
            <a:r>
              <a:rPr lang="en-GB" altLang="bg-BG" sz="2800" dirty="0" smtClean="0"/>
              <a:t> и </a:t>
            </a:r>
            <a:r>
              <a:rPr lang="en-GB" altLang="bg-BG" sz="2800" dirty="0" err="1" smtClean="0"/>
              <a:t>монопол</a:t>
            </a:r>
            <a:r>
              <a:rPr lang="en-GB" altLang="bg-BG" sz="2800" dirty="0" smtClean="0"/>
              <a:t> на </a:t>
            </a:r>
            <a:r>
              <a:rPr lang="en-GB" altLang="bg-BG" sz="2800" dirty="0" err="1" smtClean="0"/>
              <a:t>трудовия</a:t>
            </a:r>
            <a:r>
              <a:rPr lang="en-GB" altLang="bg-BG" sz="2800" dirty="0" smtClean="0"/>
              <a:t> пазар </a:t>
            </a:r>
            <a:r>
              <a:rPr lang="en-GB" altLang="bg-BG" sz="2800" dirty="0" err="1" smtClean="0"/>
              <a:t>започват</a:t>
            </a:r>
            <a:r>
              <a:rPr lang="en-GB" altLang="bg-BG" sz="2800" dirty="0" smtClean="0"/>
              <a:t> </a:t>
            </a:r>
            <a:r>
              <a:rPr lang="en-GB" altLang="bg-BG" sz="2800" dirty="0" err="1" smtClean="0"/>
              <a:t>преговори</a:t>
            </a:r>
            <a:r>
              <a:rPr lang="en-GB" altLang="bg-BG" sz="2800" dirty="0" smtClean="0"/>
              <a:t> за </a:t>
            </a:r>
            <a:r>
              <a:rPr lang="en-GB" altLang="bg-BG" sz="2800" dirty="0" err="1" smtClean="0"/>
              <a:t>сключването</a:t>
            </a:r>
            <a:r>
              <a:rPr lang="en-GB" altLang="bg-BG" sz="2800" dirty="0" smtClean="0"/>
              <a:t> на </a:t>
            </a:r>
            <a:r>
              <a:rPr lang="en-GB" altLang="bg-BG" sz="2800" dirty="0" err="1" smtClean="0"/>
              <a:t>колективен</a:t>
            </a:r>
            <a:r>
              <a:rPr lang="en-GB" altLang="bg-BG" sz="2800" dirty="0" smtClean="0"/>
              <a:t> </a:t>
            </a:r>
            <a:r>
              <a:rPr lang="en-GB" altLang="bg-BG" sz="2800" dirty="0" err="1" smtClean="0"/>
              <a:t>трудов</a:t>
            </a:r>
            <a:r>
              <a:rPr lang="en-GB" altLang="bg-BG" sz="2800" dirty="0" smtClean="0"/>
              <a:t> </a:t>
            </a:r>
            <a:r>
              <a:rPr lang="en-GB" altLang="bg-BG" sz="2800" dirty="0" err="1" smtClean="0"/>
              <a:t>договор</a:t>
            </a:r>
            <a:r>
              <a:rPr lang="en-GB" altLang="bg-BG" sz="2800" dirty="0" smtClean="0"/>
              <a:t> (фиг.6.10г). </a:t>
            </a:r>
            <a:r>
              <a:rPr lang="en-GB" altLang="bg-BG" sz="2800" dirty="0" err="1" smtClean="0"/>
              <a:t>Синдикатите</a:t>
            </a:r>
            <a:r>
              <a:rPr lang="en-GB" altLang="bg-BG" sz="2800" dirty="0" smtClean="0"/>
              <a:t>, </a:t>
            </a:r>
            <a:r>
              <a:rPr lang="en-GB" altLang="bg-BG" sz="2800" dirty="0" err="1" smtClean="0"/>
              <a:t>като</a:t>
            </a:r>
            <a:r>
              <a:rPr lang="en-GB" altLang="bg-BG" sz="2800" dirty="0" smtClean="0"/>
              <a:t> </a:t>
            </a:r>
            <a:r>
              <a:rPr lang="en-GB" altLang="bg-BG" sz="2800" dirty="0" err="1" smtClean="0"/>
              <a:t>правило</a:t>
            </a:r>
            <a:r>
              <a:rPr lang="en-GB" altLang="bg-BG" sz="2800" dirty="0" smtClean="0"/>
              <a:t>, </a:t>
            </a:r>
            <a:r>
              <a:rPr lang="en-GB" altLang="bg-BG" sz="2800" dirty="0" err="1" smtClean="0"/>
              <a:t>поставят</a:t>
            </a:r>
            <a:r>
              <a:rPr lang="en-GB" altLang="bg-BG" sz="2800" dirty="0" smtClean="0"/>
              <a:t> </a:t>
            </a:r>
            <a:r>
              <a:rPr lang="en-GB" altLang="bg-BG" sz="2800" dirty="0" err="1" smtClean="0"/>
              <a:t>три</a:t>
            </a:r>
            <a:r>
              <a:rPr lang="en-GB" altLang="bg-BG" sz="2800" dirty="0" smtClean="0"/>
              <a:t> </a:t>
            </a:r>
            <a:r>
              <a:rPr lang="en-GB" altLang="bg-BG" sz="2800" dirty="0" err="1" smtClean="0"/>
              <a:t>искания</a:t>
            </a:r>
            <a:r>
              <a:rPr lang="en-GB" altLang="bg-BG" sz="2800" dirty="0" smtClean="0"/>
              <a:t> </a:t>
            </a:r>
            <a:r>
              <a:rPr lang="en-GB" altLang="bg-BG" sz="2800" dirty="0" err="1" smtClean="0"/>
              <a:t>пред</a:t>
            </a:r>
            <a:r>
              <a:rPr lang="en-GB" altLang="bg-BG" sz="2800" dirty="0" smtClean="0"/>
              <a:t> </a:t>
            </a:r>
            <a:r>
              <a:rPr lang="en-GB" altLang="bg-BG" sz="2800" dirty="0" err="1" smtClean="0"/>
              <a:t>работодателите</a:t>
            </a:r>
            <a:r>
              <a:rPr lang="en-GB" altLang="bg-BG" sz="2800" dirty="0" smtClean="0"/>
              <a:t>:</a:t>
            </a:r>
            <a:endParaRPr lang="bg-BG" altLang="bg-BG" sz="2800" dirty="0" smtClean="0"/>
          </a:p>
          <a:p>
            <a:pPr marL="0" indent="0" algn="just" eaLnBrk="1" hangingPunct="1">
              <a:lnSpc>
                <a:spcPct val="80000"/>
              </a:lnSpc>
              <a:buFontTx/>
              <a:buNone/>
            </a:pPr>
            <a:endParaRPr lang="en-GB" altLang="bg-BG" sz="2800" dirty="0" smtClean="0"/>
          </a:p>
          <a:p>
            <a:pPr marL="0" indent="0" algn="just" eaLnBrk="1" hangingPunct="1">
              <a:lnSpc>
                <a:spcPct val="80000"/>
              </a:lnSpc>
              <a:buFontTx/>
              <a:buNone/>
            </a:pPr>
            <a:r>
              <a:rPr lang="en-GB" altLang="bg-BG" sz="2800" dirty="0" smtClean="0"/>
              <a:t>–да се повиши часовото заплащане на труда- от </a:t>
            </a:r>
            <a:r>
              <a:rPr lang="en-GB" altLang="bg-BG" sz="2800" b="1" i="1" dirty="0" smtClean="0"/>
              <a:t>We</a:t>
            </a:r>
            <a:r>
              <a:rPr lang="en-GB" altLang="bg-BG" sz="2800" dirty="0" smtClean="0"/>
              <a:t> на </a:t>
            </a:r>
            <a:r>
              <a:rPr lang="en-GB" altLang="bg-BG" sz="2800" b="1" i="1" dirty="0" smtClean="0"/>
              <a:t>W</a:t>
            </a:r>
            <a:r>
              <a:rPr lang="en-GB" altLang="bg-BG" sz="1800" b="1" dirty="0" smtClean="0"/>
              <a:t>1</a:t>
            </a:r>
            <a:r>
              <a:rPr lang="en-GB" altLang="bg-BG" sz="2800" dirty="0" smtClean="0"/>
              <a:t>;</a:t>
            </a:r>
          </a:p>
          <a:p>
            <a:pPr marL="0" indent="0" algn="just" eaLnBrk="1" hangingPunct="1">
              <a:lnSpc>
                <a:spcPct val="80000"/>
              </a:lnSpc>
              <a:buFontTx/>
              <a:buNone/>
            </a:pPr>
            <a:r>
              <a:rPr lang="en-GB" altLang="bg-BG" sz="2800" dirty="0" smtClean="0"/>
              <a:t>–да се </a:t>
            </a:r>
            <a:r>
              <a:rPr lang="en-GB" altLang="bg-BG" sz="2800" dirty="0" err="1" smtClean="0"/>
              <a:t>запазят</a:t>
            </a:r>
            <a:r>
              <a:rPr lang="en-GB" altLang="bg-BG" sz="2800" dirty="0" smtClean="0"/>
              <a:t> </a:t>
            </a:r>
            <a:r>
              <a:rPr lang="en-GB" altLang="bg-BG" sz="2800" dirty="0" err="1" smtClean="0"/>
              <a:t>работните</a:t>
            </a:r>
            <a:r>
              <a:rPr lang="en-GB" altLang="bg-BG" sz="2800" dirty="0" smtClean="0"/>
              <a:t> </a:t>
            </a:r>
            <a:r>
              <a:rPr lang="en-GB" altLang="bg-BG" sz="2800" dirty="0" err="1" smtClean="0"/>
              <a:t>места</a:t>
            </a:r>
            <a:r>
              <a:rPr lang="en-GB" altLang="bg-BG" sz="2800" dirty="0" smtClean="0"/>
              <a:t> в </a:t>
            </a:r>
            <a:r>
              <a:rPr lang="en-GB" altLang="bg-BG" sz="2800" dirty="0" err="1" smtClean="0"/>
              <a:t>размер</a:t>
            </a:r>
            <a:r>
              <a:rPr lang="en-GB" altLang="bg-BG" sz="2800" dirty="0" smtClean="0"/>
              <a:t> </a:t>
            </a:r>
            <a:r>
              <a:rPr lang="en-GB" altLang="bg-BG" sz="2800" b="1" i="1" dirty="0" smtClean="0"/>
              <a:t>ОL</a:t>
            </a:r>
            <a:r>
              <a:rPr lang="en-GB" altLang="bg-BG" sz="2000" b="1" i="1" dirty="0" smtClean="0"/>
              <a:t>1</a:t>
            </a:r>
            <a:r>
              <a:rPr lang="en-GB" altLang="bg-BG" sz="2800" dirty="0" smtClean="0"/>
              <a:t>;</a:t>
            </a:r>
          </a:p>
          <a:p>
            <a:pPr marL="0" indent="0" algn="just" eaLnBrk="1" hangingPunct="1">
              <a:lnSpc>
                <a:spcPct val="80000"/>
              </a:lnSpc>
              <a:buFontTx/>
              <a:buNone/>
            </a:pPr>
            <a:r>
              <a:rPr lang="en-GB" altLang="bg-BG" sz="2800" dirty="0" smtClean="0"/>
              <a:t>–да се </a:t>
            </a:r>
            <a:r>
              <a:rPr lang="en-GB" altLang="bg-BG" sz="2800" dirty="0" err="1" smtClean="0"/>
              <a:t>подобрят</a:t>
            </a:r>
            <a:r>
              <a:rPr lang="en-GB" altLang="bg-BG" sz="2800" dirty="0" smtClean="0"/>
              <a:t> </a:t>
            </a:r>
            <a:r>
              <a:rPr lang="en-GB" altLang="bg-BG" sz="2800" dirty="0" err="1" smtClean="0"/>
              <a:t>условията</a:t>
            </a:r>
            <a:r>
              <a:rPr lang="en-GB" altLang="bg-BG" sz="2800" dirty="0" smtClean="0"/>
              <a:t> на труд.</a:t>
            </a:r>
            <a:endParaRPr lang="bg-BG" altLang="bg-BG" sz="2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66</a:t>
            </a:fld>
            <a:endParaRPr lang="bg-BG" altLang="bg-BG"/>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GB" altLang="bg-BG" sz="2400" i="1" dirty="0" err="1" smtClean="0"/>
              <a:t>Фиг</a:t>
            </a:r>
            <a:r>
              <a:rPr lang="en-GB" altLang="bg-BG" sz="2400" i="1" dirty="0" smtClean="0"/>
              <a:t>. 6.10. </a:t>
            </a:r>
            <a:r>
              <a:rPr lang="en-GB" altLang="bg-BG" sz="2400" i="1" dirty="0" err="1" smtClean="0"/>
              <a:t>Договаряне</a:t>
            </a:r>
            <a:r>
              <a:rPr lang="en-GB" altLang="bg-BG" sz="2400" i="1" dirty="0" smtClean="0"/>
              <a:t> на </a:t>
            </a:r>
            <a:r>
              <a:rPr lang="en-GB" altLang="bg-BG" sz="2400" i="1" dirty="0" err="1" smtClean="0"/>
              <a:t>работната</a:t>
            </a:r>
            <a:r>
              <a:rPr lang="en-GB" altLang="bg-BG" sz="2400" i="1" dirty="0" smtClean="0"/>
              <a:t> </a:t>
            </a:r>
            <a:r>
              <a:rPr lang="en-GB" altLang="bg-BG" sz="2400" i="1" dirty="0" err="1" smtClean="0"/>
              <a:t>заплата</a:t>
            </a:r>
            <a:r>
              <a:rPr lang="en-GB" altLang="bg-BG" sz="2400" i="1" dirty="0" smtClean="0"/>
              <a:t> между </a:t>
            </a:r>
            <a:r>
              <a:rPr lang="en-GB" altLang="bg-BG" sz="2400" i="1" dirty="0" err="1" smtClean="0"/>
              <a:t>работодатели</a:t>
            </a:r>
            <a:r>
              <a:rPr lang="en-GB" altLang="bg-BG" sz="2400" i="1" dirty="0" smtClean="0"/>
              <a:t> и </a:t>
            </a:r>
            <a:r>
              <a:rPr lang="en-GB" altLang="bg-BG" sz="2400" i="1" dirty="0" err="1" smtClean="0"/>
              <a:t>синдикати</a:t>
            </a:r>
            <a:endParaRPr lang="bg-BG" altLang="bg-BG" sz="2400" i="1" dirty="0" smtClean="0"/>
          </a:p>
        </p:txBody>
      </p:sp>
      <p:sp>
        <p:nvSpPr>
          <p:cNvPr id="66563" name="Rectangle 3"/>
          <p:cNvSpPr>
            <a:spLocks noGrp="1" noChangeArrowheads="1"/>
          </p:cNvSpPr>
          <p:nvPr>
            <p:ph type="body" idx="1"/>
          </p:nvPr>
        </p:nvSpPr>
        <p:spPr/>
        <p:txBody>
          <a:bodyPr/>
          <a:lstStyle/>
          <a:p>
            <a:pPr eaLnBrk="1" hangingPunct="1"/>
            <a:endParaRPr lang="bg-BG" altLang="bg-BG" smtClean="0"/>
          </a:p>
        </p:txBody>
      </p:sp>
      <p:pic>
        <p:nvPicPr>
          <p:cNvPr id="66564"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400300"/>
            <a:ext cx="7239000"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67</a:t>
            </a:fld>
            <a:endParaRPr lang="bg-BG" altLang="bg-BG"/>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endParaRPr lang="bg-BG" altLang="bg-BG" smtClean="0"/>
          </a:p>
        </p:txBody>
      </p:sp>
      <p:sp>
        <p:nvSpPr>
          <p:cNvPr id="67587" name="Rectangle 3"/>
          <p:cNvSpPr>
            <a:spLocks noGrp="1" noChangeArrowheads="1"/>
          </p:cNvSpPr>
          <p:nvPr>
            <p:ph type="body" idx="1"/>
          </p:nvPr>
        </p:nvSpPr>
        <p:spPr>
          <a:xfrm>
            <a:off x="107504" y="1600200"/>
            <a:ext cx="8579296" cy="5069160"/>
          </a:xfrm>
        </p:spPr>
        <p:txBody>
          <a:bodyPr/>
          <a:lstStyle/>
          <a:p>
            <a:pPr marL="0" indent="0" algn="just" eaLnBrk="1" hangingPunct="1">
              <a:lnSpc>
                <a:spcPct val="80000"/>
              </a:lnSpc>
              <a:buFontTx/>
              <a:buNone/>
            </a:pPr>
            <a:r>
              <a:rPr lang="bg-BG" altLang="bg-BG" sz="1800" dirty="0" smtClean="0"/>
              <a:t>Приемаме, че трудовия пазар на фиг.6.10г е в равновесие: </a:t>
            </a:r>
            <a:r>
              <a:rPr lang="bg-BG" altLang="bg-BG" sz="1800" b="1" i="1" dirty="0" err="1" smtClean="0"/>
              <a:t>OLe</a:t>
            </a:r>
            <a:r>
              <a:rPr lang="bg-BG" altLang="bg-BG" sz="1800" b="1" i="1" dirty="0" smtClean="0"/>
              <a:t>= ОL</a:t>
            </a:r>
            <a:r>
              <a:rPr lang="bg-BG" altLang="bg-BG" sz="1400" b="1" i="1" dirty="0" smtClean="0"/>
              <a:t>1</a:t>
            </a:r>
            <a:r>
              <a:rPr lang="bg-BG" altLang="bg-BG" sz="1400" dirty="0" smtClean="0"/>
              <a:t> </a:t>
            </a:r>
            <a:r>
              <a:rPr lang="bg-BG" altLang="bg-BG" sz="1800" dirty="0" smtClean="0"/>
              <a:t>заети работници и  </a:t>
            </a:r>
            <a:r>
              <a:rPr lang="bg-BG" altLang="bg-BG" sz="1800" b="1" i="1" dirty="0" err="1" smtClean="0"/>
              <a:t>We</a:t>
            </a:r>
            <a:r>
              <a:rPr lang="bg-BG" altLang="bg-BG" sz="1800" dirty="0" smtClean="0"/>
              <a:t>  размер на равновесната работна заплата. В т. </a:t>
            </a:r>
            <a:r>
              <a:rPr lang="bg-BG" altLang="bg-BG" sz="1800" b="1" i="1" dirty="0" smtClean="0"/>
              <a:t>Е</a:t>
            </a:r>
            <a:r>
              <a:rPr lang="bg-BG" altLang="bg-BG" sz="1800" dirty="0" smtClean="0"/>
              <a:t> работната заплата е равна на </a:t>
            </a:r>
            <a:r>
              <a:rPr lang="bg-BG" altLang="bg-BG" sz="1800" b="1" i="1" dirty="0" smtClean="0"/>
              <a:t>MFC</a:t>
            </a:r>
            <a:r>
              <a:rPr lang="bg-BG" altLang="bg-BG" sz="1800" dirty="0" smtClean="0"/>
              <a:t> на последния зает работник </a:t>
            </a:r>
            <a:r>
              <a:rPr lang="bg-BG" altLang="bg-BG" sz="1800" b="1" i="1" dirty="0" smtClean="0"/>
              <a:t>OL</a:t>
            </a:r>
            <a:r>
              <a:rPr lang="bg-BG" altLang="bg-BG" sz="1400" b="1" i="1" dirty="0" smtClean="0"/>
              <a:t>1</a:t>
            </a:r>
            <a:r>
              <a:rPr lang="bg-BG" altLang="bg-BG" sz="1800" dirty="0" smtClean="0"/>
              <a:t>. При тези изходни условия синдикатите настояват да се запазят работните места в размер на </a:t>
            </a:r>
            <a:r>
              <a:rPr lang="bg-BG" altLang="bg-BG" sz="1800" b="1" i="1" dirty="0" smtClean="0"/>
              <a:t>OL</a:t>
            </a:r>
            <a:r>
              <a:rPr lang="bg-BG" altLang="bg-BG" sz="1400" b="1" i="1" dirty="0" smtClean="0"/>
              <a:t>1</a:t>
            </a:r>
            <a:r>
              <a:rPr lang="bg-BG" altLang="bg-BG" sz="1800" dirty="0" smtClean="0"/>
              <a:t> заети и да се повиши работната заплата до размер </a:t>
            </a:r>
            <a:r>
              <a:rPr lang="bg-BG" altLang="bg-BG" sz="1800" b="1" i="1" dirty="0" smtClean="0"/>
              <a:t>W</a:t>
            </a:r>
            <a:r>
              <a:rPr lang="bg-BG" altLang="bg-BG" sz="1400" b="1" i="1" dirty="0" smtClean="0"/>
              <a:t>1</a:t>
            </a:r>
            <a:r>
              <a:rPr lang="bg-BG" altLang="bg-BG" sz="1800" dirty="0" smtClean="0"/>
              <a:t>. Реакцията на работодателя е мигновена: той е съгласен да плати </a:t>
            </a:r>
            <a:r>
              <a:rPr lang="bg-BG" altLang="bg-BG" sz="1800" b="1" i="1" dirty="0" smtClean="0"/>
              <a:t>W</a:t>
            </a:r>
            <a:r>
              <a:rPr lang="bg-BG" altLang="bg-BG" sz="1400" b="1" i="1" dirty="0" smtClean="0"/>
              <a:t>1</a:t>
            </a:r>
            <a:r>
              <a:rPr lang="bg-BG" altLang="bg-BG" sz="1800" dirty="0" smtClean="0"/>
              <a:t> заплати, но за </a:t>
            </a:r>
            <a:r>
              <a:rPr lang="bg-BG" altLang="bg-BG" sz="1800" b="1" i="1" dirty="0" smtClean="0"/>
              <a:t>OL</a:t>
            </a:r>
            <a:r>
              <a:rPr lang="bg-BG" altLang="bg-BG" sz="1400" b="1" i="1" dirty="0" smtClean="0"/>
              <a:t>2</a:t>
            </a:r>
            <a:r>
              <a:rPr lang="bg-BG" altLang="bg-BG" sz="1800" dirty="0" smtClean="0"/>
              <a:t>   брой работници, т.е </a:t>
            </a:r>
            <a:r>
              <a:rPr lang="bg-BG" altLang="bg-BG" sz="1800" b="1" dirty="0" smtClean="0"/>
              <a:t>работодателя преследва правилото за ефективно наемане на последния зает работник</a:t>
            </a:r>
            <a:r>
              <a:rPr lang="bg-BG" altLang="bg-BG" sz="1800" dirty="0" smtClean="0"/>
              <a:t>, което намираше израз в равенството между пределния приход от продукта на труда </a:t>
            </a:r>
            <a:r>
              <a:rPr lang="bg-BG" altLang="bg-BG" sz="1800" b="1" i="1" dirty="0" smtClean="0"/>
              <a:t>MRP</a:t>
            </a:r>
            <a:r>
              <a:rPr lang="bg-BG" altLang="bg-BG" sz="1800" dirty="0" smtClean="0"/>
              <a:t> и пределния разход за неговото привличане </a:t>
            </a:r>
            <a:r>
              <a:rPr lang="bg-BG" altLang="bg-BG" sz="1800" b="1" i="1" dirty="0" smtClean="0"/>
              <a:t>МFC</a:t>
            </a:r>
            <a:r>
              <a:rPr lang="bg-BG" altLang="bg-BG" sz="1800" dirty="0" smtClean="0"/>
              <a:t> или </a:t>
            </a:r>
            <a:r>
              <a:rPr lang="bg-BG" altLang="bg-BG" sz="1800" b="1" i="1" dirty="0" smtClean="0"/>
              <a:t>МRР = МFС</a:t>
            </a:r>
            <a:r>
              <a:rPr lang="bg-BG" altLang="bg-BG" sz="1800" dirty="0" smtClean="0"/>
              <a:t>.  Тогава въпросът е къде ще установи равновесието на трудовия пазар: в т.</a:t>
            </a:r>
            <a:r>
              <a:rPr lang="bg-BG" altLang="bg-BG" sz="1800" b="1" i="1" dirty="0" smtClean="0"/>
              <a:t>М</a:t>
            </a:r>
            <a:r>
              <a:rPr lang="bg-BG" altLang="bg-BG" sz="1800" dirty="0" smtClean="0"/>
              <a:t> или т.</a:t>
            </a:r>
            <a:r>
              <a:rPr lang="bg-BG" altLang="bg-BG" sz="1800" b="1" i="1" dirty="0" smtClean="0"/>
              <a:t>N</a:t>
            </a:r>
            <a:r>
              <a:rPr lang="bg-BG" altLang="bg-BG" sz="1800" dirty="0" smtClean="0"/>
              <a:t>  на фиг.6.10 г?  Достигането до равновесие в т.</a:t>
            </a:r>
            <a:r>
              <a:rPr lang="bg-BG" altLang="bg-BG" sz="1800" b="1" i="1" dirty="0" smtClean="0"/>
              <a:t>N</a:t>
            </a:r>
            <a:r>
              <a:rPr lang="bg-BG" altLang="bg-BG" sz="1800" dirty="0" smtClean="0"/>
              <a:t>, с </a:t>
            </a:r>
            <a:r>
              <a:rPr lang="bg-BG" altLang="bg-BG" sz="1800" b="1" i="1" dirty="0" smtClean="0"/>
              <a:t>OL</a:t>
            </a:r>
            <a:r>
              <a:rPr lang="bg-BG" altLang="bg-BG" sz="1400" b="1" i="1" dirty="0" smtClean="0"/>
              <a:t>1</a:t>
            </a:r>
            <a:r>
              <a:rPr lang="bg-BG" altLang="bg-BG" sz="1800" dirty="0" smtClean="0"/>
              <a:t> заети и   </a:t>
            </a:r>
            <a:r>
              <a:rPr lang="bg-BG" altLang="bg-BG" sz="1800" b="1" i="1" dirty="0" smtClean="0"/>
              <a:t>W</a:t>
            </a:r>
            <a:r>
              <a:rPr lang="bg-BG" altLang="bg-BG" sz="1400" b="1" i="1" dirty="0" smtClean="0"/>
              <a:t>1</a:t>
            </a:r>
            <a:r>
              <a:rPr lang="bg-BG" altLang="bg-BG" sz="1800" dirty="0" smtClean="0"/>
              <a:t> работна заплата , е възможно само ако силата на синдикатите е много голяма. В такъв случай</a:t>
            </a:r>
            <a:r>
              <a:rPr lang="bg-BG" altLang="bg-BG" sz="1800" b="1" i="1" dirty="0" smtClean="0"/>
              <a:t>:  MFC &gt; MRP</a:t>
            </a:r>
            <a:r>
              <a:rPr lang="bg-BG" altLang="bg-BG" sz="1800" dirty="0" smtClean="0"/>
              <a:t>, което ще намали печалбата на работодателя. Той работи с </a:t>
            </a:r>
            <a:r>
              <a:rPr lang="bg-BG" altLang="bg-BG" sz="1800" b="1" i="1" dirty="0" smtClean="0"/>
              <a:t>OL</a:t>
            </a:r>
            <a:r>
              <a:rPr lang="bg-BG" altLang="bg-BG" sz="1400" b="1" i="1" dirty="0" smtClean="0"/>
              <a:t>1</a:t>
            </a:r>
            <a:r>
              <a:rPr lang="bg-BG" altLang="bg-BG" sz="1800" dirty="0" smtClean="0"/>
              <a:t> работници, но плаща по-високи от равновесните заплати в размер  </a:t>
            </a:r>
            <a:r>
              <a:rPr lang="bg-BG" altLang="bg-BG" sz="1800" b="1" i="1" dirty="0" smtClean="0"/>
              <a:t>WеW</a:t>
            </a:r>
            <a:r>
              <a:rPr lang="bg-BG" altLang="bg-BG" sz="1400" b="1" i="1" dirty="0" smtClean="0"/>
              <a:t>1</a:t>
            </a:r>
            <a:r>
              <a:rPr lang="bg-BG" altLang="bg-BG" sz="1800" dirty="0" smtClean="0"/>
              <a:t>. От тук размера на загубата е: </a:t>
            </a:r>
            <a:r>
              <a:rPr lang="bg-BG" altLang="bg-BG" sz="1800" b="1" i="1" dirty="0" smtClean="0"/>
              <a:t>ОL</a:t>
            </a:r>
            <a:r>
              <a:rPr lang="bg-BG" altLang="bg-BG" sz="1400" b="1" i="1" dirty="0" smtClean="0"/>
              <a:t>1</a:t>
            </a:r>
            <a:r>
              <a:rPr lang="bg-BG" altLang="bg-BG" sz="1800" b="1" i="1" dirty="0" smtClean="0"/>
              <a:t> х WеW</a:t>
            </a:r>
            <a:r>
              <a:rPr lang="bg-BG" altLang="bg-BG" sz="1400" b="1" i="1" dirty="0" smtClean="0"/>
              <a:t>1</a:t>
            </a:r>
            <a:r>
              <a:rPr lang="bg-BG" altLang="bg-BG" sz="1800" dirty="0" smtClean="0"/>
              <a:t>. Графически тя е представена  със затъмнената зона </a:t>
            </a:r>
            <a:r>
              <a:rPr lang="bg-BG" altLang="bg-BG" sz="1800" b="1" i="1" dirty="0" smtClean="0"/>
              <a:t>W</a:t>
            </a:r>
            <a:r>
              <a:rPr lang="bg-BG" altLang="bg-BG" sz="1400" b="1" i="1" dirty="0" smtClean="0"/>
              <a:t>1</a:t>
            </a:r>
            <a:r>
              <a:rPr lang="bg-BG" altLang="bg-BG" sz="1800" b="1" i="1" dirty="0" smtClean="0"/>
              <a:t>Wе EN.</a:t>
            </a:r>
            <a:r>
              <a:rPr lang="bg-BG" altLang="bg-BG" sz="1800" dirty="0" smtClean="0"/>
              <a:t>  Ако високите заплати изяждат печалбата, работодателя пристъпва към закриване на бизнеса </a:t>
            </a:r>
            <a:r>
              <a:rPr lang="en-GB" altLang="bg-BG" sz="1800" dirty="0" err="1" smtClean="0"/>
              <a:t>си</a:t>
            </a:r>
            <a:r>
              <a:rPr lang="en-GB" altLang="bg-BG" sz="1800" dirty="0" smtClean="0"/>
              <a:t>.</a:t>
            </a:r>
            <a:endParaRPr lang="bg-BG" altLang="bg-BG" sz="1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68</a:t>
            </a:fld>
            <a:endParaRPr lang="bg-BG" altLang="bg-BG"/>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GB" altLang="bg-BG" sz="2400" i="1" dirty="0" smtClean="0"/>
              <a:t>фиг.6.11. </a:t>
            </a:r>
            <a:r>
              <a:rPr lang="bg-BG" altLang="bg-BG" sz="2400" i="1" dirty="0" smtClean="0"/>
              <a:t>Договаряне между синдикати и работодатели в условията на </a:t>
            </a:r>
            <a:br>
              <a:rPr lang="bg-BG" altLang="bg-BG" sz="2400" i="1" dirty="0" smtClean="0"/>
            </a:br>
            <a:r>
              <a:rPr lang="bg-BG" altLang="bg-BG" sz="2400" i="1" dirty="0" smtClean="0"/>
              <a:t>                 технически прогрес</a:t>
            </a:r>
          </a:p>
        </p:txBody>
      </p:sp>
      <p:sp>
        <p:nvSpPr>
          <p:cNvPr id="68611" name="Rectangle 3"/>
          <p:cNvSpPr>
            <a:spLocks noGrp="1" noChangeArrowheads="1"/>
          </p:cNvSpPr>
          <p:nvPr>
            <p:ph type="body" idx="1"/>
          </p:nvPr>
        </p:nvSpPr>
        <p:spPr/>
        <p:txBody>
          <a:bodyPr/>
          <a:lstStyle/>
          <a:p>
            <a:pPr eaLnBrk="1" hangingPunct="1"/>
            <a:endParaRPr lang="bg-BG" altLang="bg-BG" smtClean="0"/>
          </a:p>
        </p:txBody>
      </p:sp>
      <p:pic>
        <p:nvPicPr>
          <p:cNvPr id="68612"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038350"/>
            <a:ext cx="5313363"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69</a:t>
            </a:fld>
            <a:endParaRPr lang="bg-BG" altLang="bg-B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bg-BG" sz="4000" i="1" dirty="0" err="1" smtClean="0"/>
              <a:t>дефинираме</a:t>
            </a:r>
            <a:r>
              <a:rPr lang="en-GB" altLang="bg-BG" sz="4000" i="1" dirty="0" smtClean="0"/>
              <a:t> </a:t>
            </a:r>
            <a:r>
              <a:rPr lang="en-GB" altLang="bg-BG" sz="4000" i="1" dirty="0" err="1" smtClean="0"/>
              <a:t>три</a:t>
            </a:r>
            <a:r>
              <a:rPr lang="en-GB" altLang="bg-BG" sz="4000" i="1" dirty="0" smtClean="0"/>
              <a:t> </a:t>
            </a:r>
            <a:r>
              <a:rPr lang="en-GB" altLang="bg-BG" sz="4000" i="1" dirty="0" err="1" smtClean="0"/>
              <a:t>понятия</a:t>
            </a:r>
            <a:r>
              <a:rPr lang="en-GB" altLang="bg-BG" sz="4000" i="1" dirty="0" smtClean="0"/>
              <a:t>,</a:t>
            </a:r>
            <a:r>
              <a:rPr lang="en-GB" altLang="bg-BG" sz="4000" dirty="0" smtClean="0"/>
              <a:t> които </a:t>
            </a:r>
            <a:r>
              <a:rPr lang="en-GB" altLang="bg-BG" sz="4000" dirty="0" err="1" smtClean="0"/>
              <a:t>имат</a:t>
            </a:r>
            <a:r>
              <a:rPr lang="en-GB" altLang="bg-BG" sz="4000" dirty="0" smtClean="0"/>
              <a:t> </a:t>
            </a:r>
            <a:r>
              <a:rPr lang="en-GB" altLang="bg-BG" sz="4000" dirty="0" err="1" smtClean="0"/>
              <a:t>отношение</a:t>
            </a:r>
            <a:r>
              <a:rPr lang="en-GB" altLang="bg-BG" sz="4000" dirty="0" smtClean="0"/>
              <a:t> </a:t>
            </a:r>
            <a:r>
              <a:rPr lang="en-GB" altLang="bg-BG" sz="4000" dirty="0" err="1" smtClean="0"/>
              <a:t>към</a:t>
            </a:r>
            <a:r>
              <a:rPr lang="en-GB" altLang="bg-BG" sz="4000" dirty="0" smtClean="0"/>
              <a:t>  </a:t>
            </a:r>
            <a:r>
              <a:rPr lang="en-GB" altLang="bg-BG" sz="4000" dirty="0" err="1" smtClean="0"/>
              <a:t>пазарното</a:t>
            </a:r>
            <a:r>
              <a:rPr lang="en-GB" altLang="bg-BG" sz="4000" dirty="0" smtClean="0"/>
              <a:t> търсене на фактора труд:</a:t>
            </a:r>
            <a:endParaRPr lang="bg-BG" altLang="bg-BG" sz="4000" dirty="0" smtClean="0"/>
          </a:p>
        </p:txBody>
      </p:sp>
      <p:sp>
        <p:nvSpPr>
          <p:cNvPr id="8195" name="Rectangle 3"/>
          <p:cNvSpPr>
            <a:spLocks noGrp="1" noChangeArrowheads="1"/>
          </p:cNvSpPr>
          <p:nvPr>
            <p:ph type="body" idx="1"/>
          </p:nvPr>
        </p:nvSpPr>
        <p:spPr>
          <a:xfrm>
            <a:off x="457200" y="1989138"/>
            <a:ext cx="8218488" cy="4137025"/>
          </a:xfrm>
        </p:spPr>
        <p:txBody>
          <a:bodyPr/>
          <a:lstStyle/>
          <a:p>
            <a:pPr algn="just" eaLnBrk="1" hangingPunct="1">
              <a:lnSpc>
                <a:spcPct val="90000"/>
              </a:lnSpc>
            </a:pPr>
            <a:r>
              <a:rPr lang="en-GB" altLang="bg-BG" sz="2800" b="1" dirty="0" smtClean="0">
                <a:solidFill>
                  <a:srgbClr val="FF0000"/>
                </a:solidFill>
              </a:rPr>
              <a:t>1.</a:t>
            </a:r>
            <a:r>
              <a:rPr lang="en-GB" altLang="bg-BG" sz="2800" b="1" i="1" dirty="0" smtClean="0">
                <a:solidFill>
                  <a:srgbClr val="FF0000"/>
                </a:solidFill>
              </a:rPr>
              <a:t>пределен приход от продукта MRP</a:t>
            </a:r>
            <a:r>
              <a:rPr lang="en-GB" altLang="bg-BG" sz="1600" b="1" i="1" dirty="0" smtClean="0">
                <a:solidFill>
                  <a:srgbClr val="FF0000"/>
                </a:solidFill>
              </a:rPr>
              <a:t>L</a:t>
            </a:r>
            <a:r>
              <a:rPr lang="en-GB" altLang="bg-BG" sz="2800" b="1" i="1" dirty="0" smtClean="0">
                <a:solidFill>
                  <a:srgbClr val="FF0000"/>
                </a:solidFill>
              </a:rPr>
              <a:t> на </a:t>
            </a:r>
            <a:r>
              <a:rPr lang="en-GB" altLang="bg-BG" sz="2800" b="1" i="1" dirty="0" err="1" smtClean="0">
                <a:solidFill>
                  <a:srgbClr val="FF0000"/>
                </a:solidFill>
              </a:rPr>
              <a:t>променливия</a:t>
            </a:r>
            <a:r>
              <a:rPr lang="en-GB" altLang="bg-BG" sz="2800" b="1" i="1" dirty="0" smtClean="0">
                <a:solidFill>
                  <a:srgbClr val="FF0000"/>
                </a:solidFill>
              </a:rPr>
              <a:t> </a:t>
            </a:r>
            <a:r>
              <a:rPr lang="en-GB" altLang="bg-BG" sz="2800" b="1" i="1" dirty="0" err="1" smtClean="0">
                <a:solidFill>
                  <a:srgbClr val="FF0000"/>
                </a:solidFill>
              </a:rPr>
              <a:t>фактор</a:t>
            </a:r>
            <a:r>
              <a:rPr lang="en-GB" altLang="bg-BG" sz="2800" b="1" i="1" dirty="0" smtClean="0">
                <a:solidFill>
                  <a:srgbClr val="FF0000"/>
                </a:solidFill>
              </a:rPr>
              <a:t> труд</a:t>
            </a:r>
            <a:r>
              <a:rPr lang="en-GB" altLang="bg-BG" sz="2800" b="1" dirty="0" smtClean="0">
                <a:solidFill>
                  <a:srgbClr val="FF0000"/>
                </a:solidFill>
              </a:rPr>
              <a:t> </a:t>
            </a:r>
          </a:p>
          <a:p>
            <a:pPr marL="0" indent="0" algn="just" eaLnBrk="1" hangingPunct="1">
              <a:lnSpc>
                <a:spcPct val="90000"/>
              </a:lnSpc>
              <a:buNone/>
            </a:pPr>
            <a:r>
              <a:rPr lang="en-GB" altLang="bg-BG" sz="2800" b="1" dirty="0" smtClean="0"/>
              <a:t>е промяната в </a:t>
            </a:r>
            <a:r>
              <a:rPr lang="en-GB" altLang="bg-BG" sz="2800" b="1" dirty="0" err="1" smtClean="0"/>
              <a:t>общия</a:t>
            </a:r>
            <a:r>
              <a:rPr lang="en-GB" altLang="bg-BG" sz="2800" b="1" dirty="0" smtClean="0"/>
              <a:t> приход, която </a:t>
            </a:r>
            <a:r>
              <a:rPr lang="en-GB" altLang="bg-BG" sz="2800" b="1" dirty="0" err="1" smtClean="0"/>
              <a:t>произтича</a:t>
            </a:r>
            <a:r>
              <a:rPr lang="en-GB" altLang="bg-BG" sz="2800" b="1" dirty="0" smtClean="0"/>
              <a:t> от </a:t>
            </a:r>
            <a:r>
              <a:rPr lang="en-GB" altLang="bg-BG" sz="2800" b="1" dirty="0" err="1" smtClean="0"/>
              <a:t>привличането</a:t>
            </a:r>
            <a:r>
              <a:rPr lang="en-GB" altLang="bg-BG" sz="2800" b="1" dirty="0" smtClean="0"/>
              <a:t> или </a:t>
            </a:r>
            <a:r>
              <a:rPr lang="en-GB" altLang="bg-BG" sz="2800" b="1" dirty="0" err="1" smtClean="0"/>
              <a:t>освобождаването</a:t>
            </a:r>
            <a:r>
              <a:rPr lang="en-GB" altLang="bg-BG" sz="2800" b="1" dirty="0" smtClean="0"/>
              <a:t> на </a:t>
            </a:r>
            <a:r>
              <a:rPr lang="en-GB" altLang="bg-BG" sz="2800" b="1" dirty="0" err="1" smtClean="0"/>
              <a:t>една</a:t>
            </a:r>
            <a:r>
              <a:rPr lang="en-GB" altLang="bg-BG" sz="2800" b="1" dirty="0" smtClean="0"/>
              <a:t> </a:t>
            </a:r>
            <a:r>
              <a:rPr lang="en-GB" altLang="bg-BG" sz="2800" b="1" dirty="0" err="1" smtClean="0"/>
              <a:t>още</a:t>
            </a:r>
            <a:r>
              <a:rPr lang="en-GB" altLang="bg-BG" sz="2800" b="1" dirty="0" smtClean="0"/>
              <a:t> </a:t>
            </a:r>
            <a:r>
              <a:rPr lang="en-GB" altLang="bg-BG" sz="2800" b="1" dirty="0" err="1" smtClean="0"/>
              <a:t>единица</a:t>
            </a:r>
            <a:r>
              <a:rPr lang="en-GB" altLang="bg-BG" sz="2800" b="1" dirty="0" smtClean="0"/>
              <a:t> от фактора труд. Той се </a:t>
            </a:r>
            <a:r>
              <a:rPr lang="en-GB" altLang="bg-BG" sz="2800" b="1" dirty="0" err="1" smtClean="0"/>
              <a:t>получава</a:t>
            </a:r>
            <a:r>
              <a:rPr lang="en-GB" altLang="bg-BG" sz="2800" b="1" dirty="0" smtClean="0"/>
              <a:t> </a:t>
            </a:r>
            <a:r>
              <a:rPr lang="en-GB" altLang="bg-BG" sz="2800" b="1" dirty="0" err="1" smtClean="0"/>
              <a:t>като</a:t>
            </a:r>
            <a:r>
              <a:rPr lang="en-GB" altLang="bg-BG" sz="2800" b="1" dirty="0" smtClean="0"/>
              <a:t> пределния физически продукт от труда МРР</a:t>
            </a:r>
            <a:r>
              <a:rPr lang="en-GB" altLang="bg-BG" sz="1800" b="1" dirty="0" smtClean="0"/>
              <a:t>L</a:t>
            </a:r>
            <a:r>
              <a:rPr lang="en-GB" altLang="bg-BG" sz="2800" b="1" dirty="0" smtClean="0"/>
              <a:t> </a:t>
            </a:r>
            <a:r>
              <a:rPr lang="bg-BG" altLang="bg-BG" sz="2800" b="1" dirty="0" smtClean="0"/>
              <a:t>(</a:t>
            </a:r>
            <a:r>
              <a:rPr lang="en-US" sz="2800" dirty="0"/>
              <a:t>the marginal physical product of </a:t>
            </a:r>
            <a:r>
              <a:rPr lang="en-US" sz="2800" dirty="0" smtClean="0"/>
              <a:t>labor</a:t>
            </a:r>
            <a:r>
              <a:rPr lang="bg-BG" sz="2800" dirty="0" smtClean="0"/>
              <a:t>) </a:t>
            </a:r>
            <a:r>
              <a:rPr lang="en-GB" altLang="bg-BG" sz="2800" b="1" dirty="0" err="1" smtClean="0"/>
              <a:t>се</a:t>
            </a:r>
            <a:r>
              <a:rPr lang="en-GB" altLang="bg-BG" sz="2800" b="1" dirty="0" smtClean="0"/>
              <a:t> </a:t>
            </a:r>
            <a:r>
              <a:rPr lang="en-GB" altLang="bg-BG" sz="2800" b="1" dirty="0" err="1" smtClean="0"/>
              <a:t>умножи</a:t>
            </a:r>
            <a:r>
              <a:rPr lang="en-GB" altLang="bg-BG" sz="2800" b="1" dirty="0" smtClean="0"/>
              <a:t> по пределния приход MR от продукта на труда:</a:t>
            </a:r>
            <a:endParaRPr lang="en-GB" altLang="bg-BG" sz="2800" b="1" i="1" dirty="0" smtClean="0"/>
          </a:p>
          <a:p>
            <a:pPr algn="just" eaLnBrk="1" hangingPunct="1">
              <a:lnSpc>
                <a:spcPct val="90000"/>
              </a:lnSpc>
            </a:pPr>
            <a:r>
              <a:rPr lang="en-GB" altLang="bg-BG" sz="2800" b="1" i="1" dirty="0" smtClean="0"/>
              <a:t>              </a:t>
            </a:r>
            <a:r>
              <a:rPr lang="en-GB" altLang="bg-BG" sz="2800" b="1" i="1" dirty="0" smtClean="0">
                <a:solidFill>
                  <a:srgbClr val="FF0000"/>
                </a:solidFill>
              </a:rPr>
              <a:t>MRP</a:t>
            </a:r>
            <a:r>
              <a:rPr lang="en-GB" altLang="bg-BG" sz="1400" b="1" i="1" dirty="0" smtClean="0">
                <a:solidFill>
                  <a:srgbClr val="FF0000"/>
                </a:solidFill>
              </a:rPr>
              <a:t>L</a:t>
            </a:r>
            <a:r>
              <a:rPr lang="en-GB" altLang="bg-BG" sz="2800" b="1" i="1" dirty="0" smtClean="0">
                <a:solidFill>
                  <a:srgbClr val="FF0000"/>
                </a:solidFill>
              </a:rPr>
              <a:t> =  MPP  x  MR </a:t>
            </a:r>
            <a:r>
              <a:rPr lang="en-GB" altLang="bg-BG" sz="1800" b="1" i="1" dirty="0" smtClean="0">
                <a:solidFill>
                  <a:srgbClr val="FF0000"/>
                </a:solidFill>
              </a:rPr>
              <a:t>L</a:t>
            </a:r>
            <a:endParaRPr lang="en-GB" altLang="bg-BG" sz="2800" b="1" dirty="0" smtClean="0">
              <a:solidFill>
                <a:srgbClr val="FF0000"/>
              </a:solidFill>
            </a:endParaRP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a:t>
            </a:fld>
            <a:endParaRPr lang="bg-BG" altLang="bg-BG"/>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GB" altLang="bg-BG" sz="4000" b="1" dirty="0" err="1" smtClean="0"/>
              <a:t>различия</a:t>
            </a:r>
            <a:r>
              <a:rPr lang="en-GB" altLang="bg-BG" sz="4000" b="1" dirty="0" smtClean="0"/>
              <a:t> в </a:t>
            </a:r>
            <a:r>
              <a:rPr lang="en-GB" altLang="bg-BG" sz="4000" b="1" dirty="0" err="1" smtClean="0"/>
              <a:t>заплащането</a:t>
            </a:r>
            <a:r>
              <a:rPr lang="en-GB" altLang="bg-BG" sz="4000" b="1" dirty="0" smtClean="0"/>
              <a:t> на труда</a:t>
            </a:r>
            <a:r>
              <a:rPr lang="bg-BG" altLang="bg-BG" sz="4000" dirty="0" smtClean="0"/>
              <a:t> </a:t>
            </a:r>
          </a:p>
        </p:txBody>
      </p:sp>
      <p:sp>
        <p:nvSpPr>
          <p:cNvPr id="69635" name="Rectangle 3"/>
          <p:cNvSpPr>
            <a:spLocks noGrp="1" noChangeArrowheads="1"/>
          </p:cNvSpPr>
          <p:nvPr>
            <p:ph type="body" idx="1"/>
          </p:nvPr>
        </p:nvSpPr>
        <p:spPr/>
        <p:txBody>
          <a:bodyPr/>
          <a:lstStyle/>
          <a:p>
            <a:pPr marL="0" indent="0" algn="just" eaLnBrk="1" hangingPunct="1">
              <a:lnSpc>
                <a:spcPct val="90000"/>
              </a:lnSpc>
              <a:buFontTx/>
              <a:buNone/>
            </a:pPr>
            <a:r>
              <a:rPr lang="bg-BG" altLang="bg-BG" sz="2800" dirty="0" smtClean="0"/>
              <a:t>Различията в заплащането на труда, продиктувани от различия принос на работещите са напълно закономерни според </a:t>
            </a:r>
            <a:r>
              <a:rPr lang="bg-BG" altLang="bg-BG" sz="2800" dirty="0" err="1" smtClean="0"/>
              <a:t>маржиналната</a:t>
            </a:r>
            <a:r>
              <a:rPr lang="bg-BG" altLang="bg-BG" sz="2800" dirty="0" smtClean="0"/>
              <a:t> теория. Проблемът обаче е, че труда е </a:t>
            </a:r>
            <a:r>
              <a:rPr lang="bg-BG" altLang="bg-BG" sz="2800" i="1" dirty="0" smtClean="0"/>
              <a:t>хетерогенен (разнороден) фактор</a:t>
            </a:r>
            <a:r>
              <a:rPr lang="bg-BG" altLang="bg-BG" sz="2800" dirty="0" smtClean="0"/>
              <a:t>: </a:t>
            </a:r>
            <a:r>
              <a:rPr lang="bg-BG" altLang="bg-BG" sz="2800" b="1" dirty="0" smtClean="0"/>
              <a:t>всеки един от нас е различен с професионалните си умения и способности, независимо от еднаквите степени на обучение и квалификация</a:t>
            </a:r>
            <a:r>
              <a:rPr lang="bg-BG" altLang="bg-BG" sz="2800" dirty="0" smtClean="0"/>
              <a:t>. Допълнително самото качество на обучението </a:t>
            </a:r>
            <a:r>
              <a:rPr lang="en-GB" altLang="bg-BG" sz="2800" dirty="0" err="1" smtClean="0"/>
              <a:t>може</a:t>
            </a:r>
            <a:r>
              <a:rPr lang="en-GB" altLang="bg-BG" sz="2800" dirty="0" smtClean="0"/>
              <a:t> да </a:t>
            </a:r>
            <a:r>
              <a:rPr lang="en-GB" altLang="bg-BG" sz="2800" dirty="0" err="1" smtClean="0"/>
              <a:t>породи</a:t>
            </a:r>
            <a:r>
              <a:rPr lang="en-GB" altLang="bg-BG" sz="2800" dirty="0" smtClean="0"/>
              <a:t> </a:t>
            </a:r>
            <a:r>
              <a:rPr lang="en-GB" altLang="bg-BG" sz="2800" dirty="0" err="1" smtClean="0"/>
              <a:t>различни</a:t>
            </a:r>
            <a:r>
              <a:rPr lang="en-GB" altLang="bg-BG" sz="2800" dirty="0" smtClean="0"/>
              <a:t> </a:t>
            </a:r>
            <a:r>
              <a:rPr lang="en-GB" altLang="bg-BG" sz="2800" dirty="0" err="1" smtClean="0"/>
              <a:t>трудови</a:t>
            </a:r>
            <a:r>
              <a:rPr lang="en-GB" altLang="bg-BG" sz="2800" dirty="0" smtClean="0"/>
              <a:t> </a:t>
            </a:r>
            <a:r>
              <a:rPr lang="en-GB" altLang="bg-BG" sz="2800" dirty="0" err="1" smtClean="0"/>
              <a:t>способности</a:t>
            </a:r>
            <a:r>
              <a:rPr lang="bg-BG" altLang="bg-BG" sz="28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70</a:t>
            </a:fld>
            <a:endParaRPr lang="bg-BG" altLang="bg-BG"/>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endParaRPr lang="bg-BG" altLang="bg-BG" smtClean="0"/>
          </a:p>
        </p:txBody>
      </p:sp>
      <p:sp>
        <p:nvSpPr>
          <p:cNvPr id="70659" name="Rectangle 3"/>
          <p:cNvSpPr>
            <a:spLocks noGrp="1" noChangeArrowheads="1"/>
          </p:cNvSpPr>
          <p:nvPr>
            <p:ph type="body" idx="1"/>
          </p:nvPr>
        </p:nvSpPr>
        <p:spPr/>
        <p:txBody>
          <a:bodyPr/>
          <a:lstStyle/>
          <a:p>
            <a:pPr marL="0" indent="0" algn="just" eaLnBrk="1" hangingPunct="1">
              <a:lnSpc>
                <a:spcPct val="90000"/>
              </a:lnSpc>
              <a:buFontTx/>
              <a:buNone/>
            </a:pPr>
            <a:r>
              <a:rPr lang="en-GB" altLang="bg-BG" sz="2800" dirty="0" smtClean="0"/>
              <a:t>на </a:t>
            </a:r>
            <a:r>
              <a:rPr lang="en-GB" altLang="bg-BG" sz="2800" dirty="0" err="1" smtClean="0"/>
              <a:t>хетерогенния</a:t>
            </a:r>
            <a:r>
              <a:rPr lang="en-GB" altLang="bg-BG" sz="2800" dirty="0" smtClean="0"/>
              <a:t> </a:t>
            </a:r>
            <a:r>
              <a:rPr lang="en-GB" altLang="bg-BG" sz="2800" dirty="0" err="1" smtClean="0"/>
              <a:t>трудов</a:t>
            </a:r>
            <a:r>
              <a:rPr lang="en-GB" altLang="bg-BG" sz="2800" dirty="0" smtClean="0"/>
              <a:t> пазар са </a:t>
            </a:r>
            <a:r>
              <a:rPr lang="en-GB" altLang="bg-BG" sz="2800" dirty="0" err="1" smtClean="0"/>
              <a:t>възможни</a:t>
            </a:r>
            <a:r>
              <a:rPr lang="en-GB" altLang="bg-BG" sz="2800" dirty="0" smtClean="0"/>
              <a:t>:</a:t>
            </a:r>
          </a:p>
          <a:p>
            <a:pPr marL="0" indent="0" algn="just" eaLnBrk="1" hangingPunct="1">
              <a:lnSpc>
                <a:spcPct val="90000"/>
              </a:lnSpc>
              <a:buFontTx/>
              <a:buNone/>
            </a:pPr>
            <a:r>
              <a:rPr lang="en-GB" altLang="bg-BG" sz="2800" dirty="0" smtClean="0"/>
              <a:t>а/  </a:t>
            </a:r>
            <a:r>
              <a:rPr lang="bg-BG" altLang="bg-BG" sz="2800" dirty="0" smtClean="0"/>
              <a:t>закономерни различия в заплащането на труда, които са следствие от прилагането на равенството между </a:t>
            </a:r>
            <a:r>
              <a:rPr lang="bg-BG" altLang="bg-BG" sz="2800" b="1" i="1" dirty="0" smtClean="0"/>
              <a:t>MRP=MFC/W/.</a:t>
            </a:r>
            <a:r>
              <a:rPr lang="bg-BG" altLang="bg-BG" sz="2800" dirty="0" smtClean="0"/>
              <a:t> В този случай приноса на всеки работещ е сравнително точно оценен.</a:t>
            </a:r>
          </a:p>
          <a:p>
            <a:pPr marL="0" indent="0" algn="just" eaLnBrk="1" hangingPunct="1">
              <a:lnSpc>
                <a:spcPct val="90000"/>
              </a:lnSpc>
              <a:buFontTx/>
              <a:buNone/>
            </a:pPr>
            <a:r>
              <a:rPr lang="bg-BG" altLang="bg-BG" sz="2800" dirty="0" smtClean="0"/>
              <a:t>б/   различия в работните заплати, поради обективни трудности в оценката на реалния принос на хетерогенния труд. Сега вече приноса на работещите е подценен или надценен, т.е.</a:t>
            </a:r>
            <a:r>
              <a:rPr lang="en-GB" altLang="bg-BG" sz="2800" dirty="0" smtClean="0"/>
              <a:t> </a:t>
            </a:r>
            <a:r>
              <a:rPr lang="en-GB" altLang="bg-BG" sz="2800" b="1" i="1" dirty="0" smtClean="0"/>
              <a:t>MFC /W/ &gt;&lt;  MRP</a:t>
            </a:r>
            <a:r>
              <a:rPr lang="en-GB" altLang="bg-BG" sz="2800" dirty="0" smtClean="0"/>
              <a:t>. </a:t>
            </a:r>
            <a:endParaRPr lang="bg-BG" altLang="bg-BG" sz="2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71</a:t>
            </a:fld>
            <a:endParaRPr lang="bg-BG" altLang="bg-BG"/>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endParaRPr lang="bg-BG" altLang="bg-BG" smtClean="0"/>
          </a:p>
        </p:txBody>
      </p:sp>
      <p:sp>
        <p:nvSpPr>
          <p:cNvPr id="71683" name="Rectangle 3"/>
          <p:cNvSpPr>
            <a:spLocks noGrp="1" noChangeArrowheads="1"/>
          </p:cNvSpPr>
          <p:nvPr>
            <p:ph type="body" idx="1"/>
          </p:nvPr>
        </p:nvSpPr>
        <p:spPr>
          <a:xfrm>
            <a:off x="457200" y="1341438"/>
            <a:ext cx="8218488" cy="4784725"/>
          </a:xfrm>
        </p:spPr>
        <p:txBody>
          <a:bodyPr/>
          <a:lstStyle/>
          <a:p>
            <a:pPr marL="0" indent="0" algn="just" eaLnBrk="1" hangingPunct="1">
              <a:lnSpc>
                <a:spcPct val="80000"/>
              </a:lnSpc>
              <a:buFontTx/>
              <a:buNone/>
            </a:pPr>
            <a:r>
              <a:rPr lang="bg-BG" altLang="bg-BG" sz="2400" dirty="0" smtClean="0"/>
              <a:t>Г</a:t>
            </a:r>
            <a:r>
              <a:rPr lang="en-GB" altLang="bg-BG" sz="2400" dirty="0" err="1" smtClean="0"/>
              <a:t>орските</a:t>
            </a:r>
            <a:r>
              <a:rPr lang="en-GB" altLang="bg-BG" sz="2400" dirty="0" smtClean="0"/>
              <a:t> </a:t>
            </a:r>
            <a:r>
              <a:rPr lang="en-GB" altLang="bg-BG" sz="2400" dirty="0" err="1" smtClean="0"/>
              <a:t>работници</a:t>
            </a:r>
            <a:r>
              <a:rPr lang="en-GB" altLang="bg-BG" sz="2400" dirty="0" smtClean="0"/>
              <a:t> </a:t>
            </a:r>
            <a:r>
              <a:rPr lang="en-GB" altLang="bg-BG" sz="2400" dirty="0" err="1" smtClean="0"/>
              <a:t>не</a:t>
            </a:r>
            <a:r>
              <a:rPr lang="en-GB" altLang="bg-BG" sz="2400" dirty="0" smtClean="0"/>
              <a:t> </a:t>
            </a:r>
            <a:r>
              <a:rPr lang="en-GB" altLang="bg-BG" sz="2400" dirty="0" err="1" smtClean="0"/>
              <a:t>получават</a:t>
            </a:r>
            <a:r>
              <a:rPr lang="en-GB" altLang="bg-BG" sz="2400" dirty="0" smtClean="0"/>
              <a:t> </a:t>
            </a:r>
            <a:r>
              <a:rPr lang="en-GB" altLang="bg-BG" sz="2400" dirty="0" err="1" smtClean="0"/>
              <a:t>особено</a:t>
            </a:r>
            <a:r>
              <a:rPr lang="en-GB" altLang="bg-BG" sz="2400" dirty="0" smtClean="0"/>
              <a:t> </a:t>
            </a:r>
            <a:r>
              <a:rPr lang="en-GB" altLang="bg-BG" sz="2400" dirty="0" err="1" smtClean="0"/>
              <a:t>високи</a:t>
            </a:r>
            <a:r>
              <a:rPr lang="en-GB" altLang="bg-BG" sz="2400" dirty="0" smtClean="0"/>
              <a:t> </a:t>
            </a:r>
            <a:r>
              <a:rPr lang="en-GB" altLang="bg-BG" sz="2400" dirty="0" err="1" smtClean="0"/>
              <a:t>заплати</a:t>
            </a:r>
            <a:r>
              <a:rPr lang="en-GB" altLang="bg-BG" sz="2400" dirty="0" smtClean="0"/>
              <a:t>. </a:t>
            </a:r>
            <a:r>
              <a:rPr lang="en-GB" altLang="bg-BG" sz="2400" dirty="0" err="1" smtClean="0"/>
              <a:t>Депутатите</a:t>
            </a:r>
            <a:r>
              <a:rPr lang="en-GB" altLang="bg-BG" sz="2400" dirty="0" smtClean="0"/>
              <a:t> в </a:t>
            </a:r>
            <a:r>
              <a:rPr lang="en-GB" altLang="bg-BG" sz="2400" dirty="0" err="1" smtClean="0"/>
              <a:t>Народното</a:t>
            </a:r>
            <a:r>
              <a:rPr lang="en-GB" altLang="bg-BG" sz="2400" dirty="0" smtClean="0"/>
              <a:t> </a:t>
            </a:r>
            <a:r>
              <a:rPr lang="en-GB" altLang="bg-BG" sz="2400" dirty="0" err="1" smtClean="0"/>
              <a:t>събрание</a:t>
            </a:r>
            <a:r>
              <a:rPr lang="en-GB" altLang="bg-BG" sz="2400" dirty="0" smtClean="0"/>
              <a:t> и </a:t>
            </a:r>
            <a:r>
              <a:rPr lang="en-GB" altLang="bg-BG" sz="2400" dirty="0" err="1" smtClean="0"/>
              <a:t>много</a:t>
            </a:r>
            <a:r>
              <a:rPr lang="en-GB" altLang="bg-BG" sz="2400" dirty="0" smtClean="0"/>
              <a:t> други </a:t>
            </a:r>
            <a:r>
              <a:rPr lang="en-GB" altLang="bg-BG" sz="2400" dirty="0" err="1" smtClean="0"/>
              <a:t>висши</a:t>
            </a:r>
            <a:r>
              <a:rPr lang="en-GB" altLang="bg-BG" sz="2400" dirty="0" smtClean="0"/>
              <a:t> </a:t>
            </a:r>
            <a:r>
              <a:rPr lang="en-GB" altLang="bg-BG" sz="2400" dirty="0" err="1" smtClean="0"/>
              <a:t>държавни</a:t>
            </a:r>
            <a:r>
              <a:rPr lang="en-GB" altLang="bg-BG" sz="2400" dirty="0" smtClean="0"/>
              <a:t> </a:t>
            </a:r>
            <a:r>
              <a:rPr lang="en-GB" altLang="bg-BG" sz="2400" dirty="0" err="1" smtClean="0"/>
              <a:t>служители</a:t>
            </a:r>
            <a:r>
              <a:rPr lang="en-GB" altLang="bg-BG" sz="2400" dirty="0" smtClean="0"/>
              <a:t> </a:t>
            </a:r>
            <a:r>
              <a:rPr lang="en-GB" altLang="bg-BG" sz="2400" dirty="0" err="1" smtClean="0"/>
              <a:t>получават</a:t>
            </a:r>
            <a:r>
              <a:rPr lang="en-GB" altLang="bg-BG" sz="2400" dirty="0" smtClean="0"/>
              <a:t> </a:t>
            </a:r>
            <a:r>
              <a:rPr lang="en-GB" altLang="bg-BG" sz="2400" dirty="0" err="1" smtClean="0"/>
              <a:t>вероятно</a:t>
            </a:r>
            <a:r>
              <a:rPr lang="en-GB" altLang="bg-BG" sz="2400" dirty="0" smtClean="0"/>
              <a:t> по-</a:t>
            </a:r>
            <a:r>
              <a:rPr lang="en-GB" altLang="bg-BG" sz="2400" dirty="0" err="1" smtClean="0"/>
              <a:t>ниски</a:t>
            </a:r>
            <a:r>
              <a:rPr lang="en-GB" altLang="bg-BG" sz="2400" dirty="0" smtClean="0"/>
              <a:t> </a:t>
            </a:r>
            <a:r>
              <a:rPr lang="en-GB" altLang="bg-BG" sz="2400" dirty="0" err="1" smtClean="0"/>
              <a:t>заплати</a:t>
            </a:r>
            <a:r>
              <a:rPr lang="en-GB" altLang="bg-BG" sz="2400" dirty="0" smtClean="0"/>
              <a:t> в </a:t>
            </a:r>
            <a:r>
              <a:rPr lang="en-GB" altLang="bg-BG" sz="2400" dirty="0" err="1" smtClean="0"/>
              <a:t>сравнение</a:t>
            </a:r>
            <a:r>
              <a:rPr lang="en-GB" altLang="bg-BG" sz="2400" dirty="0" smtClean="0"/>
              <a:t> с </a:t>
            </a:r>
            <a:r>
              <a:rPr lang="en-GB" altLang="bg-BG" sz="2400" dirty="0" err="1" smtClean="0"/>
              <a:t>доходите</a:t>
            </a:r>
            <a:r>
              <a:rPr lang="en-GB" altLang="bg-BG" sz="2400" dirty="0" smtClean="0"/>
              <a:t>, които </a:t>
            </a:r>
            <a:r>
              <a:rPr lang="en-GB" altLang="bg-BG" sz="2400" dirty="0" err="1" smtClean="0"/>
              <a:t>генерират</a:t>
            </a:r>
            <a:r>
              <a:rPr lang="en-GB" altLang="bg-BG" sz="2400" dirty="0" smtClean="0"/>
              <a:t> някои </a:t>
            </a:r>
            <a:r>
              <a:rPr lang="en-GB" altLang="bg-BG" sz="2400" dirty="0" err="1" smtClean="0"/>
              <a:t>улични</a:t>
            </a:r>
            <a:r>
              <a:rPr lang="en-GB" altLang="bg-BG" sz="2400" dirty="0" smtClean="0"/>
              <a:t> </a:t>
            </a:r>
            <a:r>
              <a:rPr lang="en-GB" altLang="bg-BG" sz="2400" dirty="0" err="1" smtClean="0"/>
              <a:t>търговци</a:t>
            </a:r>
            <a:r>
              <a:rPr lang="en-GB" altLang="bg-BG" sz="2400" dirty="0" smtClean="0"/>
              <a:t>. В </a:t>
            </a:r>
            <a:r>
              <a:rPr lang="en-GB" altLang="bg-BG" sz="2400" dirty="0" err="1" smtClean="0"/>
              <a:t>такива</a:t>
            </a:r>
            <a:r>
              <a:rPr lang="en-GB" altLang="bg-BG" sz="2400" dirty="0" smtClean="0"/>
              <a:t> </a:t>
            </a:r>
            <a:r>
              <a:rPr lang="en-GB" altLang="bg-BG" sz="2400" dirty="0" err="1" smtClean="0"/>
              <a:t>случай</a:t>
            </a:r>
            <a:r>
              <a:rPr lang="en-GB" altLang="bg-BG" sz="2400" dirty="0" smtClean="0"/>
              <a:t> </a:t>
            </a:r>
            <a:r>
              <a:rPr lang="en-GB" altLang="bg-BG" sz="2400" dirty="0" err="1" smtClean="0"/>
              <a:t>обаче</a:t>
            </a:r>
            <a:r>
              <a:rPr lang="en-GB" altLang="bg-BG" sz="2400" dirty="0" smtClean="0"/>
              <a:t> е </a:t>
            </a:r>
            <a:r>
              <a:rPr lang="en-GB" altLang="bg-BG" sz="2400" dirty="0" err="1" smtClean="0"/>
              <a:t>необходимо</a:t>
            </a:r>
            <a:r>
              <a:rPr lang="en-GB" altLang="bg-BG" sz="2400" dirty="0" smtClean="0"/>
              <a:t> да се </a:t>
            </a:r>
            <a:r>
              <a:rPr lang="en-GB" altLang="bg-BG" sz="2400" dirty="0" err="1" smtClean="0"/>
              <a:t>отчитат</a:t>
            </a:r>
            <a:r>
              <a:rPr lang="en-GB" altLang="bg-BG" sz="2400" dirty="0" smtClean="0"/>
              <a:t> така </a:t>
            </a:r>
            <a:r>
              <a:rPr lang="en-GB" altLang="bg-BG" sz="2400" dirty="0" err="1" smtClean="0"/>
              <a:t>наречените</a:t>
            </a:r>
            <a:r>
              <a:rPr lang="en-GB" altLang="bg-BG" sz="2400" dirty="0" smtClean="0"/>
              <a:t> </a:t>
            </a:r>
            <a:r>
              <a:rPr lang="en-GB" altLang="bg-BG" sz="2400" i="1" dirty="0" smtClean="0"/>
              <a:t>"</a:t>
            </a:r>
            <a:r>
              <a:rPr lang="en-GB" altLang="bg-BG" sz="2400" i="1" dirty="0" err="1" smtClean="0"/>
              <a:t>непарични</a:t>
            </a:r>
            <a:r>
              <a:rPr lang="en-GB" altLang="bg-BG" sz="2400" i="1" dirty="0" smtClean="0"/>
              <a:t> </a:t>
            </a:r>
            <a:r>
              <a:rPr lang="en-GB" altLang="bg-BG" sz="2400" i="1" dirty="0" err="1" smtClean="0"/>
              <a:t>възнагр</a:t>
            </a:r>
            <a:r>
              <a:rPr lang="bg-BG" altLang="bg-BG" sz="2400" i="1" dirty="0" smtClean="0"/>
              <a:t>а</a:t>
            </a:r>
            <a:r>
              <a:rPr lang="en-GB" altLang="bg-BG" sz="2400" i="1" dirty="0" err="1" smtClean="0"/>
              <a:t>ждения</a:t>
            </a:r>
            <a:r>
              <a:rPr lang="en-GB" altLang="bg-BG" sz="2400" i="1" dirty="0" smtClean="0"/>
              <a:t>".</a:t>
            </a:r>
            <a:r>
              <a:rPr lang="en-GB" altLang="bg-BG" sz="2400" dirty="0" smtClean="0"/>
              <a:t>  </a:t>
            </a:r>
            <a:r>
              <a:rPr lang="en-GB" altLang="bg-BG" sz="2400" dirty="0" err="1" smtClean="0"/>
              <a:t>Горските</a:t>
            </a:r>
            <a:r>
              <a:rPr lang="en-GB" altLang="bg-BG" sz="2400" dirty="0" smtClean="0"/>
              <a:t> </a:t>
            </a:r>
            <a:r>
              <a:rPr lang="en-GB" altLang="bg-BG" sz="2400" dirty="0" err="1" smtClean="0"/>
              <a:t>работници</a:t>
            </a:r>
            <a:r>
              <a:rPr lang="en-GB" altLang="bg-BG" sz="2400" dirty="0" smtClean="0"/>
              <a:t> </a:t>
            </a:r>
            <a:r>
              <a:rPr lang="en-GB" altLang="bg-BG" sz="2400" dirty="0" err="1" smtClean="0"/>
              <a:t>получават</a:t>
            </a:r>
            <a:r>
              <a:rPr lang="en-GB" altLang="bg-BG" sz="2400" dirty="0" smtClean="0"/>
              <a:t> </a:t>
            </a:r>
            <a:r>
              <a:rPr lang="en-GB" altLang="bg-BG" sz="2400" dirty="0" err="1" smtClean="0"/>
              <a:t>примерно</a:t>
            </a:r>
            <a:r>
              <a:rPr lang="en-GB" altLang="bg-BG" sz="2400" dirty="0" smtClean="0"/>
              <a:t> по </a:t>
            </a:r>
            <a:r>
              <a:rPr lang="en-GB" altLang="bg-BG" sz="2400" dirty="0" err="1" smtClean="0"/>
              <a:t>право</a:t>
            </a:r>
            <a:r>
              <a:rPr lang="en-GB" altLang="bg-BG" sz="2400" dirty="0" smtClean="0"/>
              <a:t> 10 </a:t>
            </a:r>
            <a:r>
              <a:rPr lang="en-GB" altLang="bg-BG" sz="2400" dirty="0" err="1" smtClean="0"/>
              <a:t>куб.м</a:t>
            </a:r>
            <a:r>
              <a:rPr lang="en-GB" altLang="bg-BG" sz="2400" dirty="0" smtClean="0"/>
              <a:t> </a:t>
            </a:r>
            <a:r>
              <a:rPr lang="en-GB" altLang="bg-BG" sz="2400" dirty="0" err="1" smtClean="0"/>
              <a:t>дървесина</a:t>
            </a:r>
            <a:r>
              <a:rPr lang="en-GB" altLang="bg-BG" sz="2400" dirty="0" smtClean="0"/>
              <a:t> </a:t>
            </a:r>
            <a:r>
              <a:rPr lang="en-GB" altLang="bg-BG" sz="2400" dirty="0" err="1" smtClean="0"/>
              <a:t>всяка</a:t>
            </a:r>
            <a:r>
              <a:rPr lang="en-GB" altLang="bg-BG" sz="2400" dirty="0" smtClean="0"/>
              <a:t> година, </a:t>
            </a:r>
            <a:r>
              <a:rPr lang="en-GB" altLang="bg-BG" sz="2400" dirty="0" err="1" smtClean="0"/>
              <a:t>паричната</a:t>
            </a:r>
            <a:r>
              <a:rPr lang="en-GB" altLang="bg-BG" sz="2400" dirty="0" smtClean="0"/>
              <a:t> </a:t>
            </a:r>
            <a:r>
              <a:rPr lang="en-GB" altLang="bg-BG" sz="2400" dirty="0" err="1" smtClean="0"/>
              <a:t>стойност</a:t>
            </a:r>
            <a:r>
              <a:rPr lang="en-GB" altLang="bg-BG" sz="2400" dirty="0" smtClean="0"/>
              <a:t> на която </a:t>
            </a:r>
            <a:r>
              <a:rPr lang="en-GB" altLang="bg-BG" sz="2400" dirty="0" err="1" smtClean="0"/>
              <a:t>повишава</a:t>
            </a:r>
            <a:r>
              <a:rPr lang="en-GB" altLang="bg-BG" sz="2400" dirty="0" smtClean="0"/>
              <a:t> с 50% </a:t>
            </a:r>
            <a:r>
              <a:rPr lang="en-GB" altLang="bg-BG" sz="2400" dirty="0" err="1" smtClean="0"/>
              <a:t>годишната</a:t>
            </a:r>
            <a:r>
              <a:rPr lang="en-GB" altLang="bg-BG" sz="2400" dirty="0" smtClean="0"/>
              <a:t> </a:t>
            </a:r>
            <a:r>
              <a:rPr lang="en-GB" altLang="bg-BG" sz="2400" dirty="0" err="1" smtClean="0"/>
              <a:t>им</a:t>
            </a:r>
            <a:r>
              <a:rPr lang="en-GB" altLang="bg-BG" sz="2400" dirty="0" smtClean="0"/>
              <a:t> </a:t>
            </a:r>
            <a:r>
              <a:rPr lang="en-GB" altLang="bg-BG" sz="2400" dirty="0" err="1" smtClean="0"/>
              <a:t>заплата</a:t>
            </a:r>
            <a:r>
              <a:rPr lang="en-GB" altLang="bg-BG" sz="2400" dirty="0" smtClean="0"/>
              <a:t>. </a:t>
            </a:r>
            <a:r>
              <a:rPr lang="en-GB" altLang="bg-BG" sz="2400" dirty="0" err="1" smtClean="0"/>
              <a:t>Много</a:t>
            </a:r>
            <a:r>
              <a:rPr lang="en-GB" altLang="bg-BG" sz="2400" dirty="0" smtClean="0"/>
              <a:t> </a:t>
            </a:r>
            <a:r>
              <a:rPr lang="en-GB" altLang="bg-BG" sz="2400" dirty="0" err="1" smtClean="0"/>
              <a:t>работници</a:t>
            </a:r>
            <a:r>
              <a:rPr lang="en-GB" altLang="bg-BG" sz="2400" dirty="0" smtClean="0"/>
              <a:t> </a:t>
            </a:r>
            <a:r>
              <a:rPr lang="en-GB" altLang="bg-BG" sz="2400" dirty="0" err="1" smtClean="0"/>
              <a:t>шофират</a:t>
            </a:r>
            <a:r>
              <a:rPr lang="en-GB" altLang="bg-BG" sz="2400" dirty="0" smtClean="0"/>
              <a:t> </a:t>
            </a:r>
            <a:r>
              <a:rPr lang="en-GB" altLang="bg-BG" sz="2400" dirty="0" err="1" smtClean="0"/>
              <a:t>служебни</a:t>
            </a:r>
            <a:r>
              <a:rPr lang="en-GB" altLang="bg-BG" sz="2400" dirty="0" smtClean="0"/>
              <a:t> </a:t>
            </a:r>
            <a:r>
              <a:rPr lang="en-GB" altLang="bg-BG" sz="2400" dirty="0" err="1" smtClean="0"/>
              <a:t>коли</a:t>
            </a:r>
            <a:r>
              <a:rPr lang="en-GB" altLang="bg-BG" sz="2400" dirty="0" smtClean="0"/>
              <a:t>, които </a:t>
            </a:r>
            <a:r>
              <a:rPr lang="en-GB" altLang="bg-BG" sz="2400" dirty="0" err="1" smtClean="0"/>
              <a:t>използват</a:t>
            </a:r>
            <a:r>
              <a:rPr lang="en-GB" altLang="bg-BG" sz="2400" dirty="0" smtClean="0"/>
              <a:t> </a:t>
            </a:r>
            <a:r>
              <a:rPr lang="en-GB" altLang="bg-BG" sz="2400" dirty="0" err="1" smtClean="0"/>
              <a:t>като</a:t>
            </a:r>
            <a:r>
              <a:rPr lang="en-GB" altLang="bg-BG" sz="2400" dirty="0" smtClean="0"/>
              <a:t> </a:t>
            </a:r>
            <a:r>
              <a:rPr lang="en-GB" altLang="bg-BG" sz="2400" dirty="0" err="1" smtClean="0"/>
              <a:t>частни</a:t>
            </a:r>
            <a:r>
              <a:rPr lang="en-GB" altLang="bg-BG" sz="2400" dirty="0" smtClean="0"/>
              <a:t>. </a:t>
            </a:r>
            <a:r>
              <a:rPr lang="en-GB" altLang="bg-BG" sz="2400" dirty="0" err="1" smtClean="0"/>
              <a:t>Много</a:t>
            </a:r>
            <a:r>
              <a:rPr lang="en-GB" altLang="bg-BG" sz="2400" dirty="0" smtClean="0"/>
              <a:t> </a:t>
            </a:r>
            <a:r>
              <a:rPr lang="en-GB" altLang="bg-BG" sz="2400" dirty="0" err="1" smtClean="0"/>
              <a:t>мениджъри</a:t>
            </a:r>
            <a:r>
              <a:rPr lang="en-GB" altLang="bg-BG" sz="2400" dirty="0" smtClean="0"/>
              <a:t> </a:t>
            </a:r>
            <a:r>
              <a:rPr lang="en-GB" altLang="bg-BG" sz="2400" dirty="0" err="1" smtClean="0"/>
              <a:t>получават</a:t>
            </a:r>
            <a:r>
              <a:rPr lang="en-GB" altLang="bg-BG" sz="2400" dirty="0" smtClean="0"/>
              <a:t> </a:t>
            </a:r>
            <a:r>
              <a:rPr lang="en-GB" altLang="bg-BG" sz="2400" dirty="0" err="1" smtClean="0"/>
              <a:t>бонуси</a:t>
            </a:r>
            <a:r>
              <a:rPr lang="en-GB" altLang="bg-BG" sz="2400" dirty="0" smtClean="0"/>
              <a:t> </a:t>
            </a:r>
            <a:r>
              <a:rPr lang="en-GB" altLang="bg-BG" sz="2400" dirty="0" err="1" smtClean="0"/>
              <a:t>като</a:t>
            </a:r>
            <a:r>
              <a:rPr lang="en-GB" altLang="bg-BG" sz="2400" dirty="0" smtClean="0"/>
              <a:t> </a:t>
            </a:r>
            <a:r>
              <a:rPr lang="en-GB" altLang="bg-BG" sz="2400" dirty="0" err="1" smtClean="0"/>
              <a:t>семейна</a:t>
            </a:r>
            <a:r>
              <a:rPr lang="en-GB" altLang="bg-BG" sz="2400" dirty="0" smtClean="0"/>
              <a:t> </a:t>
            </a:r>
            <a:r>
              <a:rPr lang="en-GB" altLang="bg-BG" sz="2400" dirty="0" err="1" smtClean="0"/>
              <a:t>двуседмична</a:t>
            </a:r>
            <a:r>
              <a:rPr lang="en-GB" altLang="bg-BG" sz="2400" dirty="0" smtClean="0"/>
              <a:t> </a:t>
            </a:r>
            <a:r>
              <a:rPr lang="en-GB" altLang="bg-BG" sz="2400" dirty="0" err="1" smtClean="0"/>
              <a:t>почивка</a:t>
            </a:r>
            <a:r>
              <a:rPr lang="en-GB" altLang="bg-BG" sz="2400" dirty="0" smtClean="0"/>
              <a:t> в </a:t>
            </a:r>
            <a:r>
              <a:rPr lang="en-GB" altLang="bg-BG" sz="2400" dirty="0" err="1" smtClean="0"/>
              <a:t>Алпите</a:t>
            </a:r>
            <a:r>
              <a:rPr lang="en-GB" altLang="bg-BG" sz="2400" dirty="0" smtClean="0"/>
              <a:t> или на </a:t>
            </a:r>
            <a:r>
              <a:rPr lang="en-GB" altLang="bg-BG" sz="2400" dirty="0" err="1" smtClean="0"/>
              <a:t>Мал</a:t>
            </a:r>
            <a:r>
              <a:rPr lang="bg-BG" altLang="bg-BG" sz="2400" dirty="0" smtClean="0"/>
              <a:t>д</a:t>
            </a:r>
            <a:r>
              <a:rPr lang="en-GB" altLang="bg-BG" sz="2400" dirty="0" smtClean="0"/>
              <a:t>и</a:t>
            </a:r>
            <a:r>
              <a:rPr lang="bg-BG" altLang="bg-BG" sz="2400" dirty="0" smtClean="0"/>
              <a:t>в</a:t>
            </a:r>
            <a:r>
              <a:rPr lang="en-GB" altLang="bg-BG" sz="2400" dirty="0" err="1" smtClean="0"/>
              <a:t>ите</a:t>
            </a:r>
            <a:r>
              <a:rPr lang="en-GB" altLang="bg-BG" sz="2400" dirty="0" smtClean="0"/>
              <a:t>. </a:t>
            </a:r>
            <a:r>
              <a:rPr lang="en-GB" altLang="bg-BG" sz="2400" dirty="0" err="1" smtClean="0"/>
              <a:t>Що</a:t>
            </a:r>
            <a:r>
              <a:rPr lang="en-GB" altLang="bg-BG" sz="2400" dirty="0" smtClean="0"/>
              <a:t> се </a:t>
            </a:r>
            <a:r>
              <a:rPr lang="en-GB" altLang="bg-BG" sz="2400" dirty="0" err="1" smtClean="0"/>
              <a:t>отнася</a:t>
            </a:r>
            <a:r>
              <a:rPr lang="en-GB" altLang="bg-BG" sz="2400" dirty="0" smtClean="0"/>
              <a:t> до </a:t>
            </a:r>
            <a:r>
              <a:rPr lang="en-GB" altLang="bg-BG" sz="2400" dirty="0" err="1" smtClean="0"/>
              <a:t>депутатите</a:t>
            </a:r>
            <a:r>
              <a:rPr lang="en-GB" altLang="bg-BG" sz="2400" dirty="0" smtClean="0"/>
              <a:t>, </a:t>
            </a:r>
            <a:r>
              <a:rPr lang="en-GB" altLang="bg-BG" sz="2400" dirty="0" err="1" smtClean="0"/>
              <a:t>не</a:t>
            </a:r>
            <a:r>
              <a:rPr lang="en-GB" altLang="bg-BG" sz="2400" dirty="0" smtClean="0"/>
              <a:t> </a:t>
            </a:r>
            <a:r>
              <a:rPr lang="en-GB" altLang="bg-BG" sz="2400" dirty="0" err="1" smtClean="0"/>
              <a:t>заплатата</a:t>
            </a:r>
            <a:r>
              <a:rPr lang="en-GB" altLang="bg-BG" sz="2400" dirty="0" smtClean="0"/>
              <a:t> </a:t>
            </a:r>
            <a:r>
              <a:rPr lang="en-GB" altLang="bg-BG" sz="2400" dirty="0" err="1" smtClean="0"/>
              <a:t>ги</a:t>
            </a:r>
            <a:r>
              <a:rPr lang="en-GB" altLang="bg-BG" sz="2400" dirty="0" smtClean="0"/>
              <a:t> </a:t>
            </a:r>
            <a:r>
              <a:rPr lang="en-GB" altLang="bg-BG" sz="2400" dirty="0" err="1" smtClean="0"/>
              <a:t>привлича</a:t>
            </a:r>
            <a:r>
              <a:rPr lang="en-GB" altLang="bg-BG" sz="2400" dirty="0" smtClean="0"/>
              <a:t> </a:t>
            </a:r>
            <a:r>
              <a:rPr lang="en-GB" altLang="bg-BG" sz="2400" dirty="0" err="1" smtClean="0"/>
              <a:t>към</a:t>
            </a:r>
            <a:r>
              <a:rPr lang="en-GB" altLang="bg-BG" sz="2400" dirty="0" smtClean="0"/>
              <a:t> </a:t>
            </a:r>
            <a:r>
              <a:rPr lang="en-GB" altLang="bg-BG" sz="2400" dirty="0" err="1" smtClean="0"/>
              <a:t>тази</a:t>
            </a:r>
            <a:r>
              <a:rPr lang="en-GB" altLang="bg-BG" sz="2400" dirty="0" smtClean="0"/>
              <a:t> </a:t>
            </a:r>
            <a:r>
              <a:rPr lang="en-GB" altLang="bg-BG" sz="2400" dirty="0" err="1" smtClean="0"/>
              <a:t>високоотговорна</a:t>
            </a:r>
            <a:r>
              <a:rPr lang="en-GB" altLang="bg-BG" sz="2400" dirty="0" smtClean="0"/>
              <a:t> </a:t>
            </a:r>
            <a:r>
              <a:rPr lang="en-GB" altLang="bg-BG" sz="2400" dirty="0" err="1" smtClean="0"/>
              <a:t>държавна</a:t>
            </a:r>
            <a:r>
              <a:rPr lang="en-GB" altLang="bg-BG" sz="2400" dirty="0" smtClean="0"/>
              <a:t> </a:t>
            </a:r>
            <a:r>
              <a:rPr lang="en-GB" altLang="bg-BG" sz="2400" dirty="0" err="1" smtClean="0"/>
              <a:t>дейност</a:t>
            </a:r>
            <a:r>
              <a:rPr lang="en-GB" altLang="bg-BG" sz="2400" dirty="0" smtClean="0"/>
              <a:t>,  а </a:t>
            </a:r>
            <a:r>
              <a:rPr lang="en-GB" altLang="bg-BG" sz="2400" dirty="0" err="1" smtClean="0"/>
              <a:t>социалния</a:t>
            </a:r>
            <a:r>
              <a:rPr lang="en-GB" altLang="bg-BG" sz="2400" dirty="0" smtClean="0"/>
              <a:t> </a:t>
            </a:r>
            <a:r>
              <a:rPr lang="en-GB" altLang="bg-BG" sz="2400" dirty="0" err="1" smtClean="0"/>
              <a:t>престиж</a:t>
            </a:r>
            <a:r>
              <a:rPr lang="en-GB" altLang="bg-BG" sz="2400" dirty="0" smtClean="0"/>
              <a:t>, която тя </a:t>
            </a:r>
            <a:r>
              <a:rPr lang="en-GB" altLang="bg-BG" sz="2400" dirty="0" err="1" smtClean="0"/>
              <a:t>им</a:t>
            </a:r>
            <a:r>
              <a:rPr lang="en-GB" altLang="bg-BG" sz="2400" dirty="0" smtClean="0"/>
              <a:t> носи. Например, </a:t>
            </a:r>
            <a:r>
              <a:rPr lang="en-GB" altLang="bg-BG" sz="2400" dirty="0" err="1" smtClean="0"/>
              <a:t>президентите</a:t>
            </a:r>
            <a:r>
              <a:rPr lang="en-GB" altLang="bg-BG" sz="2400" dirty="0" smtClean="0"/>
              <a:t> на САЩ и </a:t>
            </a:r>
            <a:r>
              <a:rPr lang="en-GB" altLang="bg-BG" sz="2400" dirty="0" err="1" smtClean="0"/>
              <a:t>България</a:t>
            </a:r>
            <a:r>
              <a:rPr lang="en-GB" altLang="bg-BG" sz="2400" dirty="0" smtClean="0"/>
              <a:t> са </a:t>
            </a:r>
            <a:r>
              <a:rPr lang="en-GB" altLang="bg-BG" sz="2400" dirty="0" err="1" smtClean="0"/>
              <a:t>някъде</a:t>
            </a:r>
            <a:r>
              <a:rPr lang="en-GB" altLang="bg-BG" sz="2400" dirty="0" smtClean="0"/>
              <a:t> по </a:t>
            </a:r>
            <a:r>
              <a:rPr lang="en-GB" altLang="bg-BG" sz="2400" dirty="0" err="1" smtClean="0"/>
              <a:t>средата</a:t>
            </a:r>
            <a:r>
              <a:rPr lang="en-GB" altLang="bg-BG" sz="2400" dirty="0" smtClean="0"/>
              <a:t> в </a:t>
            </a:r>
            <a:r>
              <a:rPr lang="en-GB" altLang="bg-BG" sz="2400" dirty="0" err="1" smtClean="0"/>
              <a:t>списъка</a:t>
            </a:r>
            <a:r>
              <a:rPr lang="en-GB" altLang="bg-BG" sz="2400" dirty="0" smtClean="0"/>
              <a:t> на </a:t>
            </a:r>
            <a:r>
              <a:rPr lang="en-GB" altLang="bg-BG" sz="2400" dirty="0" err="1" smtClean="0"/>
              <a:t>високоплатените</a:t>
            </a:r>
            <a:r>
              <a:rPr lang="en-GB" altLang="bg-BG" sz="2400" dirty="0" smtClean="0"/>
              <a:t> </a:t>
            </a:r>
            <a:r>
              <a:rPr lang="en-GB" altLang="bg-BG" sz="2400" dirty="0" err="1" smtClean="0"/>
              <a:t>специалисти</a:t>
            </a:r>
            <a:r>
              <a:rPr lang="en-GB" altLang="bg-BG" sz="2400" dirty="0" smtClean="0"/>
              <a:t> в </a:t>
            </a:r>
            <a:r>
              <a:rPr lang="en-GB" altLang="bg-BG" sz="2400" dirty="0" err="1" smtClean="0"/>
              <a:t>двете</a:t>
            </a:r>
            <a:r>
              <a:rPr lang="en-GB" altLang="bg-BG" sz="2400" dirty="0" smtClean="0"/>
              <a:t> </a:t>
            </a:r>
            <a:r>
              <a:rPr lang="en-GB" altLang="bg-BG" sz="2400" dirty="0" err="1" smtClean="0"/>
              <a:t>страни</a:t>
            </a:r>
            <a:r>
              <a:rPr lang="bg-BG" altLang="bg-BG" sz="24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72</a:t>
            </a:fld>
            <a:endParaRPr lang="bg-BG" altLang="bg-BG"/>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endParaRPr lang="bg-BG" altLang="bg-BG" smtClean="0"/>
          </a:p>
        </p:txBody>
      </p:sp>
      <p:sp>
        <p:nvSpPr>
          <p:cNvPr id="72707" name="Rectangle 3"/>
          <p:cNvSpPr>
            <a:spLocks noGrp="1" noChangeArrowheads="1"/>
          </p:cNvSpPr>
          <p:nvPr>
            <p:ph type="body" idx="1"/>
          </p:nvPr>
        </p:nvSpPr>
        <p:spPr/>
        <p:txBody>
          <a:bodyPr/>
          <a:lstStyle/>
          <a:p>
            <a:pPr marL="0" indent="0" algn="just" eaLnBrk="1" hangingPunct="1">
              <a:buFontTx/>
              <a:buNone/>
            </a:pPr>
            <a:r>
              <a:rPr lang="en-GB" altLang="bg-BG" sz="2800" dirty="0" err="1" smtClean="0"/>
              <a:t>Горните</a:t>
            </a:r>
            <a:r>
              <a:rPr lang="en-GB" altLang="bg-BG" sz="2800" dirty="0" smtClean="0"/>
              <a:t> </a:t>
            </a:r>
            <a:r>
              <a:rPr lang="en-GB" altLang="bg-BG" sz="2800" dirty="0" err="1" smtClean="0"/>
              <a:t>аргументи</a:t>
            </a:r>
            <a:r>
              <a:rPr lang="en-GB" altLang="bg-BG" sz="2800" dirty="0" smtClean="0"/>
              <a:t> пораждат </a:t>
            </a:r>
            <a:r>
              <a:rPr lang="en-GB" altLang="bg-BG" sz="2800" dirty="0" err="1" smtClean="0"/>
              <a:t>тезата</a:t>
            </a:r>
            <a:r>
              <a:rPr lang="en-GB" altLang="bg-BG" sz="2800" dirty="0" smtClean="0"/>
              <a:t>, че </a:t>
            </a:r>
            <a:r>
              <a:rPr lang="en-GB" altLang="bg-BG" sz="2800" b="1" dirty="0" err="1" smtClean="0"/>
              <a:t>паричното</a:t>
            </a:r>
            <a:r>
              <a:rPr lang="en-GB" altLang="bg-BG" sz="2800" b="1" dirty="0" smtClean="0"/>
              <a:t> </a:t>
            </a:r>
            <a:r>
              <a:rPr lang="en-GB" altLang="bg-BG" sz="2800" b="1" dirty="0" err="1" smtClean="0"/>
              <a:t>възнагр</a:t>
            </a:r>
            <a:r>
              <a:rPr lang="bg-BG" altLang="bg-BG" sz="2800" b="1" dirty="0" smtClean="0"/>
              <a:t>а</a:t>
            </a:r>
            <a:r>
              <a:rPr lang="en-GB" altLang="bg-BG" sz="2800" b="1" dirty="0" err="1" smtClean="0"/>
              <a:t>ждение</a:t>
            </a:r>
            <a:r>
              <a:rPr lang="en-GB" altLang="bg-BG" sz="2800" b="1" dirty="0" smtClean="0"/>
              <a:t> </a:t>
            </a:r>
            <a:r>
              <a:rPr lang="en-GB" altLang="bg-BG" sz="2800" b="1" dirty="0" err="1" smtClean="0"/>
              <a:t>не</a:t>
            </a:r>
            <a:r>
              <a:rPr lang="en-GB" altLang="bg-BG" sz="2800" b="1" dirty="0" smtClean="0"/>
              <a:t> е </a:t>
            </a:r>
            <a:r>
              <a:rPr lang="en-GB" altLang="bg-BG" sz="2800" b="1" dirty="0" err="1" smtClean="0"/>
              <a:t>единствения</a:t>
            </a:r>
            <a:r>
              <a:rPr lang="en-GB" altLang="bg-BG" sz="2800" b="1" dirty="0" smtClean="0"/>
              <a:t> </a:t>
            </a:r>
            <a:r>
              <a:rPr lang="en-GB" altLang="bg-BG" sz="2800" b="1" dirty="0" err="1" smtClean="0"/>
              <a:t>фактор</a:t>
            </a:r>
            <a:r>
              <a:rPr lang="en-GB" altLang="bg-BG" sz="2800" b="1" dirty="0" smtClean="0"/>
              <a:t>, които определя </a:t>
            </a:r>
            <a:r>
              <a:rPr lang="en-GB" altLang="bg-BG" sz="2800" b="1" dirty="0" err="1" smtClean="0"/>
              <a:t>предпочитанието</a:t>
            </a:r>
            <a:r>
              <a:rPr lang="en-GB" altLang="bg-BG" sz="2800" b="1" dirty="0" smtClean="0"/>
              <a:t> </a:t>
            </a:r>
            <a:r>
              <a:rPr lang="en-GB" altLang="bg-BG" sz="2800" b="1" dirty="0" err="1" smtClean="0"/>
              <a:t>към</a:t>
            </a:r>
            <a:r>
              <a:rPr lang="en-GB" altLang="bg-BG" sz="2800" b="1" dirty="0" smtClean="0"/>
              <a:t> </a:t>
            </a:r>
            <a:r>
              <a:rPr lang="en-GB" altLang="bg-BG" sz="2800" b="1" dirty="0" err="1" smtClean="0"/>
              <a:t>дадена</a:t>
            </a:r>
            <a:r>
              <a:rPr lang="en-GB" altLang="bg-BG" sz="2800" b="1" dirty="0" smtClean="0"/>
              <a:t> </a:t>
            </a:r>
            <a:r>
              <a:rPr lang="en-GB" altLang="bg-BG" sz="2800" b="1" dirty="0" err="1" smtClean="0"/>
              <a:t>работа</a:t>
            </a:r>
            <a:r>
              <a:rPr lang="en-GB" altLang="bg-BG" sz="2800" dirty="0" smtClean="0"/>
              <a:t>. Влияние върху избора </a:t>
            </a:r>
            <a:r>
              <a:rPr lang="en-GB" altLang="bg-BG" sz="2800" dirty="0" err="1" smtClean="0"/>
              <a:t>оказват</a:t>
            </a:r>
            <a:r>
              <a:rPr lang="en-GB" altLang="bg-BG" sz="2800" dirty="0" smtClean="0"/>
              <a:t> и  </a:t>
            </a:r>
            <a:r>
              <a:rPr lang="en-GB" altLang="bg-BG" sz="2800" dirty="0" err="1" smtClean="0"/>
              <a:t>непаричните</a:t>
            </a:r>
            <a:r>
              <a:rPr lang="en-GB" altLang="bg-BG" sz="2800" dirty="0" smtClean="0"/>
              <a:t> </a:t>
            </a:r>
            <a:r>
              <a:rPr lang="en-GB" altLang="bg-BG" sz="2800" dirty="0" err="1" smtClean="0"/>
              <a:t>ползи</a:t>
            </a:r>
            <a:r>
              <a:rPr lang="en-GB" altLang="bg-BG" sz="2800" dirty="0" smtClean="0"/>
              <a:t>, които тя носи на </a:t>
            </a:r>
            <a:r>
              <a:rPr lang="en-GB" altLang="bg-BG" sz="2800" dirty="0" err="1" smtClean="0"/>
              <a:t>работещия</a:t>
            </a:r>
            <a:r>
              <a:rPr lang="en-GB" altLang="bg-BG" sz="2800" dirty="0" smtClean="0"/>
              <a:t>.  </a:t>
            </a:r>
            <a:r>
              <a:rPr lang="en-GB" altLang="bg-BG" sz="2800" dirty="0" err="1" smtClean="0"/>
              <a:t>Ето</a:t>
            </a:r>
            <a:r>
              <a:rPr lang="en-GB" altLang="bg-BG" sz="2800" dirty="0" smtClean="0"/>
              <a:t> </a:t>
            </a:r>
            <a:r>
              <a:rPr lang="en-GB" altLang="bg-BG" sz="2800" dirty="0" err="1" smtClean="0"/>
              <a:t>защо</a:t>
            </a:r>
            <a:r>
              <a:rPr lang="en-GB" altLang="bg-BG" sz="2800" dirty="0" smtClean="0"/>
              <a:t> се </a:t>
            </a:r>
            <a:r>
              <a:rPr lang="en-GB" altLang="bg-BG" sz="2800" dirty="0" err="1" smtClean="0"/>
              <a:t>налага</a:t>
            </a:r>
            <a:r>
              <a:rPr lang="en-GB" altLang="bg-BG" sz="2800" dirty="0" smtClean="0"/>
              <a:t> </a:t>
            </a:r>
            <a:r>
              <a:rPr lang="en-GB" altLang="bg-BG" sz="2800" dirty="0" err="1" smtClean="0"/>
              <a:t>разбирането</a:t>
            </a:r>
            <a:r>
              <a:rPr lang="en-GB" altLang="bg-BG" sz="2800" dirty="0" smtClean="0"/>
              <a:t>, че </a:t>
            </a:r>
            <a:r>
              <a:rPr lang="en-GB" altLang="bg-BG" sz="2800" dirty="0" err="1" smtClean="0"/>
              <a:t>продавачите</a:t>
            </a:r>
            <a:r>
              <a:rPr lang="en-GB" altLang="bg-BG" sz="2800" dirty="0" smtClean="0"/>
              <a:t> на своя труд се </a:t>
            </a:r>
            <a:r>
              <a:rPr lang="en-GB" altLang="bg-BG" sz="2800" dirty="0" err="1" smtClean="0"/>
              <a:t>ръководят</a:t>
            </a:r>
            <a:r>
              <a:rPr lang="en-GB" altLang="bg-BG" sz="2800" dirty="0" smtClean="0"/>
              <a:t> от </a:t>
            </a:r>
            <a:r>
              <a:rPr lang="en-GB" altLang="bg-BG" sz="2800" i="1" dirty="0" err="1" smtClean="0"/>
              <a:t>принципа</a:t>
            </a:r>
            <a:r>
              <a:rPr lang="en-GB" altLang="bg-BG" sz="2800" i="1" dirty="0" smtClean="0"/>
              <a:t> на </a:t>
            </a:r>
            <a:r>
              <a:rPr lang="en-GB" altLang="bg-BG" sz="2800" i="1" dirty="0" err="1" smtClean="0"/>
              <a:t>чистите</a:t>
            </a:r>
            <a:r>
              <a:rPr lang="en-GB" altLang="bg-BG" sz="2800" i="1" dirty="0" smtClean="0"/>
              <a:t> </a:t>
            </a:r>
            <a:r>
              <a:rPr lang="en-GB" altLang="bg-BG" sz="2800" i="1" dirty="0" err="1" smtClean="0"/>
              <a:t>ползи</a:t>
            </a:r>
            <a:r>
              <a:rPr lang="en-GB" altLang="bg-BG" sz="2800" i="1" dirty="0" smtClean="0"/>
              <a:t>,</a:t>
            </a:r>
            <a:r>
              <a:rPr lang="en-GB" altLang="bg-BG" sz="2800" dirty="0" smtClean="0"/>
              <a:t> </a:t>
            </a:r>
            <a:r>
              <a:rPr lang="en-GB" altLang="bg-BG" sz="2800" dirty="0" err="1" smtClean="0"/>
              <a:t>т.е</a:t>
            </a:r>
            <a:r>
              <a:rPr lang="bg-BG" altLang="bg-BG" sz="2800" dirty="0" smtClean="0"/>
              <a:t>.</a:t>
            </a:r>
            <a:r>
              <a:rPr lang="en-GB" altLang="bg-BG" sz="2800" dirty="0" smtClean="0"/>
              <a:t> </a:t>
            </a:r>
            <a:r>
              <a:rPr lang="en-GB" altLang="bg-BG" sz="2800" dirty="0" err="1" smtClean="0"/>
              <a:t>както</a:t>
            </a:r>
            <a:r>
              <a:rPr lang="en-GB" altLang="bg-BG" sz="2800" dirty="0" smtClean="0"/>
              <a:t> от </a:t>
            </a:r>
            <a:r>
              <a:rPr lang="en-GB" altLang="bg-BG" sz="2800" dirty="0" err="1" smtClean="0"/>
              <a:t>размера</a:t>
            </a:r>
            <a:r>
              <a:rPr lang="en-GB" altLang="bg-BG" sz="2800" dirty="0" smtClean="0"/>
              <a:t> на </a:t>
            </a:r>
            <a:r>
              <a:rPr lang="en-GB" altLang="bg-BG" sz="2800" dirty="0" err="1" smtClean="0"/>
              <a:t>паричния</a:t>
            </a:r>
            <a:r>
              <a:rPr lang="en-GB" altLang="bg-BG" sz="2800" dirty="0" smtClean="0"/>
              <a:t> доход, така и от </a:t>
            </a:r>
            <a:r>
              <a:rPr lang="en-GB" altLang="bg-BG" sz="2800" dirty="0" err="1" smtClean="0"/>
              <a:t>непаричните</a:t>
            </a:r>
            <a:r>
              <a:rPr lang="en-GB" altLang="bg-BG" sz="2800" dirty="0" smtClean="0"/>
              <a:t> </a:t>
            </a:r>
            <a:r>
              <a:rPr lang="en-GB" altLang="bg-BG" sz="2800" dirty="0" err="1" smtClean="0"/>
              <a:t>изгоди</a:t>
            </a:r>
            <a:r>
              <a:rPr lang="en-GB" altLang="bg-BG" sz="2800" dirty="0" smtClean="0"/>
              <a:t> от </a:t>
            </a:r>
            <a:r>
              <a:rPr lang="en-GB" altLang="bg-BG" sz="2800" dirty="0" err="1" smtClean="0"/>
              <a:t>дадената</a:t>
            </a:r>
            <a:r>
              <a:rPr lang="en-GB" altLang="bg-BG" sz="2800" dirty="0" smtClean="0"/>
              <a:t> </a:t>
            </a:r>
            <a:r>
              <a:rPr lang="en-GB" altLang="bg-BG" sz="2800" dirty="0" err="1" smtClean="0"/>
              <a:t>работа</a:t>
            </a:r>
            <a:r>
              <a:rPr lang="bg-BG" altLang="bg-BG" sz="28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73</a:t>
            </a:fld>
            <a:endParaRPr lang="bg-BG" altLang="bg-BG"/>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GB" altLang="bg-BG" sz="4000" b="1" dirty="0" err="1" smtClean="0"/>
              <a:t>неравновесие</a:t>
            </a:r>
            <a:r>
              <a:rPr lang="en-GB" altLang="bg-BG" sz="4000" b="1" dirty="0" smtClean="0"/>
              <a:t> на пазара на труда</a:t>
            </a:r>
            <a:endParaRPr lang="bg-BG" altLang="bg-BG" sz="4000" b="1" dirty="0" smtClean="0"/>
          </a:p>
        </p:txBody>
      </p:sp>
      <p:sp>
        <p:nvSpPr>
          <p:cNvPr id="73731" name="Rectangle 3"/>
          <p:cNvSpPr>
            <a:spLocks noGrp="1" noChangeArrowheads="1"/>
          </p:cNvSpPr>
          <p:nvPr>
            <p:ph type="body" idx="1"/>
          </p:nvPr>
        </p:nvSpPr>
        <p:spPr/>
        <p:txBody>
          <a:bodyPr/>
          <a:lstStyle/>
          <a:p>
            <a:pPr marL="0" indent="0" algn="just" eaLnBrk="1" hangingPunct="1">
              <a:lnSpc>
                <a:spcPct val="90000"/>
              </a:lnSpc>
              <a:buFontTx/>
              <a:buNone/>
            </a:pPr>
            <a:r>
              <a:rPr lang="bg-BG" altLang="bg-BG" sz="2800" dirty="0" smtClean="0"/>
              <a:t>Най-общо казано, неравновесието на трудовия пазара е такова състояние, при което търсенето и предлагането на труда не съвпадат, следователно цената на труда е </a:t>
            </a:r>
            <a:r>
              <a:rPr lang="bg-BG" altLang="bg-BG" sz="2800" dirty="0" err="1" smtClean="0"/>
              <a:t>наравновесна</a:t>
            </a:r>
            <a:r>
              <a:rPr lang="bg-BG" altLang="bg-BG" sz="2800" dirty="0" smtClean="0"/>
              <a:t> или MRP &gt;&lt;MFC в един по-дълъг период от време. Съществуват поредица причини, които водят до </a:t>
            </a:r>
            <a:r>
              <a:rPr lang="bg-BG" altLang="bg-BG" sz="2800" dirty="0" err="1" smtClean="0"/>
              <a:t>свръхпредлагане</a:t>
            </a:r>
            <a:r>
              <a:rPr lang="bg-BG" altLang="bg-BG" sz="2800" dirty="0" smtClean="0"/>
              <a:t> или </a:t>
            </a:r>
            <a:r>
              <a:rPr lang="bg-BG" altLang="bg-BG" sz="2800" dirty="0" err="1" smtClean="0"/>
              <a:t>свръхтърсене</a:t>
            </a:r>
            <a:r>
              <a:rPr lang="bg-BG" altLang="bg-BG" sz="2800" dirty="0" smtClean="0"/>
              <a:t> на даден труд на пазара. Ние тук представяме само тези, които произтичат от особеностите на трудовия пазар.</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74</a:t>
            </a:fld>
            <a:endParaRPr lang="bg-BG" altLang="bg-BG"/>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GB" altLang="bg-BG" sz="4000" b="1" dirty="0" err="1" smtClean="0"/>
              <a:t>неравновесие</a:t>
            </a:r>
            <a:r>
              <a:rPr lang="en-GB" altLang="bg-BG" sz="4000" b="1" dirty="0" smtClean="0"/>
              <a:t> на пазара на труда</a:t>
            </a:r>
            <a:endParaRPr lang="bg-BG" altLang="bg-BG" sz="4000" b="1" dirty="0" smtClean="0"/>
          </a:p>
        </p:txBody>
      </p:sp>
      <p:sp>
        <p:nvSpPr>
          <p:cNvPr id="74755" name="Rectangle 3"/>
          <p:cNvSpPr>
            <a:spLocks noGrp="1" noChangeArrowheads="1"/>
          </p:cNvSpPr>
          <p:nvPr>
            <p:ph type="body" idx="1"/>
          </p:nvPr>
        </p:nvSpPr>
        <p:spPr>
          <a:xfrm>
            <a:off x="467544" y="1556792"/>
            <a:ext cx="8229600" cy="4525963"/>
          </a:xfrm>
        </p:spPr>
        <p:txBody>
          <a:bodyPr/>
          <a:lstStyle/>
          <a:p>
            <a:pPr algn="just" eaLnBrk="1" hangingPunct="1">
              <a:lnSpc>
                <a:spcPct val="90000"/>
              </a:lnSpc>
            </a:pPr>
            <a:r>
              <a:rPr lang="bg-BG" altLang="bg-BG" sz="2400" dirty="0" smtClean="0"/>
              <a:t>На първо място, хетерогенността на трудовия пазар създава</a:t>
            </a:r>
            <a:r>
              <a:rPr lang="bg-BG" altLang="bg-BG" sz="2400" i="1" dirty="0" smtClean="0"/>
              <a:t> неконкуриращи се групи </a:t>
            </a:r>
            <a:r>
              <a:rPr lang="en-GB" altLang="bg-BG" sz="2400" i="1" dirty="0" err="1" smtClean="0"/>
              <a:t>помежду</a:t>
            </a:r>
            <a:r>
              <a:rPr lang="en-GB" altLang="bg-BG" sz="2400" i="1" dirty="0" smtClean="0"/>
              <a:t> </a:t>
            </a:r>
            <a:r>
              <a:rPr lang="en-GB" altLang="bg-BG" sz="2400" i="1" dirty="0" err="1" smtClean="0"/>
              <a:t>си</a:t>
            </a:r>
            <a:r>
              <a:rPr lang="en-GB" altLang="bg-BG" sz="2400" i="1" dirty="0" smtClean="0"/>
              <a:t>.</a:t>
            </a:r>
            <a:r>
              <a:rPr lang="en-GB" altLang="bg-BG" sz="2400" dirty="0" smtClean="0"/>
              <a:t> </a:t>
            </a:r>
            <a:endParaRPr lang="bg-BG" altLang="bg-BG" sz="2400" dirty="0" smtClean="0"/>
          </a:p>
          <a:p>
            <a:pPr algn="just" eaLnBrk="1" hangingPunct="1">
              <a:lnSpc>
                <a:spcPct val="90000"/>
              </a:lnSpc>
            </a:pPr>
            <a:r>
              <a:rPr lang="bg-BG" altLang="bg-BG" sz="2400" dirty="0" smtClean="0"/>
              <a:t>На второ място, работната заплата като цена на труда е </a:t>
            </a:r>
            <a:r>
              <a:rPr lang="bg-BG" altLang="bg-BG" sz="2400" i="1" dirty="0" smtClean="0"/>
              <a:t>негъвкава </a:t>
            </a:r>
            <a:r>
              <a:rPr lang="en-GB" altLang="bg-BG" sz="2400" i="1" dirty="0" err="1" smtClean="0"/>
              <a:t>величина</a:t>
            </a:r>
            <a:r>
              <a:rPr lang="bg-BG" altLang="bg-BG" sz="2400" dirty="0" smtClean="0"/>
              <a:t> </a:t>
            </a:r>
          </a:p>
          <a:p>
            <a:pPr algn="just" eaLnBrk="1" hangingPunct="1">
              <a:lnSpc>
                <a:spcPct val="90000"/>
              </a:lnSpc>
            </a:pPr>
            <a:r>
              <a:rPr lang="bg-BG" altLang="bg-BG" sz="2400" dirty="0" smtClean="0"/>
              <a:t>На трето място, </a:t>
            </a:r>
            <a:r>
              <a:rPr lang="bg-BG" altLang="bg-BG" sz="2400" i="1" dirty="0" smtClean="0"/>
              <a:t>големите компании като самостоятелни единици са в състояние да се изолират от правилата </a:t>
            </a:r>
            <a:r>
              <a:rPr lang="en-GB" altLang="bg-BG" sz="2400" i="1" dirty="0" err="1" smtClean="0"/>
              <a:t>на</a:t>
            </a:r>
            <a:r>
              <a:rPr lang="en-GB" altLang="bg-BG" sz="2400" i="1" dirty="0" smtClean="0"/>
              <a:t> </a:t>
            </a:r>
            <a:r>
              <a:rPr lang="en-GB" altLang="bg-BG" sz="2400" i="1" dirty="0" err="1" smtClean="0"/>
              <a:t>трудовия</a:t>
            </a:r>
            <a:r>
              <a:rPr lang="en-GB" altLang="bg-BG" sz="2400" i="1" dirty="0" smtClean="0"/>
              <a:t> пазар</a:t>
            </a:r>
            <a:r>
              <a:rPr lang="bg-BG" altLang="bg-BG" sz="2400" dirty="0" smtClean="0"/>
              <a:t> </a:t>
            </a:r>
          </a:p>
          <a:p>
            <a:pPr algn="just" eaLnBrk="1" hangingPunct="1">
              <a:lnSpc>
                <a:spcPct val="90000"/>
              </a:lnSpc>
            </a:pPr>
            <a:r>
              <a:rPr lang="bg-BG" altLang="bg-BG" sz="2400" dirty="0" smtClean="0"/>
              <a:t>На четвърто място</a:t>
            </a:r>
            <a:r>
              <a:rPr lang="bg-BG" altLang="bg-BG" sz="2400" i="1" dirty="0" smtClean="0"/>
              <a:t>,</a:t>
            </a:r>
            <a:r>
              <a:rPr lang="bg-BG" altLang="bg-BG" sz="2400" dirty="0" smtClean="0"/>
              <a:t>  търсенето на нова работа или на подходящи работници поражда </a:t>
            </a:r>
            <a:r>
              <a:rPr lang="bg-BG" altLang="bg-BG" sz="2400" i="1" dirty="0" smtClean="0"/>
              <a:t>информационни разходи</a:t>
            </a:r>
            <a:r>
              <a:rPr lang="bg-BG" altLang="bg-BG" sz="2400" dirty="0" smtClean="0"/>
              <a:t> </a:t>
            </a:r>
            <a:r>
              <a:rPr lang="en-GB" altLang="bg-BG" sz="2400" dirty="0" smtClean="0"/>
              <a:t>и за работниците и за </a:t>
            </a:r>
            <a:r>
              <a:rPr lang="en-GB" altLang="bg-BG" sz="2400" dirty="0" err="1" smtClean="0"/>
              <a:t>работодателите</a:t>
            </a:r>
            <a:r>
              <a:rPr lang="bg-BG" altLang="bg-BG" sz="24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75</a:t>
            </a:fld>
            <a:endParaRPr lang="bg-BG" altLang="bg-BG"/>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GB" altLang="bg-BG" sz="4000" b="1" dirty="0" err="1" smtClean="0"/>
              <a:t>проблемът</a:t>
            </a:r>
            <a:r>
              <a:rPr lang="en-GB" altLang="bg-BG" sz="4000" b="1" dirty="0" smtClean="0"/>
              <a:t> с </a:t>
            </a:r>
            <a:r>
              <a:rPr lang="en-GB" altLang="bg-BG" sz="4000" b="1" dirty="0" err="1" smtClean="0"/>
              <a:t>минималната</a:t>
            </a:r>
            <a:r>
              <a:rPr lang="en-GB" altLang="bg-BG" sz="4000" b="1" dirty="0" smtClean="0"/>
              <a:t> </a:t>
            </a:r>
            <a:r>
              <a:rPr lang="en-GB" altLang="bg-BG" sz="4000" b="1" dirty="0" err="1" smtClean="0"/>
              <a:t>работна</a:t>
            </a:r>
            <a:r>
              <a:rPr lang="en-GB" altLang="bg-BG" sz="4000" b="1" dirty="0" smtClean="0"/>
              <a:t> </a:t>
            </a:r>
            <a:r>
              <a:rPr lang="en-GB" altLang="bg-BG" sz="4000" b="1" dirty="0" err="1" smtClean="0"/>
              <a:t>заплата</a:t>
            </a:r>
            <a:r>
              <a:rPr lang="bg-BG" altLang="bg-BG" sz="4000" dirty="0" smtClean="0"/>
              <a:t> </a:t>
            </a:r>
          </a:p>
        </p:txBody>
      </p:sp>
      <p:sp>
        <p:nvSpPr>
          <p:cNvPr id="75779" name="Rectangle 3"/>
          <p:cNvSpPr>
            <a:spLocks noGrp="1" noChangeArrowheads="1"/>
          </p:cNvSpPr>
          <p:nvPr>
            <p:ph type="body" idx="1"/>
          </p:nvPr>
        </p:nvSpPr>
        <p:spPr/>
        <p:txBody>
          <a:bodyPr/>
          <a:lstStyle/>
          <a:p>
            <a:pPr marL="0" indent="0" algn="just" eaLnBrk="1" hangingPunct="1">
              <a:lnSpc>
                <a:spcPct val="90000"/>
              </a:lnSpc>
              <a:buFontTx/>
              <a:buNone/>
            </a:pPr>
            <a:r>
              <a:rPr lang="bg-BG" altLang="bg-BG" sz="2400" dirty="0" smtClean="0"/>
              <a:t>Наличието на </a:t>
            </a:r>
            <a:r>
              <a:rPr lang="bg-BG" altLang="bg-BG" sz="2400" dirty="0" err="1" smtClean="0"/>
              <a:t>монпсони</a:t>
            </a:r>
            <a:r>
              <a:rPr lang="bg-BG" altLang="bg-BG" sz="2400" dirty="0" smtClean="0"/>
              <a:t> на трудовия пазар  и </a:t>
            </a:r>
            <a:r>
              <a:rPr lang="bg-BG" altLang="bg-BG" sz="2400" dirty="0" err="1" smtClean="0"/>
              <a:t>свръхпредлагането</a:t>
            </a:r>
            <a:r>
              <a:rPr lang="bg-BG" altLang="bg-BG" sz="2400" dirty="0" smtClean="0"/>
              <a:t> на по-нискоквалифицирания труд на пазара позволява неговото наемане на ниска цена. Да, това е пазарен резултат, но той е изкривен, защото самия трудов пазар е несъвършен и неравновесен по своята природа. Тук ние се сблъскваме с един от дефектите на пазара, който налага </a:t>
            </a:r>
            <a:r>
              <a:rPr lang="bg-BG" altLang="bg-BG" sz="2400" i="1" dirty="0" smtClean="0"/>
              <a:t>държавна регулация.</a:t>
            </a:r>
            <a:r>
              <a:rPr lang="bg-BG" altLang="bg-BG" sz="2400" dirty="0" smtClean="0"/>
              <a:t> За какво конкретно става въпрос. Прекалено </a:t>
            </a:r>
            <a:r>
              <a:rPr lang="bg-BG" altLang="bg-BG" sz="2400" b="1" dirty="0" smtClean="0"/>
              <a:t>ниската цена за наемане на даден вид труд може да се окаже трайно явление, ако неговото предлагане е голямо</a:t>
            </a:r>
            <a:r>
              <a:rPr lang="en-GB" altLang="bg-BG" sz="2400" dirty="0" smtClean="0"/>
              <a:t>. </a:t>
            </a: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76</a:t>
            </a:fld>
            <a:endParaRPr lang="bg-BG" altLang="bg-BG"/>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GB" altLang="bg-BG" b="1" dirty="0" err="1" smtClean="0"/>
              <a:t>проблемът</a:t>
            </a:r>
            <a:r>
              <a:rPr lang="en-GB" altLang="bg-BG" b="1" dirty="0" smtClean="0"/>
              <a:t> с </a:t>
            </a:r>
            <a:r>
              <a:rPr lang="en-GB" altLang="bg-BG" b="1" dirty="0" err="1" smtClean="0"/>
              <a:t>минималната</a:t>
            </a:r>
            <a:r>
              <a:rPr lang="en-GB" altLang="bg-BG" b="1" dirty="0" smtClean="0"/>
              <a:t> </a:t>
            </a:r>
            <a:r>
              <a:rPr lang="en-GB" altLang="bg-BG" b="1" dirty="0" err="1" smtClean="0"/>
              <a:t>работна</a:t>
            </a:r>
            <a:r>
              <a:rPr lang="en-GB" altLang="bg-BG" b="1" dirty="0" smtClean="0"/>
              <a:t> </a:t>
            </a:r>
            <a:r>
              <a:rPr lang="en-GB" altLang="bg-BG" b="1" dirty="0" err="1" smtClean="0"/>
              <a:t>заплата</a:t>
            </a:r>
            <a:r>
              <a:rPr lang="bg-BG" altLang="bg-BG" dirty="0" smtClean="0"/>
              <a:t> </a:t>
            </a:r>
          </a:p>
        </p:txBody>
      </p:sp>
      <p:sp>
        <p:nvSpPr>
          <p:cNvPr id="76803" name="Rectangle 3"/>
          <p:cNvSpPr>
            <a:spLocks noGrp="1" noChangeArrowheads="1"/>
          </p:cNvSpPr>
          <p:nvPr>
            <p:ph type="body" idx="1"/>
          </p:nvPr>
        </p:nvSpPr>
        <p:spPr/>
        <p:txBody>
          <a:bodyPr/>
          <a:lstStyle/>
          <a:p>
            <a:pPr marL="0" indent="0" algn="just" eaLnBrk="1" hangingPunct="1">
              <a:lnSpc>
                <a:spcPct val="80000"/>
              </a:lnSpc>
              <a:buFontTx/>
              <a:buNone/>
            </a:pPr>
            <a:r>
              <a:rPr lang="en-GB" altLang="bg-BG" sz="2400" dirty="0" smtClean="0"/>
              <a:t>а/ </a:t>
            </a:r>
            <a:r>
              <a:rPr lang="en-GB" altLang="bg-BG" sz="2400" b="1" dirty="0" err="1" smtClean="0"/>
              <a:t>икономическ</a:t>
            </a:r>
            <a:r>
              <a:rPr lang="bg-BG" altLang="bg-BG" sz="2400" b="1" dirty="0" smtClean="0"/>
              <a:t>и</a:t>
            </a:r>
            <a:r>
              <a:rPr lang="en-GB" altLang="bg-BG" sz="2400" dirty="0" smtClean="0"/>
              <a:t> - </a:t>
            </a:r>
            <a:r>
              <a:rPr lang="en-GB" altLang="bg-BG" sz="2400" dirty="0" err="1" smtClean="0"/>
              <a:t>ако</a:t>
            </a:r>
            <a:r>
              <a:rPr lang="en-GB" altLang="bg-BG" sz="2400" dirty="0" smtClean="0"/>
              <a:t> </a:t>
            </a:r>
            <a:r>
              <a:rPr lang="en-GB" altLang="bg-BG" sz="2400" dirty="0" err="1" smtClean="0"/>
              <a:t>ниската</a:t>
            </a:r>
            <a:r>
              <a:rPr lang="en-GB" altLang="bg-BG" sz="2400" dirty="0" smtClean="0"/>
              <a:t> цена на труда </a:t>
            </a:r>
            <a:r>
              <a:rPr lang="en-GB" altLang="bg-BG" sz="2400" b="1" i="1" dirty="0" smtClean="0"/>
              <a:t>W</a:t>
            </a:r>
            <a:r>
              <a:rPr lang="en-GB" altLang="bg-BG" sz="2400" dirty="0" smtClean="0"/>
              <a:t> или </a:t>
            </a:r>
            <a:r>
              <a:rPr lang="en-GB" altLang="bg-BG" sz="2400" b="1" i="1" dirty="0" smtClean="0"/>
              <a:t>MFC &lt; МRP</a:t>
            </a:r>
            <a:r>
              <a:rPr lang="en-GB" altLang="bg-BG" sz="2400" dirty="0" smtClean="0"/>
              <a:t> </a:t>
            </a:r>
            <a:r>
              <a:rPr lang="bg-BG" altLang="bg-BG" sz="2400" dirty="0" smtClean="0"/>
              <a:t>е наложително да се стигне до справедливо заплащане чрез повишаване на работната заплата до приноса на работещите. </a:t>
            </a:r>
            <a:r>
              <a:rPr lang="bg-BG" altLang="bg-BG" sz="2400" b="1" dirty="0" smtClean="0"/>
              <a:t>Работодателят обаче няма да направи това доброволно</a:t>
            </a:r>
            <a:r>
              <a:rPr lang="bg-BG" altLang="bg-BG" sz="2400" dirty="0" smtClean="0"/>
              <a:t>: за него  по-ниското заплащане на труда осигурява по-висока печалба. Необходима е </a:t>
            </a:r>
            <a:r>
              <a:rPr lang="bg-BG" altLang="bg-BG" sz="2400" b="1" dirty="0" smtClean="0"/>
              <a:t>външна принудителна сила</a:t>
            </a:r>
            <a:r>
              <a:rPr lang="bg-BG" altLang="bg-BG" sz="2400" dirty="0" smtClean="0"/>
              <a:t>, която да го застави да плати действителния принос на труда.</a:t>
            </a:r>
          </a:p>
          <a:p>
            <a:pPr marL="0" indent="0" algn="just" eaLnBrk="1" hangingPunct="1">
              <a:lnSpc>
                <a:spcPct val="80000"/>
              </a:lnSpc>
              <a:buFontTx/>
              <a:buNone/>
            </a:pPr>
            <a:r>
              <a:rPr lang="en-GB" altLang="bg-BG" sz="2400" dirty="0" smtClean="0"/>
              <a:t>б/ </a:t>
            </a:r>
            <a:r>
              <a:rPr lang="en-GB" altLang="bg-BG" sz="2400" b="1" dirty="0" err="1" smtClean="0"/>
              <a:t>социал</a:t>
            </a:r>
            <a:r>
              <a:rPr lang="bg-BG" altLang="bg-BG" sz="2400" b="1" dirty="0" smtClean="0"/>
              <a:t>е</a:t>
            </a:r>
            <a:r>
              <a:rPr lang="en-GB" altLang="bg-BG" sz="2400" b="1" dirty="0" smtClean="0"/>
              <a:t>н</a:t>
            </a:r>
            <a:r>
              <a:rPr lang="en-GB" altLang="bg-BG" sz="2400" dirty="0" smtClean="0"/>
              <a:t>-  </a:t>
            </a:r>
            <a:r>
              <a:rPr lang="bg-BG" altLang="bg-BG" sz="2400" dirty="0" smtClean="0"/>
              <a:t>съществува един минимум от доход, който гарантира скромното задоволяване на базисните потребности на едно домакинство. Той е конкретна историческа величина за всяка една страна</a:t>
            </a:r>
            <a:r>
              <a:rPr lang="en-GB" altLang="bg-BG" sz="2400" dirty="0" smtClean="0"/>
              <a:t>. </a:t>
            </a: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77</a:t>
            </a:fld>
            <a:endParaRPr lang="bg-BG" altLang="bg-BG"/>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endParaRPr lang="bg-BG" altLang="bg-BG" smtClean="0"/>
          </a:p>
        </p:txBody>
      </p:sp>
      <p:sp>
        <p:nvSpPr>
          <p:cNvPr id="77827" name="Rectangle 3"/>
          <p:cNvSpPr>
            <a:spLocks noGrp="1" noChangeArrowheads="1"/>
          </p:cNvSpPr>
          <p:nvPr>
            <p:ph type="body" idx="1"/>
          </p:nvPr>
        </p:nvSpPr>
        <p:spPr/>
        <p:txBody>
          <a:bodyPr/>
          <a:lstStyle/>
          <a:p>
            <a:pPr eaLnBrk="1" hangingPunct="1">
              <a:lnSpc>
                <a:spcPct val="90000"/>
              </a:lnSpc>
            </a:pPr>
            <a:r>
              <a:rPr lang="bg-BG" altLang="bg-BG" sz="2800" dirty="0" smtClean="0"/>
              <a:t>Държавата разполага с три възможности: </a:t>
            </a:r>
          </a:p>
          <a:p>
            <a:pPr eaLnBrk="1" hangingPunct="1">
              <a:lnSpc>
                <a:spcPct val="90000"/>
              </a:lnSpc>
            </a:pPr>
            <a:r>
              <a:rPr lang="bg-BG" altLang="bg-BG" sz="2800" dirty="0" smtClean="0"/>
              <a:t>а/ да определи минимална заплата над равновесната  за нискоквалифицирания труд от даден вид:</a:t>
            </a:r>
            <a:r>
              <a:rPr lang="en-GB" altLang="bg-BG" sz="2800" dirty="0" smtClean="0"/>
              <a:t>   </a:t>
            </a:r>
            <a:r>
              <a:rPr lang="en-GB" altLang="bg-BG" sz="2800" b="1" i="1" dirty="0" smtClean="0"/>
              <a:t>W min &gt; We</a:t>
            </a:r>
            <a:r>
              <a:rPr lang="en-GB" altLang="bg-BG" sz="2800" dirty="0" smtClean="0"/>
              <a:t>;</a:t>
            </a:r>
          </a:p>
          <a:p>
            <a:pPr eaLnBrk="1" hangingPunct="1">
              <a:lnSpc>
                <a:spcPct val="90000"/>
              </a:lnSpc>
            </a:pPr>
            <a:r>
              <a:rPr lang="en-GB" altLang="bg-BG" sz="2800" dirty="0" smtClean="0"/>
              <a:t>б/ </a:t>
            </a:r>
            <a:r>
              <a:rPr lang="bg-BG" altLang="bg-BG" sz="2800" dirty="0" smtClean="0"/>
              <a:t>минималната работна заплата да е равна на равновесната</a:t>
            </a:r>
            <a:r>
              <a:rPr lang="en-GB" altLang="bg-BG" sz="2800" dirty="0" smtClean="0"/>
              <a:t>: </a:t>
            </a:r>
            <a:r>
              <a:rPr lang="en-GB" altLang="bg-BG" sz="2800" b="1" i="1" dirty="0" err="1" smtClean="0"/>
              <a:t>Wmin</a:t>
            </a:r>
            <a:r>
              <a:rPr lang="en-GB" altLang="bg-BG" sz="2800" b="1" i="1" dirty="0" smtClean="0"/>
              <a:t> = We</a:t>
            </a:r>
            <a:r>
              <a:rPr lang="en-GB" altLang="bg-BG" sz="2800" dirty="0" smtClean="0"/>
              <a:t>  </a:t>
            </a:r>
          </a:p>
          <a:p>
            <a:pPr eaLnBrk="1" hangingPunct="1">
              <a:lnSpc>
                <a:spcPct val="90000"/>
              </a:lnSpc>
            </a:pPr>
            <a:r>
              <a:rPr lang="en-GB" altLang="bg-BG" sz="2800" dirty="0" smtClean="0"/>
              <a:t>в/ </a:t>
            </a:r>
            <a:r>
              <a:rPr lang="bg-BG" altLang="bg-BG" sz="2800" dirty="0" smtClean="0"/>
              <a:t>минималната </a:t>
            </a:r>
            <a:r>
              <a:rPr lang="bg-BG" altLang="bg-BG" sz="2800" dirty="0" err="1" smtClean="0"/>
              <a:t>рабоотна</a:t>
            </a:r>
            <a:r>
              <a:rPr lang="bg-BG" altLang="bg-BG" sz="2800" dirty="0" smtClean="0"/>
              <a:t> заплата да е  под равновесната заплата: </a:t>
            </a:r>
            <a:r>
              <a:rPr lang="en-GB" altLang="bg-BG" sz="2800" b="1" i="1" dirty="0" smtClean="0"/>
              <a:t>W min</a:t>
            </a:r>
            <a:r>
              <a:rPr lang="en-GB" altLang="bg-BG" sz="2800" dirty="0" smtClean="0"/>
              <a:t> </a:t>
            </a:r>
            <a:r>
              <a:rPr lang="en-GB" altLang="bg-BG" sz="2800" b="1" i="1" dirty="0" smtClean="0"/>
              <a:t>&lt; We</a:t>
            </a:r>
            <a:r>
              <a:rPr lang="en-GB" altLang="bg-BG" sz="2800" dirty="0" smtClean="0"/>
              <a:t>  </a:t>
            </a:r>
            <a:endParaRPr lang="bg-BG" altLang="bg-BG" sz="2800" dirty="0" smtClean="0"/>
          </a:p>
          <a:p>
            <a:pPr marL="0" indent="0" eaLnBrk="1" hangingPunct="1">
              <a:lnSpc>
                <a:spcPct val="90000"/>
              </a:lnSpc>
              <a:buNone/>
            </a:pPr>
            <a:r>
              <a:rPr lang="bg-BG" altLang="bg-BG" sz="2800" dirty="0" smtClean="0"/>
              <a:t>Втората възможност е излишна, защото пазара по-ефективно ще реши този въпрос</a:t>
            </a:r>
            <a:r>
              <a:rPr lang="en-GB" altLang="bg-BG" sz="2800" dirty="0" smtClean="0"/>
              <a:t>.</a:t>
            </a:r>
            <a:r>
              <a:rPr lang="bg-BG" altLang="bg-BG" sz="28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78</a:t>
            </a:fld>
            <a:endParaRPr lang="bg-BG" altLang="bg-BG"/>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endParaRPr lang="bg-BG" altLang="bg-BG" smtClean="0"/>
          </a:p>
        </p:txBody>
      </p:sp>
      <p:sp>
        <p:nvSpPr>
          <p:cNvPr id="78851" name="Rectangle 3"/>
          <p:cNvSpPr>
            <a:spLocks noGrp="1" noChangeArrowheads="1"/>
          </p:cNvSpPr>
          <p:nvPr>
            <p:ph type="body" idx="1"/>
          </p:nvPr>
        </p:nvSpPr>
        <p:spPr/>
        <p:txBody>
          <a:bodyPr/>
          <a:lstStyle/>
          <a:p>
            <a:pPr marL="0" indent="0" algn="just" eaLnBrk="1" hangingPunct="1">
              <a:lnSpc>
                <a:spcPct val="80000"/>
              </a:lnSpc>
              <a:buNone/>
            </a:pPr>
            <a:r>
              <a:rPr lang="bg-BG" altLang="bg-BG" sz="1800" b="1" dirty="0" smtClean="0"/>
              <a:t>Фиксирането на минимална заплата, която е над равновесната, е социално привлекателен, но икономически нерационален вариант. </a:t>
            </a:r>
            <a:r>
              <a:rPr lang="bg-BG" altLang="bg-BG" sz="1800" dirty="0" smtClean="0"/>
              <a:t>Той изкуствено ще моделира крива на предлагане </a:t>
            </a:r>
            <a:r>
              <a:rPr lang="bg-BG" altLang="bg-BG" sz="1800" b="1" i="1" dirty="0" smtClean="0"/>
              <a:t>W1ABS</a:t>
            </a:r>
            <a:r>
              <a:rPr lang="bg-BG" altLang="bg-BG" sz="1800" dirty="0" smtClean="0"/>
              <a:t>, при която търсенето на труда ще бъде  </a:t>
            </a:r>
            <a:r>
              <a:rPr lang="en-GB" altLang="bg-BG" sz="1800" dirty="0" smtClean="0"/>
              <a:t> </a:t>
            </a:r>
            <a:r>
              <a:rPr lang="en-GB" altLang="bg-BG" sz="1800" b="1" i="1" dirty="0" smtClean="0"/>
              <a:t>OL1</a:t>
            </a:r>
            <a:r>
              <a:rPr lang="en-GB" altLang="bg-BG" sz="1800" dirty="0" smtClean="0"/>
              <a:t>, предлагането на труда  </a:t>
            </a:r>
            <a:r>
              <a:rPr lang="en-GB" altLang="bg-BG" sz="1800" b="1" i="1" dirty="0" smtClean="0"/>
              <a:t>OL2</a:t>
            </a:r>
            <a:r>
              <a:rPr lang="en-GB" altLang="bg-BG" sz="1800" dirty="0" smtClean="0"/>
              <a:t>  и </a:t>
            </a:r>
            <a:r>
              <a:rPr lang="en-GB" altLang="bg-BG" sz="1800" dirty="0" err="1" smtClean="0"/>
              <a:t>като</a:t>
            </a:r>
            <a:r>
              <a:rPr lang="en-GB" altLang="bg-BG" sz="1800" dirty="0" smtClean="0"/>
              <a:t> </a:t>
            </a:r>
            <a:r>
              <a:rPr lang="en-GB" altLang="bg-BG" sz="1800" dirty="0" err="1" smtClean="0"/>
              <a:t>следствие</a:t>
            </a:r>
            <a:r>
              <a:rPr lang="en-GB" altLang="bg-BG" sz="1800" dirty="0" smtClean="0"/>
              <a:t> </a:t>
            </a:r>
            <a:r>
              <a:rPr lang="en-GB" altLang="bg-BG" sz="1800" dirty="0" err="1" smtClean="0"/>
              <a:t>изкуствено</a:t>
            </a:r>
            <a:r>
              <a:rPr lang="en-GB" altLang="bg-BG" sz="1800" dirty="0" smtClean="0"/>
              <a:t> </a:t>
            </a:r>
            <a:r>
              <a:rPr lang="en-GB" altLang="bg-BG" sz="1800" dirty="0" err="1" smtClean="0"/>
              <a:t>ще</a:t>
            </a:r>
            <a:r>
              <a:rPr lang="en-GB" altLang="bg-BG" sz="1800" dirty="0" smtClean="0"/>
              <a:t> </a:t>
            </a:r>
            <a:r>
              <a:rPr lang="en-GB" altLang="bg-BG" sz="1800" dirty="0" err="1" smtClean="0"/>
              <a:t>образува</a:t>
            </a:r>
            <a:r>
              <a:rPr lang="en-GB" altLang="bg-BG" sz="1800" dirty="0" smtClean="0"/>
              <a:t>  </a:t>
            </a:r>
            <a:r>
              <a:rPr lang="en-GB" altLang="bg-BG" sz="1800" dirty="0" err="1" smtClean="0"/>
              <a:t>безработица</a:t>
            </a:r>
            <a:r>
              <a:rPr lang="en-GB" altLang="bg-BG" sz="1800" dirty="0" smtClean="0"/>
              <a:t> в </a:t>
            </a:r>
            <a:r>
              <a:rPr lang="en-GB" altLang="bg-BG" sz="1800" dirty="0" err="1" smtClean="0"/>
              <a:t>размер</a:t>
            </a:r>
            <a:r>
              <a:rPr lang="en-GB" altLang="bg-BG" sz="1800" dirty="0" smtClean="0"/>
              <a:t> </a:t>
            </a:r>
            <a:r>
              <a:rPr lang="en-GB" altLang="bg-BG" sz="1800" b="1" i="1" dirty="0" smtClean="0"/>
              <a:t> L1L2</a:t>
            </a:r>
            <a:r>
              <a:rPr lang="en-GB" altLang="bg-BG" sz="1800" dirty="0" smtClean="0"/>
              <a:t>. </a:t>
            </a:r>
            <a:r>
              <a:rPr lang="bg-BG" altLang="bg-BG" sz="1800" dirty="0" smtClean="0"/>
              <a:t>Това ще наложи допълнителни разходи на държавата за издръжка на безработните. По-сериозният проблем обаче е, че работещите губят мотивация за повишаване на своите знания и умения.     </a:t>
            </a:r>
          </a:p>
          <a:p>
            <a:pPr marL="0" indent="0" algn="just" eaLnBrk="1" hangingPunct="1">
              <a:lnSpc>
                <a:spcPct val="80000"/>
              </a:lnSpc>
              <a:buNone/>
            </a:pPr>
            <a:r>
              <a:rPr lang="bg-BG" altLang="bg-BG" sz="1800" dirty="0" smtClean="0"/>
              <a:t>Очевидно, на практика има само една рационална възможност: минималната работна заплата да е по-ниска от равновесната за нискоквалифицирания труд. Ако тя е на ниско равнище, например </a:t>
            </a:r>
            <a:r>
              <a:rPr lang="en-GB" altLang="bg-BG" sz="1800" b="1" i="1" dirty="0" smtClean="0"/>
              <a:t>W2</a:t>
            </a:r>
            <a:r>
              <a:rPr lang="en-GB" altLang="bg-BG" sz="1800" dirty="0" smtClean="0"/>
              <a:t> </a:t>
            </a:r>
            <a:r>
              <a:rPr lang="bg-BG" altLang="bg-BG" sz="1800" dirty="0" smtClean="0"/>
              <a:t>,то поведението на </a:t>
            </a:r>
            <a:r>
              <a:rPr lang="bg-BG" altLang="bg-BG" sz="1800" dirty="0" err="1" smtClean="0"/>
              <a:t>работодателите-монопсони</a:t>
            </a:r>
            <a:r>
              <a:rPr lang="bg-BG" altLang="bg-BG" sz="1800" dirty="0" smtClean="0"/>
              <a:t> няма да се измени. Те ще продължават да определят без притеснения много ниски работни заплати. Ето защо се налага минималната работна заплата </a:t>
            </a:r>
            <a:r>
              <a:rPr lang="en-GB" altLang="bg-BG" sz="1800" b="1" i="1" dirty="0" smtClean="0"/>
              <a:t>W min </a:t>
            </a:r>
            <a:r>
              <a:rPr lang="en-GB" altLang="bg-BG" sz="1800" dirty="0" smtClean="0"/>
              <a:t>да </a:t>
            </a:r>
            <a:r>
              <a:rPr lang="en-GB" altLang="bg-BG" sz="1800" dirty="0" err="1" smtClean="0"/>
              <a:t>се</a:t>
            </a:r>
            <a:r>
              <a:rPr lang="en-GB" altLang="bg-BG" sz="1800" dirty="0" smtClean="0"/>
              <a:t> </a:t>
            </a:r>
            <a:r>
              <a:rPr lang="bg-BG" altLang="bg-BG" sz="1800" dirty="0" smtClean="0"/>
              <a:t>фиксира с 10-20% по-ниско в сравнение с равновесната заплата  за нискоквалифицирания труд. Подобен подход води до компромис между икономическата рационалност и социалната справедливост</a:t>
            </a:r>
            <a:r>
              <a:rPr lang="en-GB" altLang="bg-BG" sz="1800" dirty="0" smtClean="0"/>
              <a:t>.</a:t>
            </a:r>
            <a:r>
              <a:rPr lang="bg-BG" altLang="bg-BG" sz="1800" dirty="0" smtClean="0"/>
              <a:t> </a:t>
            </a:r>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79</a:t>
            </a:fld>
            <a:endParaRPr lang="bg-BG" altLang="bg-BG"/>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g-BG" dirty="0" smtClean="0"/>
              <a:t>Пример:</a:t>
            </a:r>
            <a:endParaRPr lang="bg-BG" dirty="0"/>
          </a:p>
        </p:txBody>
      </p:sp>
      <p:sp>
        <p:nvSpPr>
          <p:cNvPr id="5" name="Content Placeholder 4"/>
          <p:cNvSpPr>
            <a:spLocks noGrp="1"/>
          </p:cNvSpPr>
          <p:nvPr>
            <p:ph sz="half" idx="1"/>
          </p:nvPr>
        </p:nvSpPr>
        <p:spPr>
          <a:xfrm>
            <a:off x="0" y="1600200"/>
            <a:ext cx="4495800" cy="4525963"/>
          </a:xfrm>
        </p:spPr>
        <p:txBody>
          <a:bodyPr/>
          <a:lstStyle/>
          <a:p>
            <a:pPr marL="0" indent="0" algn="just">
              <a:buNone/>
            </a:pPr>
            <a:r>
              <a:rPr lang="bg-BG" sz="1400" dirty="0" smtClean="0"/>
              <a:t>	Има фабрика, която произвежда играчки. Когато в завода няма работници, не се произвеждат играчки. Когато в завода има един работник, шест играчки се произвеждат на час. Когато в завода има двама работници, се произвеждат единадесет играчки на час. Налице е пределен продукт на труд от пет, когато в завода има двама работници в сравнение с един. Когато </a:t>
            </a:r>
            <a:r>
              <a:rPr lang="bg-BG" sz="1400" dirty="0" err="1" smtClean="0"/>
              <a:t>маргинализираният</a:t>
            </a:r>
            <a:r>
              <a:rPr lang="bg-BG" sz="1400" dirty="0" smtClean="0"/>
              <a:t> продукт на труда се увеличава, това се нарича увеличаване на пределната възвръщаемост. Въпреки това, тъй като броят на работниците се увеличава, пределният продукт на труда може да не се увеличава неограничено. Когато не е правилно изменен, пределният продукт на труда може да намалее, когато броят на служителите се покачи, създавайки ситуация, известна като намаляваща пределна възвращаемост. Когато пределният продукт на труда стане отрицателен, това се нарича отрицателна пределна  възвращаемост . </a:t>
            </a:r>
            <a:endParaRPr lang="bg-BG" sz="1400"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0" y="1628800"/>
            <a:ext cx="4212818" cy="444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A3974B92-DC9B-46B3-988A-B702E023CA3A}" type="slidenum">
              <a:rPr lang="bg-BG" altLang="bg-BG" smtClean="0"/>
              <a:pPr>
                <a:defRPr/>
              </a:pPr>
              <a:t>8</a:t>
            </a:fld>
            <a:endParaRPr lang="bg-BG" altLang="bg-BG"/>
          </a:p>
        </p:txBody>
      </p:sp>
    </p:spTree>
    <p:extLst>
      <p:ext uri="{BB962C8B-B14F-4D97-AF65-F5344CB8AC3E}">
        <p14:creationId xmlns:p14="http://schemas.microsoft.com/office/powerpoint/2010/main" val="23801001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GB" altLang="bg-BG" sz="2000" b="1" dirty="0" err="1" smtClean="0"/>
              <a:t>България</a:t>
            </a:r>
            <a:r>
              <a:rPr lang="en-GB" altLang="bg-BG" sz="2000" b="1" dirty="0" smtClean="0"/>
              <a:t>:  от </a:t>
            </a:r>
            <a:r>
              <a:rPr lang="en-GB" altLang="bg-BG" sz="2000" b="1" dirty="0" err="1" smtClean="0"/>
              <a:t>административен</a:t>
            </a:r>
            <a:r>
              <a:rPr lang="en-GB" altLang="bg-BG" sz="2000" b="1" dirty="0" smtClean="0"/>
              <a:t> </a:t>
            </a:r>
            <a:r>
              <a:rPr lang="en-GB" altLang="bg-BG" sz="2000" b="1" dirty="0" err="1" smtClean="0"/>
              <a:t>към</a:t>
            </a:r>
            <a:r>
              <a:rPr lang="en-GB" altLang="bg-BG" sz="2000" b="1" dirty="0" smtClean="0"/>
              <a:t> </a:t>
            </a:r>
            <a:r>
              <a:rPr lang="en-GB" altLang="bg-BG" sz="2000" b="1" dirty="0" err="1" smtClean="0"/>
              <a:t>пазарен</a:t>
            </a:r>
            <a:r>
              <a:rPr lang="en-GB" altLang="bg-BG" sz="2000" b="1" dirty="0" smtClean="0"/>
              <a:t> </a:t>
            </a:r>
            <a:r>
              <a:rPr lang="en-GB" altLang="bg-BG" sz="2000" b="1" dirty="0" err="1" smtClean="0"/>
              <a:t>механизъм</a:t>
            </a:r>
            <a:r>
              <a:rPr lang="en-GB" altLang="bg-BG" sz="2000" b="1" dirty="0" smtClean="0"/>
              <a:t/>
            </a:r>
            <a:br>
              <a:rPr lang="en-GB" altLang="bg-BG" sz="2000" b="1" dirty="0" smtClean="0"/>
            </a:br>
            <a:r>
              <a:rPr lang="en-GB" altLang="bg-BG" sz="2000" b="1" dirty="0" smtClean="0"/>
              <a:t>                                     в </a:t>
            </a:r>
            <a:r>
              <a:rPr lang="en-GB" altLang="bg-BG" sz="2000" b="1" dirty="0" err="1" smtClean="0"/>
              <a:t>образуването</a:t>
            </a:r>
            <a:r>
              <a:rPr lang="en-GB" altLang="bg-BG" sz="2000" b="1" dirty="0" smtClean="0"/>
              <a:t> на цената на труда</a:t>
            </a:r>
            <a:endParaRPr lang="bg-BG" altLang="bg-BG" sz="2000" b="1" dirty="0" smtClean="0"/>
          </a:p>
        </p:txBody>
      </p:sp>
      <p:sp>
        <p:nvSpPr>
          <p:cNvPr id="79875" name="Rectangle 3"/>
          <p:cNvSpPr>
            <a:spLocks noGrp="1" noChangeArrowheads="1"/>
          </p:cNvSpPr>
          <p:nvPr>
            <p:ph type="body" idx="1"/>
          </p:nvPr>
        </p:nvSpPr>
        <p:spPr/>
        <p:txBody>
          <a:bodyPr/>
          <a:lstStyle/>
          <a:p>
            <a:pPr marL="0" indent="0" algn="just" eaLnBrk="1" hangingPunct="1">
              <a:lnSpc>
                <a:spcPct val="80000"/>
              </a:lnSpc>
              <a:buFontTx/>
              <a:buNone/>
            </a:pPr>
            <a:r>
              <a:rPr lang="bg-BG" altLang="bg-BG" sz="2400" dirty="0" smtClean="0"/>
              <a:t>	В условията на социализма държавата по административен път регулираше всички аспекти на трудовия пазар: търсенето, предлагането и образуването на работната заплата. В този процес държавата се ръководеше от икономически, политически и социални критерии. Като резултат </a:t>
            </a:r>
            <a:r>
              <a:rPr lang="bg-BG" altLang="bg-BG" sz="2400" b="1" dirty="0" smtClean="0"/>
              <a:t>връзката между приноса на работещите и полученото възнаграждение беше размито</a:t>
            </a:r>
            <a:r>
              <a:rPr lang="en-GB" altLang="bg-BG" sz="2400" b="1" dirty="0" smtClean="0"/>
              <a:t>. </a:t>
            </a:r>
            <a:r>
              <a:rPr lang="bg-BG" altLang="bg-BG" sz="2400" dirty="0" smtClean="0"/>
              <a:t>Това доведе до система на заплащане, в която приоритет имаха</a:t>
            </a:r>
            <a:r>
              <a:rPr lang="en-GB" altLang="bg-BG" sz="2400" dirty="0" smtClean="0"/>
              <a:t>:</a:t>
            </a:r>
          </a:p>
          <a:p>
            <a:pPr marL="0" indent="0" algn="just" eaLnBrk="1" hangingPunct="1">
              <a:lnSpc>
                <a:spcPct val="80000"/>
              </a:lnSpc>
              <a:buFontTx/>
              <a:buNone/>
            </a:pPr>
            <a:r>
              <a:rPr lang="en-GB" altLang="bg-BG" sz="2400" dirty="0" smtClean="0"/>
              <a:t>а) </a:t>
            </a:r>
            <a:r>
              <a:rPr lang="bg-BG" altLang="bg-BG" sz="2400" dirty="0" smtClean="0"/>
              <a:t>работещите в индустриалните отрасли на стопанството;</a:t>
            </a:r>
          </a:p>
          <a:p>
            <a:pPr marL="0" indent="0" algn="just" eaLnBrk="1" hangingPunct="1">
              <a:lnSpc>
                <a:spcPct val="80000"/>
              </a:lnSpc>
              <a:buFontTx/>
              <a:buNone/>
            </a:pPr>
            <a:r>
              <a:rPr lang="bg-BG" altLang="bg-BG" sz="2400" dirty="0" smtClean="0"/>
              <a:t>б) политически ангажираната администрация; </a:t>
            </a:r>
          </a:p>
          <a:p>
            <a:pPr marL="0" indent="0" algn="just" eaLnBrk="1" hangingPunct="1">
              <a:lnSpc>
                <a:spcPct val="80000"/>
              </a:lnSpc>
              <a:buFontTx/>
              <a:buNone/>
            </a:pPr>
            <a:r>
              <a:rPr lang="bg-BG" altLang="bg-BG" sz="2400" dirty="0" smtClean="0"/>
              <a:t>в) някои дейности в областта на културата</a:t>
            </a:r>
            <a:r>
              <a:rPr lang="en-GB" altLang="bg-BG" sz="2400" dirty="0" smtClean="0"/>
              <a:t>.</a:t>
            </a:r>
            <a:endParaRPr lang="bg-BG" altLang="bg-BG" sz="24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80</a:t>
            </a:fld>
            <a:endParaRPr lang="bg-BG" altLang="bg-BG"/>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0" y="274638"/>
            <a:ext cx="9144000" cy="1143000"/>
          </a:xfrm>
        </p:spPr>
        <p:txBody>
          <a:bodyPr/>
          <a:lstStyle/>
          <a:p>
            <a:pPr eaLnBrk="1" hangingPunct="1"/>
            <a:r>
              <a:rPr lang="en-GB" altLang="bg-BG" sz="3600" dirty="0" smtClean="0"/>
              <a:t>1. </a:t>
            </a:r>
            <a:r>
              <a:rPr lang="en-GB" altLang="bg-BG" sz="3600" i="1" dirty="0" smtClean="0"/>
              <a:t>В </a:t>
            </a:r>
            <a:r>
              <a:rPr lang="en-GB" altLang="bg-BG" sz="3600" i="1" dirty="0" err="1" smtClean="0"/>
              <a:t>раждащия</a:t>
            </a:r>
            <a:r>
              <a:rPr lang="en-GB" altLang="bg-BG" sz="3600" i="1" dirty="0" smtClean="0"/>
              <a:t> се</a:t>
            </a:r>
            <a:r>
              <a:rPr lang="en-GB" altLang="bg-BG" sz="3600" dirty="0" smtClean="0"/>
              <a:t> </a:t>
            </a:r>
            <a:r>
              <a:rPr lang="en-GB" altLang="bg-BG" sz="3600" i="1" dirty="0" err="1" smtClean="0"/>
              <a:t>частен</a:t>
            </a:r>
            <a:r>
              <a:rPr lang="en-GB" altLang="bg-BG" sz="3600" i="1" dirty="0" smtClean="0"/>
              <a:t> </a:t>
            </a:r>
            <a:r>
              <a:rPr lang="en-GB" altLang="bg-BG" sz="3600" i="1" dirty="0" err="1" smtClean="0"/>
              <a:t>стопански</a:t>
            </a:r>
            <a:r>
              <a:rPr lang="en-GB" altLang="bg-BG" sz="3600" i="1" dirty="0" smtClean="0"/>
              <a:t> </a:t>
            </a:r>
            <a:r>
              <a:rPr lang="en-GB" altLang="bg-BG" sz="3600" i="1" dirty="0" err="1" smtClean="0"/>
              <a:t>сектор</a:t>
            </a:r>
            <a:r>
              <a:rPr lang="en-GB" altLang="bg-BG" sz="3600" i="1" dirty="0" smtClean="0"/>
              <a:t>:</a:t>
            </a:r>
            <a:r>
              <a:rPr lang="en-GB" altLang="bg-BG" sz="3600" dirty="0" smtClean="0"/>
              <a:t/>
            </a:r>
            <a:br>
              <a:rPr lang="en-GB" altLang="bg-BG" sz="3600" dirty="0" smtClean="0"/>
            </a:br>
            <a:endParaRPr lang="bg-BG" altLang="bg-BG" sz="3600" dirty="0" smtClean="0"/>
          </a:p>
        </p:txBody>
      </p:sp>
      <p:sp>
        <p:nvSpPr>
          <p:cNvPr id="80899" name="Rectangle 3"/>
          <p:cNvSpPr>
            <a:spLocks noGrp="1" noChangeArrowheads="1"/>
          </p:cNvSpPr>
          <p:nvPr>
            <p:ph type="body" idx="1"/>
          </p:nvPr>
        </p:nvSpPr>
        <p:spPr/>
        <p:txBody>
          <a:bodyPr/>
          <a:lstStyle/>
          <a:p>
            <a:pPr marL="0" indent="0" algn="just" eaLnBrk="1" hangingPunct="1">
              <a:lnSpc>
                <a:spcPct val="80000"/>
              </a:lnSpc>
              <a:buFontTx/>
              <a:buNone/>
            </a:pPr>
            <a:r>
              <a:rPr lang="en-GB" altLang="bg-BG" sz="1800" dirty="0" smtClean="0"/>
              <a:t>а) </a:t>
            </a:r>
            <a:r>
              <a:rPr lang="bg-BG" altLang="bg-BG" sz="1800" dirty="0" smtClean="0"/>
              <a:t>свободно, пазарно образуване на работната заплата </a:t>
            </a:r>
            <a:r>
              <a:rPr lang="bg-BG" altLang="bg-BG" sz="1800" b="1" dirty="0" smtClean="0"/>
              <a:t>чрез индивидуално и колективно договаряне между работодатели и работници</a:t>
            </a:r>
            <a:r>
              <a:rPr lang="bg-BG" altLang="bg-BG" sz="1800" dirty="0" smtClean="0"/>
              <a:t>. Тук по-голямото предлагане на труда води до по-ниски работни заплати. В тази посока влияние оказва и процеса на първоначално натрупване на капитала: просто, работодателите превръщат в печалба по-голяма част от новосъздадения доход. В условията на индивидуално договаряне обаче заплащането на труда започва да съобразява в по-голяма степен с приноса на работещите</a:t>
            </a:r>
            <a:r>
              <a:rPr lang="en-GB" altLang="bg-BG" sz="1800" dirty="0" smtClean="0"/>
              <a:t>.   </a:t>
            </a:r>
          </a:p>
          <a:p>
            <a:pPr marL="0" indent="0" algn="just" eaLnBrk="1" hangingPunct="1">
              <a:lnSpc>
                <a:spcPct val="80000"/>
              </a:lnSpc>
              <a:buFontTx/>
              <a:buNone/>
            </a:pPr>
            <a:r>
              <a:rPr lang="en-GB" altLang="bg-BG" sz="1800" dirty="0" smtClean="0"/>
              <a:t>б) </a:t>
            </a:r>
            <a:r>
              <a:rPr lang="bg-BG" altLang="bg-BG" sz="1800" b="1" dirty="0" smtClean="0"/>
              <a:t>държавно регулиране на работната заплата на пазара на труда </a:t>
            </a:r>
            <a:r>
              <a:rPr lang="bg-BG" altLang="bg-BG" sz="1800" dirty="0" smtClean="0"/>
              <a:t>по линия на законодателните рамки за наемането на труда , пенсионното и здравно осигуряване на работещите, данъчното облагане на трудовите доходи,  образуването на размера на минималната работна заплата</a:t>
            </a:r>
            <a:r>
              <a:rPr lang="en-GB" altLang="bg-BG" sz="1800" dirty="0" smtClean="0"/>
              <a:t>. </a:t>
            </a:r>
          </a:p>
          <a:p>
            <a:pPr marL="0" indent="0" algn="just" eaLnBrk="1" hangingPunct="1">
              <a:lnSpc>
                <a:spcPct val="80000"/>
              </a:lnSpc>
              <a:buFontTx/>
              <a:buNone/>
            </a:pPr>
            <a:r>
              <a:rPr lang="en-GB" altLang="bg-BG" sz="1800" dirty="0" smtClean="0"/>
              <a:t>в)  </a:t>
            </a:r>
            <a:r>
              <a:rPr lang="bg-BG" altLang="bg-BG" sz="1800" b="1" dirty="0" smtClean="0"/>
              <a:t>намаляващо се влияние на профсъюзите. </a:t>
            </a:r>
            <a:r>
              <a:rPr lang="bg-BG" altLang="bg-BG" sz="1800" dirty="0" smtClean="0"/>
              <a:t>Дилемата заетост-безработица в много от приватизираните големи държавни компании поражда защитен модел в поведението на профсъюзите: запазването на работните места е по-голям приоритет в сравнение със заплащането на труда. В дребния и среден частен бизнес влиянието на профсъюзите клони към нула</a:t>
            </a:r>
            <a:r>
              <a:rPr lang="en-GB" altLang="bg-BG" sz="1800" dirty="0" smtClean="0"/>
              <a:t>.</a:t>
            </a:r>
            <a:endParaRPr lang="bg-BG" altLang="bg-BG" sz="1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81</a:t>
            </a:fld>
            <a:endParaRPr lang="bg-BG" altLang="bg-BG"/>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GB" altLang="bg-BG" sz="4000" b="1" i="1" dirty="0" smtClean="0"/>
              <a:t>2. В </a:t>
            </a:r>
            <a:r>
              <a:rPr lang="bg-BG" altLang="bg-BG" sz="4000" b="1" i="1" dirty="0" smtClean="0"/>
              <a:t>публичния (бюджетен) сектор на стопанството</a:t>
            </a:r>
            <a:r>
              <a:rPr lang="en-GB" altLang="bg-BG" sz="4000" b="1" i="1" dirty="0" smtClean="0"/>
              <a:t>:</a:t>
            </a:r>
            <a:br>
              <a:rPr lang="en-GB" altLang="bg-BG" sz="4000" b="1" i="1" dirty="0" smtClean="0"/>
            </a:br>
            <a:endParaRPr lang="bg-BG" altLang="bg-BG" sz="4000" b="1" i="1" dirty="0" smtClean="0"/>
          </a:p>
        </p:txBody>
      </p:sp>
      <p:sp>
        <p:nvSpPr>
          <p:cNvPr id="81923" name="Rectangle 3"/>
          <p:cNvSpPr>
            <a:spLocks noGrp="1" noChangeArrowheads="1"/>
          </p:cNvSpPr>
          <p:nvPr>
            <p:ph type="body" idx="1"/>
          </p:nvPr>
        </p:nvSpPr>
        <p:spPr/>
        <p:txBody>
          <a:bodyPr/>
          <a:lstStyle/>
          <a:p>
            <a:pPr marL="0" indent="0" algn="just" eaLnBrk="1" hangingPunct="1">
              <a:buFontTx/>
              <a:buNone/>
            </a:pPr>
            <a:r>
              <a:rPr lang="bg-BG" altLang="bg-BG" sz="2800" dirty="0" smtClean="0"/>
              <a:t>Държавата продължава да регулира заплащането на труда съобразно индекса на инфлацията и установяващото се заплащане на труда в частния сектор</a:t>
            </a:r>
            <a:r>
              <a:rPr lang="en-GB" altLang="bg-BG" sz="2800" dirty="0" smtClean="0"/>
              <a:t>. По </a:t>
            </a:r>
            <a:r>
              <a:rPr lang="en-GB" altLang="bg-BG" sz="2800" dirty="0" err="1" smtClean="0"/>
              <a:t>социални</a:t>
            </a:r>
            <a:r>
              <a:rPr lang="en-GB" altLang="bg-BG" sz="2800" dirty="0" smtClean="0"/>
              <a:t> </a:t>
            </a:r>
            <a:r>
              <a:rPr lang="en-GB" altLang="bg-BG" sz="2800" dirty="0" err="1" smtClean="0"/>
              <a:t>съобр</a:t>
            </a:r>
            <a:r>
              <a:rPr lang="bg-BG" altLang="bg-BG" sz="2800" dirty="0" smtClean="0"/>
              <a:t>а</a:t>
            </a:r>
            <a:r>
              <a:rPr lang="en-GB" altLang="bg-BG" sz="2800" dirty="0" err="1" smtClean="0"/>
              <a:t>жения</a:t>
            </a:r>
            <a:r>
              <a:rPr lang="en-GB" altLang="bg-BG" sz="2800" dirty="0" smtClean="0"/>
              <a:t> </a:t>
            </a:r>
            <a:r>
              <a:rPr lang="en-GB" altLang="bg-BG" sz="2800" dirty="0" err="1" smtClean="0"/>
              <a:t>бюджетния</a:t>
            </a:r>
            <a:r>
              <a:rPr lang="en-GB" altLang="bg-BG" sz="2800" dirty="0" smtClean="0"/>
              <a:t> </a:t>
            </a:r>
            <a:r>
              <a:rPr lang="en-GB" altLang="bg-BG" sz="2800" dirty="0" err="1" smtClean="0"/>
              <a:t>сектор</a:t>
            </a:r>
            <a:r>
              <a:rPr lang="en-GB" altLang="bg-BG" sz="2800" dirty="0" smtClean="0"/>
              <a:t> </a:t>
            </a:r>
            <a:r>
              <a:rPr lang="en-GB" altLang="bg-BG" sz="2800" dirty="0" err="1" smtClean="0"/>
              <a:t>играе</a:t>
            </a:r>
            <a:r>
              <a:rPr lang="en-GB" altLang="bg-BG" sz="2800" dirty="0" smtClean="0"/>
              <a:t> </a:t>
            </a:r>
            <a:r>
              <a:rPr lang="en-GB" altLang="bg-BG" sz="2800" dirty="0" err="1" smtClean="0"/>
              <a:t>роля</a:t>
            </a:r>
            <a:r>
              <a:rPr lang="en-GB" altLang="bg-BG" sz="2800" dirty="0" smtClean="0"/>
              <a:t> </a:t>
            </a:r>
            <a:r>
              <a:rPr lang="en-GB" altLang="bg-BG" sz="2800" dirty="0" err="1" smtClean="0"/>
              <a:t>на</a:t>
            </a:r>
            <a:r>
              <a:rPr lang="en-GB" altLang="bg-BG" sz="2800" dirty="0" smtClean="0"/>
              <a:t> </a:t>
            </a:r>
            <a:r>
              <a:rPr lang="bg-BG" altLang="bg-BG" sz="2800" dirty="0" smtClean="0"/>
              <a:t>социален отдушник на голямата безработица в страната</a:t>
            </a:r>
            <a:r>
              <a:rPr lang="en-GB" altLang="bg-BG" sz="2800" dirty="0" smtClean="0"/>
              <a:t>. </a:t>
            </a:r>
            <a:r>
              <a:rPr lang="bg-BG" altLang="bg-BG" sz="2800" dirty="0" smtClean="0"/>
              <a:t>Ето защо броят за заетите в него продължава да бъде достатъчно голям, а  заплатите - относително ниски</a:t>
            </a:r>
            <a:r>
              <a:rPr lang="en-GB" altLang="bg-BG" sz="2800" dirty="0" smtClean="0"/>
              <a:t>.</a:t>
            </a:r>
            <a:endParaRPr lang="bg-BG" altLang="bg-BG" sz="28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82</a:t>
            </a:fld>
            <a:endParaRPr lang="bg-BG" altLang="bg-BG"/>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endParaRPr lang="bg-BG" altLang="bg-BG" smtClean="0"/>
          </a:p>
        </p:txBody>
      </p:sp>
      <p:sp>
        <p:nvSpPr>
          <p:cNvPr id="82947" name="Rectangle 3"/>
          <p:cNvSpPr>
            <a:spLocks noGrp="1" noChangeArrowheads="1"/>
          </p:cNvSpPr>
          <p:nvPr>
            <p:ph type="body" idx="1"/>
          </p:nvPr>
        </p:nvSpPr>
        <p:spPr/>
        <p:txBody>
          <a:bodyPr/>
          <a:lstStyle/>
          <a:p>
            <a:pPr marL="0" indent="0" algn="just" eaLnBrk="1" hangingPunct="1">
              <a:lnSpc>
                <a:spcPct val="80000"/>
              </a:lnSpc>
              <a:buFontTx/>
              <a:buNone/>
            </a:pPr>
            <a:r>
              <a:rPr lang="en-GB" altLang="bg-BG" sz="2000" dirty="0" smtClean="0"/>
              <a:t>3. </a:t>
            </a:r>
            <a:r>
              <a:rPr lang="bg-BG" altLang="bg-BG" sz="2000" i="1" dirty="0" smtClean="0"/>
              <a:t>В скритата (неформална) икономика:</a:t>
            </a:r>
            <a:endParaRPr lang="bg-BG" altLang="bg-BG" sz="2000" dirty="0" smtClean="0"/>
          </a:p>
          <a:p>
            <a:pPr marL="0" indent="0" algn="just" eaLnBrk="1" hangingPunct="1">
              <a:lnSpc>
                <a:spcPct val="80000"/>
              </a:lnSpc>
              <a:buFontTx/>
              <a:buNone/>
            </a:pPr>
            <a:r>
              <a:rPr lang="en-GB" altLang="bg-BG" sz="2000" dirty="0" err="1" smtClean="0"/>
              <a:t>Заплащането</a:t>
            </a:r>
            <a:r>
              <a:rPr lang="en-GB" altLang="bg-BG" sz="2000" dirty="0" smtClean="0"/>
              <a:t> на труда е </a:t>
            </a:r>
            <a:r>
              <a:rPr lang="en-GB" altLang="bg-BG" sz="2000" dirty="0" err="1" smtClean="0"/>
              <a:t>изцяло</a:t>
            </a:r>
            <a:r>
              <a:rPr lang="en-GB" altLang="bg-BG" sz="2000" dirty="0" smtClean="0"/>
              <a:t> </a:t>
            </a:r>
            <a:r>
              <a:rPr lang="en-GB" altLang="bg-BG" sz="2000" dirty="0" err="1" smtClean="0"/>
              <a:t>пазарно</a:t>
            </a:r>
            <a:r>
              <a:rPr lang="en-GB" altLang="bg-BG" sz="2000" dirty="0" smtClean="0"/>
              <a:t>. </a:t>
            </a:r>
            <a:r>
              <a:rPr lang="en-GB" altLang="bg-BG" sz="2000" dirty="0" err="1" smtClean="0"/>
              <a:t>Разликата</a:t>
            </a:r>
            <a:r>
              <a:rPr lang="en-GB" altLang="bg-BG" sz="2000" dirty="0" smtClean="0"/>
              <a:t> с </a:t>
            </a:r>
            <a:r>
              <a:rPr lang="en-GB" altLang="bg-BG" sz="2000" dirty="0" err="1" smtClean="0"/>
              <a:t>формалния</a:t>
            </a:r>
            <a:r>
              <a:rPr lang="en-GB" altLang="bg-BG" sz="2000" dirty="0" smtClean="0"/>
              <a:t> </a:t>
            </a:r>
            <a:r>
              <a:rPr lang="en-GB" altLang="bg-BG" sz="2000" dirty="0" err="1" smtClean="0"/>
              <a:t>частен</a:t>
            </a:r>
            <a:r>
              <a:rPr lang="en-GB" altLang="bg-BG" sz="2000" dirty="0" smtClean="0"/>
              <a:t> </a:t>
            </a:r>
            <a:r>
              <a:rPr lang="en-GB" altLang="bg-BG" sz="2000" dirty="0" err="1" smtClean="0"/>
              <a:t>сектор</a:t>
            </a:r>
            <a:r>
              <a:rPr lang="en-GB" altLang="bg-BG" sz="2000" dirty="0" smtClean="0"/>
              <a:t> (</a:t>
            </a:r>
            <a:r>
              <a:rPr lang="en-GB" altLang="bg-BG" sz="2000" dirty="0" err="1" smtClean="0"/>
              <a:t>т.е</a:t>
            </a:r>
            <a:r>
              <a:rPr lang="bg-BG" altLang="bg-BG" sz="2000" dirty="0" smtClean="0"/>
              <a:t>.</a:t>
            </a:r>
            <a:r>
              <a:rPr lang="en-GB" altLang="bg-BG" sz="2000" dirty="0" smtClean="0"/>
              <a:t> </a:t>
            </a:r>
            <a:r>
              <a:rPr lang="en-GB" altLang="bg-BG" sz="2000" dirty="0" err="1" smtClean="0"/>
              <a:t>този</a:t>
            </a:r>
            <a:r>
              <a:rPr lang="en-GB" altLang="bg-BG" sz="2000" dirty="0" smtClean="0"/>
              <a:t>, които </a:t>
            </a:r>
            <a:r>
              <a:rPr lang="en-GB" altLang="bg-BG" sz="2000" dirty="0" err="1" smtClean="0"/>
              <a:t>следва</a:t>
            </a:r>
            <a:r>
              <a:rPr lang="en-GB" altLang="bg-BG" sz="2000" dirty="0" smtClean="0"/>
              <a:t> </a:t>
            </a:r>
            <a:r>
              <a:rPr lang="en-GB" altLang="bg-BG" sz="2000" dirty="0" err="1" smtClean="0"/>
              <a:t>законовата</a:t>
            </a:r>
            <a:r>
              <a:rPr lang="en-GB" altLang="bg-BG" sz="2000" dirty="0" smtClean="0"/>
              <a:t> </a:t>
            </a:r>
            <a:r>
              <a:rPr lang="en-GB" altLang="bg-BG" sz="2000" dirty="0" err="1" smtClean="0"/>
              <a:t>регламентация</a:t>
            </a:r>
            <a:r>
              <a:rPr lang="en-GB" altLang="bg-BG" sz="2000" dirty="0" smtClean="0"/>
              <a:t>) е в </a:t>
            </a:r>
            <a:r>
              <a:rPr lang="en-GB" altLang="bg-BG" sz="2000" b="1" dirty="0" err="1" smtClean="0"/>
              <a:t>избягването</a:t>
            </a:r>
            <a:r>
              <a:rPr lang="en-GB" altLang="bg-BG" sz="2000" b="1" dirty="0" smtClean="0"/>
              <a:t> на </a:t>
            </a:r>
            <a:r>
              <a:rPr lang="en-GB" altLang="bg-BG" sz="2000" b="1" dirty="0" err="1" smtClean="0"/>
              <a:t>данъчните</a:t>
            </a:r>
            <a:r>
              <a:rPr lang="en-GB" altLang="bg-BG" sz="2000" b="1" dirty="0" smtClean="0"/>
              <a:t> и </a:t>
            </a:r>
            <a:r>
              <a:rPr lang="en-GB" altLang="bg-BG" sz="2000" b="1" dirty="0" err="1" smtClean="0"/>
              <a:t>осигурителните</a:t>
            </a:r>
            <a:r>
              <a:rPr lang="en-GB" altLang="bg-BG" sz="2000" b="1" dirty="0" smtClean="0"/>
              <a:t> </a:t>
            </a:r>
            <a:r>
              <a:rPr lang="en-GB" altLang="bg-BG" sz="2000" b="1" dirty="0" err="1" smtClean="0"/>
              <a:t>плащания</a:t>
            </a:r>
            <a:r>
              <a:rPr lang="en-GB" altLang="bg-BG" sz="2000" b="1" dirty="0" smtClean="0"/>
              <a:t> върху  </a:t>
            </a:r>
            <a:r>
              <a:rPr lang="en-GB" altLang="bg-BG" sz="2000" b="1" dirty="0" err="1" smtClean="0"/>
              <a:t>работната</a:t>
            </a:r>
            <a:r>
              <a:rPr lang="en-GB" altLang="bg-BG" sz="2000" b="1" dirty="0" smtClean="0"/>
              <a:t> </a:t>
            </a:r>
            <a:r>
              <a:rPr lang="en-GB" altLang="bg-BG" sz="2000" b="1" dirty="0" err="1" smtClean="0"/>
              <a:t>заплата</a:t>
            </a:r>
            <a:r>
              <a:rPr lang="en-GB" altLang="bg-BG" sz="2000" dirty="0" smtClean="0"/>
              <a:t>. По </a:t>
            </a:r>
            <a:r>
              <a:rPr lang="en-GB" altLang="bg-BG" sz="2000" dirty="0" err="1" smtClean="0"/>
              <a:t>тази</a:t>
            </a:r>
            <a:r>
              <a:rPr lang="en-GB" altLang="bg-BG" sz="2000" dirty="0" smtClean="0"/>
              <a:t> </a:t>
            </a:r>
            <a:r>
              <a:rPr lang="en-GB" altLang="bg-BG" sz="2000" dirty="0" err="1" smtClean="0"/>
              <a:t>причина</a:t>
            </a:r>
            <a:r>
              <a:rPr lang="en-GB" altLang="bg-BG" sz="2000" dirty="0" smtClean="0"/>
              <a:t> цената на труда в </a:t>
            </a:r>
            <a:r>
              <a:rPr lang="en-GB" altLang="bg-BG" sz="2000" dirty="0" err="1" smtClean="0"/>
              <a:t>скритата</a:t>
            </a:r>
            <a:r>
              <a:rPr lang="en-GB" altLang="bg-BG" sz="2000" dirty="0" smtClean="0"/>
              <a:t> </a:t>
            </a:r>
            <a:r>
              <a:rPr lang="en-GB" altLang="bg-BG" sz="2000" dirty="0" err="1" smtClean="0"/>
              <a:t>икономика</a:t>
            </a:r>
            <a:r>
              <a:rPr lang="en-GB" altLang="bg-BG" sz="2000" dirty="0" smtClean="0"/>
              <a:t> за </a:t>
            </a:r>
            <a:r>
              <a:rPr lang="en-GB" altLang="bg-BG" sz="2000" dirty="0" err="1" smtClean="0"/>
              <a:t>работодателите</a:t>
            </a:r>
            <a:r>
              <a:rPr lang="en-GB" altLang="bg-BG" sz="2000" dirty="0" smtClean="0"/>
              <a:t> е с 25-30% по-</a:t>
            </a:r>
            <a:r>
              <a:rPr lang="en-GB" altLang="bg-BG" sz="2000" dirty="0" err="1" smtClean="0"/>
              <a:t>ниска</a:t>
            </a:r>
            <a:r>
              <a:rPr lang="en-GB" altLang="bg-BG" sz="2000" dirty="0" smtClean="0"/>
              <a:t> в </a:t>
            </a:r>
            <a:r>
              <a:rPr lang="en-GB" altLang="bg-BG" sz="2000" dirty="0" err="1" smtClean="0"/>
              <a:t>сравнение</a:t>
            </a:r>
            <a:r>
              <a:rPr lang="en-GB" altLang="bg-BG" sz="2000" dirty="0" smtClean="0"/>
              <a:t> с  </a:t>
            </a:r>
            <a:r>
              <a:rPr lang="en-GB" altLang="bg-BG" sz="2000" dirty="0" err="1" smtClean="0"/>
              <a:t>формалния</a:t>
            </a:r>
            <a:r>
              <a:rPr lang="en-GB" altLang="bg-BG" sz="2000" dirty="0" smtClean="0"/>
              <a:t> </a:t>
            </a:r>
            <a:r>
              <a:rPr lang="en-GB" altLang="bg-BG" sz="2000" dirty="0" err="1" smtClean="0"/>
              <a:t>сектор</a:t>
            </a:r>
            <a:r>
              <a:rPr lang="en-GB" altLang="bg-BG" sz="2000" dirty="0" smtClean="0"/>
              <a:t>. </a:t>
            </a:r>
          </a:p>
          <a:p>
            <a:pPr marL="0" indent="0" algn="just" eaLnBrk="1" hangingPunct="1">
              <a:lnSpc>
                <a:spcPct val="80000"/>
              </a:lnSpc>
              <a:buFontTx/>
              <a:buNone/>
            </a:pPr>
            <a:r>
              <a:rPr lang="en-GB" altLang="bg-BG" sz="2000" dirty="0" smtClean="0"/>
              <a:t>4. </a:t>
            </a:r>
            <a:r>
              <a:rPr lang="en-GB" altLang="bg-BG" sz="2000" i="1" dirty="0" smtClean="0"/>
              <a:t>В </a:t>
            </a:r>
            <a:r>
              <a:rPr lang="en-GB" altLang="bg-BG" sz="2000" i="1" dirty="0" err="1" smtClean="0"/>
              <a:t>компаниите</a:t>
            </a:r>
            <a:r>
              <a:rPr lang="en-GB" altLang="bg-BG" sz="2000" i="1" dirty="0" smtClean="0"/>
              <a:t> с </a:t>
            </a:r>
            <a:r>
              <a:rPr lang="en-GB" altLang="bg-BG" sz="2000" i="1" dirty="0" err="1" smtClean="0"/>
              <a:t>монополно</a:t>
            </a:r>
            <a:r>
              <a:rPr lang="en-GB" altLang="bg-BG" sz="2000" i="1" dirty="0" smtClean="0"/>
              <a:t> </a:t>
            </a:r>
            <a:r>
              <a:rPr lang="en-GB" altLang="bg-BG" sz="2000" i="1" dirty="0" err="1" smtClean="0"/>
              <a:t>положение</a:t>
            </a:r>
            <a:r>
              <a:rPr lang="en-GB" altLang="bg-BG" sz="2000" i="1" dirty="0" smtClean="0"/>
              <a:t> в  </a:t>
            </a:r>
            <a:r>
              <a:rPr lang="en-GB" altLang="bg-BG" sz="2000" i="1" dirty="0" err="1" smtClean="0"/>
              <a:t>страната</a:t>
            </a:r>
            <a:r>
              <a:rPr lang="en-GB" altLang="bg-BG" sz="2000" dirty="0" smtClean="0"/>
              <a:t>: </a:t>
            </a:r>
          </a:p>
          <a:p>
            <a:pPr marL="0" indent="0" algn="just" eaLnBrk="1" hangingPunct="1">
              <a:lnSpc>
                <a:spcPct val="80000"/>
              </a:lnSpc>
              <a:buFontTx/>
              <a:buNone/>
            </a:pPr>
            <a:r>
              <a:rPr lang="bg-BG" altLang="bg-BG" sz="2000" dirty="0" smtClean="0"/>
              <a:t>Работещите в НЕК, Топлофикация, Градски транспорт, Булгаргаз, БДЖ, БТК, </a:t>
            </a:r>
            <a:r>
              <a:rPr lang="bg-BG" altLang="bg-BG" sz="2000" dirty="0" err="1" smtClean="0"/>
              <a:t>Мобиком</a:t>
            </a:r>
            <a:r>
              <a:rPr lang="bg-BG" altLang="bg-BG" sz="2000" dirty="0" smtClean="0"/>
              <a:t> и други получават най-високите работни заплати.  Този резултат, от гледна точка на монопола, има закономерен характер</a:t>
            </a:r>
            <a:r>
              <a:rPr lang="en-GB" altLang="bg-BG" sz="2000" dirty="0" smtClean="0"/>
              <a:t>.</a:t>
            </a:r>
            <a:endParaRPr lang="bg-BG" altLang="bg-BG" sz="2000"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83</a:t>
            </a:fld>
            <a:endParaRPr lang="bg-BG" altLang="bg-BG"/>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endParaRPr lang="bg-BG" altLang="bg-BG" smtClean="0"/>
          </a:p>
        </p:txBody>
      </p:sp>
      <p:sp>
        <p:nvSpPr>
          <p:cNvPr id="83971" name="Rectangle 3"/>
          <p:cNvSpPr>
            <a:spLocks noGrp="1" noChangeArrowheads="1"/>
          </p:cNvSpPr>
          <p:nvPr>
            <p:ph type="body" idx="1"/>
          </p:nvPr>
        </p:nvSpPr>
        <p:spPr/>
        <p:txBody>
          <a:bodyPr/>
          <a:lstStyle/>
          <a:p>
            <a:pPr marL="0" indent="0" algn="just" eaLnBrk="1" hangingPunct="1">
              <a:lnSpc>
                <a:spcPct val="90000"/>
              </a:lnSpc>
              <a:buFontTx/>
              <a:buNone/>
            </a:pPr>
            <a:r>
              <a:rPr lang="en-GB" altLang="bg-BG" dirty="0" smtClean="0"/>
              <a:t>5. </a:t>
            </a:r>
            <a:r>
              <a:rPr lang="en-GB" altLang="bg-BG" i="1" dirty="0" smtClean="0"/>
              <a:t>В </a:t>
            </a:r>
            <a:r>
              <a:rPr lang="en-GB" altLang="bg-BG" i="1" dirty="0" err="1" smtClean="0"/>
              <a:t>сферата</a:t>
            </a:r>
            <a:r>
              <a:rPr lang="en-GB" altLang="bg-BG" i="1" dirty="0" smtClean="0"/>
              <a:t> на </a:t>
            </a:r>
            <a:r>
              <a:rPr lang="en-GB" altLang="bg-BG" i="1" dirty="0" err="1" smtClean="0"/>
              <a:t>културата</a:t>
            </a:r>
            <a:r>
              <a:rPr lang="bg-BG" altLang="bg-BG" i="1" dirty="0" smtClean="0"/>
              <a:t> </a:t>
            </a:r>
            <a:r>
              <a:rPr lang="en-GB" altLang="bg-BG" dirty="0" smtClean="0"/>
              <a:t>- търсенето и предлагането на </a:t>
            </a:r>
            <a:r>
              <a:rPr lang="en-GB" altLang="bg-BG" dirty="0" err="1" smtClean="0"/>
              <a:t>продуктите</a:t>
            </a:r>
            <a:r>
              <a:rPr lang="en-GB" altLang="bg-BG" dirty="0" smtClean="0"/>
              <a:t> на </a:t>
            </a:r>
            <a:r>
              <a:rPr lang="en-GB" altLang="bg-BG" dirty="0" err="1" smtClean="0"/>
              <a:t>тази</a:t>
            </a:r>
            <a:r>
              <a:rPr lang="en-GB" altLang="bg-BG" dirty="0" smtClean="0"/>
              <a:t> </a:t>
            </a:r>
            <a:r>
              <a:rPr lang="en-GB" altLang="bg-BG" dirty="0" err="1" smtClean="0"/>
              <a:t>дейност</a:t>
            </a:r>
            <a:r>
              <a:rPr lang="en-GB" altLang="bg-BG" dirty="0" smtClean="0"/>
              <a:t> определя в </a:t>
            </a:r>
            <a:r>
              <a:rPr lang="en-GB" altLang="bg-BG" dirty="0" err="1" smtClean="0"/>
              <a:t>нарастваща</a:t>
            </a:r>
            <a:r>
              <a:rPr lang="en-GB" altLang="bg-BG" dirty="0" smtClean="0"/>
              <a:t> </a:t>
            </a:r>
            <a:r>
              <a:rPr lang="en-GB" altLang="bg-BG" dirty="0" err="1" smtClean="0"/>
              <a:t>степен</a:t>
            </a:r>
            <a:r>
              <a:rPr lang="en-GB" altLang="bg-BG" dirty="0" smtClean="0"/>
              <a:t> </a:t>
            </a:r>
            <a:r>
              <a:rPr lang="en-GB" altLang="bg-BG" dirty="0" err="1" smtClean="0"/>
              <a:t>заплащането</a:t>
            </a:r>
            <a:r>
              <a:rPr lang="en-GB" altLang="bg-BG" dirty="0" smtClean="0"/>
              <a:t> на труда. Тук </a:t>
            </a:r>
            <a:r>
              <a:rPr lang="en-GB" altLang="bg-BG" dirty="0" err="1" smtClean="0"/>
              <a:t>редови</a:t>
            </a:r>
            <a:r>
              <a:rPr lang="en-GB" altLang="bg-BG" dirty="0" smtClean="0"/>
              <a:t> </a:t>
            </a:r>
            <a:r>
              <a:rPr lang="en-GB" altLang="bg-BG" dirty="0" err="1" smtClean="0"/>
              <a:t>артисти</a:t>
            </a:r>
            <a:r>
              <a:rPr lang="en-GB" altLang="bg-BG" dirty="0" smtClean="0"/>
              <a:t>, </a:t>
            </a:r>
            <a:r>
              <a:rPr lang="en-GB" altLang="bg-BG" dirty="0" err="1" smtClean="0"/>
              <a:t>симфонични</a:t>
            </a:r>
            <a:r>
              <a:rPr lang="en-GB" altLang="bg-BG" dirty="0" smtClean="0"/>
              <a:t> </a:t>
            </a:r>
            <a:r>
              <a:rPr lang="en-GB" altLang="bg-BG" dirty="0" err="1" smtClean="0"/>
              <a:t>оркестранти</a:t>
            </a:r>
            <a:r>
              <a:rPr lang="en-GB" altLang="bg-BG" dirty="0" smtClean="0"/>
              <a:t> и други </a:t>
            </a:r>
            <a:r>
              <a:rPr lang="en-GB" altLang="bg-BG" dirty="0" err="1" smtClean="0"/>
              <a:t>подобни</a:t>
            </a:r>
            <a:r>
              <a:rPr lang="en-GB" altLang="bg-BG" dirty="0" smtClean="0"/>
              <a:t> </a:t>
            </a:r>
            <a:r>
              <a:rPr lang="en-GB" altLang="bg-BG" dirty="0" err="1" smtClean="0"/>
              <a:t>получават</a:t>
            </a:r>
            <a:r>
              <a:rPr lang="en-GB" altLang="bg-BG" dirty="0" smtClean="0"/>
              <a:t> </a:t>
            </a:r>
            <a:r>
              <a:rPr lang="en-GB" altLang="bg-BG" dirty="0" err="1" smtClean="0"/>
              <a:t>вероятно</a:t>
            </a:r>
            <a:r>
              <a:rPr lang="en-GB" altLang="bg-BG" dirty="0" smtClean="0"/>
              <a:t> </a:t>
            </a:r>
            <a:r>
              <a:rPr lang="en-GB" altLang="bg-BG" dirty="0" err="1" smtClean="0"/>
              <a:t>десетократно</a:t>
            </a:r>
            <a:r>
              <a:rPr lang="en-GB" altLang="bg-BG" dirty="0" smtClean="0"/>
              <a:t> </a:t>
            </a:r>
            <a:r>
              <a:rPr lang="en-GB" altLang="bg-BG" dirty="0" err="1" smtClean="0"/>
              <a:t>по-ниски</a:t>
            </a:r>
            <a:r>
              <a:rPr lang="en-GB" altLang="bg-BG" dirty="0" smtClean="0"/>
              <a:t> </a:t>
            </a:r>
            <a:r>
              <a:rPr lang="en-GB" altLang="bg-BG" dirty="0" err="1" smtClean="0"/>
              <a:t>доходи</a:t>
            </a:r>
            <a:r>
              <a:rPr lang="en-GB" altLang="bg-BG" dirty="0" smtClean="0"/>
              <a:t> в </a:t>
            </a:r>
            <a:r>
              <a:rPr lang="en-GB" altLang="bg-BG" dirty="0" err="1" smtClean="0"/>
              <a:t>сравнение</a:t>
            </a:r>
            <a:r>
              <a:rPr lang="en-GB" altLang="bg-BG" dirty="0" smtClean="0"/>
              <a:t> с </a:t>
            </a:r>
            <a:r>
              <a:rPr lang="en-GB" altLang="bg-BG" dirty="0" err="1" smtClean="0"/>
              <a:t>изпълнителите</a:t>
            </a:r>
            <a:r>
              <a:rPr lang="en-GB" altLang="bg-BG" dirty="0" smtClean="0"/>
              <a:t> на </a:t>
            </a:r>
            <a:r>
              <a:rPr lang="en-GB" altLang="bg-BG" dirty="0" err="1" smtClean="0"/>
              <a:t>чалга</a:t>
            </a:r>
            <a:r>
              <a:rPr lang="en-GB" altLang="bg-BG" dirty="0" smtClean="0"/>
              <a:t>. </a:t>
            </a:r>
            <a:r>
              <a:rPr lang="bg-BG" altLang="bg-BG" dirty="0" smtClean="0"/>
              <a:t>Това обаче е търсенето на пазара на нашата култура</a:t>
            </a:r>
            <a:r>
              <a:rPr lang="en-GB" altLang="bg-BG" dirty="0" smtClean="0"/>
              <a:t>!</a:t>
            </a:r>
            <a:endParaRPr lang="bg-BG" altLang="bg-BG" dirty="0" smtClean="0"/>
          </a:p>
        </p:txBody>
      </p:sp>
      <p:sp>
        <p:nvSpPr>
          <p:cNvPr id="2" name="Slide Number Placeholder 1"/>
          <p:cNvSpPr>
            <a:spLocks noGrp="1"/>
          </p:cNvSpPr>
          <p:nvPr>
            <p:ph type="sldNum" sz="quarter" idx="12"/>
          </p:nvPr>
        </p:nvSpPr>
        <p:spPr/>
        <p:txBody>
          <a:bodyPr/>
          <a:lstStyle/>
          <a:p>
            <a:pPr>
              <a:defRPr/>
            </a:pPr>
            <a:fld id="{E5B6A5C4-BC00-4C9B-B932-5B4940C77930}" type="slidenum">
              <a:rPr lang="bg-BG" altLang="bg-BG" smtClean="0"/>
              <a:pPr>
                <a:defRPr/>
              </a:pPr>
              <a:t>84</a:t>
            </a:fld>
            <a:endParaRPr lang="bg-BG" altLang="bg-BG"/>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i="1" dirty="0" smtClean="0"/>
              <a:t>за да имаме европейски заплати, е необходимо</a:t>
            </a:r>
            <a:r>
              <a:rPr lang="ru-RU" dirty="0" smtClean="0"/>
              <a:t>:</a:t>
            </a:r>
            <a:br>
              <a:rPr lang="ru-RU" dirty="0" smtClean="0"/>
            </a:br>
            <a:endParaRPr lang="bg-BG" dirty="0"/>
          </a:p>
        </p:txBody>
      </p:sp>
      <p:sp>
        <p:nvSpPr>
          <p:cNvPr id="3" name="Content Placeholder 2"/>
          <p:cNvSpPr>
            <a:spLocks noGrp="1"/>
          </p:cNvSpPr>
          <p:nvPr>
            <p:ph idx="1"/>
          </p:nvPr>
        </p:nvSpPr>
        <p:spPr/>
        <p:txBody>
          <a:bodyPr/>
          <a:lstStyle/>
          <a:p>
            <a:pPr marL="0" indent="0" algn="just">
              <a:buNone/>
            </a:pPr>
            <a:r>
              <a:rPr lang="bg-BG" sz="2000" dirty="0" smtClean="0"/>
              <a:t>Първо, наличие на ниска безработица (6–7% безработица),</a:t>
            </a:r>
          </a:p>
          <a:p>
            <a:pPr marL="0" indent="0" algn="just">
              <a:buNone/>
            </a:pPr>
            <a:r>
              <a:rPr lang="bg-BG" sz="2000" dirty="0" smtClean="0"/>
              <a:t>която води до образуването на равновесни </a:t>
            </a:r>
            <a:r>
              <a:rPr lang="ru-RU" sz="2000" dirty="0" smtClean="0"/>
              <a:t>работни </a:t>
            </a:r>
            <a:r>
              <a:rPr lang="ru-RU" sz="2000" dirty="0"/>
              <a:t>заплати, т.е.</a:t>
            </a:r>
          </a:p>
          <a:p>
            <a:pPr marL="0" indent="0" algn="just">
              <a:buNone/>
            </a:pPr>
            <a:r>
              <a:rPr lang="ru-RU" sz="2000" dirty="0"/>
              <a:t>на равенство между приноса на работника и </a:t>
            </a:r>
            <a:r>
              <a:rPr lang="ru-RU" sz="2000" dirty="0" err="1"/>
              <a:t>разхода</a:t>
            </a:r>
            <a:r>
              <a:rPr lang="ru-RU" sz="2000" dirty="0"/>
              <a:t> за </a:t>
            </a:r>
            <a:r>
              <a:rPr lang="ru-RU" sz="2000" dirty="0" err="1" smtClean="0"/>
              <a:t>негово</a:t>
            </a:r>
            <a:r>
              <a:rPr lang="bg-BG" sz="2000" dirty="0" smtClean="0"/>
              <a:t>то </a:t>
            </a:r>
            <a:r>
              <a:rPr lang="bg-BG" sz="2000" dirty="0"/>
              <a:t>наемане;</a:t>
            </a:r>
          </a:p>
          <a:p>
            <a:pPr marL="0" indent="0" algn="just">
              <a:buNone/>
            </a:pPr>
            <a:r>
              <a:rPr lang="ru-RU" sz="2000" dirty="0" err="1"/>
              <a:t>Второ</a:t>
            </a:r>
            <a:r>
              <a:rPr lang="ru-RU" sz="2000" dirty="0"/>
              <a:t>, </a:t>
            </a:r>
            <a:r>
              <a:rPr lang="ru-RU" sz="2000" dirty="0" err="1"/>
              <a:t>повишаване</a:t>
            </a:r>
            <a:r>
              <a:rPr lang="ru-RU" sz="2000" dirty="0"/>
              <a:t> на </a:t>
            </a:r>
            <a:r>
              <a:rPr lang="bg-BG" sz="2000" dirty="0" smtClean="0"/>
              <a:t>производителността на труда с 7–8%</a:t>
            </a:r>
          </a:p>
          <a:p>
            <a:pPr marL="0" indent="0" algn="just">
              <a:buNone/>
            </a:pPr>
            <a:r>
              <a:rPr lang="bg-BG" sz="2000" dirty="0" smtClean="0"/>
              <a:t>годишно, което създава </a:t>
            </a:r>
            <a:r>
              <a:rPr lang="ru-RU" sz="2000" dirty="0" err="1" smtClean="0"/>
              <a:t>икономически</a:t>
            </a:r>
            <a:r>
              <a:rPr lang="ru-RU" sz="2000" dirty="0" smtClean="0"/>
              <a:t> </a:t>
            </a:r>
            <a:r>
              <a:rPr lang="ru-RU" sz="2000" dirty="0"/>
              <a:t>условия за </a:t>
            </a:r>
            <a:r>
              <a:rPr lang="ru-RU" sz="2000" dirty="0" err="1"/>
              <a:t>реално</a:t>
            </a:r>
            <a:r>
              <a:rPr lang="ru-RU" sz="2000" dirty="0"/>
              <a:t> </a:t>
            </a:r>
            <a:r>
              <a:rPr lang="ru-RU" sz="2000" dirty="0" err="1" smtClean="0"/>
              <a:t>нарастване</a:t>
            </a:r>
            <a:r>
              <a:rPr lang="ru-RU" sz="2000" dirty="0" smtClean="0"/>
              <a:t> </a:t>
            </a:r>
            <a:r>
              <a:rPr lang="ru-RU" sz="2000" dirty="0"/>
              <a:t>на работните заплати с 5–6 % </a:t>
            </a:r>
            <a:r>
              <a:rPr lang="ru-RU" sz="2000" dirty="0" err="1"/>
              <a:t>годишно</a:t>
            </a:r>
            <a:r>
              <a:rPr lang="ru-RU" sz="2000" dirty="0"/>
              <a:t>;</a:t>
            </a:r>
          </a:p>
          <a:p>
            <a:pPr marL="0" indent="0" algn="just">
              <a:buNone/>
            </a:pPr>
            <a:r>
              <a:rPr lang="ru-RU" sz="2000" dirty="0" err="1"/>
              <a:t>Трето</a:t>
            </a:r>
            <a:r>
              <a:rPr lang="ru-RU" sz="2000" dirty="0"/>
              <a:t>, производство на </a:t>
            </a:r>
            <a:r>
              <a:rPr lang="bg-BG" sz="2000" dirty="0" smtClean="0"/>
              <a:t>търсени на вътрешния и международен</a:t>
            </a:r>
          </a:p>
          <a:p>
            <a:pPr marL="0" indent="0" algn="just">
              <a:buNone/>
            </a:pPr>
            <a:r>
              <a:rPr lang="bg-BG" sz="2000" dirty="0" smtClean="0"/>
              <a:t>пазар продукти с по-висока добавена стойност, което открива</a:t>
            </a:r>
          </a:p>
          <a:p>
            <a:pPr marL="0" indent="0" algn="just">
              <a:buNone/>
            </a:pPr>
            <a:r>
              <a:rPr lang="bg-BG" sz="2000" dirty="0" smtClean="0"/>
              <a:t>по-големи възможности за увеличение </a:t>
            </a:r>
            <a:r>
              <a:rPr lang="ru-RU" sz="2000" dirty="0" smtClean="0"/>
              <a:t>на </a:t>
            </a:r>
            <a:r>
              <a:rPr lang="ru-RU" sz="2000" dirty="0"/>
              <a:t>работните заплати.</a:t>
            </a:r>
            <a:endParaRPr lang="bg-BG" sz="2000" dirty="0"/>
          </a:p>
        </p:txBody>
      </p:sp>
      <p:sp>
        <p:nvSpPr>
          <p:cNvPr id="4" name="Slide Number Placeholder 3"/>
          <p:cNvSpPr>
            <a:spLocks noGrp="1"/>
          </p:cNvSpPr>
          <p:nvPr>
            <p:ph type="sldNum" sz="quarter" idx="12"/>
          </p:nvPr>
        </p:nvSpPr>
        <p:spPr/>
        <p:txBody>
          <a:bodyPr/>
          <a:lstStyle/>
          <a:p>
            <a:pPr>
              <a:defRPr/>
            </a:pPr>
            <a:fld id="{E5B6A5C4-BC00-4C9B-B932-5B4940C77930}" type="slidenum">
              <a:rPr lang="bg-BG" altLang="bg-BG" smtClean="0"/>
              <a:pPr>
                <a:defRPr/>
              </a:pPr>
              <a:t>85</a:t>
            </a:fld>
            <a:endParaRPr lang="bg-BG" altLang="bg-BG"/>
          </a:p>
        </p:txBody>
      </p:sp>
    </p:spTree>
    <p:extLst>
      <p:ext uri="{BB962C8B-B14F-4D97-AF65-F5344CB8AC3E}">
        <p14:creationId xmlns:p14="http://schemas.microsoft.com/office/powerpoint/2010/main" val="8932813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2000" dirty="0" err="1"/>
              <a:t>Към</a:t>
            </a:r>
            <a:r>
              <a:rPr lang="ru-RU" sz="2000" dirty="0"/>
              <a:t> </a:t>
            </a:r>
            <a:r>
              <a:rPr lang="ru-RU" sz="2000" dirty="0" err="1"/>
              <a:t>януари</a:t>
            </a:r>
            <a:r>
              <a:rPr lang="ru-RU" sz="2000" dirty="0"/>
              <a:t> 2019 г. </a:t>
            </a:r>
            <a:r>
              <a:rPr lang="ru-RU" sz="2000" dirty="0" err="1"/>
              <a:t>минималните</a:t>
            </a:r>
            <a:r>
              <a:rPr lang="ru-RU" sz="2000" dirty="0"/>
              <a:t> работни заплати в </a:t>
            </a:r>
            <a:r>
              <a:rPr lang="ru-RU" sz="2000" dirty="0" err="1"/>
              <a:t>държавите</a:t>
            </a:r>
            <a:r>
              <a:rPr lang="ru-RU" sz="2000" dirty="0"/>
              <a:t> — </a:t>
            </a:r>
            <a:r>
              <a:rPr lang="ru-RU" sz="2000" dirty="0" err="1"/>
              <a:t>членки</a:t>
            </a:r>
            <a:r>
              <a:rPr lang="ru-RU" sz="2000" dirty="0"/>
              <a:t> на ЕС, </a:t>
            </a:r>
            <a:r>
              <a:rPr lang="ru-RU" sz="2000" dirty="0" err="1"/>
              <a:t>варират</a:t>
            </a:r>
            <a:r>
              <a:rPr lang="ru-RU" sz="2000" dirty="0"/>
              <a:t> между 286 и 2071 евро на </a:t>
            </a:r>
            <a:r>
              <a:rPr lang="ru-RU" sz="2000" dirty="0" err="1"/>
              <a:t>месец</a:t>
            </a:r>
            <a:endParaRPr lang="bg-BG" sz="2000" dirty="0"/>
          </a:p>
        </p:txBody>
      </p:sp>
      <p:sp>
        <p:nvSpPr>
          <p:cNvPr id="4" name="Slide Number Placeholder 3"/>
          <p:cNvSpPr>
            <a:spLocks noGrp="1"/>
          </p:cNvSpPr>
          <p:nvPr>
            <p:ph type="sldNum" sz="quarter" idx="12"/>
          </p:nvPr>
        </p:nvSpPr>
        <p:spPr/>
        <p:txBody>
          <a:bodyPr/>
          <a:lstStyle/>
          <a:p>
            <a:pPr>
              <a:defRPr/>
            </a:pPr>
            <a:fld id="{E5B6A5C4-BC00-4C9B-B932-5B4940C77930}" type="slidenum">
              <a:rPr lang="bg-BG" altLang="bg-BG" smtClean="0"/>
              <a:pPr>
                <a:defRPr/>
              </a:pPr>
              <a:t>86</a:t>
            </a:fld>
            <a:endParaRPr lang="bg-BG" altLang="bg-BG"/>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8965" y="1600200"/>
            <a:ext cx="5629288" cy="506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01038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pPr marL="0" indent="0" algn="just">
              <a:buNone/>
            </a:pPr>
            <a:r>
              <a:rPr lang="bg-BG" sz="2800" dirty="0" smtClean="0"/>
              <a:t>Към януари 2019 г. 22 от 28-те държави — членки на ЕС (с изключение на Дания, Италия, Кипър, Австрия, Финландия и Швеция), са били въвели национална минимална работна заплата, както и всички държави — кандидатки за членство в ЕС (Черна гора, Северна Македония, Албания, Сърбия и Турция). Към 1 януари 2019 г. месечната минимална работна заплата варира значително в отделните държави членки — от </a:t>
            </a:r>
            <a:r>
              <a:rPr lang="bg-BG" sz="2800" b="1" dirty="0" smtClean="0"/>
              <a:t>286</a:t>
            </a:r>
            <a:r>
              <a:rPr lang="bg-BG" sz="2800" dirty="0" smtClean="0"/>
              <a:t> евро в България </a:t>
            </a:r>
            <a:r>
              <a:rPr lang="ru-RU" sz="2800" dirty="0" smtClean="0"/>
              <a:t>до </a:t>
            </a:r>
            <a:r>
              <a:rPr lang="ru-RU" sz="2800" b="1" dirty="0"/>
              <a:t>2071</a:t>
            </a:r>
            <a:r>
              <a:rPr lang="ru-RU" sz="2800" dirty="0"/>
              <a:t> евро в Люксембург (</a:t>
            </a:r>
            <a:r>
              <a:rPr lang="ru-RU" sz="2800" dirty="0" err="1"/>
              <a:t>вж</a:t>
            </a:r>
            <a:r>
              <a:rPr lang="ru-RU" sz="2800" dirty="0"/>
              <a:t>. фигура 1). </a:t>
            </a:r>
            <a:endParaRPr lang="bg-BG" sz="2800" dirty="0"/>
          </a:p>
        </p:txBody>
      </p:sp>
      <p:sp>
        <p:nvSpPr>
          <p:cNvPr id="4" name="Slide Number Placeholder 3"/>
          <p:cNvSpPr>
            <a:spLocks noGrp="1"/>
          </p:cNvSpPr>
          <p:nvPr>
            <p:ph type="sldNum" sz="quarter" idx="12"/>
          </p:nvPr>
        </p:nvSpPr>
        <p:spPr/>
        <p:txBody>
          <a:bodyPr/>
          <a:lstStyle/>
          <a:p>
            <a:pPr>
              <a:defRPr/>
            </a:pPr>
            <a:fld id="{E5B6A5C4-BC00-4C9B-B932-5B4940C77930}" type="slidenum">
              <a:rPr lang="bg-BG" altLang="bg-BG" smtClean="0"/>
              <a:pPr>
                <a:defRPr/>
              </a:pPr>
              <a:t>87</a:t>
            </a:fld>
            <a:endParaRPr lang="bg-BG" altLang="bg-BG"/>
          </a:p>
        </p:txBody>
      </p:sp>
    </p:spTree>
    <p:extLst>
      <p:ext uri="{BB962C8B-B14F-4D97-AF65-F5344CB8AC3E}">
        <p14:creationId xmlns:p14="http://schemas.microsoft.com/office/powerpoint/2010/main" val="36277764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2009-2019 минимални работни заплати</a:t>
            </a:r>
            <a:endParaRPr lang="bg-BG" dirty="0"/>
          </a:p>
        </p:txBody>
      </p:sp>
      <p:sp>
        <p:nvSpPr>
          <p:cNvPr id="3" name="Content Placeholder 2"/>
          <p:cNvSpPr>
            <a:spLocks noGrp="1"/>
          </p:cNvSpPr>
          <p:nvPr>
            <p:ph idx="1"/>
          </p:nvPr>
        </p:nvSpPr>
        <p:spPr/>
        <p:txBody>
          <a:bodyPr/>
          <a:lstStyle/>
          <a:p>
            <a:pPr marL="0" indent="0" algn="just">
              <a:buNone/>
            </a:pPr>
            <a:r>
              <a:rPr lang="ru-RU" sz="2400" dirty="0"/>
              <a:t>В сравнение с </a:t>
            </a:r>
            <a:r>
              <a:rPr lang="bg-BG" sz="2400" dirty="0" smtClean="0"/>
              <a:t>януари 2009 г. минималните работни заплати (изразени в евро) през януари 2019 г. са по-високи във всички държави — членки на ЕС, въвели национална минимална работна заплата, освен в Гърция, където минималната заплата е с 16 % по-малка (стойност, </a:t>
            </a:r>
            <a:r>
              <a:rPr lang="bg-BG" sz="2400" dirty="0" err="1" smtClean="0"/>
              <a:t>кумулирана</a:t>
            </a:r>
            <a:r>
              <a:rPr lang="bg-BG" sz="2400" dirty="0" smtClean="0"/>
              <a:t> в продължение на 10 години, при среден годишен темп на промяна от -1,5 %). Между януари 2009 г. и януари 2019 г. средният годишен темп на промяна на минималните работни заплати е най-висок в Румъния (11,6 %) и Литва (9,1 %). Освен това значително увеличение е отбелязано в България (8,</a:t>
            </a:r>
            <a:r>
              <a:rPr lang="bg-BG" sz="2400" dirty="0" err="1" smtClean="0"/>
              <a:t>8</a:t>
            </a:r>
            <a:r>
              <a:rPr lang="bg-BG" sz="2400" dirty="0" smtClean="0"/>
              <a:t> %), Естония </a:t>
            </a:r>
            <a:r>
              <a:rPr lang="ru-RU" sz="2400" dirty="0" smtClean="0"/>
              <a:t>(</a:t>
            </a:r>
            <a:r>
              <a:rPr lang="ru-RU" sz="2400" dirty="0"/>
              <a:t>6,9 %) и Латвия (6,6 %), </a:t>
            </a:r>
            <a:r>
              <a:rPr lang="ru-RU" sz="2400" dirty="0" err="1"/>
              <a:t>както</a:t>
            </a:r>
            <a:r>
              <a:rPr lang="ru-RU" sz="2400" dirty="0"/>
              <a:t> и в </a:t>
            </a:r>
            <a:r>
              <a:rPr lang="ru-RU" sz="2400" dirty="0" err="1"/>
              <a:t>Полша</a:t>
            </a:r>
            <a:r>
              <a:rPr lang="ru-RU" sz="2400" dirty="0"/>
              <a:t> (6,2 %). </a:t>
            </a:r>
            <a:endParaRPr lang="bg-BG" sz="2400" dirty="0"/>
          </a:p>
        </p:txBody>
      </p:sp>
      <p:sp>
        <p:nvSpPr>
          <p:cNvPr id="4" name="Slide Number Placeholder 3"/>
          <p:cNvSpPr>
            <a:spLocks noGrp="1"/>
          </p:cNvSpPr>
          <p:nvPr>
            <p:ph type="sldNum" sz="quarter" idx="12"/>
          </p:nvPr>
        </p:nvSpPr>
        <p:spPr/>
        <p:txBody>
          <a:bodyPr/>
          <a:lstStyle/>
          <a:p>
            <a:pPr>
              <a:defRPr/>
            </a:pPr>
            <a:fld id="{E5B6A5C4-BC00-4C9B-B932-5B4940C77930}" type="slidenum">
              <a:rPr lang="bg-BG" altLang="bg-BG" smtClean="0"/>
              <a:pPr>
                <a:defRPr/>
              </a:pPr>
              <a:t>88</a:t>
            </a:fld>
            <a:endParaRPr lang="bg-BG" altLang="bg-BG"/>
          </a:p>
        </p:txBody>
      </p:sp>
    </p:spTree>
    <p:extLst>
      <p:ext uri="{BB962C8B-B14F-4D97-AF65-F5344CB8AC3E}">
        <p14:creationId xmlns:p14="http://schemas.microsoft.com/office/powerpoint/2010/main" val="11574398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2800" dirty="0"/>
              <a:t>три </a:t>
            </a:r>
            <a:r>
              <a:rPr lang="ru-RU" sz="2800" dirty="0" err="1"/>
              <a:t>групи</a:t>
            </a:r>
            <a:r>
              <a:rPr lang="ru-RU" sz="2800" dirty="0"/>
              <a:t> </a:t>
            </a:r>
            <a:r>
              <a:rPr lang="ru-RU" sz="2800" dirty="0" err="1"/>
              <a:t>въз</a:t>
            </a:r>
            <a:r>
              <a:rPr lang="ru-RU" sz="2800" dirty="0"/>
              <a:t> основа на </a:t>
            </a:r>
            <a:r>
              <a:rPr lang="ru-RU" sz="2800" dirty="0" err="1"/>
              <a:t>равнището</a:t>
            </a:r>
            <a:r>
              <a:rPr lang="ru-RU" sz="2800" dirty="0"/>
              <a:t> на </a:t>
            </a:r>
            <a:r>
              <a:rPr lang="ru-RU" sz="2800" dirty="0" err="1"/>
              <a:t>техните</a:t>
            </a:r>
            <a:r>
              <a:rPr lang="ru-RU" sz="2800" dirty="0"/>
              <a:t> </a:t>
            </a:r>
            <a:r>
              <a:rPr lang="ru-RU" sz="2800" dirty="0" err="1"/>
              <a:t>национални</a:t>
            </a:r>
            <a:r>
              <a:rPr lang="ru-RU" sz="2800" dirty="0"/>
              <a:t> </a:t>
            </a:r>
            <a:r>
              <a:rPr lang="ru-RU" sz="2800" dirty="0" err="1"/>
              <a:t>брутни</a:t>
            </a:r>
            <a:r>
              <a:rPr lang="ru-RU" sz="2800" dirty="0"/>
              <a:t> </a:t>
            </a:r>
            <a:r>
              <a:rPr lang="ru-RU" sz="2800" dirty="0" err="1"/>
              <a:t>месечни</a:t>
            </a:r>
            <a:r>
              <a:rPr lang="ru-RU" sz="2800" dirty="0"/>
              <a:t> </a:t>
            </a:r>
            <a:r>
              <a:rPr lang="ru-RU" sz="2800" dirty="0" err="1"/>
              <a:t>минимални</a:t>
            </a:r>
            <a:r>
              <a:rPr lang="ru-RU" sz="2800" dirty="0"/>
              <a:t> работни заплати, </a:t>
            </a:r>
            <a:r>
              <a:rPr lang="ru-RU" sz="2800" dirty="0" err="1"/>
              <a:t>изразени</a:t>
            </a:r>
            <a:r>
              <a:rPr lang="ru-RU" sz="2800" dirty="0"/>
              <a:t> в евро</a:t>
            </a:r>
            <a:endParaRPr lang="bg-BG" sz="2800" dirty="0"/>
          </a:p>
        </p:txBody>
      </p:sp>
      <p:sp>
        <p:nvSpPr>
          <p:cNvPr id="3" name="Content Placeholder 2"/>
          <p:cNvSpPr>
            <a:spLocks noGrp="1"/>
          </p:cNvSpPr>
          <p:nvPr>
            <p:ph idx="1"/>
          </p:nvPr>
        </p:nvSpPr>
        <p:spPr/>
        <p:txBody>
          <a:bodyPr/>
          <a:lstStyle/>
          <a:p>
            <a:pPr algn="just"/>
            <a:r>
              <a:rPr lang="bg-BG" sz="1600" b="1" dirty="0" smtClean="0"/>
              <a:t>Група 1</a:t>
            </a:r>
            <a:r>
              <a:rPr lang="bg-BG" sz="1600" dirty="0" smtClean="0"/>
              <a:t>, в която националните минимални работни заплати към януари 2019 г. са </a:t>
            </a:r>
            <a:r>
              <a:rPr lang="bg-BG" sz="1600" b="1" dirty="0" smtClean="0"/>
              <a:t>по-ниски от 500 евро на месец</a:t>
            </a:r>
            <a:r>
              <a:rPr lang="bg-BG" sz="1600" dirty="0" smtClean="0"/>
              <a:t>. Сред държавите — членки на ЕС, в тази група са: България, Латвия, Румъния и Унгария; техните национални минимални работни заплати варират от 286 евро в България до 464 евро в Унгария. </a:t>
            </a:r>
          </a:p>
          <a:p>
            <a:pPr algn="just"/>
            <a:r>
              <a:rPr lang="bg-BG" sz="1600" b="1" dirty="0" smtClean="0"/>
              <a:t>Група 2</a:t>
            </a:r>
            <a:r>
              <a:rPr lang="bg-BG" sz="1600" dirty="0" smtClean="0"/>
              <a:t>, в която националните минимални работни заплати към януари 2019 г. са </a:t>
            </a:r>
            <a:r>
              <a:rPr lang="bg-BG" sz="1600" b="1" dirty="0" smtClean="0"/>
              <a:t>най-малко 500 евро, но по-ниски от 1000 евро на месец</a:t>
            </a:r>
            <a:r>
              <a:rPr lang="bg-BG" sz="1600" dirty="0" smtClean="0"/>
              <a:t>. Сред държавите — членки на ЕС, в тази група са: Хърватия, Чехия, Словакия, Полша, Естония, Литва, Гърция, Португалия, Малта и Словения; техните национални минимални работни заплати варират от 506 евро в Хърватия до 887 евро в Словения. </a:t>
            </a:r>
          </a:p>
          <a:p>
            <a:pPr algn="just"/>
            <a:r>
              <a:rPr lang="bg-BG" sz="1600" b="1" dirty="0" smtClean="0"/>
              <a:t>Група 3</a:t>
            </a:r>
            <a:r>
              <a:rPr lang="bg-BG" sz="1600" dirty="0" smtClean="0"/>
              <a:t>, в която националните минимални работни заплати към януари 2019 г. са </a:t>
            </a:r>
            <a:r>
              <a:rPr lang="bg-BG" sz="1600" b="1" dirty="0" smtClean="0"/>
              <a:t>най-малко 1000 евро на месец</a:t>
            </a:r>
            <a:r>
              <a:rPr lang="bg-BG" sz="1600" dirty="0" smtClean="0"/>
              <a:t>. Сред държавите — членки на ЕС, в тази група са: Испания, Обединеното кралство, Франция, Германия, Белгия, Нидерландия, Ирландия и Люксембург; националните минимални работни заплати в тези държави варират от 1050 евро в Испания до 2071 евро в Люксембург. </a:t>
            </a:r>
          </a:p>
          <a:p>
            <a:pPr algn="just"/>
            <a:endParaRPr lang="bg-BG" sz="1600" dirty="0"/>
          </a:p>
        </p:txBody>
      </p:sp>
      <p:sp>
        <p:nvSpPr>
          <p:cNvPr id="4" name="Slide Number Placeholder 3"/>
          <p:cNvSpPr>
            <a:spLocks noGrp="1"/>
          </p:cNvSpPr>
          <p:nvPr>
            <p:ph type="sldNum" sz="quarter" idx="12"/>
          </p:nvPr>
        </p:nvSpPr>
        <p:spPr/>
        <p:txBody>
          <a:bodyPr/>
          <a:lstStyle/>
          <a:p>
            <a:pPr>
              <a:defRPr/>
            </a:pPr>
            <a:fld id="{E5B6A5C4-BC00-4C9B-B932-5B4940C77930}" type="slidenum">
              <a:rPr lang="bg-BG" altLang="bg-BG" smtClean="0"/>
              <a:pPr>
                <a:defRPr/>
              </a:pPr>
              <a:t>89</a:t>
            </a:fld>
            <a:endParaRPr lang="bg-BG" altLang="bg-BG"/>
          </a:p>
        </p:txBody>
      </p:sp>
    </p:spTree>
    <p:extLst>
      <p:ext uri="{BB962C8B-B14F-4D97-AF65-F5344CB8AC3E}">
        <p14:creationId xmlns:p14="http://schemas.microsoft.com/office/powerpoint/2010/main" val="839106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GB" altLang="bg-BG" dirty="0" err="1" smtClean="0"/>
              <a:t>пазарно</a:t>
            </a:r>
            <a:r>
              <a:rPr lang="en-GB" altLang="bg-BG" dirty="0" smtClean="0"/>
              <a:t> търсене на фактора труд</a:t>
            </a:r>
            <a:endParaRPr lang="bg-BG" dirty="0"/>
          </a:p>
        </p:txBody>
      </p:sp>
      <p:sp>
        <p:nvSpPr>
          <p:cNvPr id="3" name="Content Placeholder 2"/>
          <p:cNvSpPr>
            <a:spLocks noGrp="1"/>
          </p:cNvSpPr>
          <p:nvPr>
            <p:ph idx="1"/>
          </p:nvPr>
        </p:nvSpPr>
        <p:spPr/>
        <p:txBody>
          <a:bodyPr/>
          <a:lstStyle/>
          <a:p>
            <a:r>
              <a:rPr lang="en-GB" altLang="bg-BG" sz="4400" b="1" i="1" dirty="0" smtClean="0">
                <a:solidFill>
                  <a:srgbClr val="FF0000"/>
                </a:solidFill>
              </a:rPr>
              <a:t>MRP</a:t>
            </a:r>
            <a:r>
              <a:rPr lang="en-GB" altLang="bg-BG" sz="2400" b="1" i="1" dirty="0" smtClean="0">
                <a:solidFill>
                  <a:srgbClr val="FF0000"/>
                </a:solidFill>
              </a:rPr>
              <a:t>L</a:t>
            </a:r>
            <a:r>
              <a:rPr lang="en-GB" altLang="bg-BG" sz="4400" b="1" i="1" dirty="0" smtClean="0">
                <a:solidFill>
                  <a:srgbClr val="FF0000"/>
                </a:solidFill>
              </a:rPr>
              <a:t> </a:t>
            </a:r>
            <a:r>
              <a:rPr lang="bg-BG" altLang="bg-BG" sz="4400" b="1" i="1" dirty="0" smtClean="0">
                <a:solidFill>
                  <a:srgbClr val="FF0000"/>
                </a:solidFill>
              </a:rPr>
              <a:t> </a:t>
            </a:r>
            <a:r>
              <a:rPr lang="en-GB" altLang="bg-BG" sz="4400" b="1" i="1" dirty="0" smtClean="0">
                <a:solidFill>
                  <a:srgbClr val="FF0000"/>
                </a:solidFill>
              </a:rPr>
              <a:t>=  </a:t>
            </a:r>
            <a:r>
              <a:rPr lang="bg-BG" altLang="bg-BG" sz="4400" b="1" i="1" dirty="0" smtClean="0">
                <a:solidFill>
                  <a:srgbClr val="FF0000"/>
                </a:solidFill>
              </a:rPr>
              <a:t>    </a:t>
            </a:r>
            <a:r>
              <a:rPr lang="en-GB" altLang="bg-BG" sz="4400" b="1" i="1" dirty="0" smtClean="0">
                <a:solidFill>
                  <a:srgbClr val="FF0000"/>
                </a:solidFill>
              </a:rPr>
              <a:t>MPP  </a:t>
            </a:r>
            <a:r>
              <a:rPr lang="bg-BG" altLang="bg-BG" sz="4400" b="1" i="1" dirty="0" smtClean="0">
                <a:solidFill>
                  <a:srgbClr val="FF0000"/>
                </a:solidFill>
              </a:rPr>
              <a:t>       </a:t>
            </a:r>
            <a:r>
              <a:rPr lang="en-GB" altLang="bg-BG" sz="4400" b="1" i="1" dirty="0" smtClean="0">
                <a:solidFill>
                  <a:srgbClr val="FF0000"/>
                </a:solidFill>
              </a:rPr>
              <a:t>x </a:t>
            </a:r>
            <a:r>
              <a:rPr lang="bg-BG" altLang="bg-BG" sz="4400" b="1" i="1" dirty="0" smtClean="0">
                <a:solidFill>
                  <a:srgbClr val="FF0000"/>
                </a:solidFill>
              </a:rPr>
              <a:t>   </a:t>
            </a:r>
            <a:r>
              <a:rPr lang="en-GB" altLang="bg-BG" sz="4400" b="1" i="1" dirty="0" smtClean="0">
                <a:solidFill>
                  <a:srgbClr val="FF0000"/>
                </a:solidFill>
              </a:rPr>
              <a:t>MR</a:t>
            </a:r>
            <a:endParaRPr lang="en-GB" altLang="bg-BG" sz="4400" b="1" dirty="0" smtClean="0">
              <a:solidFill>
                <a:srgbClr val="FF0000"/>
              </a:solidFill>
            </a:endParaRPr>
          </a:p>
          <a:p>
            <a:endParaRPr lang="bg-BG" dirty="0"/>
          </a:p>
        </p:txBody>
      </p:sp>
      <p:sp>
        <p:nvSpPr>
          <p:cNvPr id="4" name="Rectangle 3"/>
          <p:cNvSpPr/>
          <p:nvPr/>
        </p:nvSpPr>
        <p:spPr>
          <a:xfrm>
            <a:off x="179512" y="2636912"/>
            <a:ext cx="3168352" cy="15121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bg-BG" sz="2800" dirty="0" smtClean="0"/>
              <a:t>Пределен приход от продукта</a:t>
            </a:r>
            <a:endParaRPr lang="bg-BG" sz="2800" dirty="0"/>
          </a:p>
        </p:txBody>
      </p:sp>
      <p:cxnSp>
        <p:nvCxnSpPr>
          <p:cNvPr id="6" name="Straight Arrow Connector 5"/>
          <p:cNvCxnSpPr/>
          <p:nvPr/>
        </p:nvCxnSpPr>
        <p:spPr>
          <a:xfrm flipH="1" flipV="1">
            <a:off x="1579712" y="2158655"/>
            <a:ext cx="144016" cy="576064"/>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779912" y="2636912"/>
            <a:ext cx="2376264" cy="151216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bg-BG" altLang="bg-BG" b="1" dirty="0" smtClean="0"/>
              <a:t>П</a:t>
            </a:r>
            <a:r>
              <a:rPr lang="en-GB" altLang="bg-BG" b="1" dirty="0" err="1" smtClean="0"/>
              <a:t>редел</a:t>
            </a:r>
            <a:r>
              <a:rPr lang="bg-BG" altLang="bg-BG" b="1" dirty="0" smtClean="0"/>
              <a:t>е</a:t>
            </a:r>
            <a:r>
              <a:rPr lang="en-GB" altLang="bg-BG" b="1" dirty="0" smtClean="0"/>
              <a:t>н</a:t>
            </a:r>
            <a:endParaRPr lang="bg-BG" altLang="bg-BG" b="1" dirty="0" smtClean="0"/>
          </a:p>
          <a:p>
            <a:pPr algn="ctr"/>
            <a:r>
              <a:rPr lang="en-GB" altLang="bg-BG" b="1" dirty="0" smtClean="0"/>
              <a:t>физически продукт от труда МРР</a:t>
            </a:r>
            <a:r>
              <a:rPr lang="en-GB" altLang="bg-BG" sz="1050" b="1" dirty="0" smtClean="0"/>
              <a:t>L</a:t>
            </a:r>
            <a:r>
              <a:rPr lang="en-GB" altLang="bg-BG" b="1" dirty="0" smtClean="0"/>
              <a:t> </a:t>
            </a:r>
            <a:endParaRPr lang="bg-BG" dirty="0"/>
          </a:p>
        </p:txBody>
      </p:sp>
      <p:cxnSp>
        <p:nvCxnSpPr>
          <p:cNvPr id="9" name="Straight Arrow Connector 8"/>
          <p:cNvCxnSpPr/>
          <p:nvPr/>
        </p:nvCxnSpPr>
        <p:spPr>
          <a:xfrm flipH="1" flipV="1">
            <a:off x="4680012" y="2204864"/>
            <a:ext cx="72008" cy="5760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44208" y="2636912"/>
            <a:ext cx="2699792" cy="15121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ltLang="bg-BG" b="1" dirty="0" smtClean="0"/>
              <a:t>пределния приход  от продукта на труда</a:t>
            </a:r>
            <a:endParaRPr lang="bg-BG" dirty="0"/>
          </a:p>
        </p:txBody>
      </p:sp>
      <p:cxnSp>
        <p:nvCxnSpPr>
          <p:cNvPr id="12" name="Straight Arrow Connector 11"/>
          <p:cNvCxnSpPr>
            <a:stCxn id="10" idx="0"/>
          </p:cNvCxnSpPr>
          <p:nvPr/>
        </p:nvCxnSpPr>
        <p:spPr>
          <a:xfrm flipV="1">
            <a:off x="7794104" y="2256463"/>
            <a:ext cx="0" cy="380449"/>
          </a:xfrm>
          <a:prstGeom prst="straightConnector1">
            <a:avLst/>
          </a:prstGeom>
          <a:ln w="28575">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pPr>
              <a:defRPr/>
            </a:pPr>
            <a:fld id="{E5B6A5C4-BC00-4C9B-B932-5B4940C77930}" type="slidenum">
              <a:rPr lang="bg-BG" altLang="bg-BG" smtClean="0"/>
              <a:pPr>
                <a:defRPr/>
              </a:pPr>
              <a:t>9</a:t>
            </a:fld>
            <a:endParaRPr lang="bg-BG" altLang="bg-BG"/>
          </a:p>
        </p:txBody>
      </p:sp>
    </p:spTree>
    <p:extLst>
      <p:ext uri="{BB962C8B-B14F-4D97-AF65-F5344CB8AC3E}">
        <p14:creationId xmlns:p14="http://schemas.microsoft.com/office/powerpoint/2010/main" val="36940454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5B6A5C4-BC00-4C9B-B932-5B4940C77930}" type="slidenum">
              <a:rPr lang="bg-BG" altLang="bg-BG" smtClean="0"/>
              <a:pPr>
                <a:defRPr/>
              </a:pPr>
              <a:t>90</a:t>
            </a:fld>
            <a:endParaRPr lang="bg-BG" altLang="bg-BG"/>
          </a:p>
        </p:txBody>
      </p:sp>
      <p:pic>
        <p:nvPicPr>
          <p:cNvPr id="2050"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368152" y="152914"/>
            <a:ext cx="6876256" cy="597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03242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91</a:t>
            </a:fld>
            <a:endParaRPr lang="bg-BG" altLang="bg-BG"/>
          </a:p>
        </p:txBody>
      </p:sp>
      <p:sp>
        <p:nvSpPr>
          <p:cNvPr id="3" name="Rectangle 2"/>
          <p:cNvSpPr/>
          <p:nvPr/>
        </p:nvSpPr>
        <p:spPr>
          <a:xfrm>
            <a:off x="0" y="751344"/>
            <a:ext cx="9144000" cy="2585323"/>
          </a:xfrm>
          <a:prstGeom prst="rect">
            <a:avLst/>
          </a:prstGeom>
        </p:spPr>
        <p:txBody>
          <a:bodyPr wrap="square">
            <a:spAutoFit/>
          </a:bodyPr>
          <a:lstStyle/>
          <a:p>
            <a:pPr algn="just"/>
            <a:r>
              <a:rPr lang="bg-BG" dirty="0"/>
              <a:t>Според данни на </a:t>
            </a:r>
            <a:r>
              <a:rPr lang="bg-BG" dirty="0" err="1"/>
              <a:t>Евростат</a:t>
            </a:r>
            <a:r>
              <a:rPr lang="bg-BG" dirty="0"/>
              <a:t>, основани на информация от Международния валутен фонд и Европейската централна банка най-високата средна заплата в Европа имат гражданите на княжество Монако - 5900 евро месечно. Тук има истинско струпване на богати хора от всички сфери на обществото-политици, бизнесмени, спортисти, звезди на киното.</a:t>
            </a:r>
          </a:p>
          <a:p>
            <a:pPr algn="just"/>
            <a:r>
              <a:rPr lang="bg-BG" dirty="0"/>
              <a:t>На второ място е Лихтенщайн - в княжеството има средна заплата от 5425 евро на месец. Следва Швейцария, където тя е 5323 евро на месец.</a:t>
            </a:r>
          </a:p>
          <a:p>
            <a:pPr algn="just"/>
            <a:r>
              <a:rPr lang="bg-BG" dirty="0"/>
              <a:t>Близо до лидерите в класацията по заплати са Люксембург, Дания и Исландия. Средният месечен доход на гражданите в тези държави е близо до 5000 евро.</a:t>
            </a:r>
          </a:p>
        </p:txBody>
      </p:sp>
      <p:sp>
        <p:nvSpPr>
          <p:cNvPr id="6" name="Rectangle 5"/>
          <p:cNvSpPr/>
          <p:nvPr/>
        </p:nvSpPr>
        <p:spPr>
          <a:xfrm>
            <a:off x="107504" y="3573015"/>
            <a:ext cx="8856984" cy="2031325"/>
          </a:xfrm>
          <a:prstGeom prst="rect">
            <a:avLst/>
          </a:prstGeom>
        </p:spPr>
        <p:txBody>
          <a:bodyPr wrap="square">
            <a:spAutoFit/>
          </a:bodyPr>
          <a:lstStyle/>
          <a:p>
            <a:r>
              <a:rPr lang="bg-BG" dirty="0"/>
              <a:t>Топ 6 по заплати в Европа са малки държави, които не разполагат с природни ресурси и силна икономика, като изключим Дания и Швейцария. Но са богати и гражданите им са богати.</a:t>
            </a:r>
          </a:p>
          <a:p>
            <a:r>
              <a:rPr lang="bg-BG" dirty="0"/>
              <a:t>Следват големите европейски държави със силно развити икономики. Германия е със средна месечна заплата от 3771 евро, Швеция е с 3340 евро, Франция - 2957 евро, Великобритания - 2498 евро. Разтърсваната от политически кризи Италия е с 2189 евро, Испанците взимат средно 2189 евро.</a:t>
            </a:r>
          </a:p>
        </p:txBody>
      </p:sp>
      <p:sp>
        <p:nvSpPr>
          <p:cNvPr id="7" name="TextBox 6"/>
          <p:cNvSpPr txBox="1"/>
          <p:nvPr/>
        </p:nvSpPr>
        <p:spPr>
          <a:xfrm>
            <a:off x="1619672" y="188640"/>
            <a:ext cx="5832648" cy="369332"/>
          </a:xfrm>
          <a:prstGeom prst="rect">
            <a:avLst/>
          </a:prstGeom>
          <a:noFill/>
        </p:spPr>
        <p:txBody>
          <a:bodyPr wrap="square" rtlCol="0">
            <a:spAutoFit/>
          </a:bodyPr>
          <a:lstStyle/>
          <a:p>
            <a:r>
              <a:rPr lang="bg-BG" dirty="0" smtClean="0"/>
              <a:t>В края на 2018 г. средните заплати в ЕС</a:t>
            </a:r>
            <a:endParaRPr lang="bg-BG" dirty="0"/>
          </a:p>
        </p:txBody>
      </p:sp>
    </p:spTree>
    <p:extLst>
      <p:ext uri="{BB962C8B-B14F-4D97-AF65-F5344CB8AC3E}">
        <p14:creationId xmlns:p14="http://schemas.microsoft.com/office/powerpoint/2010/main" val="7686653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92</a:t>
            </a:fld>
            <a:endParaRPr lang="bg-BG" altLang="bg-BG"/>
          </a:p>
        </p:txBody>
      </p:sp>
      <p:sp>
        <p:nvSpPr>
          <p:cNvPr id="3" name="Rectangle 2"/>
          <p:cNvSpPr/>
          <p:nvPr/>
        </p:nvSpPr>
        <p:spPr>
          <a:xfrm>
            <a:off x="827584" y="751344"/>
            <a:ext cx="7920880" cy="2862322"/>
          </a:xfrm>
          <a:prstGeom prst="rect">
            <a:avLst/>
          </a:prstGeom>
        </p:spPr>
        <p:txBody>
          <a:bodyPr wrap="square">
            <a:spAutoFit/>
          </a:bodyPr>
          <a:lstStyle/>
          <a:p>
            <a:r>
              <a:rPr lang="bg-BG" dirty="0"/>
              <a:t>Къде е България в Европа по средна заплата? Според Националния статистически институт средната заплата в края на миналата година у нас е била 575 евро. Изпреварени сме от повечето източно-европейски държави и то чувствително. Например в Естония средната заплата е 1320 евро, в Латвия - 1015 евро. Гърците също са напред, макар че преживяха финансова криза - 1092 евро.</a:t>
            </a:r>
          </a:p>
          <a:p>
            <a:r>
              <a:rPr lang="bg-BG" dirty="0"/>
              <a:t>Все пак ние водим на албанците и </a:t>
            </a:r>
            <a:r>
              <a:rPr lang="bg-BG" dirty="0" err="1"/>
              <a:t>сърбите-съответно</a:t>
            </a:r>
            <a:r>
              <a:rPr lang="bg-BG" dirty="0"/>
              <a:t> там средните заплати са 480 и 450 евро. Изпреварваме и страните от бившия СССР, без </a:t>
            </a:r>
            <a:r>
              <a:rPr lang="bg-BG" dirty="0" err="1"/>
              <a:t>прибалтийските</a:t>
            </a:r>
            <a:r>
              <a:rPr lang="bg-BG" dirty="0"/>
              <a:t> републики. В Русия средната месечна заплата е 510 евро, в Украйна-262 евро, в Беларус-406 евро.</a:t>
            </a:r>
          </a:p>
        </p:txBody>
      </p:sp>
      <p:sp>
        <p:nvSpPr>
          <p:cNvPr id="4" name="TextBox 3"/>
          <p:cNvSpPr txBox="1"/>
          <p:nvPr/>
        </p:nvSpPr>
        <p:spPr>
          <a:xfrm>
            <a:off x="1187624" y="4581128"/>
            <a:ext cx="6120680" cy="646331"/>
          </a:xfrm>
          <a:prstGeom prst="rect">
            <a:avLst/>
          </a:prstGeom>
          <a:noFill/>
        </p:spPr>
        <p:txBody>
          <a:bodyPr wrap="square" rtlCol="0">
            <a:spAutoFit/>
          </a:bodyPr>
          <a:lstStyle/>
          <a:p>
            <a:r>
              <a:rPr lang="en-US" dirty="0"/>
              <a:t>https://business.dir.bg/portfeyl/srednite-zaplati-v-evropa-v-kraya-na-2018-godina</a:t>
            </a:r>
            <a:endParaRPr lang="bg-BG" dirty="0"/>
          </a:p>
        </p:txBody>
      </p:sp>
    </p:spTree>
    <p:extLst>
      <p:ext uri="{BB962C8B-B14F-4D97-AF65-F5344CB8AC3E}">
        <p14:creationId xmlns:p14="http://schemas.microsoft.com/office/powerpoint/2010/main" val="37635042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93</a:t>
            </a:fld>
            <a:endParaRPr lang="bg-BG" altLang="bg-BG"/>
          </a:p>
        </p:txBody>
      </p:sp>
      <p:sp>
        <p:nvSpPr>
          <p:cNvPr id="3" name="Rectangle 2"/>
          <p:cNvSpPr/>
          <p:nvPr/>
        </p:nvSpPr>
        <p:spPr>
          <a:xfrm>
            <a:off x="251520" y="188640"/>
            <a:ext cx="8640960" cy="3693319"/>
          </a:xfrm>
          <a:prstGeom prst="rect">
            <a:avLst/>
          </a:prstGeom>
        </p:spPr>
        <p:txBody>
          <a:bodyPr wrap="square">
            <a:spAutoFit/>
          </a:bodyPr>
          <a:lstStyle/>
          <a:p>
            <a:pPr algn="just"/>
            <a:r>
              <a:rPr lang="bg-BG" b="1" dirty="0" smtClean="0"/>
              <a:t>Кои са причините за това България да изостава така от другите европейски държави с някои изключения?</a:t>
            </a:r>
          </a:p>
          <a:p>
            <a:pPr algn="just"/>
            <a:r>
              <a:rPr lang="bg-BG" dirty="0" smtClean="0"/>
              <a:t>Експерти казват, че ни е </a:t>
            </a:r>
            <a:r>
              <a:rPr lang="bg-BG" b="1" dirty="0" smtClean="0"/>
              <a:t>ниска производителността на труда</a:t>
            </a:r>
            <a:r>
              <a:rPr lang="bg-BG" dirty="0" smtClean="0"/>
              <a:t>. Но стотици хиляди българи работят в Европа, в държави с напреднали икономики, където се представят добре и получават много повече, отколкото в България. Значи, проблемът не е в работната ръка, а </a:t>
            </a:r>
            <a:r>
              <a:rPr lang="bg-BG" b="1" dirty="0" smtClean="0"/>
              <a:t>в условията и работодателите</a:t>
            </a:r>
            <a:r>
              <a:rPr lang="bg-BG" dirty="0" smtClean="0"/>
              <a:t>.</a:t>
            </a:r>
          </a:p>
          <a:p>
            <a:pPr algn="just"/>
            <a:r>
              <a:rPr lang="bg-BG" b="1" dirty="0" smtClean="0"/>
              <a:t>Корупцията и изтичането на европейски средства в джобовете на отделни бизнесмени, забогатели покрай обществени поръчки и търгове е другата основна причина.</a:t>
            </a:r>
            <a:r>
              <a:rPr lang="bg-BG" dirty="0" smtClean="0"/>
              <a:t> Третата причина е,че държавата така и не създаде добри условия за бизнес и чужди инвестиции. Приказките за ниско облагане не могат да заблудят никого, защото у нас няма добра съдебна система, няма защита на този, който работи по правилата и печели честно парите си.</a:t>
            </a:r>
            <a:endParaRPr lang="bg-BG" dirty="0"/>
          </a:p>
        </p:txBody>
      </p:sp>
      <p:sp>
        <p:nvSpPr>
          <p:cNvPr id="4" name="Rectangle 3"/>
          <p:cNvSpPr/>
          <p:nvPr/>
        </p:nvSpPr>
        <p:spPr>
          <a:xfrm>
            <a:off x="2286000" y="4654877"/>
            <a:ext cx="4572000" cy="646331"/>
          </a:xfrm>
          <a:prstGeom prst="rect">
            <a:avLst/>
          </a:prstGeom>
        </p:spPr>
        <p:txBody>
          <a:bodyPr>
            <a:spAutoFit/>
          </a:bodyPr>
          <a:lstStyle/>
          <a:p>
            <a:r>
              <a:rPr lang="en-US" dirty="0"/>
              <a:t>https://business.dir.bg/portfeyl/srednite-zaplati-v-evropa-v-kraya-na-2018-godina</a:t>
            </a:r>
            <a:endParaRPr lang="bg-BG" dirty="0"/>
          </a:p>
        </p:txBody>
      </p:sp>
    </p:spTree>
    <p:extLst>
      <p:ext uri="{BB962C8B-B14F-4D97-AF65-F5344CB8AC3E}">
        <p14:creationId xmlns:p14="http://schemas.microsoft.com/office/powerpoint/2010/main" val="14311463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94</a:t>
            </a:fld>
            <a:endParaRPr lang="bg-BG" altLang="bg-BG"/>
          </a:p>
        </p:txBody>
      </p:sp>
      <p:sp>
        <p:nvSpPr>
          <p:cNvPr id="3" name="Rectangle 2"/>
          <p:cNvSpPr/>
          <p:nvPr/>
        </p:nvSpPr>
        <p:spPr>
          <a:xfrm>
            <a:off x="611560" y="751344"/>
            <a:ext cx="7992888" cy="2862322"/>
          </a:xfrm>
          <a:prstGeom prst="rect">
            <a:avLst/>
          </a:prstGeom>
        </p:spPr>
        <p:txBody>
          <a:bodyPr wrap="square">
            <a:spAutoFit/>
          </a:bodyPr>
          <a:lstStyle/>
          <a:p>
            <a:r>
              <a:rPr lang="bg-BG" dirty="0" smtClean="0"/>
              <a:t>Има и още един фактор - човешкият. Да, близо 1.5 милиона българи работят навън, изкарват добри пари и поддържат близките си, осигурявайки паричен поток, по-голям от преките чуждестранни инвестиции в последните години. Безработица в страната на практика няма, особено в големите градове, където вече живее преобладаваща част от населението. Но има нежелание за работа поради ниското заплащане, има битова престъпност, има сива икономика, в която са стотици хиляди хора. При това положение няма как заплатите ни да са европейски. И членството в ЕС не е гаранция, че ще живеем по-добре. Това поне стана ясно за близо 30 години преход.</a:t>
            </a:r>
            <a:endParaRPr lang="bg-BG" dirty="0"/>
          </a:p>
        </p:txBody>
      </p:sp>
    </p:spTree>
    <p:extLst>
      <p:ext uri="{BB962C8B-B14F-4D97-AF65-F5344CB8AC3E}">
        <p14:creationId xmlns:p14="http://schemas.microsoft.com/office/powerpoint/2010/main" val="71471640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95</a:t>
            </a:fld>
            <a:endParaRPr lang="bg-BG" altLang="bg-BG"/>
          </a:p>
        </p:txBody>
      </p:sp>
      <p:sp>
        <p:nvSpPr>
          <p:cNvPr id="5" name="Rectangle 4"/>
          <p:cNvSpPr/>
          <p:nvPr/>
        </p:nvSpPr>
        <p:spPr>
          <a:xfrm>
            <a:off x="899592" y="332656"/>
            <a:ext cx="7128792" cy="369332"/>
          </a:xfrm>
          <a:prstGeom prst="rect">
            <a:avLst/>
          </a:prstGeom>
        </p:spPr>
        <p:txBody>
          <a:bodyPr wrap="square">
            <a:spAutoFit/>
          </a:bodyPr>
          <a:lstStyle/>
          <a:p>
            <a:r>
              <a:rPr lang="ru-RU" b="1" dirty="0"/>
              <a:t>За час труд </a:t>
            </a:r>
            <a:r>
              <a:rPr lang="ru-RU" b="1" dirty="0" err="1"/>
              <a:t>дават</a:t>
            </a:r>
            <a:r>
              <a:rPr lang="ru-RU" b="1" dirty="0"/>
              <a:t> 43,5 евро в Дания и 5,4 евро в </a:t>
            </a:r>
            <a:r>
              <a:rPr lang="ru-RU" b="1" dirty="0" err="1"/>
              <a:t>България</a:t>
            </a:r>
            <a:endParaRPr lang="ru-RU" b="1" dirty="0"/>
          </a:p>
        </p:txBody>
      </p:sp>
      <p:sp>
        <p:nvSpPr>
          <p:cNvPr id="7" name="Rectangle 6"/>
          <p:cNvSpPr/>
          <p:nvPr/>
        </p:nvSpPr>
        <p:spPr>
          <a:xfrm>
            <a:off x="0" y="751344"/>
            <a:ext cx="8964488" cy="3139321"/>
          </a:xfrm>
          <a:prstGeom prst="rect">
            <a:avLst/>
          </a:prstGeom>
        </p:spPr>
        <p:txBody>
          <a:bodyPr wrap="square">
            <a:spAutoFit/>
          </a:bodyPr>
          <a:lstStyle/>
          <a:p>
            <a:r>
              <a:rPr lang="en-US" dirty="0" err="1"/>
              <a:t>Cpe</a:t>
            </a:r>
            <a:r>
              <a:rPr lang="bg-BG" dirty="0" err="1"/>
              <a:t>днит</a:t>
            </a:r>
            <a:r>
              <a:rPr lang="en-US" dirty="0"/>
              <a:t>e </a:t>
            </a:r>
            <a:r>
              <a:rPr lang="bg-BG" dirty="0"/>
              <a:t>п</a:t>
            </a:r>
            <a:r>
              <a:rPr lang="en-US" dirty="0"/>
              <a:t>o</a:t>
            </a:r>
            <a:r>
              <a:rPr lang="bg-BG" dirty="0"/>
              <a:t>ч</a:t>
            </a:r>
            <a:r>
              <a:rPr lang="en-US" dirty="0" err="1"/>
              <a:t>aco</a:t>
            </a:r>
            <a:r>
              <a:rPr lang="bg-BG" dirty="0"/>
              <a:t>ви </a:t>
            </a:r>
            <a:r>
              <a:rPr lang="en-US" dirty="0"/>
              <a:t>pa</a:t>
            </a:r>
            <a:r>
              <a:rPr lang="bg-BG" dirty="0"/>
              <a:t>з</a:t>
            </a:r>
            <a:r>
              <a:rPr lang="en-US" dirty="0"/>
              <a:t>xo</a:t>
            </a:r>
            <a:r>
              <a:rPr lang="bg-BG" dirty="0"/>
              <a:t>ди з</a:t>
            </a:r>
            <a:r>
              <a:rPr lang="en-US" dirty="0"/>
              <a:t>a </a:t>
            </a:r>
            <a:r>
              <a:rPr lang="bg-BG" dirty="0"/>
              <a:t>т</a:t>
            </a:r>
            <a:r>
              <a:rPr lang="en-US" dirty="0" err="1"/>
              <a:t>py</a:t>
            </a:r>
            <a:r>
              <a:rPr lang="bg-BG" dirty="0"/>
              <a:t>д п</a:t>
            </a:r>
            <a:r>
              <a:rPr lang="en-US" dirty="0" err="1"/>
              <a:t>pe</a:t>
            </a:r>
            <a:r>
              <a:rPr lang="bg-BG" dirty="0"/>
              <a:t>з 2018 г. в цял</a:t>
            </a:r>
            <a:r>
              <a:rPr lang="en-US" dirty="0"/>
              <a:t>a</a:t>
            </a:r>
            <a:r>
              <a:rPr lang="bg-BG" dirty="0"/>
              <a:t>т</a:t>
            </a:r>
            <a:r>
              <a:rPr lang="en-US" dirty="0"/>
              <a:t>a </a:t>
            </a:r>
            <a:r>
              <a:rPr lang="bg-BG" dirty="0"/>
              <a:t>и</a:t>
            </a:r>
            <a:r>
              <a:rPr lang="en-US" dirty="0" err="1"/>
              <a:t>ĸo</a:t>
            </a:r>
            <a:r>
              <a:rPr lang="bg-BG" dirty="0"/>
              <a:t>н</a:t>
            </a:r>
            <a:r>
              <a:rPr lang="en-US" dirty="0"/>
              <a:t>o</a:t>
            </a:r>
            <a:r>
              <a:rPr lang="bg-BG" dirty="0"/>
              <a:t>ми</a:t>
            </a:r>
            <a:r>
              <a:rPr lang="en-US" dirty="0" err="1"/>
              <a:t>ĸa</a:t>
            </a:r>
            <a:r>
              <a:rPr lang="en-US" dirty="0"/>
              <a:t> </a:t>
            </a:r>
            <a:r>
              <a:rPr lang="bg-BG" dirty="0"/>
              <a:t>н</a:t>
            </a:r>
            <a:r>
              <a:rPr lang="en-US" dirty="0"/>
              <a:t>a E</a:t>
            </a:r>
            <a:r>
              <a:rPr lang="bg-BG" dirty="0"/>
              <a:t>в</a:t>
            </a:r>
            <a:r>
              <a:rPr lang="en-US" dirty="0" err="1"/>
              <a:t>po</a:t>
            </a:r>
            <a:r>
              <a:rPr lang="bg-BG" dirty="0"/>
              <a:t>п</a:t>
            </a:r>
            <a:r>
              <a:rPr lang="en-US" dirty="0"/>
              <a:t>e</a:t>
            </a:r>
            <a:r>
              <a:rPr lang="bg-BG" dirty="0"/>
              <a:t>й</a:t>
            </a:r>
            <a:r>
              <a:rPr lang="en-US" dirty="0" err="1"/>
              <a:t>cĸ</a:t>
            </a:r>
            <a:r>
              <a:rPr lang="bg-BG" dirty="0" err="1"/>
              <a:t>ия</a:t>
            </a:r>
            <a:r>
              <a:rPr lang="bg-BG" dirty="0"/>
              <a:t> </a:t>
            </a:r>
            <a:r>
              <a:rPr lang="en-US" dirty="0"/>
              <a:t>c</a:t>
            </a:r>
            <a:r>
              <a:rPr lang="bg-BG" dirty="0" err="1"/>
              <a:t>ъюз</a:t>
            </a:r>
            <a:r>
              <a:rPr lang="bg-BG" dirty="0"/>
              <a:t> (</a:t>
            </a:r>
            <a:r>
              <a:rPr lang="en-US" dirty="0"/>
              <a:t>c </a:t>
            </a:r>
            <a:r>
              <a:rPr lang="bg-BG" dirty="0"/>
              <a:t>из</a:t>
            </a:r>
            <a:r>
              <a:rPr lang="en-US" dirty="0"/>
              <a:t>ĸ</a:t>
            </a:r>
            <a:r>
              <a:rPr lang="bg-BG" dirty="0" err="1"/>
              <a:t>люч</a:t>
            </a:r>
            <a:r>
              <a:rPr lang="en-US" dirty="0"/>
              <a:t>e</a:t>
            </a:r>
            <a:r>
              <a:rPr lang="bg-BG" dirty="0"/>
              <a:t>ни</a:t>
            </a:r>
            <a:r>
              <a:rPr lang="en-US" dirty="0"/>
              <a:t>e </a:t>
            </a:r>
            <a:r>
              <a:rPr lang="bg-BG" dirty="0"/>
              <a:t>н</a:t>
            </a:r>
            <a:r>
              <a:rPr lang="en-US" dirty="0"/>
              <a:t>a </a:t>
            </a:r>
            <a:r>
              <a:rPr lang="en-US" dirty="0" err="1"/>
              <a:t>ce</a:t>
            </a:r>
            <a:r>
              <a:rPr lang="bg-BG" dirty="0"/>
              <a:t>л</a:t>
            </a:r>
            <a:r>
              <a:rPr lang="en-US" dirty="0" err="1"/>
              <a:t>cĸo</a:t>
            </a:r>
            <a:r>
              <a:rPr lang="bg-BG" dirty="0"/>
              <a:t>т</a:t>
            </a:r>
            <a:r>
              <a:rPr lang="en-US" dirty="0"/>
              <a:t>o c</a:t>
            </a:r>
            <a:r>
              <a:rPr lang="bg-BG" dirty="0"/>
              <a:t>т</a:t>
            </a:r>
            <a:r>
              <a:rPr lang="en-US" dirty="0"/>
              <a:t>o</a:t>
            </a:r>
            <a:r>
              <a:rPr lang="bg-BG" dirty="0"/>
              <a:t>п</a:t>
            </a:r>
            <a:r>
              <a:rPr lang="en-US" dirty="0"/>
              <a:t>a</a:t>
            </a:r>
            <a:r>
              <a:rPr lang="bg-BG" dirty="0"/>
              <a:t>н</a:t>
            </a:r>
            <a:r>
              <a:rPr lang="en-US" dirty="0"/>
              <a:t>c</a:t>
            </a:r>
            <a:r>
              <a:rPr lang="bg-BG" dirty="0" err="1"/>
              <a:t>тв</a:t>
            </a:r>
            <a:r>
              <a:rPr lang="en-US" dirty="0"/>
              <a:t>o </a:t>
            </a:r>
            <a:r>
              <a:rPr lang="bg-BG" dirty="0"/>
              <a:t>и </a:t>
            </a:r>
            <a:r>
              <a:rPr lang="bg-BG" dirty="0" err="1"/>
              <a:t>дъ</a:t>
            </a:r>
            <a:r>
              <a:rPr lang="en-US" dirty="0"/>
              <a:t>p</a:t>
            </a:r>
            <a:r>
              <a:rPr lang="bg-BG" dirty="0"/>
              <a:t>ж</a:t>
            </a:r>
            <a:r>
              <a:rPr lang="en-US" dirty="0"/>
              <a:t>a</a:t>
            </a:r>
            <a:r>
              <a:rPr lang="bg-BG" dirty="0" err="1"/>
              <a:t>вн</a:t>
            </a:r>
            <a:r>
              <a:rPr lang="en-US" dirty="0"/>
              <a:t>a</a:t>
            </a:r>
            <a:r>
              <a:rPr lang="bg-BG" dirty="0"/>
              <a:t>т</a:t>
            </a:r>
            <a:r>
              <a:rPr lang="en-US" dirty="0"/>
              <a:t>a </a:t>
            </a:r>
            <a:r>
              <a:rPr lang="en-US" dirty="0" err="1"/>
              <a:t>a</a:t>
            </a:r>
            <a:r>
              <a:rPr lang="bg-BG" dirty="0" err="1"/>
              <a:t>дмини</a:t>
            </a:r>
            <a:r>
              <a:rPr lang="en-US" dirty="0"/>
              <a:t>c</a:t>
            </a:r>
            <a:r>
              <a:rPr lang="bg-BG" dirty="0"/>
              <a:t>т</a:t>
            </a:r>
            <a:r>
              <a:rPr lang="en-US" dirty="0"/>
              <a:t>pa</a:t>
            </a:r>
            <a:r>
              <a:rPr lang="bg-BG" dirty="0" err="1"/>
              <a:t>ция</a:t>
            </a:r>
            <a:r>
              <a:rPr lang="bg-BG" dirty="0"/>
              <a:t>) </a:t>
            </a:r>
            <a:r>
              <a:rPr lang="en-US" dirty="0" err="1"/>
              <a:t>ce</a:t>
            </a:r>
            <a:r>
              <a:rPr lang="en-US" dirty="0"/>
              <a:t> o</a:t>
            </a:r>
            <a:r>
              <a:rPr lang="bg-BG" dirty="0"/>
              <a:t>ц</a:t>
            </a:r>
            <a:r>
              <a:rPr lang="en-US" dirty="0"/>
              <a:t>e</a:t>
            </a:r>
            <a:r>
              <a:rPr lang="bg-BG" dirty="0" err="1"/>
              <a:t>няв</a:t>
            </a:r>
            <a:r>
              <a:rPr lang="en-US" dirty="0"/>
              <a:t>a</a:t>
            </a:r>
            <a:r>
              <a:rPr lang="bg-BG" dirty="0"/>
              <a:t>т н</a:t>
            </a:r>
            <a:r>
              <a:rPr lang="en-US" dirty="0"/>
              <a:t>a 27,4 e</a:t>
            </a:r>
            <a:r>
              <a:rPr lang="bg-BG" dirty="0"/>
              <a:t>в</a:t>
            </a:r>
            <a:r>
              <a:rPr lang="en-US" dirty="0" err="1"/>
              <a:t>po</a:t>
            </a:r>
            <a:r>
              <a:rPr lang="en-US" dirty="0"/>
              <a:t> </a:t>
            </a:r>
            <a:r>
              <a:rPr lang="bg-BG" dirty="0"/>
              <a:t>и н</a:t>
            </a:r>
            <a:r>
              <a:rPr lang="en-US" dirty="0"/>
              <a:t>a 30,6 e</a:t>
            </a:r>
            <a:r>
              <a:rPr lang="bg-BG" dirty="0"/>
              <a:t>в</a:t>
            </a:r>
            <a:r>
              <a:rPr lang="en-US" dirty="0" err="1"/>
              <a:t>po</a:t>
            </a:r>
            <a:r>
              <a:rPr lang="en-US" dirty="0"/>
              <a:t> </a:t>
            </a:r>
            <a:r>
              <a:rPr lang="bg-BG" dirty="0"/>
              <a:t>в </a:t>
            </a:r>
            <a:r>
              <a:rPr lang="en-US" dirty="0"/>
              <a:t>e</a:t>
            </a:r>
            <a:r>
              <a:rPr lang="bg-BG" dirty="0"/>
              <a:t>в</a:t>
            </a:r>
            <a:r>
              <a:rPr lang="en-US" dirty="0" err="1"/>
              <a:t>po</a:t>
            </a:r>
            <a:r>
              <a:rPr lang="bg-BG" dirty="0"/>
              <a:t>з</a:t>
            </a:r>
            <a:r>
              <a:rPr lang="en-US" dirty="0"/>
              <a:t>o</a:t>
            </a:r>
            <a:r>
              <a:rPr lang="bg-BG" dirty="0"/>
              <a:t>н</a:t>
            </a:r>
            <a:r>
              <a:rPr lang="en-US" dirty="0"/>
              <a:t>a</a:t>
            </a:r>
            <a:r>
              <a:rPr lang="bg-BG" dirty="0"/>
              <a:t>т</a:t>
            </a:r>
            <a:r>
              <a:rPr lang="en-US" dirty="0"/>
              <a:t>a. B</a:t>
            </a:r>
            <a:r>
              <a:rPr lang="bg-BG" dirty="0" err="1"/>
              <a:t>ъп</a:t>
            </a:r>
            <a:r>
              <a:rPr lang="en-US" dirty="0" err="1"/>
              <a:t>peĸ</a:t>
            </a:r>
            <a:r>
              <a:rPr lang="bg-BG" dirty="0"/>
              <a:t>и т</a:t>
            </a:r>
            <a:r>
              <a:rPr lang="en-US" dirty="0"/>
              <a:t>o</a:t>
            </a:r>
            <a:r>
              <a:rPr lang="bg-BG" dirty="0"/>
              <a:t>в</a:t>
            </a:r>
            <a:r>
              <a:rPr lang="en-US" dirty="0"/>
              <a:t>a, </a:t>
            </a:r>
            <a:r>
              <a:rPr lang="bg-BG" dirty="0"/>
              <a:t>ви</a:t>
            </a:r>
            <a:r>
              <a:rPr lang="en-US" dirty="0" err="1"/>
              <a:t>coĸo</a:t>
            </a:r>
            <a:r>
              <a:rPr lang="en-US" dirty="0"/>
              <a:t> </a:t>
            </a:r>
            <a:r>
              <a:rPr lang="en-US" dirty="0" err="1"/>
              <a:t>cpe</a:t>
            </a:r>
            <a:r>
              <a:rPr lang="bg-BG" dirty="0"/>
              <a:t>дн</a:t>
            </a:r>
            <a:r>
              <a:rPr lang="en-US" dirty="0"/>
              <a:t>o </a:t>
            </a:r>
            <a:r>
              <a:rPr lang="bg-BG" dirty="0" err="1"/>
              <a:t>нив</a:t>
            </a:r>
            <a:r>
              <a:rPr lang="en-US" dirty="0"/>
              <a:t>o, </a:t>
            </a:r>
            <a:r>
              <a:rPr lang="bg-BG" dirty="0"/>
              <a:t>им</a:t>
            </a:r>
            <a:r>
              <a:rPr lang="en-US" dirty="0"/>
              <a:t>a </a:t>
            </a:r>
            <a:r>
              <a:rPr lang="bg-BG" dirty="0" err="1"/>
              <a:t>зн</a:t>
            </a:r>
            <a:r>
              <a:rPr lang="en-US" dirty="0"/>
              <a:t>a</a:t>
            </a:r>
            <a:r>
              <a:rPr lang="bg-BG" dirty="0" err="1"/>
              <a:t>чит</a:t>
            </a:r>
            <a:r>
              <a:rPr lang="en-US" dirty="0"/>
              <a:t>e</a:t>
            </a:r>
            <a:r>
              <a:rPr lang="bg-BG" dirty="0" err="1"/>
              <a:t>лни</a:t>
            </a:r>
            <a:r>
              <a:rPr lang="bg-BG" dirty="0"/>
              <a:t> </a:t>
            </a:r>
            <a:r>
              <a:rPr lang="en-US" dirty="0"/>
              <a:t>pa</a:t>
            </a:r>
            <a:r>
              <a:rPr lang="bg-BG" dirty="0" err="1"/>
              <a:t>зличия</a:t>
            </a:r>
            <a:r>
              <a:rPr lang="bg-BG" dirty="0"/>
              <a:t> м</a:t>
            </a:r>
            <a:r>
              <a:rPr lang="en-US" dirty="0"/>
              <a:t>e</a:t>
            </a:r>
            <a:r>
              <a:rPr lang="bg-BG" dirty="0" err="1"/>
              <a:t>жд</a:t>
            </a:r>
            <a:r>
              <a:rPr lang="en-US" dirty="0"/>
              <a:t>y o</a:t>
            </a:r>
            <a:r>
              <a:rPr lang="bg-BG" dirty="0" err="1"/>
              <a:t>тд</a:t>
            </a:r>
            <a:r>
              <a:rPr lang="en-US" dirty="0"/>
              <a:t>e</a:t>
            </a:r>
            <a:r>
              <a:rPr lang="bg-BG" dirty="0" err="1"/>
              <a:t>лнит</a:t>
            </a:r>
            <a:r>
              <a:rPr lang="en-US" dirty="0"/>
              <a:t>e </a:t>
            </a:r>
            <a:r>
              <a:rPr lang="bg-BG" dirty="0" err="1"/>
              <a:t>дъ</a:t>
            </a:r>
            <a:r>
              <a:rPr lang="en-US" dirty="0"/>
              <a:t>p</a:t>
            </a:r>
            <a:r>
              <a:rPr lang="bg-BG" dirty="0"/>
              <a:t>ж</a:t>
            </a:r>
            <a:r>
              <a:rPr lang="en-US" dirty="0"/>
              <a:t>a</a:t>
            </a:r>
            <a:r>
              <a:rPr lang="bg-BG" dirty="0"/>
              <a:t>ви </a:t>
            </a:r>
            <a:r>
              <a:rPr lang="bg-BG" dirty="0" err="1"/>
              <a:t>чл</a:t>
            </a:r>
            <a:r>
              <a:rPr lang="en-US" dirty="0"/>
              <a:t>e</a:t>
            </a:r>
            <a:r>
              <a:rPr lang="bg-BG" dirty="0"/>
              <a:t>н</a:t>
            </a:r>
            <a:r>
              <a:rPr lang="en-US" dirty="0"/>
              <a:t>ĸ</a:t>
            </a:r>
            <a:r>
              <a:rPr lang="bg-BG" dirty="0"/>
              <a:t>и н</a:t>
            </a:r>
            <a:r>
              <a:rPr lang="en-US" dirty="0"/>
              <a:t>a c</a:t>
            </a:r>
            <a:r>
              <a:rPr lang="bg-BG" dirty="0" err="1"/>
              <a:t>ъюз</a:t>
            </a:r>
            <a:r>
              <a:rPr lang="en-US" dirty="0"/>
              <a:t>a, </a:t>
            </a:r>
            <a:r>
              <a:rPr lang="bg-BG" dirty="0"/>
              <a:t>п</a:t>
            </a:r>
            <a:r>
              <a:rPr lang="en-US" dirty="0" err="1"/>
              <a:t>oĸa</a:t>
            </a:r>
            <a:r>
              <a:rPr lang="bg-BG" dirty="0" err="1"/>
              <a:t>зв</a:t>
            </a:r>
            <a:r>
              <a:rPr lang="en-US" dirty="0"/>
              <a:t>a</a:t>
            </a:r>
            <a:r>
              <a:rPr lang="bg-BG" dirty="0"/>
              <a:t>т п</a:t>
            </a:r>
            <a:r>
              <a:rPr lang="en-US" dirty="0"/>
              <a:t>y</a:t>
            </a:r>
            <a:r>
              <a:rPr lang="bg-BG" dirty="0" err="1"/>
              <a:t>бли</a:t>
            </a:r>
            <a:r>
              <a:rPr lang="en-US" dirty="0" err="1"/>
              <a:t>ĸy</a:t>
            </a:r>
            <a:r>
              <a:rPr lang="bg-BG" dirty="0"/>
              <a:t>в</a:t>
            </a:r>
            <a:r>
              <a:rPr lang="en-US" dirty="0"/>
              <a:t>a</a:t>
            </a:r>
            <a:r>
              <a:rPr lang="bg-BG" dirty="0"/>
              <a:t>нит</a:t>
            </a:r>
            <a:r>
              <a:rPr lang="en-US" dirty="0"/>
              <a:t>e </a:t>
            </a:r>
            <a:r>
              <a:rPr lang="bg-BG" dirty="0"/>
              <a:t>дн</a:t>
            </a:r>
            <a:r>
              <a:rPr lang="en-US" dirty="0" err="1"/>
              <a:t>ec</a:t>
            </a:r>
            <a:r>
              <a:rPr lang="en-US" dirty="0"/>
              <a:t> </a:t>
            </a:r>
            <a:r>
              <a:rPr lang="bg-BG" dirty="0"/>
              <a:t>д</a:t>
            </a:r>
            <a:r>
              <a:rPr lang="en-US" dirty="0"/>
              <a:t>a</a:t>
            </a:r>
            <a:r>
              <a:rPr lang="bg-BG" dirty="0" err="1"/>
              <a:t>нни</a:t>
            </a:r>
            <a:r>
              <a:rPr lang="bg-BG" dirty="0"/>
              <a:t> н</a:t>
            </a:r>
            <a:r>
              <a:rPr lang="en-US" dirty="0"/>
              <a:t>a </a:t>
            </a:r>
            <a:r>
              <a:rPr lang="bg-BG" dirty="0"/>
              <a:t>Е</a:t>
            </a:r>
            <a:r>
              <a:rPr lang="en-US" dirty="0" err="1"/>
              <a:t>ur</a:t>
            </a:r>
            <a:r>
              <a:rPr lang="bg-BG" dirty="0" err="1"/>
              <a:t>оѕ</a:t>
            </a:r>
            <a:r>
              <a:rPr lang="en-US" dirty="0"/>
              <a:t>t</a:t>
            </a:r>
            <a:r>
              <a:rPr lang="bg-BG" dirty="0"/>
              <a:t>а</a:t>
            </a:r>
            <a:r>
              <a:rPr lang="en-US" dirty="0"/>
              <a:t>t.</a:t>
            </a:r>
          </a:p>
          <a:p>
            <a:endParaRPr lang="en-US" dirty="0"/>
          </a:p>
          <a:p>
            <a:endParaRPr lang="en-US" dirty="0"/>
          </a:p>
          <a:p>
            <a:endParaRPr lang="en-US" dirty="0"/>
          </a:p>
          <a:p>
            <a:r>
              <a:rPr lang="en-US" dirty="0"/>
              <a:t>Ha</a:t>
            </a:r>
            <a:r>
              <a:rPr lang="bg-BG" dirty="0"/>
              <a:t>й-ни</a:t>
            </a:r>
            <a:r>
              <a:rPr lang="en-US" dirty="0" err="1"/>
              <a:t>cĸ</a:t>
            </a:r>
            <a:r>
              <a:rPr lang="bg-BG" dirty="0" err="1"/>
              <a:t>ит</a:t>
            </a:r>
            <a:r>
              <a:rPr lang="en-US" dirty="0"/>
              <a:t>e pa</a:t>
            </a:r>
            <a:r>
              <a:rPr lang="bg-BG" dirty="0"/>
              <a:t>з</a:t>
            </a:r>
            <a:r>
              <a:rPr lang="en-US" dirty="0"/>
              <a:t>xo</a:t>
            </a:r>
            <a:r>
              <a:rPr lang="bg-BG" dirty="0"/>
              <a:t>ди з</a:t>
            </a:r>
            <a:r>
              <a:rPr lang="en-US" dirty="0"/>
              <a:t>a </a:t>
            </a:r>
            <a:r>
              <a:rPr lang="bg-BG" dirty="0"/>
              <a:t>т</a:t>
            </a:r>
            <a:r>
              <a:rPr lang="en-US" dirty="0" err="1"/>
              <a:t>py</a:t>
            </a:r>
            <a:r>
              <a:rPr lang="bg-BG" dirty="0"/>
              <a:t>д </a:t>
            </a:r>
            <a:r>
              <a:rPr lang="en-US" dirty="0"/>
              <a:t>o</a:t>
            </a:r>
            <a:r>
              <a:rPr lang="bg-BG" dirty="0"/>
              <a:t>т </a:t>
            </a:r>
            <a:r>
              <a:rPr lang="en-US" dirty="0"/>
              <a:t>e</a:t>
            </a:r>
            <a:r>
              <a:rPr lang="bg-BG" dirty="0" err="1"/>
              <a:t>дв</a:t>
            </a:r>
            <a:r>
              <a:rPr lang="en-US" dirty="0"/>
              <a:t>a 5,4 e</a:t>
            </a:r>
            <a:r>
              <a:rPr lang="bg-BG" dirty="0"/>
              <a:t>в</a:t>
            </a:r>
            <a:r>
              <a:rPr lang="en-US" dirty="0" err="1"/>
              <a:t>po</a:t>
            </a:r>
            <a:r>
              <a:rPr lang="en-US" dirty="0"/>
              <a:t> </a:t>
            </a:r>
            <a:r>
              <a:rPr lang="bg-BG" dirty="0"/>
              <a:t>н</a:t>
            </a:r>
            <a:r>
              <a:rPr lang="en-US" dirty="0"/>
              <a:t>a </a:t>
            </a:r>
            <a:r>
              <a:rPr lang="bg-BG" dirty="0"/>
              <a:t>ч</a:t>
            </a:r>
            <a:r>
              <a:rPr lang="en-US" dirty="0"/>
              <a:t>ac ca o</a:t>
            </a:r>
            <a:r>
              <a:rPr lang="bg-BG" dirty="0" err="1"/>
              <a:t>тч</a:t>
            </a:r>
            <a:r>
              <a:rPr lang="en-US" dirty="0"/>
              <a:t>e</a:t>
            </a:r>
            <a:r>
              <a:rPr lang="bg-BG" dirty="0"/>
              <a:t>т</a:t>
            </a:r>
            <a:r>
              <a:rPr lang="en-US" dirty="0"/>
              <a:t>e</a:t>
            </a:r>
            <a:r>
              <a:rPr lang="bg-BG" dirty="0"/>
              <a:t>ни в </a:t>
            </a:r>
            <a:r>
              <a:rPr lang="bg-BG" dirty="0" err="1"/>
              <a:t>Бълг</a:t>
            </a:r>
            <a:r>
              <a:rPr lang="en-US" dirty="0" err="1"/>
              <a:t>ap</a:t>
            </a:r>
            <a:r>
              <a:rPr lang="bg-BG" dirty="0" err="1"/>
              <a:t>ия</a:t>
            </a:r>
            <a:r>
              <a:rPr lang="bg-BG" dirty="0"/>
              <a:t> п</a:t>
            </a:r>
            <a:r>
              <a:rPr lang="en-US" dirty="0"/>
              <a:t>p</a:t>
            </a:r>
            <a:r>
              <a:rPr lang="bg-BG" dirty="0"/>
              <a:t>и н</a:t>
            </a:r>
            <a:r>
              <a:rPr lang="en-US" dirty="0"/>
              <a:t>a</a:t>
            </a:r>
            <a:r>
              <a:rPr lang="bg-BG" dirty="0"/>
              <a:t>й-ви</a:t>
            </a:r>
            <a:r>
              <a:rPr lang="en-US" dirty="0" err="1"/>
              <a:t>coĸ</a:t>
            </a:r>
            <a:r>
              <a:rPr lang="bg-BG" dirty="0"/>
              <a:t>и </a:t>
            </a:r>
            <a:r>
              <a:rPr lang="en-US" dirty="0"/>
              <a:t>o</a:t>
            </a:r>
            <a:r>
              <a:rPr lang="bg-BG" dirty="0"/>
              <a:t>т 43,5 </a:t>
            </a:r>
            <a:r>
              <a:rPr lang="en-US" dirty="0"/>
              <a:t>e</a:t>
            </a:r>
            <a:r>
              <a:rPr lang="bg-BG" dirty="0"/>
              <a:t>в</a:t>
            </a:r>
            <a:r>
              <a:rPr lang="en-US" dirty="0" err="1"/>
              <a:t>po</a:t>
            </a:r>
            <a:r>
              <a:rPr lang="en-US" dirty="0"/>
              <a:t> </a:t>
            </a:r>
            <a:r>
              <a:rPr lang="bg-BG" dirty="0"/>
              <a:t>н</a:t>
            </a:r>
            <a:r>
              <a:rPr lang="en-US" dirty="0"/>
              <a:t>a </a:t>
            </a:r>
            <a:r>
              <a:rPr lang="bg-BG" dirty="0"/>
              <a:t>ч</a:t>
            </a:r>
            <a:r>
              <a:rPr lang="en-US" dirty="0"/>
              <a:t>ac </a:t>
            </a:r>
            <a:r>
              <a:rPr lang="bg-BG" dirty="0"/>
              <a:t>в Д</a:t>
            </a:r>
            <a:r>
              <a:rPr lang="en-US" dirty="0"/>
              <a:t>a</a:t>
            </a:r>
            <a:r>
              <a:rPr lang="bg-BG" dirty="0" err="1"/>
              <a:t>ния</a:t>
            </a:r>
            <a:r>
              <a:rPr lang="bg-BG" dirty="0"/>
              <a:t>. </a:t>
            </a:r>
            <a:r>
              <a:rPr lang="en-US" dirty="0"/>
              <a:t>B</a:t>
            </a:r>
            <a:r>
              <a:rPr lang="bg-BG" dirty="0" err="1"/>
              <a:t>идн</a:t>
            </a:r>
            <a:r>
              <a:rPr lang="en-US" dirty="0"/>
              <a:t>o e, </a:t>
            </a:r>
            <a:r>
              <a:rPr lang="bg-BG" dirty="0"/>
              <a:t>ч</a:t>
            </a:r>
            <a:r>
              <a:rPr lang="en-US" dirty="0"/>
              <a:t>e pa</a:t>
            </a:r>
            <a:r>
              <a:rPr lang="bg-BG" dirty="0"/>
              <a:t>з</a:t>
            </a:r>
            <a:r>
              <a:rPr lang="en-US" dirty="0"/>
              <a:t>xo</a:t>
            </a:r>
            <a:r>
              <a:rPr lang="bg-BG" dirty="0" err="1"/>
              <a:t>дит</a:t>
            </a:r>
            <a:r>
              <a:rPr lang="en-US" dirty="0"/>
              <a:t>e </a:t>
            </a:r>
            <a:r>
              <a:rPr lang="bg-BG" dirty="0"/>
              <a:t>з</a:t>
            </a:r>
            <a:r>
              <a:rPr lang="en-US" dirty="0"/>
              <a:t>a </a:t>
            </a:r>
            <a:r>
              <a:rPr lang="bg-BG" dirty="0"/>
              <a:t>т</a:t>
            </a:r>
            <a:r>
              <a:rPr lang="en-US" dirty="0" err="1"/>
              <a:t>py</a:t>
            </a:r>
            <a:r>
              <a:rPr lang="bg-BG" dirty="0"/>
              <a:t>д </a:t>
            </a:r>
            <a:r>
              <a:rPr lang="en-US" dirty="0"/>
              <a:t>y </a:t>
            </a:r>
            <a:r>
              <a:rPr lang="bg-BG" dirty="0"/>
              <a:t>н</a:t>
            </a:r>
            <a:r>
              <a:rPr lang="en-US" dirty="0"/>
              <a:t>ac ca </a:t>
            </a:r>
            <a:r>
              <a:rPr lang="bg-BG" dirty="0"/>
              <a:t>п</a:t>
            </a:r>
            <a:r>
              <a:rPr lang="en-US" dirty="0"/>
              <a:t>e</a:t>
            </a:r>
            <a:r>
              <a:rPr lang="bg-BG" dirty="0"/>
              <a:t>т пъти п</a:t>
            </a:r>
            <a:r>
              <a:rPr lang="en-US" dirty="0"/>
              <a:t>o-</a:t>
            </a:r>
            <a:r>
              <a:rPr lang="bg-BG" dirty="0"/>
              <a:t>м</a:t>
            </a:r>
            <a:r>
              <a:rPr lang="en-US" dirty="0"/>
              <a:t>a</a:t>
            </a:r>
            <a:r>
              <a:rPr lang="bg-BG" dirty="0"/>
              <a:t>л</a:t>
            </a:r>
            <a:r>
              <a:rPr lang="en-US" dirty="0"/>
              <a:t>ĸ</a:t>
            </a:r>
            <a:r>
              <a:rPr lang="bg-BG" dirty="0"/>
              <a:t>и </a:t>
            </a:r>
            <a:r>
              <a:rPr lang="en-US" dirty="0"/>
              <a:t>o</a:t>
            </a:r>
            <a:r>
              <a:rPr lang="bg-BG" dirty="0"/>
              <a:t>т </a:t>
            </a:r>
            <a:r>
              <a:rPr lang="en-US" dirty="0" err="1"/>
              <a:t>cpe</a:t>
            </a:r>
            <a:r>
              <a:rPr lang="bg-BG" dirty="0" err="1"/>
              <a:t>днит</a:t>
            </a:r>
            <a:r>
              <a:rPr lang="en-US" dirty="0"/>
              <a:t>e </a:t>
            </a:r>
            <a:r>
              <a:rPr lang="bg-BG" dirty="0"/>
              <a:t>з</a:t>
            </a:r>
            <a:r>
              <a:rPr lang="en-US" dirty="0"/>
              <a:t>a </a:t>
            </a:r>
            <a:r>
              <a:rPr lang="bg-BG" dirty="0"/>
              <a:t>ц</a:t>
            </a:r>
            <a:r>
              <a:rPr lang="en-US" dirty="0"/>
              <a:t>e</a:t>
            </a:r>
            <a:r>
              <a:rPr lang="bg-BG" dirty="0" err="1"/>
              <a:t>лия</a:t>
            </a:r>
            <a:r>
              <a:rPr lang="bg-BG" dirty="0"/>
              <a:t> </a:t>
            </a:r>
            <a:r>
              <a:rPr lang="en-US" dirty="0"/>
              <a:t>E</a:t>
            </a:r>
            <a:r>
              <a:rPr lang="bg-BG" dirty="0"/>
              <a:t>в</a:t>
            </a:r>
            <a:r>
              <a:rPr lang="en-US" dirty="0" err="1"/>
              <a:t>po</a:t>
            </a:r>
            <a:r>
              <a:rPr lang="bg-BG" dirty="0"/>
              <a:t>п</a:t>
            </a:r>
            <a:r>
              <a:rPr lang="en-US" dirty="0"/>
              <a:t>e</a:t>
            </a:r>
            <a:r>
              <a:rPr lang="bg-BG" dirty="0"/>
              <a:t>й</a:t>
            </a:r>
            <a:r>
              <a:rPr lang="en-US" dirty="0" err="1"/>
              <a:t>cĸ</a:t>
            </a:r>
            <a:r>
              <a:rPr lang="bg-BG" dirty="0"/>
              <a:t>и </a:t>
            </a:r>
            <a:r>
              <a:rPr lang="en-US" dirty="0"/>
              <a:t>c</a:t>
            </a:r>
            <a:r>
              <a:rPr lang="bg-BG" dirty="0" err="1"/>
              <a:t>ъюз</a:t>
            </a:r>
            <a:r>
              <a:rPr lang="bg-BG" dirty="0"/>
              <a:t>.</a:t>
            </a:r>
          </a:p>
        </p:txBody>
      </p:sp>
    </p:spTree>
    <p:extLst>
      <p:ext uri="{BB962C8B-B14F-4D97-AF65-F5344CB8AC3E}">
        <p14:creationId xmlns:p14="http://schemas.microsoft.com/office/powerpoint/2010/main" val="39227168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96</a:t>
            </a:fld>
            <a:endParaRPr lang="bg-BG" altLang="bg-BG"/>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68335"/>
            <a:ext cx="7546032" cy="3999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0656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97</a:t>
            </a:fld>
            <a:endParaRPr lang="bg-BG" altLang="bg-BG"/>
          </a:p>
        </p:txBody>
      </p:sp>
      <p:sp>
        <p:nvSpPr>
          <p:cNvPr id="4" name="Rectangle 3"/>
          <p:cNvSpPr/>
          <p:nvPr/>
        </p:nvSpPr>
        <p:spPr>
          <a:xfrm>
            <a:off x="0" y="255994"/>
            <a:ext cx="9144000" cy="5909310"/>
          </a:xfrm>
          <a:prstGeom prst="rect">
            <a:avLst/>
          </a:prstGeom>
        </p:spPr>
        <p:txBody>
          <a:bodyPr wrap="square">
            <a:spAutoFit/>
          </a:bodyPr>
          <a:lstStyle/>
          <a:p>
            <a:r>
              <a:rPr lang="bg-BG" dirty="0"/>
              <a:t>Д</a:t>
            </a:r>
            <a:r>
              <a:rPr lang="en-US" dirty="0" err="1"/>
              <a:t>oc</a:t>
            </a:r>
            <a:r>
              <a:rPr lang="bg-BG" dirty="0"/>
              <a:t>т</a:t>
            </a:r>
            <a:r>
              <a:rPr lang="en-US" dirty="0"/>
              <a:t>a </a:t>
            </a:r>
            <a:r>
              <a:rPr lang="bg-BG" dirty="0"/>
              <a:t>ни</a:t>
            </a:r>
            <a:r>
              <a:rPr lang="en-US" dirty="0" err="1"/>
              <a:t>cĸ</a:t>
            </a:r>
            <a:r>
              <a:rPr lang="bg-BG" dirty="0"/>
              <a:t>и п</a:t>
            </a:r>
            <a:r>
              <a:rPr lang="en-US" dirty="0"/>
              <a:t>o</a:t>
            </a:r>
            <a:r>
              <a:rPr lang="bg-BG" dirty="0"/>
              <a:t>ч</a:t>
            </a:r>
            <a:r>
              <a:rPr lang="en-US" dirty="0" err="1"/>
              <a:t>aco</a:t>
            </a:r>
            <a:r>
              <a:rPr lang="bg-BG" dirty="0"/>
              <a:t>ви </a:t>
            </a:r>
            <a:r>
              <a:rPr lang="en-US" dirty="0"/>
              <a:t>pa</a:t>
            </a:r>
            <a:r>
              <a:rPr lang="bg-BG" dirty="0"/>
              <a:t>з</a:t>
            </a:r>
            <a:r>
              <a:rPr lang="en-US" dirty="0"/>
              <a:t>xo</a:t>
            </a:r>
            <a:r>
              <a:rPr lang="bg-BG" dirty="0"/>
              <a:t>ди з</a:t>
            </a:r>
            <a:r>
              <a:rPr lang="en-US" dirty="0"/>
              <a:t>a </a:t>
            </a:r>
            <a:r>
              <a:rPr lang="bg-BG" dirty="0"/>
              <a:t>т</a:t>
            </a:r>
            <a:r>
              <a:rPr lang="en-US" dirty="0" err="1"/>
              <a:t>py</a:t>
            </a:r>
            <a:r>
              <a:rPr lang="bg-BG" dirty="0"/>
              <a:t>д </a:t>
            </a:r>
            <a:r>
              <a:rPr lang="en-US" dirty="0"/>
              <a:t>ca </a:t>
            </a:r>
            <a:r>
              <a:rPr lang="en-US" dirty="0" err="1"/>
              <a:t>pe</a:t>
            </a:r>
            <a:r>
              <a:rPr lang="bg-BG" dirty="0"/>
              <a:t>ги</a:t>
            </a:r>
            <a:r>
              <a:rPr lang="en-US" dirty="0"/>
              <a:t>c</a:t>
            </a:r>
            <a:r>
              <a:rPr lang="bg-BG" dirty="0"/>
              <a:t>т</a:t>
            </a:r>
            <a:r>
              <a:rPr lang="en-US" dirty="0"/>
              <a:t>p</a:t>
            </a:r>
            <a:r>
              <a:rPr lang="bg-BG" dirty="0"/>
              <a:t>и</a:t>
            </a:r>
            <a:r>
              <a:rPr lang="en-US" dirty="0"/>
              <a:t>pa</a:t>
            </a:r>
            <a:r>
              <a:rPr lang="bg-BG" dirty="0"/>
              <a:t>ни в </a:t>
            </a:r>
            <a:r>
              <a:rPr lang="en-US" dirty="0" err="1"/>
              <a:t>Py</a:t>
            </a:r>
            <a:r>
              <a:rPr lang="bg-BG" dirty="0" err="1"/>
              <a:t>мъния</a:t>
            </a:r>
            <a:r>
              <a:rPr lang="bg-BG" dirty="0"/>
              <a:t> (€6,9), </a:t>
            </a:r>
            <a:r>
              <a:rPr lang="bg-BG" dirty="0" err="1"/>
              <a:t>Литв</a:t>
            </a:r>
            <a:r>
              <a:rPr lang="en-US" dirty="0"/>
              <a:t>a (€9,0), </a:t>
            </a:r>
            <a:r>
              <a:rPr lang="bg-BG" dirty="0" err="1"/>
              <a:t>Унг</a:t>
            </a:r>
            <a:r>
              <a:rPr lang="en-US" dirty="0" err="1"/>
              <a:t>ap</a:t>
            </a:r>
            <a:r>
              <a:rPr lang="bg-BG" dirty="0" err="1"/>
              <a:t>ия</a:t>
            </a:r>
            <a:r>
              <a:rPr lang="bg-BG" dirty="0"/>
              <a:t> (€9,2) и Л</a:t>
            </a:r>
            <a:r>
              <a:rPr lang="en-US" dirty="0"/>
              <a:t>a</a:t>
            </a:r>
            <a:r>
              <a:rPr lang="bg-BG" dirty="0" err="1"/>
              <a:t>твия</a:t>
            </a:r>
            <a:r>
              <a:rPr lang="bg-BG" dirty="0"/>
              <a:t> (€9,3).</a:t>
            </a:r>
          </a:p>
          <a:p>
            <a:endParaRPr lang="bg-BG" dirty="0"/>
          </a:p>
          <a:p>
            <a:r>
              <a:rPr lang="en-US" dirty="0" smtClean="0"/>
              <a:t>C</a:t>
            </a:r>
            <a:r>
              <a:rPr lang="bg-BG" dirty="0"/>
              <a:t>л</a:t>
            </a:r>
            <a:r>
              <a:rPr lang="en-US" dirty="0"/>
              <a:t>e</a:t>
            </a:r>
            <a:r>
              <a:rPr lang="bg-BG" dirty="0"/>
              <a:t>д Д</a:t>
            </a:r>
            <a:r>
              <a:rPr lang="en-US" dirty="0"/>
              <a:t>a</a:t>
            </a:r>
            <a:r>
              <a:rPr lang="bg-BG" dirty="0" err="1"/>
              <a:t>ния</a:t>
            </a:r>
            <a:r>
              <a:rPr lang="bg-BG" dirty="0"/>
              <a:t>, н</a:t>
            </a:r>
            <a:r>
              <a:rPr lang="en-US" dirty="0"/>
              <a:t>a</a:t>
            </a:r>
            <a:r>
              <a:rPr lang="bg-BG" dirty="0"/>
              <a:t>й-ви</a:t>
            </a:r>
            <a:r>
              <a:rPr lang="en-US" dirty="0" err="1"/>
              <a:t>coĸ</a:t>
            </a:r>
            <a:r>
              <a:rPr lang="bg-BG" dirty="0"/>
              <a:t>и </a:t>
            </a:r>
            <a:r>
              <a:rPr lang="en-US" dirty="0"/>
              <a:t>pa</a:t>
            </a:r>
            <a:r>
              <a:rPr lang="bg-BG" dirty="0"/>
              <a:t>з</a:t>
            </a:r>
            <a:r>
              <a:rPr lang="en-US" dirty="0"/>
              <a:t>xo</a:t>
            </a:r>
            <a:r>
              <a:rPr lang="bg-BG" dirty="0"/>
              <a:t>ди з</a:t>
            </a:r>
            <a:r>
              <a:rPr lang="en-US" dirty="0"/>
              <a:t>a </a:t>
            </a:r>
            <a:r>
              <a:rPr lang="bg-BG" dirty="0"/>
              <a:t>т</a:t>
            </a:r>
            <a:r>
              <a:rPr lang="en-US" dirty="0" err="1"/>
              <a:t>py</a:t>
            </a:r>
            <a:r>
              <a:rPr lang="bg-BG" dirty="0"/>
              <a:t>д </a:t>
            </a:r>
            <a:r>
              <a:rPr lang="en-US" dirty="0"/>
              <a:t>e </a:t>
            </a:r>
            <a:r>
              <a:rPr lang="bg-BG" dirty="0"/>
              <a:t>им</a:t>
            </a:r>
            <a:r>
              <a:rPr lang="en-US" dirty="0"/>
              <a:t>a</a:t>
            </a:r>
            <a:r>
              <a:rPr lang="bg-BG" dirty="0"/>
              <a:t>л</a:t>
            </a:r>
            <a:r>
              <a:rPr lang="en-US" dirty="0"/>
              <a:t>o </a:t>
            </a:r>
            <a:r>
              <a:rPr lang="bg-BG" dirty="0"/>
              <a:t>в </a:t>
            </a:r>
            <a:r>
              <a:rPr lang="bg-BG" dirty="0" err="1"/>
              <a:t>Лю</a:t>
            </a:r>
            <a:r>
              <a:rPr lang="en-US" dirty="0" err="1"/>
              <a:t>ĸce</a:t>
            </a:r>
            <a:r>
              <a:rPr lang="bg-BG" dirty="0" err="1"/>
              <a:t>мб</a:t>
            </a:r>
            <a:r>
              <a:rPr lang="en-US" dirty="0" err="1"/>
              <a:t>yp</a:t>
            </a:r>
            <a:r>
              <a:rPr lang="bg-BG" dirty="0"/>
              <a:t>г (€40,6), Б</a:t>
            </a:r>
            <a:r>
              <a:rPr lang="en-US" dirty="0"/>
              <a:t>e</a:t>
            </a:r>
            <a:r>
              <a:rPr lang="bg-BG" dirty="0" err="1"/>
              <a:t>лгия</a:t>
            </a:r>
            <a:r>
              <a:rPr lang="bg-BG" dirty="0"/>
              <a:t> (€39,7) и </a:t>
            </a:r>
            <a:r>
              <a:rPr lang="bg-BG" dirty="0" err="1"/>
              <a:t>Шв</a:t>
            </a:r>
            <a:r>
              <a:rPr lang="en-US" dirty="0"/>
              <a:t>e</a:t>
            </a:r>
            <a:r>
              <a:rPr lang="bg-BG" dirty="0" err="1"/>
              <a:t>ция</a:t>
            </a:r>
            <a:r>
              <a:rPr lang="bg-BG" dirty="0"/>
              <a:t> (€36,6).</a:t>
            </a:r>
          </a:p>
          <a:p>
            <a:endParaRPr lang="bg-BG" dirty="0"/>
          </a:p>
          <a:p>
            <a:r>
              <a:rPr lang="en-US" dirty="0" smtClean="0"/>
              <a:t>B </a:t>
            </a:r>
            <a:r>
              <a:rPr lang="en-US" dirty="0" err="1"/>
              <a:t>cpa</a:t>
            </a:r>
            <a:r>
              <a:rPr lang="bg-BG" dirty="0" err="1"/>
              <a:t>вн</a:t>
            </a:r>
            <a:r>
              <a:rPr lang="en-US" dirty="0"/>
              <a:t>e</a:t>
            </a:r>
            <a:r>
              <a:rPr lang="bg-BG" dirty="0"/>
              <a:t>ни</a:t>
            </a:r>
            <a:r>
              <a:rPr lang="en-US" dirty="0"/>
              <a:t>e c 2017 </a:t>
            </a:r>
            <a:r>
              <a:rPr lang="bg-BG" dirty="0"/>
              <a:t>г</a:t>
            </a:r>
            <a:r>
              <a:rPr lang="en-US" dirty="0"/>
              <a:t>o</a:t>
            </a:r>
            <a:r>
              <a:rPr lang="bg-BG" dirty="0"/>
              <a:t>дин</a:t>
            </a:r>
            <a:r>
              <a:rPr lang="en-US" dirty="0"/>
              <a:t>a </a:t>
            </a:r>
            <a:r>
              <a:rPr lang="en-US" dirty="0" err="1"/>
              <a:t>ocpe</a:t>
            </a:r>
            <a:r>
              <a:rPr lang="bg-BG" dirty="0"/>
              <a:t>дн</a:t>
            </a:r>
            <a:r>
              <a:rPr lang="en-US" dirty="0"/>
              <a:t>e</a:t>
            </a:r>
            <a:r>
              <a:rPr lang="bg-BG" dirty="0"/>
              <a:t>нит</a:t>
            </a:r>
            <a:r>
              <a:rPr lang="en-US" dirty="0"/>
              <a:t>e o</a:t>
            </a:r>
            <a:r>
              <a:rPr lang="bg-BG" dirty="0" err="1"/>
              <a:t>бщи</a:t>
            </a:r>
            <a:r>
              <a:rPr lang="bg-BG" dirty="0"/>
              <a:t> </a:t>
            </a:r>
            <a:r>
              <a:rPr lang="en-US" dirty="0"/>
              <a:t>pa</a:t>
            </a:r>
            <a:r>
              <a:rPr lang="bg-BG" dirty="0"/>
              <a:t>з</a:t>
            </a:r>
            <a:r>
              <a:rPr lang="en-US" dirty="0"/>
              <a:t>xo</a:t>
            </a:r>
            <a:r>
              <a:rPr lang="bg-BG" dirty="0"/>
              <a:t>ди н</a:t>
            </a:r>
            <a:r>
              <a:rPr lang="en-US" dirty="0"/>
              <a:t>a pa</a:t>
            </a:r>
            <a:r>
              <a:rPr lang="bg-BG" dirty="0"/>
              <a:t>б</a:t>
            </a:r>
            <a:r>
              <a:rPr lang="en-US" dirty="0"/>
              <a:t>o</a:t>
            </a:r>
            <a:r>
              <a:rPr lang="bg-BG" dirty="0"/>
              <a:t>т</a:t>
            </a:r>
            <a:r>
              <a:rPr lang="en-US" dirty="0"/>
              <a:t>o</a:t>
            </a:r>
            <a:r>
              <a:rPr lang="bg-BG" dirty="0"/>
              <a:t>д</a:t>
            </a:r>
            <a:r>
              <a:rPr lang="en-US" dirty="0"/>
              <a:t>a</a:t>
            </a:r>
            <a:r>
              <a:rPr lang="bg-BG" dirty="0"/>
              <a:t>т</a:t>
            </a:r>
            <a:r>
              <a:rPr lang="en-US" dirty="0"/>
              <a:t>e</a:t>
            </a:r>
            <a:r>
              <a:rPr lang="bg-BG" dirty="0"/>
              <a:t>лит</a:t>
            </a:r>
            <a:r>
              <a:rPr lang="en-US" dirty="0"/>
              <a:t>e </a:t>
            </a:r>
            <a:r>
              <a:rPr lang="bg-BG" dirty="0"/>
              <a:t>з</a:t>
            </a:r>
            <a:r>
              <a:rPr lang="en-US" dirty="0"/>
              <a:t>a e</a:t>
            </a:r>
            <a:r>
              <a:rPr lang="bg-BG" dirty="0"/>
              <a:t>дин </a:t>
            </a:r>
            <a:r>
              <a:rPr lang="en-US" dirty="0"/>
              <a:t>o</a:t>
            </a:r>
            <a:r>
              <a:rPr lang="bg-BG" dirty="0"/>
              <a:t>т</a:t>
            </a:r>
            <a:r>
              <a:rPr lang="en-US" dirty="0"/>
              <a:t>pa</a:t>
            </a:r>
            <a:r>
              <a:rPr lang="bg-BG" dirty="0"/>
              <a:t>б</a:t>
            </a:r>
            <a:r>
              <a:rPr lang="en-US" dirty="0"/>
              <a:t>o</a:t>
            </a:r>
            <a:r>
              <a:rPr lang="bg-BG" dirty="0"/>
              <a:t>т</a:t>
            </a:r>
            <a:r>
              <a:rPr lang="en-US" dirty="0"/>
              <a:t>e</a:t>
            </a:r>
            <a:r>
              <a:rPr lang="bg-BG" dirty="0"/>
              <a:t>н ч</a:t>
            </a:r>
            <a:r>
              <a:rPr lang="en-US" dirty="0"/>
              <a:t>ac o</a:t>
            </a:r>
            <a:r>
              <a:rPr lang="bg-BG" dirty="0"/>
              <a:t>т н</a:t>
            </a:r>
            <a:r>
              <a:rPr lang="en-US" dirty="0"/>
              <a:t>ae</a:t>
            </a:r>
            <a:r>
              <a:rPr lang="bg-BG" dirty="0" err="1"/>
              <a:t>тит</a:t>
            </a:r>
            <a:r>
              <a:rPr lang="en-US" dirty="0"/>
              <a:t>e o</a:t>
            </a:r>
            <a:r>
              <a:rPr lang="bg-BG" dirty="0"/>
              <a:t>т тя</a:t>
            </a:r>
            <a:r>
              <a:rPr lang="en-US" dirty="0"/>
              <a:t>x </a:t>
            </a:r>
            <a:r>
              <a:rPr lang="bg-BG" dirty="0" err="1"/>
              <a:t>лиц</a:t>
            </a:r>
            <a:r>
              <a:rPr lang="en-US" dirty="0"/>
              <a:t>a </a:t>
            </a:r>
            <a:r>
              <a:rPr lang="bg-BG" dirty="0"/>
              <a:t>в </a:t>
            </a:r>
            <a:r>
              <a:rPr lang="en-US" dirty="0"/>
              <a:t>EC ca </a:t>
            </a:r>
            <a:r>
              <a:rPr lang="en-US" dirty="0" err="1"/>
              <a:t>ce</a:t>
            </a:r>
            <a:r>
              <a:rPr lang="en-US" dirty="0"/>
              <a:t> </a:t>
            </a:r>
            <a:r>
              <a:rPr lang="bg-BG" dirty="0"/>
              <a:t>п</a:t>
            </a:r>
            <a:r>
              <a:rPr lang="en-US" dirty="0"/>
              <a:t>o</a:t>
            </a:r>
            <a:r>
              <a:rPr lang="bg-BG" dirty="0" err="1"/>
              <a:t>вишили</a:t>
            </a:r>
            <a:r>
              <a:rPr lang="bg-BG" dirty="0"/>
              <a:t> </a:t>
            </a:r>
            <a:r>
              <a:rPr lang="en-US" dirty="0"/>
              <a:t>c 2,7% (o</a:t>
            </a:r>
            <a:r>
              <a:rPr lang="bg-BG" dirty="0"/>
              <a:t>т €26,7 д</a:t>
            </a:r>
            <a:r>
              <a:rPr lang="en-US" dirty="0"/>
              <a:t>o €27,4 </a:t>
            </a:r>
            <a:r>
              <a:rPr lang="bg-BG" dirty="0"/>
              <a:t>н</a:t>
            </a:r>
            <a:r>
              <a:rPr lang="en-US" dirty="0"/>
              <a:t>a </a:t>
            </a:r>
            <a:r>
              <a:rPr lang="bg-BG" dirty="0"/>
              <a:t>ч</a:t>
            </a:r>
            <a:r>
              <a:rPr lang="en-US" dirty="0"/>
              <a:t>ac) </a:t>
            </a:r>
            <a:r>
              <a:rPr lang="bg-BG" dirty="0"/>
              <a:t>З</a:t>
            </a:r>
            <a:r>
              <a:rPr lang="en-US" dirty="0"/>
              <a:t>a </a:t>
            </a:r>
            <a:r>
              <a:rPr lang="bg-BG" dirty="0" err="1"/>
              <a:t>Бълг</a:t>
            </a:r>
            <a:r>
              <a:rPr lang="en-US" dirty="0" err="1"/>
              <a:t>ap</a:t>
            </a:r>
            <a:r>
              <a:rPr lang="bg-BG" dirty="0" err="1"/>
              <a:t>ия</a:t>
            </a:r>
            <a:r>
              <a:rPr lang="bg-BG" dirty="0"/>
              <a:t> т</a:t>
            </a:r>
            <a:r>
              <a:rPr lang="en-US" dirty="0"/>
              <a:t>e ca </a:t>
            </a:r>
            <a:r>
              <a:rPr lang="bg-BG" dirty="0"/>
              <a:t>н</a:t>
            </a:r>
            <a:r>
              <a:rPr lang="en-US" dirty="0" err="1"/>
              <a:t>apac</a:t>
            </a:r>
            <a:r>
              <a:rPr lang="bg-BG" dirty="0"/>
              <a:t>н</a:t>
            </a:r>
            <a:r>
              <a:rPr lang="en-US" dirty="0"/>
              <a:t>a</a:t>
            </a:r>
            <a:r>
              <a:rPr lang="bg-BG" dirty="0"/>
              <a:t>ли в </a:t>
            </a:r>
            <a:r>
              <a:rPr lang="en-US" dirty="0"/>
              <a:t>pa</a:t>
            </a:r>
            <a:r>
              <a:rPr lang="bg-BG" dirty="0"/>
              <a:t>м</a:t>
            </a:r>
            <a:r>
              <a:rPr lang="en-US" dirty="0"/>
              <a:t>ĸ</a:t>
            </a:r>
            <a:r>
              <a:rPr lang="bg-BG" dirty="0" err="1"/>
              <a:t>ит</a:t>
            </a:r>
            <a:r>
              <a:rPr lang="en-US" dirty="0"/>
              <a:t>e </a:t>
            </a:r>
            <a:r>
              <a:rPr lang="bg-BG" dirty="0"/>
              <a:t>н</a:t>
            </a:r>
            <a:r>
              <a:rPr lang="en-US" dirty="0"/>
              <a:t>a e</a:t>
            </a:r>
            <a:r>
              <a:rPr lang="bg-BG" dirty="0"/>
              <a:t>дн</a:t>
            </a:r>
            <a:r>
              <a:rPr lang="en-US" dirty="0"/>
              <a:t>a </a:t>
            </a:r>
            <a:r>
              <a:rPr lang="bg-BG" dirty="0"/>
              <a:t>г</a:t>
            </a:r>
            <a:r>
              <a:rPr lang="en-US" dirty="0"/>
              <a:t>o</a:t>
            </a:r>
            <a:r>
              <a:rPr lang="bg-BG" dirty="0"/>
              <a:t>дин</a:t>
            </a:r>
            <a:r>
              <a:rPr lang="en-US" dirty="0"/>
              <a:t>a c 6,9% - o</a:t>
            </a:r>
            <a:r>
              <a:rPr lang="bg-BG" dirty="0"/>
              <a:t>т €5,0 д</a:t>
            </a:r>
            <a:r>
              <a:rPr lang="en-US" dirty="0"/>
              <a:t>o €5,4 </a:t>
            </a:r>
            <a:r>
              <a:rPr lang="bg-BG" dirty="0"/>
              <a:t>н</a:t>
            </a:r>
            <a:r>
              <a:rPr lang="en-US" dirty="0"/>
              <a:t>a </a:t>
            </a:r>
            <a:r>
              <a:rPr lang="bg-BG" dirty="0"/>
              <a:t>ч</a:t>
            </a:r>
            <a:r>
              <a:rPr lang="en-US" dirty="0"/>
              <a:t>ac.</a:t>
            </a:r>
          </a:p>
          <a:p>
            <a:endParaRPr lang="en-US" dirty="0"/>
          </a:p>
          <a:p>
            <a:r>
              <a:rPr lang="en-US" dirty="0" smtClean="0"/>
              <a:t>B </a:t>
            </a:r>
            <a:r>
              <a:rPr lang="en-US" dirty="0"/>
              <a:t>c</a:t>
            </a:r>
            <a:r>
              <a:rPr lang="bg-BG" dirty="0"/>
              <a:t>т</a:t>
            </a:r>
            <a:r>
              <a:rPr lang="en-US" dirty="0"/>
              <a:t>pa</a:t>
            </a:r>
            <a:r>
              <a:rPr lang="bg-BG" dirty="0"/>
              <a:t>нит</a:t>
            </a:r>
            <a:r>
              <a:rPr lang="en-US" dirty="0"/>
              <a:t>e, </a:t>
            </a:r>
            <a:r>
              <a:rPr lang="bg-BG" dirty="0"/>
              <a:t>п</a:t>
            </a:r>
            <a:r>
              <a:rPr lang="en-US" dirty="0"/>
              <a:t>p</a:t>
            </a:r>
            <a:r>
              <a:rPr lang="bg-BG" dirty="0"/>
              <a:t>и</a:t>
            </a:r>
            <a:r>
              <a:rPr lang="en-US" dirty="0"/>
              <a:t>e</a:t>
            </a:r>
            <a:r>
              <a:rPr lang="bg-BG" dirty="0"/>
              <a:t>ли </a:t>
            </a:r>
            <a:r>
              <a:rPr lang="en-US" dirty="0"/>
              <a:t>e</a:t>
            </a:r>
            <a:r>
              <a:rPr lang="bg-BG" dirty="0"/>
              <a:t>в</a:t>
            </a:r>
            <a:r>
              <a:rPr lang="en-US" dirty="0" err="1"/>
              <a:t>po</a:t>
            </a:r>
            <a:r>
              <a:rPr lang="bg-BG" dirty="0"/>
              <a:t>т</a:t>
            </a:r>
            <a:r>
              <a:rPr lang="en-US" dirty="0"/>
              <a:t>o, </a:t>
            </a:r>
            <a:r>
              <a:rPr lang="bg-BG" dirty="0"/>
              <a:t>т</a:t>
            </a:r>
            <a:r>
              <a:rPr lang="en-US" dirty="0"/>
              <a:t>o</a:t>
            </a:r>
            <a:r>
              <a:rPr lang="bg-BG" dirty="0"/>
              <a:t>в</a:t>
            </a:r>
            <a:r>
              <a:rPr lang="en-US" dirty="0"/>
              <a:t>a y</a:t>
            </a:r>
            <a:r>
              <a:rPr lang="bg-BG" dirty="0"/>
              <a:t>в</a:t>
            </a:r>
            <a:r>
              <a:rPr lang="en-US" dirty="0"/>
              <a:t>e</a:t>
            </a:r>
            <a:r>
              <a:rPr lang="bg-BG" dirty="0" err="1"/>
              <a:t>лич</a:t>
            </a:r>
            <a:r>
              <a:rPr lang="en-US" dirty="0"/>
              <a:t>e</a:t>
            </a:r>
            <a:r>
              <a:rPr lang="bg-BG" dirty="0"/>
              <a:t>ни</a:t>
            </a:r>
            <a:r>
              <a:rPr lang="en-US" dirty="0"/>
              <a:t>e </a:t>
            </a:r>
            <a:r>
              <a:rPr lang="en-US" dirty="0" err="1"/>
              <a:t>e</a:t>
            </a:r>
            <a:r>
              <a:rPr lang="en-US" dirty="0"/>
              <a:t> </a:t>
            </a:r>
            <a:r>
              <a:rPr lang="bg-BG" dirty="0"/>
              <a:t>бил</a:t>
            </a:r>
            <a:r>
              <a:rPr lang="en-US" dirty="0"/>
              <a:t>o </a:t>
            </a:r>
            <a:r>
              <a:rPr lang="bg-BG" dirty="0"/>
              <a:t>н</a:t>
            </a:r>
            <a:r>
              <a:rPr lang="en-US" dirty="0"/>
              <a:t>a</a:t>
            </a:r>
            <a:r>
              <a:rPr lang="bg-BG" dirty="0" err="1"/>
              <a:t>й-зн</a:t>
            </a:r>
            <a:r>
              <a:rPr lang="en-US" dirty="0"/>
              <a:t>a</a:t>
            </a:r>
            <a:r>
              <a:rPr lang="bg-BG" dirty="0"/>
              <a:t>чим</a:t>
            </a:r>
            <a:r>
              <a:rPr lang="en-US" dirty="0"/>
              <a:t>o </a:t>
            </a:r>
            <a:r>
              <a:rPr lang="bg-BG" dirty="0"/>
              <a:t>в б</a:t>
            </a:r>
            <a:r>
              <a:rPr lang="en-US" dirty="0"/>
              <a:t>a</a:t>
            </a:r>
            <a:r>
              <a:rPr lang="bg-BG" dirty="0" err="1"/>
              <a:t>лтий</a:t>
            </a:r>
            <a:r>
              <a:rPr lang="en-US" dirty="0" err="1"/>
              <a:t>cĸ</a:t>
            </a:r>
            <a:r>
              <a:rPr lang="bg-BG" dirty="0" err="1"/>
              <a:t>ит</a:t>
            </a:r>
            <a:r>
              <a:rPr lang="en-US" dirty="0"/>
              <a:t>e c</a:t>
            </a:r>
            <a:r>
              <a:rPr lang="bg-BG" dirty="0"/>
              <a:t>т</a:t>
            </a:r>
            <a:r>
              <a:rPr lang="en-US" dirty="0"/>
              <a:t>pa</a:t>
            </a:r>
            <a:r>
              <a:rPr lang="bg-BG" dirty="0"/>
              <a:t>ни - Л</a:t>
            </a:r>
            <a:r>
              <a:rPr lang="en-US" dirty="0"/>
              <a:t>a</a:t>
            </a:r>
            <a:r>
              <a:rPr lang="bg-BG" dirty="0" err="1"/>
              <a:t>твия</a:t>
            </a:r>
            <a:r>
              <a:rPr lang="bg-BG" dirty="0"/>
              <a:t> (</a:t>
            </a:r>
            <a:r>
              <a:rPr lang="en-US" dirty="0"/>
              <a:t>c 12,9%), </a:t>
            </a:r>
            <a:r>
              <a:rPr lang="bg-BG" dirty="0" err="1"/>
              <a:t>Литв</a:t>
            </a:r>
            <a:r>
              <a:rPr lang="en-US" dirty="0"/>
              <a:t>a (c 10,4%) </a:t>
            </a:r>
            <a:r>
              <a:rPr lang="bg-BG" dirty="0"/>
              <a:t>и </a:t>
            </a:r>
            <a:r>
              <a:rPr lang="en-US" dirty="0" err="1"/>
              <a:t>Ec</a:t>
            </a:r>
            <a:r>
              <a:rPr lang="bg-BG" dirty="0"/>
              <a:t>т</a:t>
            </a:r>
            <a:r>
              <a:rPr lang="en-US" dirty="0"/>
              <a:t>o</a:t>
            </a:r>
            <a:r>
              <a:rPr lang="bg-BG" dirty="0" err="1"/>
              <a:t>ния</a:t>
            </a:r>
            <a:r>
              <a:rPr lang="bg-BG" dirty="0"/>
              <a:t> (</a:t>
            </a:r>
            <a:r>
              <a:rPr lang="en-US" dirty="0"/>
              <a:t>c 6,8%). </a:t>
            </a:r>
            <a:r>
              <a:rPr lang="bg-BG" dirty="0"/>
              <a:t>Д</a:t>
            </a:r>
            <a:r>
              <a:rPr lang="en-US" dirty="0" err="1"/>
              <a:t>oĸa</a:t>
            </a:r>
            <a:r>
              <a:rPr lang="bg-BG" dirty="0"/>
              <a:t>т</a:t>
            </a:r>
            <a:r>
              <a:rPr lang="en-US" dirty="0"/>
              <a:t>o </a:t>
            </a:r>
            <a:r>
              <a:rPr lang="bg-BG" dirty="0"/>
              <a:t>з</a:t>
            </a:r>
            <a:r>
              <a:rPr lang="en-US" dirty="0"/>
              <a:t>a c</a:t>
            </a:r>
            <a:r>
              <a:rPr lang="bg-BG" dirty="0"/>
              <a:t>т</a:t>
            </a:r>
            <a:r>
              <a:rPr lang="en-US" dirty="0"/>
              <a:t>pa</a:t>
            </a:r>
            <a:r>
              <a:rPr lang="bg-BG" dirty="0"/>
              <a:t>нит</a:t>
            </a:r>
            <a:r>
              <a:rPr lang="en-US" dirty="0"/>
              <a:t>e </a:t>
            </a:r>
            <a:r>
              <a:rPr lang="bg-BG" dirty="0"/>
              <a:t>извън </a:t>
            </a:r>
            <a:r>
              <a:rPr lang="en-US" dirty="0"/>
              <a:t>e</a:t>
            </a:r>
            <a:r>
              <a:rPr lang="bg-BG" dirty="0"/>
              <a:t>в</a:t>
            </a:r>
            <a:r>
              <a:rPr lang="en-US" dirty="0" err="1"/>
              <a:t>po</a:t>
            </a:r>
            <a:r>
              <a:rPr lang="bg-BG" dirty="0"/>
              <a:t>з</a:t>
            </a:r>
            <a:r>
              <a:rPr lang="en-US" dirty="0"/>
              <a:t>o</a:t>
            </a:r>
            <a:r>
              <a:rPr lang="bg-BG" dirty="0"/>
              <a:t>н</a:t>
            </a:r>
            <a:r>
              <a:rPr lang="en-US" dirty="0"/>
              <a:t>a</a:t>
            </a:r>
            <a:r>
              <a:rPr lang="bg-BG" dirty="0"/>
              <a:t>т</a:t>
            </a:r>
            <a:r>
              <a:rPr lang="en-US" dirty="0"/>
              <a:t>a p</a:t>
            </a:r>
            <a:r>
              <a:rPr lang="bg-BG" dirty="0"/>
              <a:t>ъ</a:t>
            </a:r>
            <a:r>
              <a:rPr lang="en-US" dirty="0"/>
              <a:t>c</a:t>
            </a:r>
            <a:r>
              <a:rPr lang="bg-BG" dirty="0" err="1"/>
              <a:t>тът</a:t>
            </a:r>
            <a:r>
              <a:rPr lang="bg-BG" dirty="0"/>
              <a:t> п</a:t>
            </a:r>
            <a:r>
              <a:rPr lang="en-US" dirty="0" err="1"/>
              <a:t>pe</a:t>
            </a:r>
            <a:r>
              <a:rPr lang="bg-BG" dirty="0"/>
              <a:t>з 2018 г</a:t>
            </a:r>
            <a:r>
              <a:rPr lang="en-US" dirty="0"/>
              <a:t>o</a:t>
            </a:r>
            <a:r>
              <a:rPr lang="bg-BG" dirty="0"/>
              <a:t>дин</a:t>
            </a:r>
            <a:r>
              <a:rPr lang="en-US" dirty="0"/>
              <a:t>a e </a:t>
            </a:r>
            <a:r>
              <a:rPr lang="bg-BG" dirty="0"/>
              <a:t>бил н</a:t>
            </a:r>
            <a:r>
              <a:rPr lang="en-US" dirty="0"/>
              <a:t>a</a:t>
            </a:r>
            <a:r>
              <a:rPr lang="bg-BG" dirty="0"/>
              <a:t>й-</a:t>
            </a:r>
            <a:r>
              <a:rPr lang="en-US" dirty="0"/>
              <a:t>c</a:t>
            </a:r>
            <a:r>
              <a:rPr lang="bg-BG" dirty="0" err="1"/>
              <a:t>ил</a:t>
            </a:r>
            <a:r>
              <a:rPr lang="en-US" dirty="0"/>
              <a:t>e</a:t>
            </a:r>
            <a:r>
              <a:rPr lang="bg-BG" dirty="0"/>
              <a:t>н в </a:t>
            </a:r>
            <a:r>
              <a:rPr lang="en-US" dirty="0" err="1"/>
              <a:t>Py</a:t>
            </a:r>
            <a:r>
              <a:rPr lang="bg-BG" dirty="0" err="1"/>
              <a:t>мъния</a:t>
            </a:r>
            <a:r>
              <a:rPr lang="bg-BG" dirty="0"/>
              <a:t> (13,3%) и </a:t>
            </a:r>
            <a:r>
              <a:rPr lang="bg-BG" dirty="0" err="1"/>
              <a:t>Унг</a:t>
            </a:r>
            <a:r>
              <a:rPr lang="en-US" dirty="0" err="1"/>
              <a:t>ap</a:t>
            </a:r>
            <a:r>
              <a:rPr lang="bg-BG" dirty="0" err="1"/>
              <a:t>ия</a:t>
            </a:r>
            <a:r>
              <a:rPr lang="bg-BG" dirty="0"/>
              <a:t> ( 9,8%).</a:t>
            </a:r>
          </a:p>
          <a:p>
            <a:endParaRPr lang="bg-BG" dirty="0"/>
          </a:p>
          <a:p>
            <a:r>
              <a:rPr lang="el-GR" dirty="0" smtClean="0"/>
              <a:t>Π</a:t>
            </a:r>
            <a:r>
              <a:rPr lang="en-US" dirty="0" err="1"/>
              <a:t>pe</a:t>
            </a:r>
            <a:r>
              <a:rPr lang="bg-BG" dirty="0"/>
              <a:t>з 2018-</a:t>
            </a:r>
            <a:r>
              <a:rPr lang="en-US" dirty="0"/>
              <a:t>a </a:t>
            </a:r>
            <a:r>
              <a:rPr lang="bg-BG" dirty="0"/>
              <a:t>г</a:t>
            </a:r>
            <a:r>
              <a:rPr lang="en-US" dirty="0"/>
              <a:t>o</a:t>
            </a:r>
            <a:r>
              <a:rPr lang="bg-BG" dirty="0"/>
              <a:t>дин</a:t>
            </a:r>
            <a:r>
              <a:rPr lang="en-US" dirty="0"/>
              <a:t>a </a:t>
            </a:r>
            <a:r>
              <a:rPr lang="bg-BG" dirty="0"/>
              <a:t>ч</a:t>
            </a:r>
            <a:r>
              <a:rPr lang="en-US" dirty="0" err="1"/>
              <a:t>aco</a:t>
            </a:r>
            <a:r>
              <a:rPr lang="bg-BG" dirty="0"/>
              <a:t>вит</a:t>
            </a:r>
            <a:r>
              <a:rPr lang="en-US" dirty="0"/>
              <a:t>e </a:t>
            </a:r>
            <a:r>
              <a:rPr lang="en-US" dirty="0" err="1"/>
              <a:t>ocpe</a:t>
            </a:r>
            <a:r>
              <a:rPr lang="bg-BG" dirty="0"/>
              <a:t>дн</a:t>
            </a:r>
            <a:r>
              <a:rPr lang="en-US" dirty="0"/>
              <a:t>e</a:t>
            </a:r>
            <a:r>
              <a:rPr lang="bg-BG" dirty="0"/>
              <a:t>ни </a:t>
            </a:r>
            <a:r>
              <a:rPr lang="en-US" dirty="0"/>
              <a:t>pa</a:t>
            </a:r>
            <a:r>
              <a:rPr lang="bg-BG" dirty="0"/>
              <a:t>з</a:t>
            </a:r>
            <a:r>
              <a:rPr lang="en-US" dirty="0"/>
              <a:t>xo</a:t>
            </a:r>
            <a:r>
              <a:rPr lang="bg-BG" dirty="0"/>
              <a:t>ди з</a:t>
            </a:r>
            <a:r>
              <a:rPr lang="en-US" dirty="0"/>
              <a:t>a </a:t>
            </a:r>
            <a:r>
              <a:rPr lang="bg-BG" dirty="0"/>
              <a:t>т</a:t>
            </a:r>
            <a:r>
              <a:rPr lang="en-US" dirty="0" err="1"/>
              <a:t>py</a:t>
            </a:r>
            <a:r>
              <a:rPr lang="bg-BG" dirty="0"/>
              <a:t>д в </a:t>
            </a:r>
            <a:r>
              <a:rPr lang="bg-BG" dirty="0" err="1"/>
              <a:t>инд</a:t>
            </a:r>
            <a:r>
              <a:rPr lang="en-US" dirty="0" err="1"/>
              <a:t>yc</a:t>
            </a:r>
            <a:r>
              <a:rPr lang="bg-BG" dirty="0"/>
              <a:t>т</a:t>
            </a:r>
            <a:r>
              <a:rPr lang="en-US" dirty="0"/>
              <a:t>p</a:t>
            </a:r>
            <a:r>
              <a:rPr lang="bg-BG" dirty="0"/>
              <a:t>и</a:t>
            </a:r>
            <a:r>
              <a:rPr lang="en-US" dirty="0"/>
              <a:t>a</a:t>
            </a:r>
            <a:r>
              <a:rPr lang="bg-BG" dirty="0" err="1"/>
              <a:t>лния</a:t>
            </a:r>
            <a:r>
              <a:rPr lang="bg-BG" dirty="0"/>
              <a:t> </a:t>
            </a:r>
            <a:r>
              <a:rPr lang="en-US" dirty="0" err="1"/>
              <a:t>ceĸ</a:t>
            </a:r>
            <a:r>
              <a:rPr lang="bg-BG" dirty="0"/>
              <a:t>т</a:t>
            </a:r>
            <a:r>
              <a:rPr lang="en-US" dirty="0"/>
              <a:t>op </a:t>
            </a:r>
            <a:r>
              <a:rPr lang="bg-BG" dirty="0"/>
              <a:t>н</a:t>
            </a:r>
            <a:r>
              <a:rPr lang="en-US" dirty="0"/>
              <a:t>a EC ca </a:t>
            </a:r>
            <a:r>
              <a:rPr lang="bg-BG" dirty="0"/>
              <a:t>били в </a:t>
            </a:r>
            <a:r>
              <a:rPr lang="en-US" dirty="0"/>
              <a:t>pa</a:t>
            </a:r>
            <a:r>
              <a:rPr lang="bg-BG" dirty="0" err="1"/>
              <a:t>зм</a:t>
            </a:r>
            <a:r>
              <a:rPr lang="en-US" dirty="0"/>
              <a:t>ep </a:t>
            </a:r>
            <a:r>
              <a:rPr lang="bg-BG" dirty="0"/>
              <a:t>н</a:t>
            </a:r>
            <a:r>
              <a:rPr lang="en-US" dirty="0"/>
              <a:t>a 27,4 e</a:t>
            </a:r>
            <a:r>
              <a:rPr lang="bg-BG" dirty="0"/>
              <a:t>в</a:t>
            </a:r>
            <a:r>
              <a:rPr lang="en-US" dirty="0" err="1"/>
              <a:t>po</a:t>
            </a:r>
            <a:r>
              <a:rPr lang="en-US" dirty="0"/>
              <a:t>, </a:t>
            </a:r>
            <a:r>
              <a:rPr lang="bg-BG" dirty="0"/>
              <a:t>в </a:t>
            </a:r>
            <a:r>
              <a:rPr lang="en-US" dirty="0" err="1"/>
              <a:t>ceĸ</a:t>
            </a:r>
            <a:r>
              <a:rPr lang="bg-BG" dirty="0"/>
              <a:t>т</a:t>
            </a:r>
            <a:r>
              <a:rPr lang="en-US" dirty="0" err="1"/>
              <a:t>opa</a:t>
            </a:r>
            <a:r>
              <a:rPr lang="en-US" dirty="0"/>
              <a:t> </a:t>
            </a:r>
            <a:r>
              <a:rPr lang="bg-BG" dirty="0"/>
              <a:t>н</a:t>
            </a:r>
            <a:r>
              <a:rPr lang="en-US" dirty="0"/>
              <a:t>a </a:t>
            </a:r>
            <a:r>
              <a:rPr lang="en-US" dirty="0" err="1"/>
              <a:t>yc</a:t>
            </a:r>
            <a:r>
              <a:rPr lang="bg-BG" dirty="0"/>
              <a:t>л</a:t>
            </a:r>
            <a:r>
              <a:rPr lang="en-US" dirty="0"/>
              <a:t>y</a:t>
            </a:r>
            <a:r>
              <a:rPr lang="bg-BG" dirty="0" err="1"/>
              <a:t>гит</a:t>
            </a:r>
            <a:r>
              <a:rPr lang="en-US" dirty="0"/>
              <a:t>e - €27,0 </a:t>
            </a:r>
            <a:r>
              <a:rPr lang="bg-BG" dirty="0"/>
              <a:t>н</a:t>
            </a:r>
            <a:r>
              <a:rPr lang="en-US" dirty="0"/>
              <a:t>a </a:t>
            </a:r>
            <a:r>
              <a:rPr lang="bg-BG" dirty="0"/>
              <a:t>ч</a:t>
            </a:r>
            <a:r>
              <a:rPr lang="en-US" dirty="0"/>
              <a:t>ac </a:t>
            </a:r>
            <a:r>
              <a:rPr lang="bg-BG" dirty="0"/>
              <a:t>и в </a:t>
            </a:r>
            <a:r>
              <a:rPr lang="en-US" dirty="0"/>
              <a:t>c</a:t>
            </a:r>
            <a:r>
              <a:rPr lang="bg-BG" dirty="0"/>
              <a:t>т</a:t>
            </a:r>
            <a:r>
              <a:rPr lang="en-US" dirty="0" err="1"/>
              <a:t>po</a:t>
            </a:r>
            <a:r>
              <a:rPr lang="bg-BG" dirty="0" err="1"/>
              <a:t>ит</a:t>
            </a:r>
            <a:r>
              <a:rPr lang="en-US" dirty="0"/>
              <a:t>e</a:t>
            </a:r>
            <a:r>
              <a:rPr lang="bg-BG" dirty="0"/>
              <a:t>л</a:t>
            </a:r>
            <a:r>
              <a:rPr lang="en-US" dirty="0"/>
              <a:t>c</a:t>
            </a:r>
            <a:r>
              <a:rPr lang="bg-BG" dirty="0" err="1"/>
              <a:t>тв</a:t>
            </a:r>
            <a:r>
              <a:rPr lang="en-US" dirty="0"/>
              <a:t>o</a:t>
            </a:r>
            <a:r>
              <a:rPr lang="bg-BG" dirty="0"/>
              <a:t>т</a:t>
            </a:r>
            <a:r>
              <a:rPr lang="en-US" dirty="0"/>
              <a:t>o - €25,0. B </a:t>
            </a:r>
            <a:r>
              <a:rPr lang="bg-BG" dirty="0" err="1"/>
              <a:t>Бълг</a:t>
            </a:r>
            <a:r>
              <a:rPr lang="en-US" dirty="0" err="1"/>
              <a:t>ap</a:t>
            </a:r>
            <a:r>
              <a:rPr lang="bg-BG" dirty="0" err="1"/>
              <a:t>ия</a:t>
            </a:r>
            <a:r>
              <a:rPr lang="bg-BG" dirty="0"/>
              <a:t> т</a:t>
            </a:r>
            <a:r>
              <a:rPr lang="en-US" dirty="0"/>
              <a:t>e</a:t>
            </a:r>
            <a:r>
              <a:rPr lang="bg-BG" dirty="0" err="1"/>
              <a:t>зи</a:t>
            </a:r>
            <a:r>
              <a:rPr lang="bg-BG" dirty="0"/>
              <a:t> </a:t>
            </a:r>
            <a:r>
              <a:rPr lang="en-US" dirty="0"/>
              <a:t>pa</a:t>
            </a:r>
            <a:r>
              <a:rPr lang="bg-BG" dirty="0"/>
              <a:t>з</a:t>
            </a:r>
            <a:r>
              <a:rPr lang="en-US" dirty="0"/>
              <a:t>xo</a:t>
            </a:r>
            <a:r>
              <a:rPr lang="bg-BG" dirty="0"/>
              <a:t>ди з</a:t>
            </a:r>
            <a:r>
              <a:rPr lang="en-US" dirty="0"/>
              <a:t>a 1 </a:t>
            </a:r>
            <a:r>
              <a:rPr lang="bg-BG" dirty="0"/>
              <a:t>ч</a:t>
            </a:r>
            <a:r>
              <a:rPr lang="en-US" dirty="0"/>
              <a:t>ac </a:t>
            </a:r>
            <a:r>
              <a:rPr lang="bg-BG" dirty="0"/>
              <a:t>т</a:t>
            </a:r>
            <a:r>
              <a:rPr lang="en-US" dirty="0" err="1"/>
              <a:t>py</a:t>
            </a:r>
            <a:r>
              <a:rPr lang="bg-BG" dirty="0"/>
              <a:t>д п</a:t>
            </a:r>
            <a:r>
              <a:rPr lang="en-US" dirty="0"/>
              <a:t>o </a:t>
            </a:r>
            <a:r>
              <a:rPr lang="en-US" dirty="0" err="1"/>
              <a:t>o</a:t>
            </a:r>
            <a:r>
              <a:rPr lang="bg-BG" dirty="0" err="1"/>
              <a:t>тд</a:t>
            </a:r>
            <a:r>
              <a:rPr lang="en-US" dirty="0"/>
              <a:t>e</a:t>
            </a:r>
            <a:r>
              <a:rPr lang="bg-BG" dirty="0" err="1"/>
              <a:t>лнит</a:t>
            </a:r>
            <a:r>
              <a:rPr lang="en-US" dirty="0"/>
              <a:t>e o</a:t>
            </a:r>
            <a:r>
              <a:rPr lang="bg-BG" dirty="0"/>
              <a:t>т</a:t>
            </a:r>
            <a:r>
              <a:rPr lang="en-US" dirty="0" err="1"/>
              <a:t>pac</a:t>
            </a:r>
            <a:r>
              <a:rPr lang="bg-BG" dirty="0"/>
              <a:t>ли </a:t>
            </a:r>
            <a:r>
              <a:rPr lang="en-US" dirty="0"/>
              <a:t>ca </a:t>
            </a:r>
            <a:r>
              <a:rPr lang="bg-BG" dirty="0"/>
              <a:t>били </a:t>
            </a:r>
            <a:r>
              <a:rPr lang="en-US" dirty="0"/>
              <a:t>c</a:t>
            </a:r>
            <a:r>
              <a:rPr lang="bg-BG" dirty="0"/>
              <a:t>ъ</a:t>
            </a:r>
            <a:r>
              <a:rPr lang="en-US" dirty="0"/>
              <a:t>o</a:t>
            </a:r>
            <a:r>
              <a:rPr lang="bg-BG" dirty="0" err="1"/>
              <a:t>тв</a:t>
            </a:r>
            <a:r>
              <a:rPr lang="en-US" dirty="0"/>
              <a:t>e</a:t>
            </a:r>
            <a:r>
              <a:rPr lang="bg-BG" dirty="0" err="1"/>
              <a:t>тн</a:t>
            </a:r>
            <a:r>
              <a:rPr lang="en-US" dirty="0"/>
              <a:t>o: </a:t>
            </a:r>
            <a:r>
              <a:rPr lang="bg-BG" dirty="0"/>
              <a:t>п</a:t>
            </a:r>
            <a:r>
              <a:rPr lang="en-US" dirty="0" err="1"/>
              <a:t>po</a:t>
            </a:r>
            <a:r>
              <a:rPr lang="bg-BG" dirty="0" err="1"/>
              <a:t>мишл</a:t>
            </a:r>
            <a:r>
              <a:rPr lang="en-US" dirty="0"/>
              <a:t>e</a:t>
            </a:r>
            <a:r>
              <a:rPr lang="bg-BG" dirty="0"/>
              <a:t>н</a:t>
            </a:r>
            <a:r>
              <a:rPr lang="en-US" dirty="0" err="1"/>
              <a:t>oc</a:t>
            </a:r>
            <a:r>
              <a:rPr lang="bg-BG" dirty="0"/>
              <a:t>т - €5,1, </a:t>
            </a:r>
            <a:r>
              <a:rPr lang="en-US" dirty="0" err="1"/>
              <a:t>yc</a:t>
            </a:r>
            <a:r>
              <a:rPr lang="bg-BG" dirty="0"/>
              <a:t>л</a:t>
            </a:r>
            <a:r>
              <a:rPr lang="en-US" dirty="0"/>
              <a:t>y</a:t>
            </a:r>
            <a:r>
              <a:rPr lang="bg-BG" dirty="0"/>
              <a:t>ги - €5,7 и </a:t>
            </a:r>
            <a:r>
              <a:rPr lang="en-US" dirty="0"/>
              <a:t>c</a:t>
            </a:r>
            <a:r>
              <a:rPr lang="bg-BG" dirty="0"/>
              <a:t>т</a:t>
            </a:r>
            <a:r>
              <a:rPr lang="en-US" dirty="0" err="1"/>
              <a:t>po</a:t>
            </a:r>
            <a:r>
              <a:rPr lang="bg-BG" dirty="0" err="1"/>
              <a:t>ит</a:t>
            </a:r>
            <a:r>
              <a:rPr lang="en-US" dirty="0"/>
              <a:t>e</a:t>
            </a:r>
            <a:r>
              <a:rPr lang="bg-BG" dirty="0"/>
              <a:t>л</a:t>
            </a:r>
            <a:r>
              <a:rPr lang="en-US" dirty="0"/>
              <a:t>c</a:t>
            </a:r>
            <a:r>
              <a:rPr lang="bg-BG" dirty="0" err="1"/>
              <a:t>тв</a:t>
            </a:r>
            <a:r>
              <a:rPr lang="en-US" dirty="0"/>
              <a:t>o - €4,2 </a:t>
            </a:r>
            <a:r>
              <a:rPr lang="bg-BG" dirty="0"/>
              <a:t>н</a:t>
            </a:r>
            <a:r>
              <a:rPr lang="en-US" dirty="0"/>
              <a:t>a </a:t>
            </a:r>
            <a:r>
              <a:rPr lang="bg-BG" dirty="0"/>
              <a:t>ч</a:t>
            </a:r>
            <a:r>
              <a:rPr lang="en-US" dirty="0"/>
              <a:t>ac.</a:t>
            </a:r>
            <a:endParaRPr lang="bg-BG" dirty="0"/>
          </a:p>
        </p:txBody>
      </p:sp>
      <p:sp>
        <p:nvSpPr>
          <p:cNvPr id="5" name="TextBox 4"/>
          <p:cNvSpPr txBox="1"/>
          <p:nvPr/>
        </p:nvSpPr>
        <p:spPr>
          <a:xfrm>
            <a:off x="323528" y="6309320"/>
            <a:ext cx="7416824" cy="646331"/>
          </a:xfrm>
          <a:prstGeom prst="rect">
            <a:avLst/>
          </a:prstGeom>
          <a:noFill/>
        </p:spPr>
        <p:txBody>
          <a:bodyPr wrap="square" rtlCol="0">
            <a:spAutoFit/>
          </a:bodyPr>
          <a:lstStyle/>
          <a:p>
            <a:r>
              <a:rPr lang="en-US" dirty="0"/>
              <a:t>https://money.bg/economics/za-chas-trud-davat-43-5-evro-v-daniya-i-5-4-evro-v-balgariya.html</a:t>
            </a:r>
            <a:endParaRPr lang="bg-BG" dirty="0"/>
          </a:p>
        </p:txBody>
      </p:sp>
    </p:spTree>
    <p:extLst>
      <p:ext uri="{BB962C8B-B14F-4D97-AF65-F5344CB8AC3E}">
        <p14:creationId xmlns:p14="http://schemas.microsoft.com/office/powerpoint/2010/main" val="356984963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2F55066-4BDF-4BF2-ACFB-77FDBF2353F4}" type="slidenum">
              <a:rPr lang="bg-BG" altLang="bg-BG" smtClean="0"/>
              <a:pPr>
                <a:defRPr/>
              </a:pPr>
              <a:t>98</a:t>
            </a:fld>
            <a:endParaRPr lang="bg-BG" altLang="bg-BG"/>
          </a:p>
        </p:txBody>
      </p:sp>
      <p:sp>
        <p:nvSpPr>
          <p:cNvPr id="3" name="Rectangle 2"/>
          <p:cNvSpPr/>
          <p:nvPr/>
        </p:nvSpPr>
        <p:spPr>
          <a:xfrm>
            <a:off x="2286000" y="188640"/>
            <a:ext cx="6030416" cy="2308324"/>
          </a:xfrm>
          <a:prstGeom prst="rect">
            <a:avLst/>
          </a:prstGeom>
        </p:spPr>
        <p:txBody>
          <a:bodyPr wrap="square">
            <a:spAutoFit/>
          </a:bodyPr>
          <a:lstStyle/>
          <a:p>
            <a:r>
              <a:rPr lang="ru-RU" dirty="0"/>
              <a:t>9,19 евро </a:t>
            </a:r>
            <a:r>
              <a:rPr lang="ru-RU" dirty="0" err="1"/>
              <a:t>ще</a:t>
            </a:r>
            <a:r>
              <a:rPr lang="ru-RU" dirty="0"/>
              <a:t> </a:t>
            </a:r>
            <a:r>
              <a:rPr lang="ru-RU" dirty="0" err="1"/>
              <a:t>бъде</a:t>
            </a:r>
            <a:r>
              <a:rPr lang="ru-RU" dirty="0"/>
              <a:t> </a:t>
            </a:r>
            <a:r>
              <a:rPr lang="ru-RU" dirty="0" err="1"/>
              <a:t>минималното</a:t>
            </a:r>
            <a:r>
              <a:rPr lang="ru-RU" dirty="0"/>
              <a:t> почасово </a:t>
            </a:r>
            <a:r>
              <a:rPr lang="ru-RU" dirty="0" err="1"/>
              <a:t>заплащане</a:t>
            </a:r>
            <a:r>
              <a:rPr lang="ru-RU" dirty="0"/>
              <a:t> в Германия от </a:t>
            </a:r>
            <a:r>
              <a:rPr lang="ru-RU" dirty="0" smtClean="0"/>
              <a:t>2019 </a:t>
            </a:r>
            <a:r>
              <a:rPr lang="ru-RU" dirty="0"/>
              <a:t>година.</a:t>
            </a:r>
          </a:p>
          <a:p>
            <a:r>
              <a:rPr lang="ru-RU" dirty="0" err="1"/>
              <a:t>Правителството</a:t>
            </a:r>
            <a:r>
              <a:rPr lang="ru-RU" dirty="0"/>
              <a:t> на Ангела </a:t>
            </a:r>
            <a:r>
              <a:rPr lang="ru-RU" dirty="0" err="1"/>
              <a:t>Меркел</a:t>
            </a:r>
            <a:r>
              <a:rPr lang="ru-RU" dirty="0"/>
              <a:t> в Берлин реши да </a:t>
            </a:r>
            <a:r>
              <a:rPr lang="ru-RU" dirty="0" err="1"/>
              <a:t>вдигне</a:t>
            </a:r>
            <a:r>
              <a:rPr lang="ru-RU" dirty="0"/>
              <a:t> </a:t>
            </a:r>
            <a:r>
              <a:rPr lang="ru-RU" dirty="0" err="1"/>
              <a:t>най-ниската</a:t>
            </a:r>
            <a:r>
              <a:rPr lang="ru-RU" dirty="0"/>
              <a:t> ставка на </a:t>
            </a:r>
            <a:r>
              <a:rPr lang="ru-RU" dirty="0" err="1"/>
              <a:t>трудовото</a:t>
            </a:r>
            <a:r>
              <a:rPr lang="ru-RU" dirty="0"/>
              <a:t> </a:t>
            </a:r>
            <a:r>
              <a:rPr lang="ru-RU" dirty="0" err="1"/>
              <a:t>възнаграждение</a:t>
            </a:r>
            <a:r>
              <a:rPr lang="ru-RU" dirty="0"/>
              <a:t> с 35 </a:t>
            </a:r>
            <a:r>
              <a:rPr lang="ru-RU" dirty="0" err="1"/>
              <a:t>евроцента</a:t>
            </a:r>
            <a:r>
              <a:rPr lang="ru-RU" dirty="0"/>
              <a:t> за 2019 г., а година </a:t>
            </a:r>
            <a:r>
              <a:rPr lang="ru-RU" dirty="0" err="1"/>
              <a:t>по-късно</a:t>
            </a:r>
            <a:r>
              <a:rPr lang="ru-RU" dirty="0"/>
              <a:t> то да </a:t>
            </a:r>
            <a:r>
              <a:rPr lang="ru-RU" dirty="0" err="1"/>
              <a:t>стигне</a:t>
            </a:r>
            <a:r>
              <a:rPr lang="ru-RU" dirty="0"/>
              <a:t> </a:t>
            </a:r>
            <a:r>
              <a:rPr lang="ru-RU" dirty="0" err="1"/>
              <a:t>нивото</a:t>
            </a:r>
            <a:r>
              <a:rPr lang="ru-RU" dirty="0"/>
              <a:t> от 9,35 евро. В момента </a:t>
            </a:r>
            <a:r>
              <a:rPr lang="ru-RU" dirty="0" err="1"/>
              <a:t>минималната</a:t>
            </a:r>
            <a:r>
              <a:rPr lang="ru-RU" dirty="0"/>
              <a:t> сума, </a:t>
            </a:r>
            <a:r>
              <a:rPr lang="ru-RU" dirty="0" err="1"/>
              <a:t>която</a:t>
            </a:r>
            <a:r>
              <a:rPr lang="ru-RU" dirty="0"/>
              <a:t> се плаща за час труд, е 8,84 евро.</a:t>
            </a:r>
          </a:p>
        </p:txBody>
      </p:sp>
    </p:spTree>
    <p:extLst>
      <p:ext uri="{BB962C8B-B14F-4D97-AF65-F5344CB8AC3E}">
        <p14:creationId xmlns:p14="http://schemas.microsoft.com/office/powerpoint/2010/main" val="313831981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59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E5B6A5C4-BC00-4C9B-B932-5B4940C77930}" type="slidenum">
              <a:rPr lang="bg-BG" altLang="bg-BG" smtClean="0"/>
              <a:pPr>
                <a:defRPr/>
              </a:pPr>
              <a:t>99</a:t>
            </a:fld>
            <a:endParaRPr lang="bg-BG" altLang="bg-BG"/>
          </a:p>
        </p:txBody>
      </p:sp>
    </p:spTree>
    <p:extLst>
      <p:ext uri="{BB962C8B-B14F-4D97-AF65-F5344CB8AC3E}">
        <p14:creationId xmlns:p14="http://schemas.microsoft.com/office/powerpoint/2010/main" val="2650602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1044</TotalTime>
  <Words>8818</Words>
  <Application>Microsoft Office PowerPoint</Application>
  <PresentationFormat>On-screen Show (4:3)</PresentationFormat>
  <Paragraphs>527</Paragraphs>
  <Slides>108</Slides>
  <Notes>2</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Default Design</vt:lpstr>
      <vt:lpstr>ПАЗАР НА ФАКТОРИТЕ НА ПРОИЗВОДСТВО </vt:lpstr>
      <vt:lpstr>Съдържание на лекцията</vt:lpstr>
      <vt:lpstr>1.Маржинална концепция за образуване на цената на труда </vt:lpstr>
      <vt:lpstr>Маржиналният подход за образуване на цената на производствените фактори на примера на трудовия пазар </vt:lpstr>
      <vt:lpstr>Търсенето на труда в кратък период от време</vt:lpstr>
      <vt:lpstr>кратък период </vt:lpstr>
      <vt:lpstr>дефинираме три понятия, които имат отношение към  пазарното търсене на фактора труд:</vt:lpstr>
      <vt:lpstr>Пример:</vt:lpstr>
      <vt:lpstr>пазарно търсене на фактора труд</vt:lpstr>
      <vt:lpstr>2.стойността на пределния продукт  VMP на променливия фактор труд</vt:lpstr>
      <vt:lpstr>PowerPoint Presentation</vt:lpstr>
      <vt:lpstr>3.Пределен факторен разход MFC (цена за привличане-РЗ)</vt:lpstr>
      <vt:lpstr>две забележки: </vt:lpstr>
      <vt:lpstr>PowerPoint Presentation</vt:lpstr>
      <vt:lpstr>Забележка:  </vt:lpstr>
      <vt:lpstr>Търсенето на фактора труд в условия на съвършен пазар </vt:lpstr>
      <vt:lpstr>Търсене на труд в условия на съвършен пазар </vt:lpstr>
      <vt:lpstr>Кривата на пределният приход от труда MRP може да се измества нагоре или надолу в зависимост от:</vt:lpstr>
      <vt:lpstr>МРР се измества нагоре и надолу когато:</vt:lpstr>
      <vt:lpstr>Търсене на труд в условия на съвършен пазар</vt:lpstr>
      <vt:lpstr>съществува обратна зависимост между цената на труда и неговото търсене на пазара</vt:lpstr>
      <vt:lpstr>Търсенето на труд в условия на взаимозаменяемост с други фактори </vt:lpstr>
      <vt:lpstr>Извод:</vt:lpstr>
      <vt:lpstr>Особености на предлагането на фактора труд </vt:lpstr>
      <vt:lpstr>изборът между труда и свободното време</vt:lpstr>
      <vt:lpstr>доходен ефект</vt:lpstr>
      <vt:lpstr>особености в индивидуалното предлагане на труда SS:</vt:lpstr>
      <vt:lpstr>Фиг. 6.2. Крива на индивидуално предлагане на труда</vt:lpstr>
      <vt:lpstr>Сегментиране на трудовия пазар</vt:lpstr>
      <vt:lpstr>Пазарен механизъм за образуване на цената на труда </vt:lpstr>
      <vt:lpstr>Фиг.6.4. Образуване на равновесната работна заплата</vt:lpstr>
      <vt:lpstr>PowerPoint Presentation</vt:lpstr>
      <vt:lpstr>PowerPoint Presentation</vt:lpstr>
      <vt:lpstr>Компоненти на трудовите доходи: трансферен доход и икономическа рента</vt:lpstr>
      <vt:lpstr>трансферен доход</vt:lpstr>
      <vt:lpstr>Икономическа рента и трансферен доход</vt:lpstr>
      <vt:lpstr>PowerPoint Presentation</vt:lpstr>
      <vt:lpstr>фиг.6.6 Компоненти на  дохода в условия на различна                еластичност на предлагането на труда.</vt:lpstr>
      <vt:lpstr>Цената на труда на сегментираните трудови пазари</vt:lpstr>
      <vt:lpstr>Пазарът на нискокфалифициран труд</vt:lpstr>
      <vt:lpstr>Пазарът на средноквалифицирания труд</vt:lpstr>
      <vt:lpstr>Пазарът на висококвалифицирания труд</vt:lpstr>
      <vt:lpstr>Пазарът на висококвалифицирания труд</vt:lpstr>
      <vt:lpstr>Работната заплата  в условия на несъвършенство на трудовия пазар </vt:lpstr>
      <vt:lpstr>PowerPoint Presentation</vt:lpstr>
      <vt:lpstr>Монополни елементи в индивидуалното предлагане и заплащане на труда</vt:lpstr>
      <vt:lpstr>Монополни елементи в индивидуалното предлагане и заплащане на труда</vt:lpstr>
      <vt:lpstr>Монополни елементи в индивидуалното предлагане и заплащане на труда</vt:lpstr>
      <vt:lpstr>Пазарът на средноквалифицирания труд</vt:lpstr>
      <vt:lpstr>PowerPoint Presentation</vt:lpstr>
      <vt:lpstr>Монопсон (единствен купувач на пазара) на  трудовия пазар </vt:lpstr>
      <vt:lpstr>фиг.6.8.Монопсон на трудовия пазар</vt:lpstr>
      <vt:lpstr>Крива на предлагането на труда SS</vt:lpstr>
      <vt:lpstr> държавата като монопсон на трудовия пазар </vt:lpstr>
      <vt:lpstr>фиг.6.9 Държавата като монопсон на трудовия пазар </vt:lpstr>
      <vt:lpstr>PowerPoint Presentation</vt:lpstr>
      <vt:lpstr>PowerPoint Presentation</vt:lpstr>
      <vt:lpstr>Билатерален монопол: договаряне на работната заплата между синдикати  и съюзи на работодатели </vt:lpstr>
      <vt:lpstr>PowerPoint Presentation</vt:lpstr>
      <vt:lpstr>монополно положение на профсъюзите на пазара</vt:lpstr>
      <vt:lpstr>синдикати на фирмено, отраслово и национално равнище</vt:lpstr>
      <vt:lpstr>PowerPoint Presentation</vt:lpstr>
      <vt:lpstr>PowerPoint Presentation</vt:lpstr>
      <vt:lpstr>монопол в предлагането на труда</vt:lpstr>
      <vt:lpstr>PowerPoint Presentation</vt:lpstr>
      <vt:lpstr>PowerPoint Presentation</vt:lpstr>
      <vt:lpstr>Фиг. 6.10. Договаряне на работната заплата между работодатели и синдикати</vt:lpstr>
      <vt:lpstr>PowerPoint Presentation</vt:lpstr>
      <vt:lpstr>фиг.6.11. Договаряне между синдикати и работодатели в условията на                   технически прогрес</vt:lpstr>
      <vt:lpstr>различия в заплащането на труда </vt:lpstr>
      <vt:lpstr>PowerPoint Presentation</vt:lpstr>
      <vt:lpstr>PowerPoint Presentation</vt:lpstr>
      <vt:lpstr>PowerPoint Presentation</vt:lpstr>
      <vt:lpstr>неравновесие на пазара на труда</vt:lpstr>
      <vt:lpstr>неравновесие на пазара на труда</vt:lpstr>
      <vt:lpstr>проблемът с минималната работна заплата </vt:lpstr>
      <vt:lpstr>проблемът с минималната работна заплата </vt:lpstr>
      <vt:lpstr>PowerPoint Presentation</vt:lpstr>
      <vt:lpstr>PowerPoint Presentation</vt:lpstr>
      <vt:lpstr>България:  от административен към пазарен механизъм                                      в образуването на цената на труда</vt:lpstr>
      <vt:lpstr>1. В раждащия се частен стопански сектор: </vt:lpstr>
      <vt:lpstr>2. В публичния (бюджетен) сектор на стопанството: </vt:lpstr>
      <vt:lpstr>PowerPoint Presentation</vt:lpstr>
      <vt:lpstr>PowerPoint Presentation</vt:lpstr>
      <vt:lpstr>за да имаме европейски заплати, е необходимо: </vt:lpstr>
      <vt:lpstr>Към януари 2019 г. минималните работни заплати в държавите — членки на ЕС, варират между 286 и 2071 евро на месец</vt:lpstr>
      <vt:lpstr>PowerPoint Presentation</vt:lpstr>
      <vt:lpstr>2009-2019 минимални работни заплати</vt:lpstr>
      <vt:lpstr>три групи въз основа на равнището на техните национални брутни месечни минимални работни заплати, изразени в евро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Ключови понятия </vt:lpstr>
      <vt:lpstr>Ключови понятия</vt:lpstr>
      <vt:lpstr>Използвана литература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ПАЗАР НА ФАКТОРИТЕ НА ПРОИЗВОДСТВО</dc:title>
  <dc:creator>standart PC</dc:creator>
  <cp:lastModifiedBy>3507-03</cp:lastModifiedBy>
  <cp:revision>83</cp:revision>
  <dcterms:created xsi:type="dcterms:W3CDTF">2009-11-09T12:26:20Z</dcterms:created>
  <dcterms:modified xsi:type="dcterms:W3CDTF">2020-08-08T12:01:17Z</dcterms:modified>
</cp:coreProperties>
</file>