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91"/>
  </p:notesMasterIdLst>
  <p:sldIdLst>
    <p:sldId id="353" r:id="rId2"/>
    <p:sldId id="272" r:id="rId3"/>
    <p:sldId id="277" r:id="rId4"/>
    <p:sldId id="278" r:id="rId5"/>
    <p:sldId id="279" r:id="rId6"/>
    <p:sldId id="280" r:id="rId7"/>
    <p:sldId id="281" r:id="rId8"/>
    <p:sldId id="282" r:id="rId9"/>
    <p:sldId id="283" r:id="rId10"/>
    <p:sldId id="355" r:id="rId11"/>
    <p:sldId id="356" r:id="rId12"/>
    <p:sldId id="357" r:id="rId13"/>
    <p:sldId id="358" r:id="rId14"/>
    <p:sldId id="378" r:id="rId15"/>
    <p:sldId id="360" r:id="rId16"/>
    <p:sldId id="284" r:id="rId17"/>
    <p:sldId id="285" r:id="rId18"/>
    <p:sldId id="286" r:id="rId19"/>
    <p:sldId id="287" r:id="rId20"/>
    <p:sldId id="288" r:id="rId21"/>
    <p:sldId id="289" r:id="rId22"/>
    <p:sldId id="290" r:id="rId23"/>
    <p:sldId id="375" r:id="rId24"/>
    <p:sldId id="376" r:id="rId25"/>
    <p:sldId id="377" r:id="rId26"/>
    <p:sldId id="291" r:id="rId27"/>
    <p:sldId id="338" r:id="rId28"/>
    <p:sldId id="339" r:id="rId29"/>
    <p:sldId id="340" r:id="rId30"/>
    <p:sldId id="347" r:id="rId31"/>
    <p:sldId id="296" r:id="rId32"/>
    <p:sldId id="361" r:id="rId33"/>
    <p:sldId id="297" r:id="rId34"/>
    <p:sldId id="298" r:id="rId35"/>
    <p:sldId id="299" r:id="rId36"/>
    <p:sldId id="300" r:id="rId37"/>
    <p:sldId id="301" r:id="rId38"/>
    <p:sldId id="302" r:id="rId39"/>
    <p:sldId id="303" r:id="rId40"/>
    <p:sldId id="304" r:id="rId41"/>
    <p:sldId id="305" r:id="rId42"/>
    <p:sldId id="306" r:id="rId43"/>
    <p:sldId id="307" r:id="rId44"/>
    <p:sldId id="341" r:id="rId45"/>
    <p:sldId id="342" r:id="rId46"/>
    <p:sldId id="343" r:id="rId47"/>
    <p:sldId id="348"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44" r:id="rId66"/>
    <p:sldId id="345" r:id="rId67"/>
    <p:sldId id="346" r:id="rId68"/>
    <p:sldId id="349" r:id="rId69"/>
    <p:sldId id="333" r:id="rId70"/>
    <p:sldId id="273" r:id="rId71"/>
    <p:sldId id="350" r:id="rId72"/>
    <p:sldId id="351" r:id="rId73"/>
    <p:sldId id="352" r:id="rId74"/>
    <p:sldId id="354" r:id="rId75"/>
    <p:sldId id="363" r:id="rId76"/>
    <p:sldId id="364" r:id="rId77"/>
    <p:sldId id="365" r:id="rId78"/>
    <p:sldId id="366" r:id="rId79"/>
    <p:sldId id="367" r:id="rId80"/>
    <p:sldId id="368" r:id="rId81"/>
    <p:sldId id="369" r:id="rId82"/>
    <p:sldId id="381" r:id="rId83"/>
    <p:sldId id="370" r:id="rId84"/>
    <p:sldId id="371" r:id="rId85"/>
    <p:sldId id="372" r:id="rId86"/>
    <p:sldId id="373" r:id="rId87"/>
    <p:sldId id="374" r:id="rId88"/>
    <p:sldId id="362" r:id="rId89"/>
    <p:sldId id="380"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66"/>
    <a:srgbClr val="FFFFCC"/>
    <a:srgbClr val="996633"/>
    <a:srgbClr val="777777"/>
    <a:srgbClr val="339966"/>
    <a:srgbClr val="3333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034" autoAdjust="0"/>
    <p:restoredTop sz="82771" autoAdjust="0"/>
  </p:normalViewPr>
  <p:slideViewPr>
    <p:cSldViewPr snapToGrid="0">
      <p:cViewPr>
        <p:scale>
          <a:sx n="64" d="100"/>
          <a:sy n="64" d="100"/>
        </p:scale>
        <p:origin x="-1332" y="-72"/>
      </p:cViewPr>
      <p:guideLst>
        <p:guide orient="horz" pos="3610"/>
        <p:guide pos="1422"/>
      </p:guideLst>
    </p:cSldViewPr>
  </p:slideViewPr>
  <p:notesTextViewPr>
    <p:cViewPr>
      <p:scale>
        <a:sx n="100" d="100"/>
        <a:sy n="100" d="100"/>
      </p:scale>
      <p:origin x="0" y="0"/>
    </p:cViewPr>
  </p:notesTextViewPr>
  <p:sorterViewPr>
    <p:cViewPr>
      <p:scale>
        <a:sx n="90" d="100"/>
        <a:sy n="90" d="100"/>
      </p:scale>
      <p:origin x="0" y="1872"/>
    </p:cViewPr>
  </p:sorterViewPr>
  <p:notesViewPr>
    <p:cSldViewPr snapToGrid="0">
      <p:cViewPr>
        <p:scale>
          <a:sx n="90" d="100"/>
          <a:sy n="90" d="100"/>
        </p:scale>
        <p:origin x="-2814"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775DEE8-2B1B-4F53-B2CF-793D97FEA6BA}" type="slidenum">
              <a:rPr lang="en-US"/>
              <a:pPr>
                <a:defRPr/>
              </a:pPr>
              <a:t>‹#›</a:t>
            </a:fld>
            <a:endParaRPr lang="en-US"/>
          </a:p>
        </p:txBody>
      </p:sp>
    </p:spTree>
    <p:extLst>
      <p:ext uri="{BB962C8B-B14F-4D97-AF65-F5344CB8AC3E}">
        <p14:creationId xmlns:p14="http://schemas.microsoft.com/office/powerpoint/2010/main" val="2345825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0647ACD-40CE-451D-ADA8-C3B0FA35738E}" type="slidenum">
              <a:rPr lang="en-US" altLang="bg-BG" smtClean="0"/>
              <a:pPr eaLnBrk="1" hangingPunct="1">
                <a:spcBef>
                  <a:spcPct val="0"/>
                </a:spcBef>
              </a:pPr>
              <a:t>1</a:t>
            </a:fld>
            <a:endParaRPr lang="en-US" altLang="bg-BG"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3AB5B2C-0557-4CAE-A22B-AAA63EBBB8D1}" type="slidenum">
              <a:rPr lang="en-US" altLang="bg-BG" smtClean="0"/>
              <a:pPr eaLnBrk="1" hangingPunct="1">
                <a:spcBef>
                  <a:spcPct val="0"/>
                </a:spcBef>
              </a:pPr>
              <a:t>15</a:t>
            </a:fld>
            <a:endParaRPr lang="en-US" altLang="bg-BG" smtClean="0"/>
          </a:p>
        </p:txBody>
      </p:sp>
      <p:sp>
        <p:nvSpPr>
          <p:cNvPr id="1024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CC63FC6-096C-4E50-A7DA-972219999182}" type="slidenum">
              <a:rPr lang="en-US" altLang="bg-BG">
                <a:cs typeface="Arial" charset="0"/>
              </a:rPr>
              <a:pPr algn="r" eaLnBrk="1" hangingPunct="1">
                <a:spcBef>
                  <a:spcPct val="0"/>
                </a:spcBef>
              </a:pPr>
              <a:t>15</a:t>
            </a:fld>
            <a:endParaRPr lang="en-US" altLang="bg-BG">
              <a:cs typeface="Arial" charset="0"/>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dirty="0" smtClean="0"/>
              <a:t>Доход е </a:t>
            </a:r>
            <a:r>
              <a:rPr lang="ru-RU" altLang="bg-BG" dirty="0" err="1" smtClean="0"/>
              <a:t>първият</a:t>
            </a:r>
            <a:r>
              <a:rPr lang="ru-RU" altLang="bg-BG" dirty="0" smtClean="0"/>
              <a:t> </a:t>
            </a:r>
            <a:r>
              <a:rPr lang="ru-RU" altLang="bg-BG" dirty="0" err="1" smtClean="0"/>
              <a:t>лост</a:t>
            </a:r>
            <a:r>
              <a:rPr lang="ru-RU" altLang="bg-BG" dirty="0" smtClean="0"/>
              <a:t> на </a:t>
            </a:r>
            <a:r>
              <a:rPr lang="ru-RU" altLang="bg-BG" dirty="0" err="1" smtClean="0"/>
              <a:t>търсенето</a:t>
            </a:r>
            <a:r>
              <a:rPr lang="ru-RU" altLang="bg-BG" dirty="0" smtClean="0"/>
              <a:t> </a:t>
            </a:r>
            <a:r>
              <a:rPr lang="ru-RU" altLang="bg-BG" dirty="0" err="1" smtClean="0"/>
              <a:t>който</a:t>
            </a:r>
            <a:r>
              <a:rPr lang="ru-RU" altLang="bg-BG" dirty="0" smtClean="0"/>
              <a:t> би </a:t>
            </a:r>
            <a:r>
              <a:rPr lang="ru-RU" altLang="bg-BG" dirty="0" err="1" smtClean="0"/>
              <a:t>трябвало</a:t>
            </a:r>
            <a:r>
              <a:rPr lang="ru-RU" altLang="bg-BG" dirty="0" smtClean="0"/>
              <a:t> да се </a:t>
            </a:r>
            <a:r>
              <a:rPr lang="ru-RU" altLang="bg-BG" dirty="0" err="1" smtClean="0"/>
              <a:t>демонстрира</a:t>
            </a:r>
            <a:r>
              <a:rPr lang="ru-RU" altLang="bg-BG" dirty="0" smtClean="0"/>
              <a:t> в </a:t>
            </a:r>
            <a:r>
              <a:rPr lang="ru-RU" altLang="bg-BG" dirty="0" err="1" smtClean="0"/>
              <a:t>тези</a:t>
            </a:r>
            <a:r>
              <a:rPr lang="ru-RU" altLang="bg-BG" dirty="0" smtClean="0"/>
              <a:t> </a:t>
            </a:r>
            <a:r>
              <a:rPr lang="ru-RU" altLang="bg-BG" dirty="0" err="1" smtClean="0"/>
              <a:t>слайдове</a:t>
            </a:r>
            <a:r>
              <a:rPr lang="ru-RU" altLang="bg-BG" dirty="0" smtClean="0"/>
              <a:t>. Аз </a:t>
            </a:r>
            <a:r>
              <a:rPr lang="ru-RU" altLang="bg-BG" dirty="0" err="1" smtClean="0"/>
              <a:t>избрах</a:t>
            </a:r>
            <a:r>
              <a:rPr lang="ru-RU" altLang="bg-BG" dirty="0" smtClean="0"/>
              <a:t> да се </a:t>
            </a:r>
            <a:r>
              <a:rPr lang="ru-RU" altLang="bg-BG" dirty="0" err="1" smtClean="0"/>
              <a:t>започне</a:t>
            </a:r>
            <a:r>
              <a:rPr lang="ru-RU" altLang="bg-BG" dirty="0" smtClean="0"/>
              <a:t> с  </a:t>
            </a:r>
            <a:r>
              <a:rPr lang="ru-RU" altLang="bg-BG" dirty="0" err="1" smtClean="0"/>
              <a:t>различния</a:t>
            </a:r>
            <a:r>
              <a:rPr lang="ru-RU" altLang="bg-BG" dirty="0" smtClean="0"/>
              <a:t> (</a:t>
            </a:r>
            <a:r>
              <a:rPr lang="ru-RU" altLang="bg-BG" dirty="0" err="1" smtClean="0"/>
              <a:t>брой</a:t>
            </a:r>
            <a:r>
              <a:rPr lang="ru-RU" altLang="bg-BG" dirty="0" smtClean="0"/>
              <a:t> </a:t>
            </a:r>
            <a:r>
              <a:rPr lang="ru-RU" altLang="bg-BG" dirty="0" err="1" smtClean="0"/>
              <a:t>купувачи</a:t>
            </a:r>
            <a:r>
              <a:rPr lang="ru-RU" altLang="bg-BG" dirty="0" smtClean="0"/>
              <a:t>), по </a:t>
            </a:r>
            <a:r>
              <a:rPr lang="ru-RU" altLang="bg-BG" dirty="0" err="1" smtClean="0"/>
              <a:t>следната</a:t>
            </a:r>
            <a:r>
              <a:rPr lang="ru-RU" altLang="bg-BG" dirty="0" smtClean="0"/>
              <a:t> причина: При </a:t>
            </a:r>
            <a:r>
              <a:rPr lang="ru-RU" altLang="bg-BG" dirty="0" err="1" smtClean="0"/>
              <a:t>обсъждането</a:t>
            </a:r>
            <a:r>
              <a:rPr lang="ru-RU" altLang="bg-BG" dirty="0" smtClean="0"/>
              <a:t> на </a:t>
            </a:r>
            <a:r>
              <a:rPr lang="ru-RU" altLang="bg-BG" dirty="0" err="1" smtClean="0"/>
              <a:t>въздействието</a:t>
            </a:r>
            <a:r>
              <a:rPr lang="ru-RU" altLang="bg-BG" dirty="0" smtClean="0"/>
              <a:t> на </a:t>
            </a:r>
            <a:r>
              <a:rPr lang="ru-RU" altLang="bg-BG" dirty="0" err="1" smtClean="0"/>
              <a:t>промените</a:t>
            </a:r>
            <a:r>
              <a:rPr lang="ru-RU" altLang="bg-BG" dirty="0" smtClean="0"/>
              <a:t> в дохода на </a:t>
            </a:r>
            <a:r>
              <a:rPr lang="ru-RU" altLang="bg-BG" dirty="0" err="1" smtClean="0"/>
              <a:t>кривата</a:t>
            </a:r>
            <a:r>
              <a:rPr lang="ru-RU" altLang="bg-BG" dirty="0" smtClean="0"/>
              <a:t> на </a:t>
            </a:r>
            <a:r>
              <a:rPr lang="ru-RU" altLang="bg-BG" dirty="0" err="1" smtClean="0"/>
              <a:t>търсенето</a:t>
            </a:r>
            <a:r>
              <a:rPr lang="ru-RU" altLang="bg-BG" dirty="0" smtClean="0"/>
              <a:t>, се </a:t>
            </a:r>
            <a:r>
              <a:rPr lang="ru-RU" altLang="bg-BG" dirty="0" err="1" smtClean="0"/>
              <a:t>въвежда</a:t>
            </a:r>
            <a:r>
              <a:rPr lang="ru-RU" altLang="bg-BG" dirty="0" smtClean="0"/>
              <a:t> </a:t>
            </a:r>
            <a:r>
              <a:rPr lang="ru-RU" altLang="bg-BG" dirty="0" err="1" smtClean="0"/>
              <a:t>концепцията</a:t>
            </a:r>
            <a:r>
              <a:rPr lang="ru-RU" altLang="bg-BG" dirty="0" smtClean="0"/>
              <a:t> за </a:t>
            </a:r>
            <a:r>
              <a:rPr lang="ru-RU" altLang="bg-BG" dirty="0" err="1" smtClean="0"/>
              <a:t>нормални</a:t>
            </a:r>
            <a:r>
              <a:rPr lang="ru-RU" altLang="bg-BG" dirty="0" smtClean="0"/>
              <a:t> стоки, </a:t>
            </a:r>
            <a:r>
              <a:rPr lang="ru-RU" altLang="bg-BG" dirty="0" err="1" smtClean="0"/>
              <a:t>по-нисши</a:t>
            </a:r>
            <a:r>
              <a:rPr lang="ru-RU" altLang="bg-BG" dirty="0" smtClean="0"/>
              <a:t> стоки и </a:t>
            </a:r>
            <a:r>
              <a:rPr lang="ru-RU" altLang="bg-BG" dirty="0" err="1" smtClean="0"/>
              <a:t>луксозни</a:t>
            </a:r>
            <a:r>
              <a:rPr lang="ru-RU" altLang="bg-BG" dirty="0" smtClean="0"/>
              <a:t> стоки. </a:t>
            </a:r>
            <a:r>
              <a:rPr lang="ru-RU" altLang="bg-BG" dirty="0" err="1" smtClean="0"/>
              <a:t>Студентите</a:t>
            </a:r>
            <a:r>
              <a:rPr lang="ru-RU" altLang="bg-BG" dirty="0" smtClean="0"/>
              <a:t> </a:t>
            </a:r>
            <a:r>
              <a:rPr lang="ru-RU" altLang="bg-BG" dirty="0" err="1" smtClean="0"/>
              <a:t>могат</a:t>
            </a:r>
            <a:r>
              <a:rPr lang="ru-RU" altLang="bg-BG" dirty="0" smtClean="0"/>
              <a:t> да намерят </a:t>
            </a:r>
            <a:r>
              <a:rPr lang="ru-RU" altLang="bg-BG" dirty="0" err="1" smtClean="0"/>
              <a:t>по-лесно</a:t>
            </a:r>
            <a:r>
              <a:rPr lang="ru-RU" altLang="bg-BG" dirty="0" smtClean="0"/>
              <a:t> да се </a:t>
            </a:r>
            <a:r>
              <a:rPr lang="ru-RU" altLang="bg-BG" dirty="0" err="1" smtClean="0"/>
              <a:t>запознаят</a:t>
            </a:r>
            <a:r>
              <a:rPr lang="ru-RU" altLang="bg-BG" dirty="0" smtClean="0"/>
              <a:t> с </a:t>
            </a:r>
            <a:r>
              <a:rPr lang="ru-RU" altLang="bg-BG" dirty="0" err="1" smtClean="0"/>
              <a:t>изменението</a:t>
            </a:r>
            <a:r>
              <a:rPr lang="ru-RU" altLang="bg-BG" dirty="0" smtClean="0"/>
              <a:t> на </a:t>
            </a:r>
            <a:r>
              <a:rPr lang="ru-RU" altLang="bg-BG" dirty="0" err="1" smtClean="0"/>
              <a:t>кривата</a:t>
            </a:r>
            <a:r>
              <a:rPr lang="ru-RU" altLang="bg-BG" dirty="0" smtClean="0"/>
              <a:t>,  </a:t>
            </a:r>
            <a:r>
              <a:rPr lang="ru-RU" altLang="bg-BG" dirty="0" err="1" smtClean="0"/>
              <a:t>ако</a:t>
            </a:r>
            <a:r>
              <a:rPr lang="ru-RU" altLang="bg-BG" dirty="0" smtClean="0"/>
              <a:t> </a:t>
            </a:r>
            <a:r>
              <a:rPr lang="ru-RU" altLang="bg-BG" dirty="0" err="1" smtClean="0"/>
              <a:t>презентацията</a:t>
            </a:r>
            <a:r>
              <a:rPr lang="ru-RU" altLang="bg-BG" dirty="0" smtClean="0"/>
              <a:t> се </a:t>
            </a:r>
            <a:r>
              <a:rPr lang="ru-RU" altLang="bg-BG" dirty="0" err="1" smtClean="0"/>
              <a:t>фокусира</a:t>
            </a:r>
            <a:r>
              <a:rPr lang="ru-RU" altLang="bg-BG" dirty="0" smtClean="0"/>
              <a:t> </a:t>
            </a:r>
            <a:r>
              <a:rPr lang="ru-RU" altLang="bg-BG" dirty="0" err="1" smtClean="0"/>
              <a:t>единствено</a:t>
            </a:r>
            <a:r>
              <a:rPr lang="ru-RU" altLang="bg-BG" dirty="0" smtClean="0"/>
              <a:t> </a:t>
            </a:r>
            <a:r>
              <a:rPr lang="ru-RU" altLang="bg-BG" dirty="0" err="1" smtClean="0"/>
              <a:t>върху</a:t>
            </a:r>
            <a:r>
              <a:rPr lang="ru-RU" altLang="bg-BG" dirty="0" smtClean="0"/>
              <a:t> </a:t>
            </a:r>
            <a:r>
              <a:rPr lang="ru-RU" altLang="bg-BG" dirty="0" err="1" smtClean="0"/>
              <a:t>движението</a:t>
            </a:r>
            <a:r>
              <a:rPr lang="ru-RU" altLang="bg-BG" dirty="0" smtClean="0"/>
              <a:t> и </a:t>
            </a:r>
            <a:r>
              <a:rPr lang="ru-RU" altLang="bg-BG" dirty="0" err="1" smtClean="0"/>
              <a:t>изместването</a:t>
            </a:r>
            <a:r>
              <a:rPr lang="ru-RU" altLang="bg-BG" dirty="0" smtClean="0"/>
              <a:t> на </a:t>
            </a:r>
            <a:r>
              <a:rPr lang="ru-RU" altLang="bg-BG" dirty="0" err="1" smtClean="0"/>
              <a:t>кривата</a:t>
            </a:r>
            <a:r>
              <a:rPr lang="ru-RU" altLang="bg-BG" dirty="0" smtClean="0"/>
              <a:t> (</a:t>
            </a:r>
            <a:r>
              <a:rPr lang="ru-RU" altLang="bg-BG" dirty="0" err="1" smtClean="0"/>
              <a:t>поне</a:t>
            </a:r>
            <a:r>
              <a:rPr lang="ru-RU" altLang="bg-BG" dirty="0" smtClean="0"/>
              <a:t> в </a:t>
            </a:r>
            <a:r>
              <a:rPr lang="ru-RU" altLang="bg-BG" dirty="0" err="1" smtClean="0"/>
              <a:t>началото</a:t>
            </a:r>
            <a:r>
              <a:rPr lang="ru-RU" altLang="bg-BG" dirty="0" smtClean="0"/>
              <a:t>), без </a:t>
            </a:r>
            <a:r>
              <a:rPr lang="ru-RU" altLang="bg-BG" dirty="0" err="1" smtClean="0"/>
              <a:t>едновременното</a:t>
            </a:r>
            <a:r>
              <a:rPr lang="ru-RU" altLang="bg-BG" dirty="0" smtClean="0"/>
              <a:t> </a:t>
            </a:r>
            <a:r>
              <a:rPr lang="ru-RU" altLang="bg-BG" dirty="0" err="1" smtClean="0"/>
              <a:t>въвеждане</a:t>
            </a:r>
            <a:r>
              <a:rPr lang="ru-RU" altLang="bg-BG" dirty="0" smtClean="0"/>
              <a:t> на </a:t>
            </a:r>
            <a:r>
              <a:rPr lang="ru-RU" altLang="bg-BG" dirty="0" err="1" smtClean="0"/>
              <a:t>други</a:t>
            </a:r>
            <a:r>
              <a:rPr lang="ru-RU" altLang="bg-BG" dirty="0" smtClean="0"/>
              <a:t> понятия.</a:t>
            </a:r>
            <a:endParaRPr lang="en-US" altLang="bg-BG"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C39FBAD-7FE5-42FB-8853-78E1214499E5}" type="slidenum">
              <a:rPr lang="en-US" altLang="bg-BG" smtClean="0"/>
              <a:pPr eaLnBrk="1" hangingPunct="1">
                <a:spcBef>
                  <a:spcPct val="0"/>
                </a:spcBef>
              </a:pPr>
              <a:t>16</a:t>
            </a:fld>
            <a:endParaRPr lang="en-US" altLang="bg-BG" smtClean="0"/>
          </a:p>
        </p:txBody>
      </p:sp>
      <p:sp>
        <p:nvSpPr>
          <p:cNvPr id="1034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9FDB904-D20A-4CC9-B75C-796C3ABCF3C2}" type="slidenum">
              <a:rPr lang="en-US" altLang="bg-BG">
                <a:cs typeface="Arial" charset="0"/>
              </a:rPr>
              <a:pPr algn="r" eaLnBrk="1" hangingPunct="1">
                <a:spcBef>
                  <a:spcPct val="0"/>
                </a:spcBef>
              </a:pPr>
              <a:t>16</a:t>
            </a:fld>
            <a:endParaRPr lang="en-US" altLang="bg-BG">
              <a:cs typeface="Arial" charset="0"/>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ru-RU" altLang="bg-BG" dirty="0" smtClean="0"/>
          </a:p>
          <a:p>
            <a:pPr eaLnBrk="1" hangingPunct="1">
              <a:lnSpc>
                <a:spcPct val="90000"/>
              </a:lnSpc>
            </a:pPr>
            <a:r>
              <a:rPr lang="ru-RU" altLang="bg-BG" dirty="0" smtClean="0"/>
              <a:t>В </a:t>
            </a:r>
            <a:r>
              <a:rPr lang="ru-RU" altLang="bg-BG" dirty="0" err="1" smtClean="0"/>
              <a:t>началото</a:t>
            </a:r>
            <a:r>
              <a:rPr lang="ru-RU" altLang="bg-BG" dirty="0" smtClean="0"/>
              <a:t> </a:t>
            </a:r>
            <a:r>
              <a:rPr lang="ru-RU" altLang="bg-BG" dirty="0" err="1" smtClean="0"/>
              <a:t>теорията</a:t>
            </a:r>
            <a:r>
              <a:rPr lang="ru-RU" altLang="bg-BG" dirty="0" smtClean="0"/>
              <a:t> за </a:t>
            </a:r>
            <a:r>
              <a:rPr lang="ru-RU" altLang="bg-BG" dirty="0" err="1" smtClean="0"/>
              <a:t>икономиката</a:t>
            </a:r>
            <a:r>
              <a:rPr lang="ru-RU" altLang="bg-BG" dirty="0" smtClean="0"/>
              <a:t>, </a:t>
            </a:r>
            <a:r>
              <a:rPr lang="ru-RU" altLang="bg-BG" dirty="0" err="1" smtClean="0"/>
              <a:t>студентите</a:t>
            </a:r>
            <a:r>
              <a:rPr lang="ru-RU" altLang="bg-BG" dirty="0" smtClean="0"/>
              <a:t> </a:t>
            </a:r>
            <a:r>
              <a:rPr lang="ru-RU" altLang="bg-BG" dirty="0" err="1" smtClean="0"/>
              <a:t>често</a:t>
            </a:r>
            <a:r>
              <a:rPr lang="ru-RU" altLang="bg-BG" dirty="0" smtClean="0"/>
              <a:t> </a:t>
            </a:r>
            <a:r>
              <a:rPr lang="ru-RU" altLang="bg-BG" dirty="0" err="1" smtClean="0"/>
              <a:t>имат</a:t>
            </a:r>
            <a:r>
              <a:rPr lang="ru-RU" altLang="bg-BG" dirty="0" smtClean="0"/>
              <a:t> </a:t>
            </a:r>
            <a:r>
              <a:rPr lang="ru-RU" altLang="bg-BG" dirty="0" err="1" smtClean="0"/>
              <a:t>проблеми</a:t>
            </a:r>
            <a:r>
              <a:rPr lang="ru-RU" altLang="bg-BG" dirty="0" smtClean="0"/>
              <a:t> с </a:t>
            </a:r>
            <a:r>
              <a:rPr lang="ru-RU" altLang="bg-BG" dirty="0" err="1" smtClean="0"/>
              <a:t>разбирането</a:t>
            </a:r>
            <a:r>
              <a:rPr lang="ru-RU" altLang="bg-BG" dirty="0" smtClean="0"/>
              <a:t> на </a:t>
            </a:r>
            <a:r>
              <a:rPr lang="ru-RU" altLang="bg-BG" dirty="0" err="1" smtClean="0"/>
              <a:t>разликата</a:t>
            </a:r>
            <a:r>
              <a:rPr lang="ru-RU" altLang="bg-BG" dirty="0" smtClean="0"/>
              <a:t> между движение по </a:t>
            </a:r>
            <a:r>
              <a:rPr lang="ru-RU" altLang="bg-BG" dirty="0" err="1" smtClean="0"/>
              <a:t>кривата</a:t>
            </a:r>
            <a:r>
              <a:rPr lang="ru-RU" altLang="bg-BG" dirty="0" smtClean="0"/>
              <a:t> и </a:t>
            </a:r>
            <a:r>
              <a:rPr lang="ru-RU" altLang="bg-BG" dirty="0" err="1" smtClean="0"/>
              <a:t>изместване</a:t>
            </a:r>
            <a:r>
              <a:rPr lang="ru-RU" altLang="bg-BG" dirty="0" smtClean="0"/>
              <a:t> на </a:t>
            </a:r>
            <a:r>
              <a:rPr lang="ru-RU" altLang="bg-BG" dirty="0" err="1" smtClean="0"/>
              <a:t>кривата</a:t>
            </a:r>
            <a:r>
              <a:rPr lang="ru-RU" altLang="bg-BG" dirty="0" smtClean="0"/>
              <a:t>. </a:t>
            </a:r>
            <a:r>
              <a:rPr lang="ru-RU" altLang="bg-BG" dirty="0" err="1" smtClean="0"/>
              <a:t>Ето</a:t>
            </a:r>
            <a:r>
              <a:rPr lang="ru-RU" altLang="bg-BG" dirty="0" smtClean="0"/>
              <a:t>, </a:t>
            </a:r>
            <a:r>
              <a:rPr lang="ru-RU" altLang="bg-BG" dirty="0" err="1" smtClean="0"/>
              <a:t>защо</a:t>
            </a:r>
            <a:r>
              <a:rPr lang="ru-RU" altLang="bg-BG" dirty="0" smtClean="0"/>
              <a:t> </a:t>
            </a:r>
            <a:r>
              <a:rPr lang="ru-RU" altLang="bg-BG" dirty="0" err="1" smtClean="0"/>
              <a:t>анимацията</a:t>
            </a:r>
            <a:r>
              <a:rPr lang="ru-RU" altLang="bg-BG" dirty="0" smtClean="0"/>
              <a:t> е </a:t>
            </a:r>
            <a:r>
              <a:rPr lang="ru-RU" altLang="bg-BG" dirty="0" err="1" smtClean="0"/>
              <a:t>внимателно</a:t>
            </a:r>
            <a:r>
              <a:rPr lang="ru-RU" altLang="bg-BG" dirty="0" smtClean="0"/>
              <a:t> </a:t>
            </a:r>
            <a:r>
              <a:rPr lang="ru-RU" altLang="bg-BG" dirty="0" err="1" smtClean="0"/>
              <a:t>проектирана</a:t>
            </a:r>
            <a:r>
              <a:rPr lang="ru-RU" altLang="bg-BG" dirty="0" smtClean="0"/>
              <a:t>, за да </a:t>
            </a:r>
            <a:r>
              <a:rPr lang="ru-RU" altLang="bg-BG" dirty="0" err="1" smtClean="0"/>
              <a:t>помогне</a:t>
            </a:r>
            <a:r>
              <a:rPr lang="ru-RU" altLang="bg-BG" dirty="0" smtClean="0"/>
              <a:t> на </a:t>
            </a:r>
            <a:r>
              <a:rPr lang="ru-RU" altLang="bg-BG" dirty="0" err="1" smtClean="0"/>
              <a:t>студентите</a:t>
            </a:r>
            <a:r>
              <a:rPr lang="ru-RU" altLang="bg-BG" dirty="0" smtClean="0"/>
              <a:t> да видят, че движение по </a:t>
            </a:r>
            <a:r>
              <a:rPr lang="ru-RU" altLang="bg-BG" dirty="0" err="1" smtClean="0"/>
              <a:t>кривата</a:t>
            </a:r>
            <a:r>
              <a:rPr lang="ru-RU" altLang="bg-BG" dirty="0" smtClean="0"/>
              <a:t> е </a:t>
            </a:r>
            <a:r>
              <a:rPr lang="ru-RU" altLang="bg-BG" dirty="0" err="1" smtClean="0"/>
              <a:t>резултат</a:t>
            </a:r>
            <a:r>
              <a:rPr lang="ru-RU" altLang="bg-BG" dirty="0" smtClean="0"/>
              <a:t> от </a:t>
            </a:r>
            <a:r>
              <a:rPr lang="ru-RU" altLang="bg-BG" dirty="0" err="1" smtClean="0"/>
              <a:t>увеличаване</a:t>
            </a:r>
            <a:r>
              <a:rPr lang="ru-RU" altLang="bg-BG" dirty="0" smtClean="0"/>
              <a:t> на </a:t>
            </a:r>
            <a:r>
              <a:rPr lang="ru-RU" altLang="bg-BG" dirty="0" err="1" smtClean="0"/>
              <a:t>количеството</a:t>
            </a:r>
            <a:r>
              <a:rPr lang="ru-RU" altLang="bg-BG" dirty="0" smtClean="0"/>
              <a:t> на всяка цена.</a:t>
            </a:r>
          </a:p>
          <a:p>
            <a:pPr eaLnBrk="1" hangingPunct="1">
              <a:lnSpc>
                <a:spcPct val="90000"/>
              </a:lnSpc>
            </a:pPr>
            <a:endParaRPr lang="ru-RU" altLang="bg-BG" dirty="0" smtClean="0"/>
          </a:p>
          <a:p>
            <a:pPr eaLnBrk="1" hangingPunct="1">
              <a:lnSpc>
                <a:spcPct val="90000"/>
              </a:lnSpc>
            </a:pPr>
            <a:r>
              <a:rPr lang="ru-RU" altLang="bg-BG" dirty="0" smtClean="0"/>
              <a:t>(A-реалистичен сценарий би довело до не </a:t>
            </a:r>
            <a:r>
              <a:rPr lang="ru-RU" altLang="bg-BG" dirty="0" err="1" smtClean="0"/>
              <a:t>са</a:t>
            </a:r>
            <a:r>
              <a:rPr lang="ru-RU" altLang="bg-BG" dirty="0" smtClean="0"/>
              <a:t> </a:t>
            </a:r>
            <a:r>
              <a:rPr lang="ru-RU" altLang="bg-BG" dirty="0" err="1" smtClean="0"/>
              <a:t>успоредни</a:t>
            </a:r>
            <a:r>
              <a:rPr lang="ru-RU" altLang="bg-BG" dirty="0" smtClean="0"/>
              <a:t> на смени, </a:t>
            </a:r>
            <a:r>
              <a:rPr lang="ru-RU" altLang="bg-BG" dirty="0" err="1" smtClean="0"/>
              <a:t>когато</a:t>
            </a:r>
            <a:r>
              <a:rPr lang="ru-RU" altLang="bg-BG" dirty="0" smtClean="0"/>
              <a:t> </a:t>
            </a:r>
            <a:r>
              <a:rPr lang="ru-RU" altLang="bg-BG" dirty="0" err="1" smtClean="0"/>
              <a:t>хоризонталното</a:t>
            </a:r>
            <a:r>
              <a:rPr lang="ru-RU" altLang="bg-BG" dirty="0" smtClean="0"/>
              <a:t> </a:t>
            </a:r>
            <a:r>
              <a:rPr lang="ru-RU" altLang="bg-BG" dirty="0" err="1" smtClean="0"/>
              <a:t>разстояние</a:t>
            </a:r>
            <a:r>
              <a:rPr lang="ru-RU" altLang="bg-BG" dirty="0" smtClean="0"/>
              <a:t> на </a:t>
            </a:r>
            <a:r>
              <a:rPr lang="ru-RU" altLang="bg-BG" dirty="0" err="1" smtClean="0"/>
              <a:t>прехода</a:t>
            </a:r>
            <a:r>
              <a:rPr lang="ru-RU" altLang="bg-BG" dirty="0" smtClean="0"/>
              <a:t> </a:t>
            </a:r>
            <a:r>
              <a:rPr lang="ru-RU" altLang="bg-BG" dirty="0" err="1" smtClean="0"/>
              <a:t>ще</a:t>
            </a:r>
            <a:r>
              <a:rPr lang="ru-RU" altLang="bg-BG" dirty="0" smtClean="0"/>
              <a:t> </a:t>
            </a:r>
            <a:r>
              <a:rPr lang="ru-RU" altLang="bg-BG" dirty="0" err="1" smtClean="0"/>
              <a:t>бъде</a:t>
            </a:r>
            <a:r>
              <a:rPr lang="ru-RU" altLang="bg-BG" dirty="0" smtClean="0"/>
              <a:t> </a:t>
            </a:r>
            <a:r>
              <a:rPr lang="ru-RU" altLang="bg-BG" dirty="0" err="1" smtClean="0"/>
              <a:t>по-голямо</a:t>
            </a:r>
            <a:r>
              <a:rPr lang="ru-RU" altLang="bg-BG" dirty="0" smtClean="0"/>
              <a:t> за </a:t>
            </a:r>
            <a:r>
              <a:rPr lang="ru-RU" altLang="bg-BG" dirty="0" err="1" smtClean="0"/>
              <a:t>по-ниски</a:t>
            </a:r>
            <a:r>
              <a:rPr lang="ru-RU" altLang="bg-BG" dirty="0" smtClean="0"/>
              <a:t> цени, </a:t>
            </a:r>
            <a:r>
              <a:rPr lang="ru-RU" altLang="bg-BG" dirty="0" err="1" smtClean="0"/>
              <a:t>отколкото</a:t>
            </a:r>
            <a:r>
              <a:rPr lang="ru-RU" altLang="bg-BG" dirty="0" smtClean="0"/>
              <a:t> при</a:t>
            </a:r>
            <a:r>
              <a:rPr lang="ru-RU" altLang="bg-BG" baseline="0" dirty="0" smtClean="0"/>
              <a:t> </a:t>
            </a:r>
            <a:r>
              <a:rPr lang="ru-RU" altLang="bg-BG" baseline="0" dirty="0" err="1" smtClean="0"/>
              <a:t>по</a:t>
            </a:r>
            <a:r>
              <a:rPr lang="ru-RU" altLang="bg-BG" dirty="0" err="1" smtClean="0"/>
              <a:t>-високи</a:t>
            </a:r>
            <a:r>
              <a:rPr lang="ru-RU" altLang="bg-BG" dirty="0" smtClean="0"/>
              <a:t> </a:t>
            </a:r>
            <a:r>
              <a:rPr lang="ru-RU" altLang="bg-BG" dirty="0" err="1" smtClean="0"/>
              <a:t>такива</a:t>
            </a:r>
            <a:r>
              <a:rPr lang="ru-RU" altLang="bg-BG" dirty="0" smtClean="0"/>
              <a:t>. </a:t>
            </a:r>
            <a:r>
              <a:rPr lang="ru-RU" altLang="bg-BG" dirty="0" err="1" smtClean="0"/>
              <a:t>Въпреки</a:t>
            </a:r>
            <a:r>
              <a:rPr lang="ru-RU" altLang="bg-BG" dirty="0" smtClean="0"/>
              <a:t> </a:t>
            </a:r>
            <a:r>
              <a:rPr lang="ru-RU" altLang="bg-BG" dirty="0" err="1" smtClean="0"/>
              <a:t>това</a:t>
            </a:r>
            <a:r>
              <a:rPr lang="ru-RU" altLang="bg-BG" dirty="0" smtClean="0"/>
              <a:t>, за да се </a:t>
            </a:r>
            <a:r>
              <a:rPr lang="ru-RU" altLang="bg-BG" dirty="0" err="1" smtClean="0"/>
              <a:t>запази</a:t>
            </a:r>
            <a:r>
              <a:rPr lang="ru-RU" altLang="bg-BG" dirty="0" smtClean="0"/>
              <a:t> </a:t>
            </a:r>
            <a:r>
              <a:rPr lang="ru-RU" altLang="bg-BG" dirty="0" err="1" smtClean="0"/>
              <a:t>съвместимостта</a:t>
            </a:r>
            <a:r>
              <a:rPr lang="ru-RU" altLang="bg-BG" dirty="0" smtClean="0"/>
              <a:t> с учебника, и да </a:t>
            </a:r>
            <a:r>
              <a:rPr lang="ru-RU" altLang="bg-BG" dirty="0" err="1" smtClean="0"/>
              <a:t>запазим</a:t>
            </a:r>
            <a:r>
              <a:rPr lang="ru-RU" altLang="bg-BG" dirty="0" smtClean="0"/>
              <a:t> </a:t>
            </a:r>
            <a:r>
              <a:rPr lang="ru-RU" altLang="bg-BG" dirty="0" err="1" smtClean="0"/>
              <a:t>нещата</a:t>
            </a:r>
            <a:r>
              <a:rPr lang="ru-RU" altLang="bg-BG" dirty="0" smtClean="0"/>
              <a:t> прости, </a:t>
            </a:r>
            <a:r>
              <a:rPr lang="ru-RU" altLang="bg-BG" dirty="0" err="1" smtClean="0"/>
              <a:t>този</a:t>
            </a:r>
            <a:r>
              <a:rPr lang="ru-RU" altLang="bg-BG" dirty="0" smtClean="0"/>
              <a:t> слайд </a:t>
            </a:r>
            <a:r>
              <a:rPr lang="ru-RU" altLang="bg-BG" dirty="0" err="1" smtClean="0"/>
              <a:t>показва</a:t>
            </a:r>
            <a:r>
              <a:rPr lang="ru-RU" altLang="bg-BG" dirty="0" smtClean="0"/>
              <a:t> </a:t>
            </a:r>
            <a:r>
              <a:rPr lang="ru-RU" altLang="bg-BG" dirty="0" err="1" smtClean="0"/>
              <a:t>паралелно</a:t>
            </a:r>
            <a:r>
              <a:rPr lang="ru-RU" altLang="bg-BG" dirty="0" smtClean="0"/>
              <a:t> смени.)</a:t>
            </a:r>
            <a:endParaRPr lang="en-US" altLang="bg-BG"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AD35CA-DD0D-4200-822A-CFB14C12B788}" type="slidenum">
              <a:rPr lang="en-US" altLang="bg-BG" smtClean="0"/>
              <a:pPr eaLnBrk="1" hangingPunct="1">
                <a:spcBef>
                  <a:spcPct val="0"/>
                </a:spcBef>
              </a:pPr>
              <a:t>17</a:t>
            </a:fld>
            <a:endParaRPr lang="en-US" altLang="bg-BG" smtClean="0"/>
          </a:p>
        </p:txBody>
      </p:sp>
      <p:sp>
        <p:nvSpPr>
          <p:cNvPr id="1044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F016D9D-A59C-43BE-B028-B4AA56AFD5BA}" type="slidenum">
              <a:rPr lang="en-US" altLang="bg-BG">
                <a:cs typeface="Arial" charset="0"/>
              </a:rPr>
              <a:pPr algn="r" eaLnBrk="1" hangingPunct="1">
                <a:spcBef>
                  <a:spcPct val="0"/>
                </a:spcBef>
              </a:pPr>
              <a:t>17</a:t>
            </a:fld>
            <a:endParaRPr lang="en-US" altLang="bg-BG">
              <a:cs typeface="Arial" charset="0"/>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7F4A5C-2A40-4E58-85D2-A77104738A50}" type="slidenum">
              <a:rPr lang="en-US" altLang="bg-BG" smtClean="0"/>
              <a:pPr eaLnBrk="1" hangingPunct="1">
                <a:spcBef>
                  <a:spcPct val="0"/>
                </a:spcBef>
              </a:pPr>
              <a:t>18</a:t>
            </a:fld>
            <a:endParaRPr lang="en-US" altLang="bg-BG" smtClean="0"/>
          </a:p>
        </p:txBody>
      </p:sp>
      <p:sp>
        <p:nvSpPr>
          <p:cNvPr id="1054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5117B450-A0DC-4BAB-8DD8-D0D21283C2B7}" type="slidenum">
              <a:rPr lang="en-US" altLang="bg-BG">
                <a:cs typeface="Arial" charset="0"/>
              </a:rPr>
              <a:pPr algn="r" eaLnBrk="1" hangingPunct="1">
                <a:spcBef>
                  <a:spcPct val="0"/>
                </a:spcBef>
              </a:pPr>
              <a:t>18</a:t>
            </a:fld>
            <a:endParaRPr lang="en-US" altLang="bg-BG">
              <a:cs typeface="Arial" charset="0"/>
            </a:endParaRPr>
          </a:p>
        </p:txBody>
      </p:sp>
      <p:sp>
        <p:nvSpPr>
          <p:cNvPr id="105476" name="Rectangle 2"/>
          <p:cNvSpPr>
            <a:spLocks noGrp="1" noRot="1" noChangeAspect="1" noChangeArrowheads="1" noTextEdit="1"/>
          </p:cNvSpPr>
          <p:nvPr>
            <p:ph type="sldImg"/>
          </p:nvPr>
        </p:nvSpPr>
        <p:spPr>
          <a:xfrm>
            <a:off x="1143000" y="534988"/>
            <a:ext cx="4572000" cy="3429000"/>
          </a:xfrm>
          <a:ln/>
        </p:spPr>
      </p:sp>
      <p:sp>
        <p:nvSpPr>
          <p:cNvPr id="1054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bg-BG" sz="11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3CACE44-1EDA-41AB-B7BD-439DFBB7B8F8}" type="slidenum">
              <a:rPr lang="en-US" altLang="bg-BG" smtClean="0"/>
              <a:pPr eaLnBrk="1" hangingPunct="1">
                <a:spcBef>
                  <a:spcPct val="0"/>
                </a:spcBef>
              </a:pPr>
              <a:t>19</a:t>
            </a:fld>
            <a:endParaRPr lang="en-US" altLang="bg-BG" smtClean="0"/>
          </a:p>
        </p:txBody>
      </p:sp>
      <p:sp>
        <p:nvSpPr>
          <p:cNvPr id="1064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44795E7-D7FB-4487-A66A-3E5D77A82E9A}" type="slidenum">
              <a:rPr lang="en-US" altLang="bg-BG">
                <a:cs typeface="Arial" charset="0"/>
              </a:rPr>
              <a:pPr algn="r" eaLnBrk="1" hangingPunct="1">
                <a:spcBef>
                  <a:spcPct val="0"/>
                </a:spcBef>
              </a:pPr>
              <a:t>19</a:t>
            </a:fld>
            <a:endParaRPr lang="en-US" altLang="bg-BG">
              <a:cs typeface="Arial" charset="0"/>
            </a:endParaRPr>
          </a:p>
        </p:txBody>
      </p:sp>
      <p:sp>
        <p:nvSpPr>
          <p:cNvPr id="106500" name="Rectangle 2"/>
          <p:cNvSpPr>
            <a:spLocks noGrp="1" noRot="1" noChangeAspect="1" noChangeArrowheads="1" noTextEdit="1"/>
          </p:cNvSpPr>
          <p:nvPr>
            <p:ph type="sldImg"/>
          </p:nvPr>
        </p:nvSpPr>
        <p:spPr>
          <a:xfrm>
            <a:off x="1143000" y="534988"/>
            <a:ext cx="4572000" cy="3429000"/>
          </a:xfrm>
          <a:ln/>
        </p:spPr>
      </p:sp>
      <p:sp>
        <p:nvSpPr>
          <p:cNvPr id="1065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91F1572-6651-440E-9C09-DE671942D6FB}" type="slidenum">
              <a:rPr lang="en-US" altLang="bg-BG" smtClean="0"/>
              <a:pPr eaLnBrk="1" hangingPunct="1">
                <a:spcBef>
                  <a:spcPct val="0"/>
                </a:spcBef>
              </a:pPr>
              <a:t>20</a:t>
            </a:fld>
            <a:endParaRPr lang="en-US" altLang="bg-BG" smtClean="0"/>
          </a:p>
        </p:txBody>
      </p:sp>
      <p:sp>
        <p:nvSpPr>
          <p:cNvPr id="1075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A50A9845-1D0B-4967-97AB-2D336D477A35}" type="slidenum">
              <a:rPr lang="en-US" altLang="bg-BG">
                <a:cs typeface="Arial" charset="0"/>
              </a:rPr>
              <a:pPr algn="r" eaLnBrk="1" hangingPunct="1">
                <a:spcBef>
                  <a:spcPct val="0"/>
                </a:spcBef>
              </a:pPr>
              <a:t>20</a:t>
            </a:fld>
            <a:endParaRPr lang="en-US" altLang="bg-BG">
              <a:cs typeface="Arial" charset="0"/>
            </a:endParaRPr>
          </a:p>
        </p:txBody>
      </p:sp>
      <p:sp>
        <p:nvSpPr>
          <p:cNvPr id="107524" name="Rectangle 2"/>
          <p:cNvSpPr>
            <a:spLocks noGrp="1" noRot="1" noChangeAspect="1" noChangeArrowheads="1" noTextEdit="1"/>
          </p:cNvSpPr>
          <p:nvPr>
            <p:ph type="sldImg"/>
          </p:nvPr>
        </p:nvSpPr>
        <p:spPr>
          <a:xfrm>
            <a:off x="1143000" y="534988"/>
            <a:ext cx="4572000" cy="3429000"/>
          </a:xfrm>
          <a:ln/>
        </p:spPr>
      </p:sp>
      <p:sp>
        <p:nvSpPr>
          <p:cNvPr id="1075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B44AB99-5F70-4212-AC99-40401571B299}" type="slidenum">
              <a:rPr lang="en-US" altLang="bg-BG" smtClean="0"/>
              <a:pPr eaLnBrk="1" hangingPunct="1">
                <a:spcBef>
                  <a:spcPct val="0"/>
                </a:spcBef>
              </a:pPr>
              <a:t>21</a:t>
            </a:fld>
            <a:endParaRPr lang="en-US" altLang="bg-BG" smtClean="0"/>
          </a:p>
        </p:txBody>
      </p:sp>
      <p:sp>
        <p:nvSpPr>
          <p:cNvPr id="1085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CBCDE73-569A-4A00-B553-1A3B04D417AD}" type="slidenum">
              <a:rPr lang="en-US" altLang="bg-BG">
                <a:cs typeface="Arial" charset="0"/>
              </a:rPr>
              <a:pPr algn="r" eaLnBrk="1" hangingPunct="1">
                <a:spcBef>
                  <a:spcPct val="0"/>
                </a:spcBef>
              </a:pPr>
              <a:t>21</a:t>
            </a:fld>
            <a:endParaRPr lang="en-US" altLang="bg-BG">
              <a:cs typeface="Arial" charset="0"/>
            </a:endParaRPr>
          </a:p>
        </p:txBody>
      </p:sp>
      <p:sp>
        <p:nvSpPr>
          <p:cNvPr id="108548" name="Rectangle 2"/>
          <p:cNvSpPr>
            <a:spLocks noGrp="1" noRot="1" noChangeAspect="1" noChangeArrowheads="1" noTextEdit="1"/>
          </p:cNvSpPr>
          <p:nvPr>
            <p:ph type="sldImg"/>
          </p:nvPr>
        </p:nvSpPr>
        <p:spPr>
          <a:xfrm>
            <a:off x="1143000" y="534988"/>
            <a:ext cx="4572000" cy="3429000"/>
          </a:xfrm>
          <a:ln/>
        </p:spPr>
      </p:sp>
      <p:sp>
        <p:nvSpPr>
          <p:cNvPr id="10854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41CF211-C469-43DF-9646-085FFACC529A}" type="slidenum">
              <a:rPr lang="en-US" altLang="bg-BG" smtClean="0"/>
              <a:pPr eaLnBrk="1" hangingPunct="1">
                <a:spcBef>
                  <a:spcPct val="0"/>
                </a:spcBef>
              </a:pPr>
              <a:t>25</a:t>
            </a:fld>
            <a:endParaRPr lang="en-US" altLang="bg-BG" smtClean="0"/>
          </a:p>
        </p:txBody>
      </p:sp>
      <p:sp>
        <p:nvSpPr>
          <p:cNvPr id="1095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BA741C2D-59DD-4777-A385-D0D15FCFEBF9}" type="slidenum">
              <a:rPr lang="en-US" altLang="bg-BG">
                <a:cs typeface="Arial" charset="0"/>
              </a:rPr>
              <a:pPr algn="r" eaLnBrk="1" hangingPunct="1">
                <a:spcBef>
                  <a:spcPct val="0"/>
                </a:spcBef>
              </a:pPr>
              <a:t>25</a:t>
            </a:fld>
            <a:endParaRPr lang="en-US" altLang="bg-BG">
              <a:cs typeface="Arial" charset="0"/>
            </a:endParaRPr>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Студентите трябва да забележат, че единственият определящ фактор за търсеното количество, което предизвиква движение по кривата е </a:t>
            </a:r>
            <a:r>
              <a:rPr lang="ru-RU" altLang="bg-BG" b="1" smtClean="0">
                <a:solidFill>
                  <a:srgbClr val="FF0066"/>
                </a:solidFill>
              </a:rPr>
              <a:t>цената</a:t>
            </a:r>
            <a:r>
              <a:rPr lang="ru-RU" altLang="bg-BG" smtClean="0"/>
              <a:t>. Също така забележете: цената е една от променливите, измерени по протежение на осите на графиката.</a:t>
            </a:r>
          </a:p>
          <a:p>
            <a:pPr eaLnBrk="1" hangingPunct="1"/>
            <a:endParaRPr lang="ru-RU" altLang="bg-BG" smtClean="0"/>
          </a:p>
          <a:p>
            <a:pPr eaLnBrk="1" hangingPunct="1"/>
            <a:r>
              <a:rPr lang="ru-RU" altLang="bg-BG" smtClean="0"/>
              <a:t>Ето едно удобно "правило", за да помогне на студентите да си спомнят дали кривата се измества: Ако търсенето на променливата кара да се извършва движение  върху една от осите, вие се движите по кривата. Ако променливата, която причинява търсенето на промяна не се измерва от всяка ос, а след това се измества кривата.</a:t>
            </a:r>
          </a:p>
          <a:p>
            <a:pPr eaLnBrk="1" hangingPunct="1"/>
            <a:endParaRPr lang="ru-RU" altLang="bg-BG" smtClean="0"/>
          </a:p>
          <a:p>
            <a:pPr eaLnBrk="1" hangingPunct="1"/>
            <a:r>
              <a:rPr lang="ru-RU" altLang="bg-BG" smtClean="0"/>
              <a:t>Това правило работи с всички криви в областта на икономиката, които включват една връзка XY. (Т.е., тя работи за кривата на предлагането, кривата на пределния разход, кривите IS и LM, наред с много други, но това не се отнася до криви изготвени навреме серия графики.)</a:t>
            </a:r>
            <a:endParaRPr lang="en-US" altLang="bg-B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E0820B2-9DB6-4543-8A84-747C68957762}" type="slidenum">
              <a:rPr lang="en-US" altLang="bg-BG" smtClean="0"/>
              <a:pPr eaLnBrk="1" hangingPunct="1">
                <a:spcBef>
                  <a:spcPct val="0"/>
                </a:spcBef>
              </a:pPr>
              <a:t>26</a:t>
            </a:fld>
            <a:endParaRPr lang="en-US" altLang="bg-BG"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Във всеки случай, има само три възможни отговора:</a:t>
            </a:r>
          </a:p>
          <a:p>
            <a:pPr eaLnBrk="1" hangingPunct="1"/>
            <a:r>
              <a:rPr lang="ru-RU" altLang="bg-BG" smtClean="0"/>
              <a:t>- Кривата се измества на дясно</a:t>
            </a:r>
          </a:p>
          <a:p>
            <a:pPr eaLnBrk="1" hangingPunct="1"/>
            <a:r>
              <a:rPr lang="ru-RU" altLang="bg-BG" smtClean="0"/>
              <a:t>- Кривата се измества наляво</a:t>
            </a:r>
          </a:p>
          <a:p>
            <a:pPr eaLnBrk="1" hangingPunct="1"/>
            <a:r>
              <a:rPr lang="ru-RU" altLang="bg-BG" smtClean="0"/>
              <a:t>- Кривата не превключва (въпреки че може да има движение по крива)</a:t>
            </a:r>
            <a:endParaRPr lang="en-US" altLang="bg-BG"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764FBF2-678E-4138-BE8F-5894A6967863}" type="slidenum">
              <a:rPr lang="en-US" altLang="bg-BG" smtClean="0"/>
              <a:pPr eaLnBrk="1" hangingPunct="1">
                <a:spcBef>
                  <a:spcPct val="0"/>
                </a:spcBef>
              </a:pPr>
              <a:t>27</a:t>
            </a:fld>
            <a:endParaRPr lang="en-US" altLang="bg-BG"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EEC7B08-E29B-4A72-9B73-579B9591B916}" type="slidenum">
              <a:rPr lang="en-US" altLang="bg-BG" smtClean="0"/>
              <a:pPr eaLnBrk="1" hangingPunct="1">
                <a:spcBef>
                  <a:spcPct val="0"/>
                </a:spcBef>
              </a:pPr>
              <a:t>2</a:t>
            </a:fld>
            <a:endParaRPr lang="en-US" altLang="bg-BG" smtClean="0"/>
          </a:p>
        </p:txBody>
      </p:sp>
      <p:sp>
        <p:nvSpPr>
          <p:cNvPr id="952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4BE0FBC-4EDF-4DC0-97F2-1B3675C9F453}" type="slidenum">
              <a:rPr lang="en-US" altLang="bg-BG">
                <a:cs typeface="Arial" charset="0"/>
              </a:rPr>
              <a:pPr algn="r" eaLnBrk="1" hangingPunct="1">
                <a:spcBef>
                  <a:spcPct val="0"/>
                </a:spcBef>
              </a:pPr>
              <a:t>2</a:t>
            </a:fld>
            <a:endParaRPr lang="en-US" altLang="bg-BG">
              <a:cs typeface="Arial" charset="0"/>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dirty="0" smtClean="0"/>
          </a:p>
          <a:p>
            <a:pPr eaLnBrk="1" hangingPunct="1"/>
            <a:r>
              <a:rPr lang="ru-RU" altLang="bg-BG" dirty="0" smtClean="0"/>
              <a:t>В </a:t>
            </a:r>
            <a:r>
              <a:rPr lang="ru-RU" altLang="bg-BG" dirty="0" err="1" smtClean="0"/>
              <a:t>реалния</a:t>
            </a:r>
            <a:r>
              <a:rPr lang="ru-RU" altLang="bg-BG" dirty="0" smtClean="0"/>
              <a:t> свят, </a:t>
            </a:r>
            <a:r>
              <a:rPr lang="ru-RU" altLang="bg-BG" dirty="0" err="1" smtClean="0"/>
              <a:t>има</a:t>
            </a:r>
            <a:r>
              <a:rPr lang="ru-RU" altLang="bg-BG" dirty="0" smtClean="0"/>
              <a:t> </a:t>
            </a:r>
            <a:r>
              <a:rPr lang="ru-RU" altLang="bg-BG" dirty="0" err="1" smtClean="0"/>
              <a:t>сравнително</a:t>
            </a:r>
            <a:r>
              <a:rPr lang="ru-RU" altLang="bg-BG" dirty="0" smtClean="0"/>
              <a:t> </a:t>
            </a:r>
            <a:r>
              <a:rPr lang="ru-RU" altLang="bg-BG" dirty="0" err="1" smtClean="0"/>
              <a:t>малко</a:t>
            </a:r>
            <a:r>
              <a:rPr lang="ru-RU" altLang="bg-BG" dirty="0" smtClean="0"/>
              <a:t> </a:t>
            </a:r>
            <a:r>
              <a:rPr lang="ru-RU" altLang="bg-BG" dirty="0" err="1" smtClean="0"/>
              <a:t>съвършено</a:t>
            </a:r>
            <a:r>
              <a:rPr lang="ru-RU" altLang="bg-BG" dirty="0" smtClean="0"/>
              <a:t> </a:t>
            </a:r>
            <a:r>
              <a:rPr lang="ru-RU" altLang="bg-BG" dirty="0" err="1" smtClean="0"/>
              <a:t>конкурентни</a:t>
            </a:r>
            <a:r>
              <a:rPr lang="ru-RU" altLang="bg-BG" dirty="0" smtClean="0"/>
              <a:t> </a:t>
            </a:r>
            <a:r>
              <a:rPr lang="ru-RU" altLang="bg-BG" dirty="0" err="1" smtClean="0"/>
              <a:t>пазари</a:t>
            </a:r>
            <a:r>
              <a:rPr lang="ru-RU" altLang="bg-BG" dirty="0" smtClean="0"/>
              <a:t>. </a:t>
            </a:r>
            <a:r>
              <a:rPr lang="ru-RU" altLang="bg-BG" dirty="0" err="1" smtClean="0"/>
              <a:t>Повечето</a:t>
            </a:r>
            <a:r>
              <a:rPr lang="ru-RU" altLang="bg-BG" dirty="0" smtClean="0"/>
              <a:t> стоки се </a:t>
            </a:r>
            <a:r>
              <a:rPr lang="ru-RU" altLang="bg-BG" dirty="0" err="1" smtClean="0"/>
              <a:t>предлагат</a:t>
            </a:r>
            <a:r>
              <a:rPr lang="ru-RU" altLang="bg-BG" dirty="0" smtClean="0"/>
              <a:t> в много </a:t>
            </a:r>
            <a:r>
              <a:rPr lang="ru-RU" altLang="bg-BG" dirty="0" err="1" smtClean="0"/>
              <a:t>различни</a:t>
            </a:r>
            <a:r>
              <a:rPr lang="ru-RU" altLang="bg-BG" dirty="0" smtClean="0"/>
              <a:t> </a:t>
            </a:r>
            <a:r>
              <a:rPr lang="bg-BG" altLang="bg-BG" dirty="0" smtClean="0"/>
              <a:t>разновидности</a:t>
            </a:r>
            <a:r>
              <a:rPr lang="ru-RU" altLang="bg-BG" dirty="0" smtClean="0"/>
              <a:t> - </a:t>
            </a:r>
            <a:r>
              <a:rPr lang="ru-RU" altLang="bg-BG" dirty="0" err="1" smtClean="0"/>
              <a:t>включително</a:t>
            </a:r>
            <a:r>
              <a:rPr lang="ru-RU" altLang="bg-BG" dirty="0" smtClean="0"/>
              <a:t> и </a:t>
            </a:r>
            <a:r>
              <a:rPr lang="ru-RU" altLang="bg-BG" dirty="0" err="1" smtClean="0"/>
              <a:t>сладолед</a:t>
            </a:r>
            <a:r>
              <a:rPr lang="ru-RU" altLang="bg-BG" dirty="0" smtClean="0"/>
              <a:t>, </a:t>
            </a:r>
            <a:r>
              <a:rPr lang="ru-RU" altLang="bg-BG" dirty="0" err="1" smtClean="0"/>
              <a:t>примерът</a:t>
            </a:r>
            <a:r>
              <a:rPr lang="ru-RU" altLang="bg-BG" dirty="0" smtClean="0"/>
              <a:t> в </a:t>
            </a:r>
            <a:r>
              <a:rPr lang="ru-RU" altLang="bg-BG" dirty="0" err="1" smtClean="0"/>
              <a:t>презентацията</a:t>
            </a:r>
            <a:r>
              <a:rPr lang="ru-RU" altLang="bg-BG" dirty="0" smtClean="0"/>
              <a:t>. И </a:t>
            </a:r>
            <a:r>
              <a:rPr lang="ru-RU" altLang="bg-BG" dirty="0" err="1" smtClean="0"/>
              <a:t>има</a:t>
            </a:r>
            <a:r>
              <a:rPr lang="ru-RU" altLang="bg-BG" dirty="0" smtClean="0"/>
              <a:t> много </a:t>
            </a:r>
            <a:r>
              <a:rPr lang="ru-RU" altLang="bg-BG" dirty="0" err="1" smtClean="0"/>
              <a:t>пазари</a:t>
            </a:r>
            <a:r>
              <a:rPr lang="ru-RU" altLang="bg-BG" dirty="0" smtClean="0"/>
              <a:t>, в </a:t>
            </a:r>
            <a:r>
              <a:rPr lang="ru-RU" altLang="bg-BG" dirty="0" err="1" smtClean="0"/>
              <a:t>които</a:t>
            </a:r>
            <a:r>
              <a:rPr lang="ru-RU" altLang="bg-BG" dirty="0" smtClean="0"/>
              <a:t> </a:t>
            </a:r>
            <a:r>
              <a:rPr lang="ru-RU" altLang="bg-BG" dirty="0" err="1" smtClean="0"/>
              <a:t>броят</a:t>
            </a:r>
            <a:r>
              <a:rPr lang="ru-RU" altLang="bg-BG" dirty="0" smtClean="0"/>
              <a:t> на </a:t>
            </a:r>
            <a:r>
              <a:rPr lang="ru-RU" altLang="bg-BG" dirty="0" err="1" smtClean="0"/>
              <a:t>фирмите</a:t>
            </a:r>
            <a:r>
              <a:rPr lang="ru-RU" altLang="bg-BG" dirty="0" smtClean="0"/>
              <a:t> е </a:t>
            </a:r>
            <a:r>
              <a:rPr lang="ru-RU" altLang="bg-BG" dirty="0" err="1" smtClean="0"/>
              <a:t>достатъчно</a:t>
            </a:r>
            <a:r>
              <a:rPr lang="ru-RU" altLang="bg-BG" dirty="0" smtClean="0"/>
              <a:t> малка, че </a:t>
            </a:r>
            <a:r>
              <a:rPr lang="ru-RU" altLang="bg-BG" dirty="0" err="1" smtClean="0"/>
              <a:t>някои</a:t>
            </a:r>
            <a:r>
              <a:rPr lang="ru-RU" altLang="bg-BG" dirty="0" smtClean="0"/>
              <a:t> от </a:t>
            </a:r>
            <a:r>
              <a:rPr lang="ru-RU" altLang="bg-BG" dirty="0" err="1" smtClean="0"/>
              <a:t>тях</a:t>
            </a:r>
            <a:r>
              <a:rPr lang="ru-RU" altLang="bg-BG" dirty="0" smtClean="0"/>
              <a:t> </a:t>
            </a:r>
            <a:r>
              <a:rPr lang="ru-RU" altLang="bg-BG" dirty="0" err="1" smtClean="0"/>
              <a:t>имат</a:t>
            </a:r>
            <a:r>
              <a:rPr lang="ru-RU" altLang="bg-BG" dirty="0" smtClean="0"/>
              <a:t> </a:t>
            </a:r>
            <a:r>
              <a:rPr lang="ru-RU" altLang="bg-BG" dirty="0" err="1" smtClean="0"/>
              <a:t>способността</a:t>
            </a:r>
            <a:r>
              <a:rPr lang="ru-RU" altLang="bg-BG" dirty="0" smtClean="0"/>
              <a:t> да </a:t>
            </a:r>
            <a:r>
              <a:rPr lang="ru-RU" altLang="bg-BG" dirty="0" err="1" smtClean="0"/>
              <a:t>повлиаят</a:t>
            </a:r>
            <a:r>
              <a:rPr lang="ru-RU" altLang="bg-BG" dirty="0" smtClean="0"/>
              <a:t> на </a:t>
            </a:r>
            <a:r>
              <a:rPr lang="ru-RU" altLang="bg-BG" dirty="0" err="1" smtClean="0"/>
              <a:t>пазарната</a:t>
            </a:r>
            <a:r>
              <a:rPr lang="ru-RU" altLang="bg-BG" dirty="0" smtClean="0"/>
              <a:t> цена.</a:t>
            </a:r>
          </a:p>
          <a:p>
            <a:pPr eaLnBrk="1" hangingPunct="1"/>
            <a:endParaRPr lang="ru-RU" altLang="bg-BG" dirty="0" smtClean="0"/>
          </a:p>
          <a:p>
            <a:pPr eaLnBrk="1" hangingPunct="1"/>
            <a:r>
              <a:rPr lang="ru-RU" altLang="bg-BG" dirty="0" smtClean="0"/>
              <a:t>За </a:t>
            </a:r>
            <a:r>
              <a:rPr lang="ru-RU" altLang="bg-BG" dirty="0" err="1" smtClean="0"/>
              <a:t>сега</a:t>
            </a:r>
            <a:r>
              <a:rPr lang="ru-RU" altLang="bg-BG" dirty="0" smtClean="0"/>
              <a:t>, </a:t>
            </a:r>
            <a:r>
              <a:rPr lang="ru-RU" altLang="bg-BG" dirty="0" err="1" smtClean="0"/>
              <a:t>обаче</a:t>
            </a:r>
            <a:r>
              <a:rPr lang="ru-RU" altLang="bg-BG" dirty="0" smtClean="0"/>
              <a:t>, </a:t>
            </a:r>
            <a:r>
              <a:rPr lang="ru-RU" altLang="bg-BG" dirty="0" err="1" smtClean="0"/>
              <a:t>ние</a:t>
            </a:r>
            <a:r>
              <a:rPr lang="ru-RU" altLang="bg-BG" dirty="0" smtClean="0"/>
              <a:t> </a:t>
            </a:r>
            <a:r>
              <a:rPr lang="ru-RU" altLang="bg-BG" dirty="0" err="1" smtClean="0"/>
              <a:t>гледаме</a:t>
            </a:r>
            <a:r>
              <a:rPr lang="ru-RU" altLang="bg-BG" dirty="0" smtClean="0"/>
              <a:t> на </a:t>
            </a:r>
            <a:r>
              <a:rPr lang="ru-RU" altLang="bg-BG" dirty="0" err="1" smtClean="0"/>
              <a:t>предлагането</a:t>
            </a:r>
            <a:r>
              <a:rPr lang="ru-RU" altLang="bg-BG" dirty="0" smtClean="0"/>
              <a:t> и </a:t>
            </a:r>
            <a:r>
              <a:rPr lang="ru-RU" altLang="bg-BG" dirty="0" err="1" smtClean="0"/>
              <a:t>търсенето</a:t>
            </a:r>
            <a:r>
              <a:rPr lang="ru-RU" altLang="bg-BG" dirty="0" smtClean="0"/>
              <a:t> в </a:t>
            </a:r>
            <a:r>
              <a:rPr lang="ru-RU" altLang="bg-BG" dirty="0" err="1" smtClean="0"/>
              <a:t>съвършено</a:t>
            </a:r>
            <a:r>
              <a:rPr lang="ru-RU" altLang="bg-BG" dirty="0" smtClean="0"/>
              <a:t> </a:t>
            </a:r>
            <a:r>
              <a:rPr lang="ru-RU" altLang="bg-BG" dirty="0" err="1" smtClean="0"/>
              <a:t>конкурентни</a:t>
            </a:r>
            <a:r>
              <a:rPr lang="ru-RU" altLang="bg-BG" dirty="0" smtClean="0"/>
              <a:t> </a:t>
            </a:r>
            <a:r>
              <a:rPr lang="ru-RU" altLang="bg-BG" dirty="0" err="1" smtClean="0"/>
              <a:t>пазари</a:t>
            </a:r>
            <a:r>
              <a:rPr lang="ru-RU" altLang="bg-BG" dirty="0" smtClean="0"/>
              <a:t>, </a:t>
            </a:r>
            <a:r>
              <a:rPr lang="ru-RU" altLang="bg-BG" dirty="0" err="1" smtClean="0"/>
              <a:t>поради</a:t>
            </a:r>
            <a:r>
              <a:rPr lang="ru-RU" altLang="bg-BG" dirty="0" smtClean="0"/>
              <a:t> две причини: </a:t>
            </a:r>
            <a:r>
              <a:rPr lang="ru-RU" altLang="bg-BG" dirty="0" err="1" smtClean="0"/>
              <a:t>Първо</a:t>
            </a:r>
            <a:r>
              <a:rPr lang="ru-RU" altLang="bg-BG" dirty="0" smtClean="0"/>
              <a:t>, </a:t>
            </a:r>
            <a:r>
              <a:rPr lang="ru-RU" altLang="bg-BG" dirty="0" err="1" smtClean="0"/>
              <a:t>тя</a:t>
            </a:r>
            <a:r>
              <a:rPr lang="ru-RU" altLang="bg-BG" dirty="0" smtClean="0"/>
              <a:t> е </a:t>
            </a:r>
            <a:r>
              <a:rPr lang="ru-RU" altLang="bg-BG" dirty="0" err="1" smtClean="0"/>
              <a:t>по-лесно</a:t>
            </a:r>
            <a:r>
              <a:rPr lang="ru-RU" altLang="bg-BG" dirty="0" smtClean="0"/>
              <a:t> да се учи. </a:t>
            </a:r>
            <a:r>
              <a:rPr lang="ru-RU" altLang="bg-BG" dirty="0" err="1" smtClean="0"/>
              <a:t>Разбирането</a:t>
            </a:r>
            <a:r>
              <a:rPr lang="ru-RU" altLang="bg-BG" dirty="0" smtClean="0"/>
              <a:t> за </a:t>
            </a:r>
            <a:r>
              <a:rPr lang="ru-RU" altLang="bg-BG" dirty="0" err="1" smtClean="0"/>
              <a:t>съвършено</a:t>
            </a:r>
            <a:r>
              <a:rPr lang="ru-RU" altLang="bg-BG" dirty="0" smtClean="0"/>
              <a:t> </a:t>
            </a:r>
            <a:r>
              <a:rPr lang="ru-RU" altLang="bg-BG" dirty="0" err="1" smtClean="0"/>
              <a:t>конкурентни</a:t>
            </a:r>
            <a:r>
              <a:rPr lang="ru-RU" altLang="bg-BG" dirty="0" smtClean="0"/>
              <a:t> </a:t>
            </a:r>
            <a:r>
              <a:rPr lang="ru-RU" altLang="bg-BG" dirty="0" err="1" smtClean="0"/>
              <a:t>пазари</a:t>
            </a:r>
            <a:r>
              <a:rPr lang="ru-RU" altLang="bg-BG" dirty="0" smtClean="0"/>
              <a:t> </a:t>
            </a:r>
            <a:r>
              <a:rPr lang="ru-RU" altLang="bg-BG" dirty="0" err="1" smtClean="0"/>
              <a:t>го</a:t>
            </a:r>
            <a:r>
              <a:rPr lang="ru-RU" altLang="bg-BG" dirty="0" smtClean="0"/>
              <a:t> </a:t>
            </a:r>
            <a:r>
              <a:rPr lang="ru-RU" altLang="bg-BG" dirty="0" err="1" smtClean="0"/>
              <a:t>прави</a:t>
            </a:r>
            <a:r>
              <a:rPr lang="ru-RU" altLang="bg-BG" dirty="0" smtClean="0"/>
              <a:t> много </a:t>
            </a:r>
            <a:r>
              <a:rPr lang="ru-RU" altLang="bg-BG" dirty="0" err="1" smtClean="0"/>
              <a:t>по-лесно</a:t>
            </a:r>
            <a:r>
              <a:rPr lang="ru-RU" altLang="bg-BG" dirty="0" smtClean="0"/>
              <a:t> да се научат на </a:t>
            </a:r>
            <a:r>
              <a:rPr lang="ru-RU" altLang="bg-BG" dirty="0" err="1" smtClean="0"/>
              <a:t>по-реалистичен</a:t>
            </a:r>
            <a:r>
              <a:rPr lang="ru-RU" altLang="bg-BG" dirty="0" smtClean="0"/>
              <a:t>, но сложен анализ е на </a:t>
            </a:r>
            <a:r>
              <a:rPr lang="ru-RU" altLang="bg-BG" dirty="0" err="1" smtClean="0"/>
              <a:t>несъвършено</a:t>
            </a:r>
            <a:r>
              <a:rPr lang="ru-RU" altLang="bg-BG" dirty="0" smtClean="0"/>
              <a:t> </a:t>
            </a:r>
            <a:r>
              <a:rPr lang="ru-RU" altLang="bg-BG" dirty="0" err="1" smtClean="0"/>
              <a:t>конкурентни</a:t>
            </a:r>
            <a:r>
              <a:rPr lang="ru-RU" altLang="bg-BG" dirty="0" smtClean="0"/>
              <a:t> </a:t>
            </a:r>
            <a:r>
              <a:rPr lang="ru-RU" altLang="bg-BG" dirty="0" err="1" smtClean="0"/>
              <a:t>пазари</a:t>
            </a:r>
            <a:r>
              <a:rPr lang="ru-RU" altLang="bg-BG" dirty="0" smtClean="0"/>
              <a:t>. На </a:t>
            </a:r>
            <a:r>
              <a:rPr lang="ru-RU" altLang="bg-BG" dirty="0" err="1" smtClean="0"/>
              <a:t>второ</a:t>
            </a:r>
            <a:r>
              <a:rPr lang="ru-RU" altLang="bg-BG" dirty="0" smtClean="0"/>
              <a:t> </a:t>
            </a:r>
            <a:r>
              <a:rPr lang="ru-RU" altLang="bg-BG" dirty="0" err="1" smtClean="0"/>
              <a:t>място</a:t>
            </a:r>
            <a:r>
              <a:rPr lang="ru-RU" altLang="bg-BG" dirty="0" smtClean="0"/>
              <a:t>, </a:t>
            </a:r>
            <a:r>
              <a:rPr lang="ru-RU" altLang="bg-BG" dirty="0" err="1" smtClean="0"/>
              <a:t>въпреки</a:t>
            </a:r>
            <a:r>
              <a:rPr lang="ru-RU" altLang="bg-BG" dirty="0" smtClean="0"/>
              <a:t> </a:t>
            </a:r>
            <a:r>
              <a:rPr lang="ru-RU" altLang="bg-BG" dirty="0" err="1" smtClean="0"/>
              <a:t>липсата</a:t>
            </a:r>
            <a:r>
              <a:rPr lang="ru-RU" altLang="bg-BG" dirty="0" smtClean="0"/>
              <a:t> на </a:t>
            </a:r>
            <a:r>
              <a:rPr lang="ru-RU" altLang="bg-BG" dirty="0" err="1" smtClean="0"/>
              <a:t>реализъм</a:t>
            </a:r>
            <a:r>
              <a:rPr lang="ru-RU" altLang="bg-BG" dirty="0" smtClean="0"/>
              <a:t>, перфектно </a:t>
            </a:r>
            <a:r>
              <a:rPr lang="ru-RU" altLang="bg-BG" dirty="0" err="1" smtClean="0"/>
              <a:t>конкурентен</a:t>
            </a:r>
            <a:r>
              <a:rPr lang="ru-RU" altLang="bg-BG" dirty="0" smtClean="0"/>
              <a:t> </a:t>
            </a:r>
            <a:r>
              <a:rPr lang="ru-RU" altLang="bg-BG" dirty="0" err="1" smtClean="0"/>
              <a:t>модел</a:t>
            </a:r>
            <a:r>
              <a:rPr lang="ru-RU" altLang="bg-BG" dirty="0" smtClean="0"/>
              <a:t> </a:t>
            </a:r>
            <a:r>
              <a:rPr lang="ru-RU" altLang="bg-BG" dirty="0" err="1" smtClean="0"/>
              <a:t>може</a:t>
            </a:r>
            <a:r>
              <a:rPr lang="ru-RU" altLang="bg-BG" dirty="0" smtClean="0"/>
              <a:t> да ни научи много за </a:t>
            </a:r>
            <a:r>
              <a:rPr lang="ru-RU" altLang="bg-BG" dirty="0" err="1" smtClean="0"/>
              <a:t>това</a:t>
            </a:r>
            <a:r>
              <a:rPr lang="ru-RU" altLang="bg-BG" dirty="0" smtClean="0"/>
              <a:t> как </a:t>
            </a:r>
            <a:r>
              <a:rPr lang="ru-RU" altLang="bg-BG" dirty="0" err="1" smtClean="0"/>
              <a:t>работи</a:t>
            </a:r>
            <a:r>
              <a:rPr lang="ru-RU" altLang="bg-BG" dirty="0" smtClean="0"/>
              <a:t> </a:t>
            </a:r>
            <a:r>
              <a:rPr lang="ru-RU" altLang="bg-BG" dirty="0" err="1" smtClean="0"/>
              <a:t>светът</a:t>
            </a:r>
            <a:r>
              <a:rPr lang="ru-RU" altLang="bg-BG" dirty="0" smtClean="0"/>
              <a:t>, </a:t>
            </a:r>
            <a:r>
              <a:rPr lang="ru-RU" altLang="bg-BG" dirty="0" err="1" smtClean="0"/>
              <a:t>както</a:t>
            </a:r>
            <a:r>
              <a:rPr lang="ru-RU" altLang="bg-BG" dirty="0" smtClean="0"/>
              <a:t> </a:t>
            </a:r>
            <a:r>
              <a:rPr lang="ru-RU" altLang="bg-BG" dirty="0" err="1" smtClean="0"/>
              <a:t>ще</a:t>
            </a:r>
            <a:r>
              <a:rPr lang="ru-RU" altLang="bg-BG" dirty="0" smtClean="0"/>
              <a:t> видим много </a:t>
            </a:r>
            <a:r>
              <a:rPr lang="ru-RU" altLang="bg-BG" dirty="0" err="1" smtClean="0"/>
              <a:t>пъти</a:t>
            </a:r>
            <a:r>
              <a:rPr lang="ru-RU" altLang="bg-BG" dirty="0" smtClean="0"/>
              <a:t> в </a:t>
            </a:r>
            <a:r>
              <a:rPr lang="ru-RU" altLang="bg-BG" dirty="0" err="1" smtClean="0"/>
              <a:t>следващите</a:t>
            </a:r>
            <a:r>
              <a:rPr lang="ru-RU" altLang="bg-BG" dirty="0" smtClean="0"/>
              <a:t> теми.</a:t>
            </a:r>
            <a:endParaRPr lang="en-US" altLang="bg-BG"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377E4E9-8D9C-4F31-8235-CBB782B6F08E}" type="slidenum">
              <a:rPr lang="en-US" altLang="bg-BG" smtClean="0"/>
              <a:pPr eaLnBrk="1" hangingPunct="1">
                <a:spcBef>
                  <a:spcPct val="0"/>
                </a:spcBef>
              </a:pPr>
              <a:t>28</a:t>
            </a:fld>
            <a:endParaRPr lang="en-US" altLang="bg-BG"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F6D5163-C200-408F-876B-AC0D2A1D9FE0}" type="slidenum">
              <a:rPr lang="en-US" altLang="bg-BG" smtClean="0"/>
              <a:pPr eaLnBrk="1" hangingPunct="1">
                <a:spcBef>
                  <a:spcPct val="0"/>
                </a:spcBef>
              </a:pPr>
              <a:t>29</a:t>
            </a:fld>
            <a:endParaRPr lang="en-US" altLang="bg-BG"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4A60121-3B1C-445B-9070-A70A5D835AE0}" type="slidenum">
              <a:rPr lang="en-US" altLang="bg-BG" smtClean="0"/>
              <a:pPr eaLnBrk="1" hangingPunct="1">
                <a:spcBef>
                  <a:spcPct val="0"/>
                </a:spcBef>
              </a:pPr>
              <a:t>30</a:t>
            </a:fld>
            <a:endParaRPr lang="en-US" altLang="bg-BG" smtClean="0"/>
          </a:p>
        </p:txBody>
      </p:sp>
      <p:sp>
        <p:nvSpPr>
          <p:cNvPr id="1146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4CCC600-6955-439F-B469-E9294A1BF4D2}" type="slidenum">
              <a:rPr lang="en-US" altLang="bg-BG">
                <a:cs typeface="Arial" charset="0"/>
              </a:rPr>
              <a:pPr algn="r" eaLnBrk="1" hangingPunct="1">
                <a:spcBef>
                  <a:spcPct val="0"/>
                </a:spcBef>
              </a:pPr>
              <a:t>30</a:t>
            </a:fld>
            <a:endParaRPr lang="en-US" altLang="bg-BG">
              <a:cs typeface="Arial" charset="0"/>
            </a:endParaRPr>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bg-BG" smtClean="0"/>
              <a:t>Supply comes from the behavior of sellers.  </a:t>
            </a:r>
          </a:p>
          <a:p>
            <a:pPr eaLnBrk="1" hangingPunct="1"/>
            <a:endParaRPr lang="en-US" altLang="bg-BG"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667CC74-31EE-4616-87F0-80AAE0BC6493}" type="slidenum">
              <a:rPr lang="en-US" altLang="bg-BG" smtClean="0"/>
              <a:pPr eaLnBrk="1" hangingPunct="1">
                <a:spcBef>
                  <a:spcPct val="0"/>
                </a:spcBef>
              </a:pPr>
              <a:t>32</a:t>
            </a:fld>
            <a:endParaRPr lang="en-US" altLang="bg-BG" smtClean="0"/>
          </a:p>
        </p:txBody>
      </p:sp>
      <p:sp>
        <p:nvSpPr>
          <p:cNvPr id="1157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C31D449-975A-475E-A8D8-CA616C632292}" type="slidenum">
              <a:rPr lang="en-US" altLang="bg-BG">
                <a:cs typeface="Arial" charset="0"/>
              </a:rPr>
              <a:pPr algn="r" eaLnBrk="1" hangingPunct="1">
                <a:spcBef>
                  <a:spcPct val="0"/>
                </a:spcBef>
              </a:pPr>
              <a:t>32</a:t>
            </a:fld>
            <a:endParaRPr lang="en-US" altLang="bg-BG">
              <a:cs typeface="Arial" charset="0"/>
            </a:endParaRPr>
          </a:p>
        </p:txBody>
      </p:sp>
      <p:sp>
        <p:nvSpPr>
          <p:cNvPr id="115716" name="Rectangle 2"/>
          <p:cNvSpPr>
            <a:spLocks noGrp="1" noRot="1" noChangeAspect="1" noChangeArrowheads="1" noTextEdit="1"/>
          </p:cNvSpPr>
          <p:nvPr>
            <p:ph type="sldImg"/>
          </p:nvPr>
        </p:nvSpPr>
        <p:spPr>
          <a:xfrm>
            <a:off x="1143000" y="534988"/>
            <a:ext cx="4572000" cy="3429000"/>
          </a:xfrm>
          <a:ln/>
        </p:spPr>
      </p:sp>
      <p:sp>
        <p:nvSpPr>
          <p:cNvPr id="1157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ED650F-551E-48FF-98F0-FF4944C53365}" type="slidenum">
              <a:rPr lang="en-US" altLang="bg-BG" smtClean="0"/>
              <a:pPr eaLnBrk="1" hangingPunct="1">
                <a:spcBef>
                  <a:spcPct val="0"/>
                </a:spcBef>
              </a:pPr>
              <a:t>33</a:t>
            </a:fld>
            <a:endParaRPr lang="en-US" altLang="bg-BG" smtClean="0"/>
          </a:p>
        </p:txBody>
      </p:sp>
      <p:sp>
        <p:nvSpPr>
          <p:cNvPr id="1167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D177131-93CD-4278-A2E1-5F00382F9AE3}" type="slidenum">
              <a:rPr lang="en-US" altLang="bg-BG">
                <a:cs typeface="Arial" charset="0"/>
              </a:rPr>
              <a:pPr algn="r" eaLnBrk="1" hangingPunct="1">
                <a:spcBef>
                  <a:spcPct val="0"/>
                </a:spcBef>
              </a:pPr>
              <a:t>33</a:t>
            </a:fld>
            <a:endParaRPr lang="en-US" altLang="bg-BG">
              <a:cs typeface="Arial" charset="0"/>
            </a:endParaRPr>
          </a:p>
        </p:txBody>
      </p:sp>
      <p:sp>
        <p:nvSpPr>
          <p:cNvPr id="116740" name="Rectangle 2"/>
          <p:cNvSpPr>
            <a:spLocks noGrp="1" noRot="1" noChangeAspect="1" noChangeArrowheads="1" noTextEdit="1"/>
          </p:cNvSpPr>
          <p:nvPr>
            <p:ph type="sldImg"/>
          </p:nvPr>
        </p:nvSpPr>
        <p:spPr>
          <a:xfrm>
            <a:off x="1143000" y="534988"/>
            <a:ext cx="4572000" cy="3429000"/>
          </a:xfrm>
          <a:ln/>
        </p:spPr>
      </p:sp>
      <p:sp>
        <p:nvSpPr>
          <p:cNvPr id="1167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C576153-1B35-4DA3-84A8-CD11A32034B3}" type="slidenum">
              <a:rPr lang="en-US" altLang="bg-BG" smtClean="0"/>
              <a:pPr eaLnBrk="1" hangingPunct="1">
                <a:spcBef>
                  <a:spcPct val="0"/>
                </a:spcBef>
              </a:pPr>
              <a:t>34</a:t>
            </a:fld>
            <a:endParaRPr lang="en-US" altLang="bg-BG" smtClean="0"/>
          </a:p>
        </p:txBody>
      </p:sp>
      <p:sp>
        <p:nvSpPr>
          <p:cNvPr id="1177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7B5EAFC-20A3-4F92-B69C-F17B22D9091C}" type="slidenum">
              <a:rPr lang="en-US" altLang="bg-BG">
                <a:cs typeface="Arial" charset="0"/>
              </a:rPr>
              <a:pPr algn="r" eaLnBrk="1" hangingPunct="1">
                <a:spcBef>
                  <a:spcPct val="0"/>
                </a:spcBef>
              </a:pPr>
              <a:t>34</a:t>
            </a:fld>
            <a:endParaRPr lang="en-US" altLang="bg-BG">
              <a:cs typeface="Arial" charset="0"/>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smtClean="0"/>
          </a:p>
          <a:p>
            <a:pPr eaLnBrk="1" hangingPunct="1"/>
            <a:r>
              <a:rPr lang="ru-RU" altLang="bg-BG" smtClean="0"/>
              <a:t>Отново, допускането на само двама продавачи е явно нарушение на съвършена конкуренция. Въпреки това, той е много по-лесно за студентите да се научат как кривата на предлагането на пазара се отнася до отделните доставки в случая две на продавача.</a:t>
            </a:r>
            <a:endParaRPr lang="en-US" altLang="bg-BG"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EC985BB-9346-4DB6-82FF-6BB74D200FB0}" type="slidenum">
              <a:rPr lang="en-US" altLang="bg-BG" smtClean="0"/>
              <a:pPr eaLnBrk="1" hangingPunct="1">
                <a:spcBef>
                  <a:spcPct val="0"/>
                </a:spcBef>
              </a:pPr>
              <a:t>35</a:t>
            </a:fld>
            <a:endParaRPr lang="en-US" altLang="bg-BG" smtClean="0"/>
          </a:p>
        </p:txBody>
      </p:sp>
      <p:sp>
        <p:nvSpPr>
          <p:cNvPr id="1187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00C83A8-F2FC-4C84-AAC3-38D9B703DF6E}" type="slidenum">
              <a:rPr lang="en-US" altLang="bg-BG">
                <a:cs typeface="Arial" charset="0"/>
              </a:rPr>
              <a:pPr algn="r" eaLnBrk="1" hangingPunct="1">
                <a:spcBef>
                  <a:spcPct val="0"/>
                </a:spcBef>
              </a:pPr>
              <a:t>35</a:t>
            </a:fld>
            <a:endParaRPr lang="en-US" altLang="bg-BG">
              <a:cs typeface="Arial" charset="0"/>
            </a:endParaRPr>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bg-BG" altLang="bg-BG"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B2A0673-A4F5-4500-8D47-E3C146108676}" type="slidenum">
              <a:rPr lang="en-US" altLang="bg-BG" smtClean="0"/>
              <a:pPr eaLnBrk="1" hangingPunct="1">
                <a:spcBef>
                  <a:spcPct val="0"/>
                </a:spcBef>
              </a:pPr>
              <a:t>36</a:t>
            </a:fld>
            <a:endParaRPr lang="en-US" altLang="bg-BG" smtClean="0"/>
          </a:p>
        </p:txBody>
      </p:sp>
      <p:sp>
        <p:nvSpPr>
          <p:cNvPr id="1198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39B5049-525A-4AB1-9EE1-DD7D3A328952}" type="slidenum">
              <a:rPr lang="en-US" altLang="bg-BG">
                <a:cs typeface="Arial" charset="0"/>
              </a:rPr>
              <a:pPr algn="r" eaLnBrk="1" hangingPunct="1">
                <a:spcBef>
                  <a:spcPct val="0"/>
                </a:spcBef>
              </a:pPr>
              <a:t>36</a:t>
            </a:fld>
            <a:endParaRPr lang="en-US" altLang="bg-BG">
              <a:cs typeface="Arial" charset="0"/>
            </a:endParaRPr>
          </a:p>
        </p:txBody>
      </p:sp>
      <p:sp>
        <p:nvSpPr>
          <p:cNvPr id="119812" name="Rectangle 2"/>
          <p:cNvSpPr>
            <a:spLocks noGrp="1" noRot="1" noChangeAspect="1" noChangeArrowheads="1" noTextEdit="1"/>
          </p:cNvSpPr>
          <p:nvPr>
            <p:ph type="sldImg"/>
          </p:nvPr>
        </p:nvSpPr>
        <p:spPr>
          <a:xfrm>
            <a:off x="1143000" y="534988"/>
            <a:ext cx="4572000" cy="3429000"/>
          </a:xfrm>
          <a:ln/>
        </p:spPr>
      </p:sp>
      <p:sp>
        <p:nvSpPr>
          <p:cNvPr id="1198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smtClean="0"/>
          </a:p>
          <a:p>
            <a:pPr eaLnBrk="1" hangingPunct="1"/>
            <a:r>
              <a:rPr lang="ru-RU" altLang="bg-BG" smtClean="0"/>
              <a:t>Неценови детерминанти на предлагането просто означават неща - различни от цената на стоката - които определят предлагането на стоката продавачи.</a:t>
            </a:r>
            <a:endParaRPr lang="en-US" altLang="bg-BG"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B547770-C8DD-4D98-B0E9-27F6EC00185D}" type="slidenum">
              <a:rPr lang="en-US" altLang="bg-BG" smtClean="0"/>
              <a:pPr eaLnBrk="1" hangingPunct="1">
                <a:spcBef>
                  <a:spcPct val="0"/>
                </a:spcBef>
              </a:pPr>
              <a:t>37</a:t>
            </a:fld>
            <a:endParaRPr lang="en-US" altLang="bg-BG" smtClean="0"/>
          </a:p>
        </p:txBody>
      </p:sp>
      <p:sp>
        <p:nvSpPr>
          <p:cNvPr id="1208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F4CFD2BD-C90C-422B-A288-379945DD9903}" type="slidenum">
              <a:rPr lang="en-US" altLang="bg-BG">
                <a:cs typeface="Arial" charset="0"/>
              </a:rPr>
              <a:pPr algn="r" eaLnBrk="1" hangingPunct="1">
                <a:spcBef>
                  <a:spcPct val="0"/>
                </a:spcBef>
              </a:pPr>
              <a:t>37</a:t>
            </a:fld>
            <a:endParaRPr lang="en-US" altLang="bg-BG">
              <a:cs typeface="Arial" charset="0"/>
            </a:endParaRPr>
          </a:p>
        </p:txBody>
      </p:sp>
      <p:sp>
        <p:nvSpPr>
          <p:cNvPr id="120836" name="Rectangle 2"/>
          <p:cNvSpPr>
            <a:spLocks noGrp="1" noRot="1" noChangeAspect="1" noChangeArrowheads="1" noTextEdit="1"/>
          </p:cNvSpPr>
          <p:nvPr>
            <p:ph type="sldImg"/>
          </p:nvPr>
        </p:nvSpPr>
        <p:spPr>
          <a:xfrm>
            <a:off x="1143000" y="534988"/>
            <a:ext cx="4572000" cy="3429000"/>
          </a:xfrm>
          <a:ln/>
        </p:spPr>
      </p:sp>
      <p:sp>
        <p:nvSpPr>
          <p:cNvPr id="1208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През второто тире, "производствената цена" просто означава, цената на стоката, на фирмите за производство и продажба. Използвал съм "производствената цена" тук, за да се разграничи от "входни цени."</a:t>
            </a:r>
            <a:endParaRPr lang="en-US" altLang="bg-BG"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888C326-2051-4BF3-8784-5386C0BAFB69}" type="slidenum">
              <a:rPr lang="en-US" altLang="bg-BG" smtClean="0"/>
              <a:pPr eaLnBrk="1" hangingPunct="1">
                <a:spcBef>
                  <a:spcPct val="0"/>
                </a:spcBef>
              </a:pPr>
              <a:t>38</a:t>
            </a:fld>
            <a:endParaRPr lang="en-US" altLang="bg-BG" smtClean="0"/>
          </a:p>
        </p:txBody>
      </p:sp>
      <p:sp>
        <p:nvSpPr>
          <p:cNvPr id="1218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4C065DB-4870-44C6-B5EC-E0530B1543A1}" type="slidenum">
              <a:rPr lang="en-US" altLang="bg-BG">
                <a:cs typeface="Arial" charset="0"/>
              </a:rPr>
              <a:pPr algn="r" eaLnBrk="1" hangingPunct="1">
                <a:spcBef>
                  <a:spcPct val="0"/>
                </a:spcBef>
              </a:pPr>
              <a:t>38</a:t>
            </a:fld>
            <a:endParaRPr lang="en-US" altLang="bg-BG">
              <a:cs typeface="Arial" charset="0"/>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bg-BG"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AD684D3-3147-475D-A1BE-85E5687C42B9}" type="slidenum">
              <a:rPr lang="en-US" altLang="bg-BG" smtClean="0"/>
              <a:pPr eaLnBrk="1" hangingPunct="1">
                <a:spcBef>
                  <a:spcPct val="0"/>
                </a:spcBef>
              </a:pPr>
              <a:t>3</a:t>
            </a:fld>
            <a:endParaRPr lang="en-US" altLang="bg-BG" smtClean="0"/>
          </a:p>
        </p:txBody>
      </p:sp>
      <p:sp>
        <p:nvSpPr>
          <p:cNvPr id="962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1601FA0-E24C-4FF7-B67E-4470A2A86BD6}" type="slidenum">
              <a:rPr lang="en-US" altLang="bg-BG">
                <a:cs typeface="Arial" charset="0"/>
              </a:rPr>
              <a:pPr algn="r" eaLnBrk="1" hangingPunct="1">
                <a:spcBef>
                  <a:spcPct val="0"/>
                </a:spcBef>
              </a:pPr>
              <a:t>3</a:t>
            </a:fld>
            <a:endParaRPr lang="en-US" altLang="bg-BG">
              <a:cs typeface="Arial" charset="0"/>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bg-BG" dirty="0" smtClean="0"/>
              <a:t>  </a:t>
            </a:r>
            <a:r>
              <a:rPr lang="ru-RU" altLang="bg-BG" dirty="0" err="1" smtClean="0"/>
              <a:t>Търсенето</a:t>
            </a:r>
            <a:r>
              <a:rPr lang="ru-RU" altLang="bg-BG" dirty="0" smtClean="0"/>
              <a:t>  </a:t>
            </a:r>
            <a:r>
              <a:rPr lang="ru-RU" altLang="bg-BG" dirty="0" err="1" smtClean="0"/>
              <a:t>следва</a:t>
            </a:r>
            <a:r>
              <a:rPr lang="ru-RU" altLang="bg-BG" dirty="0" smtClean="0"/>
              <a:t> от </a:t>
            </a:r>
            <a:r>
              <a:rPr lang="ru-RU" altLang="bg-BG" dirty="0" err="1" smtClean="0"/>
              <a:t>поведението</a:t>
            </a:r>
            <a:r>
              <a:rPr lang="ru-RU" altLang="bg-BG" dirty="0" smtClean="0"/>
              <a:t> на </a:t>
            </a:r>
            <a:r>
              <a:rPr lang="ru-RU" altLang="bg-BG" dirty="0" err="1" smtClean="0"/>
              <a:t>купувачите</a:t>
            </a:r>
            <a:r>
              <a:rPr lang="ru-RU" altLang="bg-BG" dirty="0" smtClean="0"/>
              <a:t>.</a:t>
            </a:r>
            <a:endParaRPr lang="en-US" altLang="bg-BG"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98903EC-8D37-4C34-AF10-87CCEE69AF66}" type="slidenum">
              <a:rPr lang="en-US" altLang="bg-BG" smtClean="0"/>
              <a:pPr eaLnBrk="1" hangingPunct="1">
                <a:spcBef>
                  <a:spcPct val="0"/>
                </a:spcBef>
              </a:pPr>
              <a:t>39</a:t>
            </a:fld>
            <a:endParaRPr lang="en-US" altLang="bg-BG" smtClean="0"/>
          </a:p>
        </p:txBody>
      </p:sp>
      <p:sp>
        <p:nvSpPr>
          <p:cNvPr id="1228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477EB912-BF01-4F53-A0D2-FD3C032B584B}" type="slidenum">
              <a:rPr lang="en-US" altLang="bg-BG">
                <a:cs typeface="Arial" charset="0"/>
              </a:rPr>
              <a:pPr algn="r" eaLnBrk="1" hangingPunct="1">
                <a:spcBef>
                  <a:spcPct val="0"/>
                </a:spcBef>
              </a:pPr>
              <a:t>39</a:t>
            </a:fld>
            <a:endParaRPr lang="en-US" altLang="bg-BG">
              <a:cs typeface="Arial" charset="0"/>
            </a:endParaRPr>
          </a:p>
        </p:txBody>
      </p:sp>
      <p:sp>
        <p:nvSpPr>
          <p:cNvPr id="122884" name="Rectangle 2"/>
          <p:cNvSpPr>
            <a:spLocks noGrp="1" noRot="1" noChangeAspect="1" noChangeArrowheads="1" noTextEdit="1"/>
          </p:cNvSpPr>
          <p:nvPr>
            <p:ph type="sldImg"/>
          </p:nvPr>
        </p:nvSpPr>
        <p:spPr>
          <a:xfrm>
            <a:off x="1143000" y="534988"/>
            <a:ext cx="4572000" cy="3429000"/>
          </a:xfrm>
          <a:ln/>
        </p:spPr>
      </p:sp>
      <p:sp>
        <p:nvSpPr>
          <p:cNvPr id="1228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7CFD871-C077-4888-AD9D-452F17F0C3A6}" type="slidenum">
              <a:rPr lang="en-US" altLang="bg-BG" smtClean="0"/>
              <a:pPr eaLnBrk="1" hangingPunct="1">
                <a:spcBef>
                  <a:spcPct val="0"/>
                </a:spcBef>
              </a:pPr>
              <a:t>40</a:t>
            </a:fld>
            <a:endParaRPr lang="en-US" altLang="bg-BG" smtClean="0"/>
          </a:p>
        </p:txBody>
      </p:sp>
      <p:sp>
        <p:nvSpPr>
          <p:cNvPr id="1239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5AC9DAED-0776-4849-A347-600DAF2810A2}" type="slidenum">
              <a:rPr lang="en-US" altLang="bg-BG">
                <a:cs typeface="Arial" charset="0"/>
              </a:rPr>
              <a:pPr algn="r" eaLnBrk="1" hangingPunct="1">
                <a:spcBef>
                  <a:spcPct val="0"/>
                </a:spcBef>
              </a:pPr>
              <a:t>40</a:t>
            </a:fld>
            <a:endParaRPr lang="en-US" altLang="bg-BG">
              <a:cs typeface="Arial" charset="0"/>
            </a:endParaRPr>
          </a:p>
        </p:txBody>
      </p:sp>
      <p:sp>
        <p:nvSpPr>
          <p:cNvPr id="123908" name="Rectangle 2"/>
          <p:cNvSpPr>
            <a:spLocks noGrp="1" noRot="1" noChangeAspect="1" noChangeArrowheads="1" noTextEdit="1"/>
          </p:cNvSpPr>
          <p:nvPr>
            <p:ph type="sldImg"/>
          </p:nvPr>
        </p:nvSpPr>
        <p:spPr>
          <a:xfrm>
            <a:off x="1143000" y="534988"/>
            <a:ext cx="4572000" cy="3429000"/>
          </a:xfrm>
          <a:ln/>
        </p:spPr>
      </p:sp>
      <p:sp>
        <p:nvSpPr>
          <p:cNvPr id="1239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FCE74F9-25A7-430E-B00F-32E6D8810868}" type="slidenum">
              <a:rPr lang="en-US" altLang="bg-BG" smtClean="0"/>
              <a:pPr eaLnBrk="1" hangingPunct="1">
                <a:spcBef>
                  <a:spcPct val="0"/>
                </a:spcBef>
              </a:pPr>
              <a:t>41</a:t>
            </a:fld>
            <a:endParaRPr lang="en-US" altLang="bg-BG" smtClean="0"/>
          </a:p>
        </p:txBody>
      </p:sp>
      <p:sp>
        <p:nvSpPr>
          <p:cNvPr id="1249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B2CCBE9F-F6AE-445B-9BD2-DA3E50C5347E}" type="slidenum">
              <a:rPr lang="en-US" altLang="bg-BG">
                <a:cs typeface="Arial" charset="0"/>
              </a:rPr>
              <a:pPr algn="r" eaLnBrk="1" hangingPunct="1">
                <a:spcBef>
                  <a:spcPct val="0"/>
                </a:spcBef>
              </a:pPr>
              <a:t>41</a:t>
            </a:fld>
            <a:endParaRPr lang="en-US" altLang="bg-BG">
              <a:cs typeface="Arial" charset="0"/>
            </a:endParaRPr>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CD0AED9-0BFC-48EF-B8CF-E487CD03395E}" type="slidenum">
              <a:rPr lang="en-US" altLang="bg-BG" smtClean="0"/>
              <a:pPr eaLnBrk="1" hangingPunct="1">
                <a:spcBef>
                  <a:spcPct val="0"/>
                </a:spcBef>
              </a:pPr>
              <a:t>42</a:t>
            </a:fld>
            <a:endParaRPr lang="en-US" altLang="bg-BG" smtClean="0"/>
          </a:p>
        </p:txBody>
      </p:sp>
      <p:sp>
        <p:nvSpPr>
          <p:cNvPr id="1259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1BD11DE-22E6-42CE-BBD0-25075CDFAA9B}" type="slidenum">
              <a:rPr lang="en-US" altLang="bg-BG">
                <a:cs typeface="Arial" charset="0"/>
              </a:rPr>
              <a:pPr algn="r" eaLnBrk="1" hangingPunct="1">
                <a:spcBef>
                  <a:spcPct val="0"/>
                </a:spcBef>
              </a:pPr>
              <a:t>42</a:t>
            </a:fld>
            <a:endParaRPr lang="en-US" altLang="bg-BG">
              <a:cs typeface="Arial" charset="0"/>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07EDD5A-3224-42B7-9E2A-D2C6665E0DA8}" type="slidenum">
              <a:rPr lang="en-US" altLang="bg-BG" smtClean="0"/>
              <a:pPr eaLnBrk="1" hangingPunct="1">
                <a:spcBef>
                  <a:spcPct val="0"/>
                </a:spcBef>
              </a:pPr>
              <a:t>43</a:t>
            </a:fld>
            <a:endParaRPr lang="en-US" altLang="bg-BG"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smtClean="0"/>
          </a:p>
          <a:p>
            <a:pPr eaLnBrk="1" hangingPunct="1"/>
            <a:r>
              <a:rPr lang="ru-RU" altLang="bg-BG" smtClean="0"/>
              <a:t>"Данъчна декларация подготовка на софтуера" означава програми като TurboTax от Quicken и TaxCut от H &amp; R Block.</a:t>
            </a:r>
            <a:endParaRPr lang="en-US" altLang="bg-BG"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072548E-62E2-452F-AA43-E8A73C903D01}" type="slidenum">
              <a:rPr lang="en-US" altLang="bg-BG" smtClean="0"/>
              <a:pPr eaLnBrk="1" hangingPunct="1">
                <a:spcBef>
                  <a:spcPct val="0"/>
                </a:spcBef>
              </a:pPr>
              <a:t>44</a:t>
            </a:fld>
            <a:endParaRPr lang="en-US" altLang="bg-BG"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A4CA54F-DFB0-4D60-9E12-01C599BCD820}" type="slidenum">
              <a:rPr lang="en-US" altLang="bg-BG" smtClean="0"/>
              <a:pPr eaLnBrk="1" hangingPunct="1">
                <a:spcBef>
                  <a:spcPct val="0"/>
                </a:spcBef>
              </a:pPr>
              <a:t>45</a:t>
            </a:fld>
            <a:endParaRPr lang="en-US" altLang="bg-BG"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A32CAD4-E532-4B4C-83F7-55547FC01AAC}" type="slidenum">
              <a:rPr lang="en-US" altLang="bg-BG" smtClean="0"/>
              <a:pPr eaLnBrk="1" hangingPunct="1">
                <a:spcBef>
                  <a:spcPct val="0"/>
                </a:spcBef>
              </a:pPr>
              <a:t>46</a:t>
            </a:fld>
            <a:endParaRPr lang="en-US" altLang="bg-BG"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8B08EEA-BF49-4B2B-9916-4E25E3CC79A4}" type="slidenum">
              <a:rPr lang="en-US" altLang="bg-BG" smtClean="0"/>
              <a:pPr eaLnBrk="1" hangingPunct="1">
                <a:spcBef>
                  <a:spcPct val="0"/>
                </a:spcBef>
              </a:pPr>
              <a:t>47</a:t>
            </a:fld>
            <a:endParaRPr lang="en-US" altLang="bg-BG" smtClean="0"/>
          </a:p>
        </p:txBody>
      </p:sp>
      <p:sp>
        <p:nvSpPr>
          <p:cNvPr id="1310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81B2C1E-80DB-424D-BA71-D309CD075923}" type="slidenum">
              <a:rPr lang="en-US" altLang="bg-BG">
                <a:cs typeface="Arial" charset="0"/>
              </a:rPr>
              <a:pPr algn="r" eaLnBrk="1" hangingPunct="1">
                <a:spcBef>
                  <a:spcPct val="0"/>
                </a:spcBef>
              </a:pPr>
              <a:t>47</a:t>
            </a:fld>
            <a:endParaRPr lang="en-US" altLang="bg-BG">
              <a:cs typeface="Arial" charset="0"/>
            </a:endParaRPr>
          </a:p>
        </p:txBody>
      </p:sp>
      <p:sp>
        <p:nvSpPr>
          <p:cNvPr id="131076" name="Rectangle 2"/>
          <p:cNvSpPr>
            <a:spLocks noGrp="1" noRot="1" noChangeAspect="1" noChangeArrowheads="1" noTextEdit="1"/>
          </p:cNvSpPr>
          <p:nvPr>
            <p:ph type="sldImg"/>
          </p:nvPr>
        </p:nvSpPr>
        <p:spPr>
          <a:xfrm>
            <a:off x="1143000" y="534988"/>
            <a:ext cx="4572000" cy="3429000"/>
          </a:xfrm>
          <a:ln/>
        </p:spPr>
      </p:sp>
      <p:sp>
        <p:nvSpPr>
          <p:cNvPr id="1310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Нека сега се върнем към примера с мляко, за да илюстрира концепциите за равновесие, недостиг и излишък.</a:t>
            </a:r>
            <a:endParaRPr lang="en-US" altLang="bg-BG"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F0C4C79-E866-49E1-84A3-BAA0838A188B}" type="slidenum">
              <a:rPr lang="en-US" altLang="bg-BG" smtClean="0"/>
              <a:pPr eaLnBrk="1" hangingPunct="1">
                <a:spcBef>
                  <a:spcPct val="0"/>
                </a:spcBef>
              </a:pPr>
              <a:t>48</a:t>
            </a:fld>
            <a:endParaRPr lang="en-US" altLang="bg-BG" smtClean="0"/>
          </a:p>
        </p:txBody>
      </p:sp>
      <p:sp>
        <p:nvSpPr>
          <p:cNvPr id="1320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61A5652-2816-4086-8C49-542F8F8A9424}" type="slidenum">
              <a:rPr lang="en-US" altLang="bg-BG">
                <a:cs typeface="Arial" charset="0"/>
              </a:rPr>
              <a:pPr algn="r" eaLnBrk="1" hangingPunct="1">
                <a:spcBef>
                  <a:spcPct val="0"/>
                </a:spcBef>
              </a:pPr>
              <a:t>48</a:t>
            </a:fld>
            <a:endParaRPr lang="en-US" altLang="bg-BG">
              <a:cs typeface="Arial" charset="0"/>
            </a:endParaRPr>
          </a:p>
        </p:txBody>
      </p:sp>
      <p:sp>
        <p:nvSpPr>
          <p:cNvPr id="132100" name="Rectangle 2"/>
          <p:cNvSpPr>
            <a:spLocks noGrp="1" noRot="1" noChangeAspect="1" noChangeArrowheads="1" noTextEdit="1"/>
          </p:cNvSpPr>
          <p:nvPr>
            <p:ph type="sldImg"/>
          </p:nvPr>
        </p:nvSpPr>
        <p:spPr>
          <a:xfrm>
            <a:off x="1143000" y="534988"/>
            <a:ext cx="4572000" cy="3429000"/>
          </a:xfrm>
          <a:ln/>
        </p:spPr>
      </p:sp>
      <p:sp>
        <p:nvSpPr>
          <p:cNvPr id="1321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B0255DE-42EE-4BF9-94FA-D857A54A688D}" type="slidenum">
              <a:rPr lang="en-US" altLang="bg-BG" smtClean="0"/>
              <a:pPr eaLnBrk="1" hangingPunct="1">
                <a:spcBef>
                  <a:spcPct val="0"/>
                </a:spcBef>
              </a:pPr>
              <a:t>4</a:t>
            </a:fld>
            <a:endParaRPr lang="en-US" altLang="bg-BG" smtClean="0"/>
          </a:p>
        </p:txBody>
      </p:sp>
      <p:sp>
        <p:nvSpPr>
          <p:cNvPr id="972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D1331F0-C752-48D4-A68A-E76246E3FA11}" type="slidenum">
              <a:rPr lang="en-US" altLang="bg-BG">
                <a:cs typeface="Arial" charset="0"/>
              </a:rPr>
              <a:pPr algn="r" eaLnBrk="1" hangingPunct="1">
                <a:spcBef>
                  <a:spcPct val="0"/>
                </a:spcBef>
              </a:pPr>
              <a:t>4</a:t>
            </a:fld>
            <a:endParaRPr lang="en-US" altLang="bg-BG">
              <a:cs typeface="Arial" charset="0"/>
            </a:endParaRPr>
          </a:p>
        </p:txBody>
      </p:sp>
      <p:sp>
        <p:nvSpPr>
          <p:cNvPr id="97284" name="Rectangle 2"/>
          <p:cNvSpPr>
            <a:spLocks noGrp="1" noRot="1" noChangeAspect="1" noChangeArrowheads="1" noTextEdit="1"/>
          </p:cNvSpPr>
          <p:nvPr>
            <p:ph type="sldImg"/>
          </p:nvPr>
        </p:nvSpPr>
        <p:spPr>
          <a:xfrm>
            <a:off x="1143000" y="534988"/>
            <a:ext cx="4572000" cy="3429000"/>
          </a:xfrm>
          <a:ln/>
        </p:spPr>
      </p:sp>
      <p:sp>
        <p:nvSpPr>
          <p:cNvPr id="972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FCA4B5F-B127-40BF-B452-B28FDA4C5016}" type="slidenum">
              <a:rPr lang="en-US" altLang="bg-BG" smtClean="0"/>
              <a:pPr eaLnBrk="1" hangingPunct="1">
                <a:spcBef>
                  <a:spcPct val="0"/>
                </a:spcBef>
              </a:pPr>
              <a:t>49</a:t>
            </a:fld>
            <a:endParaRPr lang="en-US" altLang="bg-BG" smtClean="0"/>
          </a:p>
        </p:txBody>
      </p:sp>
      <p:sp>
        <p:nvSpPr>
          <p:cNvPr id="1331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79D15D6-6BC7-4B5B-ABC9-E2A207C03315}" type="slidenum">
              <a:rPr lang="en-US" altLang="bg-BG">
                <a:cs typeface="Arial" charset="0"/>
              </a:rPr>
              <a:pPr algn="r" eaLnBrk="1" hangingPunct="1">
                <a:spcBef>
                  <a:spcPct val="0"/>
                </a:spcBef>
              </a:pPr>
              <a:t>49</a:t>
            </a:fld>
            <a:endParaRPr lang="en-US" altLang="bg-BG">
              <a:cs typeface="Arial" charset="0"/>
            </a:endParaRPr>
          </a:p>
        </p:txBody>
      </p:sp>
      <p:sp>
        <p:nvSpPr>
          <p:cNvPr id="133124" name="Rectangle 2"/>
          <p:cNvSpPr>
            <a:spLocks noGrp="1" noRot="1" noChangeAspect="1" noChangeArrowheads="1" noTextEdit="1"/>
          </p:cNvSpPr>
          <p:nvPr>
            <p:ph type="sldImg"/>
          </p:nvPr>
        </p:nvSpPr>
        <p:spPr>
          <a:xfrm>
            <a:off x="1143000" y="534988"/>
            <a:ext cx="4572000" cy="3429000"/>
          </a:xfrm>
          <a:ln/>
        </p:spPr>
      </p:sp>
      <p:sp>
        <p:nvSpPr>
          <p:cNvPr id="1331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1423542-829F-4A1B-B709-A2FAC7772A40}" type="slidenum">
              <a:rPr lang="en-US" altLang="bg-BG" smtClean="0"/>
              <a:pPr eaLnBrk="1" hangingPunct="1">
                <a:spcBef>
                  <a:spcPct val="0"/>
                </a:spcBef>
              </a:pPr>
              <a:t>50</a:t>
            </a:fld>
            <a:endParaRPr lang="en-US" altLang="bg-BG" smtClean="0"/>
          </a:p>
        </p:txBody>
      </p:sp>
      <p:sp>
        <p:nvSpPr>
          <p:cNvPr id="1341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2035742-FCEA-442C-AFA4-CD719DDD679D}" type="slidenum">
              <a:rPr lang="en-US" altLang="bg-BG">
                <a:cs typeface="Arial" charset="0"/>
              </a:rPr>
              <a:pPr algn="r" eaLnBrk="1" hangingPunct="1">
                <a:spcBef>
                  <a:spcPct val="0"/>
                </a:spcBef>
              </a:pPr>
              <a:t>50</a:t>
            </a:fld>
            <a:endParaRPr lang="en-US" altLang="bg-BG">
              <a:cs typeface="Arial" charset="0"/>
            </a:endParaRPr>
          </a:p>
        </p:txBody>
      </p:sp>
      <p:sp>
        <p:nvSpPr>
          <p:cNvPr id="134148" name="Rectangle 2"/>
          <p:cNvSpPr>
            <a:spLocks noGrp="1" noRot="1" noChangeAspect="1" noChangeArrowheads="1" noTextEdit="1"/>
          </p:cNvSpPr>
          <p:nvPr>
            <p:ph type="sldImg"/>
          </p:nvPr>
        </p:nvSpPr>
        <p:spPr>
          <a:xfrm>
            <a:off x="1143000" y="534988"/>
            <a:ext cx="4572000" cy="3429000"/>
          </a:xfrm>
          <a:ln/>
        </p:spPr>
      </p:sp>
      <p:sp>
        <p:nvSpPr>
          <p:cNvPr id="13414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FE696C5-CD1F-4BF5-8333-3185C947F809}" type="slidenum">
              <a:rPr lang="en-US" altLang="bg-BG" smtClean="0"/>
              <a:pPr eaLnBrk="1" hangingPunct="1">
                <a:spcBef>
                  <a:spcPct val="0"/>
                </a:spcBef>
              </a:pPr>
              <a:t>51</a:t>
            </a:fld>
            <a:endParaRPr lang="en-US" altLang="bg-BG" smtClean="0"/>
          </a:p>
        </p:txBody>
      </p:sp>
      <p:sp>
        <p:nvSpPr>
          <p:cNvPr id="1351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19D0B0D-07C7-4B5B-AE0E-9A743DD64086}" type="slidenum">
              <a:rPr lang="en-US" altLang="bg-BG">
                <a:cs typeface="Arial" charset="0"/>
              </a:rPr>
              <a:pPr algn="r" eaLnBrk="1" hangingPunct="1">
                <a:spcBef>
                  <a:spcPct val="0"/>
                </a:spcBef>
              </a:pPr>
              <a:t>51</a:t>
            </a:fld>
            <a:endParaRPr lang="en-US" altLang="bg-BG">
              <a:cs typeface="Arial" charset="0"/>
            </a:endParaRPr>
          </a:p>
        </p:txBody>
      </p:sp>
      <p:sp>
        <p:nvSpPr>
          <p:cNvPr id="135172" name="Rectangle 2"/>
          <p:cNvSpPr>
            <a:spLocks noGrp="1" noRot="1" noChangeAspect="1" noChangeArrowheads="1" noTextEdit="1"/>
          </p:cNvSpPr>
          <p:nvPr>
            <p:ph type="sldImg"/>
          </p:nvPr>
        </p:nvSpPr>
        <p:spPr>
          <a:xfrm>
            <a:off x="1143000" y="534988"/>
            <a:ext cx="4572000" cy="3429000"/>
          </a:xfrm>
          <a:ln/>
        </p:spPr>
      </p:sp>
      <p:sp>
        <p:nvSpPr>
          <p:cNvPr id="1351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CD4604A-BF76-4FB1-8DA4-1484C1FEE2F2}" type="slidenum">
              <a:rPr lang="en-US" altLang="bg-BG" smtClean="0"/>
              <a:pPr eaLnBrk="1" hangingPunct="1">
                <a:spcBef>
                  <a:spcPct val="0"/>
                </a:spcBef>
              </a:pPr>
              <a:t>52</a:t>
            </a:fld>
            <a:endParaRPr lang="en-US" altLang="bg-BG" smtClean="0"/>
          </a:p>
        </p:txBody>
      </p:sp>
      <p:sp>
        <p:nvSpPr>
          <p:cNvPr id="1361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A74F3A65-6981-4847-AD18-F7C31DB9B165}" type="slidenum">
              <a:rPr lang="en-US" altLang="bg-BG">
                <a:cs typeface="Arial" charset="0"/>
              </a:rPr>
              <a:pPr algn="r" eaLnBrk="1" hangingPunct="1">
                <a:spcBef>
                  <a:spcPct val="0"/>
                </a:spcBef>
              </a:pPr>
              <a:t>52</a:t>
            </a:fld>
            <a:endParaRPr lang="en-US" altLang="bg-BG">
              <a:cs typeface="Arial" charset="0"/>
            </a:endParaRPr>
          </a:p>
        </p:txBody>
      </p:sp>
      <p:sp>
        <p:nvSpPr>
          <p:cNvPr id="136196" name="Rectangle 2"/>
          <p:cNvSpPr>
            <a:spLocks noGrp="1" noRot="1" noChangeAspect="1" noChangeArrowheads="1" noTextEdit="1"/>
          </p:cNvSpPr>
          <p:nvPr>
            <p:ph type="sldImg"/>
          </p:nvPr>
        </p:nvSpPr>
        <p:spPr>
          <a:xfrm>
            <a:off x="1143000" y="534988"/>
            <a:ext cx="4572000" cy="3429000"/>
          </a:xfrm>
          <a:ln/>
        </p:spPr>
      </p:sp>
      <p:sp>
        <p:nvSpPr>
          <p:cNvPr id="1361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56EEAAA-C5FE-4864-8039-E5A3EC91F25D}" type="slidenum">
              <a:rPr lang="en-US" altLang="bg-BG" smtClean="0"/>
              <a:pPr eaLnBrk="1" hangingPunct="1">
                <a:spcBef>
                  <a:spcPct val="0"/>
                </a:spcBef>
              </a:pPr>
              <a:t>53</a:t>
            </a:fld>
            <a:endParaRPr lang="en-US" altLang="bg-BG" smtClean="0"/>
          </a:p>
        </p:txBody>
      </p:sp>
      <p:sp>
        <p:nvSpPr>
          <p:cNvPr id="1372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1C7D694-D327-43D3-8A94-B7E22FC7F4CE}" type="slidenum">
              <a:rPr lang="en-US" altLang="bg-BG">
                <a:cs typeface="Arial" charset="0"/>
              </a:rPr>
              <a:pPr algn="r" eaLnBrk="1" hangingPunct="1">
                <a:spcBef>
                  <a:spcPct val="0"/>
                </a:spcBef>
              </a:pPr>
              <a:t>53</a:t>
            </a:fld>
            <a:endParaRPr lang="en-US" altLang="bg-BG">
              <a:cs typeface="Arial" charset="0"/>
            </a:endParaRPr>
          </a:p>
        </p:txBody>
      </p:sp>
      <p:sp>
        <p:nvSpPr>
          <p:cNvPr id="137220" name="Rectangle 2"/>
          <p:cNvSpPr>
            <a:spLocks noGrp="1" noRot="1" noChangeAspect="1" noChangeArrowheads="1" noTextEdit="1"/>
          </p:cNvSpPr>
          <p:nvPr>
            <p:ph type="sldImg"/>
          </p:nvPr>
        </p:nvSpPr>
        <p:spPr>
          <a:xfrm>
            <a:off x="1143000" y="534988"/>
            <a:ext cx="4572000" cy="3429000"/>
          </a:xfrm>
          <a:ln/>
        </p:spPr>
      </p:sp>
      <p:sp>
        <p:nvSpPr>
          <p:cNvPr id="1372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1E662E9-52D1-4BED-99BF-32CC93599739}" type="slidenum">
              <a:rPr lang="en-US" altLang="bg-BG" smtClean="0"/>
              <a:pPr eaLnBrk="1" hangingPunct="1">
                <a:spcBef>
                  <a:spcPct val="0"/>
                </a:spcBef>
              </a:pPr>
              <a:t>54</a:t>
            </a:fld>
            <a:endParaRPr lang="en-US" altLang="bg-BG" smtClean="0"/>
          </a:p>
        </p:txBody>
      </p:sp>
      <p:sp>
        <p:nvSpPr>
          <p:cNvPr id="1382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3FE405C-4537-4156-B859-FCD0B727DA35}" type="slidenum">
              <a:rPr lang="en-US" altLang="bg-BG">
                <a:cs typeface="Arial" charset="0"/>
              </a:rPr>
              <a:pPr algn="r" eaLnBrk="1" hangingPunct="1">
                <a:spcBef>
                  <a:spcPct val="0"/>
                </a:spcBef>
              </a:pPr>
              <a:t>54</a:t>
            </a:fld>
            <a:endParaRPr lang="en-US" altLang="bg-BG">
              <a:cs typeface="Arial" charset="0"/>
            </a:endParaRPr>
          </a:p>
        </p:txBody>
      </p:sp>
      <p:sp>
        <p:nvSpPr>
          <p:cNvPr id="138244" name="Rectangle 2"/>
          <p:cNvSpPr>
            <a:spLocks noGrp="1" noRot="1" noChangeAspect="1" noChangeArrowheads="1" noTextEdit="1"/>
          </p:cNvSpPr>
          <p:nvPr>
            <p:ph type="sldImg"/>
          </p:nvPr>
        </p:nvSpPr>
        <p:spPr>
          <a:xfrm>
            <a:off x="1143000" y="534988"/>
            <a:ext cx="4572000" cy="3429000"/>
          </a:xfrm>
          <a:ln/>
        </p:spPr>
      </p:sp>
      <p:sp>
        <p:nvSpPr>
          <p:cNvPr id="13824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29EF6F1-8BC3-4549-9966-CA4B9E37D597}" type="slidenum">
              <a:rPr lang="en-US" altLang="bg-BG" smtClean="0"/>
              <a:pPr eaLnBrk="1" hangingPunct="1">
                <a:spcBef>
                  <a:spcPct val="0"/>
                </a:spcBef>
              </a:pPr>
              <a:t>55</a:t>
            </a:fld>
            <a:endParaRPr lang="en-US" altLang="bg-BG" smtClean="0"/>
          </a:p>
        </p:txBody>
      </p:sp>
      <p:sp>
        <p:nvSpPr>
          <p:cNvPr id="1392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A67B1F5-675B-4969-9AED-30BCF00F40CF}" type="slidenum">
              <a:rPr lang="en-US" altLang="bg-BG">
                <a:cs typeface="Arial" charset="0"/>
              </a:rPr>
              <a:pPr algn="r" eaLnBrk="1" hangingPunct="1">
                <a:spcBef>
                  <a:spcPct val="0"/>
                </a:spcBef>
              </a:pPr>
              <a:t>55</a:t>
            </a:fld>
            <a:endParaRPr lang="en-US" altLang="bg-BG">
              <a:cs typeface="Arial" charset="0"/>
            </a:endParaRPr>
          </a:p>
        </p:txBody>
      </p:sp>
      <p:sp>
        <p:nvSpPr>
          <p:cNvPr id="139268" name="Rectangle 2"/>
          <p:cNvSpPr>
            <a:spLocks noGrp="1" noRot="1" noChangeAspect="1" noChangeArrowheads="1" noTextEdit="1"/>
          </p:cNvSpPr>
          <p:nvPr>
            <p:ph type="sldImg"/>
          </p:nvPr>
        </p:nvSpPr>
        <p:spPr>
          <a:xfrm>
            <a:off x="1143000" y="534988"/>
            <a:ext cx="4572000" cy="3429000"/>
          </a:xfrm>
          <a:ln/>
        </p:spPr>
      </p:sp>
      <p:sp>
        <p:nvSpPr>
          <p:cNvPr id="1392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D4B5C5-3B96-469A-B453-6FFAB3A42635}" type="slidenum">
              <a:rPr lang="en-US" altLang="bg-BG" smtClean="0"/>
              <a:pPr eaLnBrk="1" hangingPunct="1">
                <a:spcBef>
                  <a:spcPct val="0"/>
                </a:spcBef>
              </a:pPr>
              <a:t>56</a:t>
            </a:fld>
            <a:endParaRPr lang="en-US" altLang="bg-BG" smtClean="0"/>
          </a:p>
        </p:txBody>
      </p:sp>
      <p:sp>
        <p:nvSpPr>
          <p:cNvPr id="140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6C25BF6-C218-4465-BEB9-DB449BC594D3}" type="slidenum">
              <a:rPr lang="en-US" altLang="bg-BG">
                <a:cs typeface="Arial" charset="0"/>
              </a:rPr>
              <a:pPr algn="r" eaLnBrk="1" hangingPunct="1">
                <a:spcBef>
                  <a:spcPct val="0"/>
                </a:spcBef>
              </a:pPr>
              <a:t>56</a:t>
            </a:fld>
            <a:endParaRPr lang="en-US" altLang="bg-BG">
              <a:cs typeface="Arial" charset="0"/>
            </a:endParaRPr>
          </a:p>
        </p:txBody>
      </p:sp>
      <p:sp>
        <p:nvSpPr>
          <p:cNvPr id="140292" name="Rectangle 2"/>
          <p:cNvSpPr>
            <a:spLocks noGrp="1" noRot="1" noChangeAspect="1" noChangeArrowheads="1" noTextEdit="1"/>
          </p:cNvSpPr>
          <p:nvPr>
            <p:ph type="sldImg"/>
          </p:nvPr>
        </p:nvSpPr>
        <p:spPr>
          <a:xfrm>
            <a:off x="1143000" y="534988"/>
            <a:ext cx="4572000" cy="3429000"/>
          </a:xfrm>
          <a:ln/>
        </p:spPr>
      </p:sp>
      <p:sp>
        <p:nvSpPr>
          <p:cNvPr id="14029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Първа стъпка изисква да сезнаят всички  неща, които могат да  пренасочат D и S – детерминантите- неценови на търсенето и на предлагането.</a:t>
            </a:r>
            <a:endParaRPr lang="en-US" altLang="bg-BG"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11D737C-A05F-46A8-BC9B-42E934AEF1AC}" type="slidenum">
              <a:rPr lang="en-US" altLang="bg-BG" smtClean="0"/>
              <a:pPr eaLnBrk="1" hangingPunct="1">
                <a:spcBef>
                  <a:spcPct val="0"/>
                </a:spcBef>
              </a:pPr>
              <a:t>57</a:t>
            </a:fld>
            <a:endParaRPr lang="en-US" altLang="bg-BG" smtClean="0"/>
          </a:p>
        </p:txBody>
      </p:sp>
      <p:sp>
        <p:nvSpPr>
          <p:cNvPr id="1413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14B7571-266F-45D0-A30B-68D300AFB1A7}" type="slidenum">
              <a:rPr lang="en-US" altLang="bg-BG">
                <a:cs typeface="Arial" charset="0"/>
              </a:rPr>
              <a:pPr algn="r" eaLnBrk="1" hangingPunct="1">
                <a:spcBef>
                  <a:spcPct val="0"/>
                </a:spcBef>
              </a:pPr>
              <a:t>57</a:t>
            </a:fld>
            <a:endParaRPr lang="en-US" altLang="bg-BG">
              <a:cs typeface="Arial" charset="0"/>
            </a:endParaRPr>
          </a:p>
        </p:txBody>
      </p:sp>
      <p:sp>
        <p:nvSpPr>
          <p:cNvPr id="141316" name="Rectangle 2"/>
          <p:cNvSpPr>
            <a:spLocks noGrp="1" noRot="1" noChangeAspect="1" noChangeArrowheads="1" noTextEdit="1"/>
          </p:cNvSpPr>
          <p:nvPr>
            <p:ph type="sldImg"/>
          </p:nvPr>
        </p:nvSpPr>
        <p:spPr>
          <a:xfrm>
            <a:off x="1143000" y="534988"/>
            <a:ext cx="4572000" cy="3429000"/>
          </a:xfrm>
          <a:ln/>
        </p:spPr>
      </p:sp>
      <p:sp>
        <p:nvSpPr>
          <p:cNvPr id="1413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5865FCE-11D4-4B40-B35B-7841C424C2C7}" type="slidenum">
              <a:rPr lang="en-US" altLang="bg-BG" smtClean="0"/>
              <a:pPr eaLnBrk="1" hangingPunct="1">
                <a:spcBef>
                  <a:spcPct val="0"/>
                </a:spcBef>
              </a:pPr>
              <a:t>58</a:t>
            </a:fld>
            <a:endParaRPr lang="en-US" altLang="bg-BG" smtClean="0"/>
          </a:p>
        </p:txBody>
      </p:sp>
      <p:sp>
        <p:nvSpPr>
          <p:cNvPr id="142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71EA972-4432-4338-9ECD-4120E9A4CFB6}" type="slidenum">
              <a:rPr lang="en-US" altLang="bg-BG">
                <a:cs typeface="Arial" charset="0"/>
              </a:rPr>
              <a:pPr algn="r" eaLnBrk="1" hangingPunct="1">
                <a:spcBef>
                  <a:spcPct val="0"/>
                </a:spcBef>
              </a:pPr>
              <a:t>58</a:t>
            </a:fld>
            <a:endParaRPr lang="en-US" altLang="bg-BG">
              <a:cs typeface="Arial" charset="0"/>
            </a:endParaRPr>
          </a:p>
        </p:txBody>
      </p:sp>
      <p:sp>
        <p:nvSpPr>
          <p:cNvPr id="142340" name="Rectangle 2"/>
          <p:cNvSpPr>
            <a:spLocks noGrp="1" noRot="1" noChangeAspect="1" noChangeArrowheads="1" noTextEdit="1"/>
          </p:cNvSpPr>
          <p:nvPr>
            <p:ph type="sldImg"/>
          </p:nvPr>
        </p:nvSpPr>
        <p:spPr>
          <a:xfrm>
            <a:off x="1143000" y="534988"/>
            <a:ext cx="4572000" cy="3429000"/>
          </a:xfrm>
          <a:ln/>
        </p:spPr>
      </p:sp>
      <p:sp>
        <p:nvSpPr>
          <p:cNvPr id="1423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30DE0E6-2529-4469-B608-492D6422C42E}" type="slidenum">
              <a:rPr lang="en-US" altLang="bg-BG" smtClean="0"/>
              <a:pPr eaLnBrk="1" hangingPunct="1">
                <a:spcBef>
                  <a:spcPct val="0"/>
                </a:spcBef>
              </a:pPr>
              <a:t>5</a:t>
            </a:fld>
            <a:endParaRPr lang="en-US" altLang="bg-BG" smtClean="0"/>
          </a:p>
        </p:txBody>
      </p:sp>
      <p:sp>
        <p:nvSpPr>
          <p:cNvPr id="983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955B6E4-F975-4C3C-B74E-6E7112C0C028}" type="slidenum">
              <a:rPr lang="en-US" altLang="bg-BG">
                <a:cs typeface="Arial" charset="0"/>
              </a:rPr>
              <a:pPr algn="r" eaLnBrk="1" hangingPunct="1">
                <a:spcBef>
                  <a:spcPct val="0"/>
                </a:spcBef>
              </a:pPr>
              <a:t>5</a:t>
            </a:fld>
            <a:endParaRPr lang="en-US" altLang="bg-BG">
              <a:cs typeface="Arial" charset="0"/>
            </a:endParaRPr>
          </a:p>
        </p:txBody>
      </p:sp>
      <p:sp>
        <p:nvSpPr>
          <p:cNvPr id="98308" name="Rectangle 2"/>
          <p:cNvSpPr>
            <a:spLocks noGrp="1" noRot="1" noChangeAspect="1" noChangeArrowheads="1" noTextEdit="1"/>
          </p:cNvSpPr>
          <p:nvPr>
            <p:ph type="sldImg"/>
          </p:nvPr>
        </p:nvSpPr>
        <p:spPr>
          <a:xfrm>
            <a:off x="1143000" y="534988"/>
            <a:ext cx="4572000" cy="3429000"/>
          </a:xfrm>
          <a:ln/>
        </p:spPr>
      </p:sp>
      <p:sp>
        <p:nvSpPr>
          <p:cNvPr id="983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5A0C986-DFC7-4805-AF01-995B6195DE77}" type="slidenum">
              <a:rPr lang="en-US" altLang="bg-BG" smtClean="0"/>
              <a:pPr eaLnBrk="1" hangingPunct="1">
                <a:spcBef>
                  <a:spcPct val="0"/>
                </a:spcBef>
              </a:pPr>
              <a:t>59</a:t>
            </a:fld>
            <a:endParaRPr lang="en-US" altLang="bg-BG" smtClean="0"/>
          </a:p>
        </p:txBody>
      </p:sp>
      <p:sp>
        <p:nvSpPr>
          <p:cNvPr id="1433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C796C25-414A-4B13-A880-3001B6D7B1F0}" type="slidenum">
              <a:rPr lang="en-US" altLang="bg-BG">
                <a:cs typeface="Arial" charset="0"/>
              </a:rPr>
              <a:pPr algn="r" eaLnBrk="1" hangingPunct="1">
                <a:spcBef>
                  <a:spcPct val="0"/>
                </a:spcBef>
              </a:pPr>
              <a:t>59</a:t>
            </a:fld>
            <a:endParaRPr lang="en-US" altLang="bg-BG">
              <a:cs typeface="Arial" charset="0"/>
            </a:endParaRPr>
          </a:p>
        </p:txBody>
      </p:sp>
      <p:sp>
        <p:nvSpPr>
          <p:cNvPr id="143364" name="Rectangle 2"/>
          <p:cNvSpPr>
            <a:spLocks noGrp="1" noRot="1" noChangeAspect="1" noChangeArrowheads="1" noTextEdit="1"/>
          </p:cNvSpPr>
          <p:nvPr>
            <p:ph type="sldImg"/>
          </p:nvPr>
        </p:nvSpPr>
        <p:spPr>
          <a:xfrm>
            <a:off x="1143000" y="534988"/>
            <a:ext cx="4572000" cy="3429000"/>
          </a:xfrm>
          <a:ln/>
        </p:spPr>
      </p:sp>
      <p:sp>
        <p:nvSpPr>
          <p:cNvPr id="1433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CC35E71-A603-40C5-AC87-9C63926A1D44}" type="slidenum">
              <a:rPr lang="en-US" altLang="bg-BG" smtClean="0"/>
              <a:pPr eaLnBrk="1" hangingPunct="1">
                <a:spcBef>
                  <a:spcPct val="0"/>
                </a:spcBef>
              </a:pPr>
              <a:t>60</a:t>
            </a:fld>
            <a:endParaRPr lang="en-US" altLang="bg-BG" smtClean="0"/>
          </a:p>
        </p:txBody>
      </p:sp>
      <p:sp>
        <p:nvSpPr>
          <p:cNvPr id="1443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C701DBB-4C7E-436E-836F-6ADB31E1688D}" type="slidenum">
              <a:rPr lang="en-US" altLang="bg-BG">
                <a:cs typeface="Arial" charset="0"/>
              </a:rPr>
              <a:pPr algn="r" eaLnBrk="1" hangingPunct="1">
                <a:spcBef>
                  <a:spcPct val="0"/>
                </a:spcBef>
              </a:pPr>
              <a:t>60</a:t>
            </a:fld>
            <a:endParaRPr lang="en-US" altLang="bg-BG">
              <a:cs typeface="Arial" charset="0"/>
            </a:endParaRPr>
          </a:p>
        </p:txBody>
      </p:sp>
      <p:sp>
        <p:nvSpPr>
          <p:cNvPr id="144388" name="Rectangle 2"/>
          <p:cNvSpPr>
            <a:spLocks noGrp="1" noRot="1" noChangeAspect="1" noChangeArrowheads="1" noTextEdit="1"/>
          </p:cNvSpPr>
          <p:nvPr>
            <p:ph type="sldImg"/>
          </p:nvPr>
        </p:nvSpPr>
        <p:spPr>
          <a:xfrm>
            <a:off x="1143000" y="534988"/>
            <a:ext cx="4572000" cy="3429000"/>
          </a:xfrm>
          <a:ln/>
        </p:spPr>
      </p:sp>
      <p:sp>
        <p:nvSpPr>
          <p:cNvPr id="1443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smtClean="0"/>
          </a:p>
          <a:p>
            <a:pPr eaLnBrk="1" hangingPunct="1"/>
            <a:r>
              <a:rPr lang="ru-RU" altLang="bg-BG" smtClean="0"/>
              <a:t>"Доставка" се отнася до позицията на кривата на предлагането, докато "доставено количество" се отнася до конкретната сума, която производителите са готови и способни да продадат.</a:t>
            </a:r>
          </a:p>
          <a:p>
            <a:pPr eaLnBrk="1" hangingPunct="1"/>
            <a:endParaRPr lang="ru-RU" altLang="bg-BG" smtClean="0"/>
          </a:p>
          <a:p>
            <a:pPr eaLnBrk="1" hangingPunct="1"/>
            <a:r>
              <a:rPr lang="ru-RU" altLang="bg-BG" smtClean="0"/>
              <a:t>По същия начин, "търсене" се отнася до позицията на кривата на търсенето, докато "търсеното количество" се отнася до конкретната сума, която потребителите са готови и способни да купуват.</a:t>
            </a:r>
          </a:p>
          <a:p>
            <a:pPr eaLnBrk="1" hangingPunct="1"/>
            <a:endParaRPr lang="en-US" altLang="bg-BG"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34D0ED-ECE6-440A-A869-7A1A2FD816C7}" type="slidenum">
              <a:rPr lang="en-US" altLang="bg-BG" smtClean="0"/>
              <a:pPr eaLnBrk="1" hangingPunct="1">
                <a:spcBef>
                  <a:spcPct val="0"/>
                </a:spcBef>
              </a:pPr>
              <a:t>61</a:t>
            </a:fld>
            <a:endParaRPr lang="en-US" altLang="bg-BG" smtClean="0"/>
          </a:p>
        </p:txBody>
      </p:sp>
      <p:sp>
        <p:nvSpPr>
          <p:cNvPr id="1454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C3ED17C6-1A7B-492A-AE11-E21D4F1606CA}" type="slidenum">
              <a:rPr lang="en-US" altLang="bg-BG">
                <a:cs typeface="Arial" charset="0"/>
              </a:rPr>
              <a:pPr algn="r" eaLnBrk="1" hangingPunct="1">
                <a:spcBef>
                  <a:spcPct val="0"/>
                </a:spcBef>
              </a:pPr>
              <a:t>61</a:t>
            </a:fld>
            <a:endParaRPr lang="en-US" altLang="bg-BG">
              <a:cs typeface="Arial" charset="0"/>
            </a:endParaRPr>
          </a:p>
        </p:txBody>
      </p:sp>
      <p:sp>
        <p:nvSpPr>
          <p:cNvPr id="145412" name="Rectangle 2"/>
          <p:cNvSpPr>
            <a:spLocks noGrp="1" noRot="1" noChangeAspect="1" noChangeArrowheads="1" noTextEdit="1"/>
          </p:cNvSpPr>
          <p:nvPr>
            <p:ph type="sldImg"/>
          </p:nvPr>
        </p:nvSpPr>
        <p:spPr>
          <a:xfrm>
            <a:off x="1143000" y="534988"/>
            <a:ext cx="4572000" cy="3429000"/>
          </a:xfrm>
          <a:ln/>
        </p:spPr>
      </p:sp>
      <p:sp>
        <p:nvSpPr>
          <p:cNvPr id="1454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2F13CB4-1559-4387-8007-E70C44E59BF1}" type="slidenum">
              <a:rPr lang="en-US" altLang="bg-BG" smtClean="0"/>
              <a:pPr eaLnBrk="1" hangingPunct="1">
                <a:spcBef>
                  <a:spcPct val="0"/>
                </a:spcBef>
              </a:pPr>
              <a:t>62</a:t>
            </a:fld>
            <a:endParaRPr lang="en-US" altLang="bg-BG" smtClean="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83330E5-649F-4AF9-BADB-EE5BE894A586}" type="slidenum">
              <a:rPr lang="en-US" altLang="bg-BG">
                <a:cs typeface="Arial" charset="0"/>
              </a:rPr>
              <a:pPr algn="r" eaLnBrk="1" hangingPunct="1">
                <a:spcBef>
                  <a:spcPct val="0"/>
                </a:spcBef>
              </a:pPr>
              <a:t>62</a:t>
            </a:fld>
            <a:endParaRPr lang="en-US" altLang="bg-BG">
              <a:cs typeface="Arial" charset="0"/>
            </a:endParaRPr>
          </a:p>
        </p:txBody>
      </p:sp>
      <p:sp>
        <p:nvSpPr>
          <p:cNvPr id="146436" name="Rectangle 2"/>
          <p:cNvSpPr>
            <a:spLocks noGrp="1" noRot="1" noChangeAspect="1" noChangeArrowheads="1" noTextEdit="1"/>
          </p:cNvSpPr>
          <p:nvPr>
            <p:ph type="sldImg"/>
          </p:nvPr>
        </p:nvSpPr>
        <p:spPr>
          <a:xfrm>
            <a:off x="1143000" y="534988"/>
            <a:ext cx="4572000" cy="3429000"/>
          </a:xfrm>
          <a:ln/>
        </p:spPr>
      </p:sp>
      <p:sp>
        <p:nvSpPr>
          <p:cNvPr id="1464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7019E81-48A3-4859-B302-313E146A39A4}" type="slidenum">
              <a:rPr lang="en-US" altLang="bg-BG" smtClean="0"/>
              <a:pPr eaLnBrk="1" hangingPunct="1">
                <a:spcBef>
                  <a:spcPct val="0"/>
                </a:spcBef>
              </a:pPr>
              <a:t>63</a:t>
            </a:fld>
            <a:endParaRPr lang="en-US" altLang="bg-BG" smtClean="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F5AE0C5-52DB-486D-B801-E5DD2BC9EB16}" type="slidenum">
              <a:rPr lang="en-US" altLang="bg-BG">
                <a:cs typeface="Arial" charset="0"/>
              </a:rPr>
              <a:pPr algn="r" eaLnBrk="1" hangingPunct="1">
                <a:spcBef>
                  <a:spcPct val="0"/>
                </a:spcBef>
              </a:pPr>
              <a:t>63</a:t>
            </a:fld>
            <a:endParaRPr lang="en-US" altLang="bg-BG">
              <a:cs typeface="Arial" charset="0"/>
            </a:endParaRPr>
          </a:p>
        </p:txBody>
      </p:sp>
      <p:sp>
        <p:nvSpPr>
          <p:cNvPr id="147460" name="Rectangle 2"/>
          <p:cNvSpPr>
            <a:spLocks noGrp="1" noRot="1" noChangeAspect="1" noChangeArrowheads="1" noTextEdit="1"/>
          </p:cNvSpPr>
          <p:nvPr>
            <p:ph type="sldImg"/>
          </p:nvPr>
        </p:nvSpPr>
        <p:spPr>
          <a:xfrm>
            <a:off x="1143000" y="534988"/>
            <a:ext cx="4572000" cy="3429000"/>
          </a:xfrm>
          <a:ln/>
        </p:spPr>
      </p:sp>
      <p:sp>
        <p:nvSpPr>
          <p:cNvPr id="1474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AF60401-1521-4B08-A68A-3378458670A1}" type="slidenum">
              <a:rPr lang="en-US" altLang="bg-BG" smtClean="0"/>
              <a:pPr eaLnBrk="1" hangingPunct="1">
                <a:spcBef>
                  <a:spcPct val="0"/>
                </a:spcBef>
              </a:pPr>
              <a:t>64</a:t>
            </a:fld>
            <a:endParaRPr lang="en-US" altLang="bg-BG"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Важна бележка за събитие B:</a:t>
            </a:r>
          </a:p>
          <a:p>
            <a:pPr eaLnBrk="1" hangingPunct="1"/>
            <a:endParaRPr lang="ru-RU" altLang="bg-BG" smtClean="0"/>
          </a:p>
          <a:p>
            <a:pPr eaLnBrk="1" hangingPunct="1"/>
            <a:r>
              <a:rPr lang="ru-RU" altLang="bg-BG" smtClean="0"/>
              <a:t>Авторските и лицензионните възнаграждения, е че продавачите трябва да плащат на творците са част от продавачите "разходи за производство." Обикновено това възнаграждение е фиксирана сума всеки път, когато една от песните на твореца е изтеглена. Събитие B, следователно, описва намаляване на продавачите на "разходите им за производство."</a:t>
            </a:r>
            <a:endParaRPr lang="en-US" altLang="bg-BG"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956E22A-9995-4D04-988B-D90A215CE129}" type="slidenum">
              <a:rPr lang="en-US" altLang="bg-BG" smtClean="0"/>
              <a:pPr eaLnBrk="1" hangingPunct="1">
                <a:spcBef>
                  <a:spcPct val="0"/>
                </a:spcBef>
              </a:pPr>
              <a:t>65</a:t>
            </a:fld>
            <a:endParaRPr lang="en-US" altLang="bg-BG"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smtClean="0"/>
          </a:p>
          <a:p>
            <a:pPr eaLnBrk="1" hangingPunct="1"/>
            <a:r>
              <a:rPr lang="ru-RU" altLang="bg-BG" smtClean="0"/>
              <a:t>Това е разширение на  упражнение 1C, където видяхме, че спадът в цената на компактдискове ще доведе до спад в търсенето за сваляне на музика, тъй като двете стоки са заместители.</a:t>
            </a:r>
            <a:endParaRPr lang="en-US" altLang="bg-BG"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B20D34F-00E6-4F9E-A06D-0119F6703264}" type="slidenum">
              <a:rPr lang="en-US" altLang="bg-BG" smtClean="0"/>
              <a:pPr eaLnBrk="1" hangingPunct="1">
                <a:spcBef>
                  <a:spcPct val="0"/>
                </a:spcBef>
              </a:pPr>
              <a:t>66</a:t>
            </a:fld>
            <a:endParaRPr lang="en-US" altLang="bg-BG"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bg-BG" smtClean="0"/>
          </a:p>
          <a:p>
            <a:pPr eaLnBrk="1" hangingPunct="1"/>
            <a:r>
              <a:rPr lang="ru-RU" altLang="bg-BG" smtClean="0"/>
              <a:t>Събитие B: Продавачите на сваляне на музика преговаря за намаляване на авторските и лицензионните възнаграждения, те трябва да плащат за всяка песен, която продават. Това събитие предизвиква спад в "разходи за производство" за продавачите на сваляне на музика. Следователно, кривата на S измества надясно.</a:t>
            </a:r>
            <a:endParaRPr lang="en-US" altLang="bg-BG"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CF6E427-ABD0-49E9-AB01-84B15B3EAA45}" type="slidenum">
              <a:rPr lang="en-US" altLang="bg-BG" smtClean="0"/>
              <a:pPr eaLnBrk="1" hangingPunct="1">
                <a:spcBef>
                  <a:spcPct val="0"/>
                </a:spcBef>
              </a:pPr>
              <a:t>67</a:t>
            </a:fld>
            <a:endParaRPr lang="en-US" altLang="bg-BG"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Не е необходимо да се изготви графика тук. Отговорите на стъпки 1 и 2, трябва да бъдат ясни от части А и Б. Отговорът към стъпка 3 е комбинация от резултатите от A и B.</a:t>
            </a:r>
            <a:endParaRPr lang="en-US" altLang="bg-BG"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209C827-D8FF-4551-8498-834C75994541}" type="slidenum">
              <a:rPr lang="en-US" altLang="bg-BG" smtClean="0"/>
              <a:pPr eaLnBrk="1" hangingPunct="1">
                <a:spcBef>
                  <a:spcPct val="0"/>
                </a:spcBef>
              </a:pPr>
              <a:t>68</a:t>
            </a:fld>
            <a:endParaRPr lang="en-US" altLang="bg-BG" smtClean="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3DDCF5E-D533-48D1-9CE9-5841E41AC90D}" type="slidenum">
              <a:rPr lang="en-US" altLang="bg-BG">
                <a:cs typeface="Arial" charset="0"/>
              </a:rPr>
              <a:pPr algn="r" eaLnBrk="1" hangingPunct="1">
                <a:spcBef>
                  <a:spcPct val="0"/>
                </a:spcBef>
              </a:pPr>
              <a:t>68</a:t>
            </a:fld>
            <a:endParaRPr lang="en-US" altLang="bg-BG">
              <a:cs typeface="Arial" charset="0"/>
            </a:endParaRPr>
          </a:p>
        </p:txBody>
      </p:sp>
      <p:sp>
        <p:nvSpPr>
          <p:cNvPr id="152580" name="Rectangle 2"/>
          <p:cNvSpPr>
            <a:spLocks noGrp="1" noRot="1" noChangeAspect="1" noChangeArrowheads="1" noTextEdit="1"/>
          </p:cNvSpPr>
          <p:nvPr>
            <p:ph type="sldImg"/>
          </p:nvPr>
        </p:nvSpPr>
        <p:spPr>
          <a:xfrm>
            <a:off x="1143000" y="534988"/>
            <a:ext cx="4572000" cy="3429000"/>
          </a:xfrm>
          <a:ln/>
        </p:spPr>
      </p:sp>
      <p:sp>
        <p:nvSpPr>
          <p:cNvPr id="15258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bg-BG" smtClean="0"/>
              <a:t>In the textbook, the conclusion of this chapter offers some very nice elaboration on the second bullet point.  There is also an “In the News” box with a very nice article titled “In Praise of Price Gouging.”  </a:t>
            </a:r>
          </a:p>
          <a:p>
            <a:pPr eaLnBrk="1" hangingPunct="1"/>
            <a:endParaRPr lang="en-US" alt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D8FFC4-8DA6-4E7D-ADBC-6A0643933C7E}" type="slidenum">
              <a:rPr lang="en-US" altLang="bg-BG" smtClean="0"/>
              <a:pPr eaLnBrk="1" hangingPunct="1">
                <a:spcBef>
                  <a:spcPct val="0"/>
                </a:spcBef>
              </a:pPr>
              <a:t>6</a:t>
            </a:fld>
            <a:endParaRPr lang="en-US" altLang="bg-BG" smtClean="0"/>
          </a:p>
        </p:txBody>
      </p:sp>
      <p:sp>
        <p:nvSpPr>
          <p:cNvPr id="993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E7C530FF-D328-4A22-A546-7B330D39829E}" type="slidenum">
              <a:rPr lang="en-US" altLang="bg-BG">
                <a:cs typeface="Arial" charset="0"/>
              </a:rPr>
              <a:pPr algn="r" eaLnBrk="1" hangingPunct="1">
                <a:spcBef>
                  <a:spcPct val="0"/>
                </a:spcBef>
              </a:pPr>
              <a:t>6</a:t>
            </a:fld>
            <a:endParaRPr lang="en-US" altLang="bg-BG">
              <a:cs typeface="Arial" charset="0"/>
            </a:endParaRPr>
          </a:p>
        </p:txBody>
      </p:sp>
      <p:sp>
        <p:nvSpPr>
          <p:cNvPr id="99332" name="Rectangle 2"/>
          <p:cNvSpPr>
            <a:spLocks noGrp="1" noRot="1" noChangeAspect="1" noChangeArrowheads="1" noTextEdit="1"/>
          </p:cNvSpPr>
          <p:nvPr>
            <p:ph type="sldImg"/>
          </p:nvPr>
        </p:nvSpPr>
        <p:spPr>
          <a:xfrm>
            <a:off x="1143000" y="534988"/>
            <a:ext cx="4572000" cy="3429000"/>
          </a:xfrm>
          <a:ln/>
        </p:spPr>
      </p:sp>
      <p:sp>
        <p:nvSpPr>
          <p:cNvPr id="993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bg-BG" smtClean="0"/>
              <a:t>Този пример нарушава правилото за "много купувачи" в състояние на съвършена конкуренция. И все пак, ние просто се опитваме да покажем тук, че на всяка цена, търсеното количество на пазара е сумата на търсеното количество от всеки купувач на пазара. Това важи независимо дали има два купувачи или два милиона купувачи. Но би било по-трудно да се поберат данните за два милиона купувачи на този слайд, така че ние даваме пример с двама.</a:t>
            </a:r>
            <a:endParaRPr lang="en-US" altLang="bg-BG"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E82DAE7-E8E9-4318-B386-8CD780C3696D}" type="slidenum">
              <a:rPr lang="en-US" altLang="bg-BG" smtClean="0"/>
              <a:pPr eaLnBrk="1" hangingPunct="1">
                <a:spcBef>
                  <a:spcPct val="0"/>
                </a:spcBef>
              </a:pPr>
              <a:t>69</a:t>
            </a:fld>
            <a:endParaRPr lang="en-US" altLang="bg-BG"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10F7547-F4CA-408C-98F9-D58AEB985ECB}" type="slidenum">
              <a:rPr lang="en-US" altLang="bg-BG" smtClean="0"/>
              <a:pPr eaLnBrk="1" hangingPunct="1">
                <a:spcBef>
                  <a:spcPct val="0"/>
                </a:spcBef>
              </a:pPr>
              <a:t>70</a:t>
            </a:fld>
            <a:endParaRPr lang="en-US" altLang="bg-BG"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1A21E87-F704-4C72-AFB5-A00287BDE772}" type="slidenum">
              <a:rPr lang="en-US" altLang="bg-BG" smtClean="0"/>
              <a:pPr eaLnBrk="1" hangingPunct="1">
                <a:spcBef>
                  <a:spcPct val="0"/>
                </a:spcBef>
              </a:pPr>
              <a:t>71</a:t>
            </a:fld>
            <a:endParaRPr lang="en-US" altLang="bg-BG"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84631EB-7B54-4193-AC57-14677BE099DA}" type="slidenum">
              <a:rPr lang="en-US" altLang="bg-BG" smtClean="0"/>
              <a:pPr eaLnBrk="1" hangingPunct="1">
                <a:spcBef>
                  <a:spcPct val="0"/>
                </a:spcBef>
              </a:pPr>
              <a:t>72</a:t>
            </a:fld>
            <a:endParaRPr lang="en-US" altLang="bg-BG"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bg-BG"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BAAA044-5871-4E35-9EEC-F6F26E6D8920}" type="slidenum">
              <a:rPr lang="en-US" altLang="bg-BG" smtClean="0"/>
              <a:pPr eaLnBrk="1" hangingPunct="1">
                <a:spcBef>
                  <a:spcPct val="0"/>
                </a:spcBef>
              </a:pPr>
              <a:t>73</a:t>
            </a:fld>
            <a:endParaRPr lang="en-US" altLang="bg-BG"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bg-BG" smtClean="0"/>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05A20DE-48F3-4EE4-B076-3880E30E1503}" type="slidenum">
              <a:rPr lang="en-US" altLang="bg-BG" smtClean="0"/>
              <a:pPr eaLnBrk="1" hangingPunct="1">
                <a:spcBef>
                  <a:spcPct val="0"/>
                </a:spcBef>
              </a:pPr>
              <a:t>85</a:t>
            </a:fld>
            <a:endParaRPr lang="en-US" altLang="bg-BG"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bg-BG" smtClean="0"/>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61E5CD1-524E-41A3-8507-A383E5D1627F}" type="slidenum">
              <a:rPr lang="en-US" altLang="bg-BG" smtClean="0"/>
              <a:pPr eaLnBrk="1" hangingPunct="1">
                <a:spcBef>
                  <a:spcPct val="0"/>
                </a:spcBef>
              </a:pPr>
              <a:t>86</a:t>
            </a:fld>
            <a:endParaRPr lang="en-US" altLang="bg-BG"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bg-BG" altLang="bg-BG" smtClean="0"/>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16CFFE-6C19-4692-BBB4-31FC34134ADC}" type="slidenum">
              <a:rPr lang="en-US" altLang="bg-BG" smtClean="0"/>
              <a:pPr eaLnBrk="1" hangingPunct="1">
                <a:spcBef>
                  <a:spcPct val="0"/>
                </a:spcBef>
              </a:pPr>
              <a:t>87</a:t>
            </a:fld>
            <a:endParaRPr lang="en-US" alt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3F4844C-C45A-432A-B23E-4D14F99CFB3A}" type="slidenum">
              <a:rPr lang="en-US" altLang="bg-BG" smtClean="0"/>
              <a:pPr eaLnBrk="1" hangingPunct="1">
                <a:spcBef>
                  <a:spcPct val="0"/>
                </a:spcBef>
              </a:pPr>
              <a:t>7</a:t>
            </a:fld>
            <a:endParaRPr lang="en-US" altLang="bg-BG" smtClean="0"/>
          </a:p>
        </p:txBody>
      </p:sp>
      <p:sp>
        <p:nvSpPr>
          <p:cNvPr id="1003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29106F2-4AFE-4141-8B2D-DDAADFEC475B}" type="slidenum">
              <a:rPr lang="en-US" altLang="bg-BG">
                <a:cs typeface="Arial" charset="0"/>
              </a:rPr>
              <a:pPr algn="r" eaLnBrk="1" hangingPunct="1">
                <a:spcBef>
                  <a:spcPct val="0"/>
                </a:spcBef>
              </a:pPr>
              <a:t>7</a:t>
            </a:fld>
            <a:endParaRPr lang="en-US" altLang="bg-BG">
              <a:cs typeface="Arial" charset="0"/>
            </a:endParaRPr>
          </a:p>
        </p:txBody>
      </p:sp>
      <p:sp>
        <p:nvSpPr>
          <p:cNvPr id="100356" name="Rectangle 2"/>
          <p:cNvSpPr>
            <a:spLocks noGrp="1" noRot="1" noChangeAspect="1" noChangeArrowheads="1" noTextEdit="1"/>
          </p:cNvSpPr>
          <p:nvPr>
            <p:ph type="sldImg"/>
          </p:nvPr>
        </p:nvSpPr>
        <p:spPr>
          <a:xfrm>
            <a:off x="1143000" y="534988"/>
            <a:ext cx="4572000" cy="3429000"/>
          </a:xfrm>
          <a:ln/>
        </p:spPr>
      </p:sp>
      <p:sp>
        <p:nvSpPr>
          <p:cNvPr id="10035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F436D9F-CC22-4BFE-80BA-72307267C45A}" type="slidenum">
              <a:rPr lang="en-US" altLang="bg-BG" smtClean="0"/>
              <a:pPr eaLnBrk="1" hangingPunct="1">
                <a:spcBef>
                  <a:spcPct val="0"/>
                </a:spcBef>
              </a:pPr>
              <a:t>8</a:t>
            </a:fld>
            <a:endParaRPr lang="en-US" altLang="bg-BG" smtClean="0"/>
          </a:p>
        </p:txBody>
      </p:sp>
      <p:sp>
        <p:nvSpPr>
          <p:cNvPr id="1013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F15FB8E3-6D9A-4FED-B61A-A55158D88ABA}" type="slidenum">
              <a:rPr lang="en-US" altLang="bg-BG">
                <a:cs typeface="Arial" charset="0"/>
              </a:rPr>
              <a:pPr algn="r" eaLnBrk="1" hangingPunct="1">
                <a:spcBef>
                  <a:spcPct val="0"/>
                </a:spcBef>
              </a:pPr>
              <a:t>8</a:t>
            </a:fld>
            <a:endParaRPr lang="en-US" altLang="bg-BG">
              <a:cs typeface="Arial" charset="0"/>
            </a:endParaRPr>
          </a:p>
        </p:txBody>
      </p:sp>
      <p:sp>
        <p:nvSpPr>
          <p:cNvPr id="101380" name="Rectangle 2"/>
          <p:cNvSpPr>
            <a:spLocks noGrp="1" noRot="1" noChangeAspect="1" noChangeArrowheads="1" noTextEdit="1"/>
          </p:cNvSpPr>
          <p:nvPr>
            <p:ph type="sldImg"/>
          </p:nvPr>
        </p:nvSpPr>
        <p:spPr>
          <a:xfrm>
            <a:off x="1143000" y="534988"/>
            <a:ext cx="4572000" cy="3429000"/>
          </a:xfrm>
          <a:ln/>
        </p:spPr>
      </p:sp>
      <p:sp>
        <p:nvSpPr>
          <p:cNvPr id="10138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pPr>
              <a:defRPr/>
            </a:pPr>
            <a:fld id="{0775DEE8-2B1B-4F53-B2CF-793D97FEA6BA}" type="slidenum">
              <a:rPr lang="en-US" smtClean="0"/>
              <a:pPr>
                <a:defRPr/>
              </a:pPr>
              <a:t>13</a:t>
            </a:fld>
            <a:endParaRPr lang="en-US"/>
          </a:p>
        </p:txBody>
      </p:sp>
    </p:spTree>
    <p:extLst>
      <p:ext uri="{BB962C8B-B14F-4D97-AF65-F5344CB8AC3E}">
        <p14:creationId xmlns:p14="http://schemas.microsoft.com/office/powerpoint/2010/main" val="8644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0" y="6445250"/>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altLang="bg-BG" sz="1600" i="1" smtClean="0">
                <a:solidFill>
                  <a:srgbClr val="969696"/>
                </a:solidFill>
                <a:latin typeface="Times New Roman" pitchFamily="18" charset="0"/>
                <a:cs typeface="Arial" charset="0"/>
              </a:rPr>
              <a:t>© 2010 South-Western, a part of Cengage Learning, all rights reserved</a:t>
            </a:r>
          </a:p>
        </p:txBody>
      </p:sp>
      <p:sp>
        <p:nvSpPr>
          <p:cNvPr id="5" name="TextBox 4"/>
          <p:cNvSpPr txBox="1">
            <a:spLocks noChangeArrowheads="1"/>
          </p:cNvSpPr>
          <p:nvPr userDrawn="1"/>
        </p:nvSpPr>
        <p:spPr bwMode="auto">
          <a:xfrm>
            <a:off x="327025" y="301625"/>
            <a:ext cx="1958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bg-BG" sz="2200" smtClean="0">
                <a:solidFill>
                  <a:srgbClr val="008080"/>
                </a:solidFill>
                <a:latin typeface="Tahoma" pitchFamily="34" charset="0"/>
                <a:cs typeface="Arial" charset="0"/>
              </a:rPr>
              <a:t>C H A P T E R</a:t>
            </a:r>
          </a:p>
        </p:txBody>
      </p:sp>
      <p:sp>
        <p:nvSpPr>
          <p:cNvPr id="6" name="TextBox 12"/>
          <p:cNvSpPr txBox="1">
            <a:spLocks noChangeArrowheads="1"/>
          </p:cNvSpPr>
          <p:nvPr userDrawn="1"/>
        </p:nvSpPr>
        <p:spPr bwMode="auto">
          <a:xfrm>
            <a:off x="7794625" y="6027738"/>
            <a:ext cx="1349375" cy="8302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bg-BG" sz="2400" i="1" smtClean="0">
                <a:solidFill>
                  <a:srgbClr val="008080"/>
                </a:solidFill>
                <a:ea typeface="Arial Unicode MS" pitchFamily="34" charset="-128"/>
                <a:cs typeface="Arial" charset="0"/>
              </a:rPr>
              <a:t>2010 update</a:t>
            </a:r>
          </a:p>
        </p:txBody>
      </p:sp>
      <p:sp>
        <p:nvSpPr>
          <p:cNvPr id="6146"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endParaRPr lang="en-US"/>
          </a:p>
        </p:txBody>
      </p:sp>
      <p:sp>
        <p:nvSpPr>
          <p:cNvPr id="6147" name="Rectangle 3"/>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latin typeface="Tahoma" pitchFamily="34" charset="0"/>
              </a:defRPr>
            </a:lvl1pPr>
          </a:lstStyle>
          <a:p>
            <a:r>
              <a:rPr lang="en-US"/>
              <a:t>34</a:t>
            </a:r>
          </a:p>
        </p:txBody>
      </p:sp>
    </p:spTree>
    <p:extLst>
      <p:ext uri="{BB962C8B-B14F-4D97-AF65-F5344CB8AC3E}">
        <p14:creationId xmlns:p14="http://schemas.microsoft.com/office/powerpoint/2010/main" val="864437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5" name="Rectangle 6"/>
          <p:cNvSpPr>
            <a:spLocks noGrp="1" noChangeArrowheads="1"/>
          </p:cNvSpPr>
          <p:nvPr>
            <p:ph type="sldNum" sz="quarter" idx="11"/>
          </p:nvPr>
        </p:nvSpPr>
        <p:spPr>
          <a:ln/>
        </p:spPr>
        <p:txBody>
          <a:bodyPr/>
          <a:lstStyle>
            <a:lvl1pPr>
              <a:defRPr/>
            </a:lvl1pPr>
          </a:lstStyle>
          <a:p>
            <a:pPr>
              <a:defRPr/>
            </a:pPr>
            <a:fld id="{7227CE92-1D86-48C8-AD53-D6EA8C59AA4D}" type="slidenum">
              <a:rPr lang="en-US"/>
              <a:pPr>
                <a:defRPr/>
              </a:pPr>
              <a:t>‹#›</a:t>
            </a:fld>
            <a:endParaRPr lang="en-US"/>
          </a:p>
        </p:txBody>
      </p:sp>
    </p:spTree>
    <p:extLst>
      <p:ext uri="{BB962C8B-B14F-4D97-AF65-F5344CB8AC3E}">
        <p14:creationId xmlns:p14="http://schemas.microsoft.com/office/powerpoint/2010/main" val="91664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52413"/>
            <a:ext cx="2101850" cy="5873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52413"/>
            <a:ext cx="6156325" cy="5873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5" name="Rectangle 6"/>
          <p:cNvSpPr>
            <a:spLocks noGrp="1" noChangeArrowheads="1"/>
          </p:cNvSpPr>
          <p:nvPr>
            <p:ph type="sldNum" sz="quarter" idx="11"/>
          </p:nvPr>
        </p:nvSpPr>
        <p:spPr>
          <a:ln/>
        </p:spPr>
        <p:txBody>
          <a:bodyPr/>
          <a:lstStyle>
            <a:lvl1pPr>
              <a:defRPr/>
            </a:lvl1pPr>
          </a:lstStyle>
          <a:p>
            <a:pPr>
              <a:defRPr/>
            </a:pPr>
            <a:fld id="{154C7D30-2EDF-42DC-BD93-C04A4D79794C}" type="slidenum">
              <a:rPr lang="en-US"/>
              <a:pPr>
                <a:defRPr/>
              </a:pPr>
              <a:t>‹#›</a:t>
            </a:fld>
            <a:endParaRPr lang="en-US"/>
          </a:p>
        </p:txBody>
      </p:sp>
    </p:spTree>
    <p:extLst>
      <p:ext uri="{BB962C8B-B14F-4D97-AF65-F5344CB8AC3E}">
        <p14:creationId xmlns:p14="http://schemas.microsoft.com/office/powerpoint/2010/main" val="1471685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bg-BG" altLang="bg-BG"/>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bg-BG" altLang="bg-BG"/>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3188EEEA-6D6F-4F56-A53B-DBE40EA746B1}" type="slidenum">
              <a:rPr lang="bg-BG" altLang="bg-BG"/>
              <a:pPr>
                <a:defRPr/>
              </a:pPr>
              <a:t>‹#›</a:t>
            </a:fld>
            <a:endParaRPr lang="bg-BG" altLang="bg-BG"/>
          </a:p>
        </p:txBody>
      </p:sp>
    </p:spTree>
    <p:extLst>
      <p:ext uri="{BB962C8B-B14F-4D97-AF65-F5344CB8AC3E}">
        <p14:creationId xmlns:p14="http://schemas.microsoft.com/office/powerpoint/2010/main" val="156613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5" name="Rectangle 6"/>
          <p:cNvSpPr>
            <a:spLocks noGrp="1" noChangeArrowheads="1"/>
          </p:cNvSpPr>
          <p:nvPr>
            <p:ph type="sldNum" sz="quarter" idx="11"/>
          </p:nvPr>
        </p:nvSpPr>
        <p:spPr>
          <a:ln/>
        </p:spPr>
        <p:txBody>
          <a:bodyPr/>
          <a:lstStyle>
            <a:lvl1pPr>
              <a:defRPr/>
            </a:lvl1pPr>
          </a:lstStyle>
          <a:p>
            <a:pPr>
              <a:defRPr/>
            </a:pPr>
            <a:fld id="{1D32DC72-1CB7-48EB-B276-28B52D521E8B}" type="slidenum">
              <a:rPr lang="en-US"/>
              <a:pPr>
                <a:defRPr/>
              </a:pPr>
              <a:t>‹#›</a:t>
            </a:fld>
            <a:endParaRPr lang="en-US"/>
          </a:p>
        </p:txBody>
      </p:sp>
    </p:spTree>
    <p:extLst>
      <p:ext uri="{BB962C8B-B14F-4D97-AF65-F5344CB8AC3E}">
        <p14:creationId xmlns:p14="http://schemas.microsoft.com/office/powerpoint/2010/main" val="328775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5" name="Rectangle 6"/>
          <p:cNvSpPr>
            <a:spLocks noGrp="1" noChangeArrowheads="1"/>
          </p:cNvSpPr>
          <p:nvPr>
            <p:ph type="sldNum" sz="quarter" idx="11"/>
          </p:nvPr>
        </p:nvSpPr>
        <p:spPr>
          <a:ln/>
        </p:spPr>
        <p:txBody>
          <a:bodyPr/>
          <a:lstStyle>
            <a:lvl1pPr>
              <a:defRPr/>
            </a:lvl1pPr>
          </a:lstStyle>
          <a:p>
            <a:pPr>
              <a:defRPr/>
            </a:pPr>
            <a:fld id="{46447C8F-ECC4-489C-B957-5B2E429199AE}" type="slidenum">
              <a:rPr lang="en-US"/>
              <a:pPr>
                <a:defRPr/>
              </a:pPr>
              <a:t>‹#›</a:t>
            </a:fld>
            <a:endParaRPr lang="en-US"/>
          </a:p>
        </p:txBody>
      </p:sp>
    </p:spTree>
    <p:extLst>
      <p:ext uri="{BB962C8B-B14F-4D97-AF65-F5344CB8AC3E}">
        <p14:creationId xmlns:p14="http://schemas.microsoft.com/office/powerpoint/2010/main" val="424900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6" name="Rectangle 6"/>
          <p:cNvSpPr>
            <a:spLocks noGrp="1" noChangeArrowheads="1"/>
          </p:cNvSpPr>
          <p:nvPr>
            <p:ph type="sldNum" sz="quarter" idx="11"/>
          </p:nvPr>
        </p:nvSpPr>
        <p:spPr>
          <a:ln/>
        </p:spPr>
        <p:txBody>
          <a:bodyPr/>
          <a:lstStyle>
            <a:lvl1pPr>
              <a:defRPr/>
            </a:lvl1pPr>
          </a:lstStyle>
          <a:p>
            <a:pPr>
              <a:defRPr/>
            </a:pPr>
            <a:fld id="{92982F63-6A19-4832-8A31-BF58402A64B0}" type="slidenum">
              <a:rPr lang="en-US"/>
              <a:pPr>
                <a:defRPr/>
              </a:pPr>
              <a:t>‹#›</a:t>
            </a:fld>
            <a:endParaRPr lang="en-US"/>
          </a:p>
        </p:txBody>
      </p:sp>
    </p:spTree>
    <p:extLst>
      <p:ext uri="{BB962C8B-B14F-4D97-AF65-F5344CB8AC3E}">
        <p14:creationId xmlns:p14="http://schemas.microsoft.com/office/powerpoint/2010/main" val="20717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8" name="Rectangle 6"/>
          <p:cNvSpPr>
            <a:spLocks noGrp="1" noChangeArrowheads="1"/>
          </p:cNvSpPr>
          <p:nvPr>
            <p:ph type="sldNum" sz="quarter" idx="11"/>
          </p:nvPr>
        </p:nvSpPr>
        <p:spPr>
          <a:ln/>
        </p:spPr>
        <p:txBody>
          <a:bodyPr/>
          <a:lstStyle>
            <a:lvl1pPr>
              <a:defRPr/>
            </a:lvl1pPr>
          </a:lstStyle>
          <a:p>
            <a:pPr>
              <a:defRPr/>
            </a:pPr>
            <a:fld id="{F4994B1E-CC87-400E-B731-3CAE3776227D}" type="slidenum">
              <a:rPr lang="en-US"/>
              <a:pPr>
                <a:defRPr/>
              </a:pPr>
              <a:t>‹#›</a:t>
            </a:fld>
            <a:endParaRPr lang="en-US"/>
          </a:p>
        </p:txBody>
      </p:sp>
    </p:spTree>
    <p:extLst>
      <p:ext uri="{BB962C8B-B14F-4D97-AF65-F5344CB8AC3E}">
        <p14:creationId xmlns:p14="http://schemas.microsoft.com/office/powerpoint/2010/main" val="173939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4" name="Rectangle 6"/>
          <p:cNvSpPr>
            <a:spLocks noGrp="1" noChangeArrowheads="1"/>
          </p:cNvSpPr>
          <p:nvPr>
            <p:ph type="sldNum" sz="quarter" idx="11"/>
          </p:nvPr>
        </p:nvSpPr>
        <p:spPr>
          <a:ln/>
        </p:spPr>
        <p:txBody>
          <a:bodyPr/>
          <a:lstStyle>
            <a:lvl1pPr>
              <a:defRPr/>
            </a:lvl1pPr>
          </a:lstStyle>
          <a:p>
            <a:pPr>
              <a:defRPr/>
            </a:pPr>
            <a:fld id="{011CABD6-D47C-43B1-849A-3E82D3C59095}" type="slidenum">
              <a:rPr lang="en-US"/>
              <a:pPr>
                <a:defRPr/>
              </a:pPr>
              <a:t>‹#›</a:t>
            </a:fld>
            <a:endParaRPr lang="en-US"/>
          </a:p>
        </p:txBody>
      </p:sp>
    </p:spTree>
    <p:extLst>
      <p:ext uri="{BB962C8B-B14F-4D97-AF65-F5344CB8AC3E}">
        <p14:creationId xmlns:p14="http://schemas.microsoft.com/office/powerpoint/2010/main" val="130845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3" name="Rectangle 6"/>
          <p:cNvSpPr>
            <a:spLocks noGrp="1" noChangeArrowheads="1"/>
          </p:cNvSpPr>
          <p:nvPr>
            <p:ph type="sldNum" sz="quarter" idx="11"/>
          </p:nvPr>
        </p:nvSpPr>
        <p:spPr>
          <a:ln/>
        </p:spPr>
        <p:txBody>
          <a:bodyPr/>
          <a:lstStyle>
            <a:lvl1pPr>
              <a:defRPr/>
            </a:lvl1pPr>
          </a:lstStyle>
          <a:p>
            <a:pPr>
              <a:defRPr/>
            </a:pPr>
            <a:fld id="{DE0945BD-6BDC-4BD9-9E59-49E9DE88C971}" type="slidenum">
              <a:rPr lang="en-US"/>
              <a:pPr>
                <a:defRPr/>
              </a:pPr>
              <a:t>‹#›</a:t>
            </a:fld>
            <a:endParaRPr lang="en-US"/>
          </a:p>
        </p:txBody>
      </p:sp>
    </p:spTree>
    <p:extLst>
      <p:ext uri="{BB962C8B-B14F-4D97-AF65-F5344CB8AC3E}">
        <p14:creationId xmlns:p14="http://schemas.microsoft.com/office/powerpoint/2010/main" val="255909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6" name="Rectangle 6"/>
          <p:cNvSpPr>
            <a:spLocks noGrp="1" noChangeArrowheads="1"/>
          </p:cNvSpPr>
          <p:nvPr>
            <p:ph type="sldNum" sz="quarter" idx="11"/>
          </p:nvPr>
        </p:nvSpPr>
        <p:spPr>
          <a:ln/>
        </p:spPr>
        <p:txBody>
          <a:bodyPr/>
          <a:lstStyle>
            <a:lvl1pPr>
              <a:defRPr/>
            </a:lvl1pPr>
          </a:lstStyle>
          <a:p>
            <a:pPr>
              <a:defRPr/>
            </a:pPr>
            <a:fld id="{A649FB5A-D9C7-4E0B-ADF5-FEF7AFD8F42A}" type="slidenum">
              <a:rPr lang="en-US"/>
              <a:pPr>
                <a:defRPr/>
              </a:pPr>
              <a:t>‹#›</a:t>
            </a:fld>
            <a:endParaRPr lang="en-US"/>
          </a:p>
        </p:txBody>
      </p:sp>
    </p:spTree>
    <p:extLst>
      <p:ext uri="{BB962C8B-B14F-4D97-AF65-F5344CB8AC3E}">
        <p14:creationId xmlns:p14="http://schemas.microsoft.com/office/powerpoint/2010/main" val="121234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THE MARKET FORCES OF SUPPLY AND DEMAND</a:t>
            </a:r>
          </a:p>
        </p:txBody>
      </p:sp>
      <p:sp>
        <p:nvSpPr>
          <p:cNvPr id="6" name="Rectangle 6"/>
          <p:cNvSpPr>
            <a:spLocks noGrp="1" noChangeArrowheads="1"/>
          </p:cNvSpPr>
          <p:nvPr>
            <p:ph type="sldNum" sz="quarter" idx="11"/>
          </p:nvPr>
        </p:nvSpPr>
        <p:spPr>
          <a:ln/>
        </p:spPr>
        <p:txBody>
          <a:bodyPr/>
          <a:lstStyle>
            <a:lvl1pPr>
              <a:defRPr/>
            </a:lvl1pPr>
          </a:lstStyle>
          <a:p>
            <a:pPr>
              <a:defRPr/>
            </a:pPr>
            <a:fld id="{76577F64-B88D-4643-AEFB-0B72707DC1F4}" type="slidenum">
              <a:rPr lang="en-US"/>
              <a:pPr>
                <a:defRPr/>
              </a:pPr>
              <a:t>‹#›</a:t>
            </a:fld>
            <a:endParaRPr lang="en-US"/>
          </a:p>
        </p:txBody>
      </p:sp>
    </p:spTree>
    <p:extLst>
      <p:ext uri="{BB962C8B-B14F-4D97-AF65-F5344CB8AC3E}">
        <p14:creationId xmlns:p14="http://schemas.microsoft.com/office/powerpoint/2010/main" val="23108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bg-BG" altLang="bg-BG" smtClean="0"/>
          </a:p>
        </p:txBody>
      </p:sp>
      <p:sp>
        <p:nvSpPr>
          <p:cNvPr id="4099" name="Rectangle 3"/>
          <p:cNvSpPr>
            <a:spLocks noGrp="1" noChangeArrowheads="1"/>
          </p:cNvSpPr>
          <p:nvPr>
            <p:ph type="body" idx="1"/>
          </p:nvPr>
        </p:nvSpPr>
        <p:spPr bwMode="auto">
          <a:xfrm>
            <a:off x="373063" y="1008063"/>
            <a:ext cx="831373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bg-BG" smtClean="0"/>
              <a:t>Click to edit Master text styles</a:t>
            </a:r>
          </a:p>
          <a:p>
            <a:pPr lvl="1"/>
            <a:r>
              <a:rPr lang="en-US" altLang="bg-BG" smtClean="0"/>
              <a:t>Second level</a:t>
            </a:r>
          </a:p>
          <a:p>
            <a:pPr lvl="2"/>
            <a:r>
              <a:rPr lang="en-US" altLang="bg-BG" smtClean="0"/>
              <a:t>Third level</a:t>
            </a:r>
          </a:p>
          <a:p>
            <a:pPr lvl="3"/>
            <a:r>
              <a:rPr lang="en-US" altLang="bg-BG" smtClean="0"/>
              <a:t>Fourth level</a:t>
            </a:r>
          </a:p>
          <a:p>
            <a:pPr lvl="4"/>
            <a:r>
              <a:rPr lang="en-US" altLang="bg-BG" smtClean="0"/>
              <a:t>Fifth level</a:t>
            </a:r>
          </a:p>
        </p:txBody>
      </p:sp>
      <p:sp>
        <p:nvSpPr>
          <p:cNvPr id="4101" name="Rectangle 5"/>
          <p:cNvSpPr>
            <a:spLocks noGrp="1" noChangeArrowheads="1"/>
          </p:cNvSpPr>
          <p:nvPr>
            <p:ph type="ftr" sz="quarter" idx="3"/>
          </p:nvPr>
        </p:nvSpPr>
        <p:spPr bwMode="auto">
          <a:xfrm>
            <a:off x="285750" y="6392863"/>
            <a:ext cx="7335838" cy="366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i="1">
                <a:solidFill>
                  <a:srgbClr val="777777"/>
                </a:solidFill>
              </a:defRPr>
            </a:lvl1pPr>
          </a:lstStyle>
          <a:p>
            <a:pPr>
              <a:defRPr/>
            </a:pPr>
            <a:r>
              <a:rPr lang="en-US"/>
              <a:t>THE MARKET FORCES OF SUPPLY AND DEMAND</a:t>
            </a:r>
          </a:p>
        </p:txBody>
      </p:sp>
      <p:sp>
        <p:nvSpPr>
          <p:cNvPr id="4102" name="Rectangle 6"/>
          <p:cNvSpPr>
            <a:spLocks noGrp="1" noChangeArrowheads="1"/>
          </p:cNvSpPr>
          <p:nvPr>
            <p:ph type="sldNum" sz="quarter" idx="4"/>
          </p:nvPr>
        </p:nvSpPr>
        <p:spPr bwMode="auto">
          <a:xfrm>
            <a:off x="8302625" y="6375400"/>
            <a:ext cx="684213"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700">
                <a:solidFill>
                  <a:srgbClr val="777777"/>
                </a:solidFill>
                <a:latin typeface="Tahoma" pitchFamily="34" charset="0"/>
              </a:defRPr>
            </a:lvl1pPr>
          </a:lstStyle>
          <a:p>
            <a:pPr>
              <a:defRPr/>
            </a:pPr>
            <a:fld id="{0996FD0A-527F-4175-B1C1-A22948A234C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0"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1"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left)">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left)">
                                      <p:cBhvr>
                                        <p:cTn id="22" dur="500"/>
                                        <p:tgtEl>
                                          <p:spTgt spid="409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wipe(left)">
                                      <p:cBhvr>
                                        <p:cTn id="25"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4">
        <p:tmplLst>
          <p:tmpl lvl="1">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Lst>
      </p:bldP>
    </p:bldLst>
  </p:timing>
  <p:hf hdr="0" dt="0"/>
  <p:txStyles>
    <p:titleStyle>
      <a:lvl1pPr algn="ctr" rtl="0" eaLnBrk="0" fontAlgn="base" hangingPunct="0">
        <a:spcBef>
          <a:spcPct val="0"/>
        </a:spcBef>
        <a:spcAft>
          <a:spcPct val="0"/>
        </a:spcAft>
        <a:defRPr sz="3800" b="1">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itchFamily="18" charset="0"/>
        </a:defRPr>
      </a:lvl2pPr>
      <a:lvl3pPr algn="ctr" rtl="0" eaLnBrk="0" fontAlgn="base" hangingPunct="0">
        <a:spcBef>
          <a:spcPct val="0"/>
        </a:spcBef>
        <a:spcAft>
          <a:spcPct val="0"/>
        </a:spcAft>
        <a:defRPr sz="3800" b="1">
          <a:solidFill>
            <a:srgbClr val="333399"/>
          </a:solidFill>
          <a:latin typeface="Book Antiqua" pitchFamily="18" charset="0"/>
        </a:defRPr>
      </a:lvl3pPr>
      <a:lvl4pPr algn="ctr" rtl="0" eaLnBrk="0" fontAlgn="base" hangingPunct="0">
        <a:spcBef>
          <a:spcPct val="0"/>
        </a:spcBef>
        <a:spcAft>
          <a:spcPct val="0"/>
        </a:spcAft>
        <a:defRPr sz="3800" b="1">
          <a:solidFill>
            <a:srgbClr val="333399"/>
          </a:solidFill>
          <a:latin typeface="Book Antiqua" pitchFamily="18" charset="0"/>
        </a:defRPr>
      </a:lvl4pPr>
      <a:lvl5pPr algn="ctr" rtl="0" eaLnBrk="0" fontAlgn="base" hangingPunct="0">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hyperlink" Target="../../../../Program%20Files/TurningPoint/2003/Questions.html" TargetMode="External"/><Relationship Id="rId5" Type="http://schemas.openxmlformats.org/officeDocument/2006/relationships/image" Target="../media/image6.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hyperlink" Target="../../../../Program%20Files/TurningPoint/2003/Questions.html" TargetMode="Externa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hyperlink" Target="../../../../Program%20Files/TurningPoint/2003/Questions.html" TargetMode="Externa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hyperlink" Target="../../../../Program%20Files/TurningPoint/2003/Questions.html" TargetMode="External"/><Relationship Id="rId5" Type="http://schemas.openxmlformats.org/officeDocument/2006/relationships/image" Target="../media/image14.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hyperlink" Target="../../../../Program%20Files/TurningPoint/2003/Questions.html" TargetMode="Externa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hyperlink" Target="../../../../Program%20Files/TurningPoint/2003/Questions.html" TargetMode="External"/><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hyperlink" Target="../../../../Program%20Files/TurningPoint/2003/Questions.html" TargetMode="Externa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Program%20Files/TurningPoint/2003/Questions.htm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1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1.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hyperlink" Target="../../../../Program%20Files/TurningPoint/2003/Questions.html" TargetMode="Externa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22.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5.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google.bg/search" TargetMode="External"/><Relationship Id="rId2" Type="http://schemas.openxmlformats.org/officeDocument/2006/relationships/hyperlink" Target="http://www.bg-finansi.info/ikonteo5.html" TargetMode="External"/><Relationship Id="rId1" Type="http://schemas.openxmlformats.org/officeDocument/2006/relationships/slideLayout" Target="../slideLayouts/slideLayout2.xml"/><Relationship Id="rId4" Type="http://schemas.openxmlformats.org/officeDocument/2006/relationships/hyperlink" Target="http://finconomy.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bg-BG" altLang="bg-BG" smtClean="0"/>
          </a:p>
        </p:txBody>
      </p:sp>
      <p:sp>
        <p:nvSpPr>
          <p:cNvPr id="4099" name="Content Placeholder 2"/>
          <p:cNvSpPr>
            <a:spLocks noGrp="1"/>
          </p:cNvSpPr>
          <p:nvPr>
            <p:ph idx="1"/>
          </p:nvPr>
        </p:nvSpPr>
        <p:spPr/>
        <p:txBody>
          <a:bodyPr/>
          <a:lstStyle/>
          <a:p>
            <a:pPr algn="ctr"/>
            <a:r>
              <a:rPr lang="ru-RU" altLang="bg-BG" sz="6000" smtClean="0"/>
              <a:t>Пазарните сили на търсенето и предлагането</a:t>
            </a:r>
            <a:endParaRPr lang="bg-BG" altLang="bg-BG" sz="6000" smtClean="0"/>
          </a:p>
        </p:txBody>
      </p:sp>
      <p:sp>
        <p:nvSpPr>
          <p:cNvPr id="41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smtClean="0">
              <a:solidFill>
                <a:srgbClr val="777777"/>
              </a:solidFill>
            </a:endParaRPr>
          </a:p>
        </p:txBody>
      </p:sp>
      <p:sp>
        <p:nvSpPr>
          <p:cNvPr id="41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1D3DE217-7466-423E-A4E7-38B64F72F5D2}" type="slidenum">
              <a:rPr lang="en-US" altLang="bg-BG" sz="1700" smtClean="0">
                <a:solidFill>
                  <a:srgbClr val="777777"/>
                </a:solidFill>
                <a:latin typeface="Tahoma" pitchFamily="34" charset="0"/>
              </a:rPr>
              <a:pPr eaLnBrk="1" hangingPunct="1">
                <a:lnSpc>
                  <a:spcPct val="100000"/>
                </a:lnSpc>
                <a:spcBef>
                  <a:spcPct val="0"/>
                </a:spcBef>
                <a:buClrTx/>
                <a:buSzTx/>
                <a:buFontTx/>
                <a:buNone/>
              </a:pPr>
              <a:t>0</a:t>
            </a:fld>
            <a:endParaRPr lang="en-US" altLang="bg-BG" sz="1700" smtClean="0">
              <a:solidFill>
                <a:srgbClr val="777777"/>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bg-BG" altLang="bg-BG" sz="2000" smtClean="0"/>
              <a:t> </a:t>
            </a:r>
            <a:r>
              <a:rPr lang="bg-BG" altLang="bg-BG" sz="3200" smtClean="0"/>
              <a:t>Други фактори, определящи равнището на търсенето</a:t>
            </a:r>
            <a:r>
              <a:rPr lang="ru-RU" altLang="bg-BG" sz="4000" smtClean="0"/>
              <a:t/>
            </a:r>
            <a:br>
              <a:rPr lang="ru-RU" altLang="bg-BG" sz="4000" smtClean="0"/>
            </a:br>
            <a:endParaRPr lang="bg-BG" altLang="bg-BG" sz="4000" smtClean="0"/>
          </a:p>
        </p:txBody>
      </p:sp>
      <p:sp>
        <p:nvSpPr>
          <p:cNvPr id="13315" name="Rectangle 3"/>
          <p:cNvSpPr>
            <a:spLocks noGrp="1" noChangeArrowheads="1"/>
          </p:cNvSpPr>
          <p:nvPr>
            <p:ph type="body" sz="half" idx="1"/>
          </p:nvPr>
        </p:nvSpPr>
        <p:spPr>
          <a:xfrm>
            <a:off x="0" y="1285410"/>
            <a:ext cx="3348038" cy="4525963"/>
          </a:xfrm>
        </p:spPr>
        <p:txBody>
          <a:bodyPr/>
          <a:lstStyle/>
          <a:p>
            <a:pPr>
              <a:lnSpc>
                <a:spcPct val="80000"/>
              </a:lnSpc>
              <a:buFontTx/>
              <a:buNone/>
            </a:pPr>
            <a:r>
              <a:rPr lang="bg-BG" altLang="bg-BG" sz="1800" dirty="0" smtClean="0"/>
              <a:t>     </a:t>
            </a:r>
            <a:r>
              <a:rPr lang="en-US" altLang="bg-BG" sz="1800" b="1" dirty="0" err="1" smtClean="0"/>
              <a:t>Px</a:t>
            </a:r>
            <a:r>
              <a:rPr lang="en-US" altLang="bg-BG" sz="1800" dirty="0" smtClean="0"/>
              <a:t>-</a:t>
            </a:r>
            <a:r>
              <a:rPr lang="bg-BG" altLang="bg-BG" sz="1800" dirty="0" smtClean="0"/>
              <a:t> цени на стоката х</a:t>
            </a:r>
            <a:r>
              <a:rPr lang="ru-RU" altLang="bg-BG" sz="1800" dirty="0" smtClean="0"/>
              <a:t>	</a:t>
            </a:r>
          </a:p>
          <a:p>
            <a:pPr>
              <a:lnSpc>
                <a:spcPct val="80000"/>
              </a:lnSpc>
              <a:buFontTx/>
              <a:buNone/>
            </a:pPr>
            <a:r>
              <a:rPr lang="bg-BG" altLang="bg-BG" sz="1800" dirty="0" smtClean="0"/>
              <a:t>     </a:t>
            </a:r>
            <a:r>
              <a:rPr lang="en-US" altLang="bg-BG" sz="1800" b="1" dirty="0" err="1" smtClean="0"/>
              <a:t>Pr</a:t>
            </a:r>
            <a:r>
              <a:rPr lang="bg-BG" altLang="bg-BG" sz="1800" b="1" dirty="0" smtClean="0"/>
              <a:t> </a:t>
            </a:r>
            <a:r>
              <a:rPr lang="bg-BG" altLang="bg-BG" sz="1800" dirty="0" smtClean="0"/>
              <a:t>– цените на други стоки свързани със стоката х (взаимосвързани или     </a:t>
            </a:r>
            <a:r>
              <a:rPr lang="bg-BG" altLang="bg-BG" sz="1800" dirty="0" err="1" smtClean="0"/>
              <a:t>взаимодопълващи</a:t>
            </a:r>
            <a:r>
              <a:rPr lang="bg-BG" altLang="bg-BG" sz="1800" dirty="0" smtClean="0"/>
              <a:t> се стоки) </a:t>
            </a:r>
            <a:endParaRPr lang="ru-RU" altLang="bg-BG" sz="1800" dirty="0" smtClean="0"/>
          </a:p>
          <a:p>
            <a:pPr>
              <a:lnSpc>
                <a:spcPct val="80000"/>
              </a:lnSpc>
              <a:buFontTx/>
              <a:buNone/>
            </a:pPr>
            <a:r>
              <a:rPr lang="ru-RU" altLang="bg-BG" sz="1800" dirty="0" smtClean="0"/>
              <a:t>	</a:t>
            </a:r>
            <a:r>
              <a:rPr lang="en-US" altLang="bg-BG" sz="1800" b="1" dirty="0" smtClean="0"/>
              <a:t>Y</a:t>
            </a:r>
            <a:r>
              <a:rPr lang="bg-BG" altLang="bg-BG" sz="1800" dirty="0" smtClean="0"/>
              <a:t> – доходът на потребителя;</a:t>
            </a:r>
            <a:endParaRPr lang="ru-RU" altLang="bg-BG" sz="1800" dirty="0" smtClean="0"/>
          </a:p>
          <a:p>
            <a:pPr>
              <a:lnSpc>
                <a:spcPct val="80000"/>
              </a:lnSpc>
              <a:buFontTx/>
              <a:buNone/>
            </a:pPr>
            <a:r>
              <a:rPr lang="ru-RU" altLang="bg-BG" sz="1800" dirty="0" smtClean="0"/>
              <a:t>	</a:t>
            </a:r>
            <a:r>
              <a:rPr lang="en-US" altLang="bg-BG" sz="1800" b="1" dirty="0" smtClean="0"/>
              <a:t>T</a:t>
            </a:r>
            <a:r>
              <a:rPr lang="bg-BG" altLang="bg-BG" sz="1800" dirty="0" smtClean="0"/>
              <a:t> – вкусовете и предпочитанията на потребителя;</a:t>
            </a:r>
            <a:endParaRPr lang="ru-RU" altLang="bg-BG" sz="1800" dirty="0" smtClean="0"/>
          </a:p>
          <a:p>
            <a:pPr>
              <a:lnSpc>
                <a:spcPct val="80000"/>
              </a:lnSpc>
              <a:buFontTx/>
              <a:buNone/>
            </a:pPr>
            <a:r>
              <a:rPr lang="ru-RU" altLang="bg-BG" sz="1800" dirty="0" smtClean="0"/>
              <a:t>	</a:t>
            </a:r>
            <a:r>
              <a:rPr lang="en-US" altLang="bg-BG" sz="1800" b="1" dirty="0" smtClean="0"/>
              <a:t>E</a:t>
            </a:r>
            <a:r>
              <a:rPr lang="bg-BG" altLang="bg-BG" sz="1800" dirty="0" smtClean="0"/>
              <a:t> – очакванията на потребителя за бъдещите цени;</a:t>
            </a:r>
            <a:endParaRPr lang="ru-RU" altLang="bg-BG" sz="1800" dirty="0" smtClean="0"/>
          </a:p>
          <a:p>
            <a:pPr>
              <a:lnSpc>
                <a:spcPct val="80000"/>
              </a:lnSpc>
              <a:buFontTx/>
              <a:buNone/>
            </a:pPr>
            <a:r>
              <a:rPr lang="ru-RU" altLang="bg-BG" sz="1800" dirty="0" smtClean="0"/>
              <a:t>	</a:t>
            </a:r>
            <a:r>
              <a:rPr lang="en-US" altLang="bg-BG" sz="1800" b="1" dirty="0" smtClean="0"/>
              <a:t>A</a:t>
            </a:r>
            <a:r>
              <a:rPr lang="bg-BG" altLang="bg-BG" sz="1800" b="1" dirty="0" smtClean="0"/>
              <a:t> </a:t>
            </a:r>
            <a:r>
              <a:rPr lang="bg-BG" altLang="bg-BG" sz="1800" dirty="0" smtClean="0"/>
              <a:t>– рекламата;</a:t>
            </a:r>
            <a:endParaRPr lang="ru-RU" altLang="bg-BG" sz="1800" dirty="0" smtClean="0"/>
          </a:p>
          <a:p>
            <a:pPr>
              <a:lnSpc>
                <a:spcPct val="80000"/>
              </a:lnSpc>
              <a:buFontTx/>
              <a:buNone/>
            </a:pPr>
            <a:r>
              <a:rPr lang="ru-RU" altLang="bg-BG" sz="1800" dirty="0" smtClean="0"/>
              <a:t>	</a:t>
            </a:r>
            <a:r>
              <a:rPr lang="en-US" altLang="bg-BG" sz="1800" b="1" dirty="0" smtClean="0"/>
              <a:t>N</a:t>
            </a:r>
            <a:r>
              <a:rPr lang="bg-BG" altLang="bg-BG" sz="1800" dirty="0" smtClean="0"/>
              <a:t> - броя на населението;</a:t>
            </a:r>
            <a:endParaRPr lang="ru-RU" altLang="bg-BG" sz="1800" dirty="0" smtClean="0"/>
          </a:p>
          <a:p>
            <a:pPr>
              <a:lnSpc>
                <a:spcPct val="80000"/>
              </a:lnSpc>
              <a:buFontTx/>
              <a:buNone/>
            </a:pPr>
            <a:r>
              <a:rPr lang="ru-RU" altLang="bg-BG" sz="1800" dirty="0" smtClean="0"/>
              <a:t>	</a:t>
            </a:r>
            <a:r>
              <a:rPr lang="en-US" altLang="bg-BG" sz="1800" b="1" dirty="0" smtClean="0"/>
              <a:t>Z</a:t>
            </a:r>
            <a:r>
              <a:rPr lang="bg-BG" altLang="bg-BG" sz="1800" dirty="0" smtClean="0"/>
              <a:t> – други фактори</a:t>
            </a:r>
          </a:p>
        </p:txBody>
      </p:sp>
      <p:graphicFrame>
        <p:nvGraphicFramePr>
          <p:cNvPr id="13316" name="Object 4"/>
          <p:cNvGraphicFramePr>
            <a:graphicFrameLocks noGrp="1" noChangeAspect="1"/>
          </p:cNvGraphicFramePr>
          <p:nvPr>
            <p:ph sz="half" idx="2"/>
          </p:nvPr>
        </p:nvGraphicFramePr>
        <p:xfrm>
          <a:off x="2700338" y="2924175"/>
          <a:ext cx="6443662" cy="792163"/>
        </p:xfrm>
        <a:graphic>
          <a:graphicData uri="http://schemas.openxmlformats.org/presentationml/2006/ole">
            <mc:AlternateContent xmlns:mc="http://schemas.openxmlformats.org/markup-compatibility/2006">
              <mc:Choice xmlns:v="urn:schemas-microsoft-com:vml" Requires="v">
                <p:oleObj spid="_x0000_s13337" name="Equation" r:id="rId3" imgW="1828800" imgH="203200" progId="Equation.3">
                  <p:embed/>
                </p:oleObj>
              </mc:Choice>
              <mc:Fallback>
                <p:oleObj name="Equation" r:id="rId3" imgW="18288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24175"/>
                        <a:ext cx="64436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bg-BG" altLang="bg-BG" sz="2400" smtClean="0"/>
              <a:t>А. Цени на взаимосвързани стоки </a:t>
            </a:r>
            <a:br>
              <a:rPr lang="bg-BG" altLang="bg-BG" sz="2400" smtClean="0"/>
            </a:br>
            <a:endParaRPr lang="bg-BG" altLang="bg-BG" sz="2400" smtClean="0"/>
          </a:p>
        </p:txBody>
      </p:sp>
      <p:sp>
        <p:nvSpPr>
          <p:cNvPr id="46083" name="Rectangle 3"/>
          <p:cNvSpPr>
            <a:spLocks noGrp="1" noChangeArrowheads="1"/>
          </p:cNvSpPr>
          <p:nvPr>
            <p:ph type="body" idx="1"/>
          </p:nvPr>
        </p:nvSpPr>
        <p:spPr/>
        <p:txBody>
          <a:bodyPr/>
          <a:lstStyle/>
          <a:p>
            <a:pPr algn="just">
              <a:lnSpc>
                <a:spcPct val="90000"/>
              </a:lnSpc>
              <a:defRPr/>
            </a:pPr>
            <a:r>
              <a:rPr lang="bg-BG" altLang="bg-BG" dirty="0"/>
              <a:t>При стоките, които са </a:t>
            </a:r>
            <a:r>
              <a:rPr lang="bg-BG" altLang="bg-BG" b="1" dirty="0" err="1"/>
              <a:t>взаимозаменяеми</a:t>
            </a:r>
            <a:r>
              <a:rPr lang="bg-BG" altLang="bg-BG" dirty="0"/>
              <a:t> или </a:t>
            </a:r>
            <a:r>
              <a:rPr lang="bg-BG" altLang="bg-BG" dirty="0" err="1"/>
              <a:t>субститути</a:t>
            </a:r>
            <a:r>
              <a:rPr lang="bg-BG" altLang="bg-BG" dirty="0"/>
              <a:t>, ако се увеличи цената на една от тях,  следва  </a:t>
            </a:r>
            <a:r>
              <a:rPr lang="bg-BG" altLang="bg-BG" b="1" dirty="0"/>
              <a:t>ръст на количеството</a:t>
            </a:r>
            <a:r>
              <a:rPr lang="bg-BG" altLang="bg-BG" dirty="0"/>
              <a:t>  на търсенето на другата при всяко значение на цената.</a:t>
            </a:r>
          </a:p>
          <a:p>
            <a:pPr algn="just">
              <a:lnSpc>
                <a:spcPct val="90000"/>
              </a:lnSpc>
              <a:defRPr/>
            </a:pPr>
            <a:r>
              <a:rPr lang="bg-BG" altLang="bg-BG" dirty="0"/>
              <a:t>При стоките, които са </a:t>
            </a:r>
            <a:r>
              <a:rPr lang="bg-BG" altLang="bg-BG" b="1" dirty="0" err="1"/>
              <a:t>взаимодопълващи</a:t>
            </a:r>
            <a:r>
              <a:rPr lang="bg-BG" altLang="bg-BG" b="1" dirty="0"/>
              <a:t> се</a:t>
            </a:r>
            <a:r>
              <a:rPr lang="bg-BG" altLang="bg-BG" dirty="0"/>
              <a:t> или </a:t>
            </a:r>
            <a:r>
              <a:rPr lang="bg-BG" altLang="bg-BG" dirty="0" err="1"/>
              <a:t>комплиментарни</a:t>
            </a:r>
            <a:r>
              <a:rPr lang="bg-BG" altLang="bg-BG" dirty="0"/>
              <a:t>, ако се увеличи цената на една от тях, се </a:t>
            </a:r>
            <a:r>
              <a:rPr lang="bg-BG" altLang="bg-BG" b="1" dirty="0"/>
              <a:t>намалява количеството</a:t>
            </a:r>
            <a:r>
              <a:rPr lang="bg-BG" altLang="bg-BG" dirty="0"/>
              <a:t> на търсенето на другата стока (пример цени на бензин и леки автомобили)</a:t>
            </a:r>
            <a:endParaRPr lang="ru-RU" altLang="bg-BG" b="1" dirty="0"/>
          </a:p>
          <a:p>
            <a:pPr marL="0" indent="0" algn="just">
              <a:lnSpc>
                <a:spcPct val="90000"/>
              </a:lnSpc>
              <a:buFont typeface="Wingdings" pitchFamily="2" charset="2"/>
              <a:buNone/>
              <a:defRPr/>
            </a:pPr>
            <a:r>
              <a:rPr lang="ru-RU" altLang="bg-BG" b="1" dirty="0"/>
              <a:t>	</a:t>
            </a:r>
            <a:endParaRPr lang="bg-BG" altLang="bg-BG"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title"/>
          </p:nvPr>
        </p:nvSpPr>
        <p:spPr/>
        <p:txBody>
          <a:bodyPr/>
          <a:lstStyle/>
          <a:p>
            <a:r>
              <a:rPr lang="bg-BG" altLang="bg-BG" sz="4000" dirty="0" smtClean="0"/>
              <a:t> </a:t>
            </a:r>
            <a:r>
              <a:rPr lang="en-US" altLang="bg-BG" sz="4000" dirty="0" smtClean="0"/>
              <a:t>A.</a:t>
            </a:r>
            <a:r>
              <a:rPr lang="bg-BG" altLang="bg-BG" sz="4000" dirty="0" err="1" smtClean="0"/>
              <a:t>Взаимозаменяеми</a:t>
            </a:r>
            <a:r>
              <a:rPr lang="bg-BG" altLang="bg-BG" sz="4000" dirty="0" smtClean="0"/>
              <a:t> стоки</a:t>
            </a:r>
          </a:p>
        </p:txBody>
      </p:sp>
      <p:sp>
        <p:nvSpPr>
          <p:cNvPr id="15363" name="Rectangle 6"/>
          <p:cNvSpPr>
            <a:spLocks noGrp="1" noChangeArrowheads="1"/>
          </p:cNvSpPr>
          <p:nvPr>
            <p:ph type="body" sz="half" idx="1"/>
          </p:nvPr>
        </p:nvSpPr>
        <p:spPr/>
        <p:txBody>
          <a:bodyPr/>
          <a:lstStyle/>
          <a:p>
            <a:r>
              <a:rPr lang="bg-BG" altLang="bg-BG" sz="2400" smtClean="0"/>
              <a:t>Пример:</a:t>
            </a:r>
          </a:p>
          <a:p>
            <a:r>
              <a:rPr lang="bg-BG" altLang="bg-BG" sz="2400" smtClean="0"/>
              <a:t>При увеличението на цената на пилетата се търси друг заместител на пилешкото месо и се увеличава количеството на търсенето на риба при всяко значение на цената. Кривата </a:t>
            </a:r>
            <a:r>
              <a:rPr lang="en-US" altLang="bg-BG" sz="2400" smtClean="0"/>
              <a:t>D</a:t>
            </a:r>
            <a:r>
              <a:rPr lang="bg-BG" altLang="bg-BG" sz="2400" smtClean="0"/>
              <a:t> се измества надясно  </a:t>
            </a:r>
            <a:r>
              <a:rPr lang="en-US" altLang="bg-BG" sz="2400" smtClean="0"/>
              <a:t>D</a:t>
            </a:r>
            <a:r>
              <a:rPr lang="bg-BG" altLang="bg-BG" sz="1400" smtClean="0"/>
              <a:t>1</a:t>
            </a:r>
          </a:p>
        </p:txBody>
      </p:sp>
      <p:graphicFrame>
        <p:nvGraphicFramePr>
          <p:cNvPr id="15364" name="Object 11"/>
          <p:cNvGraphicFramePr>
            <a:graphicFrameLocks noGrp="1" noChangeAspect="1"/>
          </p:cNvGraphicFramePr>
          <p:nvPr>
            <p:ph sz="half" idx="2"/>
          </p:nvPr>
        </p:nvGraphicFramePr>
        <p:xfrm>
          <a:off x="4648200" y="2122488"/>
          <a:ext cx="4038600" cy="3481387"/>
        </p:xfrm>
        <a:graphic>
          <a:graphicData uri="http://schemas.openxmlformats.org/presentationml/2006/ole">
            <mc:AlternateContent xmlns:mc="http://schemas.openxmlformats.org/markup-compatibility/2006">
              <mc:Choice xmlns:v="urn:schemas-microsoft-com:vml" Requires="v">
                <p:oleObj spid="_x0000_s15385" name="Visio" r:id="rId3" imgW="3974973" imgH="3427095" progId="Visio.Drawing.11">
                  <p:embed/>
                </p:oleObj>
              </mc:Choice>
              <mc:Fallback>
                <p:oleObj name="Visio" r:id="rId3" imgW="3974973" imgH="3427095"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122488"/>
                        <a:ext cx="4038600"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bg-BG" altLang="bg-BG" smtClean="0"/>
              <a:t>Б. Доходи на потребителите</a:t>
            </a:r>
          </a:p>
        </p:txBody>
      </p:sp>
      <p:sp>
        <p:nvSpPr>
          <p:cNvPr id="16387" name="Rectangle 3"/>
          <p:cNvSpPr>
            <a:spLocks noGrp="1" noChangeArrowheads="1"/>
          </p:cNvSpPr>
          <p:nvPr>
            <p:ph type="body" idx="1"/>
          </p:nvPr>
        </p:nvSpPr>
        <p:spPr/>
        <p:txBody>
          <a:bodyPr/>
          <a:lstStyle/>
          <a:p>
            <a:pPr>
              <a:lnSpc>
                <a:spcPct val="80000"/>
              </a:lnSpc>
            </a:pPr>
            <a:endParaRPr lang="bg-BG" altLang="bg-BG" sz="2000" smtClean="0"/>
          </a:p>
          <a:p>
            <a:pPr algn="just">
              <a:lnSpc>
                <a:spcPct val="80000"/>
              </a:lnSpc>
            </a:pPr>
            <a:r>
              <a:rPr lang="bg-BG" altLang="bg-BG" sz="2000" smtClean="0"/>
              <a:t>Когато дохода на потребителя расте,</a:t>
            </a:r>
            <a:r>
              <a:rPr lang="ru-RU" altLang="bg-BG" sz="2000" smtClean="0"/>
              <a:t> </a:t>
            </a:r>
            <a:r>
              <a:rPr lang="bg-BG" altLang="bg-BG" sz="2000" smtClean="0"/>
              <a:t>той обикновено харчи повече (при неизменни други фактори).  Неговото търсене може да се увеличи за много други стоки, но не за всички. Това се забелязва за различните групи стоки по следния начин:</a:t>
            </a:r>
            <a:endParaRPr lang="bg-BG" altLang="bg-BG" sz="2000" b="1" smtClean="0"/>
          </a:p>
          <a:p>
            <a:pPr algn="just">
              <a:lnSpc>
                <a:spcPct val="80000"/>
              </a:lnSpc>
            </a:pPr>
            <a:r>
              <a:rPr lang="bg-BG" altLang="bg-BG" sz="2000" b="1" smtClean="0"/>
              <a:t>а</a:t>
            </a:r>
            <a:r>
              <a:rPr lang="bg-BG" altLang="bg-BG" sz="2000" smtClean="0"/>
              <a:t>. </a:t>
            </a:r>
            <a:r>
              <a:rPr lang="bg-BG" altLang="bg-BG" sz="2000" b="1" smtClean="0"/>
              <a:t>Нормална стока</a:t>
            </a:r>
            <a:r>
              <a:rPr lang="bg-BG" altLang="bg-BG" sz="2000" smtClean="0"/>
              <a:t> е тази, при която количеството  на търсенето се увеличава с растежа на дохода, до определени граници между 0 и 1 при всяко значение на цената </a:t>
            </a:r>
            <a:endParaRPr lang="ru-RU" altLang="bg-BG" sz="2000" b="1" smtClean="0"/>
          </a:p>
          <a:p>
            <a:pPr algn="just">
              <a:lnSpc>
                <a:spcPct val="80000"/>
              </a:lnSpc>
            </a:pPr>
            <a:r>
              <a:rPr lang="bg-BG" altLang="bg-BG" sz="2000" b="1" smtClean="0"/>
              <a:t>б. Низша стока</a:t>
            </a:r>
            <a:r>
              <a:rPr lang="bg-BG" altLang="bg-BG" sz="2000" smtClean="0"/>
              <a:t> е стоката при която количеството на търсенето спада с растежа на дохода. Това са стоките, на които са налице алтернативни стоки с по-високо качество или повече удобства (пр. замяна на автобусен транспорт с лека кола).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ltLang="bg-BG" sz="4000" i="1" dirty="0" smtClean="0"/>
              <a:t>Влияние на промените на дохода върху равнището на търсенето</a:t>
            </a:r>
            <a:endParaRPr lang="bg-BG" dirty="0"/>
          </a:p>
        </p:txBody>
      </p:sp>
      <p:sp>
        <p:nvSpPr>
          <p:cNvPr id="3" name="Content Placeholder 2"/>
          <p:cNvSpPr>
            <a:spLocks noGrp="1"/>
          </p:cNvSpPr>
          <p:nvPr>
            <p:ph idx="1"/>
          </p:nvPr>
        </p:nvSpPr>
        <p:spPr/>
        <p:txBody>
          <a:bodyPr/>
          <a:lstStyle/>
          <a:p>
            <a:endParaRPr lang="bg-BG" dirty="0"/>
          </a:p>
        </p:txBody>
      </p:sp>
      <p:sp>
        <p:nvSpPr>
          <p:cNvPr id="4" name="Footer Placeholder 3"/>
          <p:cNvSpPr>
            <a:spLocks noGrp="1"/>
          </p:cNvSpPr>
          <p:nvPr>
            <p:ph type="ftr" sz="quarter" idx="10"/>
          </p:nvPr>
        </p:nvSpPr>
        <p:spPr/>
        <p:txBody>
          <a:bodyPr/>
          <a:lstStyle/>
          <a:p>
            <a:pPr>
              <a:defRPr/>
            </a:pPr>
            <a:r>
              <a:rPr lang="bg-BG" altLang="bg-BG" dirty="0"/>
              <a:t>Пазарни сили на търсенето и предлагането</a:t>
            </a:r>
            <a:endParaRPr lang="en-US" altLang="bg-BG" dirty="0"/>
          </a:p>
          <a:p>
            <a:pPr>
              <a:defRPr/>
            </a:pPr>
            <a:endParaRPr lang="en-US" dirty="0"/>
          </a:p>
        </p:txBody>
      </p:sp>
      <p:sp>
        <p:nvSpPr>
          <p:cNvPr id="5" name="Slide Number Placeholder 4"/>
          <p:cNvSpPr>
            <a:spLocks noGrp="1"/>
          </p:cNvSpPr>
          <p:nvPr>
            <p:ph type="sldNum" sz="quarter" idx="11"/>
          </p:nvPr>
        </p:nvSpPr>
        <p:spPr/>
        <p:txBody>
          <a:bodyPr/>
          <a:lstStyle/>
          <a:p>
            <a:pPr>
              <a:defRPr/>
            </a:pPr>
            <a:fld id="{1D32DC72-1CB7-48EB-B276-28B52D521E8B}" type="slidenum">
              <a:rPr lang="en-US" smtClean="0"/>
              <a:pPr>
                <a:defRPr/>
              </a:pPr>
              <a:t>13</a:t>
            </a:fld>
            <a:endParaRPr lang="en-US"/>
          </a:p>
        </p:txBody>
      </p:sp>
      <p:cxnSp>
        <p:nvCxnSpPr>
          <p:cNvPr id="7" name="Straight Arrow Connector 6"/>
          <p:cNvCxnSpPr/>
          <p:nvPr/>
        </p:nvCxnSpPr>
        <p:spPr>
          <a:xfrm flipV="1">
            <a:off x="1813810" y="1753849"/>
            <a:ext cx="0" cy="40623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13810" y="5816184"/>
            <a:ext cx="529152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37875" y="2128603"/>
            <a:ext cx="2998033" cy="30579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28407" y="2128603"/>
            <a:ext cx="3282845" cy="33428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69829" y="1903751"/>
            <a:ext cx="2765686" cy="28181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813810" y="2668249"/>
            <a:ext cx="2923081"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13810" y="4002374"/>
            <a:ext cx="4227226"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77521" y="2668249"/>
            <a:ext cx="44971" cy="3147935"/>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36891" y="2668249"/>
            <a:ext cx="0" cy="3147935"/>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53062" y="2668249"/>
            <a:ext cx="44971" cy="3147935"/>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98033" y="1469037"/>
            <a:ext cx="554636" cy="523220"/>
          </a:xfrm>
          <a:prstGeom prst="rect">
            <a:avLst/>
          </a:prstGeom>
          <a:noFill/>
        </p:spPr>
        <p:txBody>
          <a:bodyPr wrap="square" rtlCol="0">
            <a:spAutoFit/>
          </a:bodyPr>
          <a:lstStyle/>
          <a:p>
            <a:r>
              <a:rPr lang="en-US" sz="2800" b="1" dirty="0"/>
              <a:t>D</a:t>
            </a:r>
            <a:endParaRPr lang="bg-BG" sz="2800" b="1" dirty="0"/>
          </a:p>
        </p:txBody>
      </p:sp>
      <p:sp>
        <p:nvSpPr>
          <p:cNvPr id="30" name="TextBox 29"/>
          <p:cNvSpPr txBox="1"/>
          <p:nvPr/>
        </p:nvSpPr>
        <p:spPr>
          <a:xfrm>
            <a:off x="3807501" y="1499068"/>
            <a:ext cx="1304145" cy="523220"/>
          </a:xfrm>
          <a:prstGeom prst="rect">
            <a:avLst/>
          </a:prstGeom>
          <a:noFill/>
        </p:spPr>
        <p:txBody>
          <a:bodyPr wrap="square" rtlCol="0">
            <a:spAutoFit/>
          </a:bodyPr>
          <a:lstStyle/>
          <a:p>
            <a:r>
              <a:rPr lang="en-US" sz="2800" b="1" dirty="0" smtClean="0"/>
              <a:t>D1</a:t>
            </a:r>
            <a:endParaRPr lang="bg-BG" sz="2800" b="1" dirty="0"/>
          </a:p>
        </p:txBody>
      </p:sp>
      <p:sp>
        <p:nvSpPr>
          <p:cNvPr id="31" name="TextBox 30"/>
          <p:cNvSpPr txBox="1"/>
          <p:nvPr/>
        </p:nvSpPr>
        <p:spPr>
          <a:xfrm>
            <a:off x="2203559" y="1499070"/>
            <a:ext cx="1259174" cy="523220"/>
          </a:xfrm>
          <a:prstGeom prst="rect">
            <a:avLst/>
          </a:prstGeom>
          <a:noFill/>
        </p:spPr>
        <p:txBody>
          <a:bodyPr wrap="square" rtlCol="0">
            <a:spAutoFit/>
          </a:bodyPr>
          <a:lstStyle/>
          <a:p>
            <a:r>
              <a:rPr lang="en-US" sz="2800" b="1" dirty="0" smtClean="0"/>
              <a:t>D2</a:t>
            </a:r>
            <a:endParaRPr lang="bg-BG" sz="2800" b="1" dirty="0"/>
          </a:p>
        </p:txBody>
      </p:sp>
      <p:sp>
        <p:nvSpPr>
          <p:cNvPr id="32" name="TextBox 31"/>
          <p:cNvSpPr txBox="1"/>
          <p:nvPr/>
        </p:nvSpPr>
        <p:spPr>
          <a:xfrm>
            <a:off x="1319130" y="1520840"/>
            <a:ext cx="794479" cy="523220"/>
          </a:xfrm>
          <a:prstGeom prst="rect">
            <a:avLst/>
          </a:prstGeom>
          <a:noFill/>
        </p:spPr>
        <p:txBody>
          <a:bodyPr wrap="square" rtlCol="0">
            <a:spAutoFit/>
          </a:bodyPr>
          <a:lstStyle/>
          <a:p>
            <a:r>
              <a:rPr lang="en-US" sz="2800" b="1" dirty="0" smtClean="0"/>
              <a:t>P</a:t>
            </a:r>
            <a:endParaRPr lang="bg-BG" sz="2800" b="1" dirty="0"/>
          </a:p>
        </p:txBody>
      </p:sp>
      <p:sp>
        <p:nvSpPr>
          <p:cNvPr id="33" name="TextBox 32"/>
          <p:cNvSpPr txBox="1"/>
          <p:nvPr/>
        </p:nvSpPr>
        <p:spPr>
          <a:xfrm>
            <a:off x="1633916" y="5786209"/>
            <a:ext cx="899410" cy="523220"/>
          </a:xfrm>
          <a:prstGeom prst="rect">
            <a:avLst/>
          </a:prstGeom>
          <a:noFill/>
        </p:spPr>
        <p:txBody>
          <a:bodyPr wrap="square" rtlCol="0">
            <a:spAutoFit/>
          </a:bodyPr>
          <a:lstStyle/>
          <a:p>
            <a:r>
              <a:rPr lang="en-US" sz="2800" b="1" dirty="0" smtClean="0"/>
              <a:t>0</a:t>
            </a:r>
            <a:endParaRPr lang="bg-BG" sz="2800" b="1" dirty="0"/>
          </a:p>
        </p:txBody>
      </p:sp>
      <p:sp>
        <p:nvSpPr>
          <p:cNvPr id="34" name="TextBox 33"/>
          <p:cNvSpPr txBox="1"/>
          <p:nvPr/>
        </p:nvSpPr>
        <p:spPr>
          <a:xfrm>
            <a:off x="1244170" y="3822502"/>
            <a:ext cx="644577" cy="523220"/>
          </a:xfrm>
          <a:prstGeom prst="rect">
            <a:avLst/>
          </a:prstGeom>
          <a:noFill/>
        </p:spPr>
        <p:txBody>
          <a:bodyPr wrap="square" rtlCol="0">
            <a:spAutoFit/>
          </a:bodyPr>
          <a:lstStyle/>
          <a:p>
            <a:r>
              <a:rPr lang="en-US" sz="2800" dirty="0" smtClean="0"/>
              <a:t>P</a:t>
            </a:r>
            <a:r>
              <a:rPr lang="en-US" b="1" dirty="0" smtClean="0"/>
              <a:t>1</a:t>
            </a:r>
            <a:endParaRPr lang="bg-BG" b="1" dirty="0"/>
          </a:p>
        </p:txBody>
      </p:sp>
      <p:sp>
        <p:nvSpPr>
          <p:cNvPr id="35" name="TextBox 34"/>
          <p:cNvSpPr txBox="1"/>
          <p:nvPr/>
        </p:nvSpPr>
        <p:spPr>
          <a:xfrm>
            <a:off x="1289151" y="2398426"/>
            <a:ext cx="712028" cy="523220"/>
          </a:xfrm>
          <a:prstGeom prst="rect">
            <a:avLst/>
          </a:prstGeom>
          <a:noFill/>
        </p:spPr>
        <p:txBody>
          <a:bodyPr wrap="square" rtlCol="0">
            <a:spAutoFit/>
          </a:bodyPr>
          <a:lstStyle/>
          <a:p>
            <a:r>
              <a:rPr lang="en-US" sz="2800" b="1" dirty="0" smtClean="0"/>
              <a:t>P</a:t>
            </a:r>
            <a:r>
              <a:rPr lang="en-US" dirty="0" smtClean="0"/>
              <a:t>2</a:t>
            </a:r>
            <a:endParaRPr lang="bg-BG" dirty="0"/>
          </a:p>
        </p:txBody>
      </p:sp>
      <p:sp>
        <p:nvSpPr>
          <p:cNvPr id="36" name="TextBox 35"/>
          <p:cNvSpPr txBox="1"/>
          <p:nvPr/>
        </p:nvSpPr>
        <p:spPr>
          <a:xfrm>
            <a:off x="7105338" y="5694839"/>
            <a:ext cx="1034321" cy="523220"/>
          </a:xfrm>
          <a:prstGeom prst="rect">
            <a:avLst/>
          </a:prstGeom>
          <a:noFill/>
        </p:spPr>
        <p:txBody>
          <a:bodyPr wrap="square" rtlCol="0">
            <a:spAutoFit/>
          </a:bodyPr>
          <a:lstStyle/>
          <a:p>
            <a:r>
              <a:rPr lang="en-US" sz="2800" b="1" dirty="0" smtClean="0"/>
              <a:t>Q</a:t>
            </a:r>
            <a:endParaRPr lang="bg-BG" sz="2800" b="1" dirty="0"/>
          </a:p>
        </p:txBody>
      </p:sp>
    </p:spTree>
    <p:extLst>
      <p:ext uri="{BB962C8B-B14F-4D97-AF65-F5344CB8AC3E}">
        <p14:creationId xmlns:p14="http://schemas.microsoft.com/office/powerpoint/2010/main" val="371757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44444E-6 3.23699E-6 L 0.05816 -0.0733 " pathEditMode="relative" rAng="0" ptsTypes="AA">
                                      <p:cBhvr>
                                        <p:cTn id="6" dur="2000" fill="hold"/>
                                        <p:tgtEl>
                                          <p:spTgt spid="11"/>
                                        </p:tgtEl>
                                        <p:attrNameLst>
                                          <p:attrName>ppt_x</p:attrName>
                                          <p:attrName>ppt_y</p:attrName>
                                        </p:attrNameLst>
                                      </p:cBhvr>
                                      <p:rCtr x="2899" y="-367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4341 -0.07005 L -2.77778E-6 -4.56647E-6 " pathEditMode="relative" rAng="0" ptsTypes="AA">
                                      <p:cBhvr>
                                        <p:cTn id="10" dur="2000" fill="hold"/>
                                        <p:tgtEl>
                                          <p:spTgt spid="11"/>
                                        </p:tgtEl>
                                        <p:attrNameLst>
                                          <p:attrName>ppt_x</p:attrName>
                                          <p:attrName>ppt_y</p:attrName>
                                        </p:attrNameLst>
                                      </p:cBhvr>
                                      <p:rCtr x="-2170" y="349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44444E-6 3.23699E-6 L -0.05087 0.05341 " pathEditMode="relative" rAng="0" ptsTypes="AA">
                                      <p:cBhvr>
                                        <p:cTn id="14" dur="2000" fill="hold"/>
                                        <p:tgtEl>
                                          <p:spTgt spid="11"/>
                                        </p:tgtEl>
                                        <p:attrNameLst>
                                          <p:attrName>ppt_x</p:attrName>
                                          <p:attrName>ppt_y</p:attrName>
                                        </p:attrNameLst>
                                      </p:cBhvr>
                                      <p:rCtr x="-2552" y="26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bg-BG" altLang="bg-BG" smtClean="0"/>
              <a:t>Други фактори</a:t>
            </a:r>
          </a:p>
        </p:txBody>
      </p:sp>
      <p:sp>
        <p:nvSpPr>
          <p:cNvPr id="18435" name="Rectangle 3"/>
          <p:cNvSpPr>
            <a:spLocks noGrp="1" noChangeArrowheads="1"/>
          </p:cNvSpPr>
          <p:nvPr>
            <p:ph type="body" idx="1"/>
          </p:nvPr>
        </p:nvSpPr>
        <p:spPr/>
        <p:txBody>
          <a:bodyPr/>
          <a:lstStyle/>
          <a:p>
            <a:pPr>
              <a:lnSpc>
                <a:spcPct val="80000"/>
              </a:lnSpc>
            </a:pPr>
            <a:r>
              <a:rPr lang="bg-BG" altLang="bg-BG" sz="2000" b="1" smtClean="0"/>
              <a:t>В. Брой на потребителите </a:t>
            </a:r>
            <a:endParaRPr lang="bg-BG" altLang="bg-BG" sz="2000" smtClean="0"/>
          </a:p>
          <a:p>
            <a:pPr>
              <a:lnSpc>
                <a:spcPct val="80000"/>
              </a:lnSpc>
            </a:pPr>
            <a:r>
              <a:rPr lang="bg-BG" altLang="bg-BG" sz="2000" smtClean="0"/>
              <a:t>Колкото повече са купувачите, толкова търсенето на стока нараства при всяка цена. Това измества кривата на търсенето надясно и обратно</a:t>
            </a:r>
            <a:endParaRPr lang="ru-RU" altLang="bg-BG" sz="2000" b="1" smtClean="0"/>
          </a:p>
          <a:p>
            <a:pPr>
              <a:lnSpc>
                <a:spcPct val="80000"/>
              </a:lnSpc>
            </a:pPr>
            <a:r>
              <a:rPr lang="bg-BG" altLang="bg-BG" sz="2000" b="1" smtClean="0"/>
              <a:t>Г. Вкусове на потребителя</a:t>
            </a:r>
            <a:endParaRPr lang="bg-BG" altLang="bg-BG" sz="2000" smtClean="0"/>
          </a:p>
          <a:p>
            <a:pPr>
              <a:lnSpc>
                <a:spcPct val="80000"/>
              </a:lnSpc>
            </a:pPr>
            <a:r>
              <a:rPr lang="bg-BG" altLang="bg-BG" sz="2000" smtClean="0"/>
              <a:t> Вкусовете и предпочитанията са важен фактор определящ количество на търсенето на всяка стока. Те са повлияни от особеностите на обществото, обичаите, образованието и рекламата.</a:t>
            </a:r>
            <a:endParaRPr lang="ru-RU" altLang="bg-BG" sz="2000" b="1" smtClean="0"/>
          </a:p>
          <a:p>
            <a:pPr>
              <a:lnSpc>
                <a:spcPct val="80000"/>
              </a:lnSpc>
            </a:pPr>
            <a:r>
              <a:rPr lang="bg-BG" altLang="bg-BG" sz="2000" b="1" smtClean="0"/>
              <a:t>Д. Очакванията за бъдещи цени</a:t>
            </a:r>
            <a:endParaRPr lang="bg-BG" altLang="bg-BG" sz="2000" smtClean="0"/>
          </a:p>
          <a:p>
            <a:pPr>
              <a:lnSpc>
                <a:spcPct val="80000"/>
              </a:lnSpc>
            </a:pPr>
            <a:r>
              <a:rPr lang="bg-BG" altLang="bg-BG" sz="2000" smtClean="0"/>
              <a:t>Ако се очаква растеж на цените поради инфлация, текущата консумация  е по-голяма. Хората се запасяват и презапасяват с дефицитни стоки.</a:t>
            </a:r>
          </a:p>
          <a:p>
            <a:pPr>
              <a:lnSpc>
                <a:spcPct val="80000"/>
              </a:lnSpc>
            </a:pPr>
            <a:r>
              <a:rPr lang="bg-BG" altLang="bg-BG" sz="2000" smtClean="0"/>
              <a:t>Всички фактори с изключение на цената на наблюдаваната стока водят до изместване на кривата на търсенето наляво и надясно.</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Пазарните сили на търсенето и предлагането</a:t>
            </a:r>
            <a:endParaRPr lang="en-US" altLang="bg-BG" sz="1800" smtClean="0">
              <a:solidFill>
                <a:srgbClr val="777777"/>
              </a:solidFill>
            </a:endParaRPr>
          </a:p>
        </p:txBody>
      </p:sp>
      <p:sp>
        <p:nvSpPr>
          <p:cNvPr id="1945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B4993A93-3802-4879-A643-FD7DB33B6FE2}" type="slidenum">
              <a:rPr lang="en-US" altLang="bg-BG" sz="1700" smtClean="0">
                <a:solidFill>
                  <a:srgbClr val="777777"/>
                </a:solidFill>
                <a:latin typeface="Tahoma" pitchFamily="34" charset="0"/>
              </a:rPr>
              <a:pPr eaLnBrk="1" hangingPunct="1">
                <a:lnSpc>
                  <a:spcPct val="100000"/>
                </a:lnSpc>
                <a:spcBef>
                  <a:spcPct val="0"/>
                </a:spcBef>
                <a:buClrTx/>
                <a:buSzTx/>
                <a:buFontTx/>
                <a:buNone/>
              </a:pPr>
              <a:t>15</a:t>
            </a:fld>
            <a:endParaRPr lang="en-US" altLang="bg-BG" sz="1700" smtClean="0">
              <a:solidFill>
                <a:srgbClr val="777777"/>
              </a:solidFill>
              <a:latin typeface="Tahoma" pitchFamily="34" charset="0"/>
            </a:endParaRPr>
          </a:p>
        </p:txBody>
      </p:sp>
      <p:sp>
        <p:nvSpPr>
          <p:cNvPr id="19460" name="Rectangle 2"/>
          <p:cNvSpPr>
            <a:spLocks noGrp="1" noChangeArrowheads="1"/>
          </p:cNvSpPr>
          <p:nvPr>
            <p:ph type="title" idx="4294967295"/>
          </p:nvPr>
        </p:nvSpPr>
        <p:spPr>
          <a:xfrm>
            <a:off x="463550" y="252413"/>
            <a:ext cx="8366125" cy="692150"/>
          </a:xfrm>
        </p:spPr>
        <p:txBody>
          <a:bodyPr/>
          <a:lstStyle/>
          <a:p>
            <a:pPr algn="l" eaLnBrk="1" hangingPunct="1"/>
            <a:r>
              <a:rPr lang="bg-BG" altLang="bg-BG" sz="3400" smtClean="0"/>
              <a:t>Кривата на търсене на купувачите</a:t>
            </a:r>
            <a:endParaRPr lang="en-US" altLang="bg-BG" sz="3400" smtClean="0">
              <a:solidFill>
                <a:srgbClr val="008080"/>
              </a:solidFill>
            </a:endParaRPr>
          </a:p>
        </p:txBody>
      </p:sp>
      <p:sp>
        <p:nvSpPr>
          <p:cNvPr id="29701" name="Rectangle 3"/>
          <p:cNvSpPr>
            <a:spLocks noGrp="1" noChangeArrowheads="1"/>
          </p:cNvSpPr>
          <p:nvPr>
            <p:ph type="body" idx="4294967295"/>
          </p:nvPr>
        </p:nvSpPr>
        <p:spPr>
          <a:xfrm>
            <a:off x="373063" y="1008063"/>
            <a:ext cx="8234362" cy="5118100"/>
          </a:xfrm>
        </p:spPr>
        <p:txBody>
          <a:bodyPr/>
          <a:lstStyle/>
          <a:p>
            <a:pPr eaLnBrk="1" hangingPunct="1"/>
            <a:r>
              <a:rPr lang="bg-BG" altLang="bg-BG" smtClean="0"/>
              <a:t>Увеличение на количеството на </a:t>
            </a:r>
            <a:r>
              <a:rPr lang="en-US" altLang="bg-BG" smtClean="0"/>
              <a:t>Q</a:t>
            </a:r>
            <a:r>
              <a:rPr lang="bg-BG" altLang="bg-BG" smtClean="0"/>
              <a:t> купувачите? </a:t>
            </a:r>
          </a:p>
          <a:p>
            <a:pPr eaLnBrk="1" hangingPunct="1"/>
            <a:r>
              <a:rPr lang="bg-BG" altLang="bg-BG" smtClean="0"/>
              <a:t>Увеличава се търсеното количество при всяка цена, и кривата на търсенето </a:t>
            </a:r>
            <a:r>
              <a:rPr lang="en-US" altLang="bg-BG" smtClean="0"/>
              <a:t>D</a:t>
            </a:r>
            <a:r>
              <a:rPr lang="bg-BG" altLang="bg-BG" smtClean="0"/>
              <a:t> се измества на дясно.</a:t>
            </a:r>
            <a:endParaRPr lang="en-US" altLang="bg-BG" smtClean="0"/>
          </a:p>
        </p:txBody>
      </p:sp>
      <p:sp>
        <p:nvSpPr>
          <p:cNvPr id="194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wipe(left)">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wipe(left)">
                                      <p:cBhvr>
                                        <p:cTn id="12" dur="500"/>
                                        <p:tgtEl>
                                          <p:spTgt spid="297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04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136F82F3-B570-4CF0-A0A8-C7DC5D4AF815}" type="slidenum">
              <a:rPr lang="en-US" altLang="bg-BG" sz="1700" smtClean="0">
                <a:solidFill>
                  <a:srgbClr val="777777"/>
                </a:solidFill>
                <a:latin typeface="Tahoma" pitchFamily="34" charset="0"/>
              </a:rPr>
              <a:pPr eaLnBrk="1" hangingPunct="1">
                <a:lnSpc>
                  <a:spcPct val="100000"/>
                </a:lnSpc>
                <a:spcBef>
                  <a:spcPct val="0"/>
                </a:spcBef>
                <a:buClrTx/>
                <a:buSzTx/>
                <a:buFontTx/>
                <a:buNone/>
              </a:pPr>
              <a:t>16</a:t>
            </a:fld>
            <a:endParaRPr lang="en-US" altLang="bg-BG" sz="1700" smtClean="0">
              <a:solidFill>
                <a:srgbClr val="777777"/>
              </a:solidFill>
              <a:latin typeface="Tahoma" pitchFamily="34" charset="0"/>
            </a:endParaRPr>
          </a:p>
        </p:txBody>
      </p:sp>
      <p:grpSp>
        <p:nvGrpSpPr>
          <p:cNvPr id="20484" name="Group 2"/>
          <p:cNvGrpSpPr>
            <a:grpSpLocks/>
          </p:cNvGrpSpPr>
          <p:nvPr/>
        </p:nvGrpSpPr>
        <p:grpSpPr bwMode="auto">
          <a:xfrm>
            <a:off x="236538" y="1166813"/>
            <a:ext cx="6669087" cy="5108575"/>
            <a:chOff x="149" y="735"/>
            <a:chExt cx="4201" cy="3218"/>
          </a:xfrm>
        </p:grpSpPr>
        <p:grpSp>
          <p:nvGrpSpPr>
            <p:cNvPr id="20510" name="Group 3"/>
            <p:cNvGrpSpPr>
              <a:grpSpLocks/>
            </p:cNvGrpSpPr>
            <p:nvPr/>
          </p:nvGrpSpPr>
          <p:grpSpPr bwMode="auto">
            <a:xfrm>
              <a:off x="149" y="735"/>
              <a:ext cx="4201" cy="3218"/>
              <a:chOff x="149" y="735"/>
              <a:chExt cx="4201" cy="3218"/>
            </a:xfrm>
          </p:grpSpPr>
          <p:graphicFrame>
            <p:nvGraphicFramePr>
              <p:cNvPr id="20512" name="Object 4"/>
              <p:cNvGraphicFramePr>
                <a:graphicFrameLocks noChangeAspect="1"/>
              </p:cNvGraphicFramePr>
              <p:nvPr/>
            </p:nvGraphicFramePr>
            <p:xfrm>
              <a:off x="149" y="735"/>
              <a:ext cx="4150" cy="3218"/>
            </p:xfrm>
            <a:graphic>
              <a:graphicData uri="http://schemas.openxmlformats.org/presentationml/2006/ole">
                <mc:AlternateContent xmlns:mc="http://schemas.openxmlformats.org/markup-compatibility/2006">
                  <mc:Choice xmlns:v="urn:schemas-microsoft-com:vml" Requires="v">
                    <p:oleObj spid="_x0000_s20561" name="Chart" r:id="rId4" imgW="4743602" imgH="3733800" progId="Excel.Chart.8">
                      <p:embed/>
                    </p:oleObj>
                  </mc:Choice>
                  <mc:Fallback>
                    <p:oleObj name="Chart" r:id="rId4" imgW="4743602" imgH="373380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 y="735"/>
                            <a:ext cx="4150" cy="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13" name="Group 5"/>
              <p:cNvGrpSpPr>
                <a:grpSpLocks/>
              </p:cNvGrpSpPr>
              <p:nvPr/>
            </p:nvGrpSpPr>
            <p:grpSpPr bwMode="auto">
              <a:xfrm>
                <a:off x="842" y="1605"/>
                <a:ext cx="883" cy="1871"/>
                <a:chOff x="357" y="2450"/>
                <a:chExt cx="795" cy="646"/>
              </a:xfrm>
            </p:grpSpPr>
            <p:sp>
              <p:nvSpPr>
                <p:cNvPr id="20539" name="Line 6"/>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0540" name="Line 7"/>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20514" name="Text Box 8"/>
              <p:cNvSpPr txBox="1">
                <a:spLocks noChangeArrowheads="1"/>
              </p:cNvSpPr>
              <p:nvPr/>
            </p:nvSpPr>
            <p:spPr bwMode="auto">
              <a:xfrm>
                <a:off x="696" y="820"/>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20515" name="Text Box 9"/>
              <p:cNvSpPr txBox="1">
                <a:spLocks noChangeArrowheads="1"/>
              </p:cNvSpPr>
              <p:nvPr/>
            </p:nvSpPr>
            <p:spPr bwMode="auto">
              <a:xfrm>
                <a:off x="4077" y="335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nvGrpSpPr>
              <p:cNvPr id="20516" name="Group 10"/>
              <p:cNvGrpSpPr>
                <a:grpSpLocks/>
              </p:cNvGrpSpPr>
              <p:nvPr/>
            </p:nvGrpSpPr>
            <p:grpSpPr bwMode="auto">
              <a:xfrm>
                <a:off x="841" y="2731"/>
                <a:ext cx="1747" cy="744"/>
                <a:chOff x="357" y="2450"/>
                <a:chExt cx="795" cy="646"/>
              </a:xfrm>
            </p:grpSpPr>
            <p:sp>
              <p:nvSpPr>
                <p:cNvPr id="20537" name="Line 1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0538" name="Line 1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20517" name="Group 13"/>
              <p:cNvGrpSpPr>
                <a:grpSpLocks/>
              </p:cNvGrpSpPr>
              <p:nvPr/>
            </p:nvGrpSpPr>
            <p:grpSpPr bwMode="auto">
              <a:xfrm>
                <a:off x="841" y="3092"/>
                <a:ext cx="2032" cy="368"/>
                <a:chOff x="357" y="2450"/>
                <a:chExt cx="795" cy="646"/>
              </a:xfrm>
            </p:grpSpPr>
            <p:sp>
              <p:nvSpPr>
                <p:cNvPr id="20535" name="Line 14"/>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0536" name="Line 15"/>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20518" name="Group 16"/>
              <p:cNvGrpSpPr>
                <a:grpSpLocks/>
              </p:cNvGrpSpPr>
              <p:nvPr/>
            </p:nvGrpSpPr>
            <p:grpSpPr bwMode="auto">
              <a:xfrm>
                <a:off x="843" y="2345"/>
                <a:ext cx="1452" cy="1114"/>
                <a:chOff x="357" y="2450"/>
                <a:chExt cx="795" cy="646"/>
              </a:xfrm>
            </p:grpSpPr>
            <p:sp>
              <p:nvSpPr>
                <p:cNvPr id="20533" name="Line 1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0534" name="Line 1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20519" name="Group 19"/>
              <p:cNvGrpSpPr>
                <a:grpSpLocks/>
              </p:cNvGrpSpPr>
              <p:nvPr/>
            </p:nvGrpSpPr>
            <p:grpSpPr bwMode="auto">
              <a:xfrm>
                <a:off x="840" y="1977"/>
                <a:ext cx="1172" cy="1484"/>
                <a:chOff x="357" y="2450"/>
                <a:chExt cx="795" cy="646"/>
              </a:xfrm>
            </p:grpSpPr>
            <p:sp>
              <p:nvSpPr>
                <p:cNvPr id="20531" name="Line 20"/>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0532" name="Line 21"/>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20520" name="Group 22"/>
              <p:cNvGrpSpPr>
                <a:grpSpLocks/>
              </p:cNvGrpSpPr>
              <p:nvPr/>
            </p:nvGrpSpPr>
            <p:grpSpPr bwMode="auto">
              <a:xfrm>
                <a:off x="1235" y="999"/>
                <a:ext cx="1923" cy="2450"/>
                <a:chOff x="1235" y="999"/>
                <a:chExt cx="1923" cy="2450"/>
              </a:xfrm>
            </p:grpSpPr>
            <p:sp>
              <p:nvSpPr>
                <p:cNvPr id="20524" name="Line 23"/>
                <p:cNvSpPr>
                  <a:spLocks noChangeShapeType="1"/>
                </p:cNvSpPr>
                <p:nvPr/>
              </p:nvSpPr>
              <p:spPr bwMode="auto">
                <a:xfrm>
                  <a:off x="1235" y="999"/>
                  <a:ext cx="1923" cy="2450"/>
                </a:xfrm>
                <a:prstGeom prst="line">
                  <a:avLst/>
                </a:prstGeom>
                <a:noFill/>
                <a:ln w="50800">
                  <a:solidFill>
                    <a:srgbClr val="777777"/>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0525" name="Oval 24"/>
                <p:cNvSpPr>
                  <a:spLocks noChangeArrowheads="1"/>
                </p:cNvSpPr>
                <p:nvPr/>
              </p:nvSpPr>
              <p:spPr bwMode="auto">
                <a:xfrm>
                  <a:off x="1678" y="1569"/>
                  <a:ext cx="89"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26" name="Oval 25"/>
                <p:cNvSpPr>
                  <a:spLocks noChangeArrowheads="1"/>
                </p:cNvSpPr>
                <p:nvPr/>
              </p:nvSpPr>
              <p:spPr bwMode="auto">
                <a:xfrm>
                  <a:off x="2547" y="2682"/>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27" name="Oval 26"/>
                <p:cNvSpPr>
                  <a:spLocks noChangeArrowheads="1"/>
                </p:cNvSpPr>
                <p:nvPr/>
              </p:nvSpPr>
              <p:spPr bwMode="auto">
                <a:xfrm>
                  <a:off x="2832" y="3047"/>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28" name="Oval 27"/>
                <p:cNvSpPr>
                  <a:spLocks noChangeArrowheads="1"/>
                </p:cNvSpPr>
                <p:nvPr/>
              </p:nvSpPr>
              <p:spPr bwMode="auto">
                <a:xfrm>
                  <a:off x="2251" y="2303"/>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29" name="Oval 28"/>
                <p:cNvSpPr>
                  <a:spLocks noChangeArrowheads="1"/>
                </p:cNvSpPr>
                <p:nvPr/>
              </p:nvSpPr>
              <p:spPr bwMode="auto">
                <a:xfrm>
                  <a:off x="1960" y="1936"/>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30" name="Oval 29"/>
                <p:cNvSpPr>
                  <a:spLocks noChangeArrowheads="1"/>
                </p:cNvSpPr>
                <p:nvPr/>
              </p:nvSpPr>
              <p:spPr bwMode="auto">
                <a:xfrm>
                  <a:off x="1389" y="1192"/>
                  <a:ext cx="91"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20521" name="Group 30"/>
              <p:cNvGrpSpPr>
                <a:grpSpLocks/>
              </p:cNvGrpSpPr>
              <p:nvPr/>
            </p:nvGrpSpPr>
            <p:grpSpPr bwMode="auto">
              <a:xfrm>
                <a:off x="840" y="1231"/>
                <a:ext cx="598" cy="2241"/>
                <a:chOff x="357" y="2450"/>
                <a:chExt cx="795" cy="646"/>
              </a:xfrm>
            </p:grpSpPr>
            <p:sp>
              <p:nvSpPr>
                <p:cNvPr id="20522" name="Line 3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0523" name="Line 3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sp>
          <p:nvSpPr>
            <p:cNvPr id="20511" name="Oval 33"/>
            <p:cNvSpPr>
              <a:spLocks noChangeArrowheads="1"/>
            </p:cNvSpPr>
            <p:nvPr/>
          </p:nvSpPr>
          <p:spPr bwMode="auto">
            <a:xfrm>
              <a:off x="3114" y="3411"/>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78882" name="Text Box 34"/>
          <p:cNvSpPr txBox="1">
            <a:spLocks noChangeArrowheads="1"/>
          </p:cNvSpPr>
          <p:nvPr/>
        </p:nvSpPr>
        <p:spPr bwMode="auto">
          <a:xfrm>
            <a:off x="5324475" y="1193800"/>
            <a:ext cx="3421063" cy="2451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SzTx/>
              <a:buFontTx/>
              <a:buNone/>
            </a:pPr>
            <a:r>
              <a:rPr lang="bg-BG" altLang="bg-BG" sz="2400"/>
              <a:t>Да предположим, че броят на купувачите се увеличава.</a:t>
            </a:r>
            <a:br>
              <a:rPr lang="bg-BG" altLang="bg-BG" sz="2400"/>
            </a:br>
            <a:r>
              <a:rPr lang="bg-BG" altLang="bg-BG" sz="2400"/>
              <a:t>След това, за всяка Р Qd ще се увеличи (По 5 в този пример).</a:t>
            </a:r>
            <a:endParaRPr lang="en-US" altLang="bg-BG" sz="2600">
              <a:cs typeface="Arial" charset="0"/>
            </a:endParaRPr>
          </a:p>
        </p:txBody>
      </p:sp>
      <p:sp>
        <p:nvSpPr>
          <p:cNvPr id="78883" name="Line 35"/>
          <p:cNvSpPr>
            <a:spLocks noChangeShapeType="1"/>
          </p:cNvSpPr>
          <p:nvPr/>
        </p:nvSpPr>
        <p:spPr bwMode="auto">
          <a:xfrm>
            <a:off x="2719388" y="1563688"/>
            <a:ext cx="3074987" cy="3949700"/>
          </a:xfrm>
          <a:prstGeom prst="line">
            <a:avLst/>
          </a:prstGeom>
          <a:noFill/>
          <a:ln w="50800">
            <a:solidFill>
              <a:srgbClr val="CC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11" name="Group 36"/>
          <p:cNvGrpSpPr>
            <a:grpSpLocks/>
          </p:cNvGrpSpPr>
          <p:nvPr/>
        </p:nvGrpSpPr>
        <p:grpSpPr bwMode="auto">
          <a:xfrm>
            <a:off x="5099050" y="5435600"/>
            <a:ext cx="755650" cy="138113"/>
            <a:chOff x="3210" y="3415"/>
            <a:chExt cx="476" cy="87"/>
          </a:xfrm>
        </p:grpSpPr>
        <p:sp>
          <p:nvSpPr>
            <p:cNvPr id="20508" name="Oval 37"/>
            <p:cNvSpPr>
              <a:spLocks noChangeArrowheads="1"/>
            </p:cNvSpPr>
            <p:nvPr/>
          </p:nvSpPr>
          <p:spPr bwMode="auto">
            <a:xfrm>
              <a:off x="3598" y="3415"/>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09" name="Line 38"/>
            <p:cNvSpPr>
              <a:spLocks noChangeShapeType="1"/>
            </p:cNvSpPr>
            <p:nvPr/>
          </p:nvSpPr>
          <p:spPr bwMode="auto">
            <a:xfrm>
              <a:off x="3210" y="3456"/>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2" name="Group 39"/>
          <p:cNvGrpSpPr>
            <a:grpSpLocks/>
          </p:cNvGrpSpPr>
          <p:nvPr/>
        </p:nvGrpSpPr>
        <p:grpSpPr bwMode="auto">
          <a:xfrm>
            <a:off x="4638675" y="4827588"/>
            <a:ext cx="752475" cy="138112"/>
            <a:chOff x="2922" y="3041"/>
            <a:chExt cx="474" cy="87"/>
          </a:xfrm>
        </p:grpSpPr>
        <p:sp>
          <p:nvSpPr>
            <p:cNvPr id="20506" name="Oval 40"/>
            <p:cNvSpPr>
              <a:spLocks noChangeArrowheads="1"/>
            </p:cNvSpPr>
            <p:nvPr/>
          </p:nvSpPr>
          <p:spPr bwMode="auto">
            <a:xfrm>
              <a:off x="3308" y="3041"/>
              <a:ext cx="88" cy="87"/>
            </a:xfrm>
            <a:prstGeom prst="ellipse">
              <a:avLst/>
            </a:prstGeom>
            <a:solidFill>
              <a:srgbClr val="CC0000"/>
            </a:solidFill>
            <a:ln w="9525">
              <a:solidFill>
                <a:srgbClr val="CC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07" name="Line 41"/>
            <p:cNvSpPr>
              <a:spLocks noChangeShapeType="1"/>
            </p:cNvSpPr>
            <p:nvPr/>
          </p:nvSpPr>
          <p:spPr bwMode="auto">
            <a:xfrm>
              <a:off x="2922" y="3094"/>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3" name="Group 42"/>
          <p:cNvGrpSpPr>
            <a:grpSpLocks/>
          </p:cNvGrpSpPr>
          <p:nvPr/>
        </p:nvGrpSpPr>
        <p:grpSpPr bwMode="auto">
          <a:xfrm>
            <a:off x="4181475" y="4248150"/>
            <a:ext cx="757238" cy="138113"/>
            <a:chOff x="2634" y="2676"/>
            <a:chExt cx="477" cy="87"/>
          </a:xfrm>
        </p:grpSpPr>
        <p:sp>
          <p:nvSpPr>
            <p:cNvPr id="20504" name="Oval 43"/>
            <p:cNvSpPr>
              <a:spLocks noChangeArrowheads="1"/>
            </p:cNvSpPr>
            <p:nvPr/>
          </p:nvSpPr>
          <p:spPr bwMode="auto">
            <a:xfrm>
              <a:off x="3023" y="2676"/>
              <a:ext cx="88" cy="87"/>
            </a:xfrm>
            <a:prstGeom prst="ellipse">
              <a:avLst/>
            </a:prstGeom>
            <a:solidFill>
              <a:srgbClr val="CC0000"/>
            </a:solidFill>
            <a:ln w="9525">
              <a:solidFill>
                <a:srgbClr val="CC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05" name="Line 44"/>
            <p:cNvSpPr>
              <a:spLocks noChangeShapeType="1"/>
            </p:cNvSpPr>
            <p:nvPr/>
          </p:nvSpPr>
          <p:spPr bwMode="auto">
            <a:xfrm>
              <a:off x="2634" y="272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4" name="Group 45"/>
          <p:cNvGrpSpPr>
            <a:grpSpLocks/>
          </p:cNvGrpSpPr>
          <p:nvPr/>
        </p:nvGrpSpPr>
        <p:grpSpPr bwMode="auto">
          <a:xfrm>
            <a:off x="3724275" y="3646488"/>
            <a:ext cx="744538" cy="138112"/>
            <a:chOff x="2346" y="2297"/>
            <a:chExt cx="469" cy="87"/>
          </a:xfrm>
        </p:grpSpPr>
        <p:sp>
          <p:nvSpPr>
            <p:cNvPr id="20502" name="Oval 46"/>
            <p:cNvSpPr>
              <a:spLocks noChangeArrowheads="1"/>
            </p:cNvSpPr>
            <p:nvPr/>
          </p:nvSpPr>
          <p:spPr bwMode="auto">
            <a:xfrm>
              <a:off x="2727" y="2297"/>
              <a:ext cx="88" cy="87"/>
            </a:xfrm>
            <a:prstGeom prst="ellipse">
              <a:avLst/>
            </a:prstGeom>
            <a:solidFill>
              <a:srgbClr val="CC0000"/>
            </a:solidFill>
            <a:ln w="9525">
              <a:solidFill>
                <a:srgbClr val="CC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03" name="Line 47"/>
            <p:cNvSpPr>
              <a:spLocks noChangeShapeType="1"/>
            </p:cNvSpPr>
            <p:nvPr/>
          </p:nvSpPr>
          <p:spPr bwMode="auto">
            <a:xfrm>
              <a:off x="2346" y="234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5" name="Group 48"/>
          <p:cNvGrpSpPr>
            <a:grpSpLocks/>
          </p:cNvGrpSpPr>
          <p:nvPr/>
        </p:nvGrpSpPr>
        <p:grpSpPr bwMode="auto">
          <a:xfrm>
            <a:off x="3252788" y="3063875"/>
            <a:ext cx="754062" cy="138113"/>
            <a:chOff x="2049" y="1930"/>
            <a:chExt cx="475" cy="87"/>
          </a:xfrm>
        </p:grpSpPr>
        <p:sp>
          <p:nvSpPr>
            <p:cNvPr id="20500" name="Oval 49"/>
            <p:cNvSpPr>
              <a:spLocks noChangeArrowheads="1"/>
            </p:cNvSpPr>
            <p:nvPr/>
          </p:nvSpPr>
          <p:spPr bwMode="auto">
            <a:xfrm>
              <a:off x="2436" y="1930"/>
              <a:ext cx="88" cy="87"/>
            </a:xfrm>
            <a:prstGeom prst="ellipse">
              <a:avLst/>
            </a:prstGeom>
            <a:solidFill>
              <a:srgbClr val="CC0000"/>
            </a:solidFill>
            <a:ln w="9525">
              <a:solidFill>
                <a:srgbClr val="CC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501" name="Line 50"/>
            <p:cNvSpPr>
              <a:spLocks noChangeShapeType="1"/>
            </p:cNvSpPr>
            <p:nvPr/>
          </p:nvSpPr>
          <p:spPr bwMode="auto">
            <a:xfrm>
              <a:off x="2049" y="197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6" name="Group 51"/>
          <p:cNvGrpSpPr>
            <a:grpSpLocks/>
          </p:cNvGrpSpPr>
          <p:nvPr/>
        </p:nvGrpSpPr>
        <p:grpSpPr bwMode="auto">
          <a:xfrm>
            <a:off x="2809875" y="2481263"/>
            <a:ext cx="750888" cy="138112"/>
            <a:chOff x="1770" y="1563"/>
            <a:chExt cx="473" cy="87"/>
          </a:xfrm>
        </p:grpSpPr>
        <p:sp>
          <p:nvSpPr>
            <p:cNvPr id="20498" name="Oval 52"/>
            <p:cNvSpPr>
              <a:spLocks noChangeArrowheads="1"/>
            </p:cNvSpPr>
            <p:nvPr/>
          </p:nvSpPr>
          <p:spPr bwMode="auto">
            <a:xfrm>
              <a:off x="2154" y="1563"/>
              <a:ext cx="89" cy="87"/>
            </a:xfrm>
            <a:prstGeom prst="ellipse">
              <a:avLst/>
            </a:prstGeom>
            <a:solidFill>
              <a:srgbClr val="CC0000"/>
            </a:solidFill>
            <a:ln w="9525">
              <a:solidFill>
                <a:srgbClr val="CC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499" name="Line 53"/>
            <p:cNvSpPr>
              <a:spLocks noChangeShapeType="1"/>
            </p:cNvSpPr>
            <p:nvPr/>
          </p:nvSpPr>
          <p:spPr bwMode="auto">
            <a:xfrm>
              <a:off x="1770" y="160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7" name="Group 54"/>
          <p:cNvGrpSpPr>
            <a:grpSpLocks/>
          </p:cNvGrpSpPr>
          <p:nvPr/>
        </p:nvGrpSpPr>
        <p:grpSpPr bwMode="auto">
          <a:xfrm>
            <a:off x="2352675" y="1882775"/>
            <a:ext cx="752475" cy="138113"/>
            <a:chOff x="1482" y="1186"/>
            <a:chExt cx="474" cy="87"/>
          </a:xfrm>
        </p:grpSpPr>
        <p:sp>
          <p:nvSpPr>
            <p:cNvPr id="20496" name="Oval 55"/>
            <p:cNvSpPr>
              <a:spLocks noChangeArrowheads="1"/>
            </p:cNvSpPr>
            <p:nvPr/>
          </p:nvSpPr>
          <p:spPr bwMode="auto">
            <a:xfrm>
              <a:off x="1865" y="1186"/>
              <a:ext cx="91" cy="87"/>
            </a:xfrm>
            <a:prstGeom prst="ellipse">
              <a:avLst/>
            </a:prstGeom>
            <a:solidFill>
              <a:srgbClr val="CC0000"/>
            </a:solidFill>
            <a:ln w="9525">
              <a:solidFill>
                <a:srgbClr val="CC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0497" name="Line 56"/>
            <p:cNvSpPr>
              <a:spLocks noChangeShapeType="1"/>
            </p:cNvSpPr>
            <p:nvPr/>
          </p:nvSpPr>
          <p:spPr bwMode="auto">
            <a:xfrm>
              <a:off x="1482" y="1234"/>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sp>
        <p:nvSpPr>
          <p:cNvPr id="20494"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
        <p:nvSpPr>
          <p:cNvPr id="20495" name="Rectangle 61"/>
          <p:cNvSpPr>
            <a:spLocks noGrp="1" noChangeArrowheads="1"/>
          </p:cNvSpPr>
          <p:nvPr>
            <p:ph type="title"/>
          </p:nvPr>
        </p:nvSpPr>
        <p:spPr>
          <a:xfrm>
            <a:off x="469900" y="265113"/>
            <a:ext cx="8039100" cy="681037"/>
          </a:xfrm>
        </p:spPr>
        <p:txBody>
          <a:bodyPr/>
          <a:lstStyle/>
          <a:p>
            <a:pPr algn="l" eaLnBrk="1" hangingPunct="1"/>
            <a:r>
              <a:rPr lang="bg-BG" altLang="bg-BG" sz="3400" smtClean="0"/>
              <a:t>Крива на търсене на купувачите</a:t>
            </a:r>
            <a:endParaRPr lang="en-US" altLang="bg-BG" sz="3400" smtClean="0">
              <a:solidFill>
                <a:srgbClr val="00808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82"/>
                                        </p:tgtEl>
                                        <p:attrNameLst>
                                          <p:attrName>style.visibility</p:attrName>
                                        </p:attrNameLst>
                                      </p:cBhvr>
                                      <p:to>
                                        <p:strVal val="visible"/>
                                      </p:to>
                                    </p:set>
                                    <p:animEffect transition="in" filter="dissolve">
                                      <p:cBhvr>
                                        <p:cTn id="7" dur="500"/>
                                        <p:tgtEl>
                                          <p:spTgt spid="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78883"/>
                                        </p:tgtEl>
                                        <p:attrNameLst>
                                          <p:attrName>style.visibility</p:attrName>
                                        </p:attrNameLst>
                                      </p:cBhvr>
                                      <p:to>
                                        <p:strVal val="visible"/>
                                      </p:to>
                                    </p:set>
                                    <p:animEffect transition="in" filter="strips(downRight)">
                                      <p:cBhvr>
                                        <p:cTn id="41" dur="500"/>
                                        <p:tgtEl>
                                          <p:spTgt spid="78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2" grpId="0" animBg="1"/>
      <p:bldP spid="7888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150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AD1A68F4-4E67-428D-9F7C-6A974715E5E8}" type="slidenum">
              <a:rPr lang="en-US" altLang="bg-BG" sz="1700" smtClean="0">
                <a:solidFill>
                  <a:srgbClr val="777777"/>
                </a:solidFill>
                <a:latin typeface="Tahoma" pitchFamily="34" charset="0"/>
              </a:rPr>
              <a:pPr eaLnBrk="1" hangingPunct="1">
                <a:lnSpc>
                  <a:spcPct val="100000"/>
                </a:lnSpc>
                <a:spcBef>
                  <a:spcPct val="0"/>
                </a:spcBef>
                <a:buClrTx/>
                <a:buSzTx/>
                <a:buFontTx/>
                <a:buNone/>
              </a:pPr>
              <a:t>17</a:t>
            </a:fld>
            <a:endParaRPr lang="en-US" altLang="bg-BG" sz="1700" smtClean="0">
              <a:solidFill>
                <a:srgbClr val="777777"/>
              </a:solidFill>
              <a:latin typeface="Tahoma" pitchFamily="34" charset="0"/>
            </a:endParaRPr>
          </a:p>
        </p:txBody>
      </p:sp>
      <p:sp>
        <p:nvSpPr>
          <p:cNvPr id="30724" name="Rectangle 2"/>
          <p:cNvSpPr>
            <a:spLocks noGrp="1" noChangeArrowheads="1"/>
          </p:cNvSpPr>
          <p:nvPr>
            <p:ph type="body" idx="4294967295"/>
          </p:nvPr>
        </p:nvSpPr>
        <p:spPr>
          <a:xfrm>
            <a:off x="457200" y="1089025"/>
            <a:ext cx="8229600" cy="5318125"/>
          </a:xfrm>
        </p:spPr>
        <p:txBody>
          <a:bodyPr/>
          <a:lstStyle/>
          <a:p>
            <a:pPr algn="just" eaLnBrk="1" hangingPunct="1"/>
            <a:r>
              <a:rPr lang="bg-BG" altLang="bg-BG" dirty="0" smtClean="0"/>
              <a:t>Търсенето на </a:t>
            </a:r>
            <a:r>
              <a:rPr lang="bg-BG" altLang="bg-BG" dirty="0" smtClean="0">
                <a:solidFill>
                  <a:srgbClr val="FF0000"/>
                </a:solidFill>
              </a:rPr>
              <a:t>нормални стоки </a:t>
            </a:r>
            <a:r>
              <a:rPr lang="bg-BG" altLang="bg-BG" dirty="0" smtClean="0"/>
              <a:t>е положително с растежа на доходите.</a:t>
            </a:r>
          </a:p>
          <a:p>
            <a:pPr algn="just" eaLnBrk="1" hangingPunct="1"/>
            <a:r>
              <a:rPr lang="bg-BG" altLang="bg-BG" dirty="0" smtClean="0"/>
              <a:t>Увеличение на доходите-причините? Увеличението на </a:t>
            </a:r>
            <a:r>
              <a:rPr lang="bg-BG" altLang="bg-BG" dirty="0" smtClean="0">
                <a:solidFill>
                  <a:srgbClr val="FF0000"/>
                </a:solidFill>
              </a:rPr>
              <a:t>търсеното количество </a:t>
            </a:r>
            <a:r>
              <a:rPr lang="bg-BG" altLang="bg-BG" dirty="0" smtClean="0"/>
              <a:t>на всяка цена, измества D кривата на дясно.</a:t>
            </a:r>
          </a:p>
          <a:p>
            <a:pPr algn="just" eaLnBrk="1" hangingPunct="1"/>
            <a:r>
              <a:rPr lang="bg-BG" altLang="bg-BG" dirty="0" smtClean="0"/>
              <a:t>(Търсенето на </a:t>
            </a:r>
            <a:r>
              <a:rPr lang="bg-BG" altLang="bg-BG" dirty="0" smtClean="0">
                <a:solidFill>
                  <a:srgbClr val="FF0000"/>
                </a:solidFill>
              </a:rPr>
              <a:t>по-низши</a:t>
            </a:r>
            <a:r>
              <a:rPr lang="en-US" altLang="bg-BG" dirty="0" smtClean="0">
                <a:solidFill>
                  <a:srgbClr val="FF0000"/>
                </a:solidFill>
              </a:rPr>
              <a:t> </a:t>
            </a:r>
            <a:r>
              <a:rPr lang="bg-BG" altLang="bg-BG" dirty="0" smtClean="0">
                <a:solidFill>
                  <a:srgbClr val="FF0000"/>
                </a:solidFill>
              </a:rPr>
              <a:t>(малоценни) стоки </a:t>
            </a:r>
            <a:r>
              <a:rPr lang="bg-BG" altLang="bg-BG" dirty="0" smtClean="0"/>
              <a:t>е негативно, свързано с приходите. Нарастването на дохода измества D кривите за низшите стоки наляво.)</a:t>
            </a:r>
            <a:endParaRPr lang="en-US" altLang="bg-BG" dirty="0" smtClean="0"/>
          </a:p>
        </p:txBody>
      </p:sp>
      <p:sp>
        <p:nvSpPr>
          <p:cNvPr id="21509" name="Rectangle 3"/>
          <p:cNvSpPr>
            <a:spLocks noGrp="1" noChangeArrowheads="1"/>
          </p:cNvSpPr>
          <p:nvPr>
            <p:ph type="title" idx="4294967295"/>
          </p:nvPr>
        </p:nvSpPr>
        <p:spPr>
          <a:noFill/>
        </p:spPr>
        <p:txBody>
          <a:bodyPr/>
          <a:lstStyle/>
          <a:p>
            <a:pPr algn="l" eaLnBrk="1" hangingPunct="1"/>
            <a:r>
              <a:rPr lang="bg-BG" altLang="bg-BG" sz="3400" dirty="0" smtClean="0"/>
              <a:t>Крива на търсене</a:t>
            </a:r>
            <a:r>
              <a:rPr lang="en-US" altLang="bg-BG" sz="3400" dirty="0" smtClean="0"/>
              <a:t>: </a:t>
            </a:r>
            <a:r>
              <a:rPr lang="en-US" altLang="bg-BG" sz="3400" dirty="0" smtClean="0">
                <a:solidFill>
                  <a:srgbClr val="008080"/>
                </a:solidFill>
              </a:rPr>
              <a:t> </a:t>
            </a:r>
            <a:r>
              <a:rPr lang="bg-BG" altLang="bg-BG" sz="3400" dirty="0" smtClean="0">
                <a:solidFill>
                  <a:srgbClr val="FF0000"/>
                </a:solidFill>
              </a:rPr>
              <a:t>Дохода</a:t>
            </a:r>
            <a:endParaRPr lang="en-US" altLang="bg-BG" sz="3400" dirty="0" smtClean="0">
              <a:solidFill>
                <a:srgbClr val="FF0000"/>
              </a:solidFill>
            </a:endParaRPr>
          </a:p>
        </p:txBody>
      </p:sp>
      <p:sp>
        <p:nvSpPr>
          <p:cNvPr id="2151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wipe(left)">
                                      <p:cBhvr>
                                        <p:cTn id="7" dur="5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wipe(left)">
                                      <p:cBhvr>
                                        <p:cTn id="12" dur="500"/>
                                        <p:tgtEl>
                                          <p:spTgt spid="307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wipe(left)">
                                      <p:cBhvr>
                                        <p:cTn id="17" dur="500"/>
                                        <p:tgtEl>
                                          <p:spTgt spid="307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253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BE221EF7-1CC3-4AD2-A029-B63681262E5C}" type="slidenum">
              <a:rPr lang="en-US" altLang="bg-BG" sz="1700" smtClean="0">
                <a:solidFill>
                  <a:srgbClr val="777777"/>
                </a:solidFill>
                <a:latin typeface="Tahoma" pitchFamily="34" charset="0"/>
              </a:rPr>
              <a:pPr eaLnBrk="1" hangingPunct="1">
                <a:lnSpc>
                  <a:spcPct val="100000"/>
                </a:lnSpc>
                <a:spcBef>
                  <a:spcPct val="0"/>
                </a:spcBef>
                <a:buClrTx/>
                <a:buSzTx/>
                <a:buFontTx/>
                <a:buNone/>
              </a:pPr>
              <a:t>18</a:t>
            </a:fld>
            <a:endParaRPr lang="en-US" altLang="bg-BG" sz="1700" smtClean="0">
              <a:solidFill>
                <a:srgbClr val="777777"/>
              </a:solidFill>
              <a:latin typeface="Tahoma" pitchFamily="34" charset="0"/>
            </a:endParaRPr>
          </a:p>
        </p:txBody>
      </p:sp>
      <p:sp>
        <p:nvSpPr>
          <p:cNvPr id="31748" name="Rectangle 2"/>
          <p:cNvSpPr>
            <a:spLocks noGrp="1" noChangeArrowheads="1"/>
          </p:cNvSpPr>
          <p:nvPr>
            <p:ph type="body" idx="4294967295"/>
          </p:nvPr>
        </p:nvSpPr>
        <p:spPr>
          <a:xfrm>
            <a:off x="409575" y="1389063"/>
            <a:ext cx="8420100" cy="4681537"/>
          </a:xfrm>
        </p:spPr>
        <p:txBody>
          <a:bodyPr/>
          <a:lstStyle/>
          <a:p>
            <a:pPr marL="290513" indent="-290513" eaLnBrk="1" hangingPunct="1">
              <a:spcBef>
                <a:spcPct val="50000"/>
              </a:spcBef>
            </a:pPr>
            <a:r>
              <a:rPr lang="bg-BG" altLang="bg-BG" sz="2400" smtClean="0"/>
              <a:t>Два стоки са заместители, ако увеличаването на цената на едната води до увеличаване на търсенето на другата.</a:t>
            </a:r>
            <a:br>
              <a:rPr lang="bg-BG" altLang="bg-BG" sz="2400" smtClean="0"/>
            </a:br>
            <a:r>
              <a:rPr lang="bg-BG" altLang="bg-BG" sz="2400" smtClean="0">
                <a:solidFill>
                  <a:srgbClr val="FF0000"/>
                </a:solidFill>
              </a:rPr>
              <a:t>Пример:</a:t>
            </a:r>
            <a:r>
              <a:rPr lang="bg-BG" altLang="bg-BG" sz="2400" smtClean="0"/>
              <a:t> пица и хамбургери. </a:t>
            </a:r>
          </a:p>
          <a:p>
            <a:pPr marL="290513" indent="-290513" eaLnBrk="1" hangingPunct="1">
              <a:spcBef>
                <a:spcPct val="50000"/>
              </a:spcBef>
            </a:pPr>
            <a:r>
              <a:rPr lang="bg-BG" altLang="bg-BG" sz="2400" smtClean="0"/>
              <a:t>Увеличаването на цената на пицата. Увеличава се търсенето на хамбургери</a:t>
            </a:r>
          </a:p>
          <a:p>
            <a:pPr marL="290513" indent="-290513" eaLnBrk="1" hangingPunct="1">
              <a:spcBef>
                <a:spcPct val="50000"/>
              </a:spcBef>
            </a:pPr>
            <a:r>
              <a:rPr lang="bg-BG" altLang="bg-BG" sz="2400" smtClean="0"/>
              <a:t>Изместване на кривата  на търсенето на хамбургера </a:t>
            </a:r>
            <a:r>
              <a:rPr lang="bg-BG" altLang="bg-BG" sz="2400" b="1" smtClean="0">
                <a:solidFill>
                  <a:srgbClr val="FF0000"/>
                </a:solidFill>
              </a:rPr>
              <a:t>надясно.</a:t>
            </a:r>
            <a:r>
              <a:rPr lang="bg-BG" altLang="bg-BG" sz="2400" smtClean="0"/>
              <a:t/>
            </a:r>
            <a:br>
              <a:rPr lang="bg-BG" altLang="bg-BG" sz="2400" smtClean="0"/>
            </a:br>
            <a:r>
              <a:rPr lang="bg-BG" altLang="bg-BG" sz="2400" smtClean="0"/>
              <a:t>Други примери: </a:t>
            </a:r>
          </a:p>
          <a:p>
            <a:pPr marL="290513" indent="-290513" eaLnBrk="1" hangingPunct="1">
              <a:spcBef>
                <a:spcPct val="50000"/>
              </a:spcBef>
            </a:pPr>
            <a:r>
              <a:rPr lang="bg-BG" altLang="bg-BG" sz="2400" smtClean="0"/>
              <a:t>лаптопи и настолни компютри, </a:t>
            </a:r>
          </a:p>
          <a:p>
            <a:pPr marL="290513" indent="-290513" eaLnBrk="1" hangingPunct="1">
              <a:spcBef>
                <a:spcPct val="50000"/>
              </a:spcBef>
            </a:pPr>
            <a:r>
              <a:rPr lang="bg-BG" altLang="bg-BG" sz="2400" smtClean="0"/>
              <a:t>компактдискове и сваляне на музика?</a:t>
            </a:r>
            <a:endParaRPr lang="en-US" altLang="bg-BG" sz="2700" smtClean="0"/>
          </a:p>
        </p:txBody>
      </p:sp>
      <p:sp>
        <p:nvSpPr>
          <p:cNvPr id="22533" name="Rectangle 3"/>
          <p:cNvSpPr>
            <a:spLocks noGrp="1" noChangeArrowheads="1"/>
          </p:cNvSpPr>
          <p:nvPr>
            <p:ph type="title" idx="4294967295"/>
          </p:nvPr>
        </p:nvSpPr>
        <p:spPr>
          <a:xfrm>
            <a:off x="457200" y="300038"/>
            <a:ext cx="8337550" cy="1087437"/>
          </a:xfrm>
          <a:noFill/>
        </p:spPr>
        <p:txBody>
          <a:bodyPr/>
          <a:lstStyle/>
          <a:p>
            <a:r>
              <a:rPr lang="ru-RU" altLang="bg-BG" sz="3600" dirty="0" smtClean="0"/>
              <a:t/>
            </a:r>
            <a:br>
              <a:rPr lang="ru-RU" altLang="bg-BG" sz="3600" dirty="0" smtClean="0"/>
            </a:br>
            <a:r>
              <a:rPr lang="ru-RU" altLang="bg-BG" sz="3600" dirty="0" smtClean="0">
                <a:solidFill>
                  <a:srgbClr val="FF0000"/>
                </a:solidFill>
              </a:rPr>
              <a:t>Цените на </a:t>
            </a:r>
            <a:r>
              <a:rPr lang="ru-RU" altLang="bg-BG" sz="3600" dirty="0" err="1" smtClean="0">
                <a:solidFill>
                  <a:srgbClr val="FF0000"/>
                </a:solidFill>
              </a:rPr>
              <a:t>взаимосвързаните</a:t>
            </a:r>
            <a:r>
              <a:rPr lang="ru-RU" altLang="bg-BG" sz="3600" dirty="0" smtClean="0">
                <a:solidFill>
                  <a:srgbClr val="FF0000"/>
                </a:solidFill>
              </a:rPr>
              <a:t> стоки </a:t>
            </a:r>
            <a:endParaRPr lang="en-US" altLang="bg-BG" sz="3400" dirty="0" smtClean="0">
              <a:solidFill>
                <a:srgbClr val="FF0000"/>
              </a:solidFill>
            </a:endParaRPr>
          </a:p>
        </p:txBody>
      </p:sp>
      <p:sp>
        <p:nvSpPr>
          <p:cNvPr id="2253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wipe(left)">
                                      <p:cBhvr>
                                        <p:cTn id="7" dur="5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wipe(left)">
                                      <p:cBhvr>
                                        <p:cTn id="12" dur="500"/>
                                        <p:tgtEl>
                                          <p:spTgt spid="31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Effect transition="in" filter="wipe(left)">
                                      <p:cBhvr>
                                        <p:cTn id="17" dur="500"/>
                                        <p:tgtEl>
                                          <p:spTgt spid="317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8">
                                            <p:txEl>
                                              <p:pRg st="3" end="3"/>
                                            </p:txEl>
                                          </p:spTgt>
                                        </p:tgtEl>
                                        <p:attrNameLst>
                                          <p:attrName>style.visibility</p:attrName>
                                        </p:attrNameLst>
                                      </p:cBhvr>
                                      <p:to>
                                        <p:strVal val="visible"/>
                                      </p:to>
                                    </p:set>
                                    <p:animEffect transition="in" filter="wipe(left)">
                                      <p:cBhvr>
                                        <p:cTn id="22" dur="500"/>
                                        <p:tgtEl>
                                          <p:spTgt spid="317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8">
                                            <p:txEl>
                                              <p:pRg st="4" end="4"/>
                                            </p:txEl>
                                          </p:spTgt>
                                        </p:tgtEl>
                                        <p:attrNameLst>
                                          <p:attrName>style.visibility</p:attrName>
                                        </p:attrNameLst>
                                      </p:cBhvr>
                                      <p:to>
                                        <p:strVal val="visible"/>
                                      </p:to>
                                    </p:set>
                                    <p:animEffect transition="in" filter="wipe(left)">
                                      <p:cBhvr>
                                        <p:cTn id="27"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Content Placeholder 8" descr="Mankiw_PaintingArt.jpg"/>
          <p:cNvPicPr>
            <a:picLocks noChangeAspect="1"/>
          </p:cNvPicPr>
          <p:nvPr/>
        </p:nvPicPr>
        <p:blipFill>
          <a:blip r:embed="rId3">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bg-BG" sz="3700" dirty="0" smtClean="0">
                <a:solidFill>
                  <a:schemeClr val="tx1"/>
                </a:solidFill>
                <a:effectLst>
                  <a:outerShdw blurRad="38100" dist="38100" dir="2700000" algn="tl">
                    <a:srgbClr val="C0C0C0"/>
                  </a:outerShdw>
                </a:effectLst>
              </a:rPr>
              <a:t>В тази тема ще се отговори на следните въпроси</a:t>
            </a:r>
            <a:r>
              <a:rPr lang="en-US" sz="3700" dirty="0" smtClean="0">
                <a:solidFill>
                  <a:schemeClr val="tx1"/>
                </a:solidFill>
                <a:effectLst>
                  <a:outerShdw blurRad="38100" dist="38100" dir="2700000" algn="tl">
                    <a:srgbClr val="C0C0C0"/>
                  </a:outerShdw>
                </a:effectLst>
              </a:rPr>
              <a:t>:</a:t>
            </a:r>
          </a:p>
        </p:txBody>
      </p:sp>
      <p:sp>
        <p:nvSpPr>
          <p:cNvPr id="5124" name="Rectangle 3"/>
          <p:cNvSpPr>
            <a:spLocks noGrp="1" noChangeArrowheads="1"/>
          </p:cNvSpPr>
          <p:nvPr>
            <p:ph type="body" idx="1"/>
          </p:nvPr>
        </p:nvSpPr>
        <p:spPr>
          <a:xfrm>
            <a:off x="373063" y="1863725"/>
            <a:ext cx="8396287" cy="4546600"/>
          </a:xfrm>
        </p:spPr>
        <p:txBody>
          <a:bodyPr/>
          <a:lstStyle/>
          <a:p>
            <a:pPr eaLnBrk="1" hangingPunct="1">
              <a:buClr>
                <a:srgbClr val="996633"/>
              </a:buClr>
            </a:pPr>
            <a:r>
              <a:rPr lang="ru-RU" altLang="bg-BG" sz="1800" smtClean="0"/>
              <a:t>Какви фактори влияят на търсенето на купувачите на стоки?</a:t>
            </a:r>
          </a:p>
          <a:p>
            <a:pPr eaLnBrk="1" hangingPunct="1">
              <a:buClr>
                <a:srgbClr val="996633"/>
              </a:buClr>
            </a:pPr>
            <a:r>
              <a:rPr lang="ru-RU" altLang="bg-BG" sz="1800" smtClean="0"/>
              <a:t>Какви фактори влияят върху предлагането на продавачите на стоки?</a:t>
            </a:r>
          </a:p>
          <a:p>
            <a:pPr eaLnBrk="1" hangingPunct="1">
              <a:buClr>
                <a:srgbClr val="996633"/>
              </a:buClr>
            </a:pPr>
            <a:r>
              <a:rPr lang="ru-RU" altLang="bg-BG" sz="1800" smtClean="0"/>
              <a:t>Как търсенето и предлагането определят цената на стоката и продаденото количество?</a:t>
            </a:r>
          </a:p>
          <a:p>
            <a:pPr eaLnBrk="1" hangingPunct="1">
              <a:buClr>
                <a:srgbClr val="996633"/>
              </a:buClr>
            </a:pPr>
            <a:r>
              <a:rPr lang="ru-RU" altLang="bg-BG" sz="1800" smtClean="0"/>
              <a:t>К</a:t>
            </a:r>
            <a:r>
              <a:rPr lang="bg-BG" altLang="bg-BG" sz="1800" smtClean="0"/>
              <a:t>ои</a:t>
            </a:r>
            <a:r>
              <a:rPr lang="ru-RU" altLang="bg-BG" sz="1800" smtClean="0"/>
              <a:t> се промените във факторите, които влияят върху търсенето или предлагането засягащи пазарната цена и количеството от предлаганите стоки? Стоки на Гифен и Веблен</a:t>
            </a:r>
          </a:p>
          <a:p>
            <a:pPr eaLnBrk="1" hangingPunct="1">
              <a:buClr>
                <a:srgbClr val="996633"/>
              </a:buClr>
            </a:pPr>
            <a:r>
              <a:rPr lang="ru-RU" altLang="bg-BG" sz="1800" smtClean="0"/>
              <a:t>Как пазарите разпределят ресурсите?</a:t>
            </a:r>
            <a:endParaRPr lang="en-US" altLang="bg-BG" sz="1800" smtClean="0"/>
          </a:p>
          <a:p>
            <a:pPr eaLnBrk="1" hangingPunct="1">
              <a:buClr>
                <a:srgbClr val="996633"/>
              </a:buClr>
            </a:pPr>
            <a:r>
              <a:rPr lang="bg-BG" altLang="bg-BG" sz="1800" smtClean="0"/>
              <a:t>Еластичност на търсенето и предлагането</a:t>
            </a:r>
          </a:p>
          <a:p>
            <a:pPr eaLnBrk="1" hangingPunct="1">
              <a:buClr>
                <a:srgbClr val="996633"/>
              </a:buClr>
            </a:pPr>
            <a:r>
              <a:rPr lang="bg-BG" altLang="bg-BG" sz="1800" smtClean="0"/>
              <a:t>Пазарно равновесие и неравновесие</a:t>
            </a:r>
            <a:endParaRPr lang="ru-RU" altLang="bg-BG" sz="1800" smtClean="0"/>
          </a:p>
          <a:p>
            <a:pPr eaLnBrk="1" hangingPunct="1">
              <a:buClr>
                <a:srgbClr val="996633"/>
              </a:buClr>
            </a:pPr>
            <a:endParaRPr lang="en-US" altLang="bg-BG" sz="2700" smtClean="0"/>
          </a:p>
        </p:txBody>
      </p:sp>
      <p:sp>
        <p:nvSpPr>
          <p:cNvPr id="5125"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A72878A7-09D4-4680-AD8A-3F24ED902D4B}" type="slidenum">
              <a:rPr lang="en-US" altLang="bg-BG" sz="1700">
                <a:solidFill>
                  <a:srgbClr val="777777"/>
                </a:solidFill>
                <a:latin typeface="Tahoma" pitchFamily="34" charset="0"/>
              </a:rPr>
              <a:pPr algn="r" eaLnBrk="1" hangingPunct="1">
                <a:lnSpc>
                  <a:spcPct val="100000"/>
                </a:lnSpc>
                <a:spcBef>
                  <a:spcPct val="0"/>
                </a:spcBef>
                <a:buClrTx/>
                <a:buSzTx/>
                <a:buFontTx/>
                <a:buNone/>
              </a:pPr>
              <a:t>1</a:t>
            </a:fld>
            <a:endParaRPr lang="en-US" altLang="bg-BG" sz="1700">
              <a:solidFill>
                <a:srgbClr val="777777"/>
              </a:solidFill>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355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1A614AE4-9870-41AF-B0AD-B29391E31817}" type="slidenum">
              <a:rPr lang="en-US" altLang="bg-BG" sz="1700" smtClean="0">
                <a:solidFill>
                  <a:srgbClr val="777777"/>
                </a:solidFill>
                <a:latin typeface="Tahoma" pitchFamily="34" charset="0"/>
              </a:rPr>
              <a:pPr eaLnBrk="1" hangingPunct="1">
                <a:lnSpc>
                  <a:spcPct val="100000"/>
                </a:lnSpc>
                <a:spcBef>
                  <a:spcPct val="0"/>
                </a:spcBef>
                <a:buClrTx/>
                <a:buSzTx/>
                <a:buFontTx/>
                <a:buNone/>
              </a:pPr>
              <a:t>19</a:t>
            </a:fld>
            <a:endParaRPr lang="en-US" altLang="bg-BG" sz="1700" smtClean="0">
              <a:solidFill>
                <a:srgbClr val="777777"/>
              </a:solidFill>
              <a:latin typeface="Tahoma" pitchFamily="34" charset="0"/>
            </a:endParaRPr>
          </a:p>
        </p:txBody>
      </p:sp>
      <p:sp>
        <p:nvSpPr>
          <p:cNvPr id="32772" name="Rectangle 2"/>
          <p:cNvSpPr>
            <a:spLocks noGrp="1" noChangeArrowheads="1"/>
          </p:cNvSpPr>
          <p:nvPr>
            <p:ph type="body" idx="4294967295"/>
          </p:nvPr>
        </p:nvSpPr>
        <p:spPr>
          <a:xfrm>
            <a:off x="361950" y="1376363"/>
            <a:ext cx="8286750" cy="4065587"/>
          </a:xfrm>
        </p:spPr>
        <p:txBody>
          <a:bodyPr/>
          <a:lstStyle/>
          <a:p>
            <a:pPr>
              <a:defRPr/>
            </a:pPr>
            <a:r>
              <a:rPr lang="ru-RU" sz="2400" dirty="0" smtClean="0"/>
              <a:t>Две стоки </a:t>
            </a:r>
            <a:r>
              <a:rPr lang="ru-RU" sz="2400" dirty="0" err="1" smtClean="0"/>
              <a:t>са</a:t>
            </a:r>
            <a:r>
              <a:rPr lang="ru-RU" sz="2400" dirty="0" smtClean="0"/>
              <a:t> </a:t>
            </a:r>
            <a:r>
              <a:rPr lang="ru-RU" sz="2400" dirty="0" err="1" smtClean="0"/>
              <a:t>взаимнодопълващи</a:t>
            </a:r>
            <a:r>
              <a:rPr lang="ru-RU" sz="2400" dirty="0" smtClean="0"/>
              <a:t> се, </a:t>
            </a:r>
            <a:r>
              <a:rPr lang="ru-RU" sz="2400" dirty="0" err="1" smtClean="0"/>
              <a:t>ако</a:t>
            </a:r>
            <a:r>
              <a:rPr lang="ru-RU" sz="2400" dirty="0" smtClean="0"/>
              <a:t>?</a:t>
            </a:r>
          </a:p>
          <a:p>
            <a:pPr>
              <a:defRPr/>
            </a:pPr>
            <a:r>
              <a:rPr lang="ru-RU" sz="2400" dirty="0" err="1" smtClean="0"/>
              <a:t>увеличаването</a:t>
            </a:r>
            <a:r>
              <a:rPr lang="ru-RU" sz="2400" dirty="0" smtClean="0"/>
              <a:t> на </a:t>
            </a:r>
            <a:r>
              <a:rPr lang="ru-RU" sz="2400" dirty="0" err="1" smtClean="0"/>
              <a:t>цената</a:t>
            </a:r>
            <a:r>
              <a:rPr lang="ru-RU" sz="2400" dirty="0" smtClean="0"/>
              <a:t> на </a:t>
            </a:r>
            <a:r>
              <a:rPr lang="ru-RU" sz="2400" dirty="0" err="1" smtClean="0"/>
              <a:t>една</a:t>
            </a:r>
            <a:r>
              <a:rPr lang="ru-RU" sz="2400" dirty="0" smtClean="0"/>
              <a:t> </a:t>
            </a:r>
            <a:r>
              <a:rPr lang="ru-RU" sz="2400" dirty="0" err="1" smtClean="0"/>
              <a:t>предизвиква</a:t>
            </a:r>
            <a:r>
              <a:rPr lang="ru-RU" sz="2400" dirty="0" smtClean="0"/>
              <a:t> спад в </a:t>
            </a:r>
            <a:r>
              <a:rPr lang="ru-RU" sz="2400" dirty="0" err="1" smtClean="0"/>
              <a:t>търсенето</a:t>
            </a:r>
            <a:r>
              <a:rPr lang="ru-RU" sz="2400" dirty="0" smtClean="0"/>
              <a:t> на </a:t>
            </a:r>
            <a:r>
              <a:rPr lang="ru-RU" sz="2400" dirty="0" err="1" smtClean="0"/>
              <a:t>другата</a:t>
            </a:r>
            <a:r>
              <a:rPr lang="ru-RU" sz="2400" dirty="0" smtClean="0"/>
              <a:t>. </a:t>
            </a:r>
            <a:br>
              <a:rPr lang="ru-RU" sz="2400" dirty="0" smtClean="0"/>
            </a:br>
            <a:r>
              <a:rPr lang="ru-RU" sz="2400" dirty="0" smtClean="0"/>
              <a:t>Пример: </a:t>
            </a:r>
            <a:r>
              <a:rPr lang="ru-RU" sz="2400" dirty="0" err="1" smtClean="0"/>
              <a:t>компютри</a:t>
            </a:r>
            <a:r>
              <a:rPr lang="ru-RU" sz="2400" dirty="0" smtClean="0"/>
              <a:t> и </a:t>
            </a:r>
            <a:r>
              <a:rPr lang="ru-RU" sz="2400" dirty="0" err="1" smtClean="0"/>
              <a:t>софтуер</a:t>
            </a:r>
            <a:endParaRPr lang="ru-RU" sz="2400" dirty="0" smtClean="0"/>
          </a:p>
          <a:p>
            <a:pPr>
              <a:defRPr/>
            </a:pPr>
            <a:r>
              <a:rPr lang="ru-RU" sz="2400" dirty="0" err="1" smtClean="0"/>
              <a:t>Ако</a:t>
            </a:r>
            <a:r>
              <a:rPr lang="ru-RU" sz="2400" dirty="0" smtClean="0"/>
              <a:t> </a:t>
            </a:r>
            <a:r>
              <a:rPr lang="ru-RU" sz="2400" dirty="0" err="1" smtClean="0"/>
              <a:t>цената</a:t>
            </a:r>
            <a:r>
              <a:rPr lang="ru-RU" sz="2400" dirty="0" smtClean="0"/>
              <a:t> на </a:t>
            </a:r>
            <a:r>
              <a:rPr lang="ru-RU" sz="2400" dirty="0" err="1" smtClean="0"/>
              <a:t>компютрите</a:t>
            </a:r>
            <a:r>
              <a:rPr lang="ru-RU" sz="2400" dirty="0" smtClean="0"/>
              <a:t> </a:t>
            </a:r>
            <a:r>
              <a:rPr lang="ru-RU" sz="2400" dirty="0" err="1" smtClean="0"/>
              <a:t>нараства</a:t>
            </a:r>
            <a:r>
              <a:rPr lang="ru-RU" sz="2400" dirty="0" smtClean="0"/>
              <a:t>, </a:t>
            </a:r>
            <a:r>
              <a:rPr lang="ru-RU" sz="2400" dirty="0" err="1" smtClean="0"/>
              <a:t>хората</a:t>
            </a:r>
            <a:r>
              <a:rPr lang="ru-RU" sz="2400" dirty="0" smtClean="0"/>
              <a:t> </a:t>
            </a:r>
            <a:r>
              <a:rPr lang="ru-RU" sz="2400" dirty="0" err="1" smtClean="0"/>
              <a:t>купуват</a:t>
            </a:r>
            <a:r>
              <a:rPr lang="ru-RU" sz="2400" dirty="0" smtClean="0"/>
              <a:t> </a:t>
            </a:r>
            <a:r>
              <a:rPr lang="ru-RU" sz="2400" dirty="0" err="1" smtClean="0"/>
              <a:t>по-малко</a:t>
            </a:r>
            <a:r>
              <a:rPr lang="ru-RU" sz="2400" dirty="0" smtClean="0"/>
              <a:t> </a:t>
            </a:r>
            <a:r>
              <a:rPr lang="ru-RU" sz="2400" dirty="0" err="1" smtClean="0"/>
              <a:t>компютри</a:t>
            </a:r>
            <a:r>
              <a:rPr lang="ru-RU" sz="2400" dirty="0" smtClean="0"/>
              <a:t>, и </a:t>
            </a:r>
            <a:r>
              <a:rPr lang="ru-RU" sz="2400" dirty="0" err="1" smtClean="0"/>
              <a:t>следователно</a:t>
            </a:r>
            <a:r>
              <a:rPr lang="ru-RU" sz="2400" dirty="0" smtClean="0"/>
              <a:t> </a:t>
            </a:r>
            <a:r>
              <a:rPr lang="ru-RU" sz="2400" dirty="0" err="1" smtClean="0"/>
              <a:t>по-малко</a:t>
            </a:r>
            <a:r>
              <a:rPr lang="ru-RU" sz="2400" dirty="0" smtClean="0"/>
              <a:t> </a:t>
            </a:r>
            <a:r>
              <a:rPr lang="ru-RU" sz="2400" dirty="0" err="1" smtClean="0"/>
              <a:t>софтуер</a:t>
            </a:r>
            <a:r>
              <a:rPr lang="ru-RU" sz="2400" dirty="0" smtClean="0"/>
              <a:t>. </a:t>
            </a:r>
          </a:p>
          <a:p>
            <a:pPr>
              <a:defRPr/>
            </a:pPr>
            <a:r>
              <a:rPr lang="ru-RU" sz="2400" dirty="0" err="1" smtClean="0"/>
              <a:t>Кривата</a:t>
            </a:r>
            <a:r>
              <a:rPr lang="ru-RU" sz="2400" dirty="0" smtClean="0"/>
              <a:t> на </a:t>
            </a:r>
            <a:r>
              <a:rPr lang="ru-RU" sz="2400" dirty="0" err="1" smtClean="0"/>
              <a:t>търсенето</a:t>
            </a:r>
            <a:r>
              <a:rPr lang="ru-RU" sz="2400" dirty="0" smtClean="0"/>
              <a:t> на </a:t>
            </a:r>
            <a:r>
              <a:rPr lang="ru-RU" sz="2400" dirty="0" err="1" smtClean="0"/>
              <a:t>софтуера</a:t>
            </a:r>
            <a:r>
              <a:rPr lang="ru-RU" sz="2400" dirty="0" smtClean="0"/>
              <a:t> се </a:t>
            </a:r>
            <a:r>
              <a:rPr lang="ru-RU" sz="2400" dirty="0" err="1" smtClean="0"/>
              <a:t>измества</a:t>
            </a:r>
            <a:r>
              <a:rPr lang="ru-RU" sz="2400" dirty="0" smtClean="0"/>
              <a:t> </a:t>
            </a:r>
            <a:r>
              <a:rPr lang="ru-RU" sz="2400" dirty="0" err="1" smtClean="0"/>
              <a:t>наляво</a:t>
            </a:r>
            <a:r>
              <a:rPr lang="ru-RU" sz="2400" dirty="0" smtClean="0"/>
              <a:t>.</a:t>
            </a:r>
            <a:br>
              <a:rPr lang="ru-RU" sz="2400" dirty="0" smtClean="0"/>
            </a:br>
            <a:r>
              <a:rPr lang="ru-RU" sz="2400" dirty="0" err="1" smtClean="0"/>
              <a:t>Други</a:t>
            </a:r>
            <a:r>
              <a:rPr lang="ru-RU" sz="2400" dirty="0" smtClean="0"/>
              <a:t> </a:t>
            </a:r>
            <a:r>
              <a:rPr lang="ru-RU" sz="2400" dirty="0" err="1" smtClean="0"/>
              <a:t>примери</a:t>
            </a:r>
            <a:r>
              <a:rPr lang="ru-RU" sz="2400" dirty="0" smtClean="0"/>
              <a:t>: </a:t>
            </a:r>
            <a:r>
              <a:rPr lang="ru-RU" sz="2400" dirty="0" err="1" smtClean="0"/>
              <a:t>Колеж</a:t>
            </a:r>
            <a:r>
              <a:rPr lang="ru-RU" sz="2400" dirty="0" smtClean="0"/>
              <a:t> за обучение и </a:t>
            </a:r>
            <a:r>
              <a:rPr lang="ru-RU" sz="2400" dirty="0" err="1" smtClean="0"/>
              <a:t>учебници</a:t>
            </a:r>
            <a:r>
              <a:rPr lang="ru-RU" sz="2400" dirty="0" smtClean="0"/>
              <a:t>, </a:t>
            </a:r>
            <a:r>
              <a:rPr lang="ru-RU" sz="2400" dirty="0" err="1" smtClean="0"/>
              <a:t>гевреци</a:t>
            </a:r>
            <a:r>
              <a:rPr lang="ru-RU" sz="2400" dirty="0" smtClean="0"/>
              <a:t> и крема сирене, яйца и бекон</a:t>
            </a:r>
          </a:p>
          <a:p>
            <a:pPr marL="290513" indent="-290513" eaLnBrk="1" hangingPunct="1">
              <a:spcBef>
                <a:spcPct val="50000"/>
              </a:spcBef>
              <a:defRPr/>
            </a:pPr>
            <a:endParaRPr lang="en-US" altLang="bg-BG" sz="2700" dirty="0" smtClean="0"/>
          </a:p>
        </p:txBody>
      </p:sp>
      <p:sp>
        <p:nvSpPr>
          <p:cNvPr id="23557" name="Rectangle 3"/>
          <p:cNvSpPr>
            <a:spLocks noGrp="1" noChangeArrowheads="1"/>
          </p:cNvSpPr>
          <p:nvPr>
            <p:ph type="title" idx="4294967295"/>
          </p:nvPr>
        </p:nvSpPr>
        <p:spPr>
          <a:xfrm>
            <a:off x="457200" y="300038"/>
            <a:ext cx="8337550" cy="1087437"/>
          </a:xfrm>
          <a:noFill/>
        </p:spPr>
        <p:txBody>
          <a:bodyPr/>
          <a:lstStyle/>
          <a:p>
            <a:pPr algn="l" eaLnBrk="1" hangingPunct="1">
              <a:tabLst>
                <a:tab pos="5197475" algn="l"/>
              </a:tabLst>
            </a:pPr>
            <a:r>
              <a:rPr lang="bg-BG" altLang="bg-BG" sz="3400" dirty="0" smtClean="0"/>
              <a:t>Крива на търсене</a:t>
            </a:r>
            <a:r>
              <a:rPr lang="en-US" altLang="bg-BG" sz="3400" dirty="0" smtClean="0"/>
              <a:t>:</a:t>
            </a:r>
            <a:r>
              <a:rPr lang="bg-BG" altLang="bg-BG" sz="3400" dirty="0" smtClean="0"/>
              <a:t>  </a:t>
            </a:r>
            <a:r>
              <a:rPr lang="bg-BG" altLang="bg-BG" sz="3400" dirty="0" smtClean="0">
                <a:solidFill>
                  <a:srgbClr val="FF0000"/>
                </a:solidFill>
              </a:rPr>
              <a:t>Цени на </a:t>
            </a:r>
            <a:r>
              <a:rPr lang="bg-BG" altLang="bg-BG" sz="3400" dirty="0" err="1" smtClean="0">
                <a:solidFill>
                  <a:srgbClr val="FF0000"/>
                </a:solidFill>
              </a:rPr>
              <a:t>взаимодопълващите</a:t>
            </a:r>
            <a:r>
              <a:rPr lang="bg-BG" altLang="bg-BG" sz="3400" dirty="0" smtClean="0">
                <a:solidFill>
                  <a:srgbClr val="FF0000"/>
                </a:solidFill>
              </a:rPr>
              <a:t> стоки</a:t>
            </a:r>
            <a:endParaRPr lang="en-US" altLang="bg-BG" sz="3400" dirty="0" smtClean="0">
              <a:solidFill>
                <a:srgbClr val="FF0000"/>
              </a:solidFill>
            </a:endParaRPr>
          </a:p>
        </p:txBody>
      </p:sp>
      <p:sp>
        <p:nvSpPr>
          <p:cNvPr id="2355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wipe(left)">
                                      <p:cBhvr>
                                        <p:cTn id="7" dur="500"/>
                                        <p:tgtEl>
                                          <p:spTgt spid="3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wipe(left)">
                                      <p:cBhvr>
                                        <p:cTn id="12" dur="500"/>
                                        <p:tgtEl>
                                          <p:spTgt spid="327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wipe(left)">
                                      <p:cBhvr>
                                        <p:cTn id="17" dur="500"/>
                                        <p:tgtEl>
                                          <p:spTgt spid="327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2">
                                            <p:txEl>
                                              <p:pRg st="3" end="3"/>
                                            </p:txEl>
                                          </p:spTgt>
                                        </p:tgtEl>
                                        <p:attrNameLst>
                                          <p:attrName>style.visibility</p:attrName>
                                        </p:attrNameLst>
                                      </p:cBhvr>
                                      <p:to>
                                        <p:strVal val="visible"/>
                                      </p:to>
                                    </p:set>
                                    <p:animEffect transition="in" filter="wipe(left)">
                                      <p:cBhvr>
                                        <p:cTn id="22" dur="500"/>
                                        <p:tgtEl>
                                          <p:spTgt spid="32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457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D4226816-841F-4F26-A84E-BAF7620B4A44}" type="slidenum">
              <a:rPr lang="en-US" altLang="bg-BG" sz="1700" smtClean="0">
                <a:solidFill>
                  <a:srgbClr val="777777"/>
                </a:solidFill>
                <a:latin typeface="Tahoma" pitchFamily="34" charset="0"/>
              </a:rPr>
              <a:pPr eaLnBrk="1" hangingPunct="1">
                <a:lnSpc>
                  <a:spcPct val="100000"/>
                </a:lnSpc>
                <a:spcBef>
                  <a:spcPct val="0"/>
                </a:spcBef>
                <a:buClrTx/>
                <a:buSzTx/>
                <a:buFontTx/>
                <a:buNone/>
              </a:pPr>
              <a:t>20</a:t>
            </a:fld>
            <a:endParaRPr lang="en-US" altLang="bg-BG" sz="1700" smtClean="0">
              <a:solidFill>
                <a:srgbClr val="777777"/>
              </a:solidFill>
              <a:latin typeface="Tahoma" pitchFamily="34" charset="0"/>
            </a:endParaRPr>
          </a:p>
        </p:txBody>
      </p:sp>
      <p:sp>
        <p:nvSpPr>
          <p:cNvPr id="33796" name="Rectangle 2"/>
          <p:cNvSpPr>
            <a:spLocks noGrp="1" noChangeArrowheads="1"/>
          </p:cNvSpPr>
          <p:nvPr>
            <p:ph type="body" idx="4294967295"/>
          </p:nvPr>
        </p:nvSpPr>
        <p:spPr>
          <a:xfrm>
            <a:off x="412750" y="1117600"/>
            <a:ext cx="8274050" cy="4806950"/>
          </a:xfrm>
        </p:spPr>
        <p:txBody>
          <a:bodyPr/>
          <a:lstStyle/>
          <a:p>
            <a:pPr marL="290513" indent="-290513" eaLnBrk="1" hangingPunct="1">
              <a:spcBef>
                <a:spcPct val="55000"/>
              </a:spcBef>
            </a:pPr>
            <a:r>
              <a:rPr lang="ru-RU" altLang="bg-BG" sz="2400" smtClean="0"/>
              <a:t>Всичко, което предизвиква промяна на  вкуса към по-добро ще увеличи търсенето на толкова стоки </a:t>
            </a:r>
          </a:p>
          <a:p>
            <a:pPr marL="290513" indent="-290513" eaLnBrk="1" hangingPunct="1">
              <a:spcBef>
                <a:spcPct val="55000"/>
              </a:spcBef>
            </a:pPr>
            <a:r>
              <a:rPr lang="ru-RU" altLang="bg-BG" sz="2400" smtClean="0"/>
              <a:t>И да промени своята D крива на търсене надясно.</a:t>
            </a:r>
            <a:br>
              <a:rPr lang="ru-RU" altLang="bg-BG" sz="2400" smtClean="0"/>
            </a:br>
            <a:r>
              <a:rPr lang="ru-RU" altLang="bg-BG" sz="2400" smtClean="0"/>
              <a:t>Пример:</a:t>
            </a:r>
          </a:p>
          <a:p>
            <a:pPr marL="290513" indent="-290513" eaLnBrk="1" hangingPunct="1">
              <a:spcBef>
                <a:spcPct val="55000"/>
              </a:spcBef>
            </a:pPr>
            <a:r>
              <a:rPr lang="ru-RU" altLang="bg-BG" sz="2400" smtClean="0"/>
              <a:t>Диетата на Аткинс става популярна през 90-те години, и довежда  до увеличаването на търсенето на яйца, и измества кривата на търсенето на яйцата  надясно.</a:t>
            </a:r>
          </a:p>
          <a:p>
            <a:pPr marL="290513" indent="-290513" eaLnBrk="1" hangingPunct="1">
              <a:spcBef>
                <a:spcPct val="55000"/>
              </a:spcBef>
            </a:pPr>
            <a:endParaRPr lang="en-US" altLang="bg-BG" sz="2700" smtClean="0"/>
          </a:p>
        </p:txBody>
      </p:sp>
      <p:sp>
        <p:nvSpPr>
          <p:cNvPr id="24581" name="Rectangle 3"/>
          <p:cNvSpPr>
            <a:spLocks noGrp="1" noChangeArrowheads="1"/>
          </p:cNvSpPr>
          <p:nvPr>
            <p:ph type="title" idx="4294967295"/>
          </p:nvPr>
        </p:nvSpPr>
        <p:spPr>
          <a:noFill/>
        </p:spPr>
        <p:txBody>
          <a:bodyPr/>
          <a:lstStyle/>
          <a:p>
            <a:pPr algn="l" eaLnBrk="1" hangingPunct="1"/>
            <a:r>
              <a:rPr lang="bg-BG" altLang="bg-BG" sz="3400" dirty="0" smtClean="0"/>
              <a:t>Крива на търсенето</a:t>
            </a:r>
            <a:r>
              <a:rPr lang="en-US" altLang="bg-BG" sz="3400" dirty="0" smtClean="0"/>
              <a:t>:  </a:t>
            </a:r>
            <a:r>
              <a:rPr lang="bg-BG" altLang="bg-BG" sz="3400" dirty="0" smtClean="0">
                <a:solidFill>
                  <a:srgbClr val="FF0000"/>
                </a:solidFill>
              </a:rPr>
              <a:t>Вкусове</a:t>
            </a:r>
            <a:endParaRPr lang="en-US" altLang="bg-BG" sz="3400" dirty="0" smtClean="0">
              <a:solidFill>
                <a:srgbClr val="FF0000"/>
              </a:solidFill>
            </a:endParaRPr>
          </a:p>
        </p:txBody>
      </p:sp>
      <p:sp>
        <p:nvSpPr>
          <p:cNvPr id="2458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wipe(left)">
                                      <p:cBhvr>
                                        <p:cTn id="7" dur="500"/>
                                        <p:tgtEl>
                                          <p:spTgt spid="33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wipe(left)">
                                      <p:cBhvr>
                                        <p:cTn id="12" dur="500"/>
                                        <p:tgtEl>
                                          <p:spTgt spid="33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wipe(left)">
                                      <p:cBhvr>
                                        <p:cTn id="17" dur="500"/>
                                        <p:tgtEl>
                                          <p:spTgt spid="33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560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EB930EA1-6791-4E2A-9D1D-B2B00F182B9E}" type="slidenum">
              <a:rPr lang="en-US" altLang="bg-BG" sz="1700" smtClean="0">
                <a:solidFill>
                  <a:srgbClr val="777777"/>
                </a:solidFill>
                <a:latin typeface="Tahoma" pitchFamily="34" charset="0"/>
              </a:rPr>
              <a:pPr eaLnBrk="1" hangingPunct="1">
                <a:lnSpc>
                  <a:spcPct val="100000"/>
                </a:lnSpc>
                <a:spcBef>
                  <a:spcPct val="0"/>
                </a:spcBef>
                <a:buClrTx/>
                <a:buSzTx/>
                <a:buFontTx/>
                <a:buNone/>
              </a:pPr>
              <a:t>21</a:t>
            </a:fld>
            <a:endParaRPr lang="en-US" altLang="bg-BG" sz="1700" smtClean="0">
              <a:solidFill>
                <a:srgbClr val="777777"/>
              </a:solidFill>
              <a:latin typeface="Tahoma" pitchFamily="34" charset="0"/>
            </a:endParaRPr>
          </a:p>
        </p:txBody>
      </p:sp>
      <p:sp>
        <p:nvSpPr>
          <p:cNvPr id="34820" name="Rectangle 2"/>
          <p:cNvSpPr>
            <a:spLocks noGrp="1" noChangeArrowheads="1"/>
          </p:cNvSpPr>
          <p:nvPr>
            <p:ph type="body" idx="4294967295"/>
          </p:nvPr>
        </p:nvSpPr>
        <p:spPr>
          <a:xfrm>
            <a:off x="430213" y="1020763"/>
            <a:ext cx="8208962" cy="4884737"/>
          </a:xfrm>
        </p:spPr>
        <p:txBody>
          <a:bodyPr/>
          <a:lstStyle/>
          <a:p>
            <a:pPr algn="just"/>
            <a:r>
              <a:rPr lang="ru-RU" altLang="bg-BG" smtClean="0"/>
              <a:t>Очакванията се отразяват на покупателните решения на потребителите.</a:t>
            </a:r>
            <a:br>
              <a:rPr lang="ru-RU" altLang="bg-BG" smtClean="0"/>
            </a:br>
            <a:r>
              <a:rPr lang="ru-RU" altLang="bg-BG" smtClean="0"/>
              <a:t>Примери:</a:t>
            </a:r>
          </a:p>
          <a:p>
            <a:pPr algn="just"/>
            <a:r>
              <a:rPr lang="ru-RU" altLang="bg-BG" smtClean="0"/>
              <a:t>Ако хората очакват приходите им да растат? Търсенето на храна в скъпи ресторанти може да се увеличи.</a:t>
            </a:r>
          </a:p>
          <a:p>
            <a:pPr algn="just"/>
            <a:r>
              <a:rPr lang="ru-RU" altLang="bg-BG" smtClean="0"/>
              <a:t>Ако икономиката и хората се притесняват за бъдещето на сигурността на работното място, търсенето на нови автомобили може да падне сега.</a:t>
            </a:r>
          </a:p>
        </p:txBody>
      </p:sp>
      <p:sp>
        <p:nvSpPr>
          <p:cNvPr id="25605" name="Rectangle 3"/>
          <p:cNvSpPr>
            <a:spLocks noGrp="1" noChangeArrowheads="1"/>
          </p:cNvSpPr>
          <p:nvPr>
            <p:ph type="title" idx="4294967295"/>
          </p:nvPr>
        </p:nvSpPr>
        <p:spPr>
          <a:noFill/>
        </p:spPr>
        <p:txBody>
          <a:bodyPr/>
          <a:lstStyle/>
          <a:p>
            <a:pPr algn="l" eaLnBrk="1" hangingPunct="1"/>
            <a:r>
              <a:rPr lang="bg-BG" altLang="bg-BG" sz="3400" dirty="0" smtClean="0"/>
              <a:t>Крива на търсене</a:t>
            </a:r>
            <a:r>
              <a:rPr lang="en-US" altLang="bg-BG" sz="3400" dirty="0" smtClean="0"/>
              <a:t>: </a:t>
            </a:r>
            <a:r>
              <a:rPr lang="bg-BG" altLang="bg-BG" sz="3400" dirty="0" smtClean="0"/>
              <a:t> </a:t>
            </a:r>
            <a:r>
              <a:rPr lang="ru-RU" altLang="bg-BG" sz="3600" dirty="0" err="1" smtClean="0">
                <a:solidFill>
                  <a:srgbClr val="FF0000"/>
                </a:solidFill>
              </a:rPr>
              <a:t>Очаквания</a:t>
            </a:r>
            <a:endParaRPr lang="en-US" altLang="bg-BG" sz="3400" dirty="0" smtClean="0">
              <a:solidFill>
                <a:srgbClr val="FF0000"/>
              </a:solidFill>
            </a:endParaRPr>
          </a:p>
        </p:txBody>
      </p:sp>
      <p:sp>
        <p:nvSpPr>
          <p:cNvPr id="2560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left)">
                                      <p:cBhvr>
                                        <p:cTn id="7" dur="500"/>
                                        <p:tgtEl>
                                          <p:spTgt spid="34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left)">
                                      <p:cBhvr>
                                        <p:cTn id="12" dur="500"/>
                                        <p:tgtEl>
                                          <p:spTgt spid="348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wipe(left)">
                                      <p:cBhvr>
                                        <p:cTn id="17" dur="500"/>
                                        <p:tgtEl>
                                          <p:spTgt spid="348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457200" y="274638"/>
            <a:ext cx="8229600" cy="850900"/>
          </a:xfrm>
        </p:spPr>
        <p:txBody>
          <a:bodyPr/>
          <a:lstStyle/>
          <a:p>
            <a:pPr eaLnBrk="1" hangingPunct="1"/>
            <a:r>
              <a:rPr lang="bg-BG" altLang="bg-BG" sz="2800" smtClean="0">
                <a:solidFill>
                  <a:srgbClr val="000000"/>
                </a:solidFill>
                <a:cs typeface="Arial" charset="0"/>
              </a:rPr>
              <a:t> </a:t>
            </a:r>
            <a:r>
              <a:rPr lang="bg-BG" altLang="bg-BG" sz="2800" smtClean="0">
                <a:solidFill>
                  <a:srgbClr val="000000"/>
                </a:solidFill>
                <a:ea typeface="Times New Roman" pitchFamily="18" charset="0"/>
                <a:cs typeface="Arial" charset="0"/>
              </a:rPr>
              <a:t>Стоки на Гифен</a:t>
            </a:r>
            <a:r>
              <a:rPr lang="bg-BG" altLang="bg-BG" sz="2800" smtClean="0">
                <a:solidFill>
                  <a:srgbClr val="000000"/>
                </a:solidFill>
                <a:cs typeface="Arial" charset="0"/>
              </a:rPr>
              <a:t> и</a:t>
            </a:r>
            <a:r>
              <a:rPr lang="bg-BG" altLang="bg-BG" sz="2800" smtClean="0">
                <a:solidFill>
                  <a:srgbClr val="000000"/>
                </a:solidFill>
                <a:cs typeface="Times New Roman" pitchFamily="18" charset="0"/>
              </a:rPr>
              <a:t> Т. Веблен</a:t>
            </a:r>
            <a:r>
              <a:rPr lang="bg-BG" altLang="bg-BG" smtClean="0">
                <a:solidFill>
                  <a:srgbClr val="000000"/>
                </a:solidFill>
                <a:cs typeface="Times New Roman" pitchFamily="18" charset="0"/>
              </a:rPr>
              <a:t> </a:t>
            </a:r>
          </a:p>
        </p:txBody>
      </p:sp>
      <p:sp>
        <p:nvSpPr>
          <p:cNvPr id="26627" name="Rectangle 5"/>
          <p:cNvSpPr>
            <a:spLocks noGrp="1" noChangeArrowheads="1"/>
          </p:cNvSpPr>
          <p:nvPr>
            <p:ph type="body" sz="half" idx="1"/>
          </p:nvPr>
        </p:nvSpPr>
        <p:spPr>
          <a:xfrm>
            <a:off x="0" y="1125538"/>
            <a:ext cx="5076825" cy="5399087"/>
          </a:xfrm>
        </p:spPr>
        <p:txBody>
          <a:bodyPr/>
          <a:lstStyle/>
          <a:p>
            <a:pPr marL="90488" lvl="1" indent="0" algn="just" eaLnBrk="1" hangingPunct="1">
              <a:lnSpc>
                <a:spcPct val="80000"/>
              </a:lnSpc>
              <a:buFontTx/>
              <a:buNone/>
            </a:pPr>
            <a:r>
              <a:rPr lang="bg-BG" altLang="bg-BG" sz="1200" b="1" dirty="0" smtClean="0">
                <a:solidFill>
                  <a:srgbClr val="000000"/>
                </a:solidFill>
                <a:cs typeface="Arial" charset="0"/>
              </a:rPr>
              <a:t>	</a:t>
            </a:r>
            <a:r>
              <a:rPr lang="bg-BG" altLang="bg-BG" sz="2000" b="1" dirty="0" smtClean="0">
                <a:solidFill>
                  <a:srgbClr val="000000"/>
                </a:solidFill>
                <a:ea typeface="Times New Roman" pitchFamily="18" charset="0"/>
                <a:cs typeface="Arial" charset="0"/>
              </a:rPr>
              <a:t>Стоки на </a:t>
            </a:r>
            <a:r>
              <a:rPr lang="bg-BG" altLang="bg-BG" sz="2000" b="1" dirty="0" err="1" smtClean="0">
                <a:solidFill>
                  <a:srgbClr val="000000"/>
                </a:solidFill>
                <a:ea typeface="Times New Roman" pitchFamily="18" charset="0"/>
                <a:cs typeface="Arial" charset="0"/>
              </a:rPr>
              <a:t>Гифен</a:t>
            </a:r>
            <a:r>
              <a:rPr lang="bg-BG" altLang="bg-BG" sz="2000" dirty="0" err="1" smtClean="0">
                <a:solidFill>
                  <a:srgbClr val="000000"/>
                </a:solidFill>
                <a:ea typeface="Times New Roman" pitchFamily="18" charset="0"/>
                <a:cs typeface="Arial" charset="0"/>
              </a:rPr>
              <a:t>-</a:t>
            </a:r>
            <a:r>
              <a:rPr lang="bg-BG" altLang="bg-BG" sz="2000" dirty="0" smtClean="0">
                <a:solidFill>
                  <a:srgbClr val="000000"/>
                </a:solidFill>
                <a:ea typeface="Times New Roman" pitchFamily="18" charset="0"/>
                <a:cs typeface="Arial" charset="0"/>
              </a:rPr>
              <a:t> са низши стоки, чието търсене расте при увеличаване на цената и спада при намаляване на цената. Това е възможно при слаборазвити страни, достатъчно бедни, така че  голяма част от населението изразходва дохода си за стоки, които са  основа за неговото преживяване (примерно ориз, картофи) и не може да си позволи да премине на месо и други по-скъпи хранителни продукти. Дори и да се увеличава цената на ориза или картофите,  са продукти с пъти по-ниска цена от месото те не могат да бъдат заменяни с увеличаване на цената им, защото и при увеличението тя пак е по-ниска от цените на месните продукти. Такова явление е наблюдавано в Ирландия в края на миналия век, но сега е повече рядкост.</a:t>
            </a:r>
            <a:endParaRPr lang="bg-BG" altLang="bg-BG" sz="2000" b="1" dirty="0" smtClean="0">
              <a:solidFill>
                <a:srgbClr val="000000"/>
              </a:solidFill>
              <a:ea typeface="Times New Roman" pitchFamily="18" charset="0"/>
              <a:cs typeface="Arial" charset="0"/>
            </a:endParaRPr>
          </a:p>
          <a:p>
            <a:pPr marL="914400" lvl="1" indent="-457200" algn="just" eaLnBrk="1" hangingPunct="1">
              <a:lnSpc>
                <a:spcPct val="80000"/>
              </a:lnSpc>
              <a:buFontTx/>
              <a:buNone/>
            </a:pPr>
            <a:r>
              <a:rPr lang="bg-BG" altLang="bg-BG" sz="2000" b="1" dirty="0" smtClean="0">
                <a:solidFill>
                  <a:srgbClr val="000000"/>
                </a:solidFill>
                <a:cs typeface="Arial" charset="0"/>
              </a:rPr>
              <a:t>	</a:t>
            </a:r>
            <a:endParaRPr lang="bg-BG" altLang="bg-BG" sz="2000" dirty="0" smtClean="0"/>
          </a:p>
        </p:txBody>
      </p:sp>
      <p:sp>
        <p:nvSpPr>
          <p:cNvPr id="26628" name="Rectangle 6"/>
          <p:cNvSpPr>
            <a:spLocks noGrp="1" noChangeArrowheads="1"/>
          </p:cNvSpPr>
          <p:nvPr>
            <p:ph type="body" sz="half" idx="2"/>
          </p:nvPr>
        </p:nvSpPr>
        <p:spPr>
          <a:xfrm>
            <a:off x="5905500" y="2781300"/>
            <a:ext cx="2781300" cy="3344863"/>
          </a:xfrm>
        </p:spPr>
        <p:txBody>
          <a:bodyPr/>
          <a:lstStyle/>
          <a:p>
            <a:pPr eaLnBrk="1" hangingPunct="1">
              <a:lnSpc>
                <a:spcPct val="80000"/>
              </a:lnSpc>
            </a:pPr>
            <a:endParaRPr lang="bg-BG" altLang="bg-BG" sz="1400" dirty="0" smtClean="0"/>
          </a:p>
        </p:txBody>
      </p:sp>
      <p:grpSp>
        <p:nvGrpSpPr>
          <p:cNvPr id="26629" name="Group 7"/>
          <p:cNvGrpSpPr>
            <a:grpSpLocks noChangeAspect="1"/>
          </p:cNvGrpSpPr>
          <p:nvPr/>
        </p:nvGrpSpPr>
        <p:grpSpPr bwMode="auto">
          <a:xfrm>
            <a:off x="5097756" y="1487386"/>
            <a:ext cx="3249355" cy="4759090"/>
            <a:chOff x="3229" y="9697"/>
            <a:chExt cx="5116" cy="3756"/>
          </a:xfrm>
        </p:grpSpPr>
        <p:sp>
          <p:nvSpPr>
            <p:cNvPr id="26630" name="AutoShape 8"/>
            <p:cNvSpPr>
              <a:spLocks noChangeAspect="1" noChangeArrowheads="1"/>
            </p:cNvSpPr>
            <p:nvPr/>
          </p:nvSpPr>
          <p:spPr bwMode="auto">
            <a:xfrm>
              <a:off x="3421" y="9865"/>
              <a:ext cx="4679"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sp>
          <p:nvSpPr>
            <p:cNvPr id="26631" name="Arc 9"/>
            <p:cNvSpPr>
              <a:spLocks/>
            </p:cNvSpPr>
            <p:nvPr/>
          </p:nvSpPr>
          <p:spPr bwMode="auto">
            <a:xfrm rot="5744537">
              <a:off x="4680" y="10314"/>
              <a:ext cx="2340" cy="216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26632" name="Text Box 10"/>
            <p:cNvSpPr txBox="1">
              <a:spLocks noChangeArrowheads="1"/>
            </p:cNvSpPr>
            <p:nvPr/>
          </p:nvSpPr>
          <p:spPr bwMode="auto">
            <a:xfrm>
              <a:off x="3924" y="12445"/>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b="1" dirty="0"/>
                <a:t>D</a:t>
              </a:r>
              <a:endParaRPr lang="bg-BG" altLang="bg-BG" sz="4000" b="1" dirty="0"/>
            </a:p>
          </p:txBody>
        </p:sp>
        <p:sp>
          <p:nvSpPr>
            <p:cNvPr id="26633" name="Text Box 11"/>
            <p:cNvSpPr txBox="1">
              <a:spLocks noChangeArrowheads="1"/>
            </p:cNvSpPr>
            <p:nvPr/>
          </p:nvSpPr>
          <p:spPr bwMode="auto">
            <a:xfrm>
              <a:off x="3229" y="9697"/>
              <a:ext cx="539"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b="1" dirty="0"/>
                <a:t>Р</a:t>
              </a:r>
              <a:endParaRPr lang="bg-BG" altLang="bg-BG" sz="4000" b="1" dirty="0"/>
            </a:p>
          </p:txBody>
        </p:sp>
        <p:sp>
          <p:nvSpPr>
            <p:cNvPr id="26634" name="Text Box 12"/>
            <p:cNvSpPr txBox="1">
              <a:spLocks noChangeArrowheads="1"/>
            </p:cNvSpPr>
            <p:nvPr/>
          </p:nvSpPr>
          <p:spPr bwMode="auto">
            <a:xfrm>
              <a:off x="6804" y="10189"/>
              <a:ext cx="10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b="1" dirty="0"/>
                <a:t>D</a:t>
              </a:r>
              <a:endParaRPr lang="bg-BG" altLang="bg-BG" sz="4000" b="1" dirty="0"/>
            </a:p>
          </p:txBody>
        </p:sp>
        <p:sp>
          <p:nvSpPr>
            <p:cNvPr id="26635" name="Line 13"/>
            <p:cNvSpPr>
              <a:spLocks noChangeShapeType="1"/>
            </p:cNvSpPr>
            <p:nvPr/>
          </p:nvSpPr>
          <p:spPr bwMode="auto">
            <a:xfrm flipV="1">
              <a:off x="3960" y="9865"/>
              <a:ext cx="1" cy="30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26636" name="Text Box 14"/>
            <p:cNvSpPr txBox="1">
              <a:spLocks noChangeArrowheads="1"/>
            </p:cNvSpPr>
            <p:nvPr/>
          </p:nvSpPr>
          <p:spPr bwMode="auto">
            <a:xfrm>
              <a:off x="7320" y="12913"/>
              <a:ext cx="1025"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b="1" dirty="0"/>
                <a:t>Q</a:t>
              </a:r>
              <a:endParaRPr lang="bg-BG" altLang="bg-BG" sz="4000" b="1" dirty="0"/>
            </a:p>
          </p:txBody>
        </p:sp>
        <p:sp>
          <p:nvSpPr>
            <p:cNvPr id="26637" name="Line 15"/>
            <p:cNvSpPr>
              <a:spLocks noChangeShapeType="1"/>
            </p:cNvSpPr>
            <p:nvPr/>
          </p:nvSpPr>
          <p:spPr bwMode="auto">
            <a:xfrm>
              <a:off x="3960" y="12924"/>
              <a:ext cx="3780"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grpSp>
      <p:sp>
        <p:nvSpPr>
          <p:cNvPr id="2" name="TextBox 1"/>
          <p:cNvSpPr txBox="1"/>
          <p:nvPr/>
        </p:nvSpPr>
        <p:spPr>
          <a:xfrm>
            <a:off x="5369602" y="5565698"/>
            <a:ext cx="711597" cy="523220"/>
          </a:xfrm>
          <a:prstGeom prst="rect">
            <a:avLst/>
          </a:prstGeom>
          <a:noFill/>
        </p:spPr>
        <p:txBody>
          <a:bodyPr wrap="square" rtlCol="0">
            <a:spAutoFit/>
          </a:bodyPr>
          <a:lstStyle/>
          <a:p>
            <a:r>
              <a:rPr lang="bg-BG" sz="2800" b="1" dirty="0" smtClean="0"/>
              <a:t>0</a:t>
            </a:r>
            <a:endParaRPr lang="bg-BG"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bg-BG" altLang="bg-BG" smtClean="0"/>
              <a:t>Стоки на Торстейн Веблен (</a:t>
            </a:r>
            <a:r>
              <a:rPr lang="en-US" altLang="bg-BG" smtClean="0"/>
              <a:t>Thorstein Veblen</a:t>
            </a:r>
            <a:r>
              <a:rPr lang="bg-BG" altLang="bg-BG" smtClean="0"/>
              <a:t>,</a:t>
            </a:r>
            <a:r>
              <a:rPr lang="en-US" altLang="bg-BG" smtClean="0"/>
              <a:t>1857-1929)</a:t>
            </a:r>
            <a:endParaRPr lang="bg-BG" altLang="bg-BG" smtClean="0"/>
          </a:p>
        </p:txBody>
      </p:sp>
      <p:sp>
        <p:nvSpPr>
          <p:cNvPr id="27651" name="Content Placeholder 2"/>
          <p:cNvSpPr>
            <a:spLocks noGrp="1"/>
          </p:cNvSpPr>
          <p:nvPr>
            <p:ph sz="half" idx="1"/>
          </p:nvPr>
        </p:nvSpPr>
        <p:spPr/>
        <p:txBody>
          <a:bodyPr/>
          <a:lstStyle/>
          <a:p>
            <a:r>
              <a:rPr lang="ru-RU" altLang="bg-BG" smtClean="0"/>
              <a:t>Стоки на Т. Веблен - са луксозни стоки, като бижута, парфюми и др. Ако тези стоки се предложат на ниски цени, те няма да привлекат вниманието на купувача. </a:t>
            </a:r>
          </a:p>
          <a:p>
            <a:endParaRPr lang="bg-BG" altLang="bg-BG" smtClean="0"/>
          </a:p>
        </p:txBody>
      </p:sp>
      <p:sp>
        <p:nvSpPr>
          <p:cNvPr id="27652" name="Content Placeholder 3"/>
          <p:cNvSpPr>
            <a:spLocks noGrp="1"/>
          </p:cNvSpPr>
          <p:nvPr>
            <p:ph sz="half" idx="2"/>
          </p:nvPr>
        </p:nvSpPr>
        <p:spPr/>
        <p:txBody>
          <a:bodyPr/>
          <a:lstStyle/>
          <a:p>
            <a:endParaRPr lang="bg-BG" altLang="bg-BG" smtClean="0"/>
          </a:p>
        </p:txBody>
      </p:sp>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700213"/>
            <a:ext cx="337185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bg-BG" altLang="bg-BG" smtClean="0"/>
              <a:t>Стоки на Веблен</a:t>
            </a:r>
          </a:p>
        </p:txBody>
      </p:sp>
      <p:pic>
        <p:nvPicPr>
          <p:cNvPr id="28675"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268288" y="973138"/>
            <a:ext cx="4079875" cy="3059112"/>
          </a:xfrm>
        </p:spPr>
      </p:pic>
      <p:pic>
        <p:nvPicPr>
          <p:cNvPr id="2867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5175" y="946150"/>
            <a:ext cx="4081463" cy="30527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13" y="4057650"/>
            <a:ext cx="2493962"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8" name="Rectangle 3"/>
          <p:cNvSpPr>
            <a:spLocks noChangeArrowheads="1"/>
          </p:cNvSpPr>
          <p:nvPr/>
        </p:nvSpPr>
        <p:spPr bwMode="auto">
          <a:xfrm>
            <a:off x="0" y="4167188"/>
            <a:ext cx="52466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4400" b="1"/>
              <a:t>луксозни стоки</a:t>
            </a:r>
          </a:p>
        </p:txBody>
      </p:sp>
      <p:sp>
        <p:nvSpPr>
          <p:cNvPr id="28679" name="Rectangle 4"/>
          <p:cNvSpPr>
            <a:spLocks noChangeArrowheads="1"/>
          </p:cNvSpPr>
          <p:nvPr/>
        </p:nvSpPr>
        <p:spPr bwMode="auto">
          <a:xfrm>
            <a:off x="0" y="4784725"/>
            <a:ext cx="50736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b="1"/>
              <a:t>На Apple iPhone 3G Кинг Button: "Така че, ако искате да впечатлите семейството и приятелите си след това, което трябва да закупите този мобилен телефон." "Най-удивителен черта на този телефон е огромния си диамант".</a:t>
            </a:r>
            <a:r>
              <a:rPr lang="en-US" altLang="bg-BG" sz="1800" b="1"/>
              <a:t> </a:t>
            </a:r>
            <a:r>
              <a:rPr lang="bg-BG" altLang="bg-BG" sz="1800" b="1"/>
              <a:t>Цена</a:t>
            </a:r>
            <a:r>
              <a:rPr lang="en-US" altLang="bg-BG" sz="1800" b="1"/>
              <a:t> = 2,517,345 </a:t>
            </a:r>
            <a:r>
              <a:rPr lang="bg-BG" altLang="bg-BG" sz="1800" b="1"/>
              <a:t>евро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2969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FA505177-A1E0-449F-8384-7FBB587E9460}" type="slidenum">
              <a:rPr lang="en-US" altLang="bg-BG" sz="1700" smtClean="0">
                <a:solidFill>
                  <a:srgbClr val="777777"/>
                </a:solidFill>
                <a:latin typeface="Tahoma" pitchFamily="34" charset="0"/>
              </a:rPr>
              <a:pPr eaLnBrk="1" hangingPunct="1">
                <a:lnSpc>
                  <a:spcPct val="100000"/>
                </a:lnSpc>
                <a:spcBef>
                  <a:spcPct val="0"/>
                </a:spcBef>
                <a:buClrTx/>
                <a:buSzTx/>
                <a:buFontTx/>
                <a:buNone/>
              </a:pPr>
              <a:t>25</a:t>
            </a:fld>
            <a:endParaRPr lang="en-US" altLang="bg-BG" sz="1700" smtClean="0">
              <a:solidFill>
                <a:srgbClr val="777777"/>
              </a:solidFill>
              <a:latin typeface="Tahoma" pitchFamily="34" charset="0"/>
            </a:endParaRPr>
          </a:p>
        </p:txBody>
      </p:sp>
      <p:sp>
        <p:nvSpPr>
          <p:cNvPr id="29700" name="Rectangle 2"/>
          <p:cNvSpPr>
            <a:spLocks noChangeArrowheads="1"/>
          </p:cNvSpPr>
          <p:nvPr/>
        </p:nvSpPr>
        <p:spPr bwMode="auto">
          <a:xfrm>
            <a:off x="134938" y="1111250"/>
            <a:ext cx="9009062" cy="528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a:t>1.Промяната на цената </a:t>
            </a:r>
            <a:r>
              <a:rPr lang="bg-BG" altLang="bg-BG" sz="2400"/>
              <a:t>(при равни други условия)</a:t>
            </a:r>
          </a:p>
          <a:p>
            <a:pPr eaLnBrk="1" hangingPunct="1">
              <a:lnSpc>
                <a:spcPct val="100000"/>
              </a:lnSpc>
              <a:spcBef>
                <a:spcPct val="0"/>
              </a:spcBef>
              <a:buClrTx/>
              <a:buSzTx/>
              <a:buFontTx/>
              <a:buNone/>
            </a:pPr>
            <a:r>
              <a:rPr lang="bg-BG" altLang="bg-BG"/>
              <a:t> причинява </a:t>
            </a:r>
            <a:r>
              <a:rPr lang="bg-BG" altLang="bg-BG">
                <a:solidFill>
                  <a:srgbClr val="FF0000"/>
                </a:solidFill>
              </a:rPr>
              <a:t>движение по </a:t>
            </a:r>
            <a:r>
              <a:rPr lang="bg-BG" altLang="bg-BG"/>
              <a:t>кривата D</a:t>
            </a:r>
            <a:br>
              <a:rPr lang="bg-BG" altLang="bg-BG"/>
            </a:br>
            <a:r>
              <a:rPr lang="bg-BG" altLang="bg-BG"/>
              <a:t>2.</a:t>
            </a:r>
            <a:r>
              <a:rPr lang="bg-BG" altLang="bg-BG">
                <a:solidFill>
                  <a:srgbClr val="FF0000"/>
                </a:solidFill>
              </a:rPr>
              <a:t>Изместването на  крива на търсене е в резултат</a:t>
            </a:r>
            <a:br>
              <a:rPr lang="bg-BG" altLang="bg-BG">
                <a:solidFill>
                  <a:srgbClr val="FF0000"/>
                </a:solidFill>
              </a:rPr>
            </a:br>
            <a:r>
              <a:rPr lang="bg-BG" altLang="bg-BG"/>
              <a:t>промяната </a:t>
            </a:r>
            <a:r>
              <a:rPr lang="bg-BG" altLang="bg-BG" b="1">
                <a:solidFill>
                  <a:srgbClr val="FF0066"/>
                </a:solidFill>
              </a:rPr>
              <a:t>на дохода </a:t>
            </a:r>
            <a:r>
              <a:rPr lang="en-US" altLang="bg-BG" b="1">
                <a:solidFill>
                  <a:srgbClr val="FF0066"/>
                </a:solidFill>
              </a:rPr>
              <a:t>Y</a:t>
            </a:r>
            <a:r>
              <a:rPr lang="bg-BG" altLang="bg-BG" b="1">
                <a:solidFill>
                  <a:srgbClr val="FF0066"/>
                </a:solidFill>
              </a:rPr>
              <a:t/>
            </a:r>
            <a:br>
              <a:rPr lang="bg-BG" altLang="bg-BG" b="1">
                <a:solidFill>
                  <a:srgbClr val="FF0066"/>
                </a:solidFill>
              </a:rPr>
            </a:br>
            <a:r>
              <a:rPr lang="bg-BG" altLang="bg-BG"/>
              <a:t>цената  на взаимосвързаните стоки Р</a:t>
            </a:r>
            <a:r>
              <a:rPr lang="en-US" altLang="bg-BG"/>
              <a:t>xy</a:t>
            </a:r>
            <a:endParaRPr lang="bg-BG" altLang="bg-BG"/>
          </a:p>
          <a:p>
            <a:pPr eaLnBrk="1" hangingPunct="1">
              <a:lnSpc>
                <a:spcPct val="100000"/>
              </a:lnSpc>
              <a:spcBef>
                <a:spcPct val="0"/>
              </a:spcBef>
              <a:buClrTx/>
              <a:buSzTx/>
              <a:buFontTx/>
              <a:buNone/>
            </a:pPr>
            <a:r>
              <a:rPr lang="bg-BG" altLang="bg-BG"/>
              <a:t> са свързани </a:t>
            </a:r>
            <a:r>
              <a:rPr lang="bg-BG" altLang="bg-BG" b="1">
                <a:solidFill>
                  <a:srgbClr val="FF0066"/>
                </a:solidFill>
              </a:rPr>
              <a:t>с изместването </a:t>
            </a:r>
            <a:r>
              <a:rPr lang="bg-BG" altLang="bg-BG"/>
              <a:t>на  D кривата</a:t>
            </a:r>
          </a:p>
          <a:p>
            <a:pPr eaLnBrk="1" hangingPunct="1">
              <a:lnSpc>
                <a:spcPct val="100000"/>
              </a:lnSpc>
              <a:spcBef>
                <a:spcPct val="0"/>
              </a:spcBef>
              <a:buClrTx/>
              <a:buSzTx/>
              <a:buFontTx/>
              <a:buNone/>
            </a:pPr>
            <a:r>
              <a:rPr lang="bg-BG" altLang="bg-BG"/>
              <a:t> на търсене</a:t>
            </a:r>
            <a:br>
              <a:rPr lang="bg-BG" altLang="bg-BG"/>
            </a:br>
            <a:r>
              <a:rPr lang="bg-BG" altLang="bg-BG">
                <a:solidFill>
                  <a:srgbClr val="FF0000"/>
                </a:solidFill>
              </a:rPr>
              <a:t>Вкусовете</a:t>
            </a:r>
            <a:r>
              <a:rPr lang="bg-BG" altLang="bg-BG"/>
              <a:t> ... изместват D крива на търсене</a:t>
            </a:r>
            <a:br>
              <a:rPr lang="bg-BG" altLang="bg-BG"/>
            </a:br>
            <a:r>
              <a:rPr lang="bg-BG" altLang="bg-BG">
                <a:solidFill>
                  <a:srgbClr val="FF0000"/>
                </a:solidFill>
              </a:rPr>
              <a:t>Очакванията</a:t>
            </a:r>
            <a:r>
              <a:rPr lang="bg-BG" altLang="bg-BG"/>
              <a:t> ... изместват D крива на търсене</a:t>
            </a:r>
            <a:endParaRPr lang="bg-BG" altLang="bg-BG">
              <a:cs typeface="Arial" charset="0"/>
            </a:endParaRPr>
          </a:p>
        </p:txBody>
      </p:sp>
      <p:sp>
        <p:nvSpPr>
          <p:cNvPr id="29701" name="Rectangle 3"/>
          <p:cNvSpPr>
            <a:spLocks noGrp="1" noChangeArrowheads="1"/>
          </p:cNvSpPr>
          <p:nvPr>
            <p:ph type="title" idx="4294967295"/>
          </p:nvPr>
        </p:nvSpPr>
        <p:spPr>
          <a:xfrm>
            <a:off x="185738" y="254000"/>
            <a:ext cx="8709025" cy="635000"/>
          </a:xfrm>
        </p:spPr>
        <p:txBody>
          <a:bodyPr/>
          <a:lstStyle/>
          <a:p>
            <a:pPr eaLnBrk="1" hangingPunct="1"/>
            <a:r>
              <a:rPr lang="bg-BG" altLang="bg-BG" sz="3100" smtClean="0"/>
              <a:t>Обобщение</a:t>
            </a:r>
            <a:r>
              <a:rPr lang="en-US" altLang="bg-BG" sz="3100" smtClean="0"/>
              <a:t>: </a:t>
            </a:r>
            <a:r>
              <a:rPr lang="bg-BG" altLang="bg-BG" sz="3100" smtClean="0"/>
              <a:t>Промени в кривата на купувачите</a:t>
            </a:r>
            <a:endParaRPr lang="en-US" altLang="bg-BG" sz="3100" smtClean="0"/>
          </a:p>
        </p:txBody>
      </p:sp>
      <p:sp>
        <p:nvSpPr>
          <p:cNvPr id="29702" name="Rectangle 4"/>
          <p:cNvSpPr>
            <a:spLocks noGrp="1" noChangeArrowheads="1"/>
          </p:cNvSpPr>
          <p:nvPr>
            <p:ph type="body" idx="4294967295"/>
          </p:nvPr>
        </p:nvSpPr>
        <p:spPr>
          <a:xfrm>
            <a:off x="661988" y="1023938"/>
            <a:ext cx="7726362" cy="534987"/>
          </a:xfrm>
        </p:spPr>
        <p:txBody>
          <a:bodyPr/>
          <a:lstStyle/>
          <a:p>
            <a:pPr marL="0" indent="0" eaLnBrk="1" hangingPunct="1">
              <a:buFont typeface="Wingdings" pitchFamily="2" charset="2"/>
              <a:buNone/>
              <a:tabLst>
                <a:tab pos="2684463" algn="l"/>
              </a:tabLst>
            </a:pPr>
            <a:r>
              <a:rPr lang="bg-BG" altLang="bg-BG" sz="2700" b="1" smtClean="0"/>
              <a:t>Движение или изместване на кривите</a:t>
            </a:r>
            <a:endParaRPr lang="en-US" altLang="bg-BG" sz="2700" b="1" smtClean="0"/>
          </a:p>
        </p:txBody>
      </p:sp>
      <p:sp>
        <p:nvSpPr>
          <p:cNvPr id="87045" name="Rectangle 5"/>
          <p:cNvSpPr>
            <a:spLocks noChangeArrowheads="1"/>
          </p:cNvSpPr>
          <p:nvPr/>
        </p:nvSpPr>
        <p:spPr bwMode="auto">
          <a:xfrm>
            <a:off x="863600" y="1711325"/>
            <a:ext cx="7142163"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tabLst>
                <a:tab pos="2684463" algn="l"/>
              </a:tabLst>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tabLst>
                <a:tab pos="2684463" algn="l"/>
              </a:tabLst>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tabLst>
                <a:tab pos="2684463" algn="l"/>
              </a:tabLst>
              <a:defRPr sz="2500">
                <a:solidFill>
                  <a:schemeClr val="tx1"/>
                </a:solidFill>
                <a:latin typeface="Arial" charset="0"/>
              </a:defRPr>
            </a:lvl3pPr>
            <a:lvl4pPr marL="1600200" indent="-228600" eaLnBrk="0" hangingPunct="0">
              <a:spcBef>
                <a:spcPct val="15000"/>
              </a:spcBef>
              <a:buChar char="–"/>
              <a:tabLst>
                <a:tab pos="2684463" algn="l"/>
              </a:tabLst>
              <a:defRPr sz="2000">
                <a:solidFill>
                  <a:schemeClr val="tx1"/>
                </a:solidFill>
                <a:latin typeface="Arial" charset="0"/>
              </a:defRPr>
            </a:lvl4pPr>
            <a:lvl5pPr marL="2057400" indent="-228600" eaLnBrk="0" hangingPunct="0">
              <a:spcBef>
                <a:spcPct val="20000"/>
              </a:spcBef>
              <a:buChar char="»"/>
              <a:tabLst>
                <a:tab pos="2684463"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84463"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84463"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84463"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84463" algn="l"/>
              </a:tabLst>
              <a:defRPr sz="2000">
                <a:solidFill>
                  <a:schemeClr val="tx1"/>
                </a:solidFill>
                <a:latin typeface="Arial" charset="0"/>
              </a:defRPr>
            </a:lvl9pPr>
          </a:lstStyle>
          <a:p>
            <a:pPr eaLnBrk="1" hangingPunct="1">
              <a:lnSpc>
                <a:spcPct val="100000"/>
              </a:lnSpc>
              <a:spcBef>
                <a:spcPct val="50000"/>
              </a:spcBef>
              <a:buClr>
                <a:srgbClr val="00B85C"/>
              </a:buClr>
              <a:buFont typeface="Wingdings" pitchFamily="2" charset="2"/>
              <a:buNone/>
            </a:pPr>
            <a:endParaRPr lang="en-US" altLang="bg-BG" sz="2700">
              <a:cs typeface="Arial" charset="0"/>
            </a:endParaRPr>
          </a:p>
        </p:txBody>
      </p:sp>
      <p:sp>
        <p:nvSpPr>
          <p:cNvPr id="29704" name="Line 6"/>
          <p:cNvSpPr>
            <a:spLocks noChangeShapeType="1"/>
          </p:cNvSpPr>
          <p:nvPr/>
        </p:nvSpPr>
        <p:spPr bwMode="auto">
          <a:xfrm>
            <a:off x="850900" y="1624013"/>
            <a:ext cx="6981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97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87045">
                                            <p:txEl>
                                              <p:pRg st="0" end="0"/>
                                            </p:txEl>
                                          </p:spTgt>
                                        </p:tgtEl>
                                        <p:attrNameLst>
                                          <p:attrName>style.visibility</p:attrName>
                                        </p:attrNameLst>
                                      </p:cBhvr>
                                      <p:to>
                                        <p:strVal val="visible"/>
                                      </p:to>
                                    </p:set>
                                    <p:animEffect transition="in" filter="wipe(left)">
                                      <p:cBhvr>
                                        <p:cTn id="7" dur="500"/>
                                        <p:tgtEl>
                                          <p:spTgt spid="870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25475" y="3429000"/>
            <a:ext cx="4621213" cy="2662238"/>
          </a:xfrm>
        </p:spPr>
        <p:txBody>
          <a:bodyPr/>
          <a:lstStyle/>
          <a:p>
            <a:pPr marL="517525" indent="-517525" eaLnBrk="1" hangingPunct="1">
              <a:buSzPct val="115000"/>
              <a:buFont typeface="Wingdings" pitchFamily="2" charset="2"/>
              <a:buNone/>
            </a:pPr>
            <a:r>
              <a:rPr lang="en-US" altLang="bg-BG" sz="2600" b="1" smtClean="0">
                <a:solidFill>
                  <a:srgbClr val="339966"/>
                </a:solidFill>
              </a:rPr>
              <a:t>	</a:t>
            </a:r>
            <a:r>
              <a:rPr lang="bg-BG" altLang="bg-BG" sz="2600" b="1" smtClean="0"/>
              <a:t>А</a:t>
            </a:r>
            <a:r>
              <a:rPr lang="bg-BG" altLang="bg-BG" sz="2600" b="1" smtClean="0">
                <a:solidFill>
                  <a:srgbClr val="339966"/>
                </a:solidFill>
              </a:rPr>
              <a:t>. </a:t>
            </a:r>
            <a:r>
              <a:rPr lang="bg-BG" altLang="bg-BG" sz="2400" smtClean="0"/>
              <a:t>Цената на айпод пада</a:t>
            </a:r>
            <a:br>
              <a:rPr lang="bg-BG" altLang="bg-BG" sz="2400" smtClean="0"/>
            </a:br>
            <a:r>
              <a:rPr lang="bg-BG" altLang="bg-BG" sz="2400" smtClean="0"/>
              <a:t>Б. Цената на сваляне на музика пада</a:t>
            </a:r>
            <a:br>
              <a:rPr lang="bg-BG" altLang="bg-BG" sz="2400" smtClean="0"/>
            </a:br>
            <a:r>
              <a:rPr lang="bg-BG" altLang="bg-BG" sz="2400" smtClean="0"/>
              <a:t>C. Цената на CD-та пада</a:t>
            </a:r>
            <a:endParaRPr lang="en-US" altLang="bg-BG" sz="2700" smtClean="0"/>
          </a:p>
        </p:txBody>
      </p:sp>
      <p:sp>
        <p:nvSpPr>
          <p:cNvPr id="30723"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bg-BG" sz="2400" b="0" dirty="0" smtClean="0">
                <a:solidFill>
                  <a:srgbClr val="339966"/>
                </a:solidFill>
                <a:effectLst>
                  <a:outerShdw blurRad="38100" dist="38100" dir="2700000" algn="tl">
                    <a:srgbClr val="C0C0C0"/>
                  </a:outerShdw>
                </a:effectLst>
                <a:latin typeface="Tahoma" pitchFamily="34" charset="0"/>
                <a:cs typeface="Arial" charset="0"/>
              </a:rPr>
              <a:t>Упражнения</a:t>
            </a:r>
            <a:r>
              <a:rPr lang="en-US" sz="2400" b="0" dirty="0" smtClean="0">
                <a:solidFill>
                  <a:srgbClr val="339966"/>
                </a:solidFill>
                <a:effectLst>
                  <a:outerShdw blurRad="38100" dist="38100" dir="2700000" algn="tl">
                    <a:srgbClr val="C0C0C0"/>
                  </a:outerShdw>
                </a:effectLst>
                <a:latin typeface="Tahoma" pitchFamily="34" charset="0"/>
                <a:cs typeface="Arial" charset="0"/>
              </a:rPr>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bg-BG" sz="2400" b="0" dirty="0" smtClean="0">
                <a:solidFill>
                  <a:srgbClr val="339966"/>
                </a:solidFill>
                <a:effectLst>
                  <a:outerShdw blurRad="38100" dist="38100" dir="2700000" algn="tl">
                    <a:srgbClr val="C0C0C0"/>
                  </a:outerShdw>
                </a:effectLst>
                <a:latin typeface="Tahoma" pitchFamily="34" charset="0"/>
                <a:cs typeface="Arial" charset="0"/>
              </a:rPr>
              <a:t>Крива на търсене</a:t>
            </a:r>
            <a:endParaRPr lang="en-US" sz="3600" dirty="0" smtClean="0">
              <a:solidFill>
                <a:srgbClr val="339966"/>
              </a:solidFill>
              <a:effectLst>
                <a:outerShdw blurRad="38100" dist="38100" dir="2700000" algn="tl">
                  <a:srgbClr val="C0C0C0"/>
                </a:outerShdw>
              </a:effectLst>
              <a:cs typeface="Arial" charset="0"/>
            </a:endParaRPr>
          </a:p>
        </p:txBody>
      </p:sp>
      <p:grpSp>
        <p:nvGrpSpPr>
          <p:cNvPr id="30725" name="Group 11"/>
          <p:cNvGrpSpPr>
            <a:grpSpLocks/>
          </p:cNvGrpSpPr>
          <p:nvPr/>
        </p:nvGrpSpPr>
        <p:grpSpPr bwMode="auto">
          <a:xfrm>
            <a:off x="593725" y="290513"/>
            <a:ext cx="8210550" cy="1049337"/>
            <a:chOff x="374" y="183"/>
            <a:chExt cx="5000" cy="661"/>
          </a:xfrm>
        </p:grpSpPr>
        <p:sp>
          <p:nvSpPr>
            <p:cNvPr id="30730"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31"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0726"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F512DFF9-FC63-4137-8992-8F5CA8AD2387}" type="slidenum">
              <a:rPr lang="en-US" altLang="bg-BG" sz="1700">
                <a:solidFill>
                  <a:srgbClr val="777777"/>
                </a:solidFill>
                <a:latin typeface="Tahoma" pitchFamily="34" charset="0"/>
              </a:rPr>
              <a:pPr algn="r" eaLnBrk="1" hangingPunct="1">
                <a:lnSpc>
                  <a:spcPct val="100000"/>
                </a:lnSpc>
                <a:spcBef>
                  <a:spcPct val="0"/>
                </a:spcBef>
                <a:buClrTx/>
                <a:buSzTx/>
                <a:buFontTx/>
                <a:buNone/>
              </a:pPr>
              <a:t>26</a:t>
            </a:fld>
            <a:endParaRPr lang="en-US" altLang="bg-BG" sz="1700">
              <a:solidFill>
                <a:srgbClr val="777777"/>
              </a:solidFill>
              <a:latin typeface="Tahoma" pitchFamily="34" charset="0"/>
            </a:endParaRPr>
          </a:p>
        </p:txBody>
      </p:sp>
      <p:sp>
        <p:nvSpPr>
          <p:cNvPr id="30727" name="Rectangle 7"/>
          <p:cNvSpPr>
            <a:spLocks noChangeArrowheads="1"/>
          </p:cNvSpPr>
          <p:nvPr/>
        </p:nvSpPr>
        <p:spPr bwMode="auto">
          <a:xfrm>
            <a:off x="617538" y="1381125"/>
            <a:ext cx="7646987"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60000"/>
              </a:spcBef>
              <a:buClr>
                <a:srgbClr val="00B85C"/>
              </a:buClr>
              <a:buFont typeface="Wingdings" pitchFamily="2" charset="2"/>
              <a:buNone/>
            </a:pPr>
            <a:endParaRPr lang="en-US" altLang="bg-BG" sz="2700">
              <a:cs typeface="Arial" charset="0"/>
            </a:endParaRPr>
          </a:p>
        </p:txBody>
      </p:sp>
      <p:pic>
        <p:nvPicPr>
          <p:cNvPr id="30728" name="Picture 12"/>
          <p:cNvPicPr>
            <a:picLocks noChangeAspect="1" noChangeArrowheads="1"/>
          </p:cNvPicPr>
          <p:nvPr/>
        </p:nvPicPr>
        <p:blipFill>
          <a:blip r:embed="rId3">
            <a:extLst>
              <a:ext uri="{28A0092B-C50C-407E-A947-70E740481C1C}">
                <a14:useLocalDpi xmlns:a14="http://schemas.microsoft.com/office/drawing/2010/main" val="0"/>
              </a:ext>
            </a:extLst>
          </a:blip>
          <a:srcRect t="3795" r="11397"/>
          <a:stretch>
            <a:fillRect/>
          </a:stretch>
        </p:blipFill>
        <p:spPr bwMode="auto">
          <a:xfrm>
            <a:off x="5913438" y="2058988"/>
            <a:ext cx="2584450" cy="4211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9" name="Rectangle 1"/>
          <p:cNvSpPr>
            <a:spLocks noChangeArrowheads="1"/>
          </p:cNvSpPr>
          <p:nvPr/>
        </p:nvSpPr>
        <p:spPr bwMode="auto">
          <a:xfrm>
            <a:off x="593725" y="1558925"/>
            <a:ext cx="50720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ru-RU" altLang="bg-BG" sz="1800"/>
          </a:p>
          <a:p>
            <a:pPr eaLnBrk="1" hangingPunct="1">
              <a:lnSpc>
                <a:spcPct val="100000"/>
              </a:lnSpc>
              <a:spcBef>
                <a:spcPct val="0"/>
              </a:spcBef>
              <a:buClrTx/>
              <a:buSzTx/>
              <a:buFontTx/>
              <a:buNone/>
            </a:pPr>
            <a:r>
              <a:rPr lang="ru-RU" altLang="bg-BG" sz="2000"/>
              <a:t>Начертайте кривата на търсенето за сваляне на музика. Какво се случва с него във всеки от следните сценарии? Защо</a:t>
            </a:r>
            <a:r>
              <a:rPr lang="ru-RU" altLang="bg-BG" sz="2000" b="1"/>
              <a:t>?</a:t>
            </a:r>
          </a:p>
        </p:txBody>
      </p:sp>
    </p:spTree>
  </p:cSld>
  <p:clrMapOvr>
    <a:masterClrMapping/>
  </p:clrMapOvr>
  <p:transition spd="med">
    <p:diamon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31746"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r>
            <a:br>
              <a:rPr lang="en-US" sz="2400" b="0" dirty="0" smtClean="0">
                <a:solidFill>
                  <a:srgbClr val="339966"/>
                </a:solidFill>
                <a:effectLst>
                  <a:outerShdw blurRad="38100" dist="38100" dir="2700000" algn="tl">
                    <a:srgbClr val="C0C0C0"/>
                  </a:outerShdw>
                </a:effectLst>
                <a:latin typeface="Tahoma" pitchFamily="34" charset="0"/>
                <a:cs typeface="Arial" charset="0"/>
              </a:rPr>
            </a:br>
            <a:endParaRPr lang="en-US" sz="3600" dirty="0" smtClean="0">
              <a:solidFill>
                <a:srgbClr val="339966"/>
              </a:solidFill>
              <a:effectLst>
                <a:outerShdw blurRad="38100" dist="38100" dir="2700000" algn="tl">
                  <a:srgbClr val="C0C0C0"/>
                </a:outerShdw>
              </a:effectLst>
              <a:cs typeface="Arial" charset="0"/>
            </a:endParaRPr>
          </a:p>
        </p:txBody>
      </p:sp>
      <p:grpSp>
        <p:nvGrpSpPr>
          <p:cNvPr id="31748" name="Group 11"/>
          <p:cNvGrpSpPr>
            <a:grpSpLocks/>
          </p:cNvGrpSpPr>
          <p:nvPr/>
        </p:nvGrpSpPr>
        <p:grpSpPr bwMode="auto">
          <a:xfrm>
            <a:off x="593725" y="290513"/>
            <a:ext cx="8210550" cy="1049337"/>
            <a:chOff x="374" y="183"/>
            <a:chExt cx="5000" cy="661"/>
          </a:xfrm>
        </p:grpSpPr>
        <p:sp>
          <p:nvSpPr>
            <p:cNvPr id="31778"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1779"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1749"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356D0B1D-F996-4607-84C2-C3EA2075F4BE}" type="slidenum">
              <a:rPr lang="en-US" altLang="bg-BG" sz="1700">
                <a:solidFill>
                  <a:srgbClr val="777777"/>
                </a:solidFill>
                <a:latin typeface="Tahoma" pitchFamily="34" charset="0"/>
              </a:rPr>
              <a:pPr algn="r" eaLnBrk="1" hangingPunct="1">
                <a:lnSpc>
                  <a:spcPct val="100000"/>
                </a:lnSpc>
                <a:spcBef>
                  <a:spcPct val="0"/>
                </a:spcBef>
                <a:buClrTx/>
                <a:buSzTx/>
                <a:buFontTx/>
                <a:buNone/>
              </a:pPr>
              <a:t>27</a:t>
            </a:fld>
            <a:endParaRPr lang="en-US" altLang="bg-BG" sz="1700">
              <a:solidFill>
                <a:srgbClr val="777777"/>
              </a:solidFill>
              <a:latin typeface="Tahoma" pitchFamily="34" charset="0"/>
            </a:endParaRPr>
          </a:p>
        </p:txBody>
      </p:sp>
      <p:grpSp>
        <p:nvGrpSpPr>
          <p:cNvPr id="3" name="Group 8"/>
          <p:cNvGrpSpPr>
            <a:grpSpLocks/>
          </p:cNvGrpSpPr>
          <p:nvPr/>
        </p:nvGrpSpPr>
        <p:grpSpPr bwMode="auto">
          <a:xfrm>
            <a:off x="2951163" y="3543300"/>
            <a:ext cx="1254125" cy="2365375"/>
            <a:chOff x="1859" y="2232"/>
            <a:chExt cx="790" cy="1490"/>
          </a:xfrm>
        </p:grpSpPr>
        <p:grpSp>
          <p:nvGrpSpPr>
            <p:cNvPr id="31774" name="Group 9"/>
            <p:cNvGrpSpPr>
              <a:grpSpLocks/>
            </p:cNvGrpSpPr>
            <p:nvPr/>
          </p:nvGrpSpPr>
          <p:grpSpPr bwMode="auto">
            <a:xfrm>
              <a:off x="1859" y="2232"/>
              <a:ext cx="599" cy="1243"/>
              <a:chOff x="357" y="2450"/>
              <a:chExt cx="795" cy="646"/>
            </a:xfrm>
          </p:grpSpPr>
          <p:sp>
            <p:nvSpPr>
              <p:cNvPr id="31776" name="Line 1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1777" name="Line 1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1775" name="Text Box 12"/>
            <p:cNvSpPr txBox="1">
              <a:spLocks noChangeArrowheads="1"/>
            </p:cNvSpPr>
            <p:nvPr/>
          </p:nvSpPr>
          <p:spPr bwMode="auto">
            <a:xfrm>
              <a:off x="2269" y="3453"/>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2</a:t>
              </a:r>
            </a:p>
          </p:txBody>
        </p:sp>
      </p:grpSp>
      <p:grpSp>
        <p:nvGrpSpPr>
          <p:cNvPr id="5" name="Group 13"/>
          <p:cNvGrpSpPr>
            <a:grpSpLocks/>
          </p:cNvGrpSpPr>
          <p:nvPr/>
        </p:nvGrpSpPr>
        <p:grpSpPr bwMode="auto">
          <a:xfrm>
            <a:off x="142875" y="1546225"/>
            <a:ext cx="6386513" cy="4386263"/>
            <a:chOff x="90" y="974"/>
            <a:chExt cx="4023" cy="2763"/>
          </a:xfrm>
        </p:grpSpPr>
        <p:grpSp>
          <p:nvGrpSpPr>
            <p:cNvPr id="31769" name="Group 14"/>
            <p:cNvGrpSpPr>
              <a:grpSpLocks/>
            </p:cNvGrpSpPr>
            <p:nvPr/>
          </p:nvGrpSpPr>
          <p:grpSpPr bwMode="auto">
            <a:xfrm>
              <a:off x="1023" y="1097"/>
              <a:ext cx="2970" cy="2378"/>
              <a:chOff x="2602" y="1083"/>
              <a:chExt cx="3055" cy="2115"/>
            </a:xfrm>
          </p:grpSpPr>
          <p:sp>
            <p:nvSpPr>
              <p:cNvPr id="31772" name="Line 15"/>
              <p:cNvSpPr>
                <a:spLocks noChangeShapeType="1"/>
              </p:cNvSpPr>
              <p:nvPr/>
            </p:nvSpPr>
            <p:spPr bwMode="auto">
              <a:xfrm>
                <a:off x="2603" y="1083"/>
                <a:ext cx="0" cy="2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1773" name="Line 16"/>
              <p:cNvSpPr>
                <a:spLocks noChangeShapeType="1"/>
              </p:cNvSpPr>
              <p:nvPr/>
            </p:nvSpPr>
            <p:spPr bwMode="auto">
              <a:xfrm>
                <a:off x="2602" y="3197"/>
                <a:ext cx="30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1770" name="Text Box 17"/>
            <p:cNvSpPr txBox="1">
              <a:spLocks noChangeArrowheads="1"/>
            </p:cNvSpPr>
            <p:nvPr/>
          </p:nvSpPr>
          <p:spPr bwMode="auto">
            <a:xfrm>
              <a:off x="90" y="974"/>
              <a:ext cx="893"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200">
                  <a:cs typeface="Arial" charset="0"/>
                </a:rPr>
                <a:t>P</a:t>
              </a:r>
              <a:r>
                <a:rPr lang="bg-BG" altLang="bg-BG" sz="2200">
                  <a:cs typeface="Arial" charset="0"/>
                </a:rPr>
                <a:t> на</a:t>
              </a:r>
              <a:r>
                <a:rPr lang="en-US" altLang="bg-BG" sz="2200">
                  <a:cs typeface="Arial" charset="0"/>
                </a:rPr>
                <a:t> </a:t>
              </a:r>
              <a:r>
                <a:rPr lang="bg-BG" altLang="bg-BG" sz="2200">
                  <a:cs typeface="Arial" charset="0"/>
                </a:rPr>
                <a:t>музиката</a:t>
              </a:r>
              <a:endParaRPr lang="en-US" altLang="bg-BG" sz="2200">
                <a:cs typeface="Arial" charset="0"/>
              </a:endParaRPr>
            </a:p>
          </p:txBody>
        </p:sp>
        <p:sp>
          <p:nvSpPr>
            <p:cNvPr id="31771" name="Text Box 18"/>
            <p:cNvSpPr txBox="1">
              <a:spLocks noChangeArrowheads="1"/>
            </p:cNvSpPr>
            <p:nvPr/>
          </p:nvSpPr>
          <p:spPr bwMode="auto">
            <a:xfrm>
              <a:off x="2453" y="3466"/>
              <a:ext cx="16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200">
                  <a:cs typeface="Arial" charset="0"/>
                </a:rPr>
                <a:t>Q</a:t>
              </a:r>
            </a:p>
          </p:txBody>
        </p:sp>
      </p:grpSp>
      <p:grpSp>
        <p:nvGrpSpPr>
          <p:cNvPr id="7" name="Group 19"/>
          <p:cNvGrpSpPr>
            <a:grpSpLocks/>
          </p:cNvGrpSpPr>
          <p:nvPr/>
        </p:nvGrpSpPr>
        <p:grpSpPr bwMode="auto">
          <a:xfrm>
            <a:off x="1806575" y="2136775"/>
            <a:ext cx="2732088" cy="3149600"/>
            <a:chOff x="1138" y="1346"/>
            <a:chExt cx="1721" cy="1984"/>
          </a:xfrm>
        </p:grpSpPr>
        <p:sp>
          <p:nvSpPr>
            <p:cNvPr id="31767" name="Line 20"/>
            <p:cNvSpPr>
              <a:spLocks noChangeShapeType="1"/>
            </p:cNvSpPr>
            <p:nvPr/>
          </p:nvSpPr>
          <p:spPr bwMode="auto">
            <a:xfrm>
              <a:off x="1138" y="1346"/>
              <a:ext cx="1412" cy="17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1768" name="Text Box 21"/>
            <p:cNvSpPr txBox="1">
              <a:spLocks noChangeArrowheads="1"/>
            </p:cNvSpPr>
            <p:nvPr/>
          </p:nvSpPr>
          <p:spPr bwMode="auto">
            <a:xfrm>
              <a:off x="2479" y="3061"/>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en-US" altLang="bg-BG" sz="2200" b="1" i="1">
                  <a:latin typeface="Tahoma" pitchFamily="34" charset="0"/>
                  <a:cs typeface="Arial" charset="0"/>
                </a:rPr>
                <a:t>D</a:t>
              </a:r>
              <a:r>
                <a:rPr lang="en-US" altLang="bg-BG" sz="2200" b="1" baseline="-25000">
                  <a:latin typeface="Tahoma" pitchFamily="34" charset="0"/>
                  <a:cs typeface="Arial" charset="0"/>
                </a:rPr>
                <a:t>1</a:t>
              </a:r>
            </a:p>
          </p:txBody>
        </p:sp>
      </p:grpSp>
      <p:grpSp>
        <p:nvGrpSpPr>
          <p:cNvPr id="8" name="Group 22"/>
          <p:cNvGrpSpPr>
            <a:grpSpLocks/>
          </p:cNvGrpSpPr>
          <p:nvPr/>
        </p:nvGrpSpPr>
        <p:grpSpPr bwMode="auto">
          <a:xfrm>
            <a:off x="2759075" y="2138363"/>
            <a:ext cx="2732088" cy="3092450"/>
            <a:chOff x="1738" y="1347"/>
            <a:chExt cx="1721" cy="1948"/>
          </a:xfrm>
        </p:grpSpPr>
        <p:sp>
          <p:nvSpPr>
            <p:cNvPr id="31765" name="Line 23"/>
            <p:cNvSpPr>
              <a:spLocks noChangeShapeType="1"/>
            </p:cNvSpPr>
            <p:nvPr/>
          </p:nvSpPr>
          <p:spPr bwMode="auto">
            <a:xfrm>
              <a:off x="1738" y="1347"/>
              <a:ext cx="1412" cy="1756"/>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1766" name="Text Box 24"/>
            <p:cNvSpPr txBox="1">
              <a:spLocks noChangeArrowheads="1"/>
            </p:cNvSpPr>
            <p:nvPr/>
          </p:nvSpPr>
          <p:spPr bwMode="auto">
            <a:xfrm>
              <a:off x="3079" y="3026"/>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en-US" altLang="bg-BG" sz="2200" b="1" i="1">
                  <a:solidFill>
                    <a:srgbClr val="006600"/>
                  </a:solidFill>
                  <a:latin typeface="Tahoma" pitchFamily="34" charset="0"/>
                  <a:cs typeface="Arial" charset="0"/>
                </a:rPr>
                <a:t>D</a:t>
              </a:r>
              <a:r>
                <a:rPr lang="en-US" altLang="bg-BG" sz="2200" b="1" baseline="-25000">
                  <a:solidFill>
                    <a:srgbClr val="006600"/>
                  </a:solidFill>
                  <a:latin typeface="Tahoma" pitchFamily="34" charset="0"/>
                  <a:cs typeface="Arial" charset="0"/>
                </a:rPr>
                <a:t>2</a:t>
              </a:r>
            </a:p>
          </p:txBody>
        </p:sp>
      </p:grpSp>
      <p:grpSp>
        <p:nvGrpSpPr>
          <p:cNvPr id="9" name="Group 25"/>
          <p:cNvGrpSpPr>
            <a:grpSpLocks/>
          </p:cNvGrpSpPr>
          <p:nvPr/>
        </p:nvGrpSpPr>
        <p:grpSpPr bwMode="auto">
          <a:xfrm>
            <a:off x="3005138" y="3473450"/>
            <a:ext cx="960437" cy="138113"/>
            <a:chOff x="1893" y="2188"/>
            <a:chExt cx="605" cy="87"/>
          </a:xfrm>
        </p:grpSpPr>
        <p:sp>
          <p:nvSpPr>
            <p:cNvPr id="31763" name="Line 26"/>
            <p:cNvSpPr>
              <a:spLocks noChangeShapeType="1"/>
            </p:cNvSpPr>
            <p:nvPr/>
          </p:nvSpPr>
          <p:spPr bwMode="auto">
            <a:xfrm>
              <a:off x="1893" y="2231"/>
              <a:ext cx="519" cy="0"/>
            </a:xfrm>
            <a:prstGeom prst="line">
              <a:avLst/>
            </a:prstGeom>
            <a:noFill/>
            <a:ln w="44450">
              <a:solidFill>
                <a:srgbClr val="00CC00"/>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sp>
          <p:nvSpPr>
            <p:cNvPr id="31764" name="Oval 27"/>
            <p:cNvSpPr>
              <a:spLocks noChangeArrowheads="1"/>
            </p:cNvSpPr>
            <p:nvPr/>
          </p:nvSpPr>
          <p:spPr bwMode="auto">
            <a:xfrm>
              <a:off x="2410" y="2188"/>
              <a:ext cx="88" cy="87"/>
            </a:xfrm>
            <a:prstGeom prst="ellipse">
              <a:avLst/>
            </a:prstGeom>
            <a:solidFill>
              <a:srgbClr val="00CC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10" name="Group 28"/>
          <p:cNvGrpSpPr>
            <a:grpSpLocks/>
          </p:cNvGrpSpPr>
          <p:nvPr/>
        </p:nvGrpSpPr>
        <p:grpSpPr bwMode="auto">
          <a:xfrm>
            <a:off x="1050925" y="3317875"/>
            <a:ext cx="2176463" cy="2606675"/>
            <a:chOff x="662" y="2090"/>
            <a:chExt cx="1371" cy="1642"/>
          </a:xfrm>
        </p:grpSpPr>
        <p:grpSp>
          <p:nvGrpSpPr>
            <p:cNvPr id="31757" name="Group 29"/>
            <p:cNvGrpSpPr>
              <a:grpSpLocks/>
            </p:cNvGrpSpPr>
            <p:nvPr/>
          </p:nvGrpSpPr>
          <p:grpSpPr bwMode="auto">
            <a:xfrm>
              <a:off x="1026" y="2228"/>
              <a:ext cx="819" cy="1243"/>
              <a:chOff x="357" y="2450"/>
              <a:chExt cx="795" cy="646"/>
            </a:xfrm>
          </p:grpSpPr>
          <p:sp>
            <p:nvSpPr>
              <p:cNvPr id="31761" name="Line 3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1762" name="Line 3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1758" name="Oval 32"/>
            <p:cNvSpPr>
              <a:spLocks noChangeArrowheads="1"/>
            </p:cNvSpPr>
            <p:nvPr/>
          </p:nvSpPr>
          <p:spPr bwMode="auto">
            <a:xfrm>
              <a:off x="1802" y="219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1759" name="Text Box 33"/>
            <p:cNvSpPr txBox="1">
              <a:spLocks noChangeArrowheads="1"/>
            </p:cNvSpPr>
            <p:nvPr/>
          </p:nvSpPr>
          <p:spPr bwMode="auto">
            <a:xfrm>
              <a:off x="662" y="2090"/>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1</a:t>
              </a:r>
            </a:p>
          </p:txBody>
        </p:sp>
        <p:sp>
          <p:nvSpPr>
            <p:cNvPr id="31760" name="Text Box 34"/>
            <p:cNvSpPr txBox="1">
              <a:spLocks noChangeArrowheads="1"/>
            </p:cNvSpPr>
            <p:nvPr/>
          </p:nvSpPr>
          <p:spPr bwMode="auto">
            <a:xfrm>
              <a:off x="1653" y="3463"/>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1</a:t>
              </a:r>
            </a:p>
          </p:txBody>
        </p:sp>
      </p:grpSp>
      <p:sp>
        <p:nvSpPr>
          <p:cNvPr id="252963" name="Text Box 35"/>
          <p:cNvSpPr txBox="1">
            <a:spLocks noChangeArrowheads="1"/>
          </p:cNvSpPr>
          <p:nvPr/>
        </p:nvSpPr>
        <p:spPr bwMode="auto">
          <a:xfrm>
            <a:off x="5794375" y="1219200"/>
            <a:ext cx="2962275" cy="3659188"/>
          </a:xfrm>
          <a:prstGeom prst="rect">
            <a:avLst/>
          </a:prstGeom>
          <a:solidFill>
            <a:schemeClr val="bg1"/>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30000"/>
              </a:spcBef>
              <a:buClrTx/>
              <a:buSzTx/>
              <a:buFontTx/>
              <a:buNone/>
            </a:pPr>
            <a:r>
              <a:rPr lang="bg-BG" altLang="bg-BG" sz="2400"/>
              <a:t>Изтеглянето на музика и айпод са допълващи стоки.</a:t>
            </a:r>
            <a:br>
              <a:rPr lang="bg-BG" altLang="bg-BG" sz="2400"/>
            </a:br>
            <a:r>
              <a:rPr lang="bg-BG" altLang="bg-BG" sz="2400"/>
              <a:t>Понижението на цената на айпод измества кривата на търсенето за сваляне на музика надясно.</a:t>
            </a:r>
            <a:endParaRPr lang="en-US" altLang="bg-BG" sz="2600">
              <a:cs typeface="Arial" charset="0"/>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2963"/>
                                        </p:tgtEl>
                                        <p:attrNameLst>
                                          <p:attrName>style.visibility</p:attrName>
                                        </p:attrNameLst>
                                      </p:cBhvr>
                                      <p:to>
                                        <p:strVal val="visible"/>
                                      </p:to>
                                    </p:set>
                                    <p:animEffect transition="in" filter="dissolve">
                                      <p:cBhvr>
                                        <p:cTn id="22" dur="500"/>
                                        <p:tgtEl>
                                          <p:spTgt spid="2529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par>
                          <p:cTn id="32" fill="hold" nodeType="afterGroup">
                            <p:stCondLst>
                              <p:cond delay="1000"/>
                            </p:stCondLst>
                            <p:childTnLst>
                              <p:par>
                                <p:cTn id="33" presetID="18" presetClass="entr" presetSubtype="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trips(downRigh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6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32770"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34988" y="385763"/>
            <a:ext cx="8208962" cy="954087"/>
          </a:xfrm>
        </p:spPr>
        <p:txBody>
          <a:bodyPr/>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en-US" sz="3600" dirty="0" smtClean="0">
                <a:solidFill>
                  <a:srgbClr val="339966"/>
                </a:solidFill>
                <a:effectLst>
                  <a:outerShdw blurRad="38100" dist="38100" dir="2700000" algn="tl">
                    <a:srgbClr val="C0C0C0"/>
                  </a:outerShdw>
                </a:effectLst>
                <a:cs typeface="Arial" charset="0"/>
              </a:rPr>
              <a:t>B.  </a:t>
            </a:r>
            <a:r>
              <a:rPr lang="bg-BG" sz="3600" dirty="0" smtClean="0">
                <a:solidFill>
                  <a:srgbClr val="339966"/>
                </a:solidFill>
                <a:effectLst>
                  <a:outerShdw blurRad="38100" dist="38100" dir="2700000" algn="tl">
                    <a:srgbClr val="C0C0C0"/>
                  </a:outerShdw>
                </a:effectLst>
                <a:cs typeface="Arial" charset="0"/>
              </a:rPr>
              <a:t>Цени на музиката</a:t>
            </a:r>
            <a:endParaRPr lang="en-US" sz="3600" dirty="0" smtClean="0">
              <a:solidFill>
                <a:srgbClr val="339966"/>
              </a:solidFill>
              <a:effectLst>
                <a:outerShdw blurRad="38100" dist="38100" dir="2700000" algn="tl">
                  <a:srgbClr val="C0C0C0"/>
                </a:outerShdw>
              </a:effectLst>
              <a:cs typeface="Arial" charset="0"/>
            </a:endParaRPr>
          </a:p>
        </p:txBody>
      </p:sp>
      <p:grpSp>
        <p:nvGrpSpPr>
          <p:cNvPr id="32772" name="Group 11"/>
          <p:cNvGrpSpPr>
            <a:grpSpLocks/>
          </p:cNvGrpSpPr>
          <p:nvPr/>
        </p:nvGrpSpPr>
        <p:grpSpPr bwMode="auto">
          <a:xfrm>
            <a:off x="593725" y="290513"/>
            <a:ext cx="8210550" cy="1049337"/>
            <a:chOff x="374" y="183"/>
            <a:chExt cx="5000" cy="661"/>
          </a:xfrm>
        </p:grpSpPr>
        <p:sp>
          <p:nvSpPr>
            <p:cNvPr id="32799"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2800"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2773"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5BD16780-BE6F-49EA-A7F9-71FBAD5A4127}" type="slidenum">
              <a:rPr lang="en-US" altLang="bg-BG" sz="1700">
                <a:solidFill>
                  <a:srgbClr val="777777"/>
                </a:solidFill>
                <a:latin typeface="Tahoma" pitchFamily="34" charset="0"/>
              </a:rPr>
              <a:pPr algn="r" eaLnBrk="1" hangingPunct="1">
                <a:lnSpc>
                  <a:spcPct val="100000"/>
                </a:lnSpc>
                <a:spcBef>
                  <a:spcPct val="0"/>
                </a:spcBef>
                <a:buClrTx/>
                <a:buSzTx/>
                <a:buFontTx/>
                <a:buNone/>
              </a:pPr>
              <a:t>28</a:t>
            </a:fld>
            <a:endParaRPr lang="en-US" altLang="bg-BG" sz="1700">
              <a:solidFill>
                <a:srgbClr val="777777"/>
              </a:solidFill>
              <a:latin typeface="Tahoma" pitchFamily="34" charset="0"/>
            </a:endParaRPr>
          </a:p>
        </p:txBody>
      </p:sp>
      <p:sp>
        <p:nvSpPr>
          <p:cNvPr id="254984" name="Text Box 8"/>
          <p:cNvSpPr txBox="1">
            <a:spLocks noChangeArrowheads="1"/>
          </p:cNvSpPr>
          <p:nvPr/>
        </p:nvSpPr>
        <p:spPr bwMode="auto">
          <a:xfrm>
            <a:off x="4857750" y="1814513"/>
            <a:ext cx="3408363" cy="2709862"/>
          </a:xfrm>
          <a:prstGeom prst="rect">
            <a:avLst/>
          </a:prstGeom>
          <a:solidFill>
            <a:schemeClr val="bg1"/>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30000"/>
              </a:spcBef>
              <a:buClrTx/>
              <a:buSzTx/>
              <a:buFontTx/>
              <a:buNone/>
            </a:pPr>
            <a:r>
              <a:rPr lang="bg-BG" altLang="bg-BG" sz="2600">
                <a:cs typeface="Arial" charset="0"/>
              </a:rPr>
              <a:t>Кривата на</a:t>
            </a:r>
            <a:r>
              <a:rPr lang="en-US" altLang="bg-BG" sz="2600">
                <a:cs typeface="Arial" charset="0"/>
              </a:rPr>
              <a:t> </a:t>
            </a:r>
            <a:r>
              <a:rPr lang="en-US" altLang="bg-BG" sz="2600" b="1" i="1">
                <a:cs typeface="Arial" charset="0"/>
              </a:rPr>
              <a:t>D</a:t>
            </a:r>
            <a:r>
              <a:rPr lang="en-US" altLang="bg-BG" sz="2600">
                <a:cs typeface="Arial" charset="0"/>
              </a:rPr>
              <a:t>  </a:t>
            </a:r>
            <a:br>
              <a:rPr lang="en-US" altLang="bg-BG" sz="2600">
                <a:cs typeface="Arial" charset="0"/>
              </a:rPr>
            </a:br>
            <a:r>
              <a:rPr lang="bg-BG" altLang="bg-BG" sz="2600">
                <a:cs typeface="Arial" charset="0"/>
              </a:rPr>
              <a:t>не се измества</a:t>
            </a:r>
            <a:r>
              <a:rPr lang="en-US" altLang="bg-BG" sz="2600">
                <a:cs typeface="Arial" charset="0"/>
              </a:rPr>
              <a:t>.  </a:t>
            </a:r>
          </a:p>
          <a:p>
            <a:pPr eaLnBrk="1" hangingPunct="1">
              <a:spcBef>
                <a:spcPct val="25000"/>
              </a:spcBef>
              <a:buClrTx/>
              <a:buSzTx/>
              <a:buFontTx/>
              <a:buNone/>
            </a:pPr>
            <a:r>
              <a:rPr lang="bg-BG" altLang="bg-BG" sz="2600">
                <a:cs typeface="Arial" charset="0"/>
              </a:rPr>
              <a:t>Движение надолу по кривата при намаление на</a:t>
            </a:r>
            <a:r>
              <a:rPr lang="en-US" altLang="bg-BG" sz="2600">
                <a:cs typeface="Arial" charset="0"/>
              </a:rPr>
              <a:t> </a:t>
            </a:r>
            <a:r>
              <a:rPr lang="en-US" altLang="bg-BG" sz="2600" b="1" i="1">
                <a:cs typeface="Arial" charset="0"/>
              </a:rPr>
              <a:t>P</a:t>
            </a:r>
            <a:r>
              <a:rPr lang="en-US" altLang="bg-BG" sz="2600">
                <a:cs typeface="Arial" charset="0"/>
              </a:rPr>
              <a:t>, </a:t>
            </a:r>
            <a:r>
              <a:rPr lang="bg-BG" altLang="bg-BG" sz="2600">
                <a:cs typeface="Arial" charset="0"/>
              </a:rPr>
              <a:t>расте</a:t>
            </a:r>
            <a:r>
              <a:rPr lang="en-US" altLang="bg-BG" sz="2600">
                <a:cs typeface="Arial" charset="0"/>
              </a:rPr>
              <a:t> </a:t>
            </a:r>
            <a:r>
              <a:rPr lang="en-US" altLang="bg-BG" sz="2600" b="1" i="1">
                <a:cs typeface="Arial" charset="0"/>
              </a:rPr>
              <a:t>Q</a:t>
            </a:r>
            <a:r>
              <a:rPr lang="en-US" altLang="bg-BG" sz="2600">
                <a:cs typeface="Arial" charset="0"/>
              </a:rPr>
              <a:t>. </a:t>
            </a:r>
          </a:p>
        </p:txBody>
      </p:sp>
      <p:grpSp>
        <p:nvGrpSpPr>
          <p:cNvPr id="32775" name="Group 9"/>
          <p:cNvGrpSpPr>
            <a:grpSpLocks/>
          </p:cNvGrpSpPr>
          <p:nvPr/>
        </p:nvGrpSpPr>
        <p:grpSpPr bwMode="auto">
          <a:xfrm>
            <a:off x="1624013" y="1741488"/>
            <a:ext cx="4714875" cy="3775075"/>
            <a:chOff x="2602" y="1083"/>
            <a:chExt cx="3055" cy="2115"/>
          </a:xfrm>
        </p:grpSpPr>
        <p:sp>
          <p:nvSpPr>
            <p:cNvPr id="32797" name="Line 10"/>
            <p:cNvSpPr>
              <a:spLocks noChangeShapeType="1"/>
            </p:cNvSpPr>
            <p:nvPr/>
          </p:nvSpPr>
          <p:spPr bwMode="auto">
            <a:xfrm>
              <a:off x="2603" y="1083"/>
              <a:ext cx="0" cy="2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2798" name="Line 11"/>
            <p:cNvSpPr>
              <a:spLocks noChangeShapeType="1"/>
            </p:cNvSpPr>
            <p:nvPr/>
          </p:nvSpPr>
          <p:spPr bwMode="auto">
            <a:xfrm>
              <a:off x="2602" y="3197"/>
              <a:ext cx="30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2776" name="Text Box 12"/>
          <p:cNvSpPr txBox="1">
            <a:spLocks noChangeArrowheads="1"/>
          </p:cNvSpPr>
          <p:nvPr/>
        </p:nvSpPr>
        <p:spPr bwMode="auto">
          <a:xfrm>
            <a:off x="260350" y="1546225"/>
            <a:ext cx="1300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200">
                <a:cs typeface="Arial" charset="0"/>
              </a:rPr>
              <a:t>P</a:t>
            </a:r>
          </a:p>
        </p:txBody>
      </p:sp>
      <p:sp>
        <p:nvSpPr>
          <p:cNvPr id="32777" name="Text Box 13"/>
          <p:cNvSpPr txBox="1">
            <a:spLocks noChangeArrowheads="1"/>
          </p:cNvSpPr>
          <p:nvPr/>
        </p:nvSpPr>
        <p:spPr bwMode="auto">
          <a:xfrm>
            <a:off x="3894138" y="5502275"/>
            <a:ext cx="26352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200">
                <a:cs typeface="Arial" charset="0"/>
              </a:rPr>
              <a:t>Q</a:t>
            </a:r>
          </a:p>
        </p:txBody>
      </p:sp>
      <p:sp>
        <p:nvSpPr>
          <p:cNvPr id="32778" name="Line 14"/>
          <p:cNvSpPr>
            <a:spLocks noChangeShapeType="1"/>
          </p:cNvSpPr>
          <p:nvPr/>
        </p:nvSpPr>
        <p:spPr bwMode="auto">
          <a:xfrm>
            <a:off x="1806575" y="2136775"/>
            <a:ext cx="2241550" cy="2787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2779" name="Text Box 15"/>
          <p:cNvSpPr txBox="1">
            <a:spLocks noChangeArrowheads="1"/>
          </p:cNvSpPr>
          <p:nvPr/>
        </p:nvSpPr>
        <p:spPr bwMode="auto">
          <a:xfrm>
            <a:off x="3935413" y="4859338"/>
            <a:ext cx="603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en-US" altLang="bg-BG" sz="2200" b="1" i="1">
                <a:latin typeface="Tahoma" pitchFamily="34" charset="0"/>
                <a:cs typeface="Arial" charset="0"/>
              </a:rPr>
              <a:t>D</a:t>
            </a:r>
            <a:r>
              <a:rPr lang="en-US" altLang="bg-BG" sz="2200" b="1" baseline="-25000">
                <a:latin typeface="Tahoma" pitchFamily="34" charset="0"/>
                <a:cs typeface="Arial" charset="0"/>
              </a:rPr>
              <a:t>1</a:t>
            </a:r>
          </a:p>
        </p:txBody>
      </p:sp>
      <p:grpSp>
        <p:nvGrpSpPr>
          <p:cNvPr id="32780" name="Group 16"/>
          <p:cNvGrpSpPr>
            <a:grpSpLocks/>
          </p:cNvGrpSpPr>
          <p:nvPr/>
        </p:nvGrpSpPr>
        <p:grpSpPr bwMode="auto">
          <a:xfrm>
            <a:off x="1628775" y="3536950"/>
            <a:ext cx="1300163" cy="1973263"/>
            <a:chOff x="357" y="2450"/>
            <a:chExt cx="795" cy="646"/>
          </a:xfrm>
        </p:grpSpPr>
        <p:sp>
          <p:nvSpPr>
            <p:cNvPr id="32795"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2796"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2781" name="Oval 19"/>
          <p:cNvSpPr>
            <a:spLocks noChangeArrowheads="1"/>
          </p:cNvSpPr>
          <p:nvPr/>
        </p:nvSpPr>
        <p:spPr bwMode="auto">
          <a:xfrm>
            <a:off x="2860675" y="3476625"/>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254996" name="Line 20"/>
          <p:cNvSpPr>
            <a:spLocks noChangeShapeType="1"/>
          </p:cNvSpPr>
          <p:nvPr/>
        </p:nvSpPr>
        <p:spPr bwMode="auto">
          <a:xfrm rot="5400000">
            <a:off x="1416050" y="3897313"/>
            <a:ext cx="704850" cy="0"/>
          </a:xfrm>
          <a:prstGeom prst="line">
            <a:avLst/>
          </a:prstGeom>
          <a:noFill/>
          <a:ln w="3810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sp>
        <p:nvSpPr>
          <p:cNvPr id="32783" name="Text Box 21"/>
          <p:cNvSpPr txBox="1">
            <a:spLocks noChangeArrowheads="1"/>
          </p:cNvSpPr>
          <p:nvPr/>
        </p:nvSpPr>
        <p:spPr bwMode="auto">
          <a:xfrm>
            <a:off x="1050925" y="3317875"/>
            <a:ext cx="603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1</a:t>
            </a:r>
          </a:p>
        </p:txBody>
      </p:sp>
      <p:sp>
        <p:nvSpPr>
          <p:cNvPr id="32784" name="Text Box 22"/>
          <p:cNvSpPr txBox="1">
            <a:spLocks noChangeArrowheads="1"/>
          </p:cNvSpPr>
          <p:nvPr/>
        </p:nvSpPr>
        <p:spPr bwMode="auto">
          <a:xfrm>
            <a:off x="2590800" y="5497513"/>
            <a:ext cx="603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1</a:t>
            </a:r>
          </a:p>
        </p:txBody>
      </p:sp>
      <p:grpSp>
        <p:nvGrpSpPr>
          <p:cNvPr id="5" name="Group 23"/>
          <p:cNvGrpSpPr>
            <a:grpSpLocks/>
          </p:cNvGrpSpPr>
          <p:nvPr/>
        </p:nvGrpSpPr>
        <p:grpSpPr bwMode="auto">
          <a:xfrm>
            <a:off x="1058863" y="4025900"/>
            <a:ext cx="2790825" cy="1882775"/>
            <a:chOff x="667" y="2536"/>
            <a:chExt cx="1758" cy="1186"/>
          </a:xfrm>
        </p:grpSpPr>
        <p:sp>
          <p:nvSpPr>
            <p:cNvPr id="32786" name="Oval 24"/>
            <p:cNvSpPr>
              <a:spLocks noChangeArrowheads="1"/>
            </p:cNvSpPr>
            <p:nvPr/>
          </p:nvSpPr>
          <p:spPr bwMode="auto">
            <a:xfrm>
              <a:off x="2162" y="2637"/>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32787" name="Group 25"/>
            <p:cNvGrpSpPr>
              <a:grpSpLocks/>
            </p:cNvGrpSpPr>
            <p:nvPr/>
          </p:nvGrpSpPr>
          <p:grpSpPr bwMode="auto">
            <a:xfrm>
              <a:off x="667" y="2536"/>
              <a:ext cx="1758" cy="1186"/>
              <a:chOff x="667" y="2536"/>
              <a:chExt cx="1758" cy="1186"/>
            </a:xfrm>
          </p:grpSpPr>
          <p:sp>
            <p:nvSpPr>
              <p:cNvPr id="32788" name="Line 26"/>
              <p:cNvSpPr>
                <a:spLocks noChangeShapeType="1"/>
              </p:cNvSpPr>
              <p:nvPr/>
            </p:nvSpPr>
            <p:spPr bwMode="auto">
              <a:xfrm>
                <a:off x="1844" y="3393"/>
                <a:ext cx="361" cy="0"/>
              </a:xfrm>
              <a:prstGeom prst="line">
                <a:avLst/>
              </a:prstGeom>
              <a:noFill/>
              <a:ln w="3810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grpSp>
            <p:nvGrpSpPr>
              <p:cNvPr id="32789" name="Group 27"/>
              <p:cNvGrpSpPr>
                <a:grpSpLocks/>
              </p:cNvGrpSpPr>
              <p:nvPr/>
            </p:nvGrpSpPr>
            <p:grpSpPr bwMode="auto">
              <a:xfrm>
                <a:off x="667" y="2536"/>
                <a:ext cx="1758" cy="1186"/>
                <a:chOff x="667" y="2536"/>
                <a:chExt cx="1758" cy="1186"/>
              </a:xfrm>
            </p:grpSpPr>
            <p:grpSp>
              <p:nvGrpSpPr>
                <p:cNvPr id="32790" name="Group 28"/>
                <p:cNvGrpSpPr>
                  <a:grpSpLocks/>
                </p:cNvGrpSpPr>
                <p:nvPr/>
              </p:nvGrpSpPr>
              <p:grpSpPr bwMode="auto">
                <a:xfrm>
                  <a:off x="1023" y="2678"/>
                  <a:ext cx="1182" cy="796"/>
                  <a:chOff x="357" y="2450"/>
                  <a:chExt cx="795" cy="646"/>
                </a:xfrm>
              </p:grpSpPr>
              <p:sp>
                <p:nvSpPr>
                  <p:cNvPr id="32793" name="Line 29"/>
                  <p:cNvSpPr>
                    <a:spLocks noChangeShapeType="1"/>
                  </p:cNvSpPr>
                  <p:nvPr/>
                </p:nvSpPr>
                <p:spPr bwMode="auto">
                  <a:xfrm>
                    <a:off x="357" y="2450"/>
                    <a:ext cx="795" cy="0"/>
                  </a:xfrm>
                  <a:prstGeom prst="line">
                    <a:avLst/>
                  </a:prstGeom>
                  <a:noFill/>
                  <a:ln w="9525">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2794" name="Line 30"/>
                  <p:cNvSpPr>
                    <a:spLocks noChangeShapeType="1"/>
                  </p:cNvSpPr>
                  <p:nvPr/>
                </p:nvSpPr>
                <p:spPr bwMode="auto">
                  <a:xfrm>
                    <a:off x="1152" y="2451"/>
                    <a:ext cx="0" cy="645"/>
                  </a:xfrm>
                  <a:prstGeom prst="line">
                    <a:avLst/>
                  </a:prstGeom>
                  <a:noFill/>
                  <a:ln w="9525">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2791" name="Text Box 31"/>
                <p:cNvSpPr txBox="1">
                  <a:spLocks noChangeArrowheads="1"/>
                </p:cNvSpPr>
                <p:nvPr/>
              </p:nvSpPr>
              <p:spPr bwMode="auto">
                <a:xfrm>
                  <a:off x="2045" y="3453"/>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2</a:t>
                  </a:r>
                </a:p>
              </p:txBody>
            </p:sp>
            <p:sp>
              <p:nvSpPr>
                <p:cNvPr id="32792" name="Text Box 32"/>
                <p:cNvSpPr txBox="1">
                  <a:spLocks noChangeArrowheads="1"/>
                </p:cNvSpPr>
                <p:nvPr/>
              </p:nvSpPr>
              <p:spPr bwMode="auto">
                <a:xfrm>
                  <a:off x="667" y="2536"/>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2</a:t>
                  </a:r>
                </a:p>
              </p:txBody>
            </p:sp>
          </p:grpSp>
        </p:gr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84"/>
                                        </p:tgtEl>
                                        <p:attrNameLst>
                                          <p:attrName>style.visibility</p:attrName>
                                        </p:attrNameLst>
                                      </p:cBhvr>
                                      <p:to>
                                        <p:strVal val="visible"/>
                                      </p:to>
                                    </p:set>
                                    <p:animEffect transition="in" filter="dissolve">
                                      <p:cBhvr>
                                        <p:cTn id="7" dur="500"/>
                                        <p:tgtEl>
                                          <p:spTgt spid="254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96"/>
                                        </p:tgtEl>
                                        <p:attrNameLst>
                                          <p:attrName>style.visibility</p:attrName>
                                        </p:attrNameLst>
                                      </p:cBhvr>
                                      <p:to>
                                        <p:strVal val="visible"/>
                                      </p:to>
                                    </p:set>
                                    <p:animEffect transition="in" filter="wipe(up)">
                                      <p:cBhvr>
                                        <p:cTn id="12" dur="500"/>
                                        <p:tgtEl>
                                          <p:spTgt spid="254996"/>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4" grpId="0" animBg="1"/>
      <p:bldP spid="25499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 сили на търсенето и предлагането</a:t>
            </a:r>
            <a:endParaRPr lang="en-US" altLang="bg-BG" sz="1800" smtClean="0">
              <a:solidFill>
                <a:srgbClr val="777777"/>
              </a:solidFill>
            </a:endParaRPr>
          </a:p>
        </p:txBody>
      </p:sp>
      <p:sp>
        <p:nvSpPr>
          <p:cNvPr id="614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2491D4A1-C31D-4C1B-940D-E12C8B2EEEF4}" type="slidenum">
              <a:rPr lang="en-US" altLang="bg-BG" sz="1700" smtClean="0">
                <a:solidFill>
                  <a:srgbClr val="777777"/>
                </a:solidFill>
                <a:latin typeface="Tahoma" pitchFamily="34" charset="0"/>
              </a:rPr>
              <a:pPr eaLnBrk="1" hangingPunct="1">
                <a:lnSpc>
                  <a:spcPct val="100000"/>
                </a:lnSpc>
                <a:spcBef>
                  <a:spcPct val="0"/>
                </a:spcBef>
                <a:buClrTx/>
                <a:buSzTx/>
                <a:buFontTx/>
                <a:buNone/>
              </a:pPr>
              <a:t>2</a:t>
            </a:fld>
            <a:endParaRPr lang="en-US" altLang="bg-BG" sz="1700" smtClean="0">
              <a:solidFill>
                <a:srgbClr val="777777"/>
              </a:solidFill>
              <a:latin typeface="Tahoma" pitchFamily="34" charset="0"/>
            </a:endParaRPr>
          </a:p>
        </p:txBody>
      </p:sp>
      <p:sp>
        <p:nvSpPr>
          <p:cNvPr id="6148" name="Rectangle 2"/>
          <p:cNvSpPr>
            <a:spLocks noGrp="1" noChangeArrowheads="1"/>
          </p:cNvSpPr>
          <p:nvPr>
            <p:ph type="title" idx="4294967295"/>
          </p:nvPr>
        </p:nvSpPr>
        <p:spPr>
          <a:xfrm>
            <a:off x="342900" y="104775"/>
            <a:ext cx="8426450" cy="828675"/>
          </a:xfrm>
        </p:spPr>
        <p:txBody>
          <a:bodyPr/>
          <a:lstStyle/>
          <a:p>
            <a:pPr eaLnBrk="1" hangingPunct="1"/>
            <a:r>
              <a:rPr lang="bg-BG" altLang="bg-BG" smtClean="0"/>
              <a:t/>
            </a:r>
            <a:br>
              <a:rPr lang="bg-BG" altLang="bg-BG" smtClean="0"/>
            </a:br>
            <a:r>
              <a:rPr lang="bg-BG" altLang="bg-BG" smtClean="0"/>
              <a:t>Пазари и конкуренция</a:t>
            </a:r>
            <a:endParaRPr lang="en-US" altLang="bg-BG" smtClean="0"/>
          </a:p>
        </p:txBody>
      </p:sp>
      <p:sp>
        <p:nvSpPr>
          <p:cNvPr id="23557" name="Rectangle 3"/>
          <p:cNvSpPr>
            <a:spLocks noGrp="1" noChangeArrowheads="1"/>
          </p:cNvSpPr>
          <p:nvPr>
            <p:ph type="body" idx="4294967295"/>
          </p:nvPr>
        </p:nvSpPr>
        <p:spPr>
          <a:xfrm>
            <a:off x="1" y="1009650"/>
            <a:ext cx="8782050" cy="5370513"/>
          </a:xfrm>
        </p:spPr>
        <p:txBody>
          <a:bodyPr/>
          <a:lstStyle/>
          <a:p>
            <a:pPr eaLnBrk="1" hangingPunct="1"/>
            <a:r>
              <a:rPr lang="ru-RU" altLang="bg-BG" b="1" dirty="0" err="1" smtClean="0">
                <a:solidFill>
                  <a:srgbClr val="FF0000"/>
                </a:solidFill>
              </a:rPr>
              <a:t>Пазара</a:t>
            </a:r>
            <a:r>
              <a:rPr lang="ru-RU" altLang="bg-BG" b="1" dirty="0" smtClean="0">
                <a:solidFill>
                  <a:srgbClr val="FF0000"/>
                </a:solidFill>
              </a:rPr>
              <a:t> </a:t>
            </a:r>
            <a:r>
              <a:rPr lang="ru-RU" altLang="bg-BG" dirty="0" smtClean="0"/>
              <a:t>е </a:t>
            </a:r>
            <a:r>
              <a:rPr lang="ru-RU" altLang="bg-BG" dirty="0" err="1" smtClean="0"/>
              <a:t>група</a:t>
            </a:r>
            <a:r>
              <a:rPr lang="ru-RU" altLang="bg-BG" dirty="0" smtClean="0"/>
              <a:t> от </a:t>
            </a:r>
            <a:r>
              <a:rPr lang="ru-RU" altLang="bg-BG" dirty="0" err="1" smtClean="0"/>
              <a:t>купувачи</a:t>
            </a:r>
            <a:r>
              <a:rPr lang="ru-RU" altLang="bg-BG" dirty="0" smtClean="0"/>
              <a:t> и </a:t>
            </a:r>
            <a:r>
              <a:rPr lang="ru-RU" altLang="bg-BG" dirty="0" err="1" smtClean="0"/>
              <a:t>продавачи</a:t>
            </a:r>
            <a:r>
              <a:rPr lang="ru-RU" altLang="bg-BG" dirty="0" smtClean="0"/>
              <a:t> на даден продукт.</a:t>
            </a:r>
          </a:p>
          <a:p>
            <a:pPr eaLnBrk="1" hangingPunct="1"/>
            <a:r>
              <a:rPr lang="ru-RU" altLang="bg-BG" dirty="0" smtClean="0"/>
              <a:t>В един </a:t>
            </a:r>
            <a:r>
              <a:rPr lang="ru-RU" altLang="bg-BG" dirty="0" err="1" smtClean="0"/>
              <a:t>конкурентен</a:t>
            </a:r>
            <a:r>
              <a:rPr lang="ru-RU" altLang="bg-BG" dirty="0" smtClean="0"/>
              <a:t> </a:t>
            </a:r>
            <a:r>
              <a:rPr lang="ru-RU" altLang="bg-BG" dirty="0" err="1" smtClean="0"/>
              <a:t>пазар</a:t>
            </a:r>
            <a:r>
              <a:rPr lang="ru-RU" altLang="bg-BG" dirty="0" smtClean="0"/>
              <a:t> </a:t>
            </a:r>
            <a:r>
              <a:rPr lang="ru-RU" altLang="bg-BG" dirty="0" err="1" smtClean="0"/>
              <a:t>има</a:t>
            </a:r>
            <a:r>
              <a:rPr lang="ru-RU" altLang="bg-BG" dirty="0" smtClean="0"/>
              <a:t>  много </a:t>
            </a:r>
            <a:r>
              <a:rPr lang="ru-RU" altLang="bg-BG" dirty="0" err="1" smtClean="0"/>
              <a:t>купувачи</a:t>
            </a:r>
            <a:r>
              <a:rPr lang="ru-RU" altLang="bg-BG" dirty="0" smtClean="0"/>
              <a:t> и </a:t>
            </a:r>
            <a:r>
              <a:rPr lang="ru-RU" altLang="bg-BG" dirty="0" err="1" smtClean="0"/>
              <a:t>продавачи</a:t>
            </a:r>
            <a:r>
              <a:rPr lang="ru-RU" altLang="bg-BG" dirty="0" smtClean="0"/>
              <a:t>, и </a:t>
            </a:r>
            <a:r>
              <a:rPr lang="ru-RU" altLang="bg-BG" dirty="0" err="1" smtClean="0"/>
              <a:t>всеки</a:t>
            </a:r>
            <a:r>
              <a:rPr lang="ru-RU" altLang="bg-BG" dirty="0" smtClean="0"/>
              <a:t> </a:t>
            </a:r>
            <a:r>
              <a:rPr lang="ru-RU" altLang="bg-BG" dirty="0" err="1" smtClean="0"/>
              <a:t>има</a:t>
            </a:r>
            <a:r>
              <a:rPr lang="ru-RU" altLang="bg-BG" dirty="0" smtClean="0"/>
              <a:t> незначителен </a:t>
            </a:r>
            <a:r>
              <a:rPr lang="ru-RU" altLang="bg-BG" dirty="0" err="1" smtClean="0"/>
              <a:t>ефект</a:t>
            </a:r>
            <a:r>
              <a:rPr lang="ru-RU" altLang="bg-BG" dirty="0" smtClean="0"/>
              <a:t> </a:t>
            </a:r>
            <a:r>
              <a:rPr lang="ru-RU" altLang="bg-BG" dirty="0" err="1" smtClean="0"/>
              <a:t>върху</a:t>
            </a:r>
            <a:r>
              <a:rPr lang="ru-RU" altLang="bg-BG" dirty="0" smtClean="0"/>
              <a:t> </a:t>
            </a:r>
            <a:r>
              <a:rPr lang="ru-RU" altLang="bg-BG" dirty="0" err="1" smtClean="0"/>
              <a:t>цената</a:t>
            </a:r>
            <a:r>
              <a:rPr lang="ru-RU" altLang="bg-BG" dirty="0" smtClean="0"/>
              <a:t>.</a:t>
            </a:r>
          </a:p>
          <a:p>
            <a:pPr eaLnBrk="1" hangingPunct="1"/>
            <a:r>
              <a:rPr lang="ru-RU" altLang="bg-BG" dirty="0" err="1" smtClean="0"/>
              <a:t>Необходими</a:t>
            </a:r>
            <a:r>
              <a:rPr lang="ru-RU" altLang="bg-BG" dirty="0" smtClean="0"/>
              <a:t> ограничения:</a:t>
            </a:r>
          </a:p>
          <a:p>
            <a:pPr eaLnBrk="1" hangingPunct="1"/>
            <a:r>
              <a:rPr lang="ru-RU" altLang="bg-BG" sz="2400" dirty="0" smtClean="0"/>
              <a:t>При  </a:t>
            </a:r>
            <a:r>
              <a:rPr lang="ru-RU" altLang="bg-BG" sz="2400" b="1" dirty="0" err="1" smtClean="0">
                <a:solidFill>
                  <a:srgbClr val="FF0000"/>
                </a:solidFill>
              </a:rPr>
              <a:t>съвършено</a:t>
            </a:r>
            <a:r>
              <a:rPr lang="ru-RU" altLang="bg-BG" sz="2400" b="1" dirty="0" smtClean="0">
                <a:solidFill>
                  <a:srgbClr val="FF0000"/>
                </a:solidFill>
              </a:rPr>
              <a:t> </a:t>
            </a:r>
            <a:r>
              <a:rPr lang="ru-RU" altLang="bg-BG" sz="2400" b="1" dirty="0" err="1" smtClean="0">
                <a:solidFill>
                  <a:srgbClr val="FF0000"/>
                </a:solidFill>
              </a:rPr>
              <a:t>конкурентен</a:t>
            </a:r>
            <a:r>
              <a:rPr lang="ru-RU" altLang="bg-BG" sz="2400" b="1" dirty="0" smtClean="0">
                <a:solidFill>
                  <a:srgbClr val="FF0000"/>
                </a:solidFill>
              </a:rPr>
              <a:t> </a:t>
            </a:r>
            <a:r>
              <a:rPr lang="ru-RU" altLang="bg-BG" sz="2400" b="1" dirty="0" err="1" smtClean="0">
                <a:solidFill>
                  <a:srgbClr val="FF0000"/>
                </a:solidFill>
              </a:rPr>
              <a:t>пазар</a:t>
            </a:r>
            <a:r>
              <a:rPr lang="ru-RU" altLang="bg-BG" sz="2400" dirty="0" smtClean="0"/>
              <a:t>:</a:t>
            </a:r>
            <a:br>
              <a:rPr lang="ru-RU" altLang="bg-BG" sz="2400" dirty="0" smtClean="0"/>
            </a:br>
            <a:r>
              <a:rPr lang="ru-RU" altLang="bg-BG" sz="2000" dirty="0" err="1" smtClean="0"/>
              <a:t>Всички</a:t>
            </a:r>
            <a:r>
              <a:rPr lang="ru-RU" altLang="bg-BG" sz="2000" dirty="0" smtClean="0"/>
              <a:t> стоки, </a:t>
            </a:r>
            <a:r>
              <a:rPr lang="ru-RU" altLang="bg-BG" sz="2000" dirty="0" err="1" smtClean="0"/>
              <a:t>са</a:t>
            </a:r>
            <a:r>
              <a:rPr lang="ru-RU" altLang="bg-BG" sz="2000" dirty="0" smtClean="0"/>
              <a:t> </a:t>
            </a:r>
            <a:r>
              <a:rPr lang="ru-RU" altLang="bg-BG" sz="2000" dirty="0" err="1" smtClean="0"/>
              <a:t>хомогенни</a:t>
            </a:r>
            <a:r>
              <a:rPr lang="ru-RU" altLang="bg-BG" sz="2000" dirty="0" smtClean="0"/>
              <a:t/>
            </a:r>
            <a:br>
              <a:rPr lang="ru-RU" altLang="bg-BG" sz="2000" dirty="0" smtClean="0"/>
            </a:br>
            <a:r>
              <a:rPr lang="ru-RU" altLang="bg-BG" sz="2000" dirty="0" err="1" smtClean="0"/>
              <a:t>Купувачите</a:t>
            </a:r>
            <a:r>
              <a:rPr lang="ru-RU" altLang="bg-BG" sz="2000" dirty="0" smtClean="0"/>
              <a:t> и </a:t>
            </a:r>
            <a:r>
              <a:rPr lang="ru-RU" altLang="bg-BG" sz="2000" dirty="0" err="1" smtClean="0"/>
              <a:t>продавачите</a:t>
            </a:r>
            <a:r>
              <a:rPr lang="ru-RU" altLang="bg-BG" sz="2000" dirty="0" smtClean="0"/>
              <a:t> </a:t>
            </a:r>
            <a:r>
              <a:rPr lang="ru-RU" altLang="bg-BG" sz="2000" dirty="0" err="1" smtClean="0"/>
              <a:t>са</a:t>
            </a:r>
            <a:r>
              <a:rPr lang="ru-RU" altLang="bg-BG" sz="2000" dirty="0" smtClean="0"/>
              <a:t> толкова много, че никой не </a:t>
            </a:r>
            <a:r>
              <a:rPr lang="ru-RU" altLang="bg-BG" sz="2000" dirty="0" err="1" smtClean="0"/>
              <a:t>може</a:t>
            </a:r>
            <a:r>
              <a:rPr lang="ru-RU" altLang="bg-BG" sz="2000" dirty="0" smtClean="0"/>
              <a:t> да </a:t>
            </a:r>
            <a:r>
              <a:rPr lang="ru-RU" altLang="bg-BG" sz="2000" dirty="0" err="1" smtClean="0"/>
              <a:t>повлияе</a:t>
            </a:r>
            <a:r>
              <a:rPr lang="ru-RU" altLang="bg-BG" sz="2000" dirty="0" smtClean="0"/>
              <a:t> на </a:t>
            </a:r>
            <a:r>
              <a:rPr lang="ru-RU" altLang="bg-BG" sz="2000" dirty="0" err="1" smtClean="0"/>
              <a:t>пазарната</a:t>
            </a:r>
            <a:r>
              <a:rPr lang="ru-RU" altLang="bg-BG" sz="2000" dirty="0" smtClean="0"/>
              <a:t> цена - </a:t>
            </a:r>
            <a:r>
              <a:rPr lang="ru-RU" altLang="bg-BG" sz="2000" dirty="0" err="1" smtClean="0"/>
              <a:t>всеки</a:t>
            </a:r>
            <a:r>
              <a:rPr lang="ru-RU" altLang="bg-BG" sz="2000" dirty="0" smtClean="0"/>
              <a:t> е «</a:t>
            </a:r>
            <a:r>
              <a:rPr lang="ru-RU" altLang="bg-BG" sz="2000" dirty="0" err="1" smtClean="0"/>
              <a:t>приемащ</a:t>
            </a:r>
            <a:r>
              <a:rPr lang="ru-RU" altLang="bg-BG" sz="2000" dirty="0" smtClean="0"/>
              <a:t> </a:t>
            </a:r>
            <a:r>
              <a:rPr lang="ru-RU" altLang="bg-BG" sz="2000" dirty="0" err="1" smtClean="0"/>
              <a:t>цената</a:t>
            </a:r>
            <a:r>
              <a:rPr lang="ru-RU" altLang="bg-BG" sz="2000" dirty="0" smtClean="0"/>
              <a:t>"</a:t>
            </a:r>
            <a:br>
              <a:rPr lang="ru-RU" altLang="bg-BG" sz="2000" dirty="0" smtClean="0"/>
            </a:br>
            <a:r>
              <a:rPr lang="ru-RU" altLang="bg-BG" sz="2000" dirty="0" smtClean="0"/>
              <a:t>В </a:t>
            </a:r>
            <a:r>
              <a:rPr lang="ru-RU" altLang="bg-BG" sz="2000" dirty="0" err="1" smtClean="0"/>
              <a:t>тази</a:t>
            </a:r>
            <a:r>
              <a:rPr lang="ru-RU" altLang="bg-BG" sz="2000" dirty="0" smtClean="0"/>
              <a:t> тема, </a:t>
            </a:r>
            <a:r>
              <a:rPr lang="ru-RU" altLang="bg-BG" sz="2000" dirty="0" err="1" smtClean="0"/>
              <a:t>ние</a:t>
            </a:r>
            <a:r>
              <a:rPr lang="ru-RU" altLang="bg-BG" sz="2000" dirty="0" smtClean="0"/>
              <a:t> </a:t>
            </a:r>
            <a:r>
              <a:rPr lang="ru-RU" altLang="bg-BG" sz="2000" dirty="0" err="1" smtClean="0"/>
              <a:t>приемаме</a:t>
            </a:r>
            <a:r>
              <a:rPr lang="ru-RU" altLang="bg-BG" sz="2000" dirty="0" smtClean="0"/>
              <a:t> </a:t>
            </a:r>
            <a:r>
              <a:rPr lang="ru-RU" altLang="bg-BG" sz="2000" dirty="0" err="1" smtClean="0"/>
              <a:t>пазарите</a:t>
            </a:r>
            <a:r>
              <a:rPr lang="ru-RU" altLang="bg-BG" sz="2000" dirty="0" smtClean="0"/>
              <a:t>, че </a:t>
            </a:r>
            <a:r>
              <a:rPr lang="ru-RU" altLang="bg-BG" sz="2000" dirty="0" err="1" smtClean="0"/>
              <a:t>са</a:t>
            </a:r>
            <a:r>
              <a:rPr lang="ru-RU" altLang="bg-BG" sz="2000" dirty="0" smtClean="0"/>
              <a:t> </a:t>
            </a:r>
            <a:r>
              <a:rPr lang="ru-RU" altLang="bg-BG" sz="2000" dirty="0" err="1" smtClean="0"/>
              <a:t>съвършенно</a:t>
            </a:r>
            <a:r>
              <a:rPr lang="ru-RU" altLang="bg-BG" sz="2000" dirty="0" smtClean="0"/>
              <a:t> </a:t>
            </a:r>
            <a:r>
              <a:rPr lang="ru-RU" altLang="bg-BG" sz="2000" dirty="0" err="1" smtClean="0"/>
              <a:t>конкурентни</a:t>
            </a:r>
            <a:r>
              <a:rPr lang="ru-RU" altLang="bg-BG" sz="2000" dirty="0" smtClean="0"/>
              <a:t>.</a:t>
            </a:r>
          </a:p>
          <a:p>
            <a:pPr eaLnBrk="1" hangingPunct="1"/>
            <a:endParaRPr lang="en-US" altLang="bg-BG" dirty="0" smtClean="0"/>
          </a:p>
        </p:txBody>
      </p:sp>
      <p:sp>
        <p:nvSpPr>
          <p:cNvPr id="615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wipe(left)">
                                      <p:cBhvr>
                                        <p:cTn id="12" dur="500"/>
                                        <p:tgtEl>
                                          <p:spTgt spid="23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wipe(left)">
                                      <p:cBhvr>
                                        <p:cTn id="17" dur="500"/>
                                        <p:tgtEl>
                                          <p:spTgt spid="235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wipe(left)">
                                      <p:cBhvr>
                                        <p:cTn id="22" dur="500"/>
                                        <p:tgtEl>
                                          <p:spTgt spid="235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en-US" sz="3600" dirty="0" smtClean="0">
                <a:solidFill>
                  <a:srgbClr val="339966"/>
                </a:solidFill>
                <a:effectLst>
                  <a:outerShdw blurRad="38100" dist="38100" dir="2700000" algn="tl">
                    <a:srgbClr val="C0C0C0"/>
                  </a:outerShdw>
                </a:effectLst>
                <a:cs typeface="Arial" charset="0"/>
              </a:rPr>
              <a:t>C. </a:t>
            </a:r>
            <a:r>
              <a:rPr lang="bg-BG" sz="3600" dirty="0">
                <a:solidFill>
                  <a:srgbClr val="339966"/>
                </a:solidFill>
                <a:effectLst>
                  <a:outerShdw blurRad="38100" dist="38100" dir="2700000" algn="tl">
                    <a:srgbClr val="C0C0C0"/>
                  </a:outerShdw>
                </a:effectLst>
                <a:cs typeface="Arial" charset="0"/>
              </a:rPr>
              <a:t>Цена на </a:t>
            </a:r>
            <a:r>
              <a:rPr lang="en-US" sz="3600" dirty="0">
                <a:solidFill>
                  <a:srgbClr val="339966"/>
                </a:solidFill>
                <a:effectLst>
                  <a:outerShdw blurRad="38100" dist="38100" dir="2700000" algn="tl">
                    <a:srgbClr val="C0C0C0"/>
                  </a:outerShdw>
                </a:effectLst>
                <a:cs typeface="Arial" charset="0"/>
              </a:rPr>
              <a:t>CD-</a:t>
            </a:r>
            <a:r>
              <a:rPr lang="bg-BG" sz="3600" dirty="0">
                <a:solidFill>
                  <a:srgbClr val="339966"/>
                </a:solidFill>
                <a:effectLst>
                  <a:outerShdw blurRad="38100" dist="38100" dir="2700000" algn="tl">
                    <a:srgbClr val="C0C0C0"/>
                  </a:outerShdw>
                </a:effectLst>
                <a:cs typeface="Arial" charset="0"/>
              </a:rPr>
              <a:t>та </a:t>
            </a:r>
            <a:r>
              <a:rPr lang="bg-BG" sz="3600" dirty="0" smtClean="0">
                <a:solidFill>
                  <a:srgbClr val="339966"/>
                </a:solidFill>
                <a:effectLst>
                  <a:outerShdw blurRad="38100" dist="38100" dir="2700000" algn="tl">
                    <a:srgbClr val="C0C0C0"/>
                  </a:outerShdw>
                </a:effectLst>
                <a:cs typeface="Arial" charset="0"/>
              </a:rPr>
              <a:t>пада</a:t>
            </a:r>
            <a:endParaRPr lang="en-US" sz="3600" dirty="0" smtClean="0">
              <a:solidFill>
                <a:srgbClr val="339966"/>
              </a:solidFill>
              <a:effectLst>
                <a:outerShdw blurRad="38100" dist="38100" dir="2700000" algn="tl">
                  <a:srgbClr val="C0C0C0"/>
                </a:outerShdw>
              </a:effectLst>
              <a:cs typeface="Arial" charset="0"/>
            </a:endParaRPr>
          </a:p>
        </p:txBody>
      </p:sp>
      <p:grpSp>
        <p:nvGrpSpPr>
          <p:cNvPr id="33796" name="Group 11"/>
          <p:cNvGrpSpPr>
            <a:grpSpLocks/>
          </p:cNvGrpSpPr>
          <p:nvPr/>
        </p:nvGrpSpPr>
        <p:grpSpPr bwMode="auto">
          <a:xfrm>
            <a:off x="593725" y="290513"/>
            <a:ext cx="8210550" cy="1049337"/>
            <a:chOff x="374" y="183"/>
            <a:chExt cx="5000" cy="661"/>
          </a:xfrm>
        </p:grpSpPr>
        <p:sp>
          <p:nvSpPr>
            <p:cNvPr id="33824"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3825"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3797"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A2D134A2-F1C9-4E1A-95CF-74E8570F5230}" type="slidenum">
              <a:rPr lang="en-US" altLang="bg-BG" sz="1700">
                <a:solidFill>
                  <a:srgbClr val="777777"/>
                </a:solidFill>
                <a:latin typeface="Tahoma" pitchFamily="34" charset="0"/>
              </a:rPr>
              <a:pPr algn="r" eaLnBrk="1" hangingPunct="1">
                <a:lnSpc>
                  <a:spcPct val="100000"/>
                </a:lnSpc>
                <a:spcBef>
                  <a:spcPct val="0"/>
                </a:spcBef>
                <a:buClrTx/>
                <a:buSzTx/>
                <a:buFontTx/>
                <a:buNone/>
              </a:pPr>
              <a:t>29</a:t>
            </a:fld>
            <a:endParaRPr lang="en-US" altLang="bg-BG" sz="1700">
              <a:solidFill>
                <a:srgbClr val="777777"/>
              </a:solidFill>
              <a:latin typeface="Tahoma" pitchFamily="34" charset="0"/>
            </a:endParaRPr>
          </a:p>
        </p:txBody>
      </p:sp>
      <p:grpSp>
        <p:nvGrpSpPr>
          <p:cNvPr id="33798" name="Group 8"/>
          <p:cNvGrpSpPr>
            <a:grpSpLocks/>
          </p:cNvGrpSpPr>
          <p:nvPr/>
        </p:nvGrpSpPr>
        <p:grpSpPr bwMode="auto">
          <a:xfrm>
            <a:off x="1050925" y="3317875"/>
            <a:ext cx="2754313" cy="2606675"/>
            <a:chOff x="662" y="2090"/>
            <a:chExt cx="1735" cy="1642"/>
          </a:xfrm>
        </p:grpSpPr>
        <p:grpSp>
          <p:nvGrpSpPr>
            <p:cNvPr id="33818" name="Group 9"/>
            <p:cNvGrpSpPr>
              <a:grpSpLocks/>
            </p:cNvGrpSpPr>
            <p:nvPr/>
          </p:nvGrpSpPr>
          <p:grpSpPr bwMode="auto">
            <a:xfrm>
              <a:off x="1026" y="2228"/>
              <a:ext cx="1181" cy="1243"/>
              <a:chOff x="357" y="2450"/>
              <a:chExt cx="795" cy="646"/>
            </a:xfrm>
          </p:grpSpPr>
          <p:sp>
            <p:nvSpPr>
              <p:cNvPr id="33822" name="Line 1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3823" name="Line 1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3819" name="Oval 12"/>
            <p:cNvSpPr>
              <a:spLocks noChangeArrowheads="1"/>
            </p:cNvSpPr>
            <p:nvPr/>
          </p:nvSpPr>
          <p:spPr bwMode="auto">
            <a:xfrm>
              <a:off x="2166" y="219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3820" name="Text Box 13"/>
            <p:cNvSpPr txBox="1">
              <a:spLocks noChangeArrowheads="1"/>
            </p:cNvSpPr>
            <p:nvPr/>
          </p:nvSpPr>
          <p:spPr bwMode="auto">
            <a:xfrm>
              <a:off x="662" y="2090"/>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1</a:t>
              </a:r>
            </a:p>
          </p:txBody>
        </p:sp>
        <p:sp>
          <p:nvSpPr>
            <p:cNvPr id="33821" name="Text Box 14"/>
            <p:cNvSpPr txBox="1">
              <a:spLocks noChangeArrowheads="1"/>
            </p:cNvSpPr>
            <p:nvPr/>
          </p:nvSpPr>
          <p:spPr bwMode="auto">
            <a:xfrm>
              <a:off x="2017" y="3463"/>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1</a:t>
              </a:r>
            </a:p>
          </p:txBody>
        </p:sp>
      </p:grpSp>
      <p:sp>
        <p:nvSpPr>
          <p:cNvPr id="257039" name="Text Box 15"/>
          <p:cNvSpPr txBox="1">
            <a:spLocks noChangeArrowheads="1"/>
          </p:cNvSpPr>
          <p:nvPr/>
        </p:nvSpPr>
        <p:spPr bwMode="auto">
          <a:xfrm>
            <a:off x="5248275" y="1460500"/>
            <a:ext cx="3255963" cy="3613150"/>
          </a:xfrm>
          <a:prstGeom prst="rect">
            <a:avLst/>
          </a:prstGeom>
          <a:solidFill>
            <a:schemeClr val="bg1"/>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30000"/>
              </a:spcBef>
              <a:buClrTx/>
              <a:buSzTx/>
              <a:buFontTx/>
              <a:buNone/>
            </a:pPr>
            <a:r>
              <a:rPr lang="ru-RU" altLang="bg-BG" sz="2600">
                <a:cs typeface="Arial" charset="0"/>
              </a:rPr>
              <a:t>Компактдискове и сваляне на музика </a:t>
            </a:r>
            <a:r>
              <a:rPr lang="bg-BG" altLang="bg-BG" sz="2600">
                <a:cs typeface="Arial" charset="0"/>
              </a:rPr>
              <a:t>с</a:t>
            </a:r>
            <a:r>
              <a:rPr lang="ru-RU" altLang="bg-BG" sz="2600">
                <a:cs typeface="Arial" charset="0"/>
              </a:rPr>
              <a:t>а заместители.</a:t>
            </a:r>
          </a:p>
          <a:p>
            <a:pPr eaLnBrk="1" hangingPunct="1">
              <a:spcBef>
                <a:spcPct val="30000"/>
              </a:spcBef>
              <a:buClrTx/>
              <a:buSzTx/>
              <a:buFontTx/>
              <a:buNone/>
            </a:pPr>
            <a:r>
              <a:rPr lang="ru-RU" altLang="bg-BG" sz="2600">
                <a:cs typeface="Arial" charset="0"/>
              </a:rPr>
              <a:t>Спад в цената на CD-та измества търсенето за сваляне на музика наляво.</a:t>
            </a:r>
            <a:endParaRPr lang="en-US" altLang="bg-BG" sz="2600">
              <a:cs typeface="Arial" charset="0"/>
            </a:endParaRPr>
          </a:p>
        </p:txBody>
      </p:sp>
      <p:grpSp>
        <p:nvGrpSpPr>
          <p:cNvPr id="33800" name="Group 16"/>
          <p:cNvGrpSpPr>
            <a:grpSpLocks/>
          </p:cNvGrpSpPr>
          <p:nvPr/>
        </p:nvGrpSpPr>
        <p:grpSpPr bwMode="auto">
          <a:xfrm>
            <a:off x="1624013" y="1741488"/>
            <a:ext cx="4714875" cy="3775075"/>
            <a:chOff x="2602" y="1083"/>
            <a:chExt cx="3055" cy="2115"/>
          </a:xfrm>
        </p:grpSpPr>
        <p:sp>
          <p:nvSpPr>
            <p:cNvPr id="33816" name="Line 17"/>
            <p:cNvSpPr>
              <a:spLocks noChangeShapeType="1"/>
            </p:cNvSpPr>
            <p:nvPr/>
          </p:nvSpPr>
          <p:spPr bwMode="auto">
            <a:xfrm>
              <a:off x="2603" y="1083"/>
              <a:ext cx="0" cy="2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3817" name="Line 18"/>
            <p:cNvSpPr>
              <a:spLocks noChangeShapeType="1"/>
            </p:cNvSpPr>
            <p:nvPr/>
          </p:nvSpPr>
          <p:spPr bwMode="auto">
            <a:xfrm>
              <a:off x="2602" y="3197"/>
              <a:ext cx="30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3801" name="Text Box 19"/>
          <p:cNvSpPr txBox="1">
            <a:spLocks noChangeArrowheads="1"/>
          </p:cNvSpPr>
          <p:nvPr/>
        </p:nvSpPr>
        <p:spPr bwMode="auto">
          <a:xfrm>
            <a:off x="-104775" y="1546225"/>
            <a:ext cx="17256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1800">
                <a:cs typeface="Arial" charset="0"/>
              </a:rPr>
              <a:t>Цени на музикалните сваляния</a:t>
            </a:r>
            <a:endParaRPr lang="en-US" altLang="bg-BG" sz="1800">
              <a:cs typeface="Arial" charset="0"/>
            </a:endParaRPr>
          </a:p>
        </p:txBody>
      </p:sp>
      <p:sp>
        <p:nvSpPr>
          <p:cNvPr id="33802" name="Text Box 20"/>
          <p:cNvSpPr txBox="1">
            <a:spLocks noChangeArrowheads="1"/>
          </p:cNvSpPr>
          <p:nvPr/>
        </p:nvSpPr>
        <p:spPr bwMode="auto">
          <a:xfrm>
            <a:off x="3894138" y="5502275"/>
            <a:ext cx="2635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Количество на музикалните сваляния</a:t>
            </a:r>
            <a:endParaRPr lang="en-US" altLang="bg-BG" sz="2200">
              <a:cs typeface="Arial" charset="0"/>
            </a:endParaRPr>
          </a:p>
        </p:txBody>
      </p:sp>
      <p:grpSp>
        <p:nvGrpSpPr>
          <p:cNvPr id="33803" name="Group 21"/>
          <p:cNvGrpSpPr>
            <a:grpSpLocks/>
          </p:cNvGrpSpPr>
          <p:nvPr/>
        </p:nvGrpSpPr>
        <p:grpSpPr bwMode="auto">
          <a:xfrm>
            <a:off x="2384425" y="2136775"/>
            <a:ext cx="2732088" cy="3149600"/>
            <a:chOff x="1502" y="1346"/>
            <a:chExt cx="1721" cy="1984"/>
          </a:xfrm>
        </p:grpSpPr>
        <p:sp>
          <p:nvSpPr>
            <p:cNvPr id="33814" name="Line 22"/>
            <p:cNvSpPr>
              <a:spLocks noChangeShapeType="1"/>
            </p:cNvSpPr>
            <p:nvPr/>
          </p:nvSpPr>
          <p:spPr bwMode="auto">
            <a:xfrm>
              <a:off x="1502" y="1346"/>
              <a:ext cx="1412" cy="17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3815" name="Text Box 23"/>
            <p:cNvSpPr txBox="1">
              <a:spLocks noChangeArrowheads="1"/>
            </p:cNvSpPr>
            <p:nvPr/>
          </p:nvSpPr>
          <p:spPr bwMode="auto">
            <a:xfrm>
              <a:off x="2843" y="3061"/>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en-US" altLang="bg-BG" sz="2200" b="1" i="1">
                  <a:latin typeface="Tahoma" pitchFamily="34" charset="0"/>
                  <a:cs typeface="Arial" charset="0"/>
                </a:rPr>
                <a:t>D</a:t>
              </a:r>
              <a:r>
                <a:rPr lang="en-US" altLang="bg-BG" sz="2200" b="1" baseline="-25000">
                  <a:latin typeface="Tahoma" pitchFamily="34" charset="0"/>
                  <a:cs typeface="Arial" charset="0"/>
                </a:rPr>
                <a:t>1</a:t>
              </a:r>
            </a:p>
          </p:txBody>
        </p:sp>
      </p:grpSp>
      <p:grpSp>
        <p:nvGrpSpPr>
          <p:cNvPr id="7" name="Group 24"/>
          <p:cNvGrpSpPr>
            <a:grpSpLocks/>
          </p:cNvGrpSpPr>
          <p:nvPr/>
        </p:nvGrpSpPr>
        <p:grpSpPr bwMode="auto">
          <a:xfrm>
            <a:off x="1866900" y="2670175"/>
            <a:ext cx="2482850" cy="2705100"/>
            <a:chOff x="1176" y="1682"/>
            <a:chExt cx="1564" cy="1704"/>
          </a:xfrm>
        </p:grpSpPr>
        <p:sp>
          <p:nvSpPr>
            <p:cNvPr id="33812" name="Line 25"/>
            <p:cNvSpPr>
              <a:spLocks noChangeShapeType="1"/>
            </p:cNvSpPr>
            <p:nvPr/>
          </p:nvSpPr>
          <p:spPr bwMode="auto">
            <a:xfrm>
              <a:off x="1176" y="1682"/>
              <a:ext cx="1238" cy="15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3813" name="Text Box 26"/>
            <p:cNvSpPr txBox="1">
              <a:spLocks noChangeArrowheads="1"/>
            </p:cNvSpPr>
            <p:nvPr/>
          </p:nvSpPr>
          <p:spPr bwMode="auto">
            <a:xfrm>
              <a:off x="2360" y="3117"/>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en-US" altLang="bg-BG" sz="2200" b="1" i="1">
                  <a:solidFill>
                    <a:srgbClr val="A50021"/>
                  </a:solidFill>
                  <a:latin typeface="Tahoma" pitchFamily="34" charset="0"/>
                  <a:cs typeface="Arial" charset="0"/>
                </a:rPr>
                <a:t>D</a:t>
              </a:r>
              <a:r>
                <a:rPr lang="en-US" altLang="bg-BG" sz="2200" b="1" baseline="-25000">
                  <a:solidFill>
                    <a:srgbClr val="A50021"/>
                  </a:solidFill>
                  <a:latin typeface="Tahoma" pitchFamily="34" charset="0"/>
                  <a:cs typeface="Arial" charset="0"/>
                </a:rPr>
                <a:t>2</a:t>
              </a:r>
            </a:p>
          </p:txBody>
        </p:sp>
      </p:grpSp>
      <p:sp>
        <p:nvSpPr>
          <p:cNvPr id="257051" name="Line 27"/>
          <p:cNvSpPr>
            <a:spLocks noChangeShapeType="1"/>
          </p:cNvSpPr>
          <p:nvPr/>
        </p:nvSpPr>
        <p:spPr bwMode="auto">
          <a:xfrm rot="10800000">
            <a:off x="2620963" y="3538538"/>
            <a:ext cx="823912" cy="0"/>
          </a:xfrm>
          <a:prstGeom prst="line">
            <a:avLst/>
          </a:prstGeom>
          <a:noFill/>
          <a:ln w="44450">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grpSp>
        <p:nvGrpSpPr>
          <p:cNvPr id="8" name="Group 28"/>
          <p:cNvGrpSpPr>
            <a:grpSpLocks/>
          </p:cNvGrpSpPr>
          <p:nvPr/>
        </p:nvGrpSpPr>
        <p:grpSpPr bwMode="auto">
          <a:xfrm>
            <a:off x="1620838" y="3470275"/>
            <a:ext cx="1247775" cy="2457450"/>
            <a:chOff x="1021" y="2186"/>
            <a:chExt cx="786" cy="1548"/>
          </a:xfrm>
        </p:grpSpPr>
        <p:grpSp>
          <p:nvGrpSpPr>
            <p:cNvPr id="33807" name="Group 29"/>
            <p:cNvGrpSpPr>
              <a:grpSpLocks/>
            </p:cNvGrpSpPr>
            <p:nvPr/>
          </p:nvGrpSpPr>
          <p:grpSpPr bwMode="auto">
            <a:xfrm>
              <a:off x="1021" y="2229"/>
              <a:ext cx="587" cy="1243"/>
              <a:chOff x="357" y="2450"/>
              <a:chExt cx="795" cy="646"/>
            </a:xfrm>
          </p:grpSpPr>
          <p:sp>
            <p:nvSpPr>
              <p:cNvPr id="33810" name="Line 3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3811" name="Line 3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3808" name="Oval 32"/>
            <p:cNvSpPr>
              <a:spLocks noChangeArrowheads="1"/>
            </p:cNvSpPr>
            <p:nvPr/>
          </p:nvSpPr>
          <p:spPr bwMode="auto">
            <a:xfrm>
              <a:off x="1561" y="2186"/>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3809" name="Text Box 33"/>
            <p:cNvSpPr txBox="1">
              <a:spLocks noChangeArrowheads="1"/>
            </p:cNvSpPr>
            <p:nvPr/>
          </p:nvSpPr>
          <p:spPr bwMode="auto">
            <a:xfrm>
              <a:off x="1427" y="3465"/>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2</a:t>
              </a: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7039"/>
                                        </p:tgtEl>
                                        <p:attrNameLst>
                                          <p:attrName>style.visibility</p:attrName>
                                        </p:attrNameLst>
                                      </p:cBhvr>
                                      <p:to>
                                        <p:strVal val="visible"/>
                                      </p:to>
                                    </p:set>
                                    <p:animEffect transition="in" filter="dissolve">
                                      <p:cBhvr>
                                        <p:cTn id="7" dur="500"/>
                                        <p:tgtEl>
                                          <p:spTgt spid="257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57051"/>
                                        </p:tgtEl>
                                        <p:attrNameLst>
                                          <p:attrName>style.visibility</p:attrName>
                                        </p:attrNameLst>
                                      </p:cBhvr>
                                      <p:to>
                                        <p:strVal val="visible"/>
                                      </p:to>
                                    </p:set>
                                    <p:animEffect transition="in" filter="wipe(right)">
                                      <p:cBhvr>
                                        <p:cTn id="12" dur="500"/>
                                        <p:tgtEl>
                                          <p:spTgt spid="257051"/>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cTn>
                              </p:par>
                            </p:childTnLst>
                          </p:cTn>
                        </p:par>
                        <p:par>
                          <p:cTn id="17" fill="hold" nodeType="afterGroup">
                            <p:stCondLst>
                              <p:cond delay="1000"/>
                            </p:stCondLst>
                            <p:childTnLst>
                              <p:par>
                                <p:cTn id="18" presetID="18" presetClass="entr" presetSubtype="1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9" grpId="0" animBg="1"/>
      <p:bldP spid="25705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None/>
            </a:pPr>
            <a:r>
              <a:rPr lang="bg-BG" altLang="bg-BG" sz="1800" dirty="0">
                <a:solidFill>
                  <a:srgbClr val="777777"/>
                </a:solidFill>
              </a:rPr>
              <a:t>Пазарни сили на търсенето и предлагането</a:t>
            </a:r>
            <a:endParaRPr lang="en-US" altLang="bg-BG" sz="1800" dirty="0">
              <a:solidFill>
                <a:srgbClr val="777777"/>
              </a:solidFill>
            </a:endParaRPr>
          </a:p>
          <a:p>
            <a:pPr eaLnBrk="1" hangingPunct="1">
              <a:lnSpc>
                <a:spcPct val="100000"/>
              </a:lnSpc>
              <a:spcBef>
                <a:spcPct val="0"/>
              </a:spcBef>
              <a:buClrTx/>
              <a:buSzTx/>
              <a:buFontTx/>
              <a:buNone/>
            </a:pPr>
            <a:endParaRPr lang="en-US" altLang="bg-BG" sz="1800" dirty="0" smtClean="0">
              <a:solidFill>
                <a:srgbClr val="777777"/>
              </a:solidFill>
            </a:endParaRPr>
          </a:p>
        </p:txBody>
      </p:sp>
      <p:sp>
        <p:nvSpPr>
          <p:cNvPr id="3481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D109B53C-5FC1-47B0-B8EC-CF29ACA33703}"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30</a:t>
            </a:fld>
            <a:endParaRPr lang="en-US" altLang="bg-BG" sz="1700" smtClean="0">
              <a:solidFill>
                <a:srgbClr val="777777"/>
              </a:solidFill>
              <a:latin typeface="Tahoma" pitchFamily="34" charset="0"/>
            </a:endParaRPr>
          </a:p>
        </p:txBody>
      </p:sp>
      <p:sp>
        <p:nvSpPr>
          <p:cNvPr id="34820" name="Rectangle 2"/>
          <p:cNvSpPr>
            <a:spLocks noGrp="1" noChangeArrowheads="1"/>
          </p:cNvSpPr>
          <p:nvPr>
            <p:ph type="title" idx="4294967295"/>
          </p:nvPr>
        </p:nvSpPr>
        <p:spPr/>
        <p:txBody>
          <a:bodyPr/>
          <a:lstStyle/>
          <a:p>
            <a:pPr eaLnBrk="1" hangingPunct="1"/>
            <a:r>
              <a:rPr lang="bg-BG" altLang="bg-BG" smtClean="0"/>
              <a:t>Предлагане</a:t>
            </a:r>
            <a:endParaRPr lang="en-US" altLang="bg-BG" smtClean="0"/>
          </a:p>
        </p:txBody>
      </p:sp>
      <p:sp>
        <p:nvSpPr>
          <p:cNvPr id="40965" name="Rectangle 3"/>
          <p:cNvSpPr>
            <a:spLocks noGrp="1" noChangeArrowheads="1"/>
          </p:cNvSpPr>
          <p:nvPr>
            <p:ph type="body" idx="4294967295"/>
          </p:nvPr>
        </p:nvSpPr>
        <p:spPr/>
        <p:txBody>
          <a:bodyPr/>
          <a:lstStyle/>
          <a:p>
            <a:pPr algn="just" eaLnBrk="1" hangingPunct="1"/>
            <a:r>
              <a:rPr lang="ru-RU" altLang="bg-BG" smtClean="0">
                <a:solidFill>
                  <a:srgbClr val="FF0000"/>
                </a:solidFill>
              </a:rPr>
              <a:t>Предлаганото количество </a:t>
            </a:r>
            <a:r>
              <a:rPr lang="ru-RU" altLang="bg-BG" smtClean="0"/>
              <a:t>на всяка стока е сумата, която продавачите са готови и способни да продадат.</a:t>
            </a:r>
          </a:p>
          <a:p>
            <a:pPr algn="just" eaLnBrk="1" hangingPunct="1"/>
            <a:r>
              <a:rPr lang="ru-RU" altLang="bg-BG" smtClean="0">
                <a:solidFill>
                  <a:srgbClr val="FF0000"/>
                </a:solidFill>
              </a:rPr>
              <a:t>Закон на предлагането: </a:t>
            </a:r>
            <a:r>
              <a:rPr lang="ru-RU" altLang="bg-BG" smtClean="0"/>
              <a:t>твърдението, че предложенето количество на стоки нараства, когато цената на стоката се издига, при равни други условия </a:t>
            </a:r>
            <a:r>
              <a:rPr lang="en-US" altLang="bg-BG" smtClean="0"/>
              <a:t> </a:t>
            </a:r>
          </a:p>
        </p:txBody>
      </p:sp>
      <p:sp>
        <p:nvSpPr>
          <p:cNvPr id="3482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bg-BG" altLang="bg-BG" smtClean="0"/>
              <a:t>Функция на предлагането </a:t>
            </a:r>
          </a:p>
        </p:txBody>
      </p:sp>
      <p:sp>
        <p:nvSpPr>
          <p:cNvPr id="58371" name="Rectangle 3"/>
          <p:cNvSpPr>
            <a:spLocks noGrp="1" noChangeArrowheads="1"/>
          </p:cNvSpPr>
          <p:nvPr>
            <p:ph type="body" idx="1"/>
          </p:nvPr>
        </p:nvSpPr>
        <p:spPr/>
        <p:txBody>
          <a:bodyPr/>
          <a:lstStyle/>
          <a:p>
            <a:pPr>
              <a:lnSpc>
                <a:spcPct val="80000"/>
              </a:lnSpc>
              <a:defRPr/>
            </a:pPr>
            <a:r>
              <a:rPr lang="bg-BG" altLang="bg-BG" sz="2400" b="1" dirty="0"/>
              <a:t>Функция на предлагането</a:t>
            </a:r>
            <a:r>
              <a:rPr lang="bg-BG" altLang="bg-BG" sz="2400" dirty="0"/>
              <a:t> – описва отношението между количеството продукция, която продавачите желаят и са в състояние да продадат, и набор от променливи, които го определят. Функцията може да се представи по следния начин:</a:t>
            </a:r>
          </a:p>
          <a:p>
            <a:pPr>
              <a:lnSpc>
                <a:spcPct val="80000"/>
              </a:lnSpc>
              <a:defRPr/>
            </a:pPr>
            <a:endParaRPr lang="bg-BG" altLang="bg-BG" sz="2400" dirty="0"/>
          </a:p>
          <a:p>
            <a:pPr>
              <a:lnSpc>
                <a:spcPct val="80000"/>
              </a:lnSpc>
              <a:defRPr/>
            </a:pPr>
            <a:endParaRPr lang="en-US" altLang="bg-BG" sz="2400" dirty="0"/>
          </a:p>
          <a:p>
            <a:pPr marL="0" indent="0">
              <a:lnSpc>
                <a:spcPct val="80000"/>
              </a:lnSpc>
              <a:buFont typeface="Wingdings" pitchFamily="2" charset="2"/>
              <a:buNone/>
              <a:defRPr/>
            </a:pPr>
            <a:r>
              <a:rPr lang="en-US" altLang="bg-BG" sz="2400" dirty="0"/>
              <a:t>	</a:t>
            </a:r>
            <a:r>
              <a:rPr lang="bg-BG" altLang="bg-BG" sz="2400" dirty="0"/>
              <a:t>където </a:t>
            </a:r>
            <a:r>
              <a:rPr lang="bg-BG" altLang="bg-BG" sz="2400" b="1" dirty="0" err="1"/>
              <a:t>Рх</a:t>
            </a:r>
            <a:r>
              <a:rPr lang="bg-BG" altLang="bg-BG" sz="2400" b="1" dirty="0"/>
              <a:t> </a:t>
            </a:r>
            <a:r>
              <a:rPr lang="bg-BG" altLang="bg-BG" sz="2400" dirty="0"/>
              <a:t>е цената на продукцията;</a:t>
            </a:r>
          </a:p>
          <a:p>
            <a:pPr marL="0" indent="0">
              <a:lnSpc>
                <a:spcPct val="80000"/>
              </a:lnSpc>
              <a:buFont typeface="Wingdings" pitchFamily="2" charset="2"/>
              <a:buNone/>
              <a:defRPr/>
            </a:pPr>
            <a:r>
              <a:rPr lang="bg-BG" altLang="bg-BG" sz="2400" dirty="0"/>
              <a:t>                       </a:t>
            </a:r>
            <a:r>
              <a:rPr lang="bg-BG" altLang="bg-BG" sz="2400" dirty="0" smtClean="0"/>
              <a:t> </a:t>
            </a:r>
            <a:r>
              <a:rPr lang="en-US" altLang="bg-BG" sz="2400" b="1" dirty="0" smtClean="0"/>
              <a:t>R</a:t>
            </a:r>
            <a:r>
              <a:rPr lang="bg-BG" altLang="bg-BG" sz="2400" dirty="0"/>
              <a:t>- производствените разходи;</a:t>
            </a:r>
          </a:p>
          <a:p>
            <a:pPr marL="0" indent="0">
              <a:lnSpc>
                <a:spcPct val="80000"/>
              </a:lnSpc>
              <a:buFont typeface="Wingdings" pitchFamily="2" charset="2"/>
              <a:buNone/>
              <a:defRPr/>
            </a:pPr>
            <a:r>
              <a:rPr lang="bg-BG" altLang="bg-BG" sz="2400" dirty="0"/>
              <a:t>                       </a:t>
            </a:r>
            <a:r>
              <a:rPr lang="bg-BG" altLang="bg-BG" sz="2400" dirty="0" smtClean="0"/>
              <a:t> </a:t>
            </a:r>
            <a:r>
              <a:rPr lang="bg-BG" altLang="bg-BG" sz="2400" b="1" dirty="0" smtClean="0"/>
              <a:t>Т</a:t>
            </a:r>
            <a:r>
              <a:rPr lang="bg-BG" altLang="bg-BG" sz="2400" dirty="0" smtClean="0"/>
              <a:t>- </a:t>
            </a:r>
            <a:r>
              <a:rPr lang="bg-BG" altLang="bg-BG" sz="2400" dirty="0"/>
              <a:t>технологията;</a:t>
            </a:r>
          </a:p>
          <a:p>
            <a:pPr marL="0" indent="0">
              <a:lnSpc>
                <a:spcPct val="80000"/>
              </a:lnSpc>
              <a:buFont typeface="Wingdings" pitchFamily="2" charset="2"/>
              <a:buNone/>
              <a:defRPr/>
            </a:pPr>
            <a:r>
              <a:rPr lang="bg-BG" altLang="bg-BG" sz="2400" dirty="0"/>
              <a:t>                    </a:t>
            </a:r>
            <a:r>
              <a:rPr lang="bg-BG" altLang="bg-BG" sz="2400" dirty="0" smtClean="0"/>
              <a:t>    </a:t>
            </a:r>
            <a:r>
              <a:rPr lang="bg-BG" altLang="bg-BG" sz="2400" b="1" dirty="0"/>
              <a:t>Ру</a:t>
            </a:r>
            <a:r>
              <a:rPr lang="bg-BG" altLang="bg-BG" sz="2400" dirty="0"/>
              <a:t>- цените на алтернативните продукти;</a:t>
            </a:r>
          </a:p>
          <a:p>
            <a:pPr marL="0" indent="0">
              <a:lnSpc>
                <a:spcPct val="80000"/>
              </a:lnSpc>
              <a:buFont typeface="Wingdings" pitchFamily="2" charset="2"/>
              <a:buNone/>
              <a:defRPr/>
            </a:pPr>
            <a:r>
              <a:rPr lang="bg-BG" altLang="bg-BG" sz="2400" dirty="0"/>
              <a:t>                       </a:t>
            </a:r>
            <a:r>
              <a:rPr lang="bg-BG" altLang="bg-BG" sz="2400" dirty="0" smtClean="0"/>
              <a:t> </a:t>
            </a:r>
            <a:r>
              <a:rPr lang="bg-BG" altLang="bg-BG" sz="2400" b="1" dirty="0" smtClean="0"/>
              <a:t>В</a:t>
            </a:r>
            <a:r>
              <a:rPr lang="bg-BG" altLang="bg-BG" sz="2400" dirty="0" smtClean="0"/>
              <a:t>- </a:t>
            </a:r>
            <a:r>
              <a:rPr lang="bg-BG" altLang="bg-BG" sz="2400" dirty="0"/>
              <a:t>целите на фирмата</a:t>
            </a:r>
          </a:p>
        </p:txBody>
      </p:sp>
      <p:sp>
        <p:nvSpPr>
          <p:cNvPr id="3584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35845" name="Object 4"/>
          <p:cNvGraphicFramePr>
            <a:graphicFrameLocks noChangeAspect="1"/>
          </p:cNvGraphicFramePr>
          <p:nvPr/>
        </p:nvGraphicFramePr>
        <p:xfrm>
          <a:off x="1057275" y="2847975"/>
          <a:ext cx="6937375" cy="827088"/>
        </p:xfrm>
        <a:graphic>
          <a:graphicData uri="http://schemas.openxmlformats.org/presentationml/2006/ole">
            <mc:AlternateContent xmlns:mc="http://schemas.openxmlformats.org/markup-compatibility/2006">
              <mc:Choice xmlns:v="urn:schemas-microsoft-com:vml" Requires="v">
                <p:oleObj spid="_x0000_s35866" name="Equation" r:id="rId3" imgW="1549400" imgH="228600" progId="Equation.3">
                  <p:embed/>
                </p:oleObj>
              </mc:Choice>
              <mc:Fallback>
                <p:oleObj name="Equation" r:id="rId3" imgW="1549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2847975"/>
                        <a:ext cx="69373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3686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73F0F00B-A43F-4D59-8C7A-45E1B1E7B2F3}"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32</a:t>
            </a:fld>
            <a:endParaRPr lang="en-US" altLang="bg-BG" sz="1700" smtClean="0">
              <a:solidFill>
                <a:srgbClr val="777777"/>
              </a:solidFill>
              <a:latin typeface="Tahoma" pitchFamily="34" charset="0"/>
            </a:endParaRPr>
          </a:p>
        </p:txBody>
      </p:sp>
      <p:sp>
        <p:nvSpPr>
          <p:cNvPr id="36868" name="Rectangle 2"/>
          <p:cNvSpPr>
            <a:spLocks noGrp="1" noChangeArrowheads="1"/>
          </p:cNvSpPr>
          <p:nvPr>
            <p:ph type="title" idx="4294967295"/>
          </p:nvPr>
        </p:nvSpPr>
        <p:spPr>
          <a:xfrm>
            <a:off x="222250" y="0"/>
            <a:ext cx="8686800" cy="901700"/>
          </a:xfrm>
        </p:spPr>
        <p:txBody>
          <a:bodyPr/>
          <a:lstStyle/>
          <a:p>
            <a:pPr eaLnBrk="1" hangingPunct="1"/>
            <a:r>
              <a:rPr lang="bg-BG" altLang="bg-BG" sz="3400" smtClean="0"/>
              <a:t>Предлагане</a:t>
            </a:r>
            <a:endParaRPr lang="en-US" altLang="bg-BG" sz="3400" smtClean="0"/>
          </a:p>
        </p:txBody>
      </p:sp>
      <p:sp>
        <p:nvSpPr>
          <p:cNvPr id="41989" name="Rectangle 3"/>
          <p:cNvSpPr>
            <a:spLocks noGrp="1" noChangeArrowheads="1"/>
          </p:cNvSpPr>
          <p:nvPr>
            <p:ph type="body" idx="4294967295"/>
          </p:nvPr>
        </p:nvSpPr>
        <p:spPr>
          <a:xfrm>
            <a:off x="531813" y="1003300"/>
            <a:ext cx="5099050" cy="3527425"/>
          </a:xfrm>
        </p:spPr>
        <p:txBody>
          <a:bodyPr/>
          <a:lstStyle/>
          <a:p>
            <a:pPr eaLnBrk="1" hangingPunct="1"/>
            <a:r>
              <a:rPr lang="ru-RU" altLang="bg-BG" b="1" smtClean="0">
                <a:solidFill>
                  <a:srgbClr val="CC0000"/>
                </a:solidFill>
              </a:rPr>
              <a:t>Предлагане: </a:t>
            </a:r>
            <a:r>
              <a:rPr lang="ru-RU" altLang="bg-BG" b="1" smtClean="0"/>
              <a:t>таблицата, която показва връзката между цената на стоката и предлаганото количество.</a:t>
            </a:r>
          </a:p>
          <a:p>
            <a:pPr eaLnBrk="1" hangingPunct="1"/>
            <a:r>
              <a:rPr lang="ru-RU" altLang="bg-BG" b="1" smtClean="0">
                <a:solidFill>
                  <a:srgbClr val="CC0000"/>
                </a:solidFill>
              </a:rPr>
              <a:t>Пример: </a:t>
            </a:r>
            <a:r>
              <a:rPr lang="ru-RU" altLang="bg-BG" b="1" smtClean="0"/>
              <a:t>предлагане от веригата Starbucks на кафе.</a:t>
            </a:r>
            <a:endParaRPr lang="en-US" altLang="bg-BG" smtClean="0"/>
          </a:p>
        </p:txBody>
      </p:sp>
      <p:sp>
        <p:nvSpPr>
          <p:cNvPr id="94212" name="Rectangle 4"/>
          <p:cNvSpPr>
            <a:spLocks noChangeArrowheads="1"/>
          </p:cNvSpPr>
          <p:nvPr/>
        </p:nvSpPr>
        <p:spPr bwMode="auto">
          <a:xfrm>
            <a:off x="554038" y="4679950"/>
            <a:ext cx="484028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ru-RU" altLang="bg-BG" sz="2000">
                <a:cs typeface="Arial" charset="0"/>
              </a:rPr>
              <a:t>Забележете, че Starbucks предлага съобразявайки се със закона за търсенето.</a:t>
            </a:r>
            <a:r>
              <a:rPr lang="en-US" altLang="bg-BG" sz="2000">
                <a:cs typeface="Arial" charset="0"/>
              </a:rPr>
              <a:t>  </a:t>
            </a:r>
          </a:p>
        </p:txBody>
      </p:sp>
      <p:graphicFrame>
        <p:nvGraphicFramePr>
          <p:cNvPr id="94213" name="Group 5"/>
          <p:cNvGraphicFramePr>
            <a:graphicFrameLocks noGrp="1"/>
          </p:cNvGraphicFramePr>
          <p:nvPr/>
        </p:nvGraphicFramePr>
        <p:xfrm>
          <a:off x="6048375" y="889000"/>
          <a:ext cx="2651125" cy="4572000"/>
        </p:xfrm>
        <a:graphic>
          <a:graphicData uri="http://schemas.openxmlformats.org/drawingml/2006/table">
            <a:tbl>
              <a:tblPr/>
              <a:tblGrid>
                <a:gridCol w="1084263"/>
                <a:gridCol w="1566862"/>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 </a:t>
                      </a:r>
                      <a:br>
                        <a:rPr kumimoji="0" lang="en-US" sz="2400" b="0" i="0" u="none" strike="noStrike" cap="none" normalizeH="0" baseline="0" dirty="0" smtClean="0">
                          <a:ln>
                            <a:noFill/>
                          </a:ln>
                          <a:solidFill>
                            <a:schemeClr val="tx1"/>
                          </a:solidFill>
                          <a:effectLst/>
                          <a:latin typeface="Arial" charset="0"/>
                        </a:rPr>
                      </a:br>
                      <a:r>
                        <a:rPr kumimoji="0" lang="bg-BG" sz="2400" b="0" i="0" u="none" strike="noStrike" cap="none" normalizeH="0" baseline="0" dirty="0" smtClean="0">
                          <a:ln>
                            <a:noFill/>
                          </a:ln>
                          <a:solidFill>
                            <a:schemeClr val="tx1"/>
                          </a:solidFill>
                          <a:effectLst/>
                          <a:latin typeface="Arial" charset="0"/>
                        </a:rPr>
                        <a:t>на</a:t>
                      </a:r>
                      <a:r>
                        <a:rPr kumimoji="0" lang="en-US" sz="2400" b="0" i="0" u="none" strike="noStrike" cap="none" normalizeH="0" baseline="0" dirty="0" smtClean="0">
                          <a:ln>
                            <a:noFill/>
                          </a:ln>
                          <a:solidFill>
                            <a:schemeClr val="tx1"/>
                          </a:solidFill>
                          <a:effectLst/>
                          <a:latin typeface="Arial" charset="0"/>
                        </a:rPr>
                        <a:t> </a:t>
                      </a:r>
                      <a:r>
                        <a:rPr kumimoji="0" lang="bg-BG" sz="2400" b="0" i="0" u="none" strike="noStrike" cap="none" normalizeH="0" baseline="0" dirty="0" smtClean="0">
                          <a:ln>
                            <a:noFill/>
                          </a:ln>
                          <a:solidFill>
                            <a:schemeClr val="tx1"/>
                          </a:solidFill>
                          <a:effectLst/>
                          <a:latin typeface="Arial" charset="0"/>
                        </a:rPr>
                        <a:t>кафе</a:t>
                      </a: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Q </a:t>
                      </a:r>
                      <a:br>
                        <a:rPr kumimoji="0" lang="en-US" sz="2400" b="0" i="0" u="none" strike="noStrike" cap="none" normalizeH="0" baseline="0" dirty="0" smtClean="0">
                          <a:ln>
                            <a:noFill/>
                          </a:ln>
                          <a:solidFill>
                            <a:schemeClr val="tx1"/>
                          </a:solidFill>
                          <a:effectLst/>
                          <a:latin typeface="Arial" charset="0"/>
                        </a:rPr>
                      </a:br>
                      <a:r>
                        <a:rPr kumimoji="0" lang="bg-BG" sz="2000" b="0" i="0" u="none" strike="noStrike" cap="none" normalizeH="0" baseline="0" dirty="0" smtClean="0">
                          <a:ln>
                            <a:noFill/>
                          </a:ln>
                          <a:solidFill>
                            <a:schemeClr val="tx1"/>
                          </a:solidFill>
                          <a:effectLst/>
                          <a:latin typeface="Arial" charset="0"/>
                        </a:rPr>
                        <a:t>предлагано кафе</a:t>
                      </a:r>
                      <a:endParaRPr kumimoji="0" lang="en-US" sz="20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bl>
          </a:graphicData>
        </a:graphic>
      </p:graphicFrame>
      <p:sp>
        <p:nvSpPr>
          <p:cNvPr id="368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wipe(left)">
                                      <p:cBhvr>
                                        <p:cTn id="7" dur="500"/>
                                        <p:tgtEl>
                                          <p:spTgt spid="41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xEl>
                                              <p:pRg st="1" end="1"/>
                                            </p:txEl>
                                          </p:spTgt>
                                        </p:tgtEl>
                                        <p:attrNameLst>
                                          <p:attrName>style.visibility</p:attrName>
                                        </p:attrNameLst>
                                      </p:cBhvr>
                                      <p:to>
                                        <p:strVal val="visible"/>
                                      </p:to>
                                    </p:set>
                                    <p:animEffect transition="in" filter="wipe(left)">
                                      <p:cBhvr>
                                        <p:cTn id="12" dur="500"/>
                                        <p:tgtEl>
                                          <p:spTgt spid="41989">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94213"/>
                                        </p:tgtEl>
                                        <p:attrNameLst>
                                          <p:attrName>style.visibility</p:attrName>
                                        </p:attrNameLst>
                                      </p:cBhvr>
                                      <p:to>
                                        <p:strVal val="visible"/>
                                      </p:to>
                                    </p:set>
                                    <p:animEffect transition="in" filter="dissolve">
                                      <p:cBhvr>
                                        <p:cTn id="16" dur="500"/>
                                        <p:tgtEl>
                                          <p:spTgt spid="942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4212"/>
                                        </p:tgtEl>
                                        <p:attrNameLst>
                                          <p:attrName>style.visibility</p:attrName>
                                        </p:attrNameLst>
                                      </p:cBhvr>
                                      <p:to>
                                        <p:strVal val="visible"/>
                                      </p:to>
                                    </p:set>
                                    <p:animEffect transition="in" filter="wipe(left)">
                                      <p:cBhvr>
                                        <p:cTn id="21"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bldLvl="4"/>
      <p:bldP spid="94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3789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1DF600AE-AEBA-4351-B7D0-B7FFCDBC8D9C}"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33</a:t>
            </a:fld>
            <a:endParaRPr lang="en-US" altLang="bg-BG" sz="1700" smtClean="0">
              <a:solidFill>
                <a:srgbClr val="777777"/>
              </a:solidFill>
              <a:latin typeface="Tahoma" pitchFamily="34" charset="0"/>
            </a:endParaRPr>
          </a:p>
        </p:txBody>
      </p:sp>
      <p:graphicFrame>
        <p:nvGraphicFramePr>
          <p:cNvPr id="37892" name="Object 2"/>
          <p:cNvGraphicFramePr>
            <a:graphicFrameLocks noChangeAspect="1"/>
          </p:cNvGraphicFramePr>
          <p:nvPr/>
        </p:nvGraphicFramePr>
        <p:xfrm>
          <a:off x="277813" y="1157288"/>
          <a:ext cx="5151437" cy="5121275"/>
        </p:xfrm>
        <a:graphic>
          <a:graphicData uri="http://schemas.openxmlformats.org/presentationml/2006/ole">
            <mc:AlternateContent xmlns:mc="http://schemas.openxmlformats.org/markup-compatibility/2006">
              <mc:Choice xmlns:v="urn:schemas-microsoft-com:vml" Requires="v">
                <p:oleObj spid="_x0000_s37981" name="Chart" r:id="rId4" imgW="3733800" imgH="3724351" progId="Excel.Chart.8">
                  <p:embed/>
                </p:oleObj>
              </mc:Choice>
              <mc:Fallback>
                <p:oleObj name="Chart" r:id="rId4" imgW="3733800" imgH="3724351"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3" y="1157288"/>
                        <a:ext cx="5151437"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a:grpSpLocks/>
          </p:cNvGrpSpPr>
          <p:nvPr/>
        </p:nvGrpSpPr>
        <p:grpSpPr bwMode="auto">
          <a:xfrm>
            <a:off x="1312863" y="4256088"/>
            <a:ext cx="1157287" cy="1262062"/>
            <a:chOff x="827" y="2681"/>
            <a:chExt cx="729" cy="795"/>
          </a:xfrm>
        </p:grpSpPr>
        <p:grpSp>
          <p:nvGrpSpPr>
            <p:cNvPr id="37957" name="Group 4"/>
            <p:cNvGrpSpPr>
              <a:grpSpLocks/>
            </p:cNvGrpSpPr>
            <p:nvPr/>
          </p:nvGrpSpPr>
          <p:grpSpPr bwMode="auto">
            <a:xfrm>
              <a:off x="827" y="2724"/>
              <a:ext cx="685" cy="752"/>
              <a:chOff x="357" y="2450"/>
              <a:chExt cx="795" cy="646"/>
            </a:xfrm>
          </p:grpSpPr>
          <p:sp>
            <p:nvSpPr>
              <p:cNvPr id="37959" name="Line 5"/>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7960" name="Line 6"/>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7958" name="Oval 7"/>
            <p:cNvSpPr>
              <a:spLocks noChangeArrowheads="1"/>
            </p:cNvSpPr>
            <p:nvPr/>
          </p:nvSpPr>
          <p:spPr bwMode="auto">
            <a:xfrm>
              <a:off x="1468" y="2681"/>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4" name="Group 8"/>
          <p:cNvGrpSpPr>
            <a:grpSpLocks/>
          </p:cNvGrpSpPr>
          <p:nvPr/>
        </p:nvGrpSpPr>
        <p:grpSpPr bwMode="auto">
          <a:xfrm>
            <a:off x="1316038" y="3671888"/>
            <a:ext cx="1689100" cy="1852612"/>
            <a:chOff x="829" y="2313"/>
            <a:chExt cx="1064" cy="1167"/>
          </a:xfrm>
        </p:grpSpPr>
        <p:grpSp>
          <p:nvGrpSpPr>
            <p:cNvPr id="37953" name="Group 9"/>
            <p:cNvGrpSpPr>
              <a:grpSpLocks/>
            </p:cNvGrpSpPr>
            <p:nvPr/>
          </p:nvGrpSpPr>
          <p:grpSpPr bwMode="auto">
            <a:xfrm>
              <a:off x="829" y="2355"/>
              <a:ext cx="1022" cy="1125"/>
              <a:chOff x="357" y="2450"/>
              <a:chExt cx="795" cy="646"/>
            </a:xfrm>
          </p:grpSpPr>
          <p:sp>
            <p:nvSpPr>
              <p:cNvPr id="37955" name="Line 10"/>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7956" name="Line 11"/>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7954" name="Oval 12"/>
            <p:cNvSpPr>
              <a:spLocks noChangeArrowheads="1"/>
            </p:cNvSpPr>
            <p:nvPr/>
          </p:nvSpPr>
          <p:spPr bwMode="auto">
            <a:xfrm>
              <a:off x="1805" y="2313"/>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95245" name="Line 13"/>
          <p:cNvSpPr>
            <a:spLocks noChangeShapeType="1"/>
          </p:cNvSpPr>
          <p:nvPr/>
        </p:nvSpPr>
        <p:spPr bwMode="auto">
          <a:xfrm flipV="1">
            <a:off x="1323975" y="1766888"/>
            <a:ext cx="3390900" cy="3733800"/>
          </a:xfrm>
          <a:prstGeom prst="line">
            <a:avLst/>
          </a:prstGeom>
          <a:noFill/>
          <a:ln w="50800">
            <a:solidFill>
              <a:srgbClr val="0066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95246" name="Oval 14"/>
          <p:cNvSpPr>
            <a:spLocks noChangeArrowheads="1"/>
          </p:cNvSpPr>
          <p:nvPr/>
        </p:nvSpPr>
        <p:spPr bwMode="auto">
          <a:xfrm>
            <a:off x="1247775" y="5438775"/>
            <a:ext cx="139700" cy="138113"/>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7897" name="Rectangle 15"/>
          <p:cNvSpPr>
            <a:spLocks noGrp="1" noChangeArrowheads="1"/>
          </p:cNvSpPr>
          <p:nvPr>
            <p:ph type="title" idx="4294967295"/>
          </p:nvPr>
        </p:nvSpPr>
        <p:spPr>
          <a:xfrm>
            <a:off x="481013" y="109538"/>
            <a:ext cx="8129587" cy="677862"/>
          </a:xfrm>
        </p:spPr>
        <p:txBody>
          <a:bodyPr/>
          <a:lstStyle/>
          <a:p>
            <a:pPr eaLnBrk="1" hangingPunct="1"/>
            <a:r>
              <a:rPr lang="bg-BG" altLang="bg-BG" sz="3200" smtClean="0"/>
              <a:t>крива на предлагане на </a:t>
            </a:r>
            <a:r>
              <a:rPr lang="en-US" altLang="bg-BG" sz="3200" smtClean="0"/>
              <a:t>Starbucks</a:t>
            </a:r>
          </a:p>
        </p:txBody>
      </p:sp>
      <p:graphicFrame>
        <p:nvGraphicFramePr>
          <p:cNvPr id="95248" name="Group 16"/>
          <p:cNvGraphicFramePr>
            <a:graphicFrameLocks noGrp="1"/>
          </p:cNvGraphicFramePr>
          <p:nvPr/>
        </p:nvGraphicFramePr>
        <p:xfrm>
          <a:off x="6048375" y="889000"/>
          <a:ext cx="2651125" cy="4595822"/>
        </p:xfrm>
        <a:graphic>
          <a:graphicData uri="http://schemas.openxmlformats.org/drawingml/2006/table">
            <a:tbl>
              <a:tblPr/>
              <a:tblGrid>
                <a:gridCol w="1084263"/>
                <a:gridCol w="1566862"/>
              </a:tblGrid>
              <a:tr h="1267434">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 </a:t>
                      </a:r>
                      <a:br>
                        <a:rPr kumimoji="0" lang="en-US" sz="2400" b="0" i="0" u="none" strike="noStrike" cap="none" normalizeH="0" baseline="0" dirty="0" smtClean="0">
                          <a:ln>
                            <a:noFill/>
                          </a:ln>
                          <a:solidFill>
                            <a:schemeClr val="tx1"/>
                          </a:solidFill>
                          <a:effectLst/>
                          <a:latin typeface="Arial" charset="0"/>
                        </a:rPr>
                      </a:br>
                      <a:r>
                        <a:rPr kumimoji="0" lang="bg-BG" sz="2400" b="0" i="0" u="none" strike="noStrike" cap="none" normalizeH="0" baseline="0" dirty="0" smtClean="0">
                          <a:ln>
                            <a:noFill/>
                          </a:ln>
                          <a:solidFill>
                            <a:schemeClr val="tx1"/>
                          </a:solidFill>
                          <a:effectLst/>
                          <a:latin typeface="Arial" charset="0"/>
                        </a:rPr>
                        <a:t>на</a:t>
                      </a:r>
                      <a:r>
                        <a:rPr kumimoji="0" lang="en-US" sz="2400" b="0" i="0" u="none" strike="noStrike" cap="none" normalizeH="0" baseline="0" dirty="0" smtClean="0">
                          <a:ln>
                            <a:noFill/>
                          </a:ln>
                          <a:solidFill>
                            <a:schemeClr val="tx1"/>
                          </a:solidFill>
                          <a:effectLst/>
                          <a:latin typeface="Arial" charset="0"/>
                        </a:rPr>
                        <a:t> </a:t>
                      </a:r>
                      <a:r>
                        <a:rPr kumimoji="0" lang="bg-BG" sz="2400" b="0" i="0" u="none" strike="noStrike" cap="none" normalizeH="0" baseline="0" dirty="0" smtClean="0">
                          <a:ln>
                            <a:noFill/>
                          </a:ln>
                          <a:solidFill>
                            <a:schemeClr val="tx1"/>
                          </a:solidFill>
                          <a:effectLst/>
                          <a:latin typeface="Arial" charset="0"/>
                        </a:rPr>
                        <a:t>кафе</a:t>
                      </a:r>
                      <a:endParaRPr kumimoji="0" lang="en-US" sz="2400" b="0" i="0" u="none" strike="noStrike" cap="none" normalizeH="0" baseline="0" dirty="0" smtClean="0">
                        <a:ln>
                          <a:noFill/>
                        </a:ln>
                        <a:solidFill>
                          <a:schemeClr val="tx1"/>
                        </a:solidFill>
                        <a:effectLst/>
                        <a:latin typeface="Arial" charset="0"/>
                      </a:endParaRPr>
                    </a:p>
                  </a:txBody>
                  <a:tcPr marT="45718" marB="45718"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Q</a:t>
                      </a:r>
                      <a:br>
                        <a:rPr kumimoji="0" lang="en-US" sz="2400" b="0" i="0" u="none" strike="noStrike" cap="none" normalizeH="0" baseline="0" dirty="0" smtClean="0">
                          <a:ln>
                            <a:noFill/>
                          </a:ln>
                          <a:solidFill>
                            <a:schemeClr val="tx1"/>
                          </a:solidFill>
                          <a:effectLst/>
                          <a:latin typeface="Arial" charset="0"/>
                        </a:rPr>
                      </a:br>
                      <a:r>
                        <a:rPr kumimoji="0" lang="bg-BG" sz="2000" b="0" i="0" u="none" strike="noStrike" cap="none" normalizeH="0" baseline="0" dirty="0" smtClean="0">
                          <a:ln>
                            <a:noFill/>
                          </a:ln>
                          <a:solidFill>
                            <a:schemeClr val="tx1"/>
                          </a:solidFill>
                          <a:effectLst/>
                          <a:latin typeface="Arial" charset="0"/>
                        </a:rPr>
                        <a:t>предлагано</a:t>
                      </a:r>
                      <a:r>
                        <a:rPr kumimoji="0" lang="en-US" sz="2000" b="0" i="0" u="none" strike="noStrike" cap="none" normalizeH="0" baseline="0" dirty="0" smtClean="0">
                          <a:ln>
                            <a:noFill/>
                          </a:ln>
                          <a:solidFill>
                            <a:schemeClr val="tx1"/>
                          </a:solidFill>
                          <a:effectLst/>
                          <a:latin typeface="Arial" charset="0"/>
                        </a:rPr>
                        <a:t> </a:t>
                      </a:r>
                      <a:r>
                        <a:rPr kumimoji="0" lang="bg-BG" sz="2000" b="0" i="0" u="none" strike="noStrike" cap="none" normalizeH="0" baseline="0" dirty="0" smtClean="0">
                          <a:ln>
                            <a:noFill/>
                          </a:ln>
                          <a:solidFill>
                            <a:schemeClr val="tx1"/>
                          </a:solidFill>
                          <a:effectLst/>
                          <a:latin typeface="Arial" charset="0"/>
                        </a:rPr>
                        <a:t>кафе</a:t>
                      </a:r>
                      <a:endParaRPr kumimoji="0" lang="en-US" sz="2000" b="0" i="0" u="none" strike="noStrike" cap="none" normalizeH="0" baseline="0" dirty="0" smtClean="0">
                        <a:ln>
                          <a:noFill/>
                        </a:ln>
                        <a:solidFill>
                          <a:schemeClr val="tx1"/>
                        </a:solidFill>
                        <a:effectLst/>
                        <a:latin typeface="Arial" charset="0"/>
                      </a:endParaRPr>
                    </a:p>
                  </a:txBody>
                  <a:tcPr marT="45718" marB="45718"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8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6.00</a:t>
                      </a:r>
                    </a:p>
                  </a:txBody>
                  <a:tcPr marT="45718" marB="4571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18</a:t>
                      </a:r>
                    </a:p>
                  </a:txBody>
                  <a:tcPr marT="45718" marB="4571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bl>
          </a:graphicData>
        </a:graphic>
      </p:graphicFrame>
      <p:grpSp>
        <p:nvGrpSpPr>
          <p:cNvPr id="6" name="Group 61"/>
          <p:cNvGrpSpPr>
            <a:grpSpLocks/>
          </p:cNvGrpSpPr>
          <p:nvPr/>
        </p:nvGrpSpPr>
        <p:grpSpPr bwMode="auto">
          <a:xfrm>
            <a:off x="1311275" y="4860925"/>
            <a:ext cx="601663" cy="655638"/>
            <a:chOff x="826" y="3062"/>
            <a:chExt cx="379" cy="413"/>
          </a:xfrm>
        </p:grpSpPr>
        <p:grpSp>
          <p:nvGrpSpPr>
            <p:cNvPr id="37949" name="Group 62"/>
            <p:cNvGrpSpPr>
              <a:grpSpLocks/>
            </p:cNvGrpSpPr>
            <p:nvPr/>
          </p:nvGrpSpPr>
          <p:grpSpPr bwMode="auto">
            <a:xfrm>
              <a:off x="826" y="3103"/>
              <a:ext cx="341" cy="372"/>
              <a:chOff x="357" y="2450"/>
              <a:chExt cx="795" cy="646"/>
            </a:xfrm>
          </p:grpSpPr>
          <p:sp>
            <p:nvSpPr>
              <p:cNvPr id="37951" name="Line 63"/>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7952" name="Line 64"/>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7950" name="Oval 65"/>
            <p:cNvSpPr>
              <a:spLocks noChangeArrowheads="1"/>
            </p:cNvSpPr>
            <p:nvPr/>
          </p:nvSpPr>
          <p:spPr bwMode="auto">
            <a:xfrm>
              <a:off x="1117" y="3062"/>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8" name="Group 66"/>
          <p:cNvGrpSpPr>
            <a:grpSpLocks/>
          </p:cNvGrpSpPr>
          <p:nvPr/>
        </p:nvGrpSpPr>
        <p:grpSpPr bwMode="auto">
          <a:xfrm>
            <a:off x="1314450" y="3071813"/>
            <a:ext cx="2219325" cy="2444750"/>
            <a:chOff x="828" y="1935"/>
            <a:chExt cx="1398" cy="1540"/>
          </a:xfrm>
        </p:grpSpPr>
        <p:grpSp>
          <p:nvGrpSpPr>
            <p:cNvPr id="37945" name="Group 67"/>
            <p:cNvGrpSpPr>
              <a:grpSpLocks/>
            </p:cNvGrpSpPr>
            <p:nvPr/>
          </p:nvGrpSpPr>
          <p:grpSpPr bwMode="auto">
            <a:xfrm>
              <a:off x="828" y="1975"/>
              <a:ext cx="1358" cy="1500"/>
              <a:chOff x="357" y="2450"/>
              <a:chExt cx="795" cy="646"/>
            </a:xfrm>
          </p:grpSpPr>
          <p:sp>
            <p:nvSpPr>
              <p:cNvPr id="37947" name="Line 68"/>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7948" name="Line 69"/>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7946" name="Oval 70"/>
            <p:cNvSpPr>
              <a:spLocks noChangeArrowheads="1"/>
            </p:cNvSpPr>
            <p:nvPr/>
          </p:nvSpPr>
          <p:spPr bwMode="auto">
            <a:xfrm>
              <a:off x="2138" y="1935"/>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10" name="Group 71"/>
          <p:cNvGrpSpPr>
            <a:grpSpLocks/>
          </p:cNvGrpSpPr>
          <p:nvPr/>
        </p:nvGrpSpPr>
        <p:grpSpPr bwMode="auto">
          <a:xfrm>
            <a:off x="1316038" y="2479675"/>
            <a:ext cx="2759075" cy="3048000"/>
            <a:chOff x="829" y="1562"/>
            <a:chExt cx="1738" cy="1920"/>
          </a:xfrm>
        </p:grpSpPr>
        <p:grpSp>
          <p:nvGrpSpPr>
            <p:cNvPr id="37941" name="Group 72"/>
            <p:cNvGrpSpPr>
              <a:grpSpLocks/>
            </p:cNvGrpSpPr>
            <p:nvPr/>
          </p:nvGrpSpPr>
          <p:grpSpPr bwMode="auto">
            <a:xfrm>
              <a:off x="829" y="1602"/>
              <a:ext cx="1695" cy="1880"/>
              <a:chOff x="357" y="2450"/>
              <a:chExt cx="795" cy="646"/>
            </a:xfrm>
          </p:grpSpPr>
          <p:sp>
            <p:nvSpPr>
              <p:cNvPr id="37943" name="Line 73"/>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7944" name="Line 74"/>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7942" name="Oval 75"/>
            <p:cNvSpPr>
              <a:spLocks noChangeArrowheads="1"/>
            </p:cNvSpPr>
            <p:nvPr/>
          </p:nvSpPr>
          <p:spPr bwMode="auto">
            <a:xfrm>
              <a:off x="2479" y="1562"/>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12" name="Group 76"/>
          <p:cNvGrpSpPr>
            <a:grpSpLocks/>
          </p:cNvGrpSpPr>
          <p:nvPr/>
        </p:nvGrpSpPr>
        <p:grpSpPr bwMode="auto">
          <a:xfrm>
            <a:off x="1314450" y="1873250"/>
            <a:ext cx="3316288" cy="3640138"/>
            <a:chOff x="828" y="1180"/>
            <a:chExt cx="2089" cy="2293"/>
          </a:xfrm>
        </p:grpSpPr>
        <p:grpSp>
          <p:nvGrpSpPr>
            <p:cNvPr id="37937" name="Group 77"/>
            <p:cNvGrpSpPr>
              <a:grpSpLocks/>
            </p:cNvGrpSpPr>
            <p:nvPr/>
          </p:nvGrpSpPr>
          <p:grpSpPr bwMode="auto">
            <a:xfrm>
              <a:off x="828" y="1224"/>
              <a:ext cx="2043" cy="2249"/>
              <a:chOff x="357" y="2450"/>
              <a:chExt cx="795" cy="646"/>
            </a:xfrm>
          </p:grpSpPr>
          <p:sp>
            <p:nvSpPr>
              <p:cNvPr id="37939" name="Line 78"/>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7940" name="Line 79"/>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7938" name="Oval 80"/>
            <p:cNvSpPr>
              <a:spLocks noChangeArrowheads="1"/>
            </p:cNvSpPr>
            <p:nvPr/>
          </p:nvSpPr>
          <p:spPr bwMode="auto">
            <a:xfrm>
              <a:off x="2829" y="118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95313" name="Line 81"/>
          <p:cNvSpPr>
            <a:spLocks noChangeShapeType="1"/>
          </p:cNvSpPr>
          <p:nvPr/>
        </p:nvSpPr>
        <p:spPr bwMode="auto">
          <a:xfrm>
            <a:off x="5502275" y="2386013"/>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5314" name="Line 82"/>
          <p:cNvSpPr>
            <a:spLocks noChangeShapeType="1"/>
          </p:cNvSpPr>
          <p:nvPr/>
        </p:nvSpPr>
        <p:spPr bwMode="auto">
          <a:xfrm>
            <a:off x="5494338" y="2857500"/>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5315" name="Line 83"/>
          <p:cNvSpPr>
            <a:spLocks noChangeShapeType="1"/>
          </p:cNvSpPr>
          <p:nvPr/>
        </p:nvSpPr>
        <p:spPr bwMode="auto">
          <a:xfrm>
            <a:off x="5503863" y="3327400"/>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5316" name="Line 84"/>
          <p:cNvSpPr>
            <a:spLocks noChangeShapeType="1"/>
          </p:cNvSpPr>
          <p:nvPr/>
        </p:nvSpPr>
        <p:spPr bwMode="auto">
          <a:xfrm>
            <a:off x="5494338" y="3800475"/>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5317" name="Line 85"/>
          <p:cNvSpPr>
            <a:spLocks noChangeShapeType="1"/>
          </p:cNvSpPr>
          <p:nvPr/>
        </p:nvSpPr>
        <p:spPr bwMode="auto">
          <a:xfrm>
            <a:off x="5502275" y="4286250"/>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5318" name="Line 86"/>
          <p:cNvSpPr>
            <a:spLocks noChangeShapeType="1"/>
          </p:cNvSpPr>
          <p:nvPr/>
        </p:nvSpPr>
        <p:spPr bwMode="auto">
          <a:xfrm>
            <a:off x="5495925" y="4757738"/>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5319" name="Line 87"/>
          <p:cNvSpPr>
            <a:spLocks noChangeShapeType="1"/>
          </p:cNvSpPr>
          <p:nvPr/>
        </p:nvSpPr>
        <p:spPr bwMode="auto">
          <a:xfrm>
            <a:off x="5486400" y="5229225"/>
            <a:ext cx="552450"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37934" name="Text Box 88"/>
          <p:cNvSpPr txBox="1">
            <a:spLocks noChangeArrowheads="1"/>
          </p:cNvSpPr>
          <p:nvPr/>
        </p:nvSpPr>
        <p:spPr bwMode="auto">
          <a:xfrm>
            <a:off x="1089025" y="1301750"/>
            <a:ext cx="41592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37935" name="Text Box 89"/>
          <p:cNvSpPr txBox="1">
            <a:spLocks noChangeArrowheads="1"/>
          </p:cNvSpPr>
          <p:nvPr/>
        </p:nvSpPr>
        <p:spPr bwMode="auto">
          <a:xfrm>
            <a:off x="4852988" y="5373688"/>
            <a:ext cx="433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sp>
        <p:nvSpPr>
          <p:cNvPr id="37936"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46"/>
                                        </p:tgtEl>
                                        <p:attrNameLst>
                                          <p:attrName>style.visibility</p:attrName>
                                        </p:attrNameLst>
                                      </p:cBhvr>
                                      <p:to>
                                        <p:strVal val="visible"/>
                                      </p:to>
                                    </p:set>
                                    <p:animEffect transition="in" filter="dissolve">
                                      <p:cBhvr>
                                        <p:cTn id="7" dur="500"/>
                                        <p:tgtEl>
                                          <p:spTgt spid="952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5313"/>
                                        </p:tgtEl>
                                        <p:attrNameLst>
                                          <p:attrName>style.visibility</p:attrName>
                                        </p:attrNameLst>
                                      </p:cBhvr>
                                      <p:to>
                                        <p:strVal val="visible"/>
                                      </p:to>
                                    </p:set>
                                    <p:animEffect transition="in" filter="dissolve">
                                      <p:cBhvr>
                                        <p:cTn id="10" dur="500"/>
                                        <p:tgtEl>
                                          <p:spTgt spid="95313"/>
                                        </p:tgtEl>
                                      </p:cBhvr>
                                    </p:animEffect>
                                  </p:childTnLst>
                                  <p:subTnLst>
                                    <p:animClr clrSpc="rgb" dir="cw">
                                      <p:cBhvr override="childStyle">
                                        <p:cTn dur="1" fill="hold" display="0" masterRel="nextClick" afterEffect="1"/>
                                        <p:tgtEl>
                                          <p:spTgt spid="95313"/>
                                        </p:tgtEl>
                                        <p:attrNameLst>
                                          <p:attrName>ppt_c</p:attrName>
                                        </p:attrNameLst>
                                      </p:cBhvr>
                                      <p:to>
                                        <a:schemeClr val="bg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upRight)">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5314"/>
                                        </p:tgtEl>
                                        <p:attrNameLst>
                                          <p:attrName>style.visibility</p:attrName>
                                        </p:attrNameLst>
                                      </p:cBhvr>
                                      <p:to>
                                        <p:strVal val="visible"/>
                                      </p:to>
                                    </p:set>
                                    <p:animEffect transition="in" filter="dissolve">
                                      <p:cBhvr>
                                        <p:cTn id="18" dur="500"/>
                                        <p:tgtEl>
                                          <p:spTgt spid="95314"/>
                                        </p:tgtEl>
                                      </p:cBhvr>
                                    </p:animEffect>
                                  </p:childTnLst>
                                  <p:subTnLst>
                                    <p:animClr clrSpc="rgb" dir="cw">
                                      <p:cBhvr override="childStyle">
                                        <p:cTn dur="1" fill="hold" display="0" masterRel="nextClick" afterEffect="1"/>
                                        <p:tgtEl>
                                          <p:spTgt spid="95314"/>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upRight)">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5315"/>
                                        </p:tgtEl>
                                        <p:attrNameLst>
                                          <p:attrName>style.visibility</p:attrName>
                                        </p:attrNameLst>
                                      </p:cBhvr>
                                      <p:to>
                                        <p:strVal val="visible"/>
                                      </p:to>
                                    </p:set>
                                    <p:animEffect transition="in" filter="dissolve">
                                      <p:cBhvr>
                                        <p:cTn id="26" dur="500"/>
                                        <p:tgtEl>
                                          <p:spTgt spid="95315"/>
                                        </p:tgtEl>
                                      </p:cBhvr>
                                    </p:animEffect>
                                  </p:childTnLst>
                                  <p:subTnLst>
                                    <p:animClr clrSpc="rgb" dir="cw">
                                      <p:cBhvr override="childStyle">
                                        <p:cTn dur="1" fill="hold" display="0" masterRel="nextClick" afterEffect="1"/>
                                        <p:tgtEl>
                                          <p:spTgt spid="95315"/>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trips(upRight)">
                                      <p:cBhvr>
                                        <p:cTn id="31" dur="500"/>
                                        <p:tgtEl>
                                          <p:spTgt spid="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5316"/>
                                        </p:tgtEl>
                                        <p:attrNameLst>
                                          <p:attrName>style.visibility</p:attrName>
                                        </p:attrNameLst>
                                      </p:cBhvr>
                                      <p:to>
                                        <p:strVal val="visible"/>
                                      </p:to>
                                    </p:set>
                                    <p:animEffect transition="in" filter="dissolve">
                                      <p:cBhvr>
                                        <p:cTn id="34" dur="500"/>
                                        <p:tgtEl>
                                          <p:spTgt spid="95316"/>
                                        </p:tgtEl>
                                      </p:cBhvr>
                                    </p:animEffect>
                                  </p:childTnLst>
                                  <p:subTnLst>
                                    <p:animClr clrSpc="rgb" dir="cw">
                                      <p:cBhvr override="childStyle">
                                        <p:cTn dur="1" fill="hold" display="0" masterRel="nextClick" afterEffect="1"/>
                                        <p:tgtEl>
                                          <p:spTgt spid="95316"/>
                                        </p:tgtEl>
                                        <p:attrNameLst>
                                          <p:attrName>ppt_c</p:attrName>
                                        </p:attrNameLst>
                                      </p:cBhvr>
                                      <p:to>
                                        <a:schemeClr val="bg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trips(upRight)">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5317"/>
                                        </p:tgtEl>
                                        <p:attrNameLst>
                                          <p:attrName>style.visibility</p:attrName>
                                        </p:attrNameLst>
                                      </p:cBhvr>
                                      <p:to>
                                        <p:strVal val="visible"/>
                                      </p:to>
                                    </p:set>
                                    <p:animEffect transition="in" filter="dissolve">
                                      <p:cBhvr>
                                        <p:cTn id="42" dur="500"/>
                                        <p:tgtEl>
                                          <p:spTgt spid="95317"/>
                                        </p:tgtEl>
                                      </p:cBhvr>
                                    </p:animEffect>
                                  </p:childTnLst>
                                  <p:subTnLst>
                                    <p:animClr clrSpc="rgb" dir="cw">
                                      <p:cBhvr override="childStyle">
                                        <p:cTn dur="1" fill="hold" display="0" masterRel="nextClick" afterEffect="1"/>
                                        <p:tgtEl>
                                          <p:spTgt spid="95317"/>
                                        </p:tgtEl>
                                        <p:attrNameLst>
                                          <p:attrName>ppt_c</p:attrName>
                                        </p:attrNameLst>
                                      </p:cBhvr>
                                      <p:to>
                                        <a:schemeClr val="bg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trips(upRight)">
                                      <p:cBhvr>
                                        <p:cTn id="47" dur="500"/>
                                        <p:tgtEl>
                                          <p:spTgt spid="1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5318"/>
                                        </p:tgtEl>
                                        <p:attrNameLst>
                                          <p:attrName>style.visibility</p:attrName>
                                        </p:attrNameLst>
                                      </p:cBhvr>
                                      <p:to>
                                        <p:strVal val="visible"/>
                                      </p:to>
                                    </p:set>
                                    <p:animEffect transition="in" filter="dissolve">
                                      <p:cBhvr>
                                        <p:cTn id="50" dur="500"/>
                                        <p:tgtEl>
                                          <p:spTgt spid="95318"/>
                                        </p:tgtEl>
                                      </p:cBhvr>
                                    </p:animEffect>
                                  </p:childTnLst>
                                  <p:subTnLst>
                                    <p:animClr clrSpc="rgb" dir="cw">
                                      <p:cBhvr override="childStyle">
                                        <p:cTn dur="1" fill="hold" display="0" masterRel="nextClick" afterEffect="1"/>
                                        <p:tgtEl>
                                          <p:spTgt spid="95318"/>
                                        </p:tgtEl>
                                        <p:attrNameLst>
                                          <p:attrName>ppt_c</p:attrName>
                                        </p:attrNameLst>
                                      </p:cBhvr>
                                      <p:to>
                                        <a:schemeClr val="bg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upRight)">
                                      <p:cBhvr>
                                        <p:cTn id="55" dur="500"/>
                                        <p:tgtEl>
                                          <p:spTgt spid="1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95319"/>
                                        </p:tgtEl>
                                        <p:attrNameLst>
                                          <p:attrName>style.visibility</p:attrName>
                                        </p:attrNameLst>
                                      </p:cBhvr>
                                      <p:to>
                                        <p:strVal val="visible"/>
                                      </p:to>
                                    </p:set>
                                    <p:animEffect transition="in" filter="dissolve">
                                      <p:cBhvr>
                                        <p:cTn id="58" dur="500"/>
                                        <p:tgtEl>
                                          <p:spTgt spid="95319"/>
                                        </p:tgtEl>
                                      </p:cBhvr>
                                    </p:animEffect>
                                  </p:childTnLst>
                                  <p:subTnLst>
                                    <p:animClr clrSpc="rgb" dir="cw">
                                      <p:cBhvr override="childStyle">
                                        <p:cTn dur="1" fill="hold" display="0" masterRel="nextClick" afterEffect="1"/>
                                        <p:tgtEl>
                                          <p:spTgt spid="95319"/>
                                        </p:tgtEl>
                                        <p:attrNameLst>
                                          <p:attrName>ppt_c</p:attrName>
                                        </p:attrNameLst>
                                      </p:cBhvr>
                                      <p:to>
                                        <a:schemeClr val="bg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95245"/>
                                        </p:tgtEl>
                                        <p:attrNameLst>
                                          <p:attrName>style.visibility</p:attrName>
                                        </p:attrNameLst>
                                      </p:cBhvr>
                                      <p:to>
                                        <p:strVal val="visible"/>
                                      </p:to>
                                    </p:set>
                                    <p:animEffect transition="in" filter="strips(upRight)">
                                      <p:cBhvr>
                                        <p:cTn id="63" dur="500"/>
                                        <p:tgtEl>
                                          <p:spTgt spid="9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5" grpId="0" animBg="1"/>
      <p:bldP spid="95246" grpId="0" animBg="1"/>
      <p:bldP spid="95313" grpId="0" animBg="1"/>
      <p:bldP spid="95314" grpId="0" animBg="1"/>
      <p:bldP spid="95315" grpId="0" animBg="1"/>
      <p:bldP spid="95316" grpId="0" animBg="1"/>
      <p:bldP spid="95317" grpId="0" animBg="1"/>
      <p:bldP spid="95318" grpId="0" animBg="1"/>
      <p:bldP spid="9531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75" y="2801938"/>
            <a:ext cx="7491413" cy="3863975"/>
            <a:chOff x="530" y="1765"/>
            <a:chExt cx="4719" cy="2434"/>
          </a:xfrm>
        </p:grpSpPr>
        <p:sp>
          <p:nvSpPr>
            <p:cNvPr id="39000" name="Rectangle 3"/>
            <p:cNvSpPr>
              <a:spLocks noChangeArrowheads="1"/>
            </p:cNvSpPr>
            <p:nvPr/>
          </p:nvSpPr>
          <p:spPr bwMode="auto">
            <a:xfrm>
              <a:off x="530" y="1765"/>
              <a:ext cx="4719" cy="243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001" name="Line 4"/>
            <p:cNvSpPr>
              <a:spLocks noChangeShapeType="1"/>
            </p:cNvSpPr>
            <p:nvPr/>
          </p:nvSpPr>
          <p:spPr bwMode="auto">
            <a:xfrm>
              <a:off x="582" y="2095"/>
              <a:ext cx="45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38915" name="Rectangle 5"/>
          <p:cNvSpPr>
            <a:spLocks noGrp="1" noChangeArrowheads="1"/>
          </p:cNvSpPr>
          <p:nvPr>
            <p:ph type="title" idx="4294967295"/>
          </p:nvPr>
        </p:nvSpPr>
        <p:spPr>
          <a:xfrm>
            <a:off x="85725" y="206375"/>
            <a:ext cx="9001125" cy="588963"/>
          </a:xfrm>
        </p:spPr>
        <p:txBody>
          <a:bodyPr/>
          <a:lstStyle/>
          <a:p>
            <a:pPr eaLnBrk="1" hangingPunct="1"/>
            <a:r>
              <a:rPr lang="ru-RU" altLang="bg-BG" sz="3200" smtClean="0"/>
              <a:t>Пазарното предлагане на пазара в сравнение с индивидуалното предлагане</a:t>
            </a:r>
            <a:endParaRPr lang="en-US" altLang="bg-BG" sz="3200" smtClean="0"/>
          </a:p>
        </p:txBody>
      </p:sp>
      <p:sp>
        <p:nvSpPr>
          <p:cNvPr id="43012" name="Rectangle 6"/>
          <p:cNvSpPr>
            <a:spLocks noGrp="1" noChangeArrowheads="1"/>
          </p:cNvSpPr>
          <p:nvPr>
            <p:ph type="body" idx="4294967295"/>
          </p:nvPr>
        </p:nvSpPr>
        <p:spPr>
          <a:xfrm>
            <a:off x="338138" y="1154113"/>
            <a:ext cx="8475662" cy="1633537"/>
          </a:xfrm>
        </p:spPr>
        <p:txBody>
          <a:bodyPr/>
          <a:lstStyle/>
          <a:p>
            <a:pPr eaLnBrk="1" hangingPunct="1">
              <a:lnSpc>
                <a:spcPct val="100000"/>
              </a:lnSpc>
              <a:spcBef>
                <a:spcPct val="35000"/>
              </a:spcBef>
            </a:pPr>
            <a:r>
              <a:rPr lang="ru-RU" altLang="bg-BG" sz="2000" smtClean="0"/>
              <a:t>Предлаганото количество на пазара е сума от количествата, предлагани от всички продавачи на всяка цена.</a:t>
            </a:r>
          </a:p>
          <a:p>
            <a:pPr eaLnBrk="1" hangingPunct="1">
              <a:lnSpc>
                <a:spcPct val="100000"/>
              </a:lnSpc>
              <a:spcBef>
                <a:spcPct val="35000"/>
              </a:spcBef>
            </a:pPr>
            <a:r>
              <a:rPr lang="ru-RU" altLang="bg-BG" sz="2000" smtClean="0"/>
              <a:t>Да предположим, Starbucks и </a:t>
            </a:r>
            <a:r>
              <a:rPr lang="en-US" altLang="bg-BG" sz="2000" smtClean="0"/>
              <a:t>Jitters</a:t>
            </a:r>
            <a:r>
              <a:rPr lang="ru-RU" altLang="bg-BG" sz="2000" smtClean="0"/>
              <a:t> са единствените продавачи на този пазар. (Qs = предложено количество)</a:t>
            </a:r>
            <a:endParaRPr lang="en-US" altLang="bg-BG" sz="2000" smtClean="0"/>
          </a:p>
        </p:txBody>
      </p:sp>
      <p:grpSp>
        <p:nvGrpSpPr>
          <p:cNvPr id="3" name="Group 7"/>
          <p:cNvGrpSpPr>
            <a:grpSpLocks/>
          </p:cNvGrpSpPr>
          <p:nvPr/>
        </p:nvGrpSpPr>
        <p:grpSpPr bwMode="auto">
          <a:xfrm>
            <a:off x="2116138" y="2832100"/>
            <a:ext cx="1873250" cy="3816350"/>
            <a:chOff x="1333" y="1784"/>
            <a:chExt cx="1180" cy="2404"/>
          </a:xfrm>
        </p:grpSpPr>
        <p:sp>
          <p:nvSpPr>
            <p:cNvPr id="38992" name="Rectangle 8"/>
            <p:cNvSpPr>
              <a:spLocks noChangeArrowheads="1"/>
            </p:cNvSpPr>
            <p:nvPr/>
          </p:nvSpPr>
          <p:spPr bwMode="auto">
            <a:xfrm>
              <a:off x="1333" y="3889"/>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18</a:t>
              </a:r>
            </a:p>
          </p:txBody>
        </p:sp>
        <p:sp>
          <p:nvSpPr>
            <p:cNvPr id="38993" name="Rectangle 9"/>
            <p:cNvSpPr>
              <a:spLocks noChangeArrowheads="1"/>
            </p:cNvSpPr>
            <p:nvPr/>
          </p:nvSpPr>
          <p:spPr bwMode="auto">
            <a:xfrm>
              <a:off x="1333" y="3590"/>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15</a:t>
              </a:r>
            </a:p>
          </p:txBody>
        </p:sp>
        <p:sp>
          <p:nvSpPr>
            <p:cNvPr id="38994" name="Rectangle 10"/>
            <p:cNvSpPr>
              <a:spLocks noChangeArrowheads="1"/>
            </p:cNvSpPr>
            <p:nvPr/>
          </p:nvSpPr>
          <p:spPr bwMode="auto">
            <a:xfrm>
              <a:off x="1333" y="3291"/>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12</a:t>
              </a:r>
            </a:p>
          </p:txBody>
        </p:sp>
        <p:sp>
          <p:nvSpPr>
            <p:cNvPr id="38995" name="Rectangle 11"/>
            <p:cNvSpPr>
              <a:spLocks noChangeArrowheads="1"/>
            </p:cNvSpPr>
            <p:nvPr/>
          </p:nvSpPr>
          <p:spPr bwMode="auto">
            <a:xfrm>
              <a:off x="1333" y="2992"/>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9</a:t>
              </a:r>
            </a:p>
          </p:txBody>
        </p:sp>
        <p:sp>
          <p:nvSpPr>
            <p:cNvPr id="38996" name="Rectangle 12"/>
            <p:cNvSpPr>
              <a:spLocks noChangeArrowheads="1"/>
            </p:cNvSpPr>
            <p:nvPr/>
          </p:nvSpPr>
          <p:spPr bwMode="auto">
            <a:xfrm>
              <a:off x="1333" y="2693"/>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6</a:t>
              </a:r>
            </a:p>
          </p:txBody>
        </p:sp>
        <p:sp>
          <p:nvSpPr>
            <p:cNvPr id="38997" name="Rectangle 13"/>
            <p:cNvSpPr>
              <a:spLocks noChangeArrowheads="1"/>
            </p:cNvSpPr>
            <p:nvPr/>
          </p:nvSpPr>
          <p:spPr bwMode="auto">
            <a:xfrm>
              <a:off x="1333" y="2394"/>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3</a:t>
              </a:r>
            </a:p>
          </p:txBody>
        </p:sp>
        <p:sp>
          <p:nvSpPr>
            <p:cNvPr id="38998" name="Rectangle 14"/>
            <p:cNvSpPr>
              <a:spLocks noChangeArrowheads="1"/>
            </p:cNvSpPr>
            <p:nvPr/>
          </p:nvSpPr>
          <p:spPr bwMode="auto">
            <a:xfrm>
              <a:off x="1333" y="2095"/>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0</a:t>
              </a:r>
            </a:p>
          </p:txBody>
        </p:sp>
        <p:sp>
          <p:nvSpPr>
            <p:cNvPr id="38999" name="Rectangle 15"/>
            <p:cNvSpPr>
              <a:spLocks noChangeArrowheads="1"/>
            </p:cNvSpPr>
            <p:nvPr/>
          </p:nvSpPr>
          <p:spPr bwMode="auto">
            <a:xfrm>
              <a:off x="1333" y="1784"/>
              <a:ext cx="118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en-US" altLang="bg-BG" sz="2400">
                  <a:cs typeface="Arial" charset="0"/>
                </a:rPr>
                <a:t>Starbucks</a:t>
              </a:r>
            </a:p>
          </p:txBody>
        </p:sp>
      </p:grpSp>
      <p:grpSp>
        <p:nvGrpSpPr>
          <p:cNvPr id="4" name="Group 16"/>
          <p:cNvGrpSpPr>
            <a:grpSpLocks/>
          </p:cNvGrpSpPr>
          <p:nvPr/>
        </p:nvGrpSpPr>
        <p:grpSpPr bwMode="auto">
          <a:xfrm>
            <a:off x="4256088" y="2832100"/>
            <a:ext cx="1598612" cy="3816350"/>
            <a:chOff x="2681" y="1784"/>
            <a:chExt cx="1007" cy="2404"/>
          </a:xfrm>
        </p:grpSpPr>
        <p:sp>
          <p:nvSpPr>
            <p:cNvPr id="38984" name="Rectangle 17"/>
            <p:cNvSpPr>
              <a:spLocks noChangeArrowheads="1"/>
            </p:cNvSpPr>
            <p:nvPr/>
          </p:nvSpPr>
          <p:spPr bwMode="auto">
            <a:xfrm>
              <a:off x="2681" y="3889"/>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12</a:t>
              </a:r>
            </a:p>
          </p:txBody>
        </p:sp>
        <p:sp>
          <p:nvSpPr>
            <p:cNvPr id="38985" name="Rectangle 18"/>
            <p:cNvSpPr>
              <a:spLocks noChangeArrowheads="1"/>
            </p:cNvSpPr>
            <p:nvPr/>
          </p:nvSpPr>
          <p:spPr bwMode="auto">
            <a:xfrm>
              <a:off x="2681" y="3590"/>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10</a:t>
              </a:r>
            </a:p>
          </p:txBody>
        </p:sp>
        <p:sp>
          <p:nvSpPr>
            <p:cNvPr id="38986" name="Rectangle 19"/>
            <p:cNvSpPr>
              <a:spLocks noChangeArrowheads="1"/>
            </p:cNvSpPr>
            <p:nvPr/>
          </p:nvSpPr>
          <p:spPr bwMode="auto">
            <a:xfrm>
              <a:off x="2681" y="3291"/>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8</a:t>
              </a:r>
            </a:p>
          </p:txBody>
        </p:sp>
        <p:sp>
          <p:nvSpPr>
            <p:cNvPr id="38987" name="Rectangle 20"/>
            <p:cNvSpPr>
              <a:spLocks noChangeArrowheads="1"/>
            </p:cNvSpPr>
            <p:nvPr/>
          </p:nvSpPr>
          <p:spPr bwMode="auto">
            <a:xfrm>
              <a:off x="2681" y="2992"/>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6</a:t>
              </a:r>
            </a:p>
          </p:txBody>
        </p:sp>
        <p:sp>
          <p:nvSpPr>
            <p:cNvPr id="38988" name="Rectangle 21"/>
            <p:cNvSpPr>
              <a:spLocks noChangeArrowheads="1"/>
            </p:cNvSpPr>
            <p:nvPr/>
          </p:nvSpPr>
          <p:spPr bwMode="auto">
            <a:xfrm>
              <a:off x="2681" y="2693"/>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4</a:t>
              </a:r>
            </a:p>
          </p:txBody>
        </p:sp>
        <p:sp>
          <p:nvSpPr>
            <p:cNvPr id="38989" name="Rectangle 22"/>
            <p:cNvSpPr>
              <a:spLocks noChangeArrowheads="1"/>
            </p:cNvSpPr>
            <p:nvPr/>
          </p:nvSpPr>
          <p:spPr bwMode="auto">
            <a:xfrm>
              <a:off x="2681" y="2394"/>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2</a:t>
              </a:r>
            </a:p>
          </p:txBody>
        </p:sp>
        <p:sp>
          <p:nvSpPr>
            <p:cNvPr id="38990" name="Rectangle 23"/>
            <p:cNvSpPr>
              <a:spLocks noChangeArrowheads="1"/>
            </p:cNvSpPr>
            <p:nvPr/>
          </p:nvSpPr>
          <p:spPr bwMode="auto">
            <a:xfrm>
              <a:off x="2681" y="2095"/>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0</a:t>
              </a:r>
            </a:p>
          </p:txBody>
        </p:sp>
        <p:sp>
          <p:nvSpPr>
            <p:cNvPr id="38991" name="Rectangle 24"/>
            <p:cNvSpPr>
              <a:spLocks noChangeArrowheads="1"/>
            </p:cNvSpPr>
            <p:nvPr/>
          </p:nvSpPr>
          <p:spPr bwMode="auto">
            <a:xfrm>
              <a:off x="2681" y="1784"/>
              <a:ext cx="10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en-US" altLang="bg-BG" sz="2400">
                  <a:cs typeface="Arial" charset="0"/>
                </a:rPr>
                <a:t>Jitters</a:t>
              </a:r>
            </a:p>
          </p:txBody>
        </p:sp>
      </p:grpSp>
      <p:grpSp>
        <p:nvGrpSpPr>
          <p:cNvPr id="5" name="Group 25"/>
          <p:cNvGrpSpPr>
            <a:grpSpLocks/>
          </p:cNvGrpSpPr>
          <p:nvPr/>
        </p:nvGrpSpPr>
        <p:grpSpPr bwMode="auto">
          <a:xfrm>
            <a:off x="3989388" y="4749800"/>
            <a:ext cx="4217987" cy="1898650"/>
            <a:chOff x="2513" y="2992"/>
            <a:chExt cx="2657" cy="1196"/>
          </a:xfrm>
        </p:grpSpPr>
        <p:sp>
          <p:nvSpPr>
            <p:cNvPr id="38972" name="Rectangle 26"/>
            <p:cNvSpPr>
              <a:spLocks noChangeArrowheads="1"/>
            </p:cNvSpPr>
            <p:nvPr/>
          </p:nvSpPr>
          <p:spPr bwMode="auto">
            <a:xfrm>
              <a:off x="2513" y="3889"/>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3" name="Rectangle 27"/>
            <p:cNvSpPr>
              <a:spLocks noChangeArrowheads="1"/>
            </p:cNvSpPr>
            <p:nvPr/>
          </p:nvSpPr>
          <p:spPr bwMode="auto">
            <a:xfrm>
              <a:off x="2513" y="359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4" name="Rectangle 28"/>
            <p:cNvSpPr>
              <a:spLocks noChangeArrowheads="1"/>
            </p:cNvSpPr>
            <p:nvPr/>
          </p:nvSpPr>
          <p:spPr bwMode="auto">
            <a:xfrm>
              <a:off x="2513" y="3291"/>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5" name="Rectangle 29"/>
            <p:cNvSpPr>
              <a:spLocks noChangeArrowheads="1"/>
            </p:cNvSpPr>
            <p:nvPr/>
          </p:nvSpPr>
          <p:spPr bwMode="auto">
            <a:xfrm>
              <a:off x="2513" y="2992"/>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6" name="Rectangle 30"/>
            <p:cNvSpPr>
              <a:spLocks noChangeArrowheads="1"/>
            </p:cNvSpPr>
            <p:nvPr/>
          </p:nvSpPr>
          <p:spPr bwMode="auto">
            <a:xfrm>
              <a:off x="3688" y="3889"/>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7" name="Rectangle 31"/>
            <p:cNvSpPr>
              <a:spLocks noChangeArrowheads="1"/>
            </p:cNvSpPr>
            <p:nvPr/>
          </p:nvSpPr>
          <p:spPr bwMode="auto">
            <a:xfrm>
              <a:off x="3688" y="359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8" name="Rectangle 32"/>
            <p:cNvSpPr>
              <a:spLocks noChangeArrowheads="1"/>
            </p:cNvSpPr>
            <p:nvPr/>
          </p:nvSpPr>
          <p:spPr bwMode="auto">
            <a:xfrm>
              <a:off x="3688" y="3291"/>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9" name="Rectangle 33"/>
            <p:cNvSpPr>
              <a:spLocks noChangeArrowheads="1"/>
            </p:cNvSpPr>
            <p:nvPr/>
          </p:nvSpPr>
          <p:spPr bwMode="auto">
            <a:xfrm>
              <a:off x="3688" y="2992"/>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80" name="Rectangle 34"/>
            <p:cNvSpPr>
              <a:spLocks noChangeArrowheads="1"/>
            </p:cNvSpPr>
            <p:nvPr/>
          </p:nvSpPr>
          <p:spPr bwMode="auto">
            <a:xfrm>
              <a:off x="3973" y="3889"/>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30</a:t>
              </a:r>
            </a:p>
          </p:txBody>
        </p:sp>
        <p:sp>
          <p:nvSpPr>
            <p:cNvPr id="38981" name="Rectangle 35"/>
            <p:cNvSpPr>
              <a:spLocks noChangeArrowheads="1"/>
            </p:cNvSpPr>
            <p:nvPr/>
          </p:nvSpPr>
          <p:spPr bwMode="auto">
            <a:xfrm>
              <a:off x="3973" y="359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25</a:t>
              </a:r>
            </a:p>
          </p:txBody>
        </p:sp>
        <p:sp>
          <p:nvSpPr>
            <p:cNvPr id="38982" name="Rectangle 36"/>
            <p:cNvSpPr>
              <a:spLocks noChangeArrowheads="1"/>
            </p:cNvSpPr>
            <p:nvPr/>
          </p:nvSpPr>
          <p:spPr bwMode="auto">
            <a:xfrm>
              <a:off x="3973" y="3291"/>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20</a:t>
              </a:r>
            </a:p>
          </p:txBody>
        </p:sp>
        <p:sp>
          <p:nvSpPr>
            <p:cNvPr id="38983" name="Rectangle 37"/>
            <p:cNvSpPr>
              <a:spLocks noChangeArrowheads="1"/>
            </p:cNvSpPr>
            <p:nvPr/>
          </p:nvSpPr>
          <p:spPr bwMode="auto">
            <a:xfrm>
              <a:off x="3973" y="2992"/>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15</a:t>
              </a:r>
            </a:p>
          </p:txBody>
        </p:sp>
      </p:grpSp>
      <p:grpSp>
        <p:nvGrpSpPr>
          <p:cNvPr id="6" name="Group 38"/>
          <p:cNvGrpSpPr>
            <a:grpSpLocks/>
          </p:cNvGrpSpPr>
          <p:nvPr/>
        </p:nvGrpSpPr>
        <p:grpSpPr bwMode="auto">
          <a:xfrm>
            <a:off x="3989388" y="4275138"/>
            <a:ext cx="4217987" cy="474662"/>
            <a:chOff x="2513" y="2693"/>
            <a:chExt cx="2657" cy="299"/>
          </a:xfrm>
        </p:grpSpPr>
        <p:sp>
          <p:nvSpPr>
            <p:cNvPr id="38969" name="Rectangle 39"/>
            <p:cNvSpPr>
              <a:spLocks noChangeArrowheads="1"/>
            </p:cNvSpPr>
            <p:nvPr/>
          </p:nvSpPr>
          <p:spPr bwMode="auto">
            <a:xfrm>
              <a:off x="2513" y="2693"/>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0" name="Rectangle 40"/>
            <p:cNvSpPr>
              <a:spLocks noChangeArrowheads="1"/>
            </p:cNvSpPr>
            <p:nvPr/>
          </p:nvSpPr>
          <p:spPr bwMode="auto">
            <a:xfrm>
              <a:off x="3688" y="2693"/>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71" name="Rectangle 41"/>
            <p:cNvSpPr>
              <a:spLocks noChangeArrowheads="1"/>
            </p:cNvSpPr>
            <p:nvPr/>
          </p:nvSpPr>
          <p:spPr bwMode="auto">
            <a:xfrm>
              <a:off x="3973" y="2693"/>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10</a:t>
              </a:r>
            </a:p>
          </p:txBody>
        </p:sp>
      </p:grpSp>
      <p:grpSp>
        <p:nvGrpSpPr>
          <p:cNvPr id="7" name="Group 42"/>
          <p:cNvGrpSpPr>
            <a:grpSpLocks/>
          </p:cNvGrpSpPr>
          <p:nvPr/>
        </p:nvGrpSpPr>
        <p:grpSpPr bwMode="auto">
          <a:xfrm>
            <a:off x="3989388" y="3800475"/>
            <a:ext cx="4217987" cy="474663"/>
            <a:chOff x="2513" y="2394"/>
            <a:chExt cx="2657" cy="299"/>
          </a:xfrm>
        </p:grpSpPr>
        <p:sp>
          <p:nvSpPr>
            <p:cNvPr id="38966" name="Rectangle 43"/>
            <p:cNvSpPr>
              <a:spLocks noChangeArrowheads="1"/>
            </p:cNvSpPr>
            <p:nvPr/>
          </p:nvSpPr>
          <p:spPr bwMode="auto">
            <a:xfrm>
              <a:off x="2513" y="2394"/>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67" name="Rectangle 44"/>
            <p:cNvSpPr>
              <a:spLocks noChangeArrowheads="1"/>
            </p:cNvSpPr>
            <p:nvPr/>
          </p:nvSpPr>
          <p:spPr bwMode="auto">
            <a:xfrm>
              <a:off x="3688" y="2394"/>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68" name="Rectangle 45"/>
            <p:cNvSpPr>
              <a:spLocks noChangeArrowheads="1"/>
            </p:cNvSpPr>
            <p:nvPr/>
          </p:nvSpPr>
          <p:spPr bwMode="auto">
            <a:xfrm>
              <a:off x="3973" y="2394"/>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5</a:t>
              </a:r>
            </a:p>
          </p:txBody>
        </p:sp>
      </p:grpSp>
      <p:grpSp>
        <p:nvGrpSpPr>
          <p:cNvPr id="8" name="Group 46"/>
          <p:cNvGrpSpPr>
            <a:grpSpLocks/>
          </p:cNvGrpSpPr>
          <p:nvPr/>
        </p:nvGrpSpPr>
        <p:grpSpPr bwMode="auto">
          <a:xfrm>
            <a:off x="3989388" y="3325813"/>
            <a:ext cx="4217987" cy="474662"/>
            <a:chOff x="2513" y="2095"/>
            <a:chExt cx="2657" cy="299"/>
          </a:xfrm>
        </p:grpSpPr>
        <p:sp>
          <p:nvSpPr>
            <p:cNvPr id="38963" name="Rectangle 47"/>
            <p:cNvSpPr>
              <a:spLocks noChangeArrowheads="1"/>
            </p:cNvSpPr>
            <p:nvPr/>
          </p:nvSpPr>
          <p:spPr bwMode="auto">
            <a:xfrm>
              <a:off x="2513" y="2095"/>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64" name="Rectangle 48"/>
            <p:cNvSpPr>
              <a:spLocks noChangeArrowheads="1"/>
            </p:cNvSpPr>
            <p:nvPr/>
          </p:nvSpPr>
          <p:spPr bwMode="auto">
            <a:xfrm>
              <a:off x="3688" y="2095"/>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38965" name="Rectangle 49"/>
            <p:cNvSpPr>
              <a:spLocks noChangeArrowheads="1"/>
            </p:cNvSpPr>
            <p:nvPr/>
          </p:nvSpPr>
          <p:spPr bwMode="auto">
            <a:xfrm>
              <a:off x="3973" y="2095"/>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0</a:t>
              </a:r>
            </a:p>
          </p:txBody>
        </p:sp>
      </p:grpSp>
      <p:sp>
        <p:nvSpPr>
          <p:cNvPr id="96306" name="Rectangle 50"/>
          <p:cNvSpPr>
            <a:spLocks noChangeArrowheads="1"/>
          </p:cNvSpPr>
          <p:nvPr/>
        </p:nvSpPr>
        <p:spPr bwMode="auto">
          <a:xfrm>
            <a:off x="6307138" y="2832100"/>
            <a:ext cx="19002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bg-BG" altLang="bg-BG" sz="2400">
                <a:solidFill>
                  <a:srgbClr val="FF0000"/>
                </a:solidFill>
                <a:cs typeface="Arial" charset="0"/>
              </a:rPr>
              <a:t>Пазар</a:t>
            </a:r>
            <a:r>
              <a:rPr lang="en-US" altLang="bg-BG" sz="2400">
                <a:solidFill>
                  <a:srgbClr val="FF0000"/>
                </a:solidFill>
                <a:cs typeface="Arial" charset="0"/>
              </a:rPr>
              <a:t> </a:t>
            </a:r>
            <a:r>
              <a:rPr lang="en-US" altLang="bg-BG" sz="2400" b="1" i="1">
                <a:solidFill>
                  <a:srgbClr val="FF0000"/>
                </a:solidFill>
                <a:cs typeface="Arial" charset="0"/>
              </a:rPr>
              <a:t>Q</a:t>
            </a:r>
            <a:r>
              <a:rPr lang="en-US" altLang="bg-BG" sz="2400" b="1" i="1" baseline="30000">
                <a:solidFill>
                  <a:srgbClr val="FF0000"/>
                </a:solidFill>
                <a:cs typeface="Arial" charset="0"/>
              </a:rPr>
              <a:t>s</a:t>
            </a:r>
            <a:r>
              <a:rPr lang="en-US" altLang="bg-BG" sz="2400">
                <a:solidFill>
                  <a:srgbClr val="FF0000"/>
                </a:solidFill>
                <a:cs typeface="Arial" charset="0"/>
              </a:rPr>
              <a:t> </a:t>
            </a:r>
          </a:p>
        </p:txBody>
      </p:sp>
      <p:grpSp>
        <p:nvGrpSpPr>
          <p:cNvPr id="9" name="Group 51"/>
          <p:cNvGrpSpPr>
            <a:grpSpLocks/>
          </p:cNvGrpSpPr>
          <p:nvPr/>
        </p:nvGrpSpPr>
        <p:grpSpPr bwMode="auto">
          <a:xfrm>
            <a:off x="923925" y="2832100"/>
            <a:ext cx="1192213" cy="3816350"/>
            <a:chOff x="582" y="1784"/>
            <a:chExt cx="751" cy="2404"/>
          </a:xfrm>
        </p:grpSpPr>
        <p:sp>
          <p:nvSpPr>
            <p:cNvPr id="38955" name="Rectangle 52"/>
            <p:cNvSpPr>
              <a:spLocks noChangeArrowheads="1"/>
            </p:cNvSpPr>
            <p:nvPr/>
          </p:nvSpPr>
          <p:spPr bwMode="auto">
            <a:xfrm>
              <a:off x="582" y="2095"/>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$0.00</a:t>
              </a:r>
            </a:p>
          </p:txBody>
        </p:sp>
        <p:sp>
          <p:nvSpPr>
            <p:cNvPr id="38956" name="Rectangle 53"/>
            <p:cNvSpPr>
              <a:spLocks noChangeArrowheads="1"/>
            </p:cNvSpPr>
            <p:nvPr/>
          </p:nvSpPr>
          <p:spPr bwMode="auto">
            <a:xfrm>
              <a:off x="582" y="3889"/>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6.00</a:t>
              </a:r>
            </a:p>
          </p:txBody>
        </p:sp>
        <p:sp>
          <p:nvSpPr>
            <p:cNvPr id="38957" name="Rectangle 54"/>
            <p:cNvSpPr>
              <a:spLocks noChangeArrowheads="1"/>
            </p:cNvSpPr>
            <p:nvPr/>
          </p:nvSpPr>
          <p:spPr bwMode="auto">
            <a:xfrm>
              <a:off x="582" y="3590"/>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5.00</a:t>
              </a:r>
            </a:p>
          </p:txBody>
        </p:sp>
        <p:sp>
          <p:nvSpPr>
            <p:cNvPr id="38958" name="Rectangle 55"/>
            <p:cNvSpPr>
              <a:spLocks noChangeArrowheads="1"/>
            </p:cNvSpPr>
            <p:nvPr/>
          </p:nvSpPr>
          <p:spPr bwMode="auto">
            <a:xfrm>
              <a:off x="582" y="3291"/>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4.00</a:t>
              </a:r>
            </a:p>
          </p:txBody>
        </p:sp>
        <p:sp>
          <p:nvSpPr>
            <p:cNvPr id="38959" name="Rectangle 56"/>
            <p:cNvSpPr>
              <a:spLocks noChangeArrowheads="1"/>
            </p:cNvSpPr>
            <p:nvPr/>
          </p:nvSpPr>
          <p:spPr bwMode="auto">
            <a:xfrm>
              <a:off x="582" y="2992"/>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3.00</a:t>
              </a:r>
            </a:p>
          </p:txBody>
        </p:sp>
        <p:sp>
          <p:nvSpPr>
            <p:cNvPr id="38960" name="Rectangle 57"/>
            <p:cNvSpPr>
              <a:spLocks noChangeArrowheads="1"/>
            </p:cNvSpPr>
            <p:nvPr/>
          </p:nvSpPr>
          <p:spPr bwMode="auto">
            <a:xfrm>
              <a:off x="582" y="2693"/>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2.00</a:t>
              </a:r>
            </a:p>
          </p:txBody>
        </p:sp>
        <p:sp>
          <p:nvSpPr>
            <p:cNvPr id="38961" name="Rectangle 58"/>
            <p:cNvSpPr>
              <a:spLocks noChangeArrowheads="1"/>
            </p:cNvSpPr>
            <p:nvPr/>
          </p:nvSpPr>
          <p:spPr bwMode="auto">
            <a:xfrm>
              <a:off x="582" y="2394"/>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1.00</a:t>
              </a:r>
            </a:p>
          </p:txBody>
        </p:sp>
        <p:sp>
          <p:nvSpPr>
            <p:cNvPr id="38962" name="Rectangle 59"/>
            <p:cNvSpPr>
              <a:spLocks noChangeArrowheads="1"/>
            </p:cNvSpPr>
            <p:nvPr/>
          </p:nvSpPr>
          <p:spPr bwMode="auto">
            <a:xfrm>
              <a:off x="582" y="1784"/>
              <a:ext cx="75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en-US" altLang="bg-BG" sz="2400">
                  <a:cs typeface="Arial" charset="0"/>
                </a:rPr>
                <a:t>P </a:t>
              </a:r>
            </a:p>
          </p:txBody>
        </p:sp>
      </p:grpSp>
      <p:sp>
        <p:nvSpPr>
          <p:cNvPr id="38925" name="Line 60"/>
          <p:cNvSpPr>
            <a:spLocks noChangeShapeType="1"/>
          </p:cNvSpPr>
          <p:nvPr/>
        </p:nvSpPr>
        <p:spPr bwMode="auto">
          <a:xfrm>
            <a:off x="923925" y="283210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26" name="Line 61"/>
          <p:cNvSpPr>
            <a:spLocks noChangeShapeType="1"/>
          </p:cNvSpPr>
          <p:nvPr/>
        </p:nvSpPr>
        <p:spPr bwMode="auto">
          <a:xfrm>
            <a:off x="923925" y="664845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27" name="Line 62"/>
          <p:cNvSpPr>
            <a:spLocks noChangeShapeType="1"/>
          </p:cNvSpPr>
          <p:nvPr/>
        </p:nvSpPr>
        <p:spPr bwMode="auto">
          <a:xfrm>
            <a:off x="92392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28" name="Line 63"/>
          <p:cNvSpPr>
            <a:spLocks noChangeShapeType="1"/>
          </p:cNvSpPr>
          <p:nvPr/>
        </p:nvSpPr>
        <p:spPr bwMode="auto">
          <a:xfrm>
            <a:off x="820737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29" name="Line 64"/>
          <p:cNvSpPr>
            <a:spLocks noChangeShapeType="1"/>
          </p:cNvSpPr>
          <p:nvPr/>
        </p:nvSpPr>
        <p:spPr bwMode="auto">
          <a:xfrm>
            <a:off x="2116138" y="283210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0" name="Line 65"/>
          <p:cNvSpPr>
            <a:spLocks noChangeShapeType="1"/>
          </p:cNvSpPr>
          <p:nvPr/>
        </p:nvSpPr>
        <p:spPr bwMode="auto">
          <a:xfrm>
            <a:off x="92392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1" name="Line 66"/>
          <p:cNvSpPr>
            <a:spLocks noChangeShapeType="1"/>
          </p:cNvSpPr>
          <p:nvPr/>
        </p:nvSpPr>
        <p:spPr bwMode="auto">
          <a:xfrm>
            <a:off x="820737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2" name="Line 67"/>
          <p:cNvSpPr>
            <a:spLocks noChangeShapeType="1"/>
          </p:cNvSpPr>
          <p:nvPr/>
        </p:nvSpPr>
        <p:spPr bwMode="auto">
          <a:xfrm>
            <a:off x="92392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3" name="Line 68"/>
          <p:cNvSpPr>
            <a:spLocks noChangeShapeType="1"/>
          </p:cNvSpPr>
          <p:nvPr/>
        </p:nvSpPr>
        <p:spPr bwMode="auto">
          <a:xfrm>
            <a:off x="820737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4" name="Line 69"/>
          <p:cNvSpPr>
            <a:spLocks noChangeShapeType="1"/>
          </p:cNvSpPr>
          <p:nvPr/>
        </p:nvSpPr>
        <p:spPr bwMode="auto">
          <a:xfrm>
            <a:off x="92392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5" name="Line 70"/>
          <p:cNvSpPr>
            <a:spLocks noChangeShapeType="1"/>
          </p:cNvSpPr>
          <p:nvPr/>
        </p:nvSpPr>
        <p:spPr bwMode="auto">
          <a:xfrm>
            <a:off x="820737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6" name="Line 71"/>
          <p:cNvSpPr>
            <a:spLocks noChangeShapeType="1"/>
          </p:cNvSpPr>
          <p:nvPr/>
        </p:nvSpPr>
        <p:spPr bwMode="auto">
          <a:xfrm>
            <a:off x="92392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7" name="Line 72"/>
          <p:cNvSpPr>
            <a:spLocks noChangeShapeType="1"/>
          </p:cNvSpPr>
          <p:nvPr/>
        </p:nvSpPr>
        <p:spPr bwMode="auto">
          <a:xfrm>
            <a:off x="820737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8" name="Line 73"/>
          <p:cNvSpPr>
            <a:spLocks noChangeShapeType="1"/>
          </p:cNvSpPr>
          <p:nvPr/>
        </p:nvSpPr>
        <p:spPr bwMode="auto">
          <a:xfrm>
            <a:off x="92392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39" name="Line 74"/>
          <p:cNvSpPr>
            <a:spLocks noChangeShapeType="1"/>
          </p:cNvSpPr>
          <p:nvPr/>
        </p:nvSpPr>
        <p:spPr bwMode="auto">
          <a:xfrm>
            <a:off x="820737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0" name="Line 75"/>
          <p:cNvSpPr>
            <a:spLocks noChangeShapeType="1"/>
          </p:cNvSpPr>
          <p:nvPr/>
        </p:nvSpPr>
        <p:spPr bwMode="auto">
          <a:xfrm>
            <a:off x="92392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1" name="Line 76"/>
          <p:cNvSpPr>
            <a:spLocks noChangeShapeType="1"/>
          </p:cNvSpPr>
          <p:nvPr/>
        </p:nvSpPr>
        <p:spPr bwMode="auto">
          <a:xfrm>
            <a:off x="820737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2" name="Line 77"/>
          <p:cNvSpPr>
            <a:spLocks noChangeShapeType="1"/>
          </p:cNvSpPr>
          <p:nvPr/>
        </p:nvSpPr>
        <p:spPr bwMode="auto">
          <a:xfrm>
            <a:off x="92392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3" name="Line 78"/>
          <p:cNvSpPr>
            <a:spLocks noChangeShapeType="1"/>
          </p:cNvSpPr>
          <p:nvPr/>
        </p:nvSpPr>
        <p:spPr bwMode="auto">
          <a:xfrm>
            <a:off x="820737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4" name="Line 79"/>
          <p:cNvSpPr>
            <a:spLocks noChangeShapeType="1"/>
          </p:cNvSpPr>
          <p:nvPr/>
        </p:nvSpPr>
        <p:spPr bwMode="auto">
          <a:xfrm>
            <a:off x="2116138" y="664845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5" name="Line 80"/>
          <p:cNvSpPr>
            <a:spLocks noChangeShapeType="1"/>
          </p:cNvSpPr>
          <p:nvPr/>
        </p:nvSpPr>
        <p:spPr bwMode="auto">
          <a:xfrm>
            <a:off x="3989388" y="283210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6" name="Line 81"/>
          <p:cNvSpPr>
            <a:spLocks noChangeShapeType="1"/>
          </p:cNvSpPr>
          <p:nvPr/>
        </p:nvSpPr>
        <p:spPr bwMode="auto">
          <a:xfrm>
            <a:off x="4256088" y="283210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7" name="Line 82"/>
          <p:cNvSpPr>
            <a:spLocks noChangeShapeType="1"/>
          </p:cNvSpPr>
          <p:nvPr/>
        </p:nvSpPr>
        <p:spPr bwMode="auto">
          <a:xfrm>
            <a:off x="5854700" y="283210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8" name="Line 83"/>
          <p:cNvSpPr>
            <a:spLocks noChangeShapeType="1"/>
          </p:cNvSpPr>
          <p:nvPr/>
        </p:nvSpPr>
        <p:spPr bwMode="auto">
          <a:xfrm>
            <a:off x="6307138" y="283210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49" name="Line 84"/>
          <p:cNvSpPr>
            <a:spLocks noChangeShapeType="1"/>
          </p:cNvSpPr>
          <p:nvPr/>
        </p:nvSpPr>
        <p:spPr bwMode="auto">
          <a:xfrm>
            <a:off x="3989388" y="664845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50" name="Line 85"/>
          <p:cNvSpPr>
            <a:spLocks noChangeShapeType="1"/>
          </p:cNvSpPr>
          <p:nvPr/>
        </p:nvSpPr>
        <p:spPr bwMode="auto">
          <a:xfrm>
            <a:off x="4256088" y="664845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51" name="Line 86"/>
          <p:cNvSpPr>
            <a:spLocks noChangeShapeType="1"/>
          </p:cNvSpPr>
          <p:nvPr/>
        </p:nvSpPr>
        <p:spPr bwMode="auto">
          <a:xfrm>
            <a:off x="5854700" y="664845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52" name="Line 87"/>
          <p:cNvSpPr>
            <a:spLocks noChangeShapeType="1"/>
          </p:cNvSpPr>
          <p:nvPr/>
        </p:nvSpPr>
        <p:spPr bwMode="auto">
          <a:xfrm>
            <a:off x="6307138" y="664845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3895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
        <p:nvSpPr>
          <p:cNvPr id="38954" name="Rectangle 89"/>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EDC87307-0156-4C80-BE7D-AB5B9225B8FF}" type="slidenum">
              <a:rPr lang="en-US" altLang="bg-BG" sz="1700">
                <a:solidFill>
                  <a:srgbClr val="777777"/>
                </a:solidFill>
                <a:latin typeface="Tahoma" pitchFamily="34" charset="0"/>
              </a:rPr>
              <a:pPr algn="r" eaLnBrk="1" hangingPunct="1">
                <a:lnSpc>
                  <a:spcPct val="100000"/>
                </a:lnSpc>
                <a:spcBef>
                  <a:spcPct val="0"/>
                </a:spcBef>
                <a:buClrTx/>
                <a:buSzTx/>
                <a:buFontTx/>
                <a:buNone/>
              </a:pPr>
              <a:t>34</a:t>
            </a:fld>
            <a:endParaRPr lang="en-US" altLang="bg-BG" sz="1700">
              <a:solidFill>
                <a:srgbClr val="777777"/>
              </a:solidFill>
              <a:latin typeface="Tahom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wipe(left)">
                                      <p:cBhvr>
                                        <p:cTn id="7" dur="500"/>
                                        <p:tgtEl>
                                          <p:spTgt spid="43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xEl>
                                              <p:pRg st="1" end="1"/>
                                            </p:txEl>
                                          </p:spTgt>
                                        </p:tgtEl>
                                        <p:attrNameLst>
                                          <p:attrName>style.visibility</p:attrName>
                                        </p:attrNameLst>
                                      </p:cBhvr>
                                      <p:to>
                                        <p:strVal val="visible"/>
                                      </p:to>
                                    </p:set>
                                    <p:animEffect transition="in" filter="wipe(left)">
                                      <p:cBhvr>
                                        <p:cTn id="12" dur="500"/>
                                        <p:tgtEl>
                                          <p:spTgt spid="430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6306"/>
                                        </p:tgtEl>
                                        <p:attrNameLst>
                                          <p:attrName>style.visibility</p:attrName>
                                        </p:attrNameLst>
                                      </p:cBhvr>
                                      <p:to>
                                        <p:strVal val="visible"/>
                                      </p:to>
                                    </p:set>
                                    <p:animEffect transition="in" filter="wipe(left)">
                                      <p:cBhvr>
                                        <p:cTn id="35" dur="500"/>
                                        <p:tgtEl>
                                          <p:spTgt spid="9630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bldLvl="4"/>
      <p:bldP spid="9630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3993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9D938DDA-53A7-4418-95CA-DB4A5DD963B6}"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35</a:t>
            </a:fld>
            <a:endParaRPr lang="en-US" altLang="bg-BG" sz="1700" smtClean="0">
              <a:solidFill>
                <a:srgbClr val="777777"/>
              </a:solidFill>
              <a:latin typeface="Tahoma" pitchFamily="34" charset="0"/>
            </a:endParaRPr>
          </a:p>
        </p:txBody>
      </p:sp>
      <p:grpSp>
        <p:nvGrpSpPr>
          <p:cNvPr id="39940" name="Group 2"/>
          <p:cNvGrpSpPr>
            <a:grpSpLocks/>
          </p:cNvGrpSpPr>
          <p:nvPr/>
        </p:nvGrpSpPr>
        <p:grpSpPr bwMode="auto">
          <a:xfrm>
            <a:off x="288925" y="1228725"/>
            <a:ext cx="6221413" cy="5111750"/>
            <a:chOff x="182" y="774"/>
            <a:chExt cx="3919" cy="3220"/>
          </a:xfrm>
        </p:grpSpPr>
        <p:graphicFrame>
          <p:nvGraphicFramePr>
            <p:cNvPr id="39994" name="Object 3"/>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spid="_x0000_s40017" name="Chart" r:id="rId4" imgW="4390949" imgH="3610051" progId="Excel.Chart.8">
                    <p:embed/>
                  </p:oleObj>
                </mc:Choice>
                <mc:Fallback>
                  <p:oleObj name="Chart" r:id="rId4" imgW="4390949" imgH="3610051"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95" name="Text Box 4"/>
            <p:cNvSpPr txBox="1">
              <a:spLocks noChangeArrowheads="1"/>
            </p:cNvSpPr>
            <p:nvPr/>
          </p:nvSpPr>
          <p:spPr bwMode="auto">
            <a:xfrm>
              <a:off x="696" y="870"/>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39996" name="Text Box 5"/>
            <p:cNvSpPr txBox="1">
              <a:spLocks noChangeArrowheads="1"/>
            </p:cNvSpPr>
            <p:nvPr/>
          </p:nvSpPr>
          <p:spPr bwMode="auto">
            <a:xfrm>
              <a:off x="3759" y="337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39941" name="Group 6"/>
          <p:cNvGrpSpPr>
            <a:grpSpLocks/>
          </p:cNvGrpSpPr>
          <p:nvPr/>
        </p:nvGrpSpPr>
        <p:grpSpPr bwMode="auto">
          <a:xfrm>
            <a:off x="1355725" y="2022475"/>
            <a:ext cx="3740150" cy="3546475"/>
            <a:chOff x="854" y="1274"/>
            <a:chExt cx="2356" cy="2234"/>
          </a:xfrm>
        </p:grpSpPr>
        <p:grpSp>
          <p:nvGrpSpPr>
            <p:cNvPr id="39976" name="Group 7"/>
            <p:cNvGrpSpPr>
              <a:grpSpLocks/>
            </p:cNvGrpSpPr>
            <p:nvPr/>
          </p:nvGrpSpPr>
          <p:grpSpPr bwMode="auto">
            <a:xfrm>
              <a:off x="860" y="1648"/>
              <a:ext cx="1964" cy="1855"/>
              <a:chOff x="357" y="2450"/>
              <a:chExt cx="795" cy="646"/>
            </a:xfrm>
          </p:grpSpPr>
          <p:sp>
            <p:nvSpPr>
              <p:cNvPr id="39992" name="Line 8"/>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9993" name="Line 9"/>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39977" name="Group 10"/>
            <p:cNvGrpSpPr>
              <a:grpSpLocks/>
            </p:cNvGrpSpPr>
            <p:nvPr/>
          </p:nvGrpSpPr>
          <p:grpSpPr bwMode="auto">
            <a:xfrm>
              <a:off x="854" y="2760"/>
              <a:ext cx="791" cy="747"/>
              <a:chOff x="357" y="2450"/>
              <a:chExt cx="795" cy="646"/>
            </a:xfrm>
          </p:grpSpPr>
          <p:sp>
            <p:nvSpPr>
              <p:cNvPr id="39990" name="Line 1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9991" name="Line 1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39978" name="Group 13"/>
            <p:cNvGrpSpPr>
              <a:grpSpLocks/>
            </p:cNvGrpSpPr>
            <p:nvPr/>
          </p:nvGrpSpPr>
          <p:grpSpPr bwMode="auto">
            <a:xfrm>
              <a:off x="856" y="3135"/>
              <a:ext cx="388" cy="371"/>
              <a:chOff x="357" y="2450"/>
              <a:chExt cx="795" cy="646"/>
            </a:xfrm>
          </p:grpSpPr>
          <p:sp>
            <p:nvSpPr>
              <p:cNvPr id="39988" name="Line 14"/>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9989" name="Line 15"/>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39979" name="Group 16"/>
            <p:cNvGrpSpPr>
              <a:grpSpLocks/>
            </p:cNvGrpSpPr>
            <p:nvPr/>
          </p:nvGrpSpPr>
          <p:grpSpPr bwMode="auto">
            <a:xfrm>
              <a:off x="857" y="2397"/>
              <a:ext cx="1179" cy="1109"/>
              <a:chOff x="357" y="2450"/>
              <a:chExt cx="795" cy="646"/>
            </a:xfrm>
          </p:grpSpPr>
          <p:sp>
            <p:nvSpPr>
              <p:cNvPr id="39986" name="Line 1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9987" name="Line 1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39980" name="Group 19"/>
            <p:cNvGrpSpPr>
              <a:grpSpLocks/>
            </p:cNvGrpSpPr>
            <p:nvPr/>
          </p:nvGrpSpPr>
          <p:grpSpPr bwMode="auto">
            <a:xfrm>
              <a:off x="858" y="2022"/>
              <a:ext cx="1577" cy="1479"/>
              <a:chOff x="357" y="2450"/>
              <a:chExt cx="795" cy="646"/>
            </a:xfrm>
          </p:grpSpPr>
          <p:sp>
            <p:nvSpPr>
              <p:cNvPr id="39984" name="Line 20"/>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9985" name="Line 21"/>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39981" name="Group 22"/>
            <p:cNvGrpSpPr>
              <a:grpSpLocks/>
            </p:cNvGrpSpPr>
            <p:nvPr/>
          </p:nvGrpSpPr>
          <p:grpSpPr bwMode="auto">
            <a:xfrm>
              <a:off x="864" y="1274"/>
              <a:ext cx="2346" cy="2234"/>
              <a:chOff x="357" y="2450"/>
              <a:chExt cx="795" cy="646"/>
            </a:xfrm>
          </p:grpSpPr>
          <p:sp>
            <p:nvSpPr>
              <p:cNvPr id="39982" name="Line 23"/>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39983" name="Line 24"/>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sp>
        <p:nvSpPr>
          <p:cNvPr id="39942" name="Line 25"/>
          <p:cNvSpPr>
            <a:spLocks noChangeShapeType="1"/>
          </p:cNvSpPr>
          <p:nvPr/>
        </p:nvSpPr>
        <p:spPr bwMode="auto">
          <a:xfrm flipH="1">
            <a:off x="1712913" y="1804988"/>
            <a:ext cx="3611562" cy="34163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9943" name="Oval 26"/>
          <p:cNvSpPr>
            <a:spLocks noChangeArrowheads="1"/>
          </p:cNvSpPr>
          <p:nvPr/>
        </p:nvSpPr>
        <p:spPr bwMode="auto">
          <a:xfrm>
            <a:off x="5022850" y="1954213"/>
            <a:ext cx="139700" cy="138112"/>
          </a:xfrm>
          <a:prstGeom prst="ellipse">
            <a:avLst/>
          </a:prstGeom>
          <a:solidFill>
            <a:srgbClr val="FF3300"/>
          </a:solidFill>
          <a:ln w="9525">
            <a:solidFill>
              <a:srgbClr val="FF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944" name="Oval 27"/>
          <p:cNvSpPr>
            <a:spLocks noChangeArrowheads="1"/>
          </p:cNvSpPr>
          <p:nvPr/>
        </p:nvSpPr>
        <p:spPr bwMode="auto">
          <a:xfrm>
            <a:off x="4406900" y="2546350"/>
            <a:ext cx="139700" cy="138113"/>
          </a:xfrm>
          <a:prstGeom prst="ellipse">
            <a:avLst/>
          </a:prstGeom>
          <a:solidFill>
            <a:srgbClr val="FF3300"/>
          </a:solidFill>
          <a:ln w="9525">
            <a:solidFill>
              <a:srgbClr val="FF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945" name="Oval 28"/>
          <p:cNvSpPr>
            <a:spLocks noChangeArrowheads="1"/>
          </p:cNvSpPr>
          <p:nvPr/>
        </p:nvSpPr>
        <p:spPr bwMode="auto">
          <a:xfrm>
            <a:off x="3784600" y="3132138"/>
            <a:ext cx="139700" cy="138112"/>
          </a:xfrm>
          <a:prstGeom prst="ellipse">
            <a:avLst/>
          </a:prstGeom>
          <a:solidFill>
            <a:srgbClr val="FF3300"/>
          </a:solidFill>
          <a:ln w="9525">
            <a:solidFill>
              <a:srgbClr val="FF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946" name="Oval 29"/>
          <p:cNvSpPr>
            <a:spLocks noChangeArrowheads="1"/>
          </p:cNvSpPr>
          <p:nvPr/>
        </p:nvSpPr>
        <p:spPr bwMode="auto">
          <a:xfrm>
            <a:off x="3148013" y="3733800"/>
            <a:ext cx="139700" cy="138113"/>
          </a:xfrm>
          <a:prstGeom prst="ellipse">
            <a:avLst/>
          </a:prstGeom>
          <a:solidFill>
            <a:srgbClr val="FF3300"/>
          </a:solidFill>
          <a:ln w="9525">
            <a:solidFill>
              <a:srgbClr val="FF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947" name="Oval 30"/>
          <p:cNvSpPr>
            <a:spLocks noChangeArrowheads="1"/>
          </p:cNvSpPr>
          <p:nvPr/>
        </p:nvSpPr>
        <p:spPr bwMode="auto">
          <a:xfrm>
            <a:off x="2536825" y="4308475"/>
            <a:ext cx="139700" cy="138113"/>
          </a:xfrm>
          <a:prstGeom prst="ellipse">
            <a:avLst/>
          </a:prstGeom>
          <a:solidFill>
            <a:srgbClr val="FF3300"/>
          </a:solidFill>
          <a:ln w="9525">
            <a:solidFill>
              <a:srgbClr val="FF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948" name="Oval 31"/>
          <p:cNvSpPr>
            <a:spLocks noChangeArrowheads="1"/>
          </p:cNvSpPr>
          <p:nvPr/>
        </p:nvSpPr>
        <p:spPr bwMode="auto">
          <a:xfrm>
            <a:off x="1901825" y="4905375"/>
            <a:ext cx="139700" cy="138113"/>
          </a:xfrm>
          <a:prstGeom prst="ellipse">
            <a:avLst/>
          </a:prstGeom>
          <a:solidFill>
            <a:srgbClr val="FF3300"/>
          </a:solidFill>
          <a:ln w="9525">
            <a:solidFill>
              <a:srgbClr val="FF0000"/>
            </a:solidFill>
            <a:round/>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39949" name="Rectangle 32"/>
          <p:cNvSpPr>
            <a:spLocks noChangeArrowheads="1"/>
          </p:cNvSpPr>
          <p:nvPr/>
        </p:nvSpPr>
        <p:spPr bwMode="auto">
          <a:xfrm>
            <a:off x="457200" y="252413"/>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3400" b="1">
                <a:solidFill>
                  <a:srgbClr val="333399"/>
                </a:solidFill>
                <a:latin typeface="Book Antiqua" pitchFamily="18" charset="0"/>
                <a:cs typeface="Arial" charset="0"/>
              </a:rPr>
              <a:t>Крива на пазарното предлагане</a:t>
            </a:r>
            <a:endParaRPr lang="en-US" altLang="bg-BG" sz="3400" b="1">
              <a:solidFill>
                <a:srgbClr val="0000FF"/>
              </a:solidFill>
              <a:latin typeface="Book Antiqua" pitchFamily="18" charset="0"/>
              <a:cs typeface="Arial" charset="0"/>
            </a:endParaRPr>
          </a:p>
        </p:txBody>
      </p:sp>
      <p:graphicFrame>
        <p:nvGraphicFramePr>
          <p:cNvPr id="98337" name="Group 33"/>
          <p:cNvGraphicFramePr>
            <a:graphicFrameLocks noGrp="1"/>
          </p:cNvGraphicFramePr>
          <p:nvPr/>
        </p:nvGraphicFramePr>
        <p:xfrm>
          <a:off x="6111875" y="809625"/>
          <a:ext cx="2651125" cy="4187856"/>
        </p:xfrm>
        <a:graphic>
          <a:graphicData uri="http://schemas.openxmlformats.org/drawingml/2006/table">
            <a:tbl>
              <a:tblPr/>
              <a:tblGrid>
                <a:gridCol w="1084263"/>
                <a:gridCol w="1566862"/>
              </a:tblGrid>
              <a:tr h="85951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P</a:t>
                      </a:r>
                    </a:p>
                  </a:txBody>
                  <a:tcPr marT="45714" marB="45714"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Q</a:t>
                      </a:r>
                      <a:r>
                        <a:rPr kumimoji="0" lang="en-US" sz="2400" b="1" i="1" u="none" strike="noStrike" cap="none" normalizeH="0" baseline="30000" dirty="0" smtClean="0">
                          <a:ln>
                            <a:noFill/>
                          </a:ln>
                          <a:solidFill>
                            <a:schemeClr val="tx1"/>
                          </a:solidFill>
                          <a:effectLst/>
                          <a:latin typeface="Arial" charset="0"/>
                        </a:rPr>
                        <a:t>S</a:t>
                      </a:r>
                      <a:r>
                        <a:rPr kumimoji="0" lang="en-US" sz="2400" b="0" i="0" u="none" strike="noStrike" cap="none" normalizeH="0" baseline="0" dirty="0" smtClean="0">
                          <a:ln>
                            <a:noFill/>
                          </a:ln>
                          <a:solidFill>
                            <a:schemeClr val="tx1"/>
                          </a:solidFill>
                          <a:effectLst/>
                          <a:latin typeface="Arial" charset="0"/>
                        </a:rPr>
                        <a:t> (</a:t>
                      </a:r>
                      <a:r>
                        <a:rPr kumimoji="0" lang="bg-BG" sz="2400" b="0" i="0" u="none" strike="noStrike" cap="none" normalizeH="0" baseline="0" dirty="0" smtClean="0">
                          <a:ln>
                            <a:noFill/>
                          </a:ln>
                          <a:solidFill>
                            <a:schemeClr val="tx1"/>
                          </a:solidFill>
                          <a:effectLst/>
                          <a:latin typeface="Arial" charset="0"/>
                        </a:rPr>
                        <a:t>пазар</a:t>
                      </a:r>
                      <a:r>
                        <a:rPr kumimoji="0" lang="en-US" sz="2400" b="0" i="0" u="none" strike="noStrike" cap="none" normalizeH="0" baseline="0" dirty="0" smtClean="0">
                          <a:ln>
                            <a:noFill/>
                          </a:ln>
                          <a:solidFill>
                            <a:schemeClr val="tx1"/>
                          </a:solidFill>
                          <a:effectLst/>
                          <a:latin typeface="Arial" charset="0"/>
                        </a:rPr>
                        <a:t>)</a:t>
                      </a:r>
                      <a:endParaRPr kumimoji="0" lang="en-US" sz="2400" b="1" i="1" u="none" strike="noStrike" cap="none" normalizeH="0" baseline="3000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39975"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096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F0979B4D-CA57-4FA5-A95E-5A109B0748E7}"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36</a:t>
            </a:fld>
            <a:endParaRPr lang="en-US" altLang="bg-BG" sz="1700" smtClean="0">
              <a:solidFill>
                <a:srgbClr val="777777"/>
              </a:solidFill>
              <a:latin typeface="Tahoma" pitchFamily="34" charset="0"/>
            </a:endParaRPr>
          </a:p>
        </p:txBody>
      </p:sp>
      <p:sp>
        <p:nvSpPr>
          <p:cNvPr id="40964" name="Rectangle 2"/>
          <p:cNvSpPr>
            <a:spLocks noGrp="1" noChangeArrowheads="1"/>
          </p:cNvSpPr>
          <p:nvPr>
            <p:ph type="title" idx="4294967295"/>
          </p:nvPr>
        </p:nvSpPr>
        <p:spPr/>
        <p:txBody>
          <a:bodyPr/>
          <a:lstStyle/>
          <a:p>
            <a:pPr eaLnBrk="1" hangingPunct="1"/>
            <a:r>
              <a:rPr lang="bg-BG" altLang="bg-BG" smtClean="0"/>
              <a:t>Крива на предлагането</a:t>
            </a:r>
            <a:endParaRPr lang="en-US" altLang="bg-BG" smtClean="0"/>
          </a:p>
        </p:txBody>
      </p:sp>
      <p:sp>
        <p:nvSpPr>
          <p:cNvPr id="44037" name="Rectangle 3"/>
          <p:cNvSpPr>
            <a:spLocks noGrp="1" noChangeArrowheads="1"/>
          </p:cNvSpPr>
          <p:nvPr>
            <p:ph type="body" idx="4294967295"/>
          </p:nvPr>
        </p:nvSpPr>
        <p:spPr>
          <a:xfrm>
            <a:off x="457200" y="1001713"/>
            <a:ext cx="8229600" cy="5324475"/>
          </a:xfrm>
        </p:spPr>
        <p:txBody>
          <a:bodyPr/>
          <a:lstStyle/>
          <a:p>
            <a:pPr eaLnBrk="1" hangingPunct="1"/>
            <a:r>
              <a:rPr lang="ru-RU" altLang="bg-BG" smtClean="0"/>
              <a:t>Кривата на предлагането показва как цената засяга предлаганото количество, при равни други условия.</a:t>
            </a:r>
          </a:p>
          <a:p>
            <a:pPr eaLnBrk="1" hangingPunct="1"/>
            <a:r>
              <a:rPr lang="ru-RU" altLang="bg-BG" smtClean="0"/>
              <a:t>Тези "други неща" са неценови детерминанти на предлагането.</a:t>
            </a:r>
          </a:p>
          <a:p>
            <a:pPr eaLnBrk="1" hangingPunct="1"/>
            <a:r>
              <a:rPr lang="ru-RU" altLang="bg-BG" smtClean="0"/>
              <a:t>Промените в тях измества кривата S </a:t>
            </a:r>
            <a:endParaRPr lang="en-US" altLang="bg-BG" smtClean="0"/>
          </a:p>
        </p:txBody>
      </p:sp>
      <p:sp>
        <p:nvSpPr>
          <p:cNvPr id="409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left)">
                                      <p:cBhvr>
                                        <p:cTn id="17" dur="500"/>
                                        <p:tgtEl>
                                          <p:spTgt spid="440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198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790D9417-8E8F-486E-AB88-F3E227621DD7}"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37</a:t>
            </a:fld>
            <a:endParaRPr lang="en-US" altLang="bg-BG" sz="1700" smtClean="0">
              <a:solidFill>
                <a:srgbClr val="777777"/>
              </a:solidFill>
              <a:latin typeface="Tahoma" pitchFamily="34" charset="0"/>
            </a:endParaRPr>
          </a:p>
        </p:txBody>
      </p:sp>
      <p:sp>
        <p:nvSpPr>
          <p:cNvPr id="41988" name="Rectangle 2"/>
          <p:cNvSpPr>
            <a:spLocks noGrp="1" noChangeArrowheads="1"/>
          </p:cNvSpPr>
          <p:nvPr>
            <p:ph type="title" idx="4294967295"/>
          </p:nvPr>
        </p:nvSpPr>
        <p:spPr/>
        <p:txBody>
          <a:bodyPr/>
          <a:lstStyle/>
          <a:p>
            <a:pPr algn="l" eaLnBrk="1" hangingPunct="1"/>
            <a:r>
              <a:rPr lang="bg-BG" altLang="bg-BG" sz="3400" smtClean="0"/>
              <a:t>Крива на предлагането</a:t>
            </a:r>
            <a:r>
              <a:rPr lang="en-US" altLang="bg-BG" sz="3400" smtClean="0"/>
              <a:t>:  </a:t>
            </a:r>
            <a:r>
              <a:rPr lang="bg-BG" altLang="bg-BG" sz="3400" smtClean="0"/>
              <a:t>входни цени</a:t>
            </a:r>
            <a:endParaRPr lang="en-US" altLang="bg-BG" sz="3400" smtClean="0">
              <a:solidFill>
                <a:srgbClr val="008080"/>
              </a:solidFill>
            </a:endParaRPr>
          </a:p>
        </p:txBody>
      </p:sp>
      <p:sp>
        <p:nvSpPr>
          <p:cNvPr id="45061" name="Rectangle 3"/>
          <p:cNvSpPr>
            <a:spLocks noGrp="1" noChangeArrowheads="1"/>
          </p:cNvSpPr>
          <p:nvPr>
            <p:ph type="body" idx="4294967295"/>
          </p:nvPr>
        </p:nvSpPr>
        <p:spPr/>
        <p:txBody>
          <a:bodyPr/>
          <a:lstStyle/>
          <a:p>
            <a:pPr eaLnBrk="1" hangingPunct="1">
              <a:lnSpc>
                <a:spcPct val="110000"/>
              </a:lnSpc>
              <a:spcBef>
                <a:spcPct val="50000"/>
              </a:spcBef>
            </a:pPr>
            <a:endParaRPr lang="ru-RU" altLang="bg-BG" smtClean="0"/>
          </a:p>
          <a:p>
            <a:pPr eaLnBrk="1" hangingPunct="1">
              <a:lnSpc>
                <a:spcPct val="110000"/>
              </a:lnSpc>
              <a:spcBef>
                <a:spcPct val="50000"/>
              </a:spcBef>
            </a:pPr>
            <a:r>
              <a:rPr lang="ru-RU" altLang="bg-BG" smtClean="0"/>
              <a:t>Примери за входни цени: заплати, цени на суровините.</a:t>
            </a:r>
          </a:p>
          <a:p>
            <a:pPr algn="just" eaLnBrk="1" hangingPunct="1">
              <a:lnSpc>
                <a:spcPct val="110000"/>
              </a:lnSpc>
              <a:spcBef>
                <a:spcPct val="50000"/>
              </a:spcBef>
            </a:pPr>
            <a:r>
              <a:rPr lang="ru-RU" altLang="bg-BG" smtClean="0"/>
              <a:t>Спад на производствените цени прави производството по-изгодно при всяка изходна цена? Тогава фирмите предоставят по-голямо количество на всяка цена, и кривата S измества на дясно.</a:t>
            </a:r>
            <a:r>
              <a:rPr lang="en-US" altLang="bg-BG" smtClean="0"/>
              <a:t> </a:t>
            </a:r>
          </a:p>
        </p:txBody>
      </p:sp>
      <p:sp>
        <p:nvSpPr>
          <p:cNvPr id="419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animEffect transition="in" filter="wipe(left)">
                                      <p:cBhvr>
                                        <p:cTn id="7" dur="500"/>
                                        <p:tgtEl>
                                          <p:spTgt spid="450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2" end="2"/>
                                            </p:txEl>
                                          </p:spTgt>
                                        </p:tgtEl>
                                        <p:attrNameLst>
                                          <p:attrName>style.visibility</p:attrName>
                                        </p:attrNameLst>
                                      </p:cBhvr>
                                      <p:to>
                                        <p:strVal val="visible"/>
                                      </p:to>
                                    </p:set>
                                    <p:animEffect transition="in" filter="wipe(left)">
                                      <p:cBhvr>
                                        <p:cTn id="12" dur="500"/>
                                        <p:tgtEl>
                                          <p:spTgt spid="450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301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149B394E-DF15-456F-80ED-F16B069CB46F}"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38</a:t>
            </a:fld>
            <a:endParaRPr lang="en-US" altLang="bg-BG" sz="1700" smtClean="0">
              <a:solidFill>
                <a:srgbClr val="777777"/>
              </a:solidFill>
              <a:latin typeface="Tahoma" pitchFamily="34" charset="0"/>
            </a:endParaRPr>
          </a:p>
        </p:txBody>
      </p:sp>
      <p:grpSp>
        <p:nvGrpSpPr>
          <p:cNvPr id="43012" name="Group 2"/>
          <p:cNvGrpSpPr>
            <a:grpSpLocks/>
          </p:cNvGrpSpPr>
          <p:nvPr/>
        </p:nvGrpSpPr>
        <p:grpSpPr bwMode="auto">
          <a:xfrm>
            <a:off x="288925" y="1228725"/>
            <a:ext cx="6221413" cy="5111750"/>
            <a:chOff x="182" y="774"/>
            <a:chExt cx="3919" cy="3220"/>
          </a:xfrm>
        </p:grpSpPr>
        <p:grpSp>
          <p:nvGrpSpPr>
            <p:cNvPr id="43035" name="Group 3"/>
            <p:cNvGrpSpPr>
              <a:grpSpLocks/>
            </p:cNvGrpSpPr>
            <p:nvPr/>
          </p:nvGrpSpPr>
          <p:grpSpPr bwMode="auto">
            <a:xfrm>
              <a:off x="182" y="774"/>
              <a:ext cx="3919" cy="3220"/>
              <a:chOff x="182" y="774"/>
              <a:chExt cx="3919" cy="3220"/>
            </a:xfrm>
          </p:grpSpPr>
          <p:graphicFrame>
            <p:nvGraphicFramePr>
              <p:cNvPr id="43063" name="Object 4"/>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spid="_x0000_s43086" name="Chart" r:id="rId4" imgW="4390949" imgH="3610051" progId="Excel.Chart.8">
                      <p:embed/>
                    </p:oleObj>
                  </mc:Choice>
                  <mc:Fallback>
                    <p:oleObj name="Chart" r:id="rId4" imgW="4390949" imgH="3610051"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64" name="Text Box 5"/>
              <p:cNvSpPr txBox="1">
                <a:spLocks noChangeArrowheads="1"/>
              </p:cNvSpPr>
              <p:nvPr/>
            </p:nvSpPr>
            <p:spPr bwMode="auto">
              <a:xfrm>
                <a:off x="696" y="870"/>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43065" name="Text Box 6"/>
              <p:cNvSpPr txBox="1">
                <a:spLocks noChangeArrowheads="1"/>
              </p:cNvSpPr>
              <p:nvPr/>
            </p:nvSpPr>
            <p:spPr bwMode="auto">
              <a:xfrm>
                <a:off x="3759" y="337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43036" name="Group 7"/>
            <p:cNvGrpSpPr>
              <a:grpSpLocks/>
            </p:cNvGrpSpPr>
            <p:nvPr/>
          </p:nvGrpSpPr>
          <p:grpSpPr bwMode="auto">
            <a:xfrm>
              <a:off x="854" y="1274"/>
              <a:ext cx="2356" cy="2234"/>
              <a:chOff x="854" y="1274"/>
              <a:chExt cx="2356" cy="2234"/>
            </a:xfrm>
          </p:grpSpPr>
          <p:grpSp>
            <p:nvGrpSpPr>
              <p:cNvPr id="43045" name="Group 8"/>
              <p:cNvGrpSpPr>
                <a:grpSpLocks/>
              </p:cNvGrpSpPr>
              <p:nvPr/>
            </p:nvGrpSpPr>
            <p:grpSpPr bwMode="auto">
              <a:xfrm>
                <a:off x="860" y="1648"/>
                <a:ext cx="1964" cy="1855"/>
                <a:chOff x="357" y="2450"/>
                <a:chExt cx="795" cy="646"/>
              </a:xfrm>
            </p:grpSpPr>
            <p:sp>
              <p:nvSpPr>
                <p:cNvPr id="43061" name="Line 9"/>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3062" name="Line 10"/>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3046" name="Group 11"/>
              <p:cNvGrpSpPr>
                <a:grpSpLocks/>
              </p:cNvGrpSpPr>
              <p:nvPr/>
            </p:nvGrpSpPr>
            <p:grpSpPr bwMode="auto">
              <a:xfrm>
                <a:off x="854" y="2760"/>
                <a:ext cx="791" cy="747"/>
                <a:chOff x="357" y="2450"/>
                <a:chExt cx="795" cy="646"/>
              </a:xfrm>
            </p:grpSpPr>
            <p:sp>
              <p:nvSpPr>
                <p:cNvPr id="43059" name="Line 12"/>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3060" name="Line 13"/>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3047" name="Group 14"/>
              <p:cNvGrpSpPr>
                <a:grpSpLocks/>
              </p:cNvGrpSpPr>
              <p:nvPr/>
            </p:nvGrpSpPr>
            <p:grpSpPr bwMode="auto">
              <a:xfrm>
                <a:off x="856" y="3135"/>
                <a:ext cx="388" cy="371"/>
                <a:chOff x="357" y="2450"/>
                <a:chExt cx="795" cy="646"/>
              </a:xfrm>
            </p:grpSpPr>
            <p:sp>
              <p:nvSpPr>
                <p:cNvPr id="43057" name="Line 15"/>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3058" name="Line 16"/>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3048" name="Group 17"/>
              <p:cNvGrpSpPr>
                <a:grpSpLocks/>
              </p:cNvGrpSpPr>
              <p:nvPr/>
            </p:nvGrpSpPr>
            <p:grpSpPr bwMode="auto">
              <a:xfrm>
                <a:off x="857" y="2397"/>
                <a:ext cx="1179" cy="1109"/>
                <a:chOff x="357" y="2450"/>
                <a:chExt cx="795" cy="646"/>
              </a:xfrm>
            </p:grpSpPr>
            <p:sp>
              <p:nvSpPr>
                <p:cNvPr id="43055" name="Line 18"/>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3056" name="Line 19"/>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3049" name="Group 20"/>
              <p:cNvGrpSpPr>
                <a:grpSpLocks/>
              </p:cNvGrpSpPr>
              <p:nvPr/>
            </p:nvGrpSpPr>
            <p:grpSpPr bwMode="auto">
              <a:xfrm>
                <a:off x="858" y="2022"/>
                <a:ext cx="1577" cy="1479"/>
                <a:chOff x="357" y="2450"/>
                <a:chExt cx="795" cy="646"/>
              </a:xfrm>
            </p:grpSpPr>
            <p:sp>
              <p:nvSpPr>
                <p:cNvPr id="43053" name="Line 2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3054" name="Line 2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3050" name="Group 23"/>
              <p:cNvGrpSpPr>
                <a:grpSpLocks/>
              </p:cNvGrpSpPr>
              <p:nvPr/>
            </p:nvGrpSpPr>
            <p:grpSpPr bwMode="auto">
              <a:xfrm>
                <a:off x="864" y="1274"/>
                <a:ext cx="2346" cy="2234"/>
                <a:chOff x="357" y="2450"/>
                <a:chExt cx="795" cy="646"/>
              </a:xfrm>
            </p:grpSpPr>
            <p:sp>
              <p:nvSpPr>
                <p:cNvPr id="43051" name="Line 24"/>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3052" name="Line 25"/>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grpSp>
          <p:nvGrpSpPr>
            <p:cNvPr id="43037" name="Group 26"/>
            <p:cNvGrpSpPr>
              <a:grpSpLocks/>
            </p:cNvGrpSpPr>
            <p:nvPr/>
          </p:nvGrpSpPr>
          <p:grpSpPr bwMode="auto">
            <a:xfrm>
              <a:off x="1079" y="1137"/>
              <a:ext cx="2275" cy="2152"/>
              <a:chOff x="1079" y="1137"/>
              <a:chExt cx="2275" cy="2152"/>
            </a:xfrm>
          </p:grpSpPr>
          <p:sp>
            <p:nvSpPr>
              <p:cNvPr id="43038" name="Line 27"/>
              <p:cNvSpPr>
                <a:spLocks noChangeShapeType="1"/>
              </p:cNvSpPr>
              <p:nvPr/>
            </p:nvSpPr>
            <p:spPr bwMode="auto">
              <a:xfrm flipH="1">
                <a:off x="1079" y="1137"/>
                <a:ext cx="2275" cy="2152"/>
              </a:xfrm>
              <a:prstGeom prst="line">
                <a:avLst/>
              </a:prstGeom>
              <a:noFill/>
              <a:ln w="50800">
                <a:solidFill>
                  <a:srgbClr val="777777"/>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3039" name="Oval 28"/>
              <p:cNvSpPr>
                <a:spLocks noChangeArrowheads="1"/>
              </p:cNvSpPr>
              <p:nvPr/>
            </p:nvSpPr>
            <p:spPr bwMode="auto">
              <a:xfrm>
                <a:off x="3164" y="1231"/>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40" name="Oval 29"/>
              <p:cNvSpPr>
                <a:spLocks noChangeArrowheads="1"/>
              </p:cNvSpPr>
              <p:nvPr/>
            </p:nvSpPr>
            <p:spPr bwMode="auto">
              <a:xfrm>
                <a:off x="2776" y="1604"/>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41" name="Oval 30"/>
              <p:cNvSpPr>
                <a:spLocks noChangeArrowheads="1"/>
              </p:cNvSpPr>
              <p:nvPr/>
            </p:nvSpPr>
            <p:spPr bwMode="auto">
              <a:xfrm>
                <a:off x="2384" y="1973"/>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42" name="Oval 31"/>
              <p:cNvSpPr>
                <a:spLocks noChangeArrowheads="1"/>
              </p:cNvSpPr>
              <p:nvPr/>
            </p:nvSpPr>
            <p:spPr bwMode="auto">
              <a:xfrm>
                <a:off x="1983" y="2352"/>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43" name="Oval 32"/>
              <p:cNvSpPr>
                <a:spLocks noChangeArrowheads="1"/>
              </p:cNvSpPr>
              <p:nvPr/>
            </p:nvSpPr>
            <p:spPr bwMode="auto">
              <a:xfrm>
                <a:off x="1598" y="2714"/>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44" name="Oval 33"/>
              <p:cNvSpPr>
                <a:spLocks noChangeArrowheads="1"/>
              </p:cNvSpPr>
              <p:nvPr/>
            </p:nvSpPr>
            <p:spPr bwMode="auto">
              <a:xfrm>
                <a:off x="1198" y="3090"/>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sp>
        <p:nvSpPr>
          <p:cNvPr id="101410" name="Text Box 34"/>
          <p:cNvSpPr txBox="1">
            <a:spLocks noChangeArrowheads="1"/>
          </p:cNvSpPr>
          <p:nvPr/>
        </p:nvSpPr>
        <p:spPr bwMode="auto">
          <a:xfrm>
            <a:off x="6086475" y="1247775"/>
            <a:ext cx="2727325" cy="51133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SzTx/>
              <a:buFontTx/>
              <a:buNone/>
            </a:pPr>
            <a:endParaRPr lang="ru-RU" altLang="bg-BG" sz="2600">
              <a:cs typeface="Arial" charset="0"/>
            </a:endParaRPr>
          </a:p>
          <a:p>
            <a:pPr eaLnBrk="1" hangingPunct="1">
              <a:spcBef>
                <a:spcPct val="50000"/>
              </a:spcBef>
              <a:buClrTx/>
              <a:buSzTx/>
              <a:buFontTx/>
              <a:buNone/>
            </a:pPr>
            <a:r>
              <a:rPr lang="ru-RU" altLang="bg-BG" sz="2600">
                <a:cs typeface="Arial" charset="0"/>
              </a:rPr>
              <a:t>Да предположим, че цената на млякото пада.</a:t>
            </a:r>
          </a:p>
          <a:p>
            <a:pPr eaLnBrk="1" hangingPunct="1">
              <a:spcBef>
                <a:spcPct val="50000"/>
              </a:spcBef>
              <a:buClrTx/>
              <a:buSzTx/>
              <a:buFontTx/>
              <a:buNone/>
            </a:pPr>
            <a:r>
              <a:rPr lang="ru-RU" altLang="bg-BG" sz="2600">
                <a:cs typeface="Arial" charset="0"/>
              </a:rPr>
              <a:t>При всяка цена, количеството на доставките на мляко ще се  увеличи? (По 5 в този пример)</a:t>
            </a:r>
            <a:endParaRPr lang="en-US" altLang="bg-BG" sz="2600">
              <a:cs typeface="Arial" charset="0"/>
            </a:endParaRPr>
          </a:p>
        </p:txBody>
      </p:sp>
      <p:sp>
        <p:nvSpPr>
          <p:cNvPr id="101411" name="Line 35"/>
          <p:cNvSpPr>
            <a:spLocks noChangeShapeType="1"/>
          </p:cNvSpPr>
          <p:nvPr/>
        </p:nvSpPr>
        <p:spPr bwMode="auto">
          <a:xfrm flipV="1">
            <a:off x="2314575" y="1831975"/>
            <a:ext cx="3605213" cy="3413125"/>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12" name="Group 36"/>
          <p:cNvGrpSpPr>
            <a:grpSpLocks/>
          </p:cNvGrpSpPr>
          <p:nvPr/>
        </p:nvGrpSpPr>
        <p:grpSpPr bwMode="auto">
          <a:xfrm>
            <a:off x="2046288" y="4905375"/>
            <a:ext cx="636587" cy="138113"/>
            <a:chOff x="1289" y="3090"/>
            <a:chExt cx="401" cy="87"/>
          </a:xfrm>
        </p:grpSpPr>
        <p:sp>
          <p:nvSpPr>
            <p:cNvPr id="43033" name="Oval 37"/>
            <p:cNvSpPr>
              <a:spLocks noChangeArrowheads="1"/>
            </p:cNvSpPr>
            <p:nvPr/>
          </p:nvSpPr>
          <p:spPr bwMode="auto">
            <a:xfrm>
              <a:off x="1602" y="3090"/>
              <a:ext cx="88" cy="87"/>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34" name="Line 38"/>
            <p:cNvSpPr>
              <a:spLocks noChangeShapeType="1"/>
            </p:cNvSpPr>
            <p:nvPr/>
          </p:nvSpPr>
          <p:spPr bwMode="auto">
            <a:xfrm flipV="1">
              <a:off x="1289" y="3135"/>
              <a:ext cx="309" cy="0"/>
            </a:xfrm>
            <a:prstGeom prst="line">
              <a:avLst/>
            </a:prstGeom>
            <a:noFill/>
            <a:ln w="38100">
              <a:solidFill>
                <a:srgbClr val="9933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sp>
        <p:nvSpPr>
          <p:cNvPr id="43016" name="Rectangle 39"/>
          <p:cNvSpPr>
            <a:spLocks noChangeArrowheads="1"/>
          </p:cNvSpPr>
          <p:nvPr/>
        </p:nvSpPr>
        <p:spPr bwMode="auto">
          <a:xfrm>
            <a:off x="342900" y="252413"/>
            <a:ext cx="822960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3400" b="1">
                <a:solidFill>
                  <a:srgbClr val="333399"/>
                </a:solidFill>
                <a:latin typeface="Book Antiqua" pitchFamily="18" charset="0"/>
                <a:cs typeface="Arial" charset="0"/>
              </a:rPr>
              <a:t>Крива на предлагането</a:t>
            </a:r>
            <a:r>
              <a:rPr lang="en-US" altLang="bg-BG" sz="3400" b="1">
                <a:solidFill>
                  <a:srgbClr val="333399"/>
                </a:solidFill>
                <a:latin typeface="Book Antiqua" pitchFamily="18" charset="0"/>
                <a:cs typeface="Arial" charset="0"/>
              </a:rPr>
              <a:t>:</a:t>
            </a:r>
            <a:r>
              <a:rPr lang="bg-BG" altLang="bg-BG" sz="3400" b="1">
                <a:solidFill>
                  <a:srgbClr val="333399"/>
                </a:solidFill>
                <a:latin typeface="Book Antiqua" pitchFamily="18" charset="0"/>
                <a:cs typeface="Arial" charset="0"/>
              </a:rPr>
              <a:t> производствените цени</a:t>
            </a:r>
            <a:endParaRPr lang="en-US" altLang="bg-BG" sz="3400" b="1">
              <a:solidFill>
                <a:srgbClr val="008080"/>
              </a:solidFill>
              <a:latin typeface="Book Antiqua" pitchFamily="18" charset="0"/>
              <a:cs typeface="Arial" charset="0"/>
            </a:endParaRPr>
          </a:p>
        </p:txBody>
      </p:sp>
      <p:grpSp>
        <p:nvGrpSpPr>
          <p:cNvPr id="13" name="Group 40"/>
          <p:cNvGrpSpPr>
            <a:grpSpLocks/>
          </p:cNvGrpSpPr>
          <p:nvPr/>
        </p:nvGrpSpPr>
        <p:grpSpPr bwMode="auto">
          <a:xfrm>
            <a:off x="2667000" y="4310063"/>
            <a:ext cx="636588" cy="138112"/>
            <a:chOff x="1289" y="3090"/>
            <a:chExt cx="401" cy="87"/>
          </a:xfrm>
        </p:grpSpPr>
        <p:sp>
          <p:nvSpPr>
            <p:cNvPr id="43031" name="Oval 41"/>
            <p:cNvSpPr>
              <a:spLocks noChangeArrowheads="1"/>
            </p:cNvSpPr>
            <p:nvPr/>
          </p:nvSpPr>
          <p:spPr bwMode="auto">
            <a:xfrm>
              <a:off x="1602" y="3090"/>
              <a:ext cx="88" cy="87"/>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32" name="Line 42"/>
            <p:cNvSpPr>
              <a:spLocks noChangeShapeType="1"/>
            </p:cNvSpPr>
            <p:nvPr/>
          </p:nvSpPr>
          <p:spPr bwMode="auto">
            <a:xfrm flipV="1">
              <a:off x="1289" y="3135"/>
              <a:ext cx="309" cy="0"/>
            </a:xfrm>
            <a:prstGeom prst="line">
              <a:avLst/>
            </a:prstGeom>
            <a:noFill/>
            <a:ln w="38100">
              <a:solidFill>
                <a:srgbClr val="9933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4" name="Group 43"/>
          <p:cNvGrpSpPr>
            <a:grpSpLocks/>
          </p:cNvGrpSpPr>
          <p:nvPr/>
        </p:nvGrpSpPr>
        <p:grpSpPr bwMode="auto">
          <a:xfrm>
            <a:off x="3294063" y="3732213"/>
            <a:ext cx="636587" cy="138112"/>
            <a:chOff x="1289" y="3090"/>
            <a:chExt cx="401" cy="87"/>
          </a:xfrm>
        </p:grpSpPr>
        <p:sp>
          <p:nvSpPr>
            <p:cNvPr id="43029" name="Oval 44"/>
            <p:cNvSpPr>
              <a:spLocks noChangeArrowheads="1"/>
            </p:cNvSpPr>
            <p:nvPr/>
          </p:nvSpPr>
          <p:spPr bwMode="auto">
            <a:xfrm>
              <a:off x="1602" y="3090"/>
              <a:ext cx="88" cy="87"/>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30" name="Line 45"/>
            <p:cNvSpPr>
              <a:spLocks noChangeShapeType="1"/>
            </p:cNvSpPr>
            <p:nvPr/>
          </p:nvSpPr>
          <p:spPr bwMode="auto">
            <a:xfrm flipV="1">
              <a:off x="1289" y="3135"/>
              <a:ext cx="309" cy="0"/>
            </a:xfrm>
            <a:prstGeom prst="line">
              <a:avLst/>
            </a:prstGeom>
            <a:noFill/>
            <a:ln w="38100">
              <a:solidFill>
                <a:srgbClr val="9933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5" name="Group 46"/>
          <p:cNvGrpSpPr>
            <a:grpSpLocks/>
          </p:cNvGrpSpPr>
          <p:nvPr/>
        </p:nvGrpSpPr>
        <p:grpSpPr bwMode="auto">
          <a:xfrm>
            <a:off x="3921125" y="3132138"/>
            <a:ext cx="636588" cy="138112"/>
            <a:chOff x="1289" y="3090"/>
            <a:chExt cx="401" cy="87"/>
          </a:xfrm>
        </p:grpSpPr>
        <p:sp>
          <p:nvSpPr>
            <p:cNvPr id="43027" name="Oval 47"/>
            <p:cNvSpPr>
              <a:spLocks noChangeArrowheads="1"/>
            </p:cNvSpPr>
            <p:nvPr/>
          </p:nvSpPr>
          <p:spPr bwMode="auto">
            <a:xfrm>
              <a:off x="1602" y="3090"/>
              <a:ext cx="88" cy="87"/>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28" name="Line 48"/>
            <p:cNvSpPr>
              <a:spLocks noChangeShapeType="1"/>
            </p:cNvSpPr>
            <p:nvPr/>
          </p:nvSpPr>
          <p:spPr bwMode="auto">
            <a:xfrm flipV="1">
              <a:off x="1289" y="3135"/>
              <a:ext cx="309" cy="0"/>
            </a:xfrm>
            <a:prstGeom prst="line">
              <a:avLst/>
            </a:prstGeom>
            <a:noFill/>
            <a:ln w="38100">
              <a:solidFill>
                <a:srgbClr val="9933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6" name="Group 49"/>
          <p:cNvGrpSpPr>
            <a:grpSpLocks/>
          </p:cNvGrpSpPr>
          <p:nvPr/>
        </p:nvGrpSpPr>
        <p:grpSpPr bwMode="auto">
          <a:xfrm>
            <a:off x="4532313" y="2541588"/>
            <a:ext cx="636587" cy="138112"/>
            <a:chOff x="1289" y="3090"/>
            <a:chExt cx="401" cy="87"/>
          </a:xfrm>
        </p:grpSpPr>
        <p:sp>
          <p:nvSpPr>
            <p:cNvPr id="43025" name="Oval 50"/>
            <p:cNvSpPr>
              <a:spLocks noChangeArrowheads="1"/>
            </p:cNvSpPr>
            <p:nvPr/>
          </p:nvSpPr>
          <p:spPr bwMode="auto">
            <a:xfrm>
              <a:off x="1602" y="3090"/>
              <a:ext cx="88" cy="87"/>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26" name="Line 51"/>
            <p:cNvSpPr>
              <a:spLocks noChangeShapeType="1"/>
            </p:cNvSpPr>
            <p:nvPr/>
          </p:nvSpPr>
          <p:spPr bwMode="auto">
            <a:xfrm flipV="1">
              <a:off x="1289" y="3135"/>
              <a:ext cx="309" cy="0"/>
            </a:xfrm>
            <a:prstGeom prst="line">
              <a:avLst/>
            </a:prstGeom>
            <a:noFill/>
            <a:ln w="38100">
              <a:solidFill>
                <a:srgbClr val="9933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grpSp>
        <p:nvGrpSpPr>
          <p:cNvPr id="17" name="Group 52"/>
          <p:cNvGrpSpPr>
            <a:grpSpLocks/>
          </p:cNvGrpSpPr>
          <p:nvPr/>
        </p:nvGrpSpPr>
        <p:grpSpPr bwMode="auto">
          <a:xfrm>
            <a:off x="5153025" y="1951038"/>
            <a:ext cx="636588" cy="138112"/>
            <a:chOff x="1289" y="3090"/>
            <a:chExt cx="401" cy="87"/>
          </a:xfrm>
        </p:grpSpPr>
        <p:sp>
          <p:nvSpPr>
            <p:cNvPr id="43023" name="Oval 53"/>
            <p:cNvSpPr>
              <a:spLocks noChangeArrowheads="1"/>
            </p:cNvSpPr>
            <p:nvPr/>
          </p:nvSpPr>
          <p:spPr bwMode="auto">
            <a:xfrm>
              <a:off x="1602" y="3090"/>
              <a:ext cx="88" cy="87"/>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3024" name="Line 54"/>
            <p:cNvSpPr>
              <a:spLocks noChangeShapeType="1"/>
            </p:cNvSpPr>
            <p:nvPr/>
          </p:nvSpPr>
          <p:spPr bwMode="auto">
            <a:xfrm flipV="1">
              <a:off x="1289" y="3135"/>
              <a:ext cx="309" cy="0"/>
            </a:xfrm>
            <a:prstGeom prst="line">
              <a:avLst/>
            </a:prstGeom>
            <a:noFill/>
            <a:ln w="38100">
              <a:solidFill>
                <a:srgbClr val="9933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sp>
        <p:nvSpPr>
          <p:cNvPr id="43022"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410"/>
                                        </p:tgtEl>
                                        <p:attrNameLst>
                                          <p:attrName>style.visibility</p:attrName>
                                        </p:attrNameLst>
                                      </p:cBhvr>
                                      <p:to>
                                        <p:strVal val="visible"/>
                                      </p:to>
                                    </p:set>
                                    <p:animEffect transition="in" filter="dissolve">
                                      <p:cBhvr>
                                        <p:cTn id="7" dur="500"/>
                                        <p:tgtEl>
                                          <p:spTgt spid="101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101411"/>
                                        </p:tgtEl>
                                        <p:attrNameLst>
                                          <p:attrName>style.visibility</p:attrName>
                                        </p:attrNameLst>
                                      </p:cBhvr>
                                      <p:to>
                                        <p:strVal val="visible"/>
                                      </p:to>
                                    </p:set>
                                    <p:animEffect transition="in" filter="strips(upRight)">
                                      <p:cBhvr>
                                        <p:cTn id="38" dur="500"/>
                                        <p:tgtEl>
                                          <p:spTgt spid="101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0" grpId="0" animBg="1"/>
      <p:bldP spid="1014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dirty="0" smtClean="0">
                <a:solidFill>
                  <a:srgbClr val="777777"/>
                </a:solidFill>
              </a:rPr>
              <a:t>Пазарни сили на търсенето и предлагането</a:t>
            </a:r>
            <a:endParaRPr lang="en-US" altLang="bg-BG" sz="1800" dirty="0" smtClean="0">
              <a:solidFill>
                <a:srgbClr val="777777"/>
              </a:solidFill>
            </a:endParaRPr>
          </a:p>
        </p:txBody>
      </p:sp>
      <p:sp>
        <p:nvSpPr>
          <p:cNvPr id="717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FF57AC9D-9E36-44AD-8192-A9FAD106AB84}"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a:t>
            </a:fld>
            <a:endParaRPr lang="en-US" altLang="bg-BG" sz="1700" dirty="0" smtClean="0">
              <a:solidFill>
                <a:srgbClr val="777777"/>
              </a:solidFill>
              <a:latin typeface="Tahoma" pitchFamily="34" charset="0"/>
            </a:endParaRPr>
          </a:p>
        </p:txBody>
      </p:sp>
      <p:sp>
        <p:nvSpPr>
          <p:cNvPr id="7172" name="Rectangle 2"/>
          <p:cNvSpPr>
            <a:spLocks noGrp="1" noChangeArrowheads="1"/>
          </p:cNvSpPr>
          <p:nvPr>
            <p:ph type="title" idx="4294967295"/>
          </p:nvPr>
        </p:nvSpPr>
        <p:spPr/>
        <p:txBody>
          <a:bodyPr/>
          <a:lstStyle/>
          <a:p>
            <a:pPr eaLnBrk="1" hangingPunct="1"/>
            <a:r>
              <a:rPr lang="bg-BG" altLang="bg-BG" smtClean="0"/>
              <a:t>Търсене (</a:t>
            </a:r>
            <a:r>
              <a:rPr lang="en-US" altLang="bg-BG" smtClean="0"/>
              <a:t>Demand</a:t>
            </a:r>
            <a:r>
              <a:rPr lang="bg-BG" altLang="bg-BG" smtClean="0"/>
              <a:t>)</a:t>
            </a:r>
            <a:endParaRPr lang="en-US" altLang="bg-BG" smtClean="0"/>
          </a:p>
        </p:txBody>
      </p:sp>
      <p:sp>
        <p:nvSpPr>
          <p:cNvPr id="24581" name="Rectangle 3"/>
          <p:cNvSpPr>
            <a:spLocks noGrp="1" noChangeArrowheads="1"/>
          </p:cNvSpPr>
          <p:nvPr>
            <p:ph type="body" idx="4294967295"/>
          </p:nvPr>
        </p:nvSpPr>
        <p:spPr/>
        <p:txBody>
          <a:bodyPr/>
          <a:lstStyle/>
          <a:p>
            <a:pPr algn="just" eaLnBrk="1" hangingPunct="1"/>
            <a:r>
              <a:rPr lang="bg-BG" altLang="bg-BG" dirty="0" smtClean="0">
                <a:solidFill>
                  <a:srgbClr val="FF0000"/>
                </a:solidFill>
              </a:rPr>
              <a:t>Търсеното количество </a:t>
            </a:r>
            <a:r>
              <a:rPr lang="bg-BG" altLang="bg-BG" dirty="0" smtClean="0"/>
              <a:t>на всяка стока е количеството на стоката, които купувачите имат желание и възможност за закупуване.</a:t>
            </a:r>
            <a:endParaRPr lang="en-US" altLang="bg-BG" dirty="0" smtClean="0"/>
          </a:p>
          <a:p>
            <a:pPr algn="just" eaLnBrk="1" hangingPunct="1"/>
            <a:r>
              <a:rPr lang="bg-BG" sz="2000" dirty="0"/>
              <a:t>Н</a:t>
            </a:r>
            <a:r>
              <a:rPr lang="bg-BG" sz="2000" dirty="0" smtClean="0"/>
              <a:t>ужно </a:t>
            </a:r>
            <a:r>
              <a:rPr lang="bg-BG" sz="2000" dirty="0"/>
              <a:t>е да правим разлика между понятията </a:t>
            </a:r>
            <a:r>
              <a:rPr lang="bg-BG" sz="2000" b="1" dirty="0"/>
              <a:t>търсене и търсено количество</a:t>
            </a:r>
            <a:r>
              <a:rPr lang="bg-BG" sz="2000" dirty="0"/>
              <a:t>,  </a:t>
            </a:r>
            <a:r>
              <a:rPr lang="bg-BG" sz="2000" b="1" dirty="0"/>
              <a:t>търсенето</a:t>
            </a:r>
            <a:r>
              <a:rPr lang="en-US" sz="2000" b="1" dirty="0"/>
              <a:t>- (</a:t>
            </a:r>
            <a:r>
              <a:rPr lang="en-US" sz="2000" b="1" dirty="0" smtClean="0"/>
              <a:t>d) </a:t>
            </a:r>
            <a:r>
              <a:rPr lang="bg-BG" sz="2000" dirty="0"/>
              <a:t>е процес, който отразява поведението на купувачите </a:t>
            </a:r>
            <a:r>
              <a:rPr lang="bg-BG" sz="2000" b="1" dirty="0"/>
              <a:t>при всяко възможно </a:t>
            </a:r>
            <a:r>
              <a:rPr lang="bg-BG" sz="2000" b="1" dirty="0" smtClean="0"/>
              <a:t>равнище </a:t>
            </a:r>
            <a:r>
              <a:rPr lang="bg-BG" sz="2000" b="1" dirty="0"/>
              <a:t>на цената</a:t>
            </a:r>
            <a:r>
              <a:rPr lang="bg-BG" sz="2000" dirty="0"/>
              <a:t>, а търсеното количество – </a:t>
            </a:r>
            <a:r>
              <a:rPr lang="bg-BG" sz="2000" b="1" dirty="0"/>
              <a:t>при точно определено равнище на </a:t>
            </a:r>
            <a:r>
              <a:rPr lang="bg-BG" sz="2000" b="1" dirty="0" smtClean="0"/>
              <a:t>цената </a:t>
            </a:r>
            <a:r>
              <a:rPr lang="en-US" sz="2000" b="1" dirty="0" smtClean="0"/>
              <a:t>(</a:t>
            </a:r>
            <a:r>
              <a:rPr lang="en-US" sz="2000" b="1" dirty="0" err="1" smtClean="0"/>
              <a:t>dn</a:t>
            </a:r>
            <a:r>
              <a:rPr lang="en-US" sz="1200" b="1" dirty="0" err="1" smtClean="0"/>
              <a:t>x</a:t>
            </a:r>
            <a:r>
              <a:rPr lang="en-US" sz="1800" b="1" dirty="0" smtClean="0"/>
              <a:t>)</a:t>
            </a:r>
            <a:r>
              <a:rPr lang="bg-BG" sz="2000" b="1" dirty="0" smtClean="0"/>
              <a:t>.</a:t>
            </a:r>
            <a:endParaRPr lang="bg-BG" sz="2000" dirty="0"/>
          </a:p>
          <a:p>
            <a:pPr algn="just" eaLnBrk="1" hangingPunct="1"/>
            <a:r>
              <a:rPr lang="bg-BG" altLang="bg-BG" dirty="0" smtClean="0">
                <a:solidFill>
                  <a:srgbClr val="FF0000"/>
                </a:solidFill>
              </a:rPr>
              <a:t>Закон на търсенето</a:t>
            </a:r>
            <a:r>
              <a:rPr lang="bg-BG" altLang="bg-BG" dirty="0" smtClean="0"/>
              <a:t>: твърдението, че търсеното количество на стоките спада, когато цената на стоката се покачва, при равни други условия</a:t>
            </a:r>
            <a:r>
              <a:rPr lang="en-US" altLang="bg-BG" dirty="0" smtClean="0"/>
              <a:t> </a:t>
            </a:r>
            <a:r>
              <a:rPr lang="bg-BG" altLang="bg-BG" dirty="0" smtClean="0"/>
              <a:t>и обратно</a:t>
            </a:r>
            <a:endParaRPr lang="en-US" altLang="bg-BG" dirty="0" smtClean="0"/>
          </a:p>
        </p:txBody>
      </p:sp>
      <p:sp>
        <p:nvSpPr>
          <p:cNvPr id="717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403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A14B2B5F-7E70-4C56-BB6F-86978CF68078}" type="slidenum">
              <a:rPr lang="en-US" altLang="bg-BG" sz="1700" smtClean="0">
                <a:solidFill>
                  <a:srgbClr val="777777"/>
                </a:solidFill>
                <a:latin typeface="Tahoma" pitchFamily="34" charset="0"/>
              </a:rPr>
              <a:pPr eaLnBrk="1" hangingPunct="1">
                <a:lnSpc>
                  <a:spcPct val="100000"/>
                </a:lnSpc>
                <a:spcBef>
                  <a:spcPct val="0"/>
                </a:spcBef>
                <a:buClrTx/>
                <a:buSzTx/>
                <a:buFontTx/>
                <a:buNone/>
              </a:pPr>
              <a:t>39</a:t>
            </a:fld>
            <a:endParaRPr lang="en-US" altLang="bg-BG" sz="1700" smtClean="0">
              <a:solidFill>
                <a:srgbClr val="777777"/>
              </a:solidFill>
              <a:latin typeface="Tahoma" pitchFamily="34" charset="0"/>
            </a:endParaRPr>
          </a:p>
        </p:txBody>
      </p:sp>
      <p:sp>
        <p:nvSpPr>
          <p:cNvPr id="44036" name="Rectangle 2"/>
          <p:cNvSpPr>
            <a:spLocks noGrp="1" noChangeArrowheads="1"/>
          </p:cNvSpPr>
          <p:nvPr>
            <p:ph type="title" idx="4294967295"/>
          </p:nvPr>
        </p:nvSpPr>
        <p:spPr/>
        <p:txBody>
          <a:bodyPr/>
          <a:lstStyle/>
          <a:p>
            <a:pPr algn="l" eaLnBrk="1" hangingPunct="1"/>
            <a:r>
              <a:rPr lang="bg-BG" altLang="bg-BG" sz="3400" dirty="0" smtClean="0"/>
              <a:t>Крива на предлагането</a:t>
            </a:r>
            <a:r>
              <a:rPr lang="en-US" altLang="bg-BG" sz="3400" dirty="0" smtClean="0"/>
              <a:t>:</a:t>
            </a:r>
            <a:r>
              <a:rPr lang="bg-BG" altLang="bg-BG" sz="3400" dirty="0" smtClean="0">
                <a:solidFill>
                  <a:srgbClr val="FF0000"/>
                </a:solidFill>
              </a:rPr>
              <a:t>Технологии</a:t>
            </a:r>
            <a:endParaRPr lang="en-US" altLang="bg-BG" sz="3400" dirty="0" smtClean="0">
              <a:solidFill>
                <a:srgbClr val="FF0000"/>
              </a:solidFill>
            </a:endParaRPr>
          </a:p>
        </p:txBody>
      </p:sp>
      <p:sp>
        <p:nvSpPr>
          <p:cNvPr id="46085" name="Rectangle 3"/>
          <p:cNvSpPr>
            <a:spLocks noGrp="1" noChangeArrowheads="1"/>
          </p:cNvSpPr>
          <p:nvPr>
            <p:ph type="body" idx="4294967295"/>
          </p:nvPr>
        </p:nvSpPr>
        <p:spPr/>
        <p:txBody>
          <a:bodyPr/>
          <a:lstStyle/>
          <a:p>
            <a:pPr eaLnBrk="1" hangingPunct="1"/>
            <a:endParaRPr lang="bg-BG" altLang="bg-BG" smtClean="0"/>
          </a:p>
          <a:p>
            <a:pPr algn="just" eaLnBrk="1" hangingPunct="1"/>
            <a:r>
              <a:rPr lang="bg-BG" altLang="bg-BG" smtClean="0"/>
              <a:t>Технологията определя колко ресурси са необходими за производството на единица продукция.</a:t>
            </a:r>
          </a:p>
          <a:p>
            <a:pPr algn="just" eaLnBrk="1" hangingPunct="1"/>
            <a:r>
              <a:rPr lang="bg-BG" altLang="bg-BG" smtClean="0"/>
              <a:t>Технологичните подобрения намаляват разходите. Същия ефект като спад на производствените цени кривата се измества надясно.</a:t>
            </a:r>
            <a:endParaRPr lang="en-US" altLang="bg-BG" smtClean="0"/>
          </a:p>
        </p:txBody>
      </p:sp>
      <p:sp>
        <p:nvSpPr>
          <p:cNvPr id="4403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animEffect transition="in" filter="wipe(left)">
                                      <p:cBhvr>
                                        <p:cTn id="7" dur="500"/>
                                        <p:tgtEl>
                                          <p:spTgt spid="460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xEl>
                                              <p:pRg st="2" end="2"/>
                                            </p:txEl>
                                          </p:spTgt>
                                        </p:tgtEl>
                                        <p:attrNameLst>
                                          <p:attrName>style.visibility</p:attrName>
                                        </p:attrNameLst>
                                      </p:cBhvr>
                                      <p:to>
                                        <p:strVal val="visible"/>
                                      </p:to>
                                    </p:set>
                                    <p:animEffect transition="in" filter="wipe(left)">
                                      <p:cBhvr>
                                        <p:cTn id="12" dur="500"/>
                                        <p:tgtEl>
                                          <p:spTgt spid="460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bldLvl="4"/>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505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9A3B4957-C74D-491C-8F20-A816C77F091F}"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40</a:t>
            </a:fld>
            <a:endParaRPr lang="en-US" altLang="bg-BG" sz="1700" smtClean="0">
              <a:solidFill>
                <a:srgbClr val="777777"/>
              </a:solidFill>
              <a:latin typeface="Tahoma" pitchFamily="34" charset="0"/>
            </a:endParaRPr>
          </a:p>
        </p:txBody>
      </p:sp>
      <p:sp>
        <p:nvSpPr>
          <p:cNvPr id="45060" name="Rectangle 2"/>
          <p:cNvSpPr>
            <a:spLocks noGrp="1" noChangeArrowheads="1"/>
          </p:cNvSpPr>
          <p:nvPr>
            <p:ph type="title" idx="4294967295"/>
          </p:nvPr>
        </p:nvSpPr>
        <p:spPr>
          <a:xfrm>
            <a:off x="457200" y="300038"/>
            <a:ext cx="8307388" cy="661987"/>
          </a:xfrm>
          <a:noFill/>
        </p:spPr>
        <p:txBody>
          <a:bodyPr anchor="t"/>
          <a:lstStyle/>
          <a:p>
            <a:pPr algn="l" eaLnBrk="1" hangingPunct="1">
              <a:tabLst>
                <a:tab pos="4856163" algn="l"/>
              </a:tabLst>
            </a:pPr>
            <a:r>
              <a:rPr lang="bg-BG" altLang="bg-BG" sz="3400" dirty="0" smtClean="0"/>
              <a:t>Крива на предлагане</a:t>
            </a:r>
            <a:r>
              <a:rPr lang="en-US" altLang="bg-BG" sz="3400" dirty="0" smtClean="0"/>
              <a:t>:  </a:t>
            </a:r>
            <a:r>
              <a:rPr lang="en-US" altLang="bg-BG" sz="3400" dirty="0" smtClean="0">
                <a:solidFill>
                  <a:srgbClr val="008080"/>
                </a:solidFill>
              </a:rPr>
              <a:t> </a:t>
            </a:r>
            <a:r>
              <a:rPr lang="bg-BG" altLang="bg-BG" sz="3400" dirty="0" smtClean="0">
                <a:solidFill>
                  <a:srgbClr val="FF0000"/>
                </a:solidFill>
              </a:rPr>
              <a:t>Продавачи</a:t>
            </a:r>
            <a:r>
              <a:rPr lang="en-US" altLang="bg-BG" sz="3400" dirty="0" smtClean="0">
                <a:solidFill>
                  <a:srgbClr val="FF0000"/>
                </a:solidFill>
              </a:rPr>
              <a:t> </a:t>
            </a:r>
            <a:r>
              <a:rPr lang="en-US" altLang="bg-BG" sz="3400" dirty="0" smtClean="0"/>
              <a:t> </a:t>
            </a:r>
            <a:endParaRPr lang="en-US" altLang="bg-BG" sz="3400" dirty="0" smtClean="0">
              <a:solidFill>
                <a:srgbClr val="008080"/>
              </a:solidFill>
            </a:endParaRPr>
          </a:p>
        </p:txBody>
      </p:sp>
      <p:sp>
        <p:nvSpPr>
          <p:cNvPr id="47109" name="Rectangle 3"/>
          <p:cNvSpPr>
            <a:spLocks noGrp="1" noChangeArrowheads="1"/>
          </p:cNvSpPr>
          <p:nvPr>
            <p:ph type="body" idx="4294967295"/>
          </p:nvPr>
        </p:nvSpPr>
        <p:spPr>
          <a:xfrm>
            <a:off x="603250" y="1301750"/>
            <a:ext cx="8083550" cy="4565650"/>
          </a:xfrm>
        </p:spPr>
        <p:txBody>
          <a:bodyPr/>
          <a:lstStyle/>
          <a:p>
            <a:pPr eaLnBrk="1" hangingPunct="1"/>
            <a:r>
              <a:rPr lang="ru-RU" altLang="bg-BG" smtClean="0"/>
              <a:t>Увеличаването на броя на продавачите увеличава предлаганото количество на всяка цена, и измества S кривата надясно.</a:t>
            </a:r>
            <a:endParaRPr lang="en-US" altLang="bg-BG" smtClean="0"/>
          </a:p>
        </p:txBody>
      </p:sp>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bldLvl="4"/>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608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D1671A6F-3494-41D9-A15A-F8BDF7824A9E}"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41</a:t>
            </a:fld>
            <a:endParaRPr lang="en-US" altLang="bg-BG" sz="1700" smtClean="0">
              <a:solidFill>
                <a:srgbClr val="777777"/>
              </a:solidFill>
              <a:latin typeface="Tahoma" pitchFamily="34" charset="0"/>
            </a:endParaRPr>
          </a:p>
        </p:txBody>
      </p:sp>
      <p:sp>
        <p:nvSpPr>
          <p:cNvPr id="46084" name="Rectangle 2"/>
          <p:cNvSpPr>
            <a:spLocks noGrp="1" noChangeArrowheads="1"/>
          </p:cNvSpPr>
          <p:nvPr>
            <p:ph type="title" idx="4294967295"/>
          </p:nvPr>
        </p:nvSpPr>
        <p:spPr>
          <a:xfrm>
            <a:off x="457200" y="300038"/>
            <a:ext cx="8307388" cy="661987"/>
          </a:xfrm>
          <a:noFill/>
        </p:spPr>
        <p:txBody>
          <a:bodyPr anchor="t"/>
          <a:lstStyle/>
          <a:p>
            <a:pPr algn="l" eaLnBrk="1" hangingPunct="1">
              <a:tabLst>
                <a:tab pos="4856163" algn="l"/>
              </a:tabLst>
            </a:pPr>
            <a:r>
              <a:rPr lang="bg-BG" altLang="bg-BG" sz="3400" dirty="0" smtClean="0"/>
              <a:t>Крива на предлагане</a:t>
            </a:r>
            <a:r>
              <a:rPr lang="en-US" altLang="bg-BG" sz="3400" dirty="0" smtClean="0"/>
              <a:t>:  </a:t>
            </a:r>
            <a:r>
              <a:rPr lang="bg-BG" altLang="bg-BG" sz="3400" dirty="0" smtClean="0">
                <a:solidFill>
                  <a:srgbClr val="FF0000"/>
                </a:solidFill>
              </a:rPr>
              <a:t>Очаквания</a:t>
            </a:r>
            <a:r>
              <a:rPr lang="en-US" altLang="bg-BG" sz="3400" dirty="0" smtClean="0">
                <a:solidFill>
                  <a:srgbClr val="FF0000"/>
                </a:solidFill>
              </a:rPr>
              <a:t> </a:t>
            </a:r>
          </a:p>
        </p:txBody>
      </p:sp>
      <p:sp>
        <p:nvSpPr>
          <p:cNvPr id="48133" name="Rectangle 3"/>
          <p:cNvSpPr>
            <a:spLocks noGrp="1" noChangeArrowheads="1"/>
          </p:cNvSpPr>
          <p:nvPr>
            <p:ph type="body" idx="4294967295"/>
          </p:nvPr>
        </p:nvSpPr>
        <p:spPr>
          <a:xfrm>
            <a:off x="457200" y="1268413"/>
            <a:ext cx="8229600" cy="5118100"/>
          </a:xfrm>
        </p:spPr>
        <p:txBody>
          <a:bodyPr/>
          <a:lstStyle/>
          <a:p>
            <a:pPr marL="0" indent="0" eaLnBrk="1" hangingPunct="1">
              <a:buFont typeface="Wingdings" pitchFamily="2" charset="2"/>
              <a:buNone/>
            </a:pPr>
            <a:r>
              <a:rPr lang="ru-RU" altLang="bg-BG" smtClean="0"/>
              <a:t>Пример:</a:t>
            </a:r>
          </a:p>
          <a:p>
            <a:pPr marL="0" indent="0" eaLnBrk="1" hangingPunct="1">
              <a:buFont typeface="Wingdings" pitchFamily="2" charset="2"/>
              <a:buNone/>
            </a:pPr>
            <a:r>
              <a:rPr lang="ru-RU" altLang="bg-BG" sz="2000" smtClean="0"/>
              <a:t>Събитията в Близкия Изток доведоха до очаквания за по-високи цени на петрола.</a:t>
            </a:r>
          </a:p>
          <a:p>
            <a:pPr marL="0" indent="0" eaLnBrk="1" hangingPunct="1">
              <a:buFont typeface="Wingdings" pitchFamily="2" charset="2"/>
              <a:buNone/>
            </a:pPr>
            <a:r>
              <a:rPr lang="ru-RU" altLang="bg-BG" sz="2000" smtClean="0"/>
              <a:t>В отговор на това собствениците на петролните полета на Тексас  намалиха предлагането на петрол, с изключение на някои компоненти, за да продават по-късно на по-висока цена.</a:t>
            </a:r>
          </a:p>
          <a:p>
            <a:pPr marL="0" indent="0" eaLnBrk="1" hangingPunct="1">
              <a:buFont typeface="Wingdings" pitchFamily="2" charset="2"/>
              <a:buNone/>
            </a:pPr>
            <a:r>
              <a:rPr lang="ru-RU" altLang="bg-BG" sz="2000" smtClean="0"/>
              <a:t>S крива се измества наляво.</a:t>
            </a:r>
          </a:p>
          <a:p>
            <a:pPr marL="0" indent="0" eaLnBrk="1" hangingPunct="1">
              <a:buFont typeface="Wingdings" pitchFamily="2" charset="2"/>
              <a:buNone/>
            </a:pPr>
            <a:r>
              <a:rPr lang="ru-RU" altLang="bg-BG" sz="2000" smtClean="0"/>
              <a:t>Като цяло, продавачите могат да коригират предлагането, когато очакванията им за бъдещите цени на предлаганата стока е се очаква да се промени</a:t>
            </a:r>
            <a:endParaRPr lang="en-US" altLang="bg-BG" sz="2000" smtClean="0"/>
          </a:p>
        </p:txBody>
      </p:sp>
      <p:sp>
        <p:nvSpPr>
          <p:cNvPr id="460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wipe(left)">
                                      <p:cBhvr>
                                        <p:cTn id="7" dur="500"/>
                                        <p:tgtEl>
                                          <p:spTgt spid="481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wipe(left)">
                                      <p:cBhvr>
                                        <p:cTn id="12" dur="500"/>
                                        <p:tgtEl>
                                          <p:spTgt spid="481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wipe(left)">
                                      <p:cBhvr>
                                        <p:cTn id="17" dur="500"/>
                                        <p:tgtEl>
                                          <p:spTgt spid="481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pRg st="3" end="3"/>
                                            </p:txEl>
                                          </p:spTgt>
                                        </p:tgtEl>
                                        <p:attrNameLst>
                                          <p:attrName>style.visibility</p:attrName>
                                        </p:attrNameLst>
                                      </p:cBhvr>
                                      <p:to>
                                        <p:strVal val="visible"/>
                                      </p:to>
                                    </p:set>
                                    <p:animEffect transition="in" filter="wipe(left)">
                                      <p:cBhvr>
                                        <p:cTn id="22" dur="500"/>
                                        <p:tgtEl>
                                          <p:spTgt spid="481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3">
                                            <p:txEl>
                                              <p:pRg st="4" end="4"/>
                                            </p:txEl>
                                          </p:spTgt>
                                        </p:tgtEl>
                                        <p:attrNameLst>
                                          <p:attrName>style.visibility</p:attrName>
                                        </p:attrNameLst>
                                      </p:cBhvr>
                                      <p:to>
                                        <p:strVal val="visible"/>
                                      </p:to>
                                    </p:set>
                                    <p:animEffect transition="in" filter="wipe(left)">
                                      <p:cBhvr>
                                        <p:cTn id="27" dur="500"/>
                                        <p:tgtEl>
                                          <p:spTgt spid="481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bldLvl="4"/>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4710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4DBCDF7C-4C34-4E6E-814A-6145098C4C7C}"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42</a:t>
            </a:fld>
            <a:endParaRPr lang="en-US" altLang="bg-BG" sz="1700" smtClean="0">
              <a:solidFill>
                <a:srgbClr val="777777"/>
              </a:solidFill>
              <a:latin typeface="Tahoma" pitchFamily="34" charset="0"/>
            </a:endParaRPr>
          </a:p>
        </p:txBody>
      </p:sp>
      <p:sp>
        <p:nvSpPr>
          <p:cNvPr id="47108" name="Rectangle 2"/>
          <p:cNvSpPr>
            <a:spLocks noChangeArrowheads="1"/>
          </p:cNvSpPr>
          <p:nvPr/>
        </p:nvSpPr>
        <p:spPr bwMode="auto">
          <a:xfrm>
            <a:off x="857250" y="1098550"/>
            <a:ext cx="7359650" cy="45100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7109" name="Rectangle 3"/>
          <p:cNvSpPr>
            <a:spLocks noGrp="1" noChangeArrowheads="1"/>
          </p:cNvSpPr>
          <p:nvPr>
            <p:ph type="title" idx="4294967295"/>
          </p:nvPr>
        </p:nvSpPr>
        <p:spPr>
          <a:xfrm>
            <a:off x="58738" y="254000"/>
            <a:ext cx="8958262" cy="635000"/>
          </a:xfrm>
        </p:spPr>
        <p:txBody>
          <a:bodyPr/>
          <a:lstStyle/>
          <a:p>
            <a:pPr eaLnBrk="1" hangingPunct="1"/>
            <a:r>
              <a:rPr lang="bg-BG" altLang="bg-BG" sz="3300" smtClean="0"/>
              <a:t>обобщение</a:t>
            </a:r>
            <a:r>
              <a:rPr lang="en-US" altLang="bg-BG" sz="3300" smtClean="0"/>
              <a:t>: </a:t>
            </a:r>
            <a:r>
              <a:rPr lang="bg-BG" altLang="bg-BG" sz="3300" smtClean="0"/>
              <a:t>за движение и изместване</a:t>
            </a:r>
            <a:endParaRPr lang="en-US" altLang="bg-BG" sz="3300" smtClean="0"/>
          </a:p>
        </p:txBody>
      </p:sp>
      <p:sp>
        <p:nvSpPr>
          <p:cNvPr id="47110" name="Rectangle 4"/>
          <p:cNvSpPr>
            <a:spLocks noGrp="1" noChangeArrowheads="1"/>
          </p:cNvSpPr>
          <p:nvPr>
            <p:ph type="body" idx="4294967295"/>
          </p:nvPr>
        </p:nvSpPr>
        <p:spPr>
          <a:xfrm>
            <a:off x="854075" y="1169988"/>
            <a:ext cx="7726363" cy="542925"/>
          </a:xfrm>
        </p:spPr>
        <p:txBody>
          <a:bodyPr/>
          <a:lstStyle/>
          <a:p>
            <a:pPr marL="0" indent="0" eaLnBrk="1" hangingPunct="1">
              <a:buFont typeface="Wingdings" pitchFamily="2" charset="2"/>
              <a:buNone/>
              <a:tabLst>
                <a:tab pos="2684463" algn="l"/>
              </a:tabLst>
            </a:pPr>
            <a:r>
              <a:rPr lang="bg-BG" altLang="bg-BG" sz="2700" b="1" smtClean="0"/>
              <a:t>Движение или изместване на кривата</a:t>
            </a:r>
            <a:endParaRPr lang="en-US" altLang="bg-BG" sz="2700" b="1" smtClean="0"/>
          </a:p>
        </p:txBody>
      </p:sp>
      <p:sp>
        <p:nvSpPr>
          <p:cNvPr id="107525" name="Rectangle 5"/>
          <p:cNvSpPr>
            <a:spLocks noChangeArrowheads="1"/>
          </p:cNvSpPr>
          <p:nvPr/>
        </p:nvSpPr>
        <p:spPr bwMode="auto">
          <a:xfrm>
            <a:off x="1054100" y="1822450"/>
            <a:ext cx="7142163"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tabLst>
                <a:tab pos="2684463" algn="l"/>
              </a:tabLst>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tabLst>
                <a:tab pos="2684463" algn="l"/>
              </a:tabLst>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tabLst>
                <a:tab pos="2684463" algn="l"/>
              </a:tabLst>
              <a:defRPr sz="2500">
                <a:solidFill>
                  <a:schemeClr val="tx1"/>
                </a:solidFill>
                <a:latin typeface="Arial" charset="0"/>
              </a:defRPr>
            </a:lvl3pPr>
            <a:lvl4pPr marL="1600200" indent="-228600" eaLnBrk="0" hangingPunct="0">
              <a:spcBef>
                <a:spcPct val="15000"/>
              </a:spcBef>
              <a:buChar char="–"/>
              <a:tabLst>
                <a:tab pos="2684463" algn="l"/>
              </a:tabLst>
              <a:defRPr sz="2000">
                <a:solidFill>
                  <a:schemeClr val="tx1"/>
                </a:solidFill>
                <a:latin typeface="Arial" charset="0"/>
              </a:defRPr>
            </a:lvl4pPr>
            <a:lvl5pPr marL="2057400" indent="-228600" eaLnBrk="0" hangingPunct="0">
              <a:spcBef>
                <a:spcPct val="20000"/>
              </a:spcBef>
              <a:buChar char="»"/>
              <a:tabLst>
                <a:tab pos="2684463"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84463"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84463"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84463"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84463" algn="l"/>
              </a:tabLst>
              <a:defRPr sz="2000">
                <a:solidFill>
                  <a:schemeClr val="tx1"/>
                </a:solidFill>
                <a:latin typeface="Arial" charset="0"/>
              </a:defRPr>
            </a:lvl9pPr>
          </a:lstStyle>
          <a:p>
            <a:pPr eaLnBrk="1" hangingPunct="1">
              <a:lnSpc>
                <a:spcPct val="100000"/>
              </a:lnSpc>
              <a:spcBef>
                <a:spcPct val="50000"/>
              </a:spcBef>
              <a:buClr>
                <a:srgbClr val="00B85C"/>
              </a:buClr>
              <a:buFont typeface="Wingdings" pitchFamily="2" charset="2"/>
              <a:buNone/>
            </a:pPr>
            <a:r>
              <a:rPr lang="bg-BG" altLang="bg-BG" sz="2700">
                <a:cs typeface="Arial" charset="0"/>
              </a:rPr>
              <a:t>цени</a:t>
            </a:r>
            <a:r>
              <a:rPr lang="en-US" altLang="bg-BG" sz="2700">
                <a:cs typeface="Arial" charset="0"/>
              </a:rPr>
              <a:t>	…</a:t>
            </a:r>
            <a:r>
              <a:rPr lang="bg-BG" altLang="bg-BG" sz="2700">
                <a:cs typeface="Arial" charset="0"/>
              </a:rPr>
              <a:t>движение по кривата</a:t>
            </a:r>
            <a:r>
              <a:rPr lang="en-US" altLang="bg-BG" sz="2700">
                <a:cs typeface="Arial" charset="0"/>
              </a:rPr>
              <a:t>  </a:t>
            </a:r>
            <a:r>
              <a:rPr lang="en-US" altLang="bg-BG" sz="2700" b="1" i="1">
                <a:cs typeface="Arial" charset="0"/>
              </a:rPr>
              <a:t>S</a:t>
            </a:r>
            <a:endParaRPr lang="bg-BG" altLang="bg-BG" sz="2700" b="1" i="1">
              <a:cs typeface="Arial" charset="0"/>
            </a:endParaRPr>
          </a:p>
          <a:p>
            <a:pPr eaLnBrk="1" hangingPunct="1">
              <a:lnSpc>
                <a:spcPct val="100000"/>
              </a:lnSpc>
              <a:spcBef>
                <a:spcPct val="50000"/>
              </a:spcBef>
              <a:buClr>
                <a:srgbClr val="00B85C"/>
              </a:buClr>
              <a:buFont typeface="Wingdings" pitchFamily="2" charset="2"/>
              <a:buNone/>
            </a:pPr>
            <a:r>
              <a:rPr lang="en-US" altLang="bg-BG" sz="2700">
                <a:solidFill>
                  <a:srgbClr val="FF0000"/>
                </a:solidFill>
                <a:cs typeface="Arial" charset="0"/>
              </a:rPr>
              <a:t> </a:t>
            </a:r>
            <a:r>
              <a:rPr lang="bg-BG" altLang="bg-BG" sz="2700">
                <a:solidFill>
                  <a:srgbClr val="FF0000"/>
                </a:solidFill>
                <a:cs typeface="Arial" charset="0"/>
              </a:rPr>
              <a:t>изместване на  кривата </a:t>
            </a:r>
            <a:r>
              <a:rPr lang="en-US" altLang="bg-BG" sz="2700">
                <a:solidFill>
                  <a:srgbClr val="FF0000"/>
                </a:solidFill>
                <a:cs typeface="Arial" charset="0"/>
              </a:rPr>
              <a:t>S </a:t>
            </a:r>
          </a:p>
          <a:p>
            <a:pPr eaLnBrk="1" hangingPunct="1">
              <a:lnSpc>
                <a:spcPct val="100000"/>
              </a:lnSpc>
              <a:spcBef>
                <a:spcPct val="50000"/>
              </a:spcBef>
              <a:buClr>
                <a:srgbClr val="00B85C"/>
              </a:buClr>
              <a:buFont typeface="Wingdings" pitchFamily="2" charset="2"/>
              <a:buNone/>
            </a:pPr>
            <a:r>
              <a:rPr lang="bg-BG" altLang="bg-BG">
                <a:cs typeface="Arial" charset="0"/>
              </a:rPr>
              <a:t>производствени цени</a:t>
            </a:r>
          </a:p>
          <a:p>
            <a:pPr eaLnBrk="1" hangingPunct="1">
              <a:lnSpc>
                <a:spcPct val="100000"/>
              </a:lnSpc>
              <a:spcBef>
                <a:spcPct val="50000"/>
              </a:spcBef>
              <a:buClr>
                <a:srgbClr val="00B85C"/>
              </a:buClr>
              <a:buFont typeface="Wingdings" pitchFamily="2" charset="2"/>
              <a:buNone/>
            </a:pPr>
            <a:r>
              <a:rPr lang="bg-BG" altLang="bg-BG" sz="2700">
                <a:cs typeface="Arial" charset="0"/>
              </a:rPr>
              <a:t>технология</a:t>
            </a:r>
            <a:r>
              <a:rPr lang="en-US" altLang="bg-BG" sz="2700">
                <a:cs typeface="Arial" charset="0"/>
              </a:rPr>
              <a:t>	</a:t>
            </a:r>
            <a:endParaRPr lang="bg-BG" altLang="bg-BG" sz="2700">
              <a:cs typeface="Arial" charset="0"/>
            </a:endParaRPr>
          </a:p>
          <a:p>
            <a:pPr eaLnBrk="1" hangingPunct="1">
              <a:lnSpc>
                <a:spcPct val="100000"/>
              </a:lnSpc>
              <a:spcBef>
                <a:spcPct val="50000"/>
              </a:spcBef>
              <a:buClr>
                <a:srgbClr val="00B85C"/>
              </a:buClr>
              <a:buFont typeface="Wingdings" pitchFamily="2" charset="2"/>
              <a:buNone/>
            </a:pPr>
            <a:r>
              <a:rPr lang="bg-BG" altLang="bg-BG" sz="2700">
                <a:cs typeface="Arial" charset="0"/>
              </a:rPr>
              <a:t>продавачи</a:t>
            </a:r>
          </a:p>
          <a:p>
            <a:pPr eaLnBrk="1" hangingPunct="1">
              <a:lnSpc>
                <a:spcPct val="100000"/>
              </a:lnSpc>
              <a:spcBef>
                <a:spcPct val="50000"/>
              </a:spcBef>
              <a:buClr>
                <a:srgbClr val="00B85C"/>
              </a:buClr>
              <a:buFont typeface="Wingdings" pitchFamily="2" charset="2"/>
              <a:buNone/>
            </a:pPr>
            <a:r>
              <a:rPr lang="bg-BG" altLang="bg-BG" sz="2700">
                <a:cs typeface="Arial" charset="0"/>
              </a:rPr>
              <a:t>очаквания</a:t>
            </a:r>
            <a:r>
              <a:rPr lang="en-US" altLang="bg-BG" sz="2700">
                <a:cs typeface="Arial" charset="0"/>
              </a:rPr>
              <a:t>	</a:t>
            </a:r>
          </a:p>
        </p:txBody>
      </p:sp>
      <p:sp>
        <p:nvSpPr>
          <p:cNvPr id="47112" name="Line 6"/>
          <p:cNvSpPr>
            <a:spLocks noChangeShapeType="1"/>
          </p:cNvSpPr>
          <p:nvPr/>
        </p:nvSpPr>
        <p:spPr bwMode="auto">
          <a:xfrm>
            <a:off x="1041400" y="1735138"/>
            <a:ext cx="6981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711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5">
                                            <p:txEl>
                                              <p:pRg st="0" end="0"/>
                                            </p:txEl>
                                          </p:spTgt>
                                        </p:tgtEl>
                                        <p:attrNameLst>
                                          <p:attrName>style.visibility</p:attrName>
                                        </p:attrNameLst>
                                      </p:cBhvr>
                                      <p:to>
                                        <p:strVal val="visible"/>
                                      </p:to>
                                    </p:set>
                                    <p:animEffect transition="in" filter="wipe(left)">
                                      <p:cBhvr>
                                        <p:cTn id="7" dur="500"/>
                                        <p:tgtEl>
                                          <p:spTgt spid="1075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5">
                                            <p:txEl>
                                              <p:pRg st="1" end="1"/>
                                            </p:txEl>
                                          </p:spTgt>
                                        </p:tgtEl>
                                        <p:attrNameLst>
                                          <p:attrName>style.visibility</p:attrName>
                                        </p:attrNameLst>
                                      </p:cBhvr>
                                      <p:to>
                                        <p:strVal val="visible"/>
                                      </p:to>
                                    </p:set>
                                    <p:animEffect transition="in" filter="wipe(left)">
                                      <p:cBhvr>
                                        <p:cTn id="12" dur="500"/>
                                        <p:tgtEl>
                                          <p:spTgt spid="1075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5">
                                            <p:txEl>
                                              <p:pRg st="2" end="2"/>
                                            </p:txEl>
                                          </p:spTgt>
                                        </p:tgtEl>
                                        <p:attrNameLst>
                                          <p:attrName>style.visibility</p:attrName>
                                        </p:attrNameLst>
                                      </p:cBhvr>
                                      <p:to>
                                        <p:strVal val="visible"/>
                                      </p:to>
                                    </p:set>
                                    <p:animEffect transition="in" filter="wipe(left)">
                                      <p:cBhvr>
                                        <p:cTn id="17" dur="500"/>
                                        <p:tgtEl>
                                          <p:spTgt spid="1075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5">
                                            <p:txEl>
                                              <p:pRg st="3" end="3"/>
                                            </p:txEl>
                                          </p:spTgt>
                                        </p:tgtEl>
                                        <p:attrNameLst>
                                          <p:attrName>style.visibility</p:attrName>
                                        </p:attrNameLst>
                                      </p:cBhvr>
                                      <p:to>
                                        <p:strVal val="visible"/>
                                      </p:to>
                                    </p:set>
                                    <p:animEffect transition="in" filter="wipe(left)">
                                      <p:cBhvr>
                                        <p:cTn id="22" dur="500"/>
                                        <p:tgtEl>
                                          <p:spTgt spid="1075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25">
                                            <p:txEl>
                                              <p:pRg st="4" end="4"/>
                                            </p:txEl>
                                          </p:spTgt>
                                        </p:tgtEl>
                                        <p:attrNameLst>
                                          <p:attrName>style.visibility</p:attrName>
                                        </p:attrNameLst>
                                      </p:cBhvr>
                                      <p:to>
                                        <p:strVal val="visible"/>
                                      </p:to>
                                    </p:set>
                                    <p:animEffect transition="in" filter="wipe(left)">
                                      <p:cBhvr>
                                        <p:cTn id="27" dur="500"/>
                                        <p:tgtEl>
                                          <p:spTgt spid="10752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525">
                                            <p:txEl>
                                              <p:pRg st="5" end="5"/>
                                            </p:txEl>
                                          </p:spTgt>
                                        </p:tgtEl>
                                        <p:attrNameLst>
                                          <p:attrName>style.visibility</p:attrName>
                                        </p:attrNameLst>
                                      </p:cBhvr>
                                      <p:to>
                                        <p:strVal val="visible"/>
                                      </p:to>
                                    </p:set>
                                    <p:animEffect transition="in" filter="wipe(left)">
                                      <p:cBhvr>
                                        <p:cTn id="32" dur="500"/>
                                        <p:tgtEl>
                                          <p:spTgt spid="1075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48130"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bg-BG" sz="2800" i="1" dirty="0" smtClean="0">
                <a:solidFill>
                  <a:srgbClr val="339966"/>
                </a:solidFill>
                <a:effectLst>
                  <a:outerShdw blurRad="38100" dist="38100" dir="2700000" algn="tl">
                    <a:srgbClr val="C0C0C0"/>
                  </a:outerShdw>
                </a:effectLst>
                <a:latin typeface="Tahoma" pitchFamily="34" charset="0"/>
                <a:cs typeface="Arial" charset="0"/>
              </a:rPr>
              <a:t>Упражнения </a:t>
            </a:r>
            <a:r>
              <a:rPr lang="en-US" sz="2800" i="1" dirty="0" smtClean="0">
                <a:solidFill>
                  <a:srgbClr val="339966"/>
                </a:solidFill>
                <a:effectLst>
                  <a:outerShdw blurRad="38100" dist="38100" dir="2700000" algn="tl">
                    <a:srgbClr val="C0C0C0"/>
                  </a:outerShdw>
                </a:effectLst>
                <a:latin typeface="Tahoma" pitchFamily="34" charset="0"/>
                <a:cs typeface="Arial" charset="0"/>
              </a:rPr>
              <a:t>2</a:t>
            </a:r>
            <a:r>
              <a:rPr lang="en-US" sz="2400" b="0" dirty="0" smtClean="0">
                <a:solidFill>
                  <a:srgbClr val="339966"/>
                </a:solidFill>
                <a:effectLst>
                  <a:outerShdw blurRad="38100" dist="38100" dir="2700000" algn="tl">
                    <a:srgbClr val="C0C0C0"/>
                  </a:outerShdw>
                </a:effectLst>
                <a:latin typeface="Tahoma" pitchFamily="34" charset="0"/>
                <a:cs typeface="Arial" charset="0"/>
              </a:rPr>
              <a:t>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bg-BG" sz="2400" b="0" dirty="0" smtClean="0">
                <a:solidFill>
                  <a:srgbClr val="339966"/>
                </a:solidFill>
                <a:effectLst>
                  <a:outerShdw blurRad="38100" dist="38100" dir="2700000" algn="tl">
                    <a:srgbClr val="C0C0C0"/>
                  </a:outerShdw>
                </a:effectLst>
                <a:latin typeface="Tahoma" pitchFamily="34" charset="0"/>
                <a:cs typeface="Arial" charset="0"/>
              </a:rPr>
              <a:t>Крива на предлагането</a:t>
            </a:r>
            <a:endParaRPr lang="en-US" sz="3600" dirty="0" smtClean="0">
              <a:solidFill>
                <a:srgbClr val="339966"/>
              </a:solidFill>
              <a:effectLst>
                <a:outerShdw blurRad="38100" dist="38100" dir="2700000" algn="tl">
                  <a:srgbClr val="C0C0C0"/>
                </a:outerShdw>
              </a:effectLst>
              <a:cs typeface="Arial" charset="0"/>
            </a:endParaRPr>
          </a:p>
        </p:txBody>
      </p:sp>
      <p:grpSp>
        <p:nvGrpSpPr>
          <p:cNvPr id="48132" name="Group 11"/>
          <p:cNvGrpSpPr>
            <a:grpSpLocks/>
          </p:cNvGrpSpPr>
          <p:nvPr/>
        </p:nvGrpSpPr>
        <p:grpSpPr bwMode="auto">
          <a:xfrm>
            <a:off x="593725" y="290513"/>
            <a:ext cx="8210550" cy="1049337"/>
            <a:chOff x="374" y="183"/>
            <a:chExt cx="5000" cy="661"/>
          </a:xfrm>
        </p:grpSpPr>
        <p:sp>
          <p:nvSpPr>
            <p:cNvPr id="48138"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8139"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48133"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71F5F8FC-8A7C-42F5-B5C1-05CBD86AA6A0}" type="slidenum">
              <a:rPr lang="en-US" altLang="bg-BG" sz="1700">
                <a:solidFill>
                  <a:srgbClr val="777777"/>
                </a:solidFill>
                <a:latin typeface="Tahoma" pitchFamily="34" charset="0"/>
              </a:rPr>
              <a:pPr algn="r" eaLnBrk="1" hangingPunct="1">
                <a:lnSpc>
                  <a:spcPct val="100000"/>
                </a:lnSpc>
                <a:spcBef>
                  <a:spcPct val="0"/>
                </a:spcBef>
                <a:buClrTx/>
                <a:buSzTx/>
                <a:buFontTx/>
                <a:buNone/>
              </a:pPr>
              <a:t>43</a:t>
            </a:fld>
            <a:endParaRPr lang="en-US" altLang="bg-BG" sz="1700">
              <a:solidFill>
                <a:srgbClr val="777777"/>
              </a:solidFill>
              <a:latin typeface="Tahoma" pitchFamily="34" charset="0"/>
            </a:endParaRPr>
          </a:p>
        </p:txBody>
      </p:sp>
      <p:sp>
        <p:nvSpPr>
          <p:cNvPr id="48134" name="Rectangle 12"/>
          <p:cNvSpPr>
            <a:spLocks noChangeArrowheads="1"/>
          </p:cNvSpPr>
          <p:nvPr/>
        </p:nvSpPr>
        <p:spPr bwMode="auto">
          <a:xfrm>
            <a:off x="581025" y="1411288"/>
            <a:ext cx="462915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60000"/>
              </a:spcBef>
              <a:buFont typeface="Wingdings" pitchFamily="2" charset="2"/>
              <a:buNone/>
            </a:pPr>
            <a:endParaRPr lang="en-US" altLang="bg-BG" sz="2700"/>
          </a:p>
        </p:txBody>
      </p:sp>
      <p:sp>
        <p:nvSpPr>
          <p:cNvPr id="263182" name="Rectangle 14"/>
          <p:cNvSpPr>
            <a:spLocks noChangeArrowheads="1"/>
          </p:cNvSpPr>
          <p:nvPr/>
        </p:nvSpPr>
        <p:spPr bwMode="auto">
          <a:xfrm>
            <a:off x="542925" y="2998788"/>
            <a:ext cx="7591425"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628650" indent="-5143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25000"/>
              </a:spcBef>
              <a:buClr>
                <a:srgbClr val="0066CC"/>
              </a:buClr>
              <a:buSzPct val="130000"/>
              <a:buFont typeface="Wingdings" pitchFamily="2" charset="2"/>
              <a:buNone/>
            </a:pPr>
            <a:r>
              <a:rPr lang="en-US" altLang="bg-BG" sz="2600" b="1">
                <a:solidFill>
                  <a:srgbClr val="339966"/>
                </a:solidFill>
                <a:cs typeface="Arial" charset="0"/>
              </a:rPr>
              <a:t>A.</a:t>
            </a:r>
            <a:r>
              <a:rPr lang="ru-RU" altLang="bg-BG" sz="2600" b="1">
                <a:solidFill>
                  <a:srgbClr val="339966"/>
                </a:solidFill>
                <a:cs typeface="Arial" charset="0"/>
              </a:rPr>
              <a:t> Търговците на дребно намаляват цената на софтуера.</a:t>
            </a:r>
          </a:p>
          <a:p>
            <a:pPr lvl="1" eaLnBrk="1" hangingPunct="1">
              <a:spcBef>
                <a:spcPct val="25000"/>
              </a:spcBef>
              <a:buClr>
                <a:srgbClr val="0066CC"/>
              </a:buClr>
              <a:buSzPct val="130000"/>
              <a:buFont typeface="Wingdings" pitchFamily="2" charset="2"/>
              <a:buNone/>
            </a:pPr>
            <a:r>
              <a:rPr lang="ru-RU" altLang="bg-BG" sz="2600" b="1">
                <a:solidFill>
                  <a:srgbClr val="339966"/>
                </a:solidFill>
                <a:cs typeface="Arial" charset="0"/>
              </a:rPr>
              <a:t>B. A технологичния напредък? Позволява на софтуера дабъде произведен на по-ниска цена.</a:t>
            </a:r>
          </a:p>
          <a:p>
            <a:pPr lvl="1" eaLnBrk="1" hangingPunct="1">
              <a:spcBef>
                <a:spcPct val="25000"/>
              </a:spcBef>
              <a:buClr>
                <a:srgbClr val="0066CC"/>
              </a:buClr>
              <a:buSzPct val="130000"/>
              <a:buFont typeface="Wingdings" pitchFamily="2" charset="2"/>
              <a:buNone/>
            </a:pPr>
            <a:r>
              <a:rPr lang="ru-RU" altLang="bg-BG" sz="2600" b="1">
                <a:solidFill>
                  <a:srgbClr val="339966"/>
                </a:solidFill>
                <a:cs typeface="Arial" charset="0"/>
              </a:rPr>
              <a:t>В. Професионални съставителите данъчни декларации ще повишат цената на услугите, които те предоставят.</a:t>
            </a:r>
            <a:r>
              <a:rPr lang="en-US" altLang="bg-BG" b="1">
                <a:solidFill>
                  <a:srgbClr val="339966"/>
                </a:solidFill>
                <a:cs typeface="Arial" charset="0"/>
              </a:rPr>
              <a:t>	</a:t>
            </a:r>
            <a:endParaRPr lang="en-US" altLang="bg-BG">
              <a:cs typeface="Arial" charset="0"/>
            </a:endParaRPr>
          </a:p>
        </p:txBody>
      </p:sp>
      <p:pic>
        <p:nvPicPr>
          <p:cNvPr id="48136" name="Picture 15" descr="comks78144  tax form and computer keys"/>
          <p:cNvPicPr>
            <a:picLocks noChangeAspect="1" noChangeArrowheads="1"/>
          </p:cNvPicPr>
          <p:nvPr/>
        </p:nvPicPr>
        <p:blipFill>
          <a:blip r:embed="rId3">
            <a:extLst>
              <a:ext uri="{28A0092B-C50C-407E-A947-70E740481C1C}">
                <a14:useLocalDpi xmlns:a14="http://schemas.microsoft.com/office/drawing/2010/main" val="0"/>
              </a:ext>
            </a:extLst>
          </a:blip>
          <a:srcRect t="7574" b="30296"/>
          <a:stretch>
            <a:fillRect/>
          </a:stretch>
        </p:blipFill>
        <p:spPr bwMode="auto">
          <a:xfrm>
            <a:off x="6445250" y="452438"/>
            <a:ext cx="2541588" cy="2366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8137" name="Rectangle 1"/>
          <p:cNvSpPr>
            <a:spLocks noChangeArrowheads="1"/>
          </p:cNvSpPr>
          <p:nvPr/>
        </p:nvSpPr>
        <p:spPr bwMode="auto">
          <a:xfrm>
            <a:off x="596900" y="1411288"/>
            <a:ext cx="4740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a:t>Начертайте кривата на предлагането за софтуер за въстановяване на данъчния кредит? Според различните случай какво е вероятно? Според следните сценарии?</a:t>
            </a:r>
            <a:endParaRPr lang="bg-BG" altLang="bg-BG" sz="1800"/>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82">
                                            <p:txEl>
                                              <p:pRg st="0" end="0"/>
                                            </p:txEl>
                                          </p:spTgt>
                                        </p:tgtEl>
                                        <p:attrNameLst>
                                          <p:attrName>style.visibility</p:attrName>
                                        </p:attrNameLst>
                                      </p:cBhvr>
                                      <p:to>
                                        <p:strVal val="visible"/>
                                      </p:to>
                                    </p:set>
                                    <p:animEffect transition="in" filter="wipe(left)">
                                      <p:cBhvr>
                                        <p:cTn id="7" dur="500"/>
                                        <p:tgtEl>
                                          <p:spTgt spid="2631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82">
                                            <p:txEl>
                                              <p:pRg st="1" end="1"/>
                                            </p:txEl>
                                          </p:spTgt>
                                        </p:tgtEl>
                                        <p:attrNameLst>
                                          <p:attrName>style.visibility</p:attrName>
                                        </p:attrNameLst>
                                      </p:cBhvr>
                                      <p:to>
                                        <p:strVal val="visible"/>
                                      </p:to>
                                    </p:set>
                                    <p:animEffect transition="in" filter="wipe(left)">
                                      <p:cBhvr>
                                        <p:cTn id="12" dur="500"/>
                                        <p:tgtEl>
                                          <p:spTgt spid="2631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3182">
                                            <p:txEl>
                                              <p:pRg st="2" end="2"/>
                                            </p:txEl>
                                          </p:spTgt>
                                        </p:tgtEl>
                                        <p:attrNameLst>
                                          <p:attrName>style.visibility</p:attrName>
                                        </p:attrNameLst>
                                      </p:cBhvr>
                                      <p:to>
                                        <p:strVal val="visible"/>
                                      </p:to>
                                    </p:set>
                                    <p:animEffect transition="in" filter="wipe(left)">
                                      <p:cBhvr>
                                        <p:cTn id="17" dur="500"/>
                                        <p:tgtEl>
                                          <p:spTgt spid="2631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2"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49154"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en-US" sz="3400" dirty="0" smtClean="0">
                <a:solidFill>
                  <a:srgbClr val="339966"/>
                </a:solidFill>
                <a:effectLst>
                  <a:outerShdw blurRad="38100" dist="38100" dir="2700000" algn="tl">
                    <a:srgbClr val="C0C0C0"/>
                  </a:outerShdw>
                </a:effectLst>
                <a:cs typeface="Arial" charset="0"/>
              </a:rPr>
              <a:t>A.  </a:t>
            </a:r>
            <a:r>
              <a:rPr lang="ru-RU" sz="3400" dirty="0" err="1" smtClean="0">
                <a:solidFill>
                  <a:srgbClr val="339966"/>
                </a:solidFill>
                <a:effectLst>
                  <a:outerShdw blurRad="38100" dist="38100" dir="2700000" algn="tl">
                    <a:srgbClr val="C0C0C0"/>
                  </a:outerShdw>
                </a:effectLst>
                <a:cs typeface="Arial" charset="0"/>
              </a:rPr>
              <a:t>Падане</a:t>
            </a:r>
            <a:r>
              <a:rPr lang="ru-RU" sz="3400" dirty="0" smtClean="0">
                <a:solidFill>
                  <a:srgbClr val="339966"/>
                </a:solidFill>
                <a:effectLst>
                  <a:outerShdw blurRad="38100" dist="38100" dir="2700000" algn="tl">
                    <a:srgbClr val="C0C0C0"/>
                  </a:outerShdw>
                </a:effectLst>
                <a:cs typeface="Arial" charset="0"/>
              </a:rPr>
              <a:t> </a:t>
            </a:r>
            <a:r>
              <a:rPr lang="ru-RU" sz="3400" dirty="0">
                <a:solidFill>
                  <a:srgbClr val="339966"/>
                </a:solidFill>
                <a:effectLst>
                  <a:outerShdw blurRad="38100" dist="38100" dir="2700000" algn="tl">
                    <a:srgbClr val="C0C0C0"/>
                  </a:outerShdw>
                </a:effectLst>
                <a:cs typeface="Arial" charset="0"/>
              </a:rPr>
              <a:t>на цените на </a:t>
            </a:r>
            <a:r>
              <a:rPr lang="ru-RU" sz="3400" dirty="0" err="1" smtClean="0">
                <a:solidFill>
                  <a:srgbClr val="339966"/>
                </a:solidFill>
                <a:effectLst>
                  <a:outerShdw blurRad="38100" dist="38100" dir="2700000" algn="tl">
                    <a:srgbClr val="C0C0C0"/>
                  </a:outerShdw>
                </a:effectLst>
                <a:cs typeface="Arial" charset="0"/>
              </a:rPr>
              <a:t>софтуера</a:t>
            </a:r>
            <a:r>
              <a:rPr lang="ru-RU" sz="3400" dirty="0" smtClean="0">
                <a:solidFill>
                  <a:srgbClr val="339966"/>
                </a:solidFill>
                <a:effectLst>
                  <a:outerShdw blurRad="38100" dist="38100" dir="2700000" algn="tl">
                    <a:srgbClr val="C0C0C0"/>
                  </a:outerShdw>
                </a:effectLst>
                <a:cs typeface="Arial" charset="0"/>
              </a:rPr>
              <a:t> за </a:t>
            </a:r>
            <a:r>
              <a:rPr lang="ru-RU" sz="3400" dirty="0" err="1" smtClean="0">
                <a:solidFill>
                  <a:srgbClr val="339966"/>
                </a:solidFill>
                <a:effectLst>
                  <a:outerShdw blurRad="38100" dist="38100" dir="2700000" algn="tl">
                    <a:srgbClr val="C0C0C0"/>
                  </a:outerShdw>
                </a:effectLst>
                <a:cs typeface="Arial" charset="0"/>
              </a:rPr>
              <a:t>данъчна</a:t>
            </a:r>
            <a:r>
              <a:rPr lang="ru-RU" sz="3400" dirty="0" smtClean="0">
                <a:solidFill>
                  <a:srgbClr val="339966"/>
                </a:solidFill>
                <a:effectLst>
                  <a:outerShdw blurRad="38100" dist="38100" dir="2700000" algn="tl">
                    <a:srgbClr val="C0C0C0"/>
                  </a:outerShdw>
                </a:effectLst>
                <a:cs typeface="Arial" charset="0"/>
              </a:rPr>
              <a:t> декларация </a:t>
            </a:r>
            <a:endParaRPr lang="en-US" sz="3400" dirty="0" smtClean="0">
              <a:solidFill>
                <a:srgbClr val="339966"/>
              </a:solidFill>
              <a:effectLst>
                <a:outerShdw blurRad="38100" dist="38100" dir="2700000" algn="tl">
                  <a:srgbClr val="C0C0C0"/>
                </a:outerShdw>
              </a:effectLst>
              <a:cs typeface="Arial" charset="0"/>
            </a:endParaRPr>
          </a:p>
        </p:txBody>
      </p:sp>
      <p:grpSp>
        <p:nvGrpSpPr>
          <p:cNvPr id="49156" name="Group 11"/>
          <p:cNvGrpSpPr>
            <a:grpSpLocks/>
          </p:cNvGrpSpPr>
          <p:nvPr/>
        </p:nvGrpSpPr>
        <p:grpSpPr bwMode="auto">
          <a:xfrm>
            <a:off x="593725" y="290513"/>
            <a:ext cx="8210550" cy="1049337"/>
            <a:chOff x="374" y="183"/>
            <a:chExt cx="5000" cy="661"/>
          </a:xfrm>
        </p:grpSpPr>
        <p:sp>
          <p:nvSpPr>
            <p:cNvPr id="49185"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9186"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49157"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0E69A2D5-613F-4BFE-B902-40758DD0638C}" type="slidenum">
              <a:rPr lang="en-US" altLang="bg-BG" sz="1700">
                <a:solidFill>
                  <a:srgbClr val="777777"/>
                </a:solidFill>
                <a:latin typeface="Tahoma" pitchFamily="34" charset="0"/>
              </a:rPr>
              <a:pPr algn="r" eaLnBrk="1" hangingPunct="1">
                <a:lnSpc>
                  <a:spcPct val="100000"/>
                </a:lnSpc>
                <a:spcBef>
                  <a:spcPct val="0"/>
                </a:spcBef>
                <a:buClrTx/>
                <a:buSzTx/>
                <a:buFontTx/>
                <a:buNone/>
              </a:pPr>
              <a:t>44</a:t>
            </a:fld>
            <a:endParaRPr lang="en-US" altLang="bg-BG" sz="1700">
              <a:solidFill>
                <a:srgbClr val="777777"/>
              </a:solidFill>
              <a:latin typeface="Tahoma" pitchFamily="34" charset="0"/>
            </a:endParaRPr>
          </a:p>
        </p:txBody>
      </p:sp>
      <p:sp>
        <p:nvSpPr>
          <p:cNvPr id="265225" name="Text Box 9"/>
          <p:cNvSpPr txBox="1">
            <a:spLocks noChangeArrowheads="1"/>
          </p:cNvSpPr>
          <p:nvPr/>
        </p:nvSpPr>
        <p:spPr bwMode="auto">
          <a:xfrm>
            <a:off x="5324475" y="1866900"/>
            <a:ext cx="2949575" cy="2781300"/>
          </a:xfrm>
          <a:prstGeom prst="rect">
            <a:avLst/>
          </a:prstGeom>
          <a:solidFill>
            <a:schemeClr val="bg1"/>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30000"/>
              </a:spcBef>
              <a:buClrTx/>
              <a:buSzTx/>
              <a:buFontTx/>
              <a:buNone/>
            </a:pPr>
            <a:r>
              <a:rPr lang="en-US" altLang="bg-BG" sz="2600" b="1" i="1">
                <a:cs typeface="Arial" charset="0"/>
              </a:rPr>
              <a:t>S</a:t>
            </a:r>
            <a:r>
              <a:rPr lang="en-US" altLang="bg-BG" sz="2600">
                <a:cs typeface="Arial" charset="0"/>
              </a:rPr>
              <a:t> </a:t>
            </a:r>
            <a:r>
              <a:rPr lang="bg-BG" altLang="bg-BG" sz="2600">
                <a:cs typeface="Arial" charset="0"/>
              </a:rPr>
              <a:t>кривата не се измества</a:t>
            </a:r>
            <a:r>
              <a:rPr lang="en-US" altLang="bg-BG" sz="2600">
                <a:cs typeface="Arial" charset="0"/>
              </a:rPr>
              <a:t>. </a:t>
            </a:r>
          </a:p>
          <a:p>
            <a:pPr eaLnBrk="1" hangingPunct="1">
              <a:spcBef>
                <a:spcPct val="30000"/>
              </a:spcBef>
              <a:buClrTx/>
              <a:buSzTx/>
              <a:buFontTx/>
              <a:buNone/>
            </a:pPr>
            <a:r>
              <a:rPr lang="bg-BG" altLang="bg-BG" sz="2600">
                <a:cs typeface="Arial" charset="0"/>
              </a:rPr>
              <a:t>Движение надолу по протежение на кривата от</a:t>
            </a:r>
            <a:r>
              <a:rPr lang="en-US" altLang="bg-BG" sz="2600">
                <a:cs typeface="Arial" charset="0"/>
              </a:rPr>
              <a:t> </a:t>
            </a:r>
            <a:r>
              <a:rPr lang="en-US" altLang="bg-BG" sz="2600" b="1" i="1">
                <a:cs typeface="Arial" charset="0"/>
              </a:rPr>
              <a:t>P</a:t>
            </a:r>
            <a:r>
              <a:rPr lang="bg-BG" altLang="bg-BG" sz="2600" b="1" i="1">
                <a:cs typeface="Arial" charset="0"/>
              </a:rPr>
              <a:t>1 до Р2 и от </a:t>
            </a:r>
            <a:r>
              <a:rPr lang="en-US" altLang="bg-BG" sz="2600" b="1" i="1">
                <a:cs typeface="Arial" charset="0"/>
              </a:rPr>
              <a:t>Q1 of Q2</a:t>
            </a:r>
            <a:endParaRPr lang="en-US" altLang="bg-BG" sz="2600">
              <a:cs typeface="Arial" charset="0"/>
            </a:endParaRPr>
          </a:p>
        </p:txBody>
      </p:sp>
      <p:grpSp>
        <p:nvGrpSpPr>
          <p:cNvPr id="3" name="Group 10"/>
          <p:cNvGrpSpPr>
            <a:grpSpLocks/>
          </p:cNvGrpSpPr>
          <p:nvPr/>
        </p:nvGrpSpPr>
        <p:grpSpPr bwMode="auto">
          <a:xfrm>
            <a:off x="0" y="1524000"/>
            <a:ext cx="7554913" cy="5605463"/>
            <a:chOff x="-140" y="960"/>
            <a:chExt cx="4759" cy="3531"/>
          </a:xfrm>
        </p:grpSpPr>
        <p:grpSp>
          <p:nvGrpSpPr>
            <p:cNvPr id="49180" name="Group 11"/>
            <p:cNvGrpSpPr>
              <a:grpSpLocks/>
            </p:cNvGrpSpPr>
            <p:nvPr/>
          </p:nvGrpSpPr>
          <p:grpSpPr bwMode="auto">
            <a:xfrm>
              <a:off x="1023" y="1097"/>
              <a:ext cx="2970" cy="2378"/>
              <a:chOff x="2602" y="1083"/>
              <a:chExt cx="3055" cy="2115"/>
            </a:xfrm>
          </p:grpSpPr>
          <p:sp>
            <p:nvSpPr>
              <p:cNvPr id="49183" name="Line 12"/>
              <p:cNvSpPr>
                <a:spLocks noChangeShapeType="1"/>
              </p:cNvSpPr>
              <p:nvPr/>
            </p:nvSpPr>
            <p:spPr bwMode="auto">
              <a:xfrm>
                <a:off x="2603" y="1083"/>
                <a:ext cx="0" cy="2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9184" name="Line 13"/>
              <p:cNvSpPr>
                <a:spLocks noChangeShapeType="1"/>
              </p:cNvSpPr>
              <p:nvPr/>
            </p:nvSpPr>
            <p:spPr bwMode="auto">
              <a:xfrm>
                <a:off x="2602" y="3197"/>
                <a:ext cx="30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49181" name="Text Box 14"/>
            <p:cNvSpPr txBox="1">
              <a:spLocks noChangeArrowheads="1"/>
            </p:cNvSpPr>
            <p:nvPr/>
          </p:nvSpPr>
          <p:spPr bwMode="auto">
            <a:xfrm>
              <a:off x="-140" y="960"/>
              <a:ext cx="1137"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Цени на софтуер за връщане на данъци</a:t>
              </a:r>
              <a:endParaRPr lang="en-US" altLang="bg-BG" sz="2200">
                <a:cs typeface="Arial" charset="0"/>
              </a:endParaRPr>
            </a:p>
          </p:txBody>
        </p:sp>
        <p:sp>
          <p:nvSpPr>
            <p:cNvPr id="49182" name="Text Box 15"/>
            <p:cNvSpPr txBox="1">
              <a:spLocks noChangeArrowheads="1"/>
            </p:cNvSpPr>
            <p:nvPr/>
          </p:nvSpPr>
          <p:spPr bwMode="auto">
            <a:xfrm>
              <a:off x="2728" y="3473"/>
              <a:ext cx="1891"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Количество </a:t>
              </a:r>
              <a:r>
                <a:rPr lang="ru-RU" altLang="bg-BG" sz="2200">
                  <a:cs typeface="Arial" charset="0"/>
                </a:rPr>
                <a:t>на софтуер за връщане на данъци</a:t>
              </a:r>
            </a:p>
            <a:p>
              <a:pPr algn="r" eaLnBrk="1" hangingPunct="1">
                <a:lnSpc>
                  <a:spcPct val="100000"/>
                </a:lnSpc>
                <a:spcBef>
                  <a:spcPct val="50000"/>
                </a:spcBef>
                <a:buClrTx/>
                <a:buSzTx/>
                <a:buFontTx/>
                <a:buNone/>
              </a:pPr>
              <a:r>
                <a:rPr lang="bg-BG" altLang="bg-BG" sz="2200">
                  <a:cs typeface="Arial" charset="0"/>
                </a:rPr>
                <a:t>о </a:t>
              </a:r>
              <a:endParaRPr lang="en-US" altLang="bg-BG" sz="2200">
                <a:cs typeface="Arial" charset="0"/>
              </a:endParaRPr>
            </a:p>
          </p:txBody>
        </p:sp>
      </p:grpSp>
      <p:grpSp>
        <p:nvGrpSpPr>
          <p:cNvPr id="5" name="Group 16"/>
          <p:cNvGrpSpPr>
            <a:grpSpLocks/>
          </p:cNvGrpSpPr>
          <p:nvPr/>
        </p:nvGrpSpPr>
        <p:grpSpPr bwMode="auto">
          <a:xfrm>
            <a:off x="1665288" y="2009775"/>
            <a:ext cx="2787650" cy="2970213"/>
            <a:chOff x="909" y="1266"/>
            <a:chExt cx="1756" cy="1871"/>
          </a:xfrm>
        </p:grpSpPr>
        <p:sp>
          <p:nvSpPr>
            <p:cNvPr id="49178" name="Line 17"/>
            <p:cNvSpPr>
              <a:spLocks noChangeShapeType="1"/>
            </p:cNvSpPr>
            <p:nvPr/>
          </p:nvSpPr>
          <p:spPr bwMode="auto">
            <a:xfrm rot="4500000">
              <a:off x="1081" y="1553"/>
              <a:ext cx="1412" cy="17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9179" name="Text Box 18"/>
            <p:cNvSpPr txBox="1">
              <a:spLocks noChangeArrowheads="1"/>
            </p:cNvSpPr>
            <p:nvPr/>
          </p:nvSpPr>
          <p:spPr bwMode="auto">
            <a:xfrm>
              <a:off x="2315" y="1266"/>
              <a:ext cx="3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S</a:t>
              </a:r>
              <a:r>
                <a:rPr lang="en-US" altLang="bg-BG" sz="2200" b="1" baseline="-25000">
                  <a:latin typeface="Tahoma" pitchFamily="34" charset="0"/>
                  <a:cs typeface="Arial" charset="0"/>
                </a:rPr>
                <a:t>1</a:t>
              </a:r>
            </a:p>
          </p:txBody>
        </p:sp>
      </p:grpSp>
      <p:grpSp>
        <p:nvGrpSpPr>
          <p:cNvPr id="6" name="Group 19"/>
          <p:cNvGrpSpPr>
            <a:grpSpLocks/>
          </p:cNvGrpSpPr>
          <p:nvPr/>
        </p:nvGrpSpPr>
        <p:grpSpPr bwMode="auto">
          <a:xfrm>
            <a:off x="1273175" y="2957513"/>
            <a:ext cx="2589213" cy="2962275"/>
            <a:chOff x="662" y="1863"/>
            <a:chExt cx="1631" cy="1866"/>
          </a:xfrm>
        </p:grpSpPr>
        <p:grpSp>
          <p:nvGrpSpPr>
            <p:cNvPr id="49172" name="Group 20"/>
            <p:cNvGrpSpPr>
              <a:grpSpLocks/>
            </p:cNvGrpSpPr>
            <p:nvPr/>
          </p:nvGrpSpPr>
          <p:grpSpPr bwMode="auto">
            <a:xfrm>
              <a:off x="1026" y="2000"/>
              <a:ext cx="1078" cy="1471"/>
              <a:chOff x="357" y="2450"/>
              <a:chExt cx="795" cy="646"/>
            </a:xfrm>
          </p:grpSpPr>
          <p:sp>
            <p:nvSpPr>
              <p:cNvPr id="49176" name="Line 21"/>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9177" name="Line 22"/>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49173" name="Oval 23"/>
            <p:cNvSpPr>
              <a:spLocks noChangeArrowheads="1"/>
            </p:cNvSpPr>
            <p:nvPr/>
          </p:nvSpPr>
          <p:spPr bwMode="auto">
            <a:xfrm>
              <a:off x="2052" y="196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9174" name="Text Box 24"/>
            <p:cNvSpPr txBox="1">
              <a:spLocks noChangeArrowheads="1"/>
            </p:cNvSpPr>
            <p:nvPr/>
          </p:nvSpPr>
          <p:spPr bwMode="auto">
            <a:xfrm>
              <a:off x="662" y="1863"/>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1</a:t>
              </a:r>
            </a:p>
          </p:txBody>
        </p:sp>
        <p:sp>
          <p:nvSpPr>
            <p:cNvPr id="49175" name="Text Box 25"/>
            <p:cNvSpPr txBox="1">
              <a:spLocks noChangeArrowheads="1"/>
            </p:cNvSpPr>
            <p:nvPr/>
          </p:nvSpPr>
          <p:spPr bwMode="auto">
            <a:xfrm>
              <a:off x="1913" y="3460"/>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1</a:t>
              </a:r>
            </a:p>
          </p:txBody>
        </p:sp>
      </p:grpSp>
      <p:sp>
        <p:nvSpPr>
          <p:cNvPr id="265242" name="Line 26"/>
          <p:cNvSpPr>
            <a:spLocks noChangeShapeType="1"/>
          </p:cNvSpPr>
          <p:nvPr/>
        </p:nvSpPr>
        <p:spPr bwMode="auto">
          <a:xfrm rot="10800000">
            <a:off x="2952750" y="5351463"/>
            <a:ext cx="596900" cy="0"/>
          </a:xfrm>
          <a:prstGeom prst="line">
            <a:avLst/>
          </a:prstGeom>
          <a:noFill/>
          <a:ln w="3810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sp>
        <p:nvSpPr>
          <p:cNvPr id="265243" name="Line 27"/>
          <p:cNvSpPr>
            <a:spLocks noChangeShapeType="1"/>
          </p:cNvSpPr>
          <p:nvPr/>
        </p:nvSpPr>
        <p:spPr bwMode="auto">
          <a:xfrm rot="5400000">
            <a:off x="1539875" y="3597276"/>
            <a:ext cx="852487" cy="4762"/>
          </a:xfrm>
          <a:prstGeom prst="line">
            <a:avLst/>
          </a:prstGeom>
          <a:noFill/>
          <a:ln w="3810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sp>
        <p:nvSpPr>
          <p:cNvPr id="265244" name="Line 28"/>
          <p:cNvSpPr>
            <a:spLocks noChangeShapeType="1"/>
          </p:cNvSpPr>
          <p:nvPr/>
        </p:nvSpPr>
        <p:spPr bwMode="auto">
          <a:xfrm flipH="1">
            <a:off x="2968625" y="3243263"/>
            <a:ext cx="538163" cy="735012"/>
          </a:xfrm>
          <a:prstGeom prst="line">
            <a:avLst/>
          </a:prstGeom>
          <a:noFill/>
          <a:ln w="3810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grpSp>
        <p:nvGrpSpPr>
          <p:cNvPr id="8" name="Group 29"/>
          <p:cNvGrpSpPr>
            <a:grpSpLocks/>
          </p:cNvGrpSpPr>
          <p:nvPr/>
        </p:nvGrpSpPr>
        <p:grpSpPr bwMode="auto">
          <a:xfrm>
            <a:off x="1276350" y="3811588"/>
            <a:ext cx="1963738" cy="2103437"/>
            <a:chOff x="664" y="2401"/>
            <a:chExt cx="1237" cy="1325"/>
          </a:xfrm>
        </p:grpSpPr>
        <p:grpSp>
          <p:nvGrpSpPr>
            <p:cNvPr id="49166" name="Group 30"/>
            <p:cNvGrpSpPr>
              <a:grpSpLocks/>
            </p:cNvGrpSpPr>
            <p:nvPr/>
          </p:nvGrpSpPr>
          <p:grpSpPr bwMode="auto">
            <a:xfrm>
              <a:off x="1024" y="2535"/>
              <a:ext cx="687" cy="940"/>
              <a:chOff x="357" y="2450"/>
              <a:chExt cx="795" cy="646"/>
            </a:xfrm>
          </p:grpSpPr>
          <p:sp>
            <p:nvSpPr>
              <p:cNvPr id="49170" name="Line 31"/>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49171" name="Line 32"/>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49167" name="Oval 33"/>
            <p:cNvSpPr>
              <a:spLocks noChangeArrowheads="1"/>
            </p:cNvSpPr>
            <p:nvPr/>
          </p:nvSpPr>
          <p:spPr bwMode="auto">
            <a:xfrm>
              <a:off x="1665" y="2493"/>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49168" name="Text Box 34"/>
            <p:cNvSpPr txBox="1">
              <a:spLocks noChangeArrowheads="1"/>
            </p:cNvSpPr>
            <p:nvPr/>
          </p:nvSpPr>
          <p:spPr bwMode="auto">
            <a:xfrm>
              <a:off x="1521" y="3457"/>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2</a:t>
              </a:r>
            </a:p>
          </p:txBody>
        </p:sp>
        <p:sp>
          <p:nvSpPr>
            <p:cNvPr id="49169" name="Text Box 35"/>
            <p:cNvSpPr txBox="1">
              <a:spLocks noChangeArrowheads="1"/>
            </p:cNvSpPr>
            <p:nvPr/>
          </p:nvSpPr>
          <p:spPr bwMode="auto">
            <a:xfrm>
              <a:off x="664" y="2401"/>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2</a:t>
              </a: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5225"/>
                                        </p:tgtEl>
                                        <p:attrNameLst>
                                          <p:attrName>style.visibility</p:attrName>
                                        </p:attrNameLst>
                                      </p:cBhvr>
                                      <p:to>
                                        <p:strVal val="visible"/>
                                      </p:to>
                                    </p:set>
                                    <p:animEffect transition="in" filter="dissolve">
                                      <p:cBhvr>
                                        <p:cTn id="22" dur="500"/>
                                        <p:tgtEl>
                                          <p:spTgt spid="2652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5243"/>
                                        </p:tgtEl>
                                        <p:attrNameLst>
                                          <p:attrName>style.visibility</p:attrName>
                                        </p:attrNameLst>
                                      </p:cBhvr>
                                      <p:to>
                                        <p:strVal val="visible"/>
                                      </p:to>
                                    </p:set>
                                    <p:animEffect transition="in" filter="wipe(up)">
                                      <p:cBhvr>
                                        <p:cTn id="27" dur="500"/>
                                        <p:tgtEl>
                                          <p:spTgt spid="265243"/>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265244"/>
                                        </p:tgtEl>
                                        <p:attrNameLst>
                                          <p:attrName>style.visibility</p:attrName>
                                        </p:attrNameLst>
                                      </p:cBhvr>
                                      <p:to>
                                        <p:strVal val="visible"/>
                                      </p:to>
                                    </p:set>
                                    <p:animEffect transition="in" filter="strips(downLeft)">
                                      <p:cBhvr>
                                        <p:cTn id="30" dur="500"/>
                                        <p:tgtEl>
                                          <p:spTgt spid="26524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65242"/>
                                        </p:tgtEl>
                                        <p:attrNameLst>
                                          <p:attrName>style.visibility</p:attrName>
                                        </p:attrNameLst>
                                      </p:cBhvr>
                                      <p:to>
                                        <p:strVal val="visible"/>
                                      </p:to>
                                    </p:set>
                                    <p:animEffect transition="in" filter="wipe(right)">
                                      <p:cBhvr>
                                        <p:cTn id="33" dur="500"/>
                                        <p:tgtEl>
                                          <p:spTgt spid="265242"/>
                                        </p:tgtEl>
                                      </p:cBhvr>
                                    </p:animEffect>
                                  </p:childTnLst>
                                </p:cTn>
                              </p:par>
                            </p:childTnLst>
                          </p:cTn>
                        </p:par>
                        <p:par>
                          <p:cTn id="34" fill="hold" nodeType="afterGroup">
                            <p:stCondLst>
                              <p:cond delay="500"/>
                            </p:stCondLst>
                            <p:childTnLst>
                              <p:par>
                                <p:cTn id="35" presetID="18" presetClass="entr" presetSubtype="12"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down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5" grpId="0" animBg="1"/>
      <p:bldP spid="265242" grpId="0" animBg="1"/>
      <p:bldP spid="265243" grpId="0" animBg="1"/>
      <p:bldP spid="26524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50178"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0"/>
            <a:ext cx="8213725" cy="1306513"/>
          </a:xfrm>
        </p:spPr>
        <p:txBody>
          <a:bodyPr/>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en-US" sz="3400" dirty="0" smtClean="0">
                <a:solidFill>
                  <a:srgbClr val="339966"/>
                </a:solidFill>
                <a:effectLst>
                  <a:outerShdw blurRad="38100" dist="38100" dir="2700000" algn="tl">
                    <a:srgbClr val="C0C0C0"/>
                  </a:outerShdw>
                </a:effectLst>
                <a:cs typeface="Arial" charset="0"/>
              </a:rPr>
              <a:t>B. </a:t>
            </a:r>
            <a:r>
              <a:rPr lang="ru-RU" sz="3400" dirty="0" err="1">
                <a:solidFill>
                  <a:srgbClr val="339966"/>
                </a:solidFill>
                <a:effectLst>
                  <a:outerShdw blurRad="38100" dist="38100" dir="2700000" algn="tl">
                    <a:srgbClr val="C0C0C0"/>
                  </a:outerShdw>
                </a:effectLst>
                <a:cs typeface="Arial" charset="0"/>
              </a:rPr>
              <a:t>Падането</a:t>
            </a:r>
            <a:r>
              <a:rPr lang="ru-RU" sz="3400" dirty="0">
                <a:solidFill>
                  <a:srgbClr val="339966"/>
                </a:solidFill>
                <a:effectLst>
                  <a:outerShdw blurRad="38100" dist="38100" dir="2700000" algn="tl">
                    <a:srgbClr val="C0C0C0"/>
                  </a:outerShdw>
                </a:effectLst>
                <a:cs typeface="Arial" charset="0"/>
              </a:rPr>
              <a:t> на </a:t>
            </a:r>
            <a:r>
              <a:rPr lang="ru-RU" sz="3400" dirty="0" err="1">
                <a:solidFill>
                  <a:srgbClr val="339966"/>
                </a:solidFill>
                <a:effectLst>
                  <a:outerShdw blurRad="38100" dist="38100" dir="2700000" algn="tl">
                    <a:srgbClr val="C0C0C0"/>
                  </a:outerShdw>
                </a:effectLst>
                <a:cs typeface="Arial" charset="0"/>
              </a:rPr>
              <a:t>разходите</a:t>
            </a:r>
            <a:r>
              <a:rPr lang="ru-RU" sz="3400" dirty="0">
                <a:solidFill>
                  <a:srgbClr val="339966"/>
                </a:solidFill>
                <a:effectLst>
                  <a:outerShdw blurRad="38100" dist="38100" dir="2700000" algn="tl">
                    <a:srgbClr val="C0C0C0"/>
                  </a:outerShdw>
                </a:effectLst>
                <a:cs typeface="Arial" charset="0"/>
              </a:rPr>
              <a:t> за производство на </a:t>
            </a:r>
            <a:r>
              <a:rPr lang="ru-RU" sz="3400" dirty="0" err="1">
                <a:solidFill>
                  <a:srgbClr val="339966"/>
                </a:solidFill>
                <a:effectLst>
                  <a:outerShdw blurRad="38100" dist="38100" dir="2700000" algn="tl">
                    <a:srgbClr val="C0C0C0"/>
                  </a:outerShdw>
                </a:effectLst>
                <a:cs typeface="Arial" charset="0"/>
              </a:rPr>
              <a:t>софтуера</a:t>
            </a:r>
            <a:endParaRPr lang="en-US" sz="3400" dirty="0" smtClean="0">
              <a:solidFill>
                <a:srgbClr val="339966"/>
              </a:solidFill>
              <a:effectLst>
                <a:outerShdw blurRad="38100" dist="38100" dir="2700000" algn="tl">
                  <a:srgbClr val="C0C0C0"/>
                </a:outerShdw>
              </a:effectLst>
              <a:cs typeface="Arial" charset="0"/>
            </a:endParaRPr>
          </a:p>
        </p:txBody>
      </p:sp>
      <p:grpSp>
        <p:nvGrpSpPr>
          <p:cNvPr id="50180" name="Group 11"/>
          <p:cNvGrpSpPr>
            <a:grpSpLocks/>
          </p:cNvGrpSpPr>
          <p:nvPr/>
        </p:nvGrpSpPr>
        <p:grpSpPr bwMode="auto">
          <a:xfrm>
            <a:off x="593725" y="290513"/>
            <a:ext cx="8210550" cy="1049337"/>
            <a:chOff x="374" y="183"/>
            <a:chExt cx="5000" cy="661"/>
          </a:xfrm>
        </p:grpSpPr>
        <p:sp>
          <p:nvSpPr>
            <p:cNvPr id="50206"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0207"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0181"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288C839A-2ED7-4286-9A3D-D147DF76EC03}" type="slidenum">
              <a:rPr lang="en-US" altLang="bg-BG" sz="1700">
                <a:solidFill>
                  <a:srgbClr val="777777"/>
                </a:solidFill>
                <a:latin typeface="Tahoma" pitchFamily="34" charset="0"/>
              </a:rPr>
              <a:pPr algn="r" eaLnBrk="1" hangingPunct="1">
                <a:lnSpc>
                  <a:spcPct val="100000"/>
                </a:lnSpc>
                <a:spcBef>
                  <a:spcPct val="0"/>
                </a:spcBef>
                <a:buClrTx/>
                <a:buSzTx/>
                <a:buFontTx/>
                <a:buNone/>
              </a:pPr>
              <a:t>45</a:t>
            </a:fld>
            <a:endParaRPr lang="en-US" altLang="bg-BG" sz="1700">
              <a:solidFill>
                <a:srgbClr val="777777"/>
              </a:solidFill>
              <a:latin typeface="Tahoma" pitchFamily="34" charset="0"/>
            </a:endParaRPr>
          </a:p>
        </p:txBody>
      </p:sp>
      <p:sp>
        <p:nvSpPr>
          <p:cNvPr id="267273" name="Text Box 9"/>
          <p:cNvSpPr txBox="1">
            <a:spLocks noChangeArrowheads="1"/>
          </p:cNvSpPr>
          <p:nvPr/>
        </p:nvSpPr>
        <p:spPr bwMode="auto">
          <a:xfrm>
            <a:off x="5995988" y="1779588"/>
            <a:ext cx="2292350" cy="2806700"/>
          </a:xfrm>
          <a:prstGeom prst="rect">
            <a:avLst/>
          </a:prstGeom>
          <a:solidFill>
            <a:schemeClr val="bg1"/>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30000"/>
              </a:spcBef>
              <a:buClrTx/>
              <a:buSzTx/>
              <a:buFontTx/>
              <a:buNone/>
            </a:pPr>
            <a:r>
              <a:rPr lang="en-US" altLang="bg-BG" sz="2600" b="1" i="1">
                <a:cs typeface="Arial" charset="0"/>
              </a:rPr>
              <a:t>S</a:t>
            </a:r>
            <a:r>
              <a:rPr lang="en-US" altLang="bg-BG" sz="2600">
                <a:cs typeface="Arial" charset="0"/>
              </a:rPr>
              <a:t> </a:t>
            </a:r>
            <a:r>
              <a:rPr lang="bg-BG" altLang="bg-BG" sz="2600">
                <a:cs typeface="Arial" charset="0"/>
              </a:rPr>
              <a:t>кривата се измества надясно</a:t>
            </a:r>
            <a:r>
              <a:rPr lang="en-US" altLang="bg-BG" sz="2600">
                <a:cs typeface="Arial" charset="0"/>
              </a:rPr>
              <a:t>: </a:t>
            </a:r>
          </a:p>
          <a:p>
            <a:pPr eaLnBrk="1" hangingPunct="1">
              <a:spcBef>
                <a:spcPct val="30000"/>
              </a:spcBef>
              <a:buClrTx/>
              <a:buSzTx/>
              <a:buFontTx/>
              <a:buNone/>
            </a:pPr>
            <a:r>
              <a:rPr lang="bg-BG" altLang="bg-BG" sz="2600">
                <a:cs typeface="Arial" charset="0"/>
              </a:rPr>
              <a:t>При всяка цена и </a:t>
            </a:r>
            <a:r>
              <a:rPr lang="en-US" altLang="bg-BG" sz="2600">
                <a:cs typeface="Arial" charset="0"/>
              </a:rPr>
              <a:t>Q </a:t>
            </a:r>
            <a:r>
              <a:rPr lang="bg-BG" altLang="bg-BG" sz="2600">
                <a:cs typeface="Arial" charset="0"/>
              </a:rPr>
              <a:t>се увеличава</a:t>
            </a:r>
            <a:r>
              <a:rPr lang="en-US" altLang="bg-BG" sz="2600">
                <a:cs typeface="Arial" charset="0"/>
              </a:rPr>
              <a:t>.</a:t>
            </a:r>
          </a:p>
        </p:txBody>
      </p:sp>
      <p:grpSp>
        <p:nvGrpSpPr>
          <p:cNvPr id="50183" name="Group 10"/>
          <p:cNvGrpSpPr>
            <a:grpSpLocks/>
          </p:cNvGrpSpPr>
          <p:nvPr/>
        </p:nvGrpSpPr>
        <p:grpSpPr bwMode="auto">
          <a:xfrm>
            <a:off x="1846263" y="1741488"/>
            <a:ext cx="4714875" cy="3775075"/>
            <a:chOff x="2602" y="1083"/>
            <a:chExt cx="3055" cy="2115"/>
          </a:xfrm>
        </p:grpSpPr>
        <p:sp>
          <p:nvSpPr>
            <p:cNvPr id="50204" name="Line 11"/>
            <p:cNvSpPr>
              <a:spLocks noChangeShapeType="1"/>
            </p:cNvSpPr>
            <p:nvPr/>
          </p:nvSpPr>
          <p:spPr bwMode="auto">
            <a:xfrm>
              <a:off x="2603" y="1083"/>
              <a:ext cx="0" cy="2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0205" name="Line 12"/>
            <p:cNvSpPr>
              <a:spLocks noChangeShapeType="1"/>
            </p:cNvSpPr>
            <p:nvPr/>
          </p:nvSpPr>
          <p:spPr bwMode="auto">
            <a:xfrm>
              <a:off x="2602" y="3197"/>
              <a:ext cx="30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0184" name="Text Box 13"/>
          <p:cNvSpPr txBox="1">
            <a:spLocks noChangeArrowheads="1"/>
          </p:cNvSpPr>
          <p:nvPr/>
        </p:nvSpPr>
        <p:spPr bwMode="auto">
          <a:xfrm>
            <a:off x="0" y="1524000"/>
            <a:ext cx="18049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Цени на софтуер за връщане на данъка</a:t>
            </a:r>
            <a:endParaRPr lang="en-US" altLang="bg-BG" sz="2200">
              <a:cs typeface="Arial" charset="0"/>
            </a:endParaRPr>
          </a:p>
        </p:txBody>
      </p:sp>
      <p:sp>
        <p:nvSpPr>
          <p:cNvPr id="50185" name="Text Box 14"/>
          <p:cNvSpPr txBox="1">
            <a:spLocks noChangeArrowheads="1"/>
          </p:cNvSpPr>
          <p:nvPr/>
        </p:nvSpPr>
        <p:spPr bwMode="auto">
          <a:xfrm>
            <a:off x="4552950" y="5513388"/>
            <a:ext cx="3346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Количество на софтуер за връщане на данъка</a:t>
            </a:r>
            <a:endParaRPr lang="en-US" altLang="bg-BG" sz="2200">
              <a:cs typeface="Arial" charset="0"/>
            </a:endParaRPr>
          </a:p>
        </p:txBody>
      </p:sp>
      <p:sp>
        <p:nvSpPr>
          <p:cNvPr id="50186" name="Line 15"/>
          <p:cNvSpPr>
            <a:spLocks noChangeShapeType="1"/>
          </p:cNvSpPr>
          <p:nvPr/>
        </p:nvSpPr>
        <p:spPr bwMode="auto">
          <a:xfrm rot="4500000">
            <a:off x="1938338" y="2465388"/>
            <a:ext cx="2241550" cy="2787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0187" name="Text Box 16"/>
          <p:cNvSpPr txBox="1">
            <a:spLocks noChangeArrowheads="1"/>
          </p:cNvSpPr>
          <p:nvPr/>
        </p:nvSpPr>
        <p:spPr bwMode="auto">
          <a:xfrm>
            <a:off x="3897313" y="2009775"/>
            <a:ext cx="5175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S</a:t>
            </a:r>
            <a:r>
              <a:rPr lang="en-US" altLang="bg-BG" sz="2200" b="1" baseline="-25000">
                <a:latin typeface="Tahoma" pitchFamily="34" charset="0"/>
                <a:cs typeface="Arial" charset="0"/>
              </a:rPr>
              <a:t>1</a:t>
            </a:r>
          </a:p>
        </p:txBody>
      </p:sp>
      <p:grpSp>
        <p:nvGrpSpPr>
          <p:cNvPr id="50188" name="Group 17"/>
          <p:cNvGrpSpPr>
            <a:grpSpLocks/>
          </p:cNvGrpSpPr>
          <p:nvPr/>
        </p:nvGrpSpPr>
        <p:grpSpPr bwMode="auto">
          <a:xfrm>
            <a:off x="1851025" y="3175000"/>
            <a:ext cx="1711325" cy="2335213"/>
            <a:chOff x="357" y="2450"/>
            <a:chExt cx="795" cy="646"/>
          </a:xfrm>
        </p:grpSpPr>
        <p:sp>
          <p:nvSpPr>
            <p:cNvPr id="50202" name="Line 18"/>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50203" name="Line 19"/>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0189" name="Oval 20"/>
          <p:cNvSpPr>
            <a:spLocks noChangeArrowheads="1"/>
          </p:cNvSpPr>
          <p:nvPr/>
        </p:nvSpPr>
        <p:spPr bwMode="auto">
          <a:xfrm>
            <a:off x="3479800" y="311150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0190" name="Text Box 21"/>
          <p:cNvSpPr txBox="1">
            <a:spLocks noChangeArrowheads="1"/>
          </p:cNvSpPr>
          <p:nvPr/>
        </p:nvSpPr>
        <p:spPr bwMode="auto">
          <a:xfrm>
            <a:off x="1273175" y="2957513"/>
            <a:ext cx="603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P</a:t>
            </a:r>
            <a:r>
              <a:rPr lang="en-US" altLang="bg-BG" sz="2200" b="1" baseline="-25000">
                <a:latin typeface="Tahoma" pitchFamily="34" charset="0"/>
                <a:cs typeface="Arial" charset="0"/>
              </a:rPr>
              <a:t>1</a:t>
            </a:r>
          </a:p>
        </p:txBody>
      </p:sp>
      <p:sp>
        <p:nvSpPr>
          <p:cNvPr id="50191" name="Text Box 22"/>
          <p:cNvSpPr txBox="1">
            <a:spLocks noChangeArrowheads="1"/>
          </p:cNvSpPr>
          <p:nvPr/>
        </p:nvSpPr>
        <p:spPr bwMode="auto">
          <a:xfrm>
            <a:off x="3259138" y="5480050"/>
            <a:ext cx="603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1</a:t>
            </a:r>
          </a:p>
        </p:txBody>
      </p:sp>
      <p:grpSp>
        <p:nvGrpSpPr>
          <p:cNvPr id="5" name="Group 23"/>
          <p:cNvGrpSpPr>
            <a:grpSpLocks/>
          </p:cNvGrpSpPr>
          <p:nvPr/>
        </p:nvGrpSpPr>
        <p:grpSpPr bwMode="auto">
          <a:xfrm>
            <a:off x="2573338" y="2058988"/>
            <a:ext cx="2787650" cy="2968625"/>
            <a:chOff x="1481" y="1297"/>
            <a:chExt cx="1756" cy="1870"/>
          </a:xfrm>
        </p:grpSpPr>
        <p:sp>
          <p:nvSpPr>
            <p:cNvPr id="50200" name="Text Box 24"/>
            <p:cNvSpPr txBox="1">
              <a:spLocks noChangeArrowheads="1"/>
            </p:cNvSpPr>
            <p:nvPr/>
          </p:nvSpPr>
          <p:spPr bwMode="auto">
            <a:xfrm>
              <a:off x="2855" y="1297"/>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solidFill>
                    <a:srgbClr val="A50021"/>
                  </a:solidFill>
                  <a:latin typeface="Tahoma" pitchFamily="34" charset="0"/>
                  <a:cs typeface="Arial" charset="0"/>
                </a:rPr>
                <a:t>S</a:t>
              </a:r>
              <a:r>
                <a:rPr lang="en-US" altLang="bg-BG" sz="2200" b="1" baseline="-25000">
                  <a:solidFill>
                    <a:srgbClr val="A50021"/>
                  </a:solidFill>
                  <a:latin typeface="Tahoma" pitchFamily="34" charset="0"/>
                  <a:cs typeface="Arial" charset="0"/>
                </a:rPr>
                <a:t>2</a:t>
              </a:r>
            </a:p>
          </p:txBody>
        </p:sp>
        <p:sp>
          <p:nvSpPr>
            <p:cNvPr id="50201" name="Line 25"/>
            <p:cNvSpPr>
              <a:spLocks noChangeShapeType="1"/>
            </p:cNvSpPr>
            <p:nvPr/>
          </p:nvSpPr>
          <p:spPr bwMode="auto">
            <a:xfrm rot="4500000">
              <a:off x="1653" y="1583"/>
              <a:ext cx="1412" cy="17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6" name="Group 26"/>
          <p:cNvGrpSpPr>
            <a:grpSpLocks/>
          </p:cNvGrpSpPr>
          <p:nvPr/>
        </p:nvGrpSpPr>
        <p:grpSpPr bwMode="auto">
          <a:xfrm>
            <a:off x="3557588" y="3109913"/>
            <a:ext cx="1220787" cy="2781300"/>
            <a:chOff x="2101" y="1959"/>
            <a:chExt cx="769" cy="1752"/>
          </a:xfrm>
        </p:grpSpPr>
        <p:sp>
          <p:nvSpPr>
            <p:cNvPr id="50195" name="Text Box 27"/>
            <p:cNvSpPr txBox="1">
              <a:spLocks noChangeArrowheads="1"/>
            </p:cNvSpPr>
            <p:nvPr/>
          </p:nvSpPr>
          <p:spPr bwMode="auto">
            <a:xfrm>
              <a:off x="2490" y="3442"/>
              <a:ext cx="3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Q</a:t>
              </a:r>
              <a:r>
                <a:rPr lang="en-US" altLang="bg-BG" sz="2200" b="1" baseline="-25000">
                  <a:latin typeface="Tahoma" pitchFamily="34" charset="0"/>
                  <a:cs typeface="Arial" charset="0"/>
                </a:rPr>
                <a:t>2</a:t>
              </a:r>
            </a:p>
          </p:txBody>
        </p:sp>
        <p:grpSp>
          <p:nvGrpSpPr>
            <p:cNvPr id="50196" name="Group 28"/>
            <p:cNvGrpSpPr>
              <a:grpSpLocks/>
            </p:cNvGrpSpPr>
            <p:nvPr/>
          </p:nvGrpSpPr>
          <p:grpSpPr bwMode="auto">
            <a:xfrm>
              <a:off x="2101" y="1998"/>
              <a:ext cx="598" cy="1471"/>
              <a:chOff x="357" y="2450"/>
              <a:chExt cx="795" cy="646"/>
            </a:xfrm>
          </p:grpSpPr>
          <p:sp>
            <p:nvSpPr>
              <p:cNvPr id="50198" name="Line 29"/>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50199" name="Line 30"/>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0197" name="Oval 31"/>
            <p:cNvSpPr>
              <a:spLocks noChangeArrowheads="1"/>
            </p:cNvSpPr>
            <p:nvPr/>
          </p:nvSpPr>
          <p:spPr bwMode="auto">
            <a:xfrm>
              <a:off x="2649" y="1959"/>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267296" name="Line 32"/>
          <p:cNvSpPr>
            <a:spLocks noChangeShapeType="1"/>
          </p:cNvSpPr>
          <p:nvPr/>
        </p:nvSpPr>
        <p:spPr bwMode="auto">
          <a:xfrm>
            <a:off x="3621088" y="3167063"/>
            <a:ext cx="823912" cy="0"/>
          </a:xfrm>
          <a:prstGeom prst="line">
            <a:avLst/>
          </a:prstGeom>
          <a:noFill/>
          <a:ln w="44450">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bg-BG"/>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273"/>
                                        </p:tgtEl>
                                        <p:attrNameLst>
                                          <p:attrName>style.visibility</p:attrName>
                                        </p:attrNameLst>
                                      </p:cBhvr>
                                      <p:to>
                                        <p:strVal val="visible"/>
                                      </p:to>
                                    </p:set>
                                    <p:animEffect transition="in" filter="dissolve">
                                      <p:cBhvr>
                                        <p:cTn id="7" dur="500"/>
                                        <p:tgtEl>
                                          <p:spTgt spid="267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96"/>
                                        </p:tgtEl>
                                        <p:attrNameLst>
                                          <p:attrName>style.visibility</p:attrName>
                                        </p:attrNameLst>
                                      </p:cBhvr>
                                      <p:to>
                                        <p:strVal val="visible"/>
                                      </p:to>
                                    </p:set>
                                    <p:animEffect transition="in" filter="wipe(left)">
                                      <p:cBhvr>
                                        <p:cTn id="12" dur="500"/>
                                        <p:tgtEl>
                                          <p:spTgt spid="267296"/>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upRight)">
                                      <p:cBhvr>
                                        <p:cTn id="16" dur="500"/>
                                        <p:tgtEl>
                                          <p:spTgt spid="5"/>
                                        </p:tgtEl>
                                      </p:cBhvr>
                                    </p:animEffect>
                                  </p:childTnLst>
                                </p:cTn>
                              </p:par>
                            </p:childTnLst>
                          </p:cTn>
                        </p:par>
                        <p:par>
                          <p:cTn id="17" fill="hold" nodeType="afterGroup">
                            <p:stCondLst>
                              <p:cond delay="1000"/>
                            </p:stCondLst>
                            <p:childTnLst>
                              <p:par>
                                <p:cTn id="18" presetID="18" presetClass="entr" presetSubtype="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Righ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animBg="1"/>
      <p:bldP spid="26729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0"/>
            <a:ext cx="8304213" cy="1306513"/>
          </a:xfrm>
        </p:spPr>
        <p:txBody>
          <a:bodyPr/>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t>
            </a:r>
            <a:r>
              <a:rPr lang="en-US" sz="2800" i="1" dirty="0" smtClean="0">
                <a:solidFill>
                  <a:srgbClr val="339966"/>
                </a:solidFill>
                <a:effectLst>
                  <a:outerShdw blurRad="38100" dist="38100" dir="2700000" algn="tl">
                    <a:srgbClr val="C0C0C0"/>
                  </a:outerShdw>
                </a:effectLst>
                <a:latin typeface="Tahoma" pitchFamily="34" charset="0"/>
                <a:cs typeface="Arial" charset="0"/>
              </a:rPr>
              <a:t>3</a:t>
            </a:r>
            <a:r>
              <a:rPr lang="en-US" sz="2400" b="0" dirty="0" smtClean="0">
                <a:solidFill>
                  <a:srgbClr val="339966"/>
                </a:solidFill>
                <a:effectLst>
                  <a:outerShdw blurRad="38100" dist="38100" dir="2700000" algn="tl">
                    <a:srgbClr val="C0C0C0"/>
                  </a:outerShdw>
                </a:effectLst>
                <a:latin typeface="Tahoma" pitchFamily="34" charset="0"/>
                <a:cs typeface="Arial" charset="0"/>
              </a:rPr>
              <a:t>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en-US" sz="3300" dirty="0" smtClean="0">
                <a:solidFill>
                  <a:srgbClr val="339966"/>
                </a:solidFill>
                <a:effectLst>
                  <a:outerShdw blurRad="38100" dist="38100" dir="2700000" algn="tl">
                    <a:srgbClr val="C0C0C0"/>
                  </a:outerShdw>
                </a:effectLst>
                <a:cs typeface="Arial" charset="0"/>
              </a:rPr>
              <a:t>C. </a:t>
            </a:r>
            <a:r>
              <a:rPr lang="ru-RU" sz="3300" dirty="0" err="1">
                <a:solidFill>
                  <a:srgbClr val="339966"/>
                </a:solidFill>
                <a:effectLst>
                  <a:outerShdw blurRad="38100" dist="38100" dir="2700000" algn="tl">
                    <a:srgbClr val="C0C0C0"/>
                  </a:outerShdw>
                </a:effectLst>
                <a:cs typeface="Arial" charset="0"/>
              </a:rPr>
              <a:t>Професионални</a:t>
            </a:r>
            <a:r>
              <a:rPr lang="ru-RU" sz="3300" dirty="0">
                <a:solidFill>
                  <a:srgbClr val="339966"/>
                </a:solidFill>
                <a:effectLst>
                  <a:outerShdw blurRad="38100" dist="38100" dir="2700000" algn="tl">
                    <a:srgbClr val="C0C0C0"/>
                  </a:outerShdw>
                </a:effectLst>
                <a:cs typeface="Arial" charset="0"/>
              </a:rPr>
              <a:t> </a:t>
            </a:r>
            <a:r>
              <a:rPr lang="ru-RU" sz="3300" dirty="0" err="1" smtClean="0">
                <a:solidFill>
                  <a:srgbClr val="339966"/>
                </a:solidFill>
                <a:effectLst>
                  <a:outerShdw blurRad="38100" dist="38100" dir="2700000" algn="tl">
                    <a:srgbClr val="C0C0C0"/>
                  </a:outerShdw>
                </a:effectLst>
                <a:cs typeface="Arial" charset="0"/>
              </a:rPr>
              <a:t>съставители</a:t>
            </a:r>
            <a:r>
              <a:rPr lang="ru-RU" sz="3300" dirty="0" smtClean="0">
                <a:solidFill>
                  <a:srgbClr val="339966"/>
                </a:solidFill>
                <a:effectLst>
                  <a:outerShdw blurRad="38100" dist="38100" dir="2700000" algn="tl">
                    <a:srgbClr val="C0C0C0"/>
                  </a:outerShdw>
                </a:effectLst>
                <a:cs typeface="Arial" charset="0"/>
              </a:rPr>
              <a:t> </a:t>
            </a:r>
            <a:r>
              <a:rPr lang="ru-RU" sz="3300" dirty="0" err="1" smtClean="0">
                <a:solidFill>
                  <a:srgbClr val="339966"/>
                </a:solidFill>
                <a:effectLst>
                  <a:outerShdw blurRad="38100" dist="38100" dir="2700000" algn="tl">
                    <a:srgbClr val="C0C0C0"/>
                  </a:outerShdw>
                </a:effectLst>
                <a:cs typeface="Arial" charset="0"/>
              </a:rPr>
              <a:t>повишават</a:t>
            </a:r>
            <a:r>
              <a:rPr lang="ru-RU" sz="3300" dirty="0" smtClean="0">
                <a:solidFill>
                  <a:srgbClr val="339966"/>
                </a:solidFill>
                <a:effectLst>
                  <a:outerShdw blurRad="38100" dist="38100" dir="2700000" algn="tl">
                    <a:srgbClr val="C0C0C0"/>
                  </a:outerShdw>
                </a:effectLst>
                <a:cs typeface="Arial" charset="0"/>
              </a:rPr>
              <a:t> </a:t>
            </a:r>
            <a:r>
              <a:rPr lang="ru-RU" sz="3300" dirty="0" err="1">
                <a:solidFill>
                  <a:srgbClr val="339966"/>
                </a:solidFill>
                <a:effectLst>
                  <a:outerShdw blurRad="38100" dist="38100" dir="2700000" algn="tl">
                    <a:srgbClr val="C0C0C0"/>
                  </a:outerShdw>
                </a:effectLst>
                <a:cs typeface="Arial" charset="0"/>
              </a:rPr>
              <a:t>цената</a:t>
            </a:r>
            <a:r>
              <a:rPr lang="ru-RU" sz="3300" dirty="0">
                <a:solidFill>
                  <a:srgbClr val="339966"/>
                </a:solidFill>
                <a:effectLst>
                  <a:outerShdw blurRad="38100" dist="38100" dir="2700000" algn="tl">
                    <a:srgbClr val="C0C0C0"/>
                  </a:outerShdw>
                </a:effectLst>
                <a:cs typeface="Arial" charset="0"/>
              </a:rPr>
              <a:t> им</a:t>
            </a:r>
            <a:endParaRPr lang="en-US" sz="3300" dirty="0" smtClean="0">
              <a:solidFill>
                <a:srgbClr val="339966"/>
              </a:solidFill>
              <a:effectLst>
                <a:outerShdw blurRad="38100" dist="38100" dir="2700000" algn="tl">
                  <a:srgbClr val="C0C0C0"/>
                </a:outerShdw>
              </a:effectLst>
              <a:cs typeface="Arial" charset="0"/>
            </a:endParaRPr>
          </a:p>
        </p:txBody>
      </p:sp>
      <p:grpSp>
        <p:nvGrpSpPr>
          <p:cNvPr id="51204" name="Group 11"/>
          <p:cNvGrpSpPr>
            <a:grpSpLocks/>
          </p:cNvGrpSpPr>
          <p:nvPr/>
        </p:nvGrpSpPr>
        <p:grpSpPr bwMode="auto">
          <a:xfrm>
            <a:off x="593725" y="290513"/>
            <a:ext cx="8210550" cy="1049337"/>
            <a:chOff x="374" y="183"/>
            <a:chExt cx="5000" cy="661"/>
          </a:xfrm>
        </p:grpSpPr>
        <p:sp>
          <p:nvSpPr>
            <p:cNvPr id="51215"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1216"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1205"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B29C5EBB-F98F-4373-B40A-E969C2127D62}" type="slidenum">
              <a:rPr lang="en-US" altLang="bg-BG" sz="1700">
                <a:solidFill>
                  <a:srgbClr val="777777"/>
                </a:solidFill>
                <a:latin typeface="Tahoma" pitchFamily="34" charset="0"/>
              </a:rPr>
              <a:pPr algn="r" eaLnBrk="1" hangingPunct="1">
                <a:lnSpc>
                  <a:spcPct val="100000"/>
                </a:lnSpc>
                <a:spcBef>
                  <a:spcPct val="0"/>
                </a:spcBef>
                <a:buClrTx/>
                <a:buSzTx/>
                <a:buFontTx/>
                <a:buNone/>
              </a:pPr>
              <a:t>46</a:t>
            </a:fld>
            <a:endParaRPr lang="en-US" altLang="bg-BG" sz="1700">
              <a:solidFill>
                <a:srgbClr val="777777"/>
              </a:solidFill>
              <a:latin typeface="Tahoma" pitchFamily="34" charset="0"/>
            </a:endParaRPr>
          </a:p>
        </p:txBody>
      </p:sp>
      <p:sp>
        <p:nvSpPr>
          <p:cNvPr id="269321" name="Text Box 9"/>
          <p:cNvSpPr txBox="1">
            <a:spLocks noChangeArrowheads="1"/>
          </p:cNvSpPr>
          <p:nvPr/>
        </p:nvSpPr>
        <p:spPr bwMode="auto">
          <a:xfrm>
            <a:off x="5226050" y="1984375"/>
            <a:ext cx="3917950" cy="2246313"/>
          </a:xfrm>
          <a:prstGeom prst="rect">
            <a:avLst/>
          </a:prstGeom>
          <a:solidFill>
            <a:schemeClr val="bg1"/>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30000"/>
              </a:spcBef>
              <a:buClrTx/>
              <a:buSzTx/>
              <a:buFontTx/>
              <a:buNone/>
            </a:pPr>
            <a:r>
              <a:rPr lang="ru-RU" altLang="bg-BG" sz="2600">
                <a:cs typeface="Arial" charset="0"/>
              </a:rPr>
              <a:t>Това измества кривата на търсенето за изготвяне на данъчния софтуер, а не кривата на предлагането.</a:t>
            </a:r>
            <a:endParaRPr lang="en-US" altLang="bg-BG" sz="2600">
              <a:cs typeface="Arial" charset="0"/>
            </a:endParaRPr>
          </a:p>
        </p:txBody>
      </p:sp>
      <p:grpSp>
        <p:nvGrpSpPr>
          <p:cNvPr id="51207" name="Group 10"/>
          <p:cNvGrpSpPr>
            <a:grpSpLocks/>
          </p:cNvGrpSpPr>
          <p:nvPr/>
        </p:nvGrpSpPr>
        <p:grpSpPr bwMode="auto">
          <a:xfrm>
            <a:off x="398463" y="1524000"/>
            <a:ext cx="6364287" cy="5435600"/>
            <a:chOff x="111" y="960"/>
            <a:chExt cx="4009" cy="3424"/>
          </a:xfrm>
        </p:grpSpPr>
        <p:grpSp>
          <p:nvGrpSpPr>
            <p:cNvPr id="51208" name="Group 11"/>
            <p:cNvGrpSpPr>
              <a:grpSpLocks/>
            </p:cNvGrpSpPr>
            <p:nvPr/>
          </p:nvGrpSpPr>
          <p:grpSpPr bwMode="auto">
            <a:xfrm>
              <a:off x="1023" y="1097"/>
              <a:ext cx="2970" cy="2378"/>
              <a:chOff x="2602" y="1083"/>
              <a:chExt cx="3055" cy="2115"/>
            </a:xfrm>
          </p:grpSpPr>
          <p:sp>
            <p:nvSpPr>
              <p:cNvPr id="51213" name="Line 12"/>
              <p:cNvSpPr>
                <a:spLocks noChangeShapeType="1"/>
              </p:cNvSpPr>
              <p:nvPr/>
            </p:nvSpPr>
            <p:spPr bwMode="auto">
              <a:xfrm>
                <a:off x="2603" y="1083"/>
                <a:ext cx="0" cy="2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1214" name="Line 13"/>
              <p:cNvSpPr>
                <a:spLocks noChangeShapeType="1"/>
              </p:cNvSpPr>
              <p:nvPr/>
            </p:nvSpPr>
            <p:spPr bwMode="auto">
              <a:xfrm>
                <a:off x="2602" y="3197"/>
                <a:ext cx="30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1209" name="Text Box 14"/>
            <p:cNvSpPr txBox="1">
              <a:spLocks noChangeArrowheads="1"/>
            </p:cNvSpPr>
            <p:nvPr/>
          </p:nvSpPr>
          <p:spPr bwMode="auto">
            <a:xfrm>
              <a:off x="111" y="960"/>
              <a:ext cx="886" cy="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Цена на софтуер за връщане на данъка</a:t>
              </a:r>
              <a:endParaRPr lang="en-US" altLang="bg-BG" sz="2200">
                <a:cs typeface="Arial" charset="0"/>
              </a:endParaRPr>
            </a:p>
          </p:txBody>
        </p:sp>
        <p:sp>
          <p:nvSpPr>
            <p:cNvPr id="51210" name="Text Box 15"/>
            <p:cNvSpPr txBox="1">
              <a:spLocks noChangeArrowheads="1"/>
            </p:cNvSpPr>
            <p:nvPr/>
          </p:nvSpPr>
          <p:spPr bwMode="auto">
            <a:xfrm>
              <a:off x="2728" y="3473"/>
              <a:ext cx="1392"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bg-BG" altLang="bg-BG" sz="2200">
                  <a:cs typeface="Arial" charset="0"/>
                </a:rPr>
                <a:t>Количество на софтуер за връщане на данъка</a:t>
              </a:r>
              <a:endParaRPr lang="en-US" altLang="bg-BG" sz="2200">
                <a:cs typeface="Arial" charset="0"/>
              </a:endParaRPr>
            </a:p>
          </p:txBody>
        </p:sp>
        <p:sp>
          <p:nvSpPr>
            <p:cNvPr id="51211" name="Line 16"/>
            <p:cNvSpPr>
              <a:spLocks noChangeShapeType="1"/>
            </p:cNvSpPr>
            <p:nvPr/>
          </p:nvSpPr>
          <p:spPr bwMode="auto">
            <a:xfrm rot="4500000">
              <a:off x="1081" y="1553"/>
              <a:ext cx="1412" cy="17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1212" name="Text Box 17"/>
            <p:cNvSpPr txBox="1">
              <a:spLocks noChangeArrowheads="1"/>
            </p:cNvSpPr>
            <p:nvPr/>
          </p:nvSpPr>
          <p:spPr bwMode="auto">
            <a:xfrm>
              <a:off x="2315" y="1266"/>
              <a:ext cx="3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200" b="1" i="1">
                  <a:latin typeface="Tahoma" pitchFamily="34" charset="0"/>
                  <a:cs typeface="Arial" charset="0"/>
                </a:rPr>
                <a:t>S</a:t>
              </a:r>
              <a:r>
                <a:rPr lang="en-US" altLang="bg-BG" sz="2200" b="1" baseline="-25000">
                  <a:latin typeface="Tahoma" pitchFamily="34" charset="0"/>
                  <a:cs typeface="Arial" charset="0"/>
                </a:rPr>
                <a:t>1</a:t>
              </a: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21"/>
                                        </p:tgtEl>
                                        <p:attrNameLst>
                                          <p:attrName>style.visibility</p:attrName>
                                        </p:attrNameLst>
                                      </p:cBhvr>
                                      <p:to>
                                        <p:strVal val="visible"/>
                                      </p:to>
                                    </p:set>
                                    <p:animEffect transition="in" filter="dissolve">
                                      <p:cBhvr>
                                        <p:cTn id="7" dur="500"/>
                                        <p:tgtEl>
                                          <p:spTgt spid="269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222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C76CF238-283E-4CC8-B8C9-977488C2F81E}"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47</a:t>
            </a:fld>
            <a:endParaRPr lang="en-US" altLang="bg-BG" sz="1700" smtClean="0">
              <a:solidFill>
                <a:srgbClr val="777777"/>
              </a:solidFill>
              <a:latin typeface="Tahoma" pitchFamily="34" charset="0"/>
            </a:endParaRPr>
          </a:p>
        </p:txBody>
      </p:sp>
      <p:grpSp>
        <p:nvGrpSpPr>
          <p:cNvPr id="52228" name="Group 2"/>
          <p:cNvGrpSpPr>
            <a:grpSpLocks/>
          </p:cNvGrpSpPr>
          <p:nvPr/>
        </p:nvGrpSpPr>
        <p:grpSpPr bwMode="auto">
          <a:xfrm>
            <a:off x="277813" y="1444625"/>
            <a:ext cx="5513387" cy="4886325"/>
            <a:chOff x="175" y="910"/>
            <a:chExt cx="3473" cy="3078"/>
          </a:xfrm>
        </p:grpSpPr>
        <p:graphicFrame>
          <p:nvGraphicFramePr>
            <p:cNvPr id="52243"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2266" name="Chart" r:id="rId4" imgW="5800649" imgH="5181600" progId="Excel.Chart.8">
                    <p:embed/>
                  </p:oleObj>
                </mc:Choice>
                <mc:Fallback>
                  <p:oleObj name="Chart" r:id="rId4" imgW="5800649" imgH="518160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4"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2245"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sp>
        <p:nvSpPr>
          <p:cNvPr id="52229" name="Rectangle 6"/>
          <p:cNvSpPr>
            <a:spLocks noGrp="1" noChangeArrowheads="1"/>
          </p:cNvSpPr>
          <p:nvPr>
            <p:ph type="title" idx="4294967295"/>
          </p:nvPr>
        </p:nvSpPr>
        <p:spPr>
          <a:xfrm>
            <a:off x="457200" y="223838"/>
            <a:ext cx="8229600" cy="633412"/>
          </a:xfrm>
        </p:spPr>
        <p:txBody>
          <a:bodyPr/>
          <a:lstStyle/>
          <a:p>
            <a:pPr eaLnBrk="1" hangingPunct="1"/>
            <a:r>
              <a:rPr lang="bg-BG" altLang="bg-BG" sz="3600" smtClean="0"/>
              <a:t>Търсене и предлагане -заедно</a:t>
            </a:r>
            <a:endParaRPr lang="en-US" altLang="bg-BG" sz="3600" smtClean="0"/>
          </a:p>
        </p:txBody>
      </p:sp>
      <p:grpSp>
        <p:nvGrpSpPr>
          <p:cNvPr id="52230" name="Group 7"/>
          <p:cNvGrpSpPr>
            <a:grpSpLocks/>
          </p:cNvGrpSpPr>
          <p:nvPr/>
        </p:nvGrpSpPr>
        <p:grpSpPr bwMode="auto">
          <a:xfrm>
            <a:off x="1808163" y="1946275"/>
            <a:ext cx="2101850" cy="3660775"/>
            <a:chOff x="1139" y="1226"/>
            <a:chExt cx="1324" cy="2306"/>
          </a:xfrm>
        </p:grpSpPr>
        <p:sp>
          <p:nvSpPr>
            <p:cNvPr id="52241" name="Line 8"/>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2" name="Text Box 9"/>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2231" name="Group 10"/>
          <p:cNvGrpSpPr>
            <a:grpSpLocks/>
          </p:cNvGrpSpPr>
          <p:nvPr/>
        </p:nvGrpSpPr>
        <p:grpSpPr bwMode="auto">
          <a:xfrm>
            <a:off x="1327150" y="1944688"/>
            <a:ext cx="3367088" cy="3665537"/>
            <a:chOff x="836" y="1225"/>
            <a:chExt cx="2121" cy="2309"/>
          </a:xfrm>
        </p:grpSpPr>
        <p:sp>
          <p:nvSpPr>
            <p:cNvPr id="52239" name="Line 11"/>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0" name="Text Box 12"/>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112653" name="Text Box 13"/>
          <p:cNvSpPr txBox="1">
            <a:spLocks noChangeArrowheads="1"/>
          </p:cNvSpPr>
          <p:nvPr/>
        </p:nvSpPr>
        <p:spPr bwMode="auto">
          <a:xfrm>
            <a:off x="5295900" y="1754188"/>
            <a:ext cx="3170238" cy="31464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SzTx/>
              <a:buFontTx/>
              <a:buNone/>
            </a:pPr>
            <a:r>
              <a:rPr lang="bg-BG" altLang="bg-BG" sz="2700" b="1">
                <a:solidFill>
                  <a:srgbClr val="CC0000"/>
                </a:solidFill>
                <a:cs typeface="Arial" charset="0"/>
              </a:rPr>
              <a:t>Равновесие</a:t>
            </a:r>
            <a:r>
              <a:rPr lang="en-US" altLang="bg-BG" sz="2700">
                <a:cs typeface="Arial" charset="0"/>
              </a:rPr>
              <a:t>:  </a:t>
            </a:r>
            <a:br>
              <a:rPr lang="en-US" altLang="bg-BG" sz="2700">
                <a:cs typeface="Arial" charset="0"/>
              </a:rPr>
            </a:br>
            <a:r>
              <a:rPr lang="bg-BG" altLang="bg-BG" sz="2700">
                <a:cs typeface="Arial" charset="0"/>
              </a:rPr>
              <a:t>Цената в пресечната точка на кривите на търсенето и предлагането е равновесна</a:t>
            </a:r>
            <a:endParaRPr lang="en-US" altLang="bg-BG" sz="2700">
              <a:cs typeface="Arial" charset="0"/>
            </a:endParaRPr>
          </a:p>
        </p:txBody>
      </p:sp>
      <p:grpSp>
        <p:nvGrpSpPr>
          <p:cNvPr id="5" name="Group 14"/>
          <p:cNvGrpSpPr>
            <a:grpSpLocks/>
          </p:cNvGrpSpPr>
          <p:nvPr/>
        </p:nvGrpSpPr>
        <p:grpSpPr bwMode="auto">
          <a:xfrm>
            <a:off x="1319213" y="3833813"/>
            <a:ext cx="1676400" cy="1781175"/>
            <a:chOff x="831" y="2415"/>
            <a:chExt cx="1056" cy="1122"/>
          </a:xfrm>
        </p:grpSpPr>
        <p:grpSp>
          <p:nvGrpSpPr>
            <p:cNvPr id="52235" name="Group 15"/>
            <p:cNvGrpSpPr>
              <a:grpSpLocks/>
            </p:cNvGrpSpPr>
            <p:nvPr/>
          </p:nvGrpSpPr>
          <p:grpSpPr bwMode="auto">
            <a:xfrm>
              <a:off x="831" y="2461"/>
              <a:ext cx="1013" cy="1076"/>
              <a:chOff x="357" y="2450"/>
              <a:chExt cx="795" cy="646"/>
            </a:xfrm>
          </p:grpSpPr>
          <p:sp>
            <p:nvSpPr>
              <p:cNvPr id="52237" name="Line 16"/>
              <p:cNvSpPr>
                <a:spLocks noChangeShapeType="1"/>
              </p:cNvSpPr>
              <p:nvPr/>
            </p:nvSpPr>
            <p:spPr bwMode="auto">
              <a:xfrm>
                <a:off x="357" y="2450"/>
                <a:ext cx="795" cy="0"/>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2238" name="Line 17"/>
              <p:cNvSpPr>
                <a:spLocks noChangeShapeType="1"/>
              </p:cNvSpPr>
              <p:nvPr/>
            </p:nvSpPr>
            <p:spPr bwMode="auto">
              <a:xfrm>
                <a:off x="1152" y="2451"/>
                <a:ext cx="0" cy="645"/>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2236" name="Oval 18"/>
            <p:cNvSpPr>
              <a:spLocks noChangeArrowheads="1"/>
            </p:cNvSpPr>
            <p:nvPr/>
          </p:nvSpPr>
          <p:spPr bwMode="auto">
            <a:xfrm>
              <a:off x="1799" y="241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52234"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53"/>
                                        </p:tgtEl>
                                        <p:attrNameLst>
                                          <p:attrName>style.visibility</p:attrName>
                                        </p:attrNameLst>
                                      </p:cBhvr>
                                      <p:to>
                                        <p:strVal val="visible"/>
                                      </p:to>
                                    </p:set>
                                    <p:animEffect transition="in" filter="dissolve">
                                      <p:cBhvr>
                                        <p:cTn id="7" dur="500"/>
                                        <p:tgtEl>
                                          <p:spTgt spid="112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325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34C45DDD-7069-4875-A3E6-259A08AD9F77}"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48</a:t>
            </a:fld>
            <a:endParaRPr lang="en-US" altLang="bg-BG" sz="1700" smtClean="0">
              <a:solidFill>
                <a:srgbClr val="777777"/>
              </a:solidFill>
              <a:latin typeface="Tahoma" pitchFamily="34" charset="0"/>
            </a:endParaRPr>
          </a:p>
        </p:txBody>
      </p:sp>
      <p:grpSp>
        <p:nvGrpSpPr>
          <p:cNvPr id="53252" name="Group 2"/>
          <p:cNvGrpSpPr>
            <a:grpSpLocks/>
          </p:cNvGrpSpPr>
          <p:nvPr/>
        </p:nvGrpSpPr>
        <p:grpSpPr bwMode="auto">
          <a:xfrm>
            <a:off x="1808163" y="1946275"/>
            <a:ext cx="2101850" cy="3660775"/>
            <a:chOff x="1139" y="1226"/>
            <a:chExt cx="1324" cy="2306"/>
          </a:xfrm>
        </p:grpSpPr>
        <p:sp>
          <p:nvSpPr>
            <p:cNvPr id="53305" name="Line 3"/>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3306" name="Text Box 4"/>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3253" name="Group 5"/>
          <p:cNvGrpSpPr>
            <a:grpSpLocks/>
          </p:cNvGrpSpPr>
          <p:nvPr/>
        </p:nvGrpSpPr>
        <p:grpSpPr bwMode="auto">
          <a:xfrm>
            <a:off x="1327150" y="1944688"/>
            <a:ext cx="3367088" cy="3665537"/>
            <a:chOff x="836" y="1225"/>
            <a:chExt cx="2121" cy="2309"/>
          </a:xfrm>
        </p:grpSpPr>
        <p:sp>
          <p:nvSpPr>
            <p:cNvPr id="53303" name="Line 6"/>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3304" name="Text Box 7"/>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grpSp>
        <p:nvGrpSpPr>
          <p:cNvPr id="53254" name="Group 8"/>
          <p:cNvGrpSpPr>
            <a:grpSpLocks/>
          </p:cNvGrpSpPr>
          <p:nvPr/>
        </p:nvGrpSpPr>
        <p:grpSpPr bwMode="auto">
          <a:xfrm>
            <a:off x="277813" y="1444625"/>
            <a:ext cx="5513387" cy="4886325"/>
            <a:chOff x="175" y="910"/>
            <a:chExt cx="3473" cy="3078"/>
          </a:xfrm>
        </p:grpSpPr>
        <p:graphicFrame>
          <p:nvGraphicFramePr>
            <p:cNvPr id="53300" name="Object 9"/>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3327" name="Chart" r:id="rId4" imgW="5800649" imgH="5181600" progId="Excel.Chart.8">
                    <p:embed/>
                  </p:oleObj>
                </mc:Choice>
                <mc:Fallback>
                  <p:oleObj name="Chart" r:id="rId4" imgW="5800649" imgH="5181600" progId="Excel.Char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01" name="Text Box 10"/>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3302" name="Text Box 11"/>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sp>
        <p:nvSpPr>
          <p:cNvPr id="113676" name="Rectangle 12"/>
          <p:cNvSpPr>
            <a:spLocks noGrp="1" noChangeArrowheads="1"/>
          </p:cNvSpPr>
          <p:nvPr>
            <p:ph type="title" idx="4294967295"/>
          </p:nvPr>
        </p:nvSpPr>
        <p:spPr>
          <a:xfrm>
            <a:off x="569913" y="284163"/>
            <a:ext cx="6103937" cy="622300"/>
          </a:xfrm>
        </p:spPr>
        <p:txBody>
          <a:bodyPr/>
          <a:lstStyle/>
          <a:p>
            <a:pPr algn="l" eaLnBrk="1" hangingPunct="1"/>
            <a:r>
              <a:rPr lang="bg-BG" altLang="bg-BG" sz="3100" smtClean="0">
                <a:solidFill>
                  <a:srgbClr val="CC0000"/>
                </a:solidFill>
              </a:rPr>
              <a:t>Равновесна цена</a:t>
            </a:r>
            <a:r>
              <a:rPr lang="en-US" altLang="bg-BG" sz="3100" smtClean="0">
                <a:solidFill>
                  <a:srgbClr val="CC0000"/>
                </a:solidFill>
              </a:rPr>
              <a:t>:</a:t>
            </a:r>
          </a:p>
        </p:txBody>
      </p:sp>
      <p:graphicFrame>
        <p:nvGraphicFramePr>
          <p:cNvPr id="113677" name="Group 13"/>
          <p:cNvGraphicFramePr>
            <a:graphicFrameLocks noGrp="1"/>
          </p:cNvGraphicFramePr>
          <p:nvPr/>
        </p:nvGraphicFramePr>
        <p:xfrm>
          <a:off x="6173788" y="2070100"/>
          <a:ext cx="2293937" cy="3836989"/>
        </p:xfrm>
        <a:graphic>
          <a:graphicData uri="http://schemas.openxmlformats.org/drawingml/2006/table">
            <a:tbl>
              <a:tblPr/>
              <a:tblGrid>
                <a:gridCol w="701675"/>
                <a:gridCol w="869950"/>
                <a:gridCol w="722312"/>
              </a:tblGrid>
              <a:tr h="508076">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marT="45727" marB="45727"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r>
                        <a:rPr kumimoji="0" lang="en-US" sz="2400" b="1" i="1" u="none" strike="noStrike" cap="none" normalizeH="0" baseline="30000" smtClean="0">
                          <a:ln>
                            <a:noFill/>
                          </a:ln>
                          <a:solidFill>
                            <a:schemeClr val="tx1"/>
                          </a:solidFill>
                          <a:effectLst/>
                          <a:latin typeface="Arial" charset="0"/>
                        </a:rPr>
                        <a:t>D</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r>
                        <a:rPr kumimoji="0" lang="en-US" sz="2400" b="1" i="1" u="none" strike="noStrike" cap="none" normalizeH="0" baseline="30000" smtClean="0">
                          <a:ln>
                            <a:noFill/>
                          </a:ln>
                          <a:solidFill>
                            <a:schemeClr val="tx1"/>
                          </a:solidFill>
                          <a:effectLst/>
                          <a:latin typeface="Arial" charset="0"/>
                        </a:rPr>
                        <a:t>S</a:t>
                      </a:r>
                    </a:p>
                  </a:txBody>
                  <a:tcPr marT="45727" marB="45727"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24</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21</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18</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113731" name="Text Box 67"/>
          <p:cNvSpPr txBox="1">
            <a:spLocks noChangeArrowheads="1"/>
          </p:cNvSpPr>
          <p:nvPr/>
        </p:nvSpPr>
        <p:spPr bwMode="auto">
          <a:xfrm>
            <a:off x="1522413" y="754063"/>
            <a:ext cx="7246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цената, която се равнява на доставено количество с търсеното количество</a:t>
            </a:r>
            <a:endParaRPr lang="en-US" altLang="bg-BG" sz="2700">
              <a:cs typeface="Arial" charset="0"/>
            </a:endParaRPr>
          </a:p>
        </p:txBody>
      </p:sp>
      <p:grpSp>
        <p:nvGrpSpPr>
          <p:cNvPr id="53291" name="Group 68"/>
          <p:cNvGrpSpPr>
            <a:grpSpLocks/>
          </p:cNvGrpSpPr>
          <p:nvPr/>
        </p:nvGrpSpPr>
        <p:grpSpPr bwMode="auto">
          <a:xfrm>
            <a:off x="1319213" y="3833813"/>
            <a:ext cx="1676400" cy="1781175"/>
            <a:chOff x="831" y="2415"/>
            <a:chExt cx="1056" cy="1122"/>
          </a:xfrm>
        </p:grpSpPr>
        <p:grpSp>
          <p:nvGrpSpPr>
            <p:cNvPr id="53296" name="Group 69"/>
            <p:cNvGrpSpPr>
              <a:grpSpLocks/>
            </p:cNvGrpSpPr>
            <p:nvPr/>
          </p:nvGrpSpPr>
          <p:grpSpPr bwMode="auto">
            <a:xfrm>
              <a:off x="831" y="2461"/>
              <a:ext cx="1013" cy="1076"/>
              <a:chOff x="357" y="2450"/>
              <a:chExt cx="795" cy="646"/>
            </a:xfrm>
          </p:grpSpPr>
          <p:sp>
            <p:nvSpPr>
              <p:cNvPr id="53298" name="Line 70"/>
              <p:cNvSpPr>
                <a:spLocks noChangeShapeType="1"/>
              </p:cNvSpPr>
              <p:nvPr/>
            </p:nvSpPr>
            <p:spPr bwMode="auto">
              <a:xfrm>
                <a:off x="357" y="2450"/>
                <a:ext cx="795" cy="0"/>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3299" name="Line 71"/>
              <p:cNvSpPr>
                <a:spLocks noChangeShapeType="1"/>
              </p:cNvSpPr>
              <p:nvPr/>
            </p:nvSpPr>
            <p:spPr bwMode="auto">
              <a:xfrm>
                <a:off x="1152" y="2451"/>
                <a:ext cx="0" cy="645"/>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3297" name="Oval 72"/>
            <p:cNvSpPr>
              <a:spLocks noChangeArrowheads="1"/>
            </p:cNvSpPr>
            <p:nvPr/>
          </p:nvSpPr>
          <p:spPr bwMode="auto">
            <a:xfrm>
              <a:off x="1799" y="241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7" name="Group 73"/>
          <p:cNvGrpSpPr>
            <a:grpSpLocks/>
          </p:cNvGrpSpPr>
          <p:nvPr/>
        </p:nvGrpSpPr>
        <p:grpSpPr bwMode="auto">
          <a:xfrm>
            <a:off x="309563" y="3702050"/>
            <a:ext cx="6419850" cy="727075"/>
            <a:chOff x="195" y="2332"/>
            <a:chExt cx="4044" cy="458"/>
          </a:xfrm>
        </p:grpSpPr>
        <p:sp>
          <p:nvSpPr>
            <p:cNvPr id="53294" name="Rectangle 74"/>
            <p:cNvSpPr>
              <a:spLocks noChangeArrowheads="1"/>
            </p:cNvSpPr>
            <p:nvPr/>
          </p:nvSpPr>
          <p:spPr bwMode="auto">
            <a:xfrm>
              <a:off x="195" y="2332"/>
              <a:ext cx="529" cy="24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3295" name="Rectangle 75"/>
            <p:cNvSpPr>
              <a:spLocks noChangeArrowheads="1"/>
            </p:cNvSpPr>
            <p:nvPr/>
          </p:nvSpPr>
          <p:spPr bwMode="auto">
            <a:xfrm>
              <a:off x="3979" y="2552"/>
              <a:ext cx="260" cy="2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53293"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wipe(left)">
                                      <p:cBhvr>
                                        <p:cTn id="7" dur="500"/>
                                        <p:tgtEl>
                                          <p:spTgt spid="11367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3731"/>
                                        </p:tgtEl>
                                        <p:attrNameLst>
                                          <p:attrName>style.visibility</p:attrName>
                                        </p:attrNameLst>
                                      </p:cBhvr>
                                      <p:to>
                                        <p:strVal val="visible"/>
                                      </p:to>
                                    </p:set>
                                    <p:animEffect transition="in" filter="wipe(left)">
                                      <p:cBhvr>
                                        <p:cTn id="10" dur="500"/>
                                        <p:tgtEl>
                                          <p:spTgt spid="1137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p:bldP spid="113731"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xfrm>
            <a:off x="-14050" y="6392863"/>
            <a:ext cx="7335838" cy="36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dirty="0" smtClean="0">
                <a:solidFill>
                  <a:srgbClr val="777777"/>
                </a:solidFill>
              </a:rPr>
              <a:t>Пазарни сили на търсенето и предлагането</a:t>
            </a:r>
            <a:endParaRPr lang="en-US" altLang="bg-BG" sz="1800" dirty="0" smtClean="0">
              <a:solidFill>
                <a:srgbClr val="777777"/>
              </a:solidFill>
            </a:endParaRPr>
          </a:p>
        </p:txBody>
      </p:sp>
      <p:sp>
        <p:nvSpPr>
          <p:cNvPr id="81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3DE852BF-5831-48D5-A357-1F7FC2D853BB}"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a:t>
            </a:fld>
            <a:endParaRPr lang="en-US" altLang="bg-BG" sz="1700" smtClean="0">
              <a:solidFill>
                <a:srgbClr val="777777"/>
              </a:solidFill>
              <a:latin typeface="Tahoma" pitchFamily="34" charset="0"/>
            </a:endParaRPr>
          </a:p>
        </p:txBody>
      </p:sp>
      <p:sp>
        <p:nvSpPr>
          <p:cNvPr id="8196" name="Rectangle 2"/>
          <p:cNvSpPr>
            <a:spLocks noGrp="1" noChangeArrowheads="1"/>
          </p:cNvSpPr>
          <p:nvPr>
            <p:ph type="title" idx="4294967295"/>
          </p:nvPr>
        </p:nvSpPr>
        <p:spPr>
          <a:xfrm>
            <a:off x="222250" y="0"/>
            <a:ext cx="8686800" cy="901700"/>
          </a:xfrm>
        </p:spPr>
        <p:txBody>
          <a:bodyPr/>
          <a:lstStyle/>
          <a:p>
            <a:pPr eaLnBrk="1" hangingPunct="1"/>
            <a:r>
              <a:rPr lang="bg-BG" altLang="bg-BG" sz="3400" dirty="0" smtClean="0"/>
              <a:t>Търсено количество</a:t>
            </a:r>
            <a:endParaRPr lang="en-US" altLang="bg-BG" sz="3400" dirty="0" smtClean="0"/>
          </a:p>
        </p:txBody>
      </p:sp>
      <p:sp>
        <p:nvSpPr>
          <p:cNvPr id="25605" name="Rectangle 3"/>
          <p:cNvSpPr>
            <a:spLocks noGrp="1" noChangeArrowheads="1"/>
          </p:cNvSpPr>
          <p:nvPr>
            <p:ph type="body" idx="4294967295"/>
          </p:nvPr>
        </p:nvSpPr>
        <p:spPr>
          <a:xfrm>
            <a:off x="0" y="1016000"/>
            <a:ext cx="5630863" cy="3527425"/>
          </a:xfrm>
        </p:spPr>
        <p:txBody>
          <a:bodyPr/>
          <a:lstStyle/>
          <a:p>
            <a:pPr eaLnBrk="1" hangingPunct="1"/>
            <a:r>
              <a:rPr lang="bg-BG" altLang="bg-BG" dirty="0" smtClean="0"/>
              <a:t>Търсенето-</a:t>
            </a:r>
            <a:r>
              <a:rPr lang="en-US" altLang="bg-BG" dirty="0" smtClean="0"/>
              <a:t>(d)</a:t>
            </a:r>
            <a:r>
              <a:rPr lang="bg-BG" altLang="bg-BG" dirty="0" smtClean="0"/>
              <a:t>: </a:t>
            </a:r>
            <a:endParaRPr lang="en-US" altLang="bg-BG" dirty="0" smtClean="0"/>
          </a:p>
          <a:p>
            <a:pPr eaLnBrk="1" hangingPunct="1"/>
            <a:r>
              <a:rPr lang="bg-BG" altLang="bg-BG" dirty="0" smtClean="0"/>
              <a:t>таблицата, която показва връзката между цената на стоката и търсеното количество</a:t>
            </a:r>
            <a:br>
              <a:rPr lang="bg-BG" altLang="bg-BG" dirty="0" smtClean="0"/>
            </a:br>
            <a:r>
              <a:rPr lang="bg-BG" altLang="bg-BG" dirty="0" smtClean="0"/>
              <a:t>Пример: търсене на Мария за кафе.</a:t>
            </a:r>
            <a:endParaRPr lang="en-US" altLang="bg-BG" dirty="0" smtClean="0"/>
          </a:p>
          <a:p>
            <a:pPr eaLnBrk="1" hangingPunct="1"/>
            <a:r>
              <a:rPr lang="bg-BG" altLang="bg-BG" dirty="0" smtClean="0"/>
              <a:t>Търсено количество-</a:t>
            </a:r>
            <a:r>
              <a:rPr lang="en-US" altLang="bg-BG" dirty="0" smtClean="0"/>
              <a:t>d </a:t>
            </a:r>
            <a:r>
              <a:rPr lang="en-US" altLang="bg-BG" sz="2000" b="1" dirty="0" smtClean="0"/>
              <a:t>1-</a:t>
            </a:r>
            <a:r>
              <a:rPr lang="bg-BG" altLang="bg-BG" sz="2000" b="1" dirty="0" smtClean="0"/>
              <a:t> търсеното количество е конкретно определено в зависимост от цената, дохода и желанието на потребителя</a:t>
            </a:r>
            <a:endParaRPr lang="en-US" altLang="bg-BG" b="1" dirty="0" smtClean="0"/>
          </a:p>
        </p:txBody>
      </p:sp>
      <p:graphicFrame>
        <p:nvGraphicFramePr>
          <p:cNvPr id="71684" name="Group 4"/>
          <p:cNvGraphicFramePr>
            <a:graphicFrameLocks noGrp="1"/>
          </p:cNvGraphicFramePr>
          <p:nvPr/>
        </p:nvGraphicFramePr>
        <p:xfrm>
          <a:off x="6191250" y="841375"/>
          <a:ext cx="2668588" cy="4572000"/>
        </p:xfrm>
        <a:graphic>
          <a:graphicData uri="http://schemas.openxmlformats.org/drawingml/2006/table">
            <a:tbl>
              <a:tblPr/>
              <a:tblGrid>
                <a:gridCol w="998538"/>
                <a:gridCol w="1670050"/>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bg-BG" sz="2400" b="0" i="0" u="none" strike="noStrike" cap="none" normalizeH="0" baseline="0" dirty="0" smtClean="0">
                          <a:ln>
                            <a:noFill/>
                          </a:ln>
                          <a:solidFill>
                            <a:schemeClr val="tx1"/>
                          </a:solidFill>
                          <a:effectLst/>
                          <a:latin typeface="Arial" charset="0"/>
                        </a:rPr>
                        <a:t>Цена за кафе</a:t>
                      </a: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bg-BG" sz="1800" b="0" i="0" u="none" strike="noStrike" cap="none" normalizeH="0" baseline="0" dirty="0" smtClean="0">
                          <a:ln>
                            <a:noFill/>
                          </a:ln>
                          <a:solidFill>
                            <a:schemeClr val="tx1"/>
                          </a:solidFill>
                          <a:effectLst/>
                          <a:latin typeface="Arial" charset="0"/>
                        </a:rPr>
                        <a:t>Количество кафе</a:t>
                      </a:r>
                      <a:endParaRPr kumimoji="0" lang="en-US" sz="18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71729" name="Rectangle 49"/>
          <p:cNvSpPr>
            <a:spLocks noChangeArrowheads="1"/>
          </p:cNvSpPr>
          <p:nvPr/>
        </p:nvSpPr>
        <p:spPr bwMode="auto">
          <a:xfrm>
            <a:off x="565150" y="4692650"/>
            <a:ext cx="484028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bg-BG">
              <a:cs typeface="Arial" charset="0"/>
            </a:endParaRPr>
          </a:p>
        </p:txBody>
      </p:sp>
      <p:sp>
        <p:nvSpPr>
          <p:cNvPr id="82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
        <p:nvSpPr>
          <p:cNvPr id="8225" name="Rectangle 1"/>
          <p:cNvSpPr>
            <a:spLocks noChangeArrowheads="1"/>
          </p:cNvSpPr>
          <p:nvPr/>
        </p:nvSpPr>
        <p:spPr bwMode="auto">
          <a:xfrm>
            <a:off x="5066675" y="5591332"/>
            <a:ext cx="42713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dirty="0"/>
              <a:t>Забележете, че  Мария инстинктивно спазва закона за търсенето, защото при висока цена купува по-малко</a:t>
            </a:r>
            <a:r>
              <a:rPr lang="bg-BG" altLang="bg-BG" sz="1800" dirty="0" smtClean="0"/>
              <a:t>,</a:t>
            </a:r>
            <a:r>
              <a:rPr lang="en-US" altLang="bg-BG" sz="1800" dirty="0" smtClean="0"/>
              <a:t> </a:t>
            </a:r>
            <a:r>
              <a:rPr lang="bg-BG" altLang="bg-BG" sz="1800" dirty="0" smtClean="0"/>
              <a:t>а </a:t>
            </a:r>
            <a:r>
              <a:rPr lang="bg-BG" altLang="bg-BG" sz="1800" dirty="0"/>
              <a:t>при ниска купува повече.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wipe(left)">
                                      <p:cBhvr>
                                        <p:cTn id="17" dur="500"/>
                                        <p:tgtEl>
                                          <p:spTgt spid="25605">
                                            <p:txEl>
                                              <p:pRg st="2" end="2"/>
                                            </p:txEl>
                                          </p:spTgt>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71684"/>
                                        </p:tgtEl>
                                        <p:attrNameLst>
                                          <p:attrName>style.visibility</p:attrName>
                                        </p:attrNameLst>
                                      </p:cBhvr>
                                      <p:to>
                                        <p:strVal val="visible"/>
                                      </p:to>
                                    </p:set>
                                    <p:animEffect transition="in" filter="dissolve">
                                      <p:cBhvr>
                                        <p:cTn id="21" dur="500"/>
                                        <p:tgtEl>
                                          <p:spTgt spid="716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nodePh="1">
                                  <p:stCondLst>
                                    <p:cond delay="0"/>
                                  </p:stCondLst>
                                  <p:endCondLst>
                                    <p:cond evt="begin" delay="0">
                                      <p:tn val="24"/>
                                    </p:cond>
                                  </p:endCondLst>
                                  <p:childTnLst>
                                    <p:set>
                                      <p:cBhvr>
                                        <p:cTn id="25" dur="1" fill="hold">
                                          <p:stCondLst>
                                            <p:cond delay="0"/>
                                          </p:stCondLst>
                                        </p:cTn>
                                        <p:tgtEl>
                                          <p:spTgt spid="71729"/>
                                        </p:tgtEl>
                                        <p:attrNameLst>
                                          <p:attrName>style.visibility</p:attrName>
                                        </p:attrNameLst>
                                      </p:cBhvr>
                                      <p:to>
                                        <p:strVal val="visible"/>
                                      </p:to>
                                    </p:set>
                                    <p:animEffect transition="in" filter="wipe(left)">
                                      <p:cBhvr>
                                        <p:cTn id="26" dur="500"/>
                                        <p:tgtEl>
                                          <p:spTgt spid="71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P spid="717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427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EAA9FCF6-9755-4233-AA26-0624ABAEE025}" type="slidenum">
              <a:rPr lang="en-US" altLang="bg-BG" sz="1700" smtClean="0">
                <a:solidFill>
                  <a:srgbClr val="777777"/>
                </a:solidFill>
                <a:latin typeface="Tahoma" pitchFamily="34" charset="0"/>
              </a:rPr>
              <a:pPr eaLnBrk="1" hangingPunct="1">
                <a:lnSpc>
                  <a:spcPct val="100000"/>
                </a:lnSpc>
                <a:spcBef>
                  <a:spcPct val="0"/>
                </a:spcBef>
                <a:buClrTx/>
                <a:buSzTx/>
                <a:buFontTx/>
                <a:buNone/>
              </a:pPr>
              <a:t>49</a:t>
            </a:fld>
            <a:endParaRPr lang="en-US" altLang="bg-BG" sz="1700" smtClean="0">
              <a:solidFill>
                <a:srgbClr val="777777"/>
              </a:solidFill>
              <a:latin typeface="Tahoma" pitchFamily="34" charset="0"/>
            </a:endParaRPr>
          </a:p>
        </p:txBody>
      </p:sp>
      <p:grpSp>
        <p:nvGrpSpPr>
          <p:cNvPr id="54276" name="Group 2"/>
          <p:cNvGrpSpPr>
            <a:grpSpLocks/>
          </p:cNvGrpSpPr>
          <p:nvPr/>
        </p:nvGrpSpPr>
        <p:grpSpPr bwMode="auto">
          <a:xfrm>
            <a:off x="1808163" y="1946275"/>
            <a:ext cx="2101850" cy="3660775"/>
            <a:chOff x="1139" y="1226"/>
            <a:chExt cx="1324" cy="2306"/>
          </a:xfrm>
        </p:grpSpPr>
        <p:sp>
          <p:nvSpPr>
            <p:cNvPr id="54329" name="Line 3"/>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4330" name="Text Box 4"/>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4277" name="Group 5"/>
          <p:cNvGrpSpPr>
            <a:grpSpLocks/>
          </p:cNvGrpSpPr>
          <p:nvPr/>
        </p:nvGrpSpPr>
        <p:grpSpPr bwMode="auto">
          <a:xfrm>
            <a:off x="1327150" y="1944688"/>
            <a:ext cx="3367088" cy="3665537"/>
            <a:chOff x="836" y="1225"/>
            <a:chExt cx="2121" cy="2309"/>
          </a:xfrm>
        </p:grpSpPr>
        <p:sp>
          <p:nvSpPr>
            <p:cNvPr id="54327" name="Line 6"/>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4328" name="Text Box 7"/>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grpSp>
        <p:nvGrpSpPr>
          <p:cNvPr id="54278" name="Group 8"/>
          <p:cNvGrpSpPr>
            <a:grpSpLocks/>
          </p:cNvGrpSpPr>
          <p:nvPr/>
        </p:nvGrpSpPr>
        <p:grpSpPr bwMode="auto">
          <a:xfrm>
            <a:off x="277813" y="1444625"/>
            <a:ext cx="5513387" cy="4886325"/>
            <a:chOff x="175" y="910"/>
            <a:chExt cx="3473" cy="3078"/>
          </a:xfrm>
        </p:grpSpPr>
        <p:graphicFrame>
          <p:nvGraphicFramePr>
            <p:cNvPr id="54324" name="Object 9"/>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4351" name="Chart" r:id="rId4" imgW="5800649" imgH="5181600" progId="Excel.Chart.8">
                    <p:embed/>
                  </p:oleObj>
                </mc:Choice>
                <mc:Fallback>
                  <p:oleObj name="Chart" r:id="rId4" imgW="5800649" imgH="5181600" progId="Excel.Char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25" name="Text Box 10"/>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4326" name="Text Box 11"/>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sp>
        <p:nvSpPr>
          <p:cNvPr id="114700" name="Rectangle 12"/>
          <p:cNvSpPr>
            <a:spLocks noGrp="1" noChangeArrowheads="1"/>
          </p:cNvSpPr>
          <p:nvPr>
            <p:ph type="title" idx="4294967295"/>
          </p:nvPr>
        </p:nvSpPr>
        <p:spPr>
          <a:xfrm>
            <a:off x="571500" y="280988"/>
            <a:ext cx="6586538" cy="622300"/>
          </a:xfrm>
        </p:spPr>
        <p:txBody>
          <a:bodyPr/>
          <a:lstStyle/>
          <a:p>
            <a:pPr algn="l" eaLnBrk="1" hangingPunct="1"/>
            <a:r>
              <a:rPr lang="bg-BG" altLang="bg-BG" sz="3100" smtClean="0">
                <a:solidFill>
                  <a:srgbClr val="CC0000"/>
                </a:solidFill>
              </a:rPr>
              <a:t>Равновестна цена</a:t>
            </a:r>
            <a:r>
              <a:rPr lang="en-US" altLang="bg-BG" sz="3100" smtClean="0">
                <a:solidFill>
                  <a:srgbClr val="CC0000"/>
                </a:solidFill>
              </a:rPr>
              <a:t>:</a:t>
            </a:r>
          </a:p>
        </p:txBody>
      </p:sp>
      <p:graphicFrame>
        <p:nvGraphicFramePr>
          <p:cNvPr id="114701" name="Group 13"/>
          <p:cNvGraphicFramePr>
            <a:graphicFrameLocks noGrp="1"/>
          </p:cNvGraphicFramePr>
          <p:nvPr/>
        </p:nvGraphicFramePr>
        <p:xfrm>
          <a:off x="6173788" y="2070100"/>
          <a:ext cx="2293937" cy="3836989"/>
        </p:xfrm>
        <a:graphic>
          <a:graphicData uri="http://schemas.openxmlformats.org/drawingml/2006/table">
            <a:tbl>
              <a:tblPr/>
              <a:tblGrid>
                <a:gridCol w="701675"/>
                <a:gridCol w="869950"/>
                <a:gridCol w="722312"/>
              </a:tblGrid>
              <a:tr h="508076">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marT="45727" marB="45727"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r>
                        <a:rPr kumimoji="0" lang="en-US" sz="2400" b="1" i="1" u="none" strike="noStrike" cap="none" normalizeH="0" baseline="30000" smtClean="0">
                          <a:ln>
                            <a:noFill/>
                          </a:ln>
                          <a:solidFill>
                            <a:schemeClr val="tx1"/>
                          </a:solidFill>
                          <a:effectLst/>
                          <a:latin typeface="Arial" charset="0"/>
                        </a:rPr>
                        <a:t>D</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r>
                        <a:rPr kumimoji="0" lang="en-US" sz="2400" b="1" i="1" u="none" strike="noStrike" cap="none" normalizeH="0" baseline="30000" smtClean="0">
                          <a:ln>
                            <a:noFill/>
                          </a:ln>
                          <a:solidFill>
                            <a:schemeClr val="tx1"/>
                          </a:solidFill>
                          <a:effectLst/>
                          <a:latin typeface="Arial" charset="0"/>
                        </a:rPr>
                        <a:t>S</a:t>
                      </a:r>
                    </a:p>
                  </a:txBody>
                  <a:tcPr marT="45727" marB="45727"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24</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21</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18</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559">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marT="45727" marB="45727"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marT="45727" marB="457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a:t>
                      </a:r>
                    </a:p>
                  </a:txBody>
                  <a:tcPr marT="45727" marB="45727"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114755" name="Text Box 67"/>
          <p:cNvSpPr txBox="1">
            <a:spLocks noChangeArrowheads="1"/>
          </p:cNvSpPr>
          <p:nvPr/>
        </p:nvSpPr>
        <p:spPr bwMode="auto">
          <a:xfrm>
            <a:off x="1512888" y="758825"/>
            <a:ext cx="7270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предоставени количества на търсеното и предлагането в равновесната цена</a:t>
            </a:r>
            <a:endParaRPr lang="en-US" altLang="bg-BG" sz="2700">
              <a:cs typeface="Arial" charset="0"/>
            </a:endParaRPr>
          </a:p>
        </p:txBody>
      </p:sp>
      <p:grpSp>
        <p:nvGrpSpPr>
          <p:cNvPr id="54315" name="Group 68"/>
          <p:cNvGrpSpPr>
            <a:grpSpLocks/>
          </p:cNvGrpSpPr>
          <p:nvPr/>
        </p:nvGrpSpPr>
        <p:grpSpPr bwMode="auto">
          <a:xfrm>
            <a:off x="1319213" y="3833813"/>
            <a:ext cx="1676400" cy="1781175"/>
            <a:chOff x="831" y="2415"/>
            <a:chExt cx="1056" cy="1122"/>
          </a:xfrm>
        </p:grpSpPr>
        <p:grpSp>
          <p:nvGrpSpPr>
            <p:cNvPr id="54320" name="Group 69"/>
            <p:cNvGrpSpPr>
              <a:grpSpLocks/>
            </p:cNvGrpSpPr>
            <p:nvPr/>
          </p:nvGrpSpPr>
          <p:grpSpPr bwMode="auto">
            <a:xfrm>
              <a:off x="831" y="2461"/>
              <a:ext cx="1013" cy="1076"/>
              <a:chOff x="357" y="2450"/>
              <a:chExt cx="795" cy="646"/>
            </a:xfrm>
          </p:grpSpPr>
          <p:sp>
            <p:nvSpPr>
              <p:cNvPr id="54322" name="Line 70"/>
              <p:cNvSpPr>
                <a:spLocks noChangeShapeType="1"/>
              </p:cNvSpPr>
              <p:nvPr/>
            </p:nvSpPr>
            <p:spPr bwMode="auto">
              <a:xfrm>
                <a:off x="357" y="2450"/>
                <a:ext cx="795" cy="0"/>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4323" name="Line 71"/>
              <p:cNvSpPr>
                <a:spLocks noChangeShapeType="1"/>
              </p:cNvSpPr>
              <p:nvPr/>
            </p:nvSpPr>
            <p:spPr bwMode="auto">
              <a:xfrm>
                <a:off x="1152" y="2451"/>
                <a:ext cx="0" cy="645"/>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4321" name="Oval 72"/>
            <p:cNvSpPr>
              <a:spLocks noChangeArrowheads="1"/>
            </p:cNvSpPr>
            <p:nvPr/>
          </p:nvSpPr>
          <p:spPr bwMode="auto">
            <a:xfrm>
              <a:off x="1799" y="241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7" name="Group 73"/>
          <p:cNvGrpSpPr>
            <a:grpSpLocks/>
          </p:cNvGrpSpPr>
          <p:nvPr/>
        </p:nvGrpSpPr>
        <p:grpSpPr bwMode="auto">
          <a:xfrm>
            <a:off x="2708275" y="4051300"/>
            <a:ext cx="5672138" cy="2168525"/>
            <a:chOff x="1706" y="2552"/>
            <a:chExt cx="3573" cy="1366"/>
          </a:xfrm>
        </p:grpSpPr>
        <p:sp>
          <p:nvSpPr>
            <p:cNvPr id="54318" name="Rectangle 74"/>
            <p:cNvSpPr>
              <a:spLocks noChangeArrowheads="1"/>
            </p:cNvSpPr>
            <p:nvPr/>
          </p:nvSpPr>
          <p:spPr bwMode="auto">
            <a:xfrm>
              <a:off x="1706" y="3676"/>
              <a:ext cx="278" cy="24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4319" name="Rectangle 75"/>
            <p:cNvSpPr>
              <a:spLocks noChangeArrowheads="1"/>
            </p:cNvSpPr>
            <p:nvPr/>
          </p:nvSpPr>
          <p:spPr bwMode="auto">
            <a:xfrm>
              <a:off x="4433" y="2552"/>
              <a:ext cx="846" cy="2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54317"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00"/>
                                        </p:tgtEl>
                                        <p:attrNameLst>
                                          <p:attrName>style.visibility</p:attrName>
                                        </p:attrNameLst>
                                      </p:cBhvr>
                                      <p:to>
                                        <p:strVal val="visible"/>
                                      </p:to>
                                    </p:set>
                                    <p:animEffect transition="in" filter="wipe(left)">
                                      <p:cBhvr>
                                        <p:cTn id="7" dur="500"/>
                                        <p:tgtEl>
                                          <p:spTgt spid="11470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4755"/>
                                        </p:tgtEl>
                                        <p:attrNameLst>
                                          <p:attrName>style.visibility</p:attrName>
                                        </p:attrNameLst>
                                      </p:cBhvr>
                                      <p:to>
                                        <p:strVal val="visible"/>
                                      </p:to>
                                    </p:set>
                                    <p:animEffect transition="in" filter="wipe(left)">
                                      <p:cBhvr>
                                        <p:cTn id="10" dur="500"/>
                                        <p:tgtEl>
                                          <p:spTgt spid="11475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0" grpId="0"/>
      <p:bldP spid="1147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529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C84E5903-6980-4839-BBA8-5DCD75557AA3}"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50</a:t>
            </a:fld>
            <a:endParaRPr lang="en-US" altLang="bg-BG" sz="1700" smtClean="0">
              <a:solidFill>
                <a:srgbClr val="777777"/>
              </a:solidFill>
              <a:latin typeface="Tahoma" pitchFamily="34" charset="0"/>
            </a:endParaRPr>
          </a:p>
        </p:txBody>
      </p:sp>
      <p:grpSp>
        <p:nvGrpSpPr>
          <p:cNvPr id="55300" name="Group 2"/>
          <p:cNvGrpSpPr>
            <a:grpSpLocks/>
          </p:cNvGrpSpPr>
          <p:nvPr/>
        </p:nvGrpSpPr>
        <p:grpSpPr bwMode="auto">
          <a:xfrm>
            <a:off x="277813" y="1444625"/>
            <a:ext cx="5513387" cy="4886325"/>
            <a:chOff x="175" y="910"/>
            <a:chExt cx="3473" cy="3078"/>
          </a:xfrm>
        </p:grpSpPr>
        <p:graphicFrame>
          <p:nvGraphicFramePr>
            <p:cNvPr id="55323"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5346" name="Chart" r:id="rId4" imgW="5800649" imgH="5181600" progId="Excel.Chart.8">
                    <p:embed/>
                  </p:oleObj>
                </mc:Choice>
                <mc:Fallback>
                  <p:oleObj name="Chart" r:id="rId4" imgW="5800649" imgH="518160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24"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5325"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55301" name="Group 6"/>
          <p:cNvGrpSpPr>
            <a:grpSpLocks/>
          </p:cNvGrpSpPr>
          <p:nvPr/>
        </p:nvGrpSpPr>
        <p:grpSpPr bwMode="auto">
          <a:xfrm>
            <a:off x="1808163" y="1946275"/>
            <a:ext cx="2101850" cy="3660775"/>
            <a:chOff x="1139" y="1226"/>
            <a:chExt cx="1324" cy="2306"/>
          </a:xfrm>
        </p:grpSpPr>
        <p:sp>
          <p:nvSpPr>
            <p:cNvPr id="55321" name="Line 7"/>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5322" name="Text Box 8"/>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5302" name="Group 9"/>
          <p:cNvGrpSpPr>
            <a:grpSpLocks/>
          </p:cNvGrpSpPr>
          <p:nvPr/>
        </p:nvGrpSpPr>
        <p:grpSpPr bwMode="auto">
          <a:xfrm>
            <a:off x="1327150" y="1944688"/>
            <a:ext cx="3367088" cy="3665537"/>
            <a:chOff x="836" y="1225"/>
            <a:chExt cx="2121" cy="2309"/>
          </a:xfrm>
        </p:grpSpPr>
        <p:sp>
          <p:nvSpPr>
            <p:cNvPr id="55319" name="Line 10"/>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5320" name="Text Box 11"/>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115724" name="Line 12"/>
          <p:cNvSpPr>
            <a:spLocks noChangeShapeType="1"/>
          </p:cNvSpPr>
          <p:nvPr/>
        </p:nvSpPr>
        <p:spPr bwMode="auto">
          <a:xfrm>
            <a:off x="1319213" y="2767013"/>
            <a:ext cx="2681287"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nvGrpSpPr>
          <p:cNvPr id="5" name="Group 13"/>
          <p:cNvGrpSpPr>
            <a:grpSpLocks/>
          </p:cNvGrpSpPr>
          <p:nvPr/>
        </p:nvGrpSpPr>
        <p:grpSpPr bwMode="auto">
          <a:xfrm>
            <a:off x="2212975" y="2695575"/>
            <a:ext cx="139700" cy="2908300"/>
            <a:chOff x="1394" y="1698"/>
            <a:chExt cx="88" cy="1832"/>
          </a:xfrm>
        </p:grpSpPr>
        <p:sp>
          <p:nvSpPr>
            <p:cNvPr id="55317" name="Line 14"/>
            <p:cNvSpPr>
              <a:spLocks noChangeShapeType="1"/>
            </p:cNvSpPr>
            <p:nvPr/>
          </p:nvSpPr>
          <p:spPr bwMode="auto">
            <a:xfrm>
              <a:off x="1438" y="1744"/>
              <a:ext cx="0" cy="1786"/>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5318" name="Oval 15"/>
            <p:cNvSpPr>
              <a:spLocks noChangeArrowheads="1"/>
            </p:cNvSpPr>
            <p:nvPr/>
          </p:nvSpPr>
          <p:spPr bwMode="auto">
            <a:xfrm>
              <a:off x="1394" y="169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115728" name="Rectangle 16"/>
          <p:cNvSpPr>
            <a:spLocks noGrp="1" noChangeArrowheads="1"/>
          </p:cNvSpPr>
          <p:nvPr>
            <p:ph type="title" idx="4294967295"/>
          </p:nvPr>
        </p:nvSpPr>
        <p:spPr>
          <a:xfrm>
            <a:off x="571500" y="252413"/>
            <a:ext cx="6586538" cy="622300"/>
          </a:xfrm>
        </p:spPr>
        <p:txBody>
          <a:bodyPr/>
          <a:lstStyle/>
          <a:p>
            <a:pPr algn="l" eaLnBrk="1" hangingPunct="1"/>
            <a:r>
              <a:rPr lang="bg-BG" altLang="bg-BG" sz="3100" smtClean="0">
                <a:solidFill>
                  <a:srgbClr val="CC0000"/>
                </a:solidFill>
              </a:rPr>
              <a:t>Излишък (свръхпредлагане):</a:t>
            </a:r>
            <a:endParaRPr lang="en-US" altLang="bg-BG" sz="3100" smtClean="0">
              <a:solidFill>
                <a:schemeClr val="tx1"/>
              </a:solidFill>
            </a:endParaRPr>
          </a:p>
        </p:txBody>
      </p:sp>
      <p:sp>
        <p:nvSpPr>
          <p:cNvPr id="115729" name="Text Box 17"/>
          <p:cNvSpPr txBox="1">
            <a:spLocks noChangeArrowheads="1"/>
          </p:cNvSpPr>
          <p:nvPr/>
        </p:nvSpPr>
        <p:spPr bwMode="auto">
          <a:xfrm>
            <a:off x="1512888" y="715963"/>
            <a:ext cx="7510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когато предлаганото количество е по-голямо от търсеното количество</a:t>
            </a:r>
            <a:endParaRPr lang="en-US" altLang="bg-BG" sz="2700">
              <a:cs typeface="Arial" charset="0"/>
            </a:endParaRPr>
          </a:p>
        </p:txBody>
      </p:sp>
      <p:sp>
        <p:nvSpPr>
          <p:cNvPr id="115730" name="AutoShape 18"/>
          <p:cNvSpPr>
            <a:spLocks/>
          </p:cNvSpPr>
          <p:nvPr/>
        </p:nvSpPr>
        <p:spPr bwMode="auto">
          <a:xfrm rot="5400000">
            <a:off x="3029744" y="1705769"/>
            <a:ext cx="220662" cy="1714500"/>
          </a:xfrm>
          <a:prstGeom prst="leftBrace">
            <a:avLst>
              <a:gd name="adj1" fmla="val 64748"/>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115731" name="Text Box 19"/>
          <p:cNvSpPr txBox="1">
            <a:spLocks noChangeArrowheads="1"/>
          </p:cNvSpPr>
          <p:nvPr/>
        </p:nvSpPr>
        <p:spPr bwMode="auto">
          <a:xfrm>
            <a:off x="2428875" y="1924050"/>
            <a:ext cx="1831975" cy="4921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600" b="1" i="1">
                <a:cs typeface="Arial" charset="0"/>
              </a:rPr>
              <a:t>Излишък</a:t>
            </a:r>
            <a:endParaRPr lang="en-US" altLang="bg-BG" sz="2600" b="1" i="1">
              <a:cs typeface="Arial" charset="0"/>
            </a:endParaRPr>
          </a:p>
        </p:txBody>
      </p:sp>
      <p:sp>
        <p:nvSpPr>
          <p:cNvPr id="115732" name="Text Box 20"/>
          <p:cNvSpPr txBox="1">
            <a:spLocks noChangeArrowheads="1"/>
          </p:cNvSpPr>
          <p:nvPr/>
        </p:nvSpPr>
        <p:spPr bwMode="auto">
          <a:xfrm>
            <a:off x="5476875" y="1714500"/>
            <a:ext cx="22574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Пример</a:t>
            </a:r>
            <a:r>
              <a:rPr lang="en-US" altLang="bg-BG" sz="2600">
                <a:cs typeface="Arial" charset="0"/>
              </a:rPr>
              <a:t>: </a:t>
            </a:r>
            <a:br>
              <a:rPr lang="en-US" altLang="bg-BG" sz="2600">
                <a:cs typeface="Arial" charset="0"/>
              </a:rPr>
            </a:br>
            <a:r>
              <a:rPr lang="bg-BG" altLang="bg-BG" sz="2600">
                <a:cs typeface="Arial" charset="0"/>
              </a:rPr>
              <a:t>ако</a:t>
            </a:r>
            <a:r>
              <a:rPr lang="en-US" altLang="bg-BG" sz="2600">
                <a:cs typeface="Arial" charset="0"/>
              </a:rPr>
              <a:t>  </a:t>
            </a:r>
            <a:r>
              <a:rPr lang="en-US" altLang="bg-BG" sz="2600" b="1" i="1">
                <a:cs typeface="Arial" charset="0"/>
              </a:rPr>
              <a:t>P</a:t>
            </a:r>
            <a:r>
              <a:rPr lang="en-US" altLang="bg-BG" sz="2600">
                <a:cs typeface="Arial" charset="0"/>
              </a:rPr>
              <a:t>  =  $5, </a:t>
            </a:r>
          </a:p>
        </p:txBody>
      </p:sp>
      <p:sp>
        <p:nvSpPr>
          <p:cNvPr id="115733" name="Text Box 21"/>
          <p:cNvSpPr txBox="1">
            <a:spLocks noChangeArrowheads="1"/>
          </p:cNvSpPr>
          <p:nvPr/>
        </p:nvSpPr>
        <p:spPr bwMode="auto">
          <a:xfrm>
            <a:off x="5468938" y="2647950"/>
            <a:ext cx="28622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тогава</a:t>
            </a:r>
            <a:r>
              <a:rPr lang="en-US" altLang="bg-BG" sz="2600">
                <a:cs typeface="Arial" charset="0"/>
              </a:rPr>
              <a:t/>
            </a:r>
            <a:br>
              <a:rPr lang="en-US" altLang="bg-BG" sz="2600">
                <a:cs typeface="Arial" charset="0"/>
              </a:rPr>
            </a:br>
            <a:r>
              <a:rPr lang="en-US" altLang="bg-BG" sz="2600">
                <a:cs typeface="Arial" charset="0"/>
              </a:rPr>
              <a:t>   </a:t>
            </a:r>
            <a:r>
              <a:rPr lang="en-US" altLang="bg-BG" sz="2600" b="1" i="1">
                <a:cs typeface="Arial" charset="0"/>
              </a:rPr>
              <a:t>Q</a:t>
            </a:r>
            <a:r>
              <a:rPr lang="en-US" altLang="bg-BG" sz="2600" b="1" i="1" baseline="30000">
                <a:cs typeface="Arial" charset="0"/>
              </a:rPr>
              <a:t>D</a:t>
            </a:r>
            <a:r>
              <a:rPr lang="en-US" altLang="bg-BG" sz="2600">
                <a:cs typeface="Arial" charset="0"/>
              </a:rPr>
              <a:t>  =  9 </a:t>
            </a:r>
            <a:r>
              <a:rPr lang="bg-BG" altLang="bg-BG" sz="2600">
                <a:cs typeface="Arial" charset="0"/>
              </a:rPr>
              <a:t>кафета</a:t>
            </a:r>
            <a:endParaRPr lang="en-US" altLang="bg-BG" sz="2600">
              <a:cs typeface="Arial" charset="0"/>
            </a:endParaRPr>
          </a:p>
        </p:txBody>
      </p:sp>
      <p:sp>
        <p:nvSpPr>
          <p:cNvPr id="115734" name="Text Box 22"/>
          <p:cNvSpPr txBox="1">
            <a:spLocks noChangeArrowheads="1"/>
          </p:cNvSpPr>
          <p:nvPr/>
        </p:nvSpPr>
        <p:spPr bwMode="auto">
          <a:xfrm>
            <a:off x="5478463" y="3586163"/>
            <a:ext cx="354488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а</a:t>
            </a:r>
            <a:r>
              <a:rPr lang="en-US" altLang="bg-BG" sz="2600">
                <a:cs typeface="Arial" charset="0"/>
              </a:rPr>
              <a:t/>
            </a:r>
            <a:br>
              <a:rPr lang="en-US" altLang="bg-BG" sz="2600">
                <a:cs typeface="Arial" charset="0"/>
              </a:rPr>
            </a:br>
            <a:r>
              <a:rPr lang="en-US" altLang="bg-BG" sz="2600">
                <a:cs typeface="Arial" charset="0"/>
              </a:rPr>
              <a:t>   </a:t>
            </a:r>
            <a:r>
              <a:rPr lang="en-US" altLang="bg-BG" sz="2600" b="1" i="1">
                <a:cs typeface="Arial" charset="0"/>
              </a:rPr>
              <a:t>Q</a:t>
            </a:r>
            <a:r>
              <a:rPr lang="en-US" altLang="bg-BG" sz="2600" b="1" i="1" baseline="30000">
                <a:cs typeface="Arial" charset="0"/>
              </a:rPr>
              <a:t>S</a:t>
            </a:r>
            <a:r>
              <a:rPr lang="en-US" altLang="bg-BG" sz="2600">
                <a:cs typeface="Arial" charset="0"/>
              </a:rPr>
              <a:t>  =  25 </a:t>
            </a:r>
            <a:r>
              <a:rPr lang="bg-BG" altLang="bg-BG" sz="2600">
                <a:cs typeface="Arial" charset="0"/>
              </a:rPr>
              <a:t>кафета</a:t>
            </a:r>
            <a:endParaRPr lang="en-US" altLang="bg-BG" sz="2600">
              <a:cs typeface="Arial" charset="0"/>
            </a:endParaRPr>
          </a:p>
        </p:txBody>
      </p:sp>
      <p:sp>
        <p:nvSpPr>
          <p:cNvPr id="115735" name="Text Box 23"/>
          <p:cNvSpPr txBox="1">
            <a:spLocks noChangeArrowheads="1"/>
          </p:cNvSpPr>
          <p:nvPr/>
        </p:nvSpPr>
        <p:spPr bwMode="auto">
          <a:xfrm>
            <a:off x="5472113" y="4502150"/>
            <a:ext cx="35512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Резултата е излишък от </a:t>
            </a:r>
            <a:r>
              <a:rPr lang="en-US" altLang="bg-BG" sz="2600">
                <a:cs typeface="Arial" charset="0"/>
              </a:rPr>
              <a:t> 16</a:t>
            </a:r>
            <a:r>
              <a:rPr lang="bg-BG" altLang="bg-BG" sz="2600">
                <a:cs typeface="Arial" charset="0"/>
              </a:rPr>
              <a:t> кафета</a:t>
            </a:r>
            <a:endParaRPr lang="en-US" altLang="bg-BG" sz="2600">
              <a:cs typeface="Arial" charset="0"/>
            </a:endParaRPr>
          </a:p>
        </p:txBody>
      </p:sp>
      <p:grpSp>
        <p:nvGrpSpPr>
          <p:cNvPr id="6" name="Group 24"/>
          <p:cNvGrpSpPr>
            <a:grpSpLocks/>
          </p:cNvGrpSpPr>
          <p:nvPr/>
        </p:nvGrpSpPr>
        <p:grpSpPr bwMode="auto">
          <a:xfrm>
            <a:off x="3927475" y="2695575"/>
            <a:ext cx="139700" cy="2911475"/>
            <a:chOff x="2474" y="1698"/>
            <a:chExt cx="88" cy="1834"/>
          </a:xfrm>
        </p:grpSpPr>
        <p:sp>
          <p:nvSpPr>
            <p:cNvPr id="55315" name="Line 25"/>
            <p:cNvSpPr>
              <a:spLocks noChangeShapeType="1"/>
            </p:cNvSpPr>
            <p:nvPr/>
          </p:nvSpPr>
          <p:spPr bwMode="auto">
            <a:xfrm>
              <a:off x="2519" y="1744"/>
              <a:ext cx="0" cy="178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5316" name="Oval 26"/>
            <p:cNvSpPr>
              <a:spLocks noChangeArrowheads="1"/>
            </p:cNvSpPr>
            <p:nvPr/>
          </p:nvSpPr>
          <p:spPr bwMode="auto">
            <a:xfrm>
              <a:off x="2474" y="169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55314"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28"/>
                                        </p:tgtEl>
                                        <p:attrNameLst>
                                          <p:attrName>style.visibility</p:attrName>
                                        </p:attrNameLst>
                                      </p:cBhvr>
                                      <p:to>
                                        <p:strVal val="visible"/>
                                      </p:to>
                                    </p:set>
                                    <p:animEffect transition="in" filter="wipe(left)">
                                      <p:cBhvr>
                                        <p:cTn id="7" dur="500"/>
                                        <p:tgtEl>
                                          <p:spTgt spid="1157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5729"/>
                                        </p:tgtEl>
                                        <p:attrNameLst>
                                          <p:attrName>style.visibility</p:attrName>
                                        </p:attrNameLst>
                                      </p:cBhvr>
                                      <p:to>
                                        <p:strVal val="visible"/>
                                      </p:to>
                                    </p:set>
                                    <p:animEffect transition="in" filter="wipe(left)">
                                      <p:cBhvr>
                                        <p:cTn id="10" dur="500"/>
                                        <p:tgtEl>
                                          <p:spTgt spid="1157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5732"/>
                                        </p:tgtEl>
                                        <p:attrNameLst>
                                          <p:attrName>style.visibility</p:attrName>
                                        </p:attrNameLst>
                                      </p:cBhvr>
                                      <p:to>
                                        <p:strVal val="visible"/>
                                      </p:to>
                                    </p:set>
                                    <p:animEffect transition="in" filter="wipe(left)">
                                      <p:cBhvr>
                                        <p:cTn id="15" dur="500"/>
                                        <p:tgtEl>
                                          <p:spTgt spid="11573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5724"/>
                                        </p:tgtEl>
                                        <p:attrNameLst>
                                          <p:attrName>style.visibility</p:attrName>
                                        </p:attrNameLst>
                                      </p:cBhvr>
                                      <p:to>
                                        <p:strVal val="visible"/>
                                      </p:to>
                                    </p:set>
                                    <p:animEffect transition="in" filter="wipe(left)">
                                      <p:cBhvr>
                                        <p:cTn id="18" dur="500"/>
                                        <p:tgtEl>
                                          <p:spTgt spid="1157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5733"/>
                                        </p:tgtEl>
                                        <p:attrNameLst>
                                          <p:attrName>style.visibility</p:attrName>
                                        </p:attrNameLst>
                                      </p:cBhvr>
                                      <p:to>
                                        <p:strVal val="visible"/>
                                      </p:to>
                                    </p:set>
                                    <p:animEffect transition="in" filter="wipe(left)">
                                      <p:cBhvr>
                                        <p:cTn id="23" dur="500"/>
                                        <p:tgtEl>
                                          <p:spTgt spid="115733"/>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34"/>
                                        </p:tgtEl>
                                        <p:attrNameLst>
                                          <p:attrName>style.visibility</p:attrName>
                                        </p:attrNameLst>
                                      </p:cBhvr>
                                      <p:to>
                                        <p:strVal val="visible"/>
                                      </p:to>
                                    </p:set>
                                    <p:animEffect transition="in" filter="wipe(left)">
                                      <p:cBhvr>
                                        <p:cTn id="32" dur="500"/>
                                        <p:tgtEl>
                                          <p:spTgt spid="115734"/>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5735"/>
                                        </p:tgtEl>
                                        <p:attrNameLst>
                                          <p:attrName>style.visibility</p:attrName>
                                        </p:attrNameLst>
                                      </p:cBhvr>
                                      <p:to>
                                        <p:strVal val="visible"/>
                                      </p:to>
                                    </p:set>
                                    <p:animEffect transition="in" filter="wipe(left)">
                                      <p:cBhvr>
                                        <p:cTn id="41" dur="500"/>
                                        <p:tgtEl>
                                          <p:spTgt spid="115735"/>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15730"/>
                                        </p:tgtEl>
                                        <p:attrNameLst>
                                          <p:attrName>style.visibility</p:attrName>
                                        </p:attrNameLst>
                                      </p:cBhvr>
                                      <p:to>
                                        <p:strVal val="visible"/>
                                      </p:to>
                                    </p:set>
                                    <p:animEffect transition="in" filter="wipe(left)">
                                      <p:cBhvr>
                                        <p:cTn id="45" dur="500"/>
                                        <p:tgtEl>
                                          <p:spTgt spid="11573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731"/>
                                        </p:tgtEl>
                                        <p:attrNameLst>
                                          <p:attrName>style.visibility</p:attrName>
                                        </p:attrNameLst>
                                      </p:cBhvr>
                                      <p:to>
                                        <p:strVal val="visible"/>
                                      </p:to>
                                    </p:set>
                                    <p:animEffect transition="in" filter="dissolve">
                                      <p:cBhvr>
                                        <p:cTn id="48" dur="500"/>
                                        <p:tgtEl>
                                          <p:spTgt spid="115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4" grpId="0" animBg="1"/>
      <p:bldP spid="115728" grpId="0"/>
      <p:bldP spid="115729" grpId="0"/>
      <p:bldP spid="115730" grpId="0" animBg="1"/>
      <p:bldP spid="115731" grpId="0" animBg="1"/>
      <p:bldP spid="115732" grpId="0"/>
      <p:bldP spid="115734" grpId="0"/>
      <p:bldP spid="1157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632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5E536131-16AC-4C66-83B3-05719D5D1783}"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51</a:t>
            </a:fld>
            <a:endParaRPr lang="en-US" altLang="bg-BG" sz="1700" smtClean="0">
              <a:solidFill>
                <a:srgbClr val="777777"/>
              </a:solidFill>
              <a:latin typeface="Tahoma" pitchFamily="34" charset="0"/>
            </a:endParaRPr>
          </a:p>
        </p:txBody>
      </p:sp>
      <p:grpSp>
        <p:nvGrpSpPr>
          <p:cNvPr id="56324" name="Group 2"/>
          <p:cNvGrpSpPr>
            <a:grpSpLocks/>
          </p:cNvGrpSpPr>
          <p:nvPr/>
        </p:nvGrpSpPr>
        <p:grpSpPr bwMode="auto">
          <a:xfrm>
            <a:off x="277813" y="1444625"/>
            <a:ext cx="5513387" cy="4886325"/>
            <a:chOff x="175" y="910"/>
            <a:chExt cx="3473" cy="3078"/>
          </a:xfrm>
        </p:grpSpPr>
        <p:graphicFrame>
          <p:nvGraphicFramePr>
            <p:cNvPr id="56360"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6383" name="Chart" r:id="rId4" imgW="5800649" imgH="5181600" progId="Excel.Chart.8">
                    <p:embed/>
                  </p:oleObj>
                </mc:Choice>
                <mc:Fallback>
                  <p:oleObj name="Chart" r:id="rId4" imgW="5800649" imgH="518160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61"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6362"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sp>
        <p:nvSpPr>
          <p:cNvPr id="56325" name="Line 6"/>
          <p:cNvSpPr>
            <a:spLocks noChangeShapeType="1"/>
          </p:cNvSpPr>
          <p:nvPr/>
        </p:nvSpPr>
        <p:spPr bwMode="auto">
          <a:xfrm>
            <a:off x="1319213" y="2767013"/>
            <a:ext cx="2681287"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nvGrpSpPr>
          <p:cNvPr id="56326" name="Group 7"/>
          <p:cNvGrpSpPr>
            <a:grpSpLocks/>
          </p:cNvGrpSpPr>
          <p:nvPr/>
        </p:nvGrpSpPr>
        <p:grpSpPr bwMode="auto">
          <a:xfrm>
            <a:off x="1808163" y="1946275"/>
            <a:ext cx="2101850" cy="3660775"/>
            <a:chOff x="1139" y="1226"/>
            <a:chExt cx="1324" cy="2306"/>
          </a:xfrm>
        </p:grpSpPr>
        <p:sp>
          <p:nvSpPr>
            <p:cNvPr id="56358" name="Line 8"/>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59" name="Text Box 9"/>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6327" name="Group 10"/>
          <p:cNvGrpSpPr>
            <a:grpSpLocks/>
          </p:cNvGrpSpPr>
          <p:nvPr/>
        </p:nvGrpSpPr>
        <p:grpSpPr bwMode="auto">
          <a:xfrm>
            <a:off x="1327150" y="1944688"/>
            <a:ext cx="3367088" cy="3665537"/>
            <a:chOff x="836" y="1225"/>
            <a:chExt cx="2121" cy="2309"/>
          </a:xfrm>
        </p:grpSpPr>
        <p:sp>
          <p:nvSpPr>
            <p:cNvPr id="56356" name="Line 11"/>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57" name="Text Box 12"/>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56328" name="Rectangle 13"/>
          <p:cNvSpPr>
            <a:spLocks noGrp="1" noChangeArrowheads="1"/>
          </p:cNvSpPr>
          <p:nvPr>
            <p:ph type="title" idx="4294967295"/>
          </p:nvPr>
        </p:nvSpPr>
        <p:spPr>
          <a:xfrm>
            <a:off x="571500" y="252413"/>
            <a:ext cx="6586538" cy="622300"/>
          </a:xfrm>
        </p:spPr>
        <p:txBody>
          <a:bodyPr/>
          <a:lstStyle/>
          <a:p>
            <a:pPr algn="l" eaLnBrk="1" hangingPunct="1"/>
            <a:r>
              <a:rPr lang="bg-BG" altLang="bg-BG" sz="3100" smtClean="0">
                <a:solidFill>
                  <a:srgbClr val="CC0000"/>
                </a:solidFill>
              </a:rPr>
              <a:t>Излишък</a:t>
            </a:r>
            <a:r>
              <a:rPr lang="en-US" altLang="bg-BG" sz="3100" smtClean="0">
                <a:solidFill>
                  <a:schemeClr val="tx1"/>
                </a:solidFill>
              </a:rPr>
              <a:t>:</a:t>
            </a:r>
          </a:p>
        </p:txBody>
      </p:sp>
      <p:sp>
        <p:nvSpPr>
          <p:cNvPr id="56329" name="Text Box 14"/>
          <p:cNvSpPr txBox="1">
            <a:spLocks noChangeArrowheads="1"/>
          </p:cNvSpPr>
          <p:nvPr/>
        </p:nvSpPr>
        <p:spPr bwMode="auto">
          <a:xfrm>
            <a:off x="1512888" y="715963"/>
            <a:ext cx="65627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когато предлаганото количество е по-голямо от търсеното количество</a:t>
            </a:r>
            <a:endParaRPr lang="en-US" altLang="bg-BG" sz="2700">
              <a:cs typeface="Arial" charset="0"/>
            </a:endParaRPr>
          </a:p>
        </p:txBody>
      </p:sp>
      <p:sp>
        <p:nvSpPr>
          <p:cNvPr id="56330" name="Line 15"/>
          <p:cNvSpPr>
            <a:spLocks noChangeShapeType="1"/>
          </p:cNvSpPr>
          <p:nvPr/>
        </p:nvSpPr>
        <p:spPr bwMode="auto">
          <a:xfrm>
            <a:off x="2282825" y="2768600"/>
            <a:ext cx="0" cy="283527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6331" name="Oval 16"/>
          <p:cNvSpPr>
            <a:spLocks noChangeArrowheads="1"/>
          </p:cNvSpPr>
          <p:nvPr/>
        </p:nvSpPr>
        <p:spPr bwMode="auto">
          <a:xfrm>
            <a:off x="2212975" y="2695575"/>
            <a:ext cx="139700" cy="138113"/>
          </a:xfrm>
          <a:prstGeom prst="ellipse">
            <a:avLst/>
          </a:prstGeom>
          <a:solidFill>
            <a:srgbClr val="B2B2B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6332" name="Line 17"/>
          <p:cNvSpPr>
            <a:spLocks noChangeShapeType="1"/>
          </p:cNvSpPr>
          <p:nvPr/>
        </p:nvSpPr>
        <p:spPr bwMode="auto">
          <a:xfrm>
            <a:off x="3998913" y="2768600"/>
            <a:ext cx="0" cy="283845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6333" name="Oval 18"/>
          <p:cNvSpPr>
            <a:spLocks noChangeArrowheads="1"/>
          </p:cNvSpPr>
          <p:nvPr/>
        </p:nvSpPr>
        <p:spPr bwMode="auto">
          <a:xfrm>
            <a:off x="3927475" y="2695575"/>
            <a:ext cx="139700" cy="138113"/>
          </a:xfrm>
          <a:prstGeom prst="ellipse">
            <a:avLst/>
          </a:prstGeom>
          <a:solidFill>
            <a:srgbClr val="B2B2B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6334" name="AutoShape 19"/>
          <p:cNvSpPr>
            <a:spLocks/>
          </p:cNvSpPr>
          <p:nvPr/>
        </p:nvSpPr>
        <p:spPr bwMode="auto">
          <a:xfrm rot="5400000">
            <a:off x="3029744" y="1705769"/>
            <a:ext cx="220662" cy="1714500"/>
          </a:xfrm>
          <a:prstGeom prst="leftBrace">
            <a:avLst>
              <a:gd name="adj1" fmla="val 64748"/>
              <a:gd name="adj2" fmla="val 50000"/>
            </a:avLst>
          </a:prstGeom>
          <a:noFill/>
          <a:ln w="19050">
            <a:solidFill>
              <a:srgbClr val="B2B2B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116756" name="Text Box 20"/>
          <p:cNvSpPr txBox="1">
            <a:spLocks noChangeArrowheads="1"/>
          </p:cNvSpPr>
          <p:nvPr/>
        </p:nvSpPr>
        <p:spPr bwMode="auto">
          <a:xfrm>
            <a:off x="4694238" y="1611313"/>
            <a:ext cx="46450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600">
                <a:cs typeface="Arial" charset="0"/>
              </a:rPr>
              <a:t>Изправени пред излишък? Продавачите се опитват да увеличат продажбите чрез намаляване на цената</a:t>
            </a:r>
            <a:endParaRPr lang="en-US" altLang="bg-BG" sz="2600">
              <a:cs typeface="Arial" charset="0"/>
            </a:endParaRPr>
          </a:p>
        </p:txBody>
      </p:sp>
      <p:sp>
        <p:nvSpPr>
          <p:cNvPr id="116757" name="Text Box 21"/>
          <p:cNvSpPr txBox="1">
            <a:spLocks noChangeArrowheads="1"/>
          </p:cNvSpPr>
          <p:nvPr/>
        </p:nvSpPr>
        <p:spPr bwMode="auto">
          <a:xfrm>
            <a:off x="4478338" y="3155950"/>
            <a:ext cx="62388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При това положение</a:t>
            </a:r>
            <a:r>
              <a:rPr lang="en-US" altLang="bg-BG" sz="2600">
                <a:cs typeface="Arial" charset="0"/>
              </a:rPr>
              <a:t> </a:t>
            </a:r>
            <a:br>
              <a:rPr lang="en-US" altLang="bg-BG" sz="2600">
                <a:cs typeface="Arial" charset="0"/>
              </a:rPr>
            </a:br>
            <a:r>
              <a:rPr lang="en-US" altLang="bg-BG" sz="2600" b="1" i="1">
                <a:cs typeface="Arial" charset="0"/>
              </a:rPr>
              <a:t>Q</a:t>
            </a:r>
            <a:r>
              <a:rPr lang="en-US" altLang="bg-BG" sz="2600" b="1" i="1" baseline="30000">
                <a:cs typeface="Arial" charset="0"/>
              </a:rPr>
              <a:t>D</a:t>
            </a:r>
            <a:r>
              <a:rPr lang="en-US" altLang="bg-BG" sz="2600">
                <a:cs typeface="Arial" charset="0"/>
              </a:rPr>
              <a:t> </a:t>
            </a:r>
            <a:r>
              <a:rPr lang="bg-BG" altLang="bg-BG" sz="2600">
                <a:cs typeface="Arial" charset="0"/>
              </a:rPr>
              <a:t>нараства</a:t>
            </a:r>
            <a:endParaRPr lang="en-US" altLang="bg-BG" sz="2600">
              <a:cs typeface="Arial" charset="0"/>
            </a:endParaRPr>
          </a:p>
        </p:txBody>
      </p:sp>
      <p:grpSp>
        <p:nvGrpSpPr>
          <p:cNvPr id="5" name="Group 22"/>
          <p:cNvGrpSpPr>
            <a:grpSpLocks/>
          </p:cNvGrpSpPr>
          <p:nvPr/>
        </p:nvGrpSpPr>
        <p:grpSpPr bwMode="auto">
          <a:xfrm>
            <a:off x="1320800" y="2770188"/>
            <a:ext cx="2152650" cy="558800"/>
            <a:chOff x="832" y="1745"/>
            <a:chExt cx="1356" cy="352"/>
          </a:xfrm>
        </p:grpSpPr>
        <p:sp>
          <p:nvSpPr>
            <p:cNvPr id="56354" name="Line 23"/>
            <p:cNvSpPr>
              <a:spLocks noChangeShapeType="1"/>
            </p:cNvSpPr>
            <p:nvPr/>
          </p:nvSpPr>
          <p:spPr bwMode="auto">
            <a:xfrm>
              <a:off x="833" y="1745"/>
              <a:ext cx="0" cy="35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56355" name="Line 24"/>
            <p:cNvSpPr>
              <a:spLocks noChangeShapeType="1"/>
            </p:cNvSpPr>
            <p:nvPr/>
          </p:nvSpPr>
          <p:spPr bwMode="auto">
            <a:xfrm flipV="1">
              <a:off x="832" y="2096"/>
              <a:ext cx="1356" cy="1"/>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6" name="Group 25"/>
          <p:cNvGrpSpPr>
            <a:grpSpLocks/>
          </p:cNvGrpSpPr>
          <p:nvPr/>
        </p:nvGrpSpPr>
        <p:grpSpPr bwMode="auto">
          <a:xfrm>
            <a:off x="2282825" y="3254375"/>
            <a:ext cx="377825" cy="2365375"/>
            <a:chOff x="1438" y="2050"/>
            <a:chExt cx="238" cy="1490"/>
          </a:xfrm>
        </p:grpSpPr>
        <p:sp>
          <p:nvSpPr>
            <p:cNvPr id="56351" name="Line 26"/>
            <p:cNvSpPr>
              <a:spLocks noChangeShapeType="1"/>
            </p:cNvSpPr>
            <p:nvPr/>
          </p:nvSpPr>
          <p:spPr bwMode="auto">
            <a:xfrm>
              <a:off x="1634" y="2090"/>
              <a:ext cx="6" cy="14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6352" name="Oval 27"/>
            <p:cNvSpPr>
              <a:spLocks noChangeArrowheads="1"/>
            </p:cNvSpPr>
            <p:nvPr/>
          </p:nvSpPr>
          <p:spPr bwMode="auto">
            <a:xfrm>
              <a:off x="1588" y="205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6353" name="Line 28"/>
            <p:cNvSpPr>
              <a:spLocks noChangeShapeType="1"/>
            </p:cNvSpPr>
            <p:nvPr/>
          </p:nvSpPr>
          <p:spPr bwMode="auto">
            <a:xfrm rot="-5400000">
              <a:off x="1541" y="3435"/>
              <a:ext cx="0" cy="206"/>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grpSp>
      <p:grpSp>
        <p:nvGrpSpPr>
          <p:cNvPr id="7" name="Group 29"/>
          <p:cNvGrpSpPr>
            <a:grpSpLocks/>
          </p:cNvGrpSpPr>
          <p:nvPr/>
        </p:nvGrpSpPr>
        <p:grpSpPr bwMode="auto">
          <a:xfrm>
            <a:off x="3381375" y="3254375"/>
            <a:ext cx="617538" cy="2362200"/>
            <a:chOff x="2130" y="2050"/>
            <a:chExt cx="389" cy="1488"/>
          </a:xfrm>
        </p:grpSpPr>
        <p:sp>
          <p:nvSpPr>
            <p:cNvPr id="56348" name="Line 30"/>
            <p:cNvSpPr>
              <a:spLocks noChangeShapeType="1"/>
            </p:cNvSpPr>
            <p:nvPr/>
          </p:nvSpPr>
          <p:spPr bwMode="auto">
            <a:xfrm>
              <a:off x="2174" y="2088"/>
              <a:ext cx="6" cy="14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6349" name="Oval 31"/>
            <p:cNvSpPr>
              <a:spLocks noChangeArrowheads="1"/>
            </p:cNvSpPr>
            <p:nvPr/>
          </p:nvSpPr>
          <p:spPr bwMode="auto">
            <a:xfrm>
              <a:off x="2130" y="205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6350" name="Line 32"/>
            <p:cNvSpPr>
              <a:spLocks noChangeShapeType="1"/>
            </p:cNvSpPr>
            <p:nvPr/>
          </p:nvSpPr>
          <p:spPr bwMode="auto">
            <a:xfrm rot="5400000">
              <a:off x="2348" y="3367"/>
              <a:ext cx="0" cy="34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grpSp>
      <p:grpSp>
        <p:nvGrpSpPr>
          <p:cNvPr id="8" name="Group 33"/>
          <p:cNvGrpSpPr>
            <a:grpSpLocks/>
          </p:cNvGrpSpPr>
          <p:nvPr/>
        </p:nvGrpSpPr>
        <p:grpSpPr bwMode="auto">
          <a:xfrm>
            <a:off x="2428875" y="1924050"/>
            <a:ext cx="1501775" cy="1317625"/>
            <a:chOff x="1530" y="1212"/>
            <a:chExt cx="946" cy="830"/>
          </a:xfrm>
        </p:grpSpPr>
        <p:sp>
          <p:nvSpPr>
            <p:cNvPr id="56344" name="AutoShape 34"/>
            <p:cNvSpPr>
              <a:spLocks/>
            </p:cNvSpPr>
            <p:nvPr/>
          </p:nvSpPr>
          <p:spPr bwMode="auto">
            <a:xfrm rot="5400000">
              <a:off x="1834" y="1699"/>
              <a:ext cx="139" cy="548"/>
            </a:xfrm>
            <a:prstGeom prst="leftBrace">
              <a:avLst>
                <a:gd name="adj1" fmla="val 32854"/>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56345" name="Group 35"/>
            <p:cNvGrpSpPr>
              <a:grpSpLocks/>
            </p:cNvGrpSpPr>
            <p:nvPr/>
          </p:nvGrpSpPr>
          <p:grpSpPr bwMode="auto">
            <a:xfrm>
              <a:off x="1530" y="1212"/>
              <a:ext cx="946" cy="666"/>
              <a:chOff x="1530" y="1212"/>
              <a:chExt cx="946" cy="666"/>
            </a:xfrm>
          </p:grpSpPr>
          <p:sp>
            <p:nvSpPr>
              <p:cNvPr id="56346" name="Line 36"/>
              <p:cNvSpPr>
                <a:spLocks noChangeShapeType="1"/>
              </p:cNvSpPr>
              <p:nvPr/>
            </p:nvSpPr>
            <p:spPr bwMode="auto">
              <a:xfrm flipV="1">
                <a:off x="1907" y="1489"/>
                <a:ext cx="120" cy="3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47" name="Text Box 37"/>
              <p:cNvSpPr txBox="1">
                <a:spLocks noChangeArrowheads="1"/>
              </p:cNvSpPr>
              <p:nvPr/>
            </p:nvSpPr>
            <p:spPr bwMode="auto">
              <a:xfrm>
                <a:off x="1530" y="1212"/>
                <a:ext cx="946" cy="25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000" b="1" i="1">
                    <a:cs typeface="Arial" charset="0"/>
                  </a:rPr>
                  <a:t>Излишък</a:t>
                </a:r>
                <a:endParaRPr lang="en-US" altLang="bg-BG" sz="2000" b="1" i="1">
                  <a:cs typeface="Arial" charset="0"/>
                </a:endParaRPr>
              </a:p>
            </p:txBody>
          </p:sp>
        </p:grpSp>
      </p:grpSp>
      <p:sp>
        <p:nvSpPr>
          <p:cNvPr id="116774" name="Text Box 38"/>
          <p:cNvSpPr txBox="1">
            <a:spLocks noChangeArrowheads="1"/>
          </p:cNvSpPr>
          <p:nvPr/>
        </p:nvSpPr>
        <p:spPr bwMode="auto">
          <a:xfrm>
            <a:off x="4973638" y="4156075"/>
            <a:ext cx="3352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което намалява излишък</a:t>
            </a:r>
            <a:r>
              <a:rPr lang="en-US" altLang="bg-BG" sz="2600">
                <a:cs typeface="Arial" charset="0"/>
              </a:rPr>
              <a:t>.   </a:t>
            </a:r>
          </a:p>
        </p:txBody>
      </p:sp>
      <p:sp>
        <p:nvSpPr>
          <p:cNvPr id="116775" name="Text Box 39"/>
          <p:cNvSpPr txBox="1">
            <a:spLocks noChangeArrowheads="1"/>
          </p:cNvSpPr>
          <p:nvPr/>
        </p:nvSpPr>
        <p:spPr bwMode="auto">
          <a:xfrm>
            <a:off x="6462713" y="3559175"/>
            <a:ext cx="28765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а </a:t>
            </a:r>
            <a:r>
              <a:rPr lang="en-US" altLang="bg-BG" sz="2600">
                <a:cs typeface="Arial" charset="0"/>
              </a:rPr>
              <a:t> </a:t>
            </a:r>
            <a:r>
              <a:rPr lang="en-US" altLang="bg-BG" sz="2600" b="1" i="1">
                <a:cs typeface="Arial" charset="0"/>
              </a:rPr>
              <a:t>Q</a:t>
            </a:r>
            <a:r>
              <a:rPr lang="en-US" altLang="bg-BG" sz="2600" b="1" i="1" baseline="30000">
                <a:cs typeface="Arial" charset="0"/>
              </a:rPr>
              <a:t>S</a:t>
            </a:r>
            <a:r>
              <a:rPr lang="en-US" altLang="bg-BG" sz="2600">
                <a:cs typeface="Arial" charset="0"/>
              </a:rPr>
              <a:t> </a:t>
            </a:r>
            <a:r>
              <a:rPr lang="bg-BG" altLang="bg-BG" sz="2600">
                <a:cs typeface="Arial" charset="0"/>
              </a:rPr>
              <a:t>намалява</a:t>
            </a:r>
            <a:r>
              <a:rPr lang="en-US" altLang="bg-BG" sz="2600">
                <a:cs typeface="Arial" charset="0"/>
              </a:rPr>
              <a:t> </a:t>
            </a:r>
          </a:p>
        </p:txBody>
      </p:sp>
      <p:sp>
        <p:nvSpPr>
          <p:cNvPr id="56343"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56"/>
                                        </p:tgtEl>
                                        <p:attrNameLst>
                                          <p:attrName>style.visibility</p:attrName>
                                        </p:attrNameLst>
                                      </p:cBhvr>
                                      <p:to>
                                        <p:strVal val="visible"/>
                                      </p:to>
                                    </p:set>
                                    <p:animEffect transition="in" filter="wipe(left)">
                                      <p:cBhvr>
                                        <p:cTn id="7" dur="500"/>
                                        <p:tgtEl>
                                          <p:spTgt spid="116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57"/>
                                        </p:tgtEl>
                                        <p:attrNameLst>
                                          <p:attrName>style.visibility</p:attrName>
                                        </p:attrNameLst>
                                      </p:cBhvr>
                                      <p:to>
                                        <p:strVal val="visible"/>
                                      </p:to>
                                    </p:set>
                                    <p:animEffect transition="in" filter="wipe(left)">
                                      <p:cBhvr>
                                        <p:cTn id="17" dur="500"/>
                                        <p:tgtEl>
                                          <p:spTgt spid="116757"/>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6775"/>
                                        </p:tgtEl>
                                        <p:attrNameLst>
                                          <p:attrName>style.visibility</p:attrName>
                                        </p:attrNameLst>
                                      </p:cBhvr>
                                      <p:to>
                                        <p:strVal val="visible"/>
                                      </p:to>
                                    </p:set>
                                    <p:animEffect transition="in" filter="wipe(left)">
                                      <p:cBhvr>
                                        <p:cTn id="26" dur="500"/>
                                        <p:tgtEl>
                                          <p:spTgt spid="116775"/>
                                        </p:tgtEl>
                                      </p:cBhvr>
                                    </p:animEffect>
                                  </p:childTnLst>
                                </p:cTn>
                              </p:par>
                            </p:childTnLst>
                          </p:cTn>
                        </p:par>
                        <p:par>
                          <p:cTn id="27" fill="hold" nodeType="afterGroup">
                            <p:stCondLst>
                              <p:cond delay="500"/>
                            </p:stCondLst>
                            <p:childTnLst>
                              <p:par>
                                <p:cTn id="28" presetID="18" presetClass="entr" presetSubtype="12"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6774"/>
                                        </p:tgtEl>
                                        <p:attrNameLst>
                                          <p:attrName>style.visibility</p:attrName>
                                        </p:attrNameLst>
                                      </p:cBhvr>
                                      <p:to>
                                        <p:strVal val="visible"/>
                                      </p:to>
                                    </p:set>
                                    <p:animEffect transition="in" filter="wipe(left)">
                                      <p:cBhvr>
                                        <p:cTn id="35" dur="500"/>
                                        <p:tgtEl>
                                          <p:spTgt spid="116774"/>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6" grpId="0"/>
      <p:bldP spid="116757" grpId="0"/>
      <p:bldP spid="116774" grpId="0"/>
      <p:bldP spid="1167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734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BDE0E20D-86F3-4909-A5F1-A8AE8A894D42}"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52</a:t>
            </a:fld>
            <a:endParaRPr lang="en-US" altLang="bg-BG" sz="1700" smtClean="0">
              <a:solidFill>
                <a:srgbClr val="777777"/>
              </a:solidFill>
              <a:latin typeface="Tahoma" pitchFamily="34" charset="0"/>
            </a:endParaRPr>
          </a:p>
        </p:txBody>
      </p:sp>
      <p:grpSp>
        <p:nvGrpSpPr>
          <p:cNvPr id="57348" name="Group 2"/>
          <p:cNvGrpSpPr>
            <a:grpSpLocks/>
          </p:cNvGrpSpPr>
          <p:nvPr/>
        </p:nvGrpSpPr>
        <p:grpSpPr bwMode="auto">
          <a:xfrm>
            <a:off x="277813" y="1444625"/>
            <a:ext cx="5513387" cy="4886325"/>
            <a:chOff x="175" y="910"/>
            <a:chExt cx="3473" cy="3078"/>
          </a:xfrm>
        </p:grpSpPr>
        <p:graphicFrame>
          <p:nvGraphicFramePr>
            <p:cNvPr id="57374"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7397" name="Chart" r:id="rId4" imgW="5800649" imgH="5181600" progId="Excel.Chart.8">
                    <p:embed/>
                  </p:oleObj>
                </mc:Choice>
                <mc:Fallback>
                  <p:oleObj name="Chart" r:id="rId4" imgW="5800649" imgH="518160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75"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7376"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57349" name="Group 6"/>
          <p:cNvGrpSpPr>
            <a:grpSpLocks/>
          </p:cNvGrpSpPr>
          <p:nvPr/>
        </p:nvGrpSpPr>
        <p:grpSpPr bwMode="auto">
          <a:xfrm>
            <a:off x="1808163" y="1946275"/>
            <a:ext cx="2101850" cy="3660775"/>
            <a:chOff x="1139" y="1226"/>
            <a:chExt cx="1324" cy="2306"/>
          </a:xfrm>
        </p:grpSpPr>
        <p:sp>
          <p:nvSpPr>
            <p:cNvPr id="57372" name="Line 7"/>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7373" name="Text Box 8"/>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7350" name="Group 9"/>
          <p:cNvGrpSpPr>
            <a:grpSpLocks/>
          </p:cNvGrpSpPr>
          <p:nvPr/>
        </p:nvGrpSpPr>
        <p:grpSpPr bwMode="auto">
          <a:xfrm>
            <a:off x="1327150" y="1944688"/>
            <a:ext cx="3367088" cy="3665537"/>
            <a:chOff x="836" y="1225"/>
            <a:chExt cx="2121" cy="2309"/>
          </a:xfrm>
        </p:grpSpPr>
        <p:sp>
          <p:nvSpPr>
            <p:cNvPr id="57370" name="Line 10"/>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7371" name="Text Box 11"/>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57351" name="Rectangle 12"/>
          <p:cNvSpPr>
            <a:spLocks noGrp="1" noChangeArrowheads="1"/>
          </p:cNvSpPr>
          <p:nvPr>
            <p:ph type="title" idx="4294967295"/>
          </p:nvPr>
        </p:nvSpPr>
        <p:spPr>
          <a:xfrm>
            <a:off x="571500" y="252413"/>
            <a:ext cx="6586538" cy="622300"/>
          </a:xfrm>
        </p:spPr>
        <p:txBody>
          <a:bodyPr/>
          <a:lstStyle/>
          <a:p>
            <a:pPr algn="l" eaLnBrk="1" hangingPunct="1"/>
            <a:r>
              <a:rPr lang="bg-BG" altLang="bg-BG" sz="3100" smtClean="0">
                <a:solidFill>
                  <a:srgbClr val="CC0000"/>
                </a:solidFill>
              </a:rPr>
              <a:t>Излишък</a:t>
            </a:r>
            <a:endParaRPr lang="en-US" altLang="bg-BG" sz="3100" smtClean="0">
              <a:solidFill>
                <a:schemeClr val="tx1"/>
              </a:solidFill>
            </a:endParaRPr>
          </a:p>
        </p:txBody>
      </p:sp>
      <p:sp>
        <p:nvSpPr>
          <p:cNvPr id="57352" name="Text Box 13"/>
          <p:cNvSpPr txBox="1">
            <a:spLocks noChangeArrowheads="1"/>
          </p:cNvSpPr>
          <p:nvPr/>
        </p:nvSpPr>
        <p:spPr bwMode="auto">
          <a:xfrm>
            <a:off x="195263" y="715963"/>
            <a:ext cx="8540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когато предлаганото количество е по-голямо от търсеното количество</a:t>
            </a:r>
            <a:endParaRPr lang="en-US" altLang="bg-BG" sz="2700">
              <a:cs typeface="Arial" charset="0"/>
            </a:endParaRPr>
          </a:p>
        </p:txBody>
      </p:sp>
      <p:sp>
        <p:nvSpPr>
          <p:cNvPr id="57353" name="Text Box 14"/>
          <p:cNvSpPr txBox="1">
            <a:spLocks noChangeArrowheads="1"/>
          </p:cNvSpPr>
          <p:nvPr/>
        </p:nvSpPr>
        <p:spPr bwMode="auto">
          <a:xfrm>
            <a:off x="4694238" y="1611313"/>
            <a:ext cx="44497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600">
                <a:solidFill>
                  <a:srgbClr val="B2B2B2"/>
                </a:solidFill>
                <a:cs typeface="Arial" charset="0"/>
              </a:rPr>
              <a:t>Изправени пред излишък продавачи се опитват да увеличат продажбите чрез намаляване на цената</a:t>
            </a:r>
            <a:endParaRPr lang="en-US" altLang="bg-BG" sz="2600">
              <a:solidFill>
                <a:srgbClr val="B2B2B2"/>
              </a:solidFill>
              <a:cs typeface="Arial" charset="0"/>
            </a:endParaRPr>
          </a:p>
        </p:txBody>
      </p:sp>
      <p:sp>
        <p:nvSpPr>
          <p:cNvPr id="57354" name="Text Box 15"/>
          <p:cNvSpPr txBox="1">
            <a:spLocks noChangeArrowheads="1"/>
          </p:cNvSpPr>
          <p:nvPr/>
        </p:nvSpPr>
        <p:spPr bwMode="auto">
          <a:xfrm>
            <a:off x="4603750" y="3155950"/>
            <a:ext cx="45402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solidFill>
                  <a:srgbClr val="B2B2B2"/>
                </a:solidFill>
                <a:cs typeface="Arial" charset="0"/>
              </a:rPr>
              <a:t>При този случай</a:t>
            </a:r>
            <a:r>
              <a:rPr lang="en-US" altLang="bg-BG" sz="2600">
                <a:solidFill>
                  <a:srgbClr val="B2B2B2"/>
                </a:solidFill>
                <a:cs typeface="Arial" charset="0"/>
              </a:rPr>
              <a:t> </a:t>
            </a:r>
            <a:br>
              <a:rPr lang="en-US" altLang="bg-BG" sz="2600">
                <a:solidFill>
                  <a:srgbClr val="B2B2B2"/>
                </a:solidFill>
                <a:cs typeface="Arial" charset="0"/>
              </a:rPr>
            </a:br>
            <a:r>
              <a:rPr lang="en-US" altLang="bg-BG" sz="2600" b="1" i="1">
                <a:solidFill>
                  <a:srgbClr val="B2B2B2"/>
                </a:solidFill>
                <a:cs typeface="Arial" charset="0"/>
              </a:rPr>
              <a:t>Q</a:t>
            </a:r>
            <a:r>
              <a:rPr lang="en-US" altLang="bg-BG" sz="2600" b="1" i="1" baseline="30000">
                <a:solidFill>
                  <a:srgbClr val="B2B2B2"/>
                </a:solidFill>
                <a:cs typeface="Arial" charset="0"/>
              </a:rPr>
              <a:t>D</a:t>
            </a:r>
            <a:r>
              <a:rPr lang="en-US" altLang="bg-BG" sz="2600">
                <a:solidFill>
                  <a:srgbClr val="B2B2B2"/>
                </a:solidFill>
                <a:cs typeface="Arial" charset="0"/>
              </a:rPr>
              <a:t> </a:t>
            </a:r>
            <a:r>
              <a:rPr lang="bg-BG" altLang="bg-BG" sz="2600">
                <a:solidFill>
                  <a:srgbClr val="B2B2B2"/>
                </a:solidFill>
                <a:cs typeface="Arial" charset="0"/>
              </a:rPr>
              <a:t>нараства а</a:t>
            </a:r>
            <a:r>
              <a:rPr lang="en-US" altLang="bg-BG" sz="2600">
                <a:solidFill>
                  <a:srgbClr val="B2B2B2"/>
                </a:solidFill>
                <a:cs typeface="Arial" charset="0"/>
              </a:rPr>
              <a:t> </a:t>
            </a:r>
            <a:r>
              <a:rPr lang="en-US" altLang="bg-BG" sz="2600" b="1" i="1">
                <a:solidFill>
                  <a:srgbClr val="B2B2B2"/>
                </a:solidFill>
                <a:cs typeface="Arial" charset="0"/>
              </a:rPr>
              <a:t>Q</a:t>
            </a:r>
            <a:r>
              <a:rPr lang="en-US" altLang="bg-BG" sz="2600" b="1" i="1" baseline="30000">
                <a:solidFill>
                  <a:srgbClr val="B2B2B2"/>
                </a:solidFill>
                <a:cs typeface="Arial" charset="0"/>
              </a:rPr>
              <a:t>S</a:t>
            </a:r>
            <a:r>
              <a:rPr lang="en-US" altLang="bg-BG" sz="2600">
                <a:solidFill>
                  <a:srgbClr val="B2B2B2"/>
                </a:solidFill>
                <a:cs typeface="Arial" charset="0"/>
              </a:rPr>
              <a:t> </a:t>
            </a:r>
            <a:r>
              <a:rPr lang="bg-BG" altLang="bg-BG" sz="2600">
                <a:solidFill>
                  <a:srgbClr val="B2B2B2"/>
                </a:solidFill>
                <a:cs typeface="Arial" charset="0"/>
              </a:rPr>
              <a:t>намалява</a:t>
            </a:r>
            <a:r>
              <a:rPr lang="en-US" altLang="bg-BG" sz="2600">
                <a:solidFill>
                  <a:srgbClr val="B2B2B2"/>
                </a:solidFill>
                <a:cs typeface="Arial" charset="0"/>
              </a:rPr>
              <a:t>  </a:t>
            </a:r>
          </a:p>
        </p:txBody>
      </p:sp>
      <p:sp>
        <p:nvSpPr>
          <p:cNvPr id="57355" name="Line 16"/>
          <p:cNvSpPr>
            <a:spLocks noChangeShapeType="1"/>
          </p:cNvSpPr>
          <p:nvPr/>
        </p:nvSpPr>
        <p:spPr bwMode="auto">
          <a:xfrm flipV="1">
            <a:off x="1320800" y="3327400"/>
            <a:ext cx="2152650" cy="1588"/>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7356" name="Line 17"/>
          <p:cNvSpPr>
            <a:spLocks noChangeShapeType="1"/>
          </p:cNvSpPr>
          <p:nvPr/>
        </p:nvSpPr>
        <p:spPr bwMode="auto">
          <a:xfrm>
            <a:off x="2593975" y="3317875"/>
            <a:ext cx="9525" cy="230187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7357" name="Line 18"/>
          <p:cNvSpPr>
            <a:spLocks noChangeShapeType="1"/>
          </p:cNvSpPr>
          <p:nvPr/>
        </p:nvSpPr>
        <p:spPr bwMode="auto">
          <a:xfrm>
            <a:off x="3451225" y="3314700"/>
            <a:ext cx="9525" cy="230187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7358" name="AutoShape 19"/>
          <p:cNvSpPr>
            <a:spLocks/>
          </p:cNvSpPr>
          <p:nvPr/>
        </p:nvSpPr>
        <p:spPr bwMode="auto">
          <a:xfrm rot="5400000">
            <a:off x="2912269" y="2696369"/>
            <a:ext cx="220662" cy="869950"/>
          </a:xfrm>
          <a:prstGeom prst="leftBrace">
            <a:avLst>
              <a:gd name="adj1" fmla="val 32854"/>
              <a:gd name="adj2" fmla="val 50000"/>
            </a:avLst>
          </a:prstGeom>
          <a:noFill/>
          <a:ln w="19050">
            <a:solidFill>
              <a:srgbClr val="B2B2B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57359" name="Line 20"/>
          <p:cNvSpPr>
            <a:spLocks noChangeShapeType="1"/>
          </p:cNvSpPr>
          <p:nvPr/>
        </p:nvSpPr>
        <p:spPr bwMode="auto">
          <a:xfrm flipV="1">
            <a:off x="3027363" y="2363788"/>
            <a:ext cx="190500" cy="617537"/>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7360" name="Text Box 21"/>
          <p:cNvSpPr txBox="1">
            <a:spLocks noChangeArrowheads="1"/>
          </p:cNvSpPr>
          <p:nvPr/>
        </p:nvSpPr>
        <p:spPr bwMode="auto">
          <a:xfrm>
            <a:off x="2428875" y="1924050"/>
            <a:ext cx="1724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600" b="1" i="1">
                <a:solidFill>
                  <a:srgbClr val="B2B2B2"/>
                </a:solidFill>
                <a:cs typeface="Arial" charset="0"/>
              </a:rPr>
              <a:t>Излишък</a:t>
            </a:r>
            <a:endParaRPr lang="en-US" altLang="bg-BG" sz="2600" b="1" i="1">
              <a:solidFill>
                <a:srgbClr val="B2B2B2"/>
              </a:solidFill>
              <a:cs typeface="Arial" charset="0"/>
            </a:endParaRPr>
          </a:p>
        </p:txBody>
      </p:sp>
      <p:sp>
        <p:nvSpPr>
          <p:cNvPr id="117782" name="Text Box 22"/>
          <p:cNvSpPr txBox="1">
            <a:spLocks noChangeArrowheads="1"/>
          </p:cNvSpPr>
          <p:nvPr/>
        </p:nvSpPr>
        <p:spPr bwMode="auto">
          <a:xfrm>
            <a:off x="4967288" y="4108450"/>
            <a:ext cx="37687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Цените намаляват до тогава докато се постигне равновесие</a:t>
            </a:r>
            <a:r>
              <a:rPr lang="en-US" altLang="bg-BG" sz="2600">
                <a:cs typeface="Arial" charset="0"/>
              </a:rPr>
              <a:t>. </a:t>
            </a:r>
          </a:p>
        </p:txBody>
      </p:sp>
      <p:grpSp>
        <p:nvGrpSpPr>
          <p:cNvPr id="5" name="Group 23"/>
          <p:cNvGrpSpPr>
            <a:grpSpLocks/>
          </p:cNvGrpSpPr>
          <p:nvPr/>
        </p:nvGrpSpPr>
        <p:grpSpPr bwMode="auto">
          <a:xfrm>
            <a:off x="1319213" y="3338513"/>
            <a:ext cx="1681162" cy="2278062"/>
            <a:chOff x="831" y="2103"/>
            <a:chExt cx="1059" cy="1435"/>
          </a:xfrm>
        </p:grpSpPr>
        <p:grpSp>
          <p:nvGrpSpPr>
            <p:cNvPr id="57364" name="Group 24"/>
            <p:cNvGrpSpPr>
              <a:grpSpLocks/>
            </p:cNvGrpSpPr>
            <p:nvPr/>
          </p:nvGrpSpPr>
          <p:grpSpPr bwMode="auto">
            <a:xfrm>
              <a:off x="831" y="2103"/>
              <a:ext cx="1013" cy="358"/>
              <a:chOff x="831" y="2103"/>
              <a:chExt cx="1013" cy="358"/>
            </a:xfrm>
          </p:grpSpPr>
          <p:sp>
            <p:nvSpPr>
              <p:cNvPr id="57368" name="Line 25"/>
              <p:cNvSpPr>
                <a:spLocks noChangeShapeType="1"/>
              </p:cNvSpPr>
              <p:nvPr/>
            </p:nvSpPr>
            <p:spPr bwMode="auto">
              <a:xfrm>
                <a:off x="831" y="2103"/>
                <a:ext cx="0" cy="35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57369" name="Line 26"/>
              <p:cNvSpPr>
                <a:spLocks noChangeShapeType="1"/>
              </p:cNvSpPr>
              <p:nvPr/>
            </p:nvSpPr>
            <p:spPr bwMode="auto">
              <a:xfrm flipV="1">
                <a:off x="834" y="2460"/>
                <a:ext cx="1010" cy="1"/>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57365" name="Group 27"/>
            <p:cNvGrpSpPr>
              <a:grpSpLocks/>
            </p:cNvGrpSpPr>
            <p:nvPr/>
          </p:nvGrpSpPr>
          <p:grpSpPr bwMode="auto">
            <a:xfrm>
              <a:off x="1802" y="2410"/>
              <a:ext cx="88" cy="1128"/>
              <a:chOff x="1802" y="2410"/>
              <a:chExt cx="88" cy="1128"/>
            </a:xfrm>
          </p:grpSpPr>
          <p:sp>
            <p:nvSpPr>
              <p:cNvPr id="57366" name="Line 28"/>
              <p:cNvSpPr>
                <a:spLocks noChangeShapeType="1"/>
              </p:cNvSpPr>
              <p:nvPr/>
            </p:nvSpPr>
            <p:spPr bwMode="auto">
              <a:xfrm>
                <a:off x="1840" y="2440"/>
                <a:ext cx="4" cy="109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7367" name="Oval 29"/>
              <p:cNvSpPr>
                <a:spLocks noChangeArrowheads="1"/>
              </p:cNvSpPr>
              <p:nvPr/>
            </p:nvSpPr>
            <p:spPr bwMode="auto">
              <a:xfrm>
                <a:off x="1802" y="241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sp>
        <p:nvSpPr>
          <p:cNvPr id="57363"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82"/>
                                        </p:tgtEl>
                                        <p:attrNameLst>
                                          <p:attrName>style.visibility</p:attrName>
                                        </p:attrNameLst>
                                      </p:cBhvr>
                                      <p:to>
                                        <p:strVal val="visible"/>
                                      </p:to>
                                    </p:set>
                                    <p:animEffect transition="in" filter="wipe(left)">
                                      <p:cBhvr>
                                        <p:cTn id="7" dur="500"/>
                                        <p:tgtEl>
                                          <p:spTgt spid="11778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837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9EB997DC-31F4-4491-A466-229CAF269282}"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53</a:t>
            </a:fld>
            <a:endParaRPr lang="en-US" altLang="bg-BG" sz="1700" smtClean="0">
              <a:solidFill>
                <a:srgbClr val="777777"/>
              </a:solidFill>
              <a:latin typeface="Tahoma" pitchFamily="34" charset="0"/>
            </a:endParaRPr>
          </a:p>
        </p:txBody>
      </p:sp>
      <p:grpSp>
        <p:nvGrpSpPr>
          <p:cNvPr id="58372" name="Group 2"/>
          <p:cNvGrpSpPr>
            <a:grpSpLocks/>
          </p:cNvGrpSpPr>
          <p:nvPr/>
        </p:nvGrpSpPr>
        <p:grpSpPr bwMode="auto">
          <a:xfrm>
            <a:off x="277813" y="1444625"/>
            <a:ext cx="5513387" cy="4886325"/>
            <a:chOff x="175" y="910"/>
            <a:chExt cx="3473" cy="3078"/>
          </a:xfrm>
        </p:grpSpPr>
        <p:graphicFrame>
          <p:nvGraphicFramePr>
            <p:cNvPr id="58395"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8418" name="Chart" r:id="rId4" imgW="5800649" imgH="5181600" progId="Excel.Chart.8">
                    <p:embed/>
                  </p:oleObj>
                </mc:Choice>
                <mc:Fallback>
                  <p:oleObj name="Chart" r:id="rId4" imgW="5800649" imgH="5181600"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96"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8397"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58373" name="Group 6"/>
          <p:cNvGrpSpPr>
            <a:grpSpLocks/>
          </p:cNvGrpSpPr>
          <p:nvPr/>
        </p:nvGrpSpPr>
        <p:grpSpPr bwMode="auto">
          <a:xfrm>
            <a:off x="1808163" y="1946275"/>
            <a:ext cx="2101850" cy="3660775"/>
            <a:chOff x="1139" y="1226"/>
            <a:chExt cx="1324" cy="2306"/>
          </a:xfrm>
        </p:grpSpPr>
        <p:sp>
          <p:nvSpPr>
            <p:cNvPr id="58393" name="Line 7"/>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8394" name="Text Box 8"/>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8374" name="Group 9"/>
          <p:cNvGrpSpPr>
            <a:grpSpLocks/>
          </p:cNvGrpSpPr>
          <p:nvPr/>
        </p:nvGrpSpPr>
        <p:grpSpPr bwMode="auto">
          <a:xfrm>
            <a:off x="1327150" y="1944688"/>
            <a:ext cx="3367088" cy="3665537"/>
            <a:chOff x="836" y="1225"/>
            <a:chExt cx="2121" cy="2309"/>
          </a:xfrm>
        </p:grpSpPr>
        <p:sp>
          <p:nvSpPr>
            <p:cNvPr id="58391" name="Line 10"/>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8392" name="Text Box 11"/>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118796" name="Rectangle 12"/>
          <p:cNvSpPr>
            <a:spLocks noGrp="1" noChangeArrowheads="1"/>
          </p:cNvSpPr>
          <p:nvPr>
            <p:ph type="title" idx="4294967295"/>
          </p:nvPr>
        </p:nvSpPr>
        <p:spPr>
          <a:xfrm>
            <a:off x="571500" y="257175"/>
            <a:ext cx="6586538" cy="622300"/>
          </a:xfrm>
        </p:spPr>
        <p:txBody>
          <a:bodyPr/>
          <a:lstStyle/>
          <a:p>
            <a:pPr algn="l" eaLnBrk="1" hangingPunct="1"/>
            <a:r>
              <a:rPr lang="bg-BG" altLang="bg-BG" sz="3100" smtClean="0">
                <a:solidFill>
                  <a:schemeClr val="tx1"/>
                </a:solidFill>
              </a:rPr>
              <a:t>Недостиг</a:t>
            </a:r>
            <a:r>
              <a:rPr lang="en-US" altLang="bg-BG" sz="3100" smtClean="0">
                <a:solidFill>
                  <a:schemeClr val="tx1"/>
                </a:solidFill>
              </a:rPr>
              <a:t>:</a:t>
            </a:r>
          </a:p>
        </p:txBody>
      </p:sp>
      <p:sp>
        <p:nvSpPr>
          <p:cNvPr id="118797" name="Text Box 13"/>
          <p:cNvSpPr txBox="1">
            <a:spLocks noChangeArrowheads="1"/>
          </p:cNvSpPr>
          <p:nvPr/>
        </p:nvSpPr>
        <p:spPr bwMode="auto">
          <a:xfrm>
            <a:off x="1512888" y="714375"/>
            <a:ext cx="66754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700">
                <a:cs typeface="Arial" charset="0"/>
              </a:rPr>
              <a:t>Когато търсенето количество е по-голямо от предлаганото</a:t>
            </a:r>
            <a:endParaRPr lang="en-US" altLang="bg-BG" sz="2700">
              <a:cs typeface="Arial" charset="0"/>
            </a:endParaRPr>
          </a:p>
        </p:txBody>
      </p:sp>
      <p:sp>
        <p:nvSpPr>
          <p:cNvPr id="118798" name="Text Box 14"/>
          <p:cNvSpPr txBox="1">
            <a:spLocks noChangeArrowheads="1"/>
          </p:cNvSpPr>
          <p:nvPr/>
        </p:nvSpPr>
        <p:spPr bwMode="auto">
          <a:xfrm>
            <a:off x="5299075" y="1809750"/>
            <a:ext cx="22574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Пример</a:t>
            </a:r>
            <a:r>
              <a:rPr lang="en-US" altLang="bg-BG" sz="2600">
                <a:cs typeface="Arial" charset="0"/>
              </a:rPr>
              <a:t>: </a:t>
            </a:r>
            <a:br>
              <a:rPr lang="en-US" altLang="bg-BG" sz="2600">
                <a:cs typeface="Arial" charset="0"/>
              </a:rPr>
            </a:br>
            <a:r>
              <a:rPr lang="bg-BG" altLang="bg-BG" sz="2600">
                <a:cs typeface="Arial" charset="0"/>
              </a:rPr>
              <a:t>Ако</a:t>
            </a:r>
            <a:r>
              <a:rPr lang="en-US" altLang="bg-BG" sz="2600">
                <a:cs typeface="Arial" charset="0"/>
              </a:rPr>
              <a:t>  </a:t>
            </a:r>
            <a:r>
              <a:rPr lang="en-US" altLang="bg-BG" sz="2600" b="1" i="1">
                <a:cs typeface="Arial" charset="0"/>
              </a:rPr>
              <a:t>P</a:t>
            </a:r>
            <a:r>
              <a:rPr lang="en-US" altLang="bg-BG" sz="2600">
                <a:cs typeface="Arial" charset="0"/>
              </a:rPr>
              <a:t>  =  $1, </a:t>
            </a:r>
          </a:p>
        </p:txBody>
      </p:sp>
      <p:sp>
        <p:nvSpPr>
          <p:cNvPr id="118799" name="Text Box 15"/>
          <p:cNvSpPr txBox="1">
            <a:spLocks noChangeArrowheads="1"/>
          </p:cNvSpPr>
          <p:nvPr/>
        </p:nvSpPr>
        <p:spPr bwMode="auto">
          <a:xfrm>
            <a:off x="5534025" y="2698750"/>
            <a:ext cx="32559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то</a:t>
            </a:r>
            <a:r>
              <a:rPr lang="en-US" altLang="bg-BG" sz="2600">
                <a:cs typeface="Arial" charset="0"/>
              </a:rPr>
              <a:t/>
            </a:r>
            <a:br>
              <a:rPr lang="en-US" altLang="bg-BG" sz="2600">
                <a:cs typeface="Arial" charset="0"/>
              </a:rPr>
            </a:br>
            <a:r>
              <a:rPr lang="en-US" altLang="bg-BG" sz="2600">
                <a:cs typeface="Arial" charset="0"/>
              </a:rPr>
              <a:t>   </a:t>
            </a:r>
            <a:r>
              <a:rPr lang="en-US" altLang="bg-BG" sz="2600" b="1" i="1">
                <a:cs typeface="Arial" charset="0"/>
              </a:rPr>
              <a:t>Q</a:t>
            </a:r>
            <a:r>
              <a:rPr lang="en-US" altLang="bg-BG" sz="2600" b="1" i="1" baseline="30000">
                <a:cs typeface="Arial" charset="0"/>
              </a:rPr>
              <a:t>D</a:t>
            </a:r>
            <a:r>
              <a:rPr lang="en-US" altLang="bg-BG" sz="2600">
                <a:cs typeface="Arial" charset="0"/>
              </a:rPr>
              <a:t>  =  21 </a:t>
            </a:r>
            <a:r>
              <a:rPr lang="bg-BG" altLang="bg-BG" sz="2600">
                <a:cs typeface="Arial" charset="0"/>
              </a:rPr>
              <a:t>кафета</a:t>
            </a:r>
            <a:endParaRPr lang="en-US" altLang="bg-BG" sz="2600">
              <a:cs typeface="Arial" charset="0"/>
            </a:endParaRPr>
          </a:p>
        </p:txBody>
      </p:sp>
      <p:sp>
        <p:nvSpPr>
          <p:cNvPr id="118800" name="Text Box 16"/>
          <p:cNvSpPr txBox="1">
            <a:spLocks noChangeArrowheads="1"/>
          </p:cNvSpPr>
          <p:nvPr/>
        </p:nvSpPr>
        <p:spPr bwMode="auto">
          <a:xfrm>
            <a:off x="5543550" y="3570288"/>
            <a:ext cx="34051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а</a:t>
            </a:r>
            <a:r>
              <a:rPr lang="en-US" altLang="bg-BG" sz="2600">
                <a:cs typeface="Arial" charset="0"/>
              </a:rPr>
              <a:t/>
            </a:r>
            <a:br>
              <a:rPr lang="en-US" altLang="bg-BG" sz="2600">
                <a:cs typeface="Arial" charset="0"/>
              </a:rPr>
            </a:br>
            <a:r>
              <a:rPr lang="en-US" altLang="bg-BG" sz="2600">
                <a:cs typeface="Arial" charset="0"/>
              </a:rPr>
              <a:t>   </a:t>
            </a:r>
            <a:r>
              <a:rPr lang="en-US" altLang="bg-BG" sz="2600" b="1" i="1">
                <a:cs typeface="Arial" charset="0"/>
              </a:rPr>
              <a:t>Q</a:t>
            </a:r>
            <a:r>
              <a:rPr lang="en-US" altLang="bg-BG" sz="2600" b="1" i="1" baseline="30000">
                <a:cs typeface="Arial" charset="0"/>
              </a:rPr>
              <a:t>S</a:t>
            </a:r>
            <a:r>
              <a:rPr lang="en-US" altLang="bg-BG" sz="2600">
                <a:cs typeface="Arial" charset="0"/>
              </a:rPr>
              <a:t>  =  5 </a:t>
            </a:r>
            <a:r>
              <a:rPr lang="bg-BG" altLang="bg-BG" sz="2600">
                <a:cs typeface="Arial" charset="0"/>
              </a:rPr>
              <a:t>кафета</a:t>
            </a:r>
            <a:endParaRPr lang="en-US" altLang="bg-BG" sz="2600">
              <a:cs typeface="Arial" charset="0"/>
            </a:endParaRPr>
          </a:p>
        </p:txBody>
      </p:sp>
      <p:sp>
        <p:nvSpPr>
          <p:cNvPr id="118801" name="Text Box 17"/>
          <p:cNvSpPr txBox="1">
            <a:spLocks noChangeArrowheads="1"/>
          </p:cNvSpPr>
          <p:nvPr/>
        </p:nvSpPr>
        <p:spPr bwMode="auto">
          <a:xfrm>
            <a:off x="5537200" y="4451350"/>
            <a:ext cx="3606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Резултата е недостиг от </a:t>
            </a:r>
            <a:r>
              <a:rPr lang="en-US" altLang="bg-BG" sz="2600">
                <a:cs typeface="Arial" charset="0"/>
              </a:rPr>
              <a:t> 16 </a:t>
            </a:r>
            <a:r>
              <a:rPr lang="bg-BG" altLang="bg-BG" sz="2600">
                <a:cs typeface="Arial" charset="0"/>
              </a:rPr>
              <a:t>кафета</a:t>
            </a:r>
            <a:endParaRPr lang="en-US" altLang="bg-BG" sz="2600">
              <a:cs typeface="Arial" charset="0"/>
            </a:endParaRPr>
          </a:p>
        </p:txBody>
      </p:sp>
      <p:sp>
        <p:nvSpPr>
          <p:cNvPr id="118802" name="Line 18"/>
          <p:cNvSpPr>
            <a:spLocks noChangeShapeType="1"/>
          </p:cNvSpPr>
          <p:nvPr/>
        </p:nvSpPr>
        <p:spPr bwMode="auto">
          <a:xfrm>
            <a:off x="1322388" y="5045075"/>
            <a:ext cx="2259012"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nvGrpSpPr>
          <p:cNvPr id="5" name="Group 19"/>
          <p:cNvGrpSpPr>
            <a:grpSpLocks/>
          </p:cNvGrpSpPr>
          <p:nvPr/>
        </p:nvGrpSpPr>
        <p:grpSpPr bwMode="auto">
          <a:xfrm>
            <a:off x="3505200" y="4972050"/>
            <a:ext cx="139700" cy="642938"/>
            <a:chOff x="2208" y="3132"/>
            <a:chExt cx="88" cy="405"/>
          </a:xfrm>
        </p:grpSpPr>
        <p:sp>
          <p:nvSpPr>
            <p:cNvPr id="58389" name="Line 20"/>
            <p:cNvSpPr>
              <a:spLocks noChangeShapeType="1"/>
            </p:cNvSpPr>
            <p:nvPr/>
          </p:nvSpPr>
          <p:spPr bwMode="auto">
            <a:xfrm flipH="1">
              <a:off x="2247" y="3163"/>
              <a:ext cx="2" cy="37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8390" name="Oval 21"/>
            <p:cNvSpPr>
              <a:spLocks noChangeArrowheads="1"/>
            </p:cNvSpPr>
            <p:nvPr/>
          </p:nvSpPr>
          <p:spPr bwMode="auto">
            <a:xfrm>
              <a:off x="2208" y="31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6" name="Group 22"/>
          <p:cNvGrpSpPr>
            <a:grpSpLocks/>
          </p:cNvGrpSpPr>
          <p:nvPr/>
        </p:nvGrpSpPr>
        <p:grpSpPr bwMode="auto">
          <a:xfrm>
            <a:off x="1793875" y="4972050"/>
            <a:ext cx="139700" cy="646113"/>
            <a:chOff x="1130" y="3132"/>
            <a:chExt cx="88" cy="407"/>
          </a:xfrm>
        </p:grpSpPr>
        <p:sp>
          <p:nvSpPr>
            <p:cNvPr id="58387" name="Line 23"/>
            <p:cNvSpPr>
              <a:spLocks noChangeShapeType="1"/>
            </p:cNvSpPr>
            <p:nvPr/>
          </p:nvSpPr>
          <p:spPr bwMode="auto">
            <a:xfrm flipH="1">
              <a:off x="1173" y="3165"/>
              <a:ext cx="2" cy="37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8388" name="Oval 24"/>
            <p:cNvSpPr>
              <a:spLocks noChangeArrowheads="1"/>
            </p:cNvSpPr>
            <p:nvPr/>
          </p:nvSpPr>
          <p:spPr bwMode="auto">
            <a:xfrm>
              <a:off x="1130" y="31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118809" name="AutoShape 25"/>
          <p:cNvSpPr>
            <a:spLocks/>
          </p:cNvSpPr>
          <p:nvPr/>
        </p:nvSpPr>
        <p:spPr bwMode="auto">
          <a:xfrm rot="-5400000">
            <a:off x="2601119" y="4407694"/>
            <a:ext cx="220662" cy="1714500"/>
          </a:xfrm>
          <a:prstGeom prst="leftBrace">
            <a:avLst>
              <a:gd name="adj1" fmla="val 64748"/>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118810" name="Text Box 26"/>
          <p:cNvSpPr txBox="1">
            <a:spLocks noChangeArrowheads="1"/>
          </p:cNvSpPr>
          <p:nvPr/>
        </p:nvSpPr>
        <p:spPr bwMode="auto">
          <a:xfrm>
            <a:off x="1951038" y="5394325"/>
            <a:ext cx="1958975" cy="4778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500" b="1" i="1">
                <a:cs typeface="Arial" charset="0"/>
              </a:rPr>
              <a:t>Недостиг</a:t>
            </a:r>
            <a:endParaRPr lang="en-US" altLang="bg-BG" sz="2500" b="1" i="1">
              <a:cs typeface="Arial" charset="0"/>
            </a:endParaRPr>
          </a:p>
        </p:txBody>
      </p:sp>
      <p:sp>
        <p:nvSpPr>
          <p:cNvPr id="58386"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96"/>
                                        </p:tgtEl>
                                        <p:attrNameLst>
                                          <p:attrName>style.visibility</p:attrName>
                                        </p:attrNameLst>
                                      </p:cBhvr>
                                      <p:to>
                                        <p:strVal val="visible"/>
                                      </p:to>
                                    </p:set>
                                    <p:animEffect transition="in" filter="wipe(left)">
                                      <p:cBhvr>
                                        <p:cTn id="7" dur="500"/>
                                        <p:tgtEl>
                                          <p:spTgt spid="11879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8797"/>
                                        </p:tgtEl>
                                        <p:attrNameLst>
                                          <p:attrName>style.visibility</p:attrName>
                                        </p:attrNameLst>
                                      </p:cBhvr>
                                      <p:to>
                                        <p:strVal val="visible"/>
                                      </p:to>
                                    </p:set>
                                    <p:animEffect transition="in" filter="wipe(left)">
                                      <p:cBhvr>
                                        <p:cTn id="10" dur="500"/>
                                        <p:tgtEl>
                                          <p:spTgt spid="11879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8"/>
                                        </p:tgtEl>
                                        <p:attrNameLst>
                                          <p:attrName>style.visibility</p:attrName>
                                        </p:attrNameLst>
                                      </p:cBhvr>
                                      <p:to>
                                        <p:strVal val="visible"/>
                                      </p:to>
                                    </p:set>
                                    <p:animEffect transition="in" filter="wipe(left)">
                                      <p:cBhvr>
                                        <p:cTn id="15" dur="500"/>
                                        <p:tgtEl>
                                          <p:spTgt spid="11879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8802"/>
                                        </p:tgtEl>
                                        <p:attrNameLst>
                                          <p:attrName>style.visibility</p:attrName>
                                        </p:attrNameLst>
                                      </p:cBhvr>
                                      <p:to>
                                        <p:strVal val="visible"/>
                                      </p:to>
                                    </p:set>
                                    <p:animEffect transition="in" filter="wipe(left)">
                                      <p:cBhvr>
                                        <p:cTn id="18" dur="500"/>
                                        <p:tgtEl>
                                          <p:spTgt spid="1188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8799"/>
                                        </p:tgtEl>
                                        <p:attrNameLst>
                                          <p:attrName>style.visibility</p:attrName>
                                        </p:attrNameLst>
                                      </p:cBhvr>
                                      <p:to>
                                        <p:strVal val="visible"/>
                                      </p:to>
                                    </p:set>
                                    <p:animEffect transition="in" filter="wipe(left)">
                                      <p:cBhvr>
                                        <p:cTn id="23" dur="500"/>
                                        <p:tgtEl>
                                          <p:spTgt spid="118799"/>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800"/>
                                        </p:tgtEl>
                                        <p:attrNameLst>
                                          <p:attrName>style.visibility</p:attrName>
                                        </p:attrNameLst>
                                      </p:cBhvr>
                                      <p:to>
                                        <p:strVal val="visible"/>
                                      </p:to>
                                    </p:set>
                                    <p:animEffect transition="in" filter="wipe(left)">
                                      <p:cBhvr>
                                        <p:cTn id="32" dur="500"/>
                                        <p:tgtEl>
                                          <p:spTgt spid="118800"/>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8801"/>
                                        </p:tgtEl>
                                        <p:attrNameLst>
                                          <p:attrName>style.visibility</p:attrName>
                                        </p:attrNameLst>
                                      </p:cBhvr>
                                      <p:to>
                                        <p:strVal val="visible"/>
                                      </p:to>
                                    </p:set>
                                    <p:animEffect transition="in" filter="wipe(left)">
                                      <p:cBhvr>
                                        <p:cTn id="41" dur="500"/>
                                        <p:tgtEl>
                                          <p:spTgt spid="118801"/>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18809"/>
                                        </p:tgtEl>
                                        <p:attrNameLst>
                                          <p:attrName>style.visibility</p:attrName>
                                        </p:attrNameLst>
                                      </p:cBhvr>
                                      <p:to>
                                        <p:strVal val="visible"/>
                                      </p:to>
                                    </p:set>
                                    <p:animEffect transition="in" filter="wipe(left)">
                                      <p:cBhvr>
                                        <p:cTn id="45" dur="500"/>
                                        <p:tgtEl>
                                          <p:spTgt spid="11880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8810"/>
                                        </p:tgtEl>
                                        <p:attrNameLst>
                                          <p:attrName>style.visibility</p:attrName>
                                        </p:attrNameLst>
                                      </p:cBhvr>
                                      <p:to>
                                        <p:strVal val="visible"/>
                                      </p:to>
                                    </p:set>
                                    <p:animEffect transition="in" filter="dissolve">
                                      <p:cBhvr>
                                        <p:cTn id="48" dur="500"/>
                                        <p:tgtEl>
                                          <p:spTgt spid="11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6" grpId="0"/>
      <p:bldP spid="118797" grpId="0"/>
      <p:bldP spid="118798" grpId="0"/>
      <p:bldP spid="118800" grpId="0"/>
      <p:bldP spid="118801" grpId="0"/>
      <p:bldP spid="118802" grpId="0" animBg="1"/>
      <p:bldP spid="118809" grpId="0" animBg="1"/>
      <p:bldP spid="1188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593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8F1BE796-91A4-436B-8CCA-A4F90E76D5DE}"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54</a:t>
            </a:fld>
            <a:endParaRPr lang="en-US" altLang="bg-BG" sz="1700" smtClean="0">
              <a:solidFill>
                <a:srgbClr val="777777"/>
              </a:solidFill>
              <a:latin typeface="Tahoma" pitchFamily="34" charset="0"/>
            </a:endParaRPr>
          </a:p>
        </p:txBody>
      </p:sp>
      <p:grpSp>
        <p:nvGrpSpPr>
          <p:cNvPr id="59396" name="Group 2"/>
          <p:cNvGrpSpPr>
            <a:grpSpLocks/>
          </p:cNvGrpSpPr>
          <p:nvPr/>
        </p:nvGrpSpPr>
        <p:grpSpPr bwMode="auto">
          <a:xfrm>
            <a:off x="277813" y="1444625"/>
            <a:ext cx="5513387" cy="4886325"/>
            <a:chOff x="175" y="910"/>
            <a:chExt cx="3473" cy="3078"/>
          </a:xfrm>
        </p:grpSpPr>
        <p:graphicFrame>
          <p:nvGraphicFramePr>
            <p:cNvPr id="59434"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59457" name="Chart" r:id="rId4" imgW="5800825" imgH="5181763" progId="Excel.Chart.8">
                    <p:embed/>
                  </p:oleObj>
                </mc:Choice>
                <mc:Fallback>
                  <p:oleObj name="Chart" r:id="rId4" imgW="5800825" imgH="5181763"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35"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59436"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59397" name="Group 6"/>
          <p:cNvGrpSpPr>
            <a:grpSpLocks/>
          </p:cNvGrpSpPr>
          <p:nvPr/>
        </p:nvGrpSpPr>
        <p:grpSpPr bwMode="auto">
          <a:xfrm>
            <a:off x="1808163" y="1946275"/>
            <a:ext cx="2101850" cy="3660775"/>
            <a:chOff x="1139" y="1226"/>
            <a:chExt cx="1324" cy="2306"/>
          </a:xfrm>
        </p:grpSpPr>
        <p:sp>
          <p:nvSpPr>
            <p:cNvPr id="59432" name="Line 7"/>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9433" name="Text Box 8"/>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59398" name="Group 9"/>
          <p:cNvGrpSpPr>
            <a:grpSpLocks/>
          </p:cNvGrpSpPr>
          <p:nvPr/>
        </p:nvGrpSpPr>
        <p:grpSpPr bwMode="auto">
          <a:xfrm>
            <a:off x="1327150" y="1944688"/>
            <a:ext cx="3367088" cy="3665537"/>
            <a:chOff x="836" y="1225"/>
            <a:chExt cx="2121" cy="2309"/>
          </a:xfrm>
        </p:grpSpPr>
        <p:sp>
          <p:nvSpPr>
            <p:cNvPr id="59430" name="Line 10"/>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9431" name="Text Box 11"/>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59399" name="Rectangle 12"/>
          <p:cNvSpPr>
            <a:spLocks noGrp="1" noChangeArrowheads="1"/>
          </p:cNvSpPr>
          <p:nvPr>
            <p:ph type="title" idx="4294967295"/>
          </p:nvPr>
        </p:nvSpPr>
        <p:spPr>
          <a:xfrm>
            <a:off x="571500" y="257175"/>
            <a:ext cx="6586538" cy="622300"/>
          </a:xfrm>
        </p:spPr>
        <p:txBody>
          <a:bodyPr/>
          <a:lstStyle/>
          <a:p>
            <a:pPr algn="l" eaLnBrk="1" hangingPunct="1"/>
            <a:r>
              <a:rPr lang="bg-BG" altLang="bg-BG" sz="3100" smtClean="0">
                <a:solidFill>
                  <a:srgbClr val="CC0000"/>
                </a:solidFill>
              </a:rPr>
              <a:t>Недостиг на търсенето</a:t>
            </a:r>
            <a:r>
              <a:rPr lang="en-US" altLang="bg-BG" sz="3100" smtClean="0">
                <a:solidFill>
                  <a:schemeClr val="tx1"/>
                </a:solidFill>
              </a:rPr>
              <a:t>:</a:t>
            </a:r>
          </a:p>
        </p:txBody>
      </p:sp>
      <p:sp>
        <p:nvSpPr>
          <p:cNvPr id="59400" name="Text Box 13"/>
          <p:cNvSpPr txBox="1">
            <a:spLocks noChangeArrowheads="1"/>
          </p:cNvSpPr>
          <p:nvPr/>
        </p:nvSpPr>
        <p:spPr bwMode="auto">
          <a:xfrm>
            <a:off x="255588" y="714375"/>
            <a:ext cx="79327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когато търсеното количество е по-голямо, отколкото доставено количество</a:t>
            </a:r>
            <a:endParaRPr lang="en-US" altLang="bg-BG" sz="2700">
              <a:cs typeface="Arial" charset="0"/>
            </a:endParaRPr>
          </a:p>
        </p:txBody>
      </p:sp>
      <p:sp>
        <p:nvSpPr>
          <p:cNvPr id="59401" name="Line 14"/>
          <p:cNvSpPr>
            <a:spLocks noChangeShapeType="1"/>
          </p:cNvSpPr>
          <p:nvPr/>
        </p:nvSpPr>
        <p:spPr bwMode="auto">
          <a:xfrm>
            <a:off x="1322388" y="5045075"/>
            <a:ext cx="2259012"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9402" name="Line 15"/>
          <p:cNvSpPr>
            <a:spLocks noChangeShapeType="1"/>
          </p:cNvSpPr>
          <p:nvPr/>
        </p:nvSpPr>
        <p:spPr bwMode="auto">
          <a:xfrm flipH="1">
            <a:off x="3567113" y="5021263"/>
            <a:ext cx="3175" cy="59372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9403" name="Oval 16"/>
          <p:cNvSpPr>
            <a:spLocks noChangeArrowheads="1"/>
          </p:cNvSpPr>
          <p:nvPr/>
        </p:nvSpPr>
        <p:spPr bwMode="auto">
          <a:xfrm>
            <a:off x="3505200" y="4972050"/>
            <a:ext cx="139700" cy="138113"/>
          </a:xfrm>
          <a:prstGeom prst="ellipse">
            <a:avLst/>
          </a:prstGeom>
          <a:solidFill>
            <a:srgbClr val="B2B2B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59404" name="Group 17"/>
          <p:cNvGrpSpPr>
            <a:grpSpLocks/>
          </p:cNvGrpSpPr>
          <p:nvPr/>
        </p:nvGrpSpPr>
        <p:grpSpPr bwMode="auto">
          <a:xfrm>
            <a:off x="1793875" y="4972050"/>
            <a:ext cx="139700" cy="646113"/>
            <a:chOff x="1130" y="3132"/>
            <a:chExt cx="88" cy="407"/>
          </a:xfrm>
        </p:grpSpPr>
        <p:sp>
          <p:nvSpPr>
            <p:cNvPr id="59428" name="Line 18"/>
            <p:cNvSpPr>
              <a:spLocks noChangeShapeType="1"/>
            </p:cNvSpPr>
            <p:nvPr/>
          </p:nvSpPr>
          <p:spPr bwMode="auto">
            <a:xfrm flipH="1">
              <a:off x="1173" y="3165"/>
              <a:ext cx="2" cy="374"/>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9429" name="Oval 19"/>
            <p:cNvSpPr>
              <a:spLocks noChangeArrowheads="1"/>
            </p:cNvSpPr>
            <p:nvPr/>
          </p:nvSpPr>
          <p:spPr bwMode="auto">
            <a:xfrm>
              <a:off x="1130" y="3132"/>
              <a:ext cx="88" cy="87"/>
            </a:xfrm>
            <a:prstGeom prst="ellipse">
              <a:avLst/>
            </a:prstGeom>
            <a:solidFill>
              <a:srgbClr val="B2B2B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119828" name="Text Box 20"/>
          <p:cNvSpPr txBox="1">
            <a:spLocks noChangeArrowheads="1"/>
          </p:cNvSpPr>
          <p:nvPr/>
        </p:nvSpPr>
        <p:spPr bwMode="auto">
          <a:xfrm>
            <a:off x="5019675" y="1423988"/>
            <a:ext cx="42894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600">
                <a:cs typeface="Arial" charset="0"/>
              </a:rPr>
              <a:t>Изправени пред недостиг продавачите повишават  цената,</a:t>
            </a:r>
            <a:endParaRPr lang="en-US" altLang="bg-BG" sz="2600">
              <a:cs typeface="Arial" charset="0"/>
            </a:endParaRPr>
          </a:p>
        </p:txBody>
      </p:sp>
      <p:sp>
        <p:nvSpPr>
          <p:cNvPr id="119829" name="Text Box 21"/>
          <p:cNvSpPr txBox="1">
            <a:spLocks noChangeArrowheads="1"/>
          </p:cNvSpPr>
          <p:nvPr/>
        </p:nvSpPr>
        <p:spPr bwMode="auto">
          <a:xfrm>
            <a:off x="5056188" y="2722563"/>
            <a:ext cx="36972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тогава</a:t>
            </a:r>
            <a:r>
              <a:rPr lang="en-US" altLang="bg-BG" sz="2600">
                <a:cs typeface="Arial" charset="0"/>
              </a:rPr>
              <a:t> </a:t>
            </a:r>
            <a:r>
              <a:rPr lang="en-US" altLang="bg-BG" sz="2600" b="1" i="1">
                <a:cs typeface="Arial" charset="0"/>
              </a:rPr>
              <a:t>Q</a:t>
            </a:r>
            <a:r>
              <a:rPr lang="en-US" altLang="bg-BG" sz="2600" b="1" i="1" baseline="30000">
                <a:cs typeface="Arial" charset="0"/>
              </a:rPr>
              <a:t>D</a:t>
            </a:r>
            <a:r>
              <a:rPr lang="en-US" altLang="bg-BG" sz="2600">
                <a:cs typeface="Arial" charset="0"/>
              </a:rPr>
              <a:t> </a:t>
            </a:r>
            <a:r>
              <a:rPr lang="bg-BG" altLang="bg-BG" sz="2600">
                <a:cs typeface="Arial" charset="0"/>
              </a:rPr>
              <a:t>намалява</a:t>
            </a:r>
            <a:endParaRPr lang="en-US" altLang="bg-BG" sz="2600">
              <a:cs typeface="Arial" charset="0"/>
            </a:endParaRPr>
          </a:p>
        </p:txBody>
      </p:sp>
      <p:sp>
        <p:nvSpPr>
          <p:cNvPr id="119830" name="Text Box 22"/>
          <p:cNvSpPr txBox="1">
            <a:spLocks noChangeArrowheads="1"/>
          </p:cNvSpPr>
          <p:nvPr/>
        </p:nvSpPr>
        <p:spPr bwMode="auto">
          <a:xfrm>
            <a:off x="5019675" y="3638550"/>
            <a:ext cx="3352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en-US" altLang="bg-BG" sz="2600">
                <a:cs typeface="Arial" charset="0"/>
              </a:rPr>
              <a:t>…</a:t>
            </a:r>
            <a:r>
              <a:rPr lang="bg-BG" altLang="bg-BG" sz="2600">
                <a:cs typeface="Arial" charset="0"/>
              </a:rPr>
              <a:t>което намалява недостига</a:t>
            </a:r>
            <a:r>
              <a:rPr lang="en-US" altLang="bg-BG" sz="2600">
                <a:cs typeface="Arial" charset="0"/>
              </a:rPr>
              <a:t>   </a:t>
            </a:r>
          </a:p>
        </p:txBody>
      </p:sp>
      <p:sp>
        <p:nvSpPr>
          <p:cNvPr id="119831" name="Text Box 23"/>
          <p:cNvSpPr txBox="1">
            <a:spLocks noChangeArrowheads="1"/>
          </p:cNvSpPr>
          <p:nvPr/>
        </p:nvSpPr>
        <p:spPr bwMode="auto">
          <a:xfrm>
            <a:off x="5065713" y="3144838"/>
            <a:ext cx="31226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cs typeface="Arial" charset="0"/>
              </a:rPr>
              <a:t>а</a:t>
            </a:r>
            <a:r>
              <a:rPr lang="en-US" altLang="bg-BG" sz="2600" b="1" i="1">
                <a:cs typeface="Arial" charset="0"/>
              </a:rPr>
              <a:t>Q</a:t>
            </a:r>
            <a:r>
              <a:rPr lang="en-US" altLang="bg-BG" sz="2600" b="1" i="1" baseline="30000">
                <a:cs typeface="Arial" charset="0"/>
              </a:rPr>
              <a:t>S</a:t>
            </a:r>
            <a:r>
              <a:rPr lang="en-US" altLang="bg-BG" sz="2600">
                <a:cs typeface="Arial" charset="0"/>
              </a:rPr>
              <a:t> </a:t>
            </a:r>
            <a:r>
              <a:rPr lang="bg-BG" altLang="bg-BG" sz="2600">
                <a:cs typeface="Arial" charset="0"/>
              </a:rPr>
              <a:t>расте</a:t>
            </a:r>
            <a:r>
              <a:rPr lang="en-US" altLang="bg-BG" sz="2600">
                <a:cs typeface="Arial" charset="0"/>
              </a:rPr>
              <a:t>,</a:t>
            </a:r>
          </a:p>
        </p:txBody>
      </p:sp>
      <p:grpSp>
        <p:nvGrpSpPr>
          <p:cNvPr id="6" name="Group 24"/>
          <p:cNvGrpSpPr>
            <a:grpSpLocks/>
          </p:cNvGrpSpPr>
          <p:nvPr/>
        </p:nvGrpSpPr>
        <p:grpSpPr bwMode="auto">
          <a:xfrm>
            <a:off x="1319213" y="4479925"/>
            <a:ext cx="1952625" cy="558800"/>
            <a:chOff x="831" y="2822"/>
            <a:chExt cx="1230" cy="352"/>
          </a:xfrm>
        </p:grpSpPr>
        <p:sp>
          <p:nvSpPr>
            <p:cNvPr id="59426" name="Line 25"/>
            <p:cNvSpPr>
              <a:spLocks noChangeShapeType="1"/>
            </p:cNvSpPr>
            <p:nvPr/>
          </p:nvSpPr>
          <p:spPr bwMode="auto">
            <a:xfrm>
              <a:off x="831" y="2822"/>
              <a:ext cx="123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9427" name="Line 26"/>
            <p:cNvSpPr>
              <a:spLocks noChangeShapeType="1"/>
            </p:cNvSpPr>
            <p:nvPr/>
          </p:nvSpPr>
          <p:spPr bwMode="auto">
            <a:xfrm rot="10800000">
              <a:off x="833" y="2822"/>
              <a:ext cx="0" cy="35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grpSp>
      <p:grpSp>
        <p:nvGrpSpPr>
          <p:cNvPr id="7" name="Group 27"/>
          <p:cNvGrpSpPr>
            <a:grpSpLocks/>
          </p:cNvGrpSpPr>
          <p:nvPr/>
        </p:nvGrpSpPr>
        <p:grpSpPr bwMode="auto">
          <a:xfrm>
            <a:off x="3186113" y="4405313"/>
            <a:ext cx="384175" cy="1214437"/>
            <a:chOff x="2007" y="2775"/>
            <a:chExt cx="242" cy="765"/>
          </a:xfrm>
        </p:grpSpPr>
        <p:grpSp>
          <p:nvGrpSpPr>
            <p:cNvPr id="59422" name="Group 28"/>
            <p:cNvGrpSpPr>
              <a:grpSpLocks/>
            </p:cNvGrpSpPr>
            <p:nvPr/>
          </p:nvGrpSpPr>
          <p:grpSpPr bwMode="auto">
            <a:xfrm>
              <a:off x="2007" y="2775"/>
              <a:ext cx="88" cy="765"/>
              <a:chOff x="2007" y="2775"/>
              <a:chExt cx="88" cy="765"/>
            </a:xfrm>
          </p:grpSpPr>
          <p:sp>
            <p:nvSpPr>
              <p:cNvPr id="59424" name="Line 29"/>
              <p:cNvSpPr>
                <a:spLocks noChangeShapeType="1"/>
              </p:cNvSpPr>
              <p:nvPr/>
            </p:nvSpPr>
            <p:spPr bwMode="auto">
              <a:xfrm flipH="1">
                <a:off x="2050" y="2822"/>
                <a:ext cx="0" cy="71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9425" name="Oval 30"/>
              <p:cNvSpPr>
                <a:spLocks noChangeArrowheads="1"/>
              </p:cNvSpPr>
              <p:nvPr/>
            </p:nvSpPr>
            <p:spPr bwMode="auto">
              <a:xfrm>
                <a:off x="2007" y="277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59423" name="Line 31"/>
            <p:cNvSpPr>
              <a:spLocks noChangeShapeType="1"/>
            </p:cNvSpPr>
            <p:nvPr/>
          </p:nvSpPr>
          <p:spPr bwMode="auto">
            <a:xfrm rot="5400000">
              <a:off x="2148" y="3438"/>
              <a:ext cx="0" cy="20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grpSp>
      <p:grpSp>
        <p:nvGrpSpPr>
          <p:cNvPr id="9" name="Group 32"/>
          <p:cNvGrpSpPr>
            <a:grpSpLocks/>
          </p:cNvGrpSpPr>
          <p:nvPr/>
        </p:nvGrpSpPr>
        <p:grpSpPr bwMode="auto">
          <a:xfrm>
            <a:off x="1858963" y="4408488"/>
            <a:ext cx="596900" cy="1209675"/>
            <a:chOff x="1171" y="2777"/>
            <a:chExt cx="376" cy="762"/>
          </a:xfrm>
        </p:grpSpPr>
        <p:grpSp>
          <p:nvGrpSpPr>
            <p:cNvPr id="59418" name="Group 33"/>
            <p:cNvGrpSpPr>
              <a:grpSpLocks/>
            </p:cNvGrpSpPr>
            <p:nvPr/>
          </p:nvGrpSpPr>
          <p:grpSpPr bwMode="auto">
            <a:xfrm>
              <a:off x="1459" y="2777"/>
              <a:ext cx="88" cy="759"/>
              <a:chOff x="1459" y="2777"/>
              <a:chExt cx="88" cy="759"/>
            </a:xfrm>
          </p:grpSpPr>
          <p:sp>
            <p:nvSpPr>
              <p:cNvPr id="59420" name="Line 34"/>
              <p:cNvSpPr>
                <a:spLocks noChangeShapeType="1"/>
              </p:cNvSpPr>
              <p:nvPr/>
            </p:nvSpPr>
            <p:spPr bwMode="auto">
              <a:xfrm flipH="1">
                <a:off x="1504" y="2820"/>
                <a:ext cx="2" cy="716"/>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59421" name="Oval 35"/>
              <p:cNvSpPr>
                <a:spLocks noChangeArrowheads="1"/>
              </p:cNvSpPr>
              <p:nvPr/>
            </p:nvSpPr>
            <p:spPr bwMode="auto">
              <a:xfrm>
                <a:off x="1459" y="277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59419" name="Line 36"/>
            <p:cNvSpPr>
              <a:spLocks noChangeShapeType="1"/>
            </p:cNvSpPr>
            <p:nvPr/>
          </p:nvSpPr>
          <p:spPr bwMode="auto">
            <a:xfrm rot="-5400000">
              <a:off x="1340" y="3370"/>
              <a:ext cx="0" cy="338"/>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grpSp>
      <p:grpSp>
        <p:nvGrpSpPr>
          <p:cNvPr id="11" name="Group 37"/>
          <p:cNvGrpSpPr>
            <a:grpSpLocks/>
          </p:cNvGrpSpPr>
          <p:nvPr/>
        </p:nvGrpSpPr>
        <p:grpSpPr bwMode="auto">
          <a:xfrm>
            <a:off x="1793875" y="4572000"/>
            <a:ext cx="1851025" cy="917575"/>
            <a:chOff x="1130" y="2880"/>
            <a:chExt cx="1166" cy="578"/>
          </a:xfrm>
        </p:grpSpPr>
        <p:sp>
          <p:nvSpPr>
            <p:cNvPr id="59414" name="AutoShape 38"/>
            <p:cNvSpPr>
              <a:spLocks/>
            </p:cNvSpPr>
            <p:nvPr/>
          </p:nvSpPr>
          <p:spPr bwMode="auto">
            <a:xfrm rot="-5400000">
              <a:off x="1712" y="2675"/>
              <a:ext cx="132" cy="541"/>
            </a:xfrm>
            <a:prstGeom prst="leftBrace">
              <a:avLst>
                <a:gd name="adj1" fmla="val 34154"/>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59415" name="Group 39"/>
            <p:cNvGrpSpPr>
              <a:grpSpLocks/>
            </p:cNvGrpSpPr>
            <p:nvPr/>
          </p:nvGrpSpPr>
          <p:grpSpPr bwMode="auto">
            <a:xfrm>
              <a:off x="1130" y="3031"/>
              <a:ext cx="1166" cy="427"/>
              <a:chOff x="1130" y="3031"/>
              <a:chExt cx="1166" cy="427"/>
            </a:xfrm>
          </p:grpSpPr>
          <p:sp>
            <p:nvSpPr>
              <p:cNvPr id="59416" name="Line 40"/>
              <p:cNvSpPr>
                <a:spLocks noChangeShapeType="1"/>
              </p:cNvSpPr>
              <p:nvPr/>
            </p:nvSpPr>
            <p:spPr bwMode="auto">
              <a:xfrm flipV="1">
                <a:off x="1700" y="3031"/>
                <a:ext cx="75"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9417" name="Text Box 41"/>
              <p:cNvSpPr txBox="1">
                <a:spLocks noChangeArrowheads="1"/>
              </p:cNvSpPr>
              <p:nvPr/>
            </p:nvSpPr>
            <p:spPr bwMode="auto">
              <a:xfrm>
                <a:off x="1130" y="3157"/>
                <a:ext cx="1166" cy="30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500" b="1" i="1">
                    <a:cs typeface="Arial" charset="0"/>
                  </a:rPr>
                  <a:t>Недостиг</a:t>
                </a:r>
                <a:endParaRPr lang="en-US" altLang="bg-BG" sz="2500" b="1" i="1">
                  <a:cs typeface="Arial" charset="0"/>
                </a:endParaRPr>
              </a:p>
            </p:txBody>
          </p:sp>
        </p:grpSp>
      </p:grpSp>
      <p:sp>
        <p:nvSpPr>
          <p:cNvPr id="59413"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28"/>
                                        </p:tgtEl>
                                        <p:attrNameLst>
                                          <p:attrName>style.visibility</p:attrName>
                                        </p:attrNameLst>
                                      </p:cBhvr>
                                      <p:to>
                                        <p:strVal val="visible"/>
                                      </p:to>
                                    </p:set>
                                    <p:animEffect transition="in" filter="wipe(left)">
                                      <p:cBhvr>
                                        <p:cTn id="7" dur="500"/>
                                        <p:tgtEl>
                                          <p:spTgt spid="119828"/>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upRigh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9829"/>
                                        </p:tgtEl>
                                        <p:attrNameLst>
                                          <p:attrName>style.visibility</p:attrName>
                                        </p:attrNameLst>
                                      </p:cBhvr>
                                      <p:to>
                                        <p:strVal val="visible"/>
                                      </p:to>
                                    </p:set>
                                    <p:animEffect transition="in" filter="wipe(left)">
                                      <p:cBhvr>
                                        <p:cTn id="16" dur="500"/>
                                        <p:tgtEl>
                                          <p:spTgt spid="119829"/>
                                        </p:tgtEl>
                                      </p:cBhvr>
                                    </p:animEffect>
                                  </p:childTnLst>
                                </p:cTn>
                              </p:par>
                            </p:childTnLst>
                          </p:cTn>
                        </p:par>
                        <p:par>
                          <p:cTn id="17" fill="hold" nodeType="afterGroup">
                            <p:stCondLst>
                              <p:cond delay="500"/>
                            </p:stCondLst>
                            <p:childTnLst>
                              <p:par>
                                <p:cTn id="18" presetID="18" presetClass="entr" presetSubtype="1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9831"/>
                                        </p:tgtEl>
                                        <p:attrNameLst>
                                          <p:attrName>style.visibility</p:attrName>
                                        </p:attrNameLst>
                                      </p:cBhvr>
                                      <p:to>
                                        <p:strVal val="visible"/>
                                      </p:to>
                                    </p:set>
                                    <p:animEffect transition="in" filter="wipe(left)">
                                      <p:cBhvr>
                                        <p:cTn id="25" dur="500"/>
                                        <p:tgtEl>
                                          <p:spTgt spid="119831"/>
                                        </p:tgtEl>
                                      </p:cBhvr>
                                    </p:animEffec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downRigh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9830"/>
                                        </p:tgtEl>
                                        <p:attrNameLst>
                                          <p:attrName>style.visibility</p:attrName>
                                        </p:attrNameLst>
                                      </p:cBhvr>
                                      <p:to>
                                        <p:strVal val="visible"/>
                                      </p:to>
                                    </p:set>
                                    <p:animEffect transition="in" filter="wipe(left)">
                                      <p:cBhvr>
                                        <p:cTn id="34" dur="500"/>
                                        <p:tgtEl>
                                          <p:spTgt spid="119830"/>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8" grpId="0"/>
      <p:bldP spid="119829" grpId="0"/>
      <p:bldP spid="119830" grpId="0"/>
      <p:bldP spid="1198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041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8C8103BE-23CB-4F1B-A4C9-DB3D7AB939BA}"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55</a:t>
            </a:fld>
            <a:endParaRPr lang="en-US" altLang="bg-BG" sz="1700" smtClean="0">
              <a:solidFill>
                <a:srgbClr val="777777"/>
              </a:solidFill>
              <a:latin typeface="Tahoma" pitchFamily="34" charset="0"/>
            </a:endParaRPr>
          </a:p>
        </p:txBody>
      </p:sp>
      <p:grpSp>
        <p:nvGrpSpPr>
          <p:cNvPr id="60420" name="Group 2"/>
          <p:cNvGrpSpPr>
            <a:grpSpLocks/>
          </p:cNvGrpSpPr>
          <p:nvPr/>
        </p:nvGrpSpPr>
        <p:grpSpPr bwMode="auto">
          <a:xfrm>
            <a:off x="277813" y="1444625"/>
            <a:ext cx="5513387" cy="4886325"/>
            <a:chOff x="175" y="910"/>
            <a:chExt cx="3473" cy="3078"/>
          </a:xfrm>
        </p:grpSpPr>
        <p:graphicFrame>
          <p:nvGraphicFramePr>
            <p:cNvPr id="60446"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60469" name="Chart" r:id="rId4" imgW="5800825" imgH="5181763" progId="Excel.Chart.8">
                    <p:embed/>
                  </p:oleObj>
                </mc:Choice>
                <mc:Fallback>
                  <p:oleObj name="Chart" r:id="rId4" imgW="5800825" imgH="5181763"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47" name="Text Box 4"/>
            <p:cNvSpPr txBox="1">
              <a:spLocks noChangeArrowheads="1"/>
            </p:cNvSpPr>
            <p:nvPr/>
          </p:nvSpPr>
          <p:spPr bwMode="auto">
            <a:xfrm>
              <a:off x="665" y="101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60448" name="Text Box 5"/>
            <p:cNvSpPr txBox="1">
              <a:spLocks noChangeArrowheads="1"/>
            </p:cNvSpPr>
            <p:nvPr/>
          </p:nvSpPr>
          <p:spPr bwMode="auto">
            <a:xfrm>
              <a:off x="3375" y="345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grpSp>
      <p:grpSp>
        <p:nvGrpSpPr>
          <p:cNvPr id="60421" name="Group 6"/>
          <p:cNvGrpSpPr>
            <a:grpSpLocks/>
          </p:cNvGrpSpPr>
          <p:nvPr/>
        </p:nvGrpSpPr>
        <p:grpSpPr bwMode="auto">
          <a:xfrm>
            <a:off x="1808163" y="1946275"/>
            <a:ext cx="2101850" cy="3660775"/>
            <a:chOff x="1139" y="1226"/>
            <a:chExt cx="1324" cy="2306"/>
          </a:xfrm>
        </p:grpSpPr>
        <p:sp>
          <p:nvSpPr>
            <p:cNvPr id="60444" name="Line 7"/>
            <p:cNvSpPr>
              <a:spLocks noChangeShapeType="1"/>
            </p:cNvSpPr>
            <p:nvPr/>
          </p:nvSpPr>
          <p:spPr bwMode="auto">
            <a:xfrm>
              <a:off x="1151" y="1252"/>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445" name="Text Box 8"/>
            <p:cNvSpPr txBox="1">
              <a:spLocks noChangeArrowheads="1"/>
            </p:cNvSpPr>
            <p:nvPr/>
          </p:nvSpPr>
          <p:spPr bwMode="auto">
            <a:xfrm>
              <a:off x="1139" y="122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D</a:t>
              </a:r>
            </a:p>
          </p:txBody>
        </p:sp>
      </p:grpSp>
      <p:grpSp>
        <p:nvGrpSpPr>
          <p:cNvPr id="60422" name="Group 9"/>
          <p:cNvGrpSpPr>
            <a:grpSpLocks/>
          </p:cNvGrpSpPr>
          <p:nvPr/>
        </p:nvGrpSpPr>
        <p:grpSpPr bwMode="auto">
          <a:xfrm>
            <a:off x="1327150" y="1944688"/>
            <a:ext cx="3367088" cy="3665537"/>
            <a:chOff x="836" y="1225"/>
            <a:chExt cx="2121" cy="2309"/>
          </a:xfrm>
        </p:grpSpPr>
        <p:sp>
          <p:nvSpPr>
            <p:cNvPr id="60442" name="Line 10"/>
            <p:cNvSpPr>
              <a:spLocks noChangeShapeType="1"/>
            </p:cNvSpPr>
            <p:nvPr/>
          </p:nvSpPr>
          <p:spPr bwMode="auto">
            <a:xfrm flipH="1">
              <a:off x="836" y="1326"/>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443" name="Text Box 11"/>
            <p:cNvSpPr txBox="1">
              <a:spLocks noChangeArrowheads="1"/>
            </p:cNvSpPr>
            <p:nvPr/>
          </p:nvSpPr>
          <p:spPr bwMode="auto">
            <a:xfrm>
              <a:off x="2684" y="1225"/>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S</a:t>
              </a:r>
            </a:p>
          </p:txBody>
        </p:sp>
      </p:grpSp>
      <p:sp>
        <p:nvSpPr>
          <p:cNvPr id="60423" name="Rectangle 12"/>
          <p:cNvSpPr>
            <a:spLocks noGrp="1" noChangeArrowheads="1"/>
          </p:cNvSpPr>
          <p:nvPr>
            <p:ph type="title" idx="4294967295"/>
          </p:nvPr>
        </p:nvSpPr>
        <p:spPr>
          <a:xfrm>
            <a:off x="571500" y="257175"/>
            <a:ext cx="6586538" cy="622300"/>
          </a:xfrm>
        </p:spPr>
        <p:txBody>
          <a:bodyPr/>
          <a:lstStyle/>
          <a:p>
            <a:pPr algn="l" eaLnBrk="1" hangingPunct="1"/>
            <a:r>
              <a:rPr lang="bg-BG" altLang="bg-BG" sz="3100" smtClean="0">
                <a:solidFill>
                  <a:srgbClr val="CC0000"/>
                </a:solidFill>
              </a:rPr>
              <a:t>Недостиг:</a:t>
            </a:r>
            <a:endParaRPr lang="en-US" altLang="bg-BG" sz="3100" smtClean="0">
              <a:solidFill>
                <a:schemeClr val="tx1"/>
              </a:solidFill>
            </a:endParaRPr>
          </a:p>
        </p:txBody>
      </p:sp>
      <p:sp>
        <p:nvSpPr>
          <p:cNvPr id="60424" name="Text Box 13"/>
          <p:cNvSpPr txBox="1">
            <a:spLocks noChangeArrowheads="1"/>
          </p:cNvSpPr>
          <p:nvPr/>
        </p:nvSpPr>
        <p:spPr bwMode="auto">
          <a:xfrm>
            <a:off x="104775" y="714375"/>
            <a:ext cx="8083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700">
                <a:cs typeface="Arial" charset="0"/>
              </a:rPr>
              <a:t>когато търсеното количество е по-голямо, отколкото доставеното количество</a:t>
            </a:r>
            <a:endParaRPr lang="en-US" altLang="bg-BG" sz="2700">
              <a:cs typeface="Arial" charset="0"/>
            </a:endParaRPr>
          </a:p>
        </p:txBody>
      </p:sp>
      <p:sp>
        <p:nvSpPr>
          <p:cNvPr id="60425" name="Text Box 14"/>
          <p:cNvSpPr txBox="1">
            <a:spLocks noChangeArrowheads="1"/>
          </p:cNvSpPr>
          <p:nvPr/>
        </p:nvSpPr>
        <p:spPr bwMode="auto">
          <a:xfrm>
            <a:off x="4694238" y="1782763"/>
            <a:ext cx="444976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400">
                <a:solidFill>
                  <a:srgbClr val="B2B2B2"/>
                </a:solidFill>
                <a:cs typeface="Arial" charset="0"/>
              </a:rPr>
              <a:t>Изправени пред недостиг продавачите повишават  цената,</a:t>
            </a:r>
          </a:p>
          <a:p>
            <a:pPr eaLnBrk="1" hangingPunct="1">
              <a:lnSpc>
                <a:spcPct val="100000"/>
              </a:lnSpc>
              <a:spcBef>
                <a:spcPct val="50000"/>
              </a:spcBef>
              <a:buClrTx/>
              <a:buSzTx/>
              <a:buFontTx/>
              <a:buNone/>
            </a:pPr>
            <a:endParaRPr lang="en-US" altLang="bg-BG" sz="2400">
              <a:solidFill>
                <a:srgbClr val="B2B2B2"/>
              </a:solidFill>
              <a:cs typeface="Arial" charset="0"/>
            </a:endParaRPr>
          </a:p>
        </p:txBody>
      </p:sp>
      <p:sp>
        <p:nvSpPr>
          <p:cNvPr id="60426" name="Text Box 15"/>
          <p:cNvSpPr txBox="1">
            <a:spLocks noChangeArrowheads="1"/>
          </p:cNvSpPr>
          <p:nvPr/>
        </p:nvSpPr>
        <p:spPr bwMode="auto">
          <a:xfrm>
            <a:off x="5116513" y="2782888"/>
            <a:ext cx="37131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solidFill>
                  <a:srgbClr val="B2B2B2"/>
                </a:solidFill>
                <a:cs typeface="Arial" charset="0"/>
              </a:rPr>
              <a:t>тогава</a:t>
            </a:r>
            <a:r>
              <a:rPr lang="en-US" altLang="bg-BG" sz="2600">
                <a:solidFill>
                  <a:srgbClr val="B2B2B2"/>
                </a:solidFill>
                <a:cs typeface="Arial" charset="0"/>
              </a:rPr>
              <a:t> </a:t>
            </a:r>
            <a:r>
              <a:rPr lang="en-US" altLang="bg-BG" sz="2600" b="1" i="1">
                <a:solidFill>
                  <a:srgbClr val="B2B2B2"/>
                </a:solidFill>
                <a:cs typeface="Arial" charset="0"/>
              </a:rPr>
              <a:t>Q</a:t>
            </a:r>
            <a:r>
              <a:rPr lang="en-US" altLang="bg-BG" sz="2600" b="1" i="1" baseline="30000">
                <a:solidFill>
                  <a:srgbClr val="B2B2B2"/>
                </a:solidFill>
                <a:cs typeface="Arial" charset="0"/>
              </a:rPr>
              <a:t>D</a:t>
            </a:r>
            <a:r>
              <a:rPr lang="en-US" altLang="bg-BG" sz="2600">
                <a:solidFill>
                  <a:srgbClr val="B2B2B2"/>
                </a:solidFill>
                <a:cs typeface="Arial" charset="0"/>
              </a:rPr>
              <a:t> </a:t>
            </a:r>
            <a:r>
              <a:rPr lang="bg-BG" altLang="bg-BG" sz="2600">
                <a:solidFill>
                  <a:srgbClr val="B2B2B2"/>
                </a:solidFill>
                <a:cs typeface="Arial" charset="0"/>
              </a:rPr>
              <a:t>намалява</a:t>
            </a:r>
            <a:r>
              <a:rPr lang="en-US" altLang="bg-BG" sz="2600">
                <a:solidFill>
                  <a:srgbClr val="B2B2B2"/>
                </a:solidFill>
                <a:cs typeface="Arial" charset="0"/>
              </a:rPr>
              <a:t>l</a:t>
            </a:r>
          </a:p>
        </p:txBody>
      </p:sp>
      <p:sp>
        <p:nvSpPr>
          <p:cNvPr id="60427" name="Text Box 16"/>
          <p:cNvSpPr txBox="1">
            <a:spLocks noChangeArrowheads="1"/>
          </p:cNvSpPr>
          <p:nvPr/>
        </p:nvSpPr>
        <p:spPr bwMode="auto">
          <a:xfrm>
            <a:off x="5065713" y="3144838"/>
            <a:ext cx="31226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bg-BG" altLang="bg-BG" sz="2600">
                <a:solidFill>
                  <a:srgbClr val="B2B2B2"/>
                </a:solidFill>
                <a:cs typeface="Arial" charset="0"/>
              </a:rPr>
              <a:t>а</a:t>
            </a:r>
            <a:r>
              <a:rPr lang="en-US" altLang="bg-BG" sz="2600">
                <a:solidFill>
                  <a:srgbClr val="B2B2B2"/>
                </a:solidFill>
                <a:cs typeface="Arial" charset="0"/>
              </a:rPr>
              <a:t> </a:t>
            </a:r>
            <a:r>
              <a:rPr lang="en-US" altLang="bg-BG" sz="2600" b="1" i="1">
                <a:solidFill>
                  <a:srgbClr val="B2B2B2"/>
                </a:solidFill>
                <a:cs typeface="Arial" charset="0"/>
              </a:rPr>
              <a:t>Q</a:t>
            </a:r>
            <a:r>
              <a:rPr lang="en-US" altLang="bg-BG" sz="2600" b="1" i="1" baseline="30000">
                <a:solidFill>
                  <a:srgbClr val="B2B2B2"/>
                </a:solidFill>
                <a:cs typeface="Arial" charset="0"/>
              </a:rPr>
              <a:t>S</a:t>
            </a:r>
            <a:r>
              <a:rPr lang="en-US" altLang="bg-BG" sz="2600">
                <a:solidFill>
                  <a:srgbClr val="B2B2B2"/>
                </a:solidFill>
                <a:cs typeface="Arial" charset="0"/>
              </a:rPr>
              <a:t> </a:t>
            </a:r>
            <a:r>
              <a:rPr lang="bg-BG" altLang="bg-BG" sz="2600">
                <a:solidFill>
                  <a:srgbClr val="B2B2B2"/>
                </a:solidFill>
                <a:cs typeface="Arial" charset="0"/>
              </a:rPr>
              <a:t>расте</a:t>
            </a:r>
            <a:r>
              <a:rPr lang="en-US" altLang="bg-BG" sz="2600">
                <a:solidFill>
                  <a:srgbClr val="B2B2B2"/>
                </a:solidFill>
                <a:cs typeface="Arial" charset="0"/>
              </a:rPr>
              <a:t>.</a:t>
            </a:r>
          </a:p>
        </p:txBody>
      </p:sp>
      <p:sp>
        <p:nvSpPr>
          <p:cNvPr id="60428" name="Line 17"/>
          <p:cNvSpPr>
            <a:spLocks noChangeShapeType="1"/>
          </p:cNvSpPr>
          <p:nvPr/>
        </p:nvSpPr>
        <p:spPr bwMode="auto">
          <a:xfrm>
            <a:off x="1319213" y="4479925"/>
            <a:ext cx="1952625"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60429" name="Line 18"/>
          <p:cNvSpPr>
            <a:spLocks noChangeShapeType="1"/>
          </p:cNvSpPr>
          <p:nvPr/>
        </p:nvSpPr>
        <p:spPr bwMode="auto">
          <a:xfrm flipH="1">
            <a:off x="3254375" y="4479925"/>
            <a:ext cx="0" cy="113982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60430" name="Line 19"/>
          <p:cNvSpPr>
            <a:spLocks noChangeShapeType="1"/>
          </p:cNvSpPr>
          <p:nvPr/>
        </p:nvSpPr>
        <p:spPr bwMode="auto">
          <a:xfrm flipH="1">
            <a:off x="2387600" y="4476750"/>
            <a:ext cx="3175" cy="113665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60431" name="AutoShape 20"/>
          <p:cNvSpPr>
            <a:spLocks/>
          </p:cNvSpPr>
          <p:nvPr/>
        </p:nvSpPr>
        <p:spPr bwMode="auto">
          <a:xfrm rot="-5400000">
            <a:off x="2717007" y="4247356"/>
            <a:ext cx="209550" cy="858837"/>
          </a:xfrm>
          <a:prstGeom prst="leftBrace">
            <a:avLst>
              <a:gd name="adj1" fmla="val 34154"/>
              <a:gd name="adj2" fmla="val 50000"/>
            </a:avLst>
          </a:prstGeom>
          <a:noFill/>
          <a:ln w="19050">
            <a:solidFill>
              <a:srgbClr val="B2B2B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0432" name="Line 21"/>
          <p:cNvSpPr>
            <a:spLocks noChangeShapeType="1"/>
          </p:cNvSpPr>
          <p:nvPr/>
        </p:nvSpPr>
        <p:spPr bwMode="auto">
          <a:xfrm flipV="1">
            <a:off x="2746375" y="4811713"/>
            <a:ext cx="71438" cy="320675"/>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433" name="Text Box 22"/>
          <p:cNvSpPr txBox="1">
            <a:spLocks noChangeArrowheads="1"/>
          </p:cNvSpPr>
          <p:nvPr/>
        </p:nvSpPr>
        <p:spPr bwMode="auto">
          <a:xfrm>
            <a:off x="1958975" y="5011738"/>
            <a:ext cx="21875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500" b="1" i="1">
                <a:solidFill>
                  <a:srgbClr val="B2B2B2"/>
                </a:solidFill>
                <a:cs typeface="Arial" charset="0"/>
              </a:rPr>
              <a:t>Недостиг</a:t>
            </a:r>
            <a:endParaRPr lang="en-US" altLang="bg-BG" sz="2500" b="1" i="1">
              <a:solidFill>
                <a:srgbClr val="B2B2B2"/>
              </a:solidFill>
              <a:cs typeface="Arial" charset="0"/>
            </a:endParaRPr>
          </a:p>
        </p:txBody>
      </p:sp>
      <p:sp>
        <p:nvSpPr>
          <p:cNvPr id="120855" name="Text Box 23"/>
          <p:cNvSpPr txBox="1">
            <a:spLocks noChangeArrowheads="1"/>
          </p:cNvSpPr>
          <p:nvPr/>
        </p:nvSpPr>
        <p:spPr bwMode="auto">
          <a:xfrm>
            <a:off x="5048250" y="3697288"/>
            <a:ext cx="35369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0"/>
              </a:spcBef>
              <a:buClrTx/>
              <a:buSzTx/>
              <a:buFontTx/>
              <a:buNone/>
            </a:pPr>
            <a:r>
              <a:rPr lang="ru-RU" altLang="bg-BG" sz="2600">
                <a:cs typeface="Arial" charset="0"/>
              </a:rPr>
              <a:t>Цените продължават да растат, докато на пазара  се достига равновесие.</a:t>
            </a:r>
            <a:r>
              <a:rPr lang="en-US" altLang="bg-BG" sz="2600">
                <a:cs typeface="Arial" charset="0"/>
              </a:rPr>
              <a:t> </a:t>
            </a:r>
          </a:p>
        </p:txBody>
      </p:sp>
      <p:grpSp>
        <p:nvGrpSpPr>
          <p:cNvPr id="5" name="Group 24"/>
          <p:cNvGrpSpPr>
            <a:grpSpLocks/>
          </p:cNvGrpSpPr>
          <p:nvPr/>
        </p:nvGrpSpPr>
        <p:grpSpPr bwMode="auto">
          <a:xfrm>
            <a:off x="1322388" y="3902075"/>
            <a:ext cx="1604962" cy="558800"/>
            <a:chOff x="833" y="2458"/>
            <a:chExt cx="1011" cy="352"/>
          </a:xfrm>
        </p:grpSpPr>
        <p:sp>
          <p:nvSpPr>
            <p:cNvPr id="60440" name="Line 25"/>
            <p:cNvSpPr>
              <a:spLocks noChangeShapeType="1"/>
            </p:cNvSpPr>
            <p:nvPr/>
          </p:nvSpPr>
          <p:spPr bwMode="auto">
            <a:xfrm rot="10800000">
              <a:off x="833" y="2458"/>
              <a:ext cx="0" cy="35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0441" name="Line 26"/>
            <p:cNvSpPr>
              <a:spLocks noChangeShapeType="1"/>
            </p:cNvSpPr>
            <p:nvPr/>
          </p:nvSpPr>
          <p:spPr bwMode="auto">
            <a:xfrm flipV="1">
              <a:off x="834" y="2460"/>
              <a:ext cx="1010" cy="1"/>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6" name="Group 27"/>
          <p:cNvGrpSpPr>
            <a:grpSpLocks/>
          </p:cNvGrpSpPr>
          <p:nvPr/>
        </p:nvGrpSpPr>
        <p:grpSpPr bwMode="auto">
          <a:xfrm>
            <a:off x="2860675" y="3825875"/>
            <a:ext cx="139700" cy="1790700"/>
            <a:chOff x="1802" y="2410"/>
            <a:chExt cx="88" cy="1128"/>
          </a:xfrm>
        </p:grpSpPr>
        <p:sp>
          <p:nvSpPr>
            <p:cNvPr id="60438" name="Line 28"/>
            <p:cNvSpPr>
              <a:spLocks noChangeShapeType="1"/>
            </p:cNvSpPr>
            <p:nvPr/>
          </p:nvSpPr>
          <p:spPr bwMode="auto">
            <a:xfrm>
              <a:off x="1840" y="2440"/>
              <a:ext cx="4" cy="109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60439" name="Oval 29"/>
            <p:cNvSpPr>
              <a:spLocks noChangeArrowheads="1"/>
            </p:cNvSpPr>
            <p:nvPr/>
          </p:nvSpPr>
          <p:spPr bwMode="auto">
            <a:xfrm>
              <a:off x="1802" y="241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60437"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55"/>
                                        </p:tgtEl>
                                        <p:attrNameLst>
                                          <p:attrName>style.visibility</p:attrName>
                                        </p:attrNameLst>
                                      </p:cBhvr>
                                      <p:to>
                                        <p:strVal val="visible"/>
                                      </p:to>
                                    </p:set>
                                    <p:animEffect transition="in" filter="wipe(left)">
                                      <p:cBhvr>
                                        <p:cTn id="7" dur="500"/>
                                        <p:tgtEl>
                                          <p:spTgt spid="120855"/>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upRight)">
                                      <p:cBhvr>
                                        <p:cTn id="11" dur="500"/>
                                        <p:tgtEl>
                                          <p:spTgt spid="5"/>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5"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 сили на търсенето и предлагането</a:t>
            </a:r>
            <a:endParaRPr lang="en-US" altLang="bg-BG" sz="1800" smtClean="0">
              <a:solidFill>
                <a:srgbClr val="777777"/>
              </a:solidFill>
            </a:endParaRPr>
          </a:p>
        </p:txBody>
      </p:sp>
      <p:sp>
        <p:nvSpPr>
          <p:cNvPr id="6144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529FA795-C410-45E0-8374-561A1A5BEE00}"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56</a:t>
            </a:fld>
            <a:endParaRPr lang="en-US" altLang="bg-BG" sz="1700" smtClean="0">
              <a:solidFill>
                <a:srgbClr val="777777"/>
              </a:solidFill>
              <a:latin typeface="Tahoma" pitchFamily="34" charset="0"/>
            </a:endParaRPr>
          </a:p>
        </p:txBody>
      </p:sp>
      <p:sp>
        <p:nvSpPr>
          <p:cNvPr id="61444" name="Rectangle 2"/>
          <p:cNvSpPr>
            <a:spLocks noGrp="1" noChangeArrowheads="1"/>
          </p:cNvSpPr>
          <p:nvPr>
            <p:ph type="title" idx="4294967295"/>
          </p:nvPr>
        </p:nvSpPr>
        <p:spPr>
          <a:xfrm>
            <a:off x="0" y="263525"/>
            <a:ext cx="9144000" cy="649288"/>
          </a:xfrm>
        </p:spPr>
        <p:txBody>
          <a:bodyPr/>
          <a:lstStyle/>
          <a:p>
            <a:pPr eaLnBrk="1" hangingPunct="1"/>
            <a:r>
              <a:rPr lang="ru-RU" altLang="bg-BG" sz="3400" smtClean="0"/>
              <a:t>Три стъпки за анализиране на промените в равновесието</a:t>
            </a:r>
            <a:endParaRPr lang="en-US" altLang="bg-BG" sz="3400" smtClean="0"/>
          </a:p>
        </p:txBody>
      </p:sp>
      <p:sp>
        <p:nvSpPr>
          <p:cNvPr id="61445" name="Rectangle 3"/>
          <p:cNvSpPr>
            <a:spLocks noGrp="1" noChangeArrowheads="1"/>
          </p:cNvSpPr>
          <p:nvPr>
            <p:ph type="body" idx="4294967295"/>
          </p:nvPr>
        </p:nvSpPr>
        <p:spPr>
          <a:xfrm>
            <a:off x="474663" y="1354138"/>
            <a:ext cx="8308975" cy="4506912"/>
          </a:xfrm>
          <a:solidFill>
            <a:schemeClr val="bg1"/>
          </a:solidFill>
          <a:ln>
            <a:solidFill>
              <a:srgbClr val="0000FF"/>
            </a:solidFill>
            <a:miter lim="800000"/>
            <a:headEnd/>
            <a:tailEnd/>
          </a:ln>
          <a:effectLst>
            <a:outerShdw dist="125724" dir="2700000" algn="ctr" rotWithShape="0">
              <a:srgbClr val="336699">
                <a:alpha val="50000"/>
              </a:srgbClr>
            </a:outerShdw>
          </a:effectLst>
        </p:spPr>
        <p:txBody>
          <a:bodyPr lIns="137160" tIns="91440" bIns="91440"/>
          <a:lstStyle/>
          <a:p>
            <a:pPr marL="0" indent="0" eaLnBrk="1" hangingPunct="1">
              <a:spcBef>
                <a:spcPct val="60000"/>
              </a:spcBef>
              <a:buFont typeface="Wingdings" pitchFamily="2" charset="2"/>
              <a:buNone/>
            </a:pPr>
            <a:r>
              <a:rPr lang="ru-RU" altLang="bg-BG" smtClean="0"/>
              <a:t>За да се определят ефектите на всяко събитие,</a:t>
            </a:r>
          </a:p>
          <a:p>
            <a:pPr marL="0" indent="0" eaLnBrk="1" hangingPunct="1">
              <a:spcBef>
                <a:spcPct val="60000"/>
              </a:spcBef>
              <a:buFont typeface="Wingdings" pitchFamily="2" charset="2"/>
              <a:buNone/>
            </a:pPr>
            <a:r>
              <a:rPr lang="ru-RU" altLang="bg-BG" smtClean="0"/>
              <a:t>1. Решете дали събитието измества кривата S и крива D, или и двете.</a:t>
            </a:r>
          </a:p>
          <a:p>
            <a:pPr marL="0" indent="0" eaLnBrk="1" hangingPunct="1">
              <a:spcBef>
                <a:spcPct val="60000"/>
              </a:spcBef>
              <a:buFont typeface="Wingdings" pitchFamily="2" charset="2"/>
              <a:buNone/>
            </a:pPr>
            <a:r>
              <a:rPr lang="ru-RU" altLang="bg-BG" smtClean="0"/>
              <a:t>2. Решете в коя посока кривата се движи.</a:t>
            </a:r>
          </a:p>
          <a:p>
            <a:pPr marL="0" indent="0" eaLnBrk="1" hangingPunct="1">
              <a:spcBef>
                <a:spcPct val="60000"/>
              </a:spcBef>
              <a:buFont typeface="Wingdings" pitchFamily="2" charset="2"/>
              <a:buNone/>
            </a:pPr>
            <a:r>
              <a:rPr lang="ru-RU" altLang="bg-BG" smtClean="0"/>
              <a:t>3. Използвайте графика на търсенето и предлагането, за да видите как се променя равновесието на P и Q.</a:t>
            </a:r>
            <a:endParaRPr lang="en-US" altLang="bg-BG" smtClean="0"/>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246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9A6A6A7A-4986-449A-AF34-29F8432A9C9E}"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57</a:t>
            </a:fld>
            <a:endParaRPr lang="en-US" altLang="bg-BG" sz="1700" smtClean="0">
              <a:solidFill>
                <a:srgbClr val="777777"/>
              </a:solidFill>
              <a:latin typeface="Tahoma" pitchFamily="34" charset="0"/>
            </a:endParaRPr>
          </a:p>
        </p:txBody>
      </p:sp>
      <p:sp>
        <p:nvSpPr>
          <p:cNvPr id="62468"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bg-BG" altLang="bg-BG" sz="3100" smtClean="0"/>
              <a:t>Пример</a:t>
            </a:r>
            <a:r>
              <a:rPr lang="en-US" altLang="bg-BG" sz="3100" smtClean="0"/>
              <a:t>: </a:t>
            </a:r>
            <a:r>
              <a:rPr lang="bg-BG" altLang="bg-BG" sz="3100" smtClean="0"/>
              <a:t>Пазар на хибридни автомобили</a:t>
            </a:r>
            <a:r>
              <a:rPr lang="en-US" altLang="bg-BG" sz="3400" smtClean="0"/>
              <a:t/>
            </a:r>
            <a:br>
              <a:rPr lang="en-US" altLang="bg-BG" sz="3400" smtClean="0"/>
            </a:br>
            <a:endParaRPr lang="en-US" altLang="bg-BG" sz="3400" smtClean="0"/>
          </a:p>
        </p:txBody>
      </p:sp>
      <p:grpSp>
        <p:nvGrpSpPr>
          <p:cNvPr id="2" name="Group 4"/>
          <p:cNvGrpSpPr>
            <a:grpSpLocks/>
          </p:cNvGrpSpPr>
          <p:nvPr/>
        </p:nvGrpSpPr>
        <p:grpSpPr bwMode="auto">
          <a:xfrm>
            <a:off x="4094163" y="1179513"/>
            <a:ext cx="4422775" cy="4106862"/>
            <a:chOff x="2579" y="785"/>
            <a:chExt cx="2786" cy="2420"/>
          </a:xfrm>
        </p:grpSpPr>
        <p:grpSp>
          <p:nvGrpSpPr>
            <p:cNvPr id="62488" name="Group 5"/>
            <p:cNvGrpSpPr>
              <a:grpSpLocks/>
            </p:cNvGrpSpPr>
            <p:nvPr/>
          </p:nvGrpSpPr>
          <p:grpSpPr bwMode="auto">
            <a:xfrm>
              <a:off x="2697" y="1037"/>
              <a:ext cx="2409" cy="2049"/>
              <a:chOff x="1098" y="1361"/>
              <a:chExt cx="2116" cy="2027"/>
            </a:xfrm>
          </p:grpSpPr>
          <p:sp>
            <p:nvSpPr>
              <p:cNvPr id="6249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49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248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6249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4" name="Group 38"/>
          <p:cNvGrpSpPr>
            <a:grpSpLocks/>
          </p:cNvGrpSpPr>
          <p:nvPr/>
        </p:nvGrpSpPr>
        <p:grpSpPr bwMode="auto">
          <a:xfrm>
            <a:off x="4524375" y="1957388"/>
            <a:ext cx="2486025" cy="2901950"/>
            <a:chOff x="2850" y="1233"/>
            <a:chExt cx="1566" cy="1828"/>
          </a:xfrm>
        </p:grpSpPr>
        <p:sp>
          <p:nvSpPr>
            <p:cNvPr id="62486" name="Line 11"/>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487" name="Text Box 12"/>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5" name="Group 39"/>
          <p:cNvGrpSpPr>
            <a:grpSpLocks/>
          </p:cNvGrpSpPr>
          <p:nvPr/>
        </p:nvGrpSpPr>
        <p:grpSpPr bwMode="auto">
          <a:xfrm>
            <a:off x="4868863" y="1625600"/>
            <a:ext cx="1933575" cy="2901950"/>
            <a:chOff x="3067" y="1024"/>
            <a:chExt cx="1218" cy="1828"/>
          </a:xfrm>
        </p:grpSpPr>
        <p:sp>
          <p:nvSpPr>
            <p:cNvPr id="62484" name="Line 14"/>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485" name="Text Box 15"/>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6" name="Group 42"/>
          <p:cNvGrpSpPr>
            <a:grpSpLocks/>
          </p:cNvGrpSpPr>
          <p:nvPr/>
        </p:nvGrpSpPr>
        <p:grpSpPr bwMode="auto">
          <a:xfrm>
            <a:off x="3783013" y="3136900"/>
            <a:ext cx="2060575" cy="2327275"/>
            <a:chOff x="2383" y="1976"/>
            <a:chExt cx="1298" cy="1466"/>
          </a:xfrm>
        </p:grpSpPr>
        <p:sp>
          <p:nvSpPr>
            <p:cNvPr id="62479" name="Text Box 17"/>
            <p:cNvSpPr txBox="1">
              <a:spLocks noChangeArrowheads="1"/>
            </p:cNvSpPr>
            <p:nvPr/>
          </p:nvSpPr>
          <p:spPr bwMode="auto">
            <a:xfrm>
              <a:off x="2383" y="1976"/>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62480" name="Oval 18"/>
            <p:cNvSpPr>
              <a:spLocks noChangeArrowheads="1"/>
            </p:cNvSpPr>
            <p:nvPr/>
          </p:nvSpPr>
          <p:spPr bwMode="auto">
            <a:xfrm>
              <a:off x="3481" y="204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2481" name="Line 19"/>
            <p:cNvSpPr>
              <a:spLocks noChangeShapeType="1"/>
            </p:cNvSpPr>
            <p:nvPr/>
          </p:nvSpPr>
          <p:spPr bwMode="auto">
            <a:xfrm>
              <a:off x="2701" y="2090"/>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2482" name="Line 21"/>
            <p:cNvSpPr>
              <a:spLocks noChangeShapeType="1"/>
            </p:cNvSpPr>
            <p:nvPr/>
          </p:nvSpPr>
          <p:spPr bwMode="auto">
            <a:xfrm>
              <a:off x="3527" y="2088"/>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2483" name="Text Box 22"/>
            <p:cNvSpPr txBox="1">
              <a:spLocks noChangeArrowheads="1"/>
            </p:cNvSpPr>
            <p:nvPr/>
          </p:nvSpPr>
          <p:spPr bwMode="auto">
            <a:xfrm>
              <a:off x="3373" y="32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7" name="Group 23"/>
          <p:cNvGrpSpPr>
            <a:grpSpLocks/>
          </p:cNvGrpSpPr>
          <p:nvPr/>
        </p:nvGrpSpPr>
        <p:grpSpPr bwMode="auto">
          <a:xfrm>
            <a:off x="1154113" y="1412875"/>
            <a:ext cx="2981325" cy="1570038"/>
            <a:chOff x="1330" y="890"/>
            <a:chExt cx="1275" cy="989"/>
          </a:xfrm>
        </p:grpSpPr>
        <p:sp>
          <p:nvSpPr>
            <p:cNvPr id="62477" name="Line 24"/>
            <p:cNvSpPr>
              <a:spLocks noChangeShapeType="1"/>
            </p:cNvSpPr>
            <p:nvPr/>
          </p:nvSpPr>
          <p:spPr bwMode="auto">
            <a:xfrm flipV="1">
              <a:off x="2271" y="907"/>
              <a:ext cx="334" cy="240"/>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62478" name="Text Box 25"/>
            <p:cNvSpPr txBox="1">
              <a:spLocks noChangeArrowheads="1"/>
            </p:cNvSpPr>
            <p:nvPr/>
          </p:nvSpPr>
          <p:spPr bwMode="auto">
            <a:xfrm>
              <a:off x="1330" y="890"/>
              <a:ext cx="986" cy="989"/>
            </a:xfrm>
            <a:prstGeom prst="rect">
              <a:avLst/>
            </a:prstGeom>
            <a:solidFill>
              <a:srgbClr val="CCFFCC"/>
            </a:solidFill>
            <a:ln w="9525">
              <a:solidFill>
                <a:schemeClr val="tx1"/>
              </a:solidFill>
              <a:miter lim="800000"/>
              <a:headEnd/>
              <a:tailEnd/>
            </a:ln>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400">
                  <a:cs typeface="Arial" charset="0"/>
                </a:rPr>
                <a:t>Цени на хибридни автомобили</a:t>
              </a:r>
              <a:endParaRPr lang="en-US" altLang="bg-BG" sz="2400">
                <a:cs typeface="Arial" charset="0"/>
              </a:endParaRPr>
            </a:p>
          </p:txBody>
        </p:sp>
      </p:grpSp>
      <p:grpSp>
        <p:nvGrpSpPr>
          <p:cNvPr id="8" name="Group 26"/>
          <p:cNvGrpSpPr>
            <a:grpSpLocks/>
          </p:cNvGrpSpPr>
          <p:nvPr/>
        </p:nvGrpSpPr>
        <p:grpSpPr bwMode="auto">
          <a:xfrm>
            <a:off x="6194425" y="5253038"/>
            <a:ext cx="2574925" cy="1582737"/>
            <a:chOff x="3359" y="3309"/>
            <a:chExt cx="2285" cy="997"/>
          </a:xfrm>
        </p:grpSpPr>
        <p:sp>
          <p:nvSpPr>
            <p:cNvPr id="62475" name="Line 27"/>
            <p:cNvSpPr>
              <a:spLocks noChangeShapeType="1"/>
            </p:cNvSpPr>
            <p:nvPr/>
          </p:nvSpPr>
          <p:spPr bwMode="auto">
            <a:xfrm flipV="1">
              <a:off x="5050" y="3309"/>
              <a:ext cx="127" cy="281"/>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62476" name="Text Box 28"/>
            <p:cNvSpPr txBox="1">
              <a:spLocks noChangeArrowheads="1"/>
            </p:cNvSpPr>
            <p:nvPr/>
          </p:nvSpPr>
          <p:spPr bwMode="auto">
            <a:xfrm>
              <a:off x="3359" y="3550"/>
              <a:ext cx="2285" cy="756"/>
            </a:xfrm>
            <a:prstGeom prst="rect">
              <a:avLst/>
            </a:prstGeom>
            <a:solidFill>
              <a:srgbClr val="CCFFCC"/>
            </a:solidFill>
            <a:ln w="9525">
              <a:solidFill>
                <a:schemeClr val="tx1"/>
              </a:solidFill>
              <a:miter lim="800000"/>
              <a:headEnd/>
              <a:tailEnd/>
            </a:ln>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400">
                  <a:cs typeface="Arial" charset="0"/>
                </a:rPr>
                <a:t>Количество на хибридни автомобили</a:t>
              </a:r>
              <a:endParaRPr lang="en-US" altLang="bg-BG" sz="2400">
                <a:cs typeface="Arial"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nodeType="clickEffect">
                                  <p:stCondLst>
                                    <p:cond delay="0"/>
                                  </p:stCondLst>
                                  <p:childTnLst>
                                    <p:animEffect transition="out" filter="dissolv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trips(downRigh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trips(upRigh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strips(downRigh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349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BC2C6A69-03A8-4CF7-B34C-24D4B1DA5037}"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58</a:t>
            </a:fld>
            <a:endParaRPr lang="en-US" altLang="bg-BG" sz="1700" smtClean="0">
              <a:solidFill>
                <a:srgbClr val="777777"/>
              </a:solidFill>
              <a:latin typeface="Tahoma" pitchFamily="34" charset="0"/>
            </a:endParaRPr>
          </a:p>
        </p:txBody>
      </p:sp>
      <p:sp>
        <p:nvSpPr>
          <p:cNvPr id="224287" name="Text Box 31"/>
          <p:cNvSpPr txBox="1">
            <a:spLocks noChangeArrowheads="1"/>
          </p:cNvSpPr>
          <p:nvPr/>
        </p:nvSpPr>
        <p:spPr bwMode="auto">
          <a:xfrm>
            <a:off x="120650" y="2252663"/>
            <a:ext cx="36544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15000"/>
              </a:spcBef>
              <a:buClr>
                <a:srgbClr val="00B85C"/>
              </a:buClr>
              <a:buFont typeface="Wingdings" pitchFamily="2" charset="2"/>
              <a:buNone/>
            </a:pPr>
            <a:r>
              <a:rPr lang="bg-BG" altLang="bg-BG" sz="2300" b="1">
                <a:cs typeface="Arial" charset="0"/>
              </a:rPr>
              <a:t>Стъпка</a:t>
            </a:r>
            <a:r>
              <a:rPr lang="en-US" altLang="bg-BG" sz="2300" b="1">
                <a:cs typeface="Arial" charset="0"/>
              </a:rPr>
              <a:t> 1:  </a:t>
            </a:r>
          </a:p>
          <a:p>
            <a:pPr eaLnBrk="1" hangingPunct="1">
              <a:spcBef>
                <a:spcPct val="15000"/>
              </a:spcBef>
              <a:buClr>
                <a:srgbClr val="00B85C"/>
              </a:buClr>
              <a:buFont typeface="Wingdings" pitchFamily="2" charset="2"/>
              <a:buNone/>
            </a:pPr>
            <a:r>
              <a:rPr lang="en-US" altLang="bg-BG" sz="2500" b="1" i="1">
                <a:cs typeface="Arial" charset="0"/>
              </a:rPr>
              <a:t>D</a:t>
            </a:r>
            <a:r>
              <a:rPr lang="en-US" altLang="bg-BG" sz="2500">
                <a:cs typeface="Arial" charset="0"/>
              </a:rPr>
              <a:t> </a:t>
            </a:r>
            <a:r>
              <a:rPr lang="bg-BG" altLang="bg-BG" sz="2500">
                <a:cs typeface="Arial" charset="0"/>
              </a:rPr>
              <a:t>кривата се измества</a:t>
            </a:r>
            <a:r>
              <a:rPr lang="en-US" altLang="bg-BG" sz="2500">
                <a:cs typeface="Arial" charset="0"/>
              </a:rPr>
              <a:t> </a:t>
            </a:r>
            <a:br>
              <a:rPr lang="en-US" altLang="bg-BG" sz="2500">
                <a:cs typeface="Arial" charset="0"/>
              </a:rPr>
            </a:br>
            <a:r>
              <a:rPr lang="en-US" altLang="bg-BG" sz="2500">
                <a:cs typeface="Arial" charset="0"/>
              </a:rPr>
              <a:t> </a:t>
            </a:r>
          </a:p>
          <a:p>
            <a:pPr eaLnBrk="1" hangingPunct="1">
              <a:spcBef>
                <a:spcPct val="15000"/>
              </a:spcBef>
              <a:buClr>
                <a:srgbClr val="00B85C"/>
              </a:buClr>
              <a:buFont typeface="Wingdings" pitchFamily="2" charset="2"/>
              <a:buNone/>
            </a:pPr>
            <a:endParaRPr lang="en-US" altLang="bg-BG" sz="2500">
              <a:cs typeface="Arial" charset="0"/>
            </a:endParaRPr>
          </a:p>
        </p:txBody>
      </p:sp>
      <p:sp>
        <p:nvSpPr>
          <p:cNvPr id="224290" name="Rectangle 34"/>
          <p:cNvSpPr>
            <a:spLocks noChangeArrowheads="1"/>
          </p:cNvSpPr>
          <p:nvPr/>
        </p:nvSpPr>
        <p:spPr bwMode="auto">
          <a:xfrm>
            <a:off x="268288" y="3100388"/>
            <a:ext cx="3433762" cy="3289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3494" name="Text Box 32"/>
          <p:cNvSpPr txBox="1">
            <a:spLocks noChangeArrowheads="1"/>
          </p:cNvSpPr>
          <p:nvPr/>
        </p:nvSpPr>
        <p:spPr bwMode="auto">
          <a:xfrm>
            <a:off x="454025" y="3079750"/>
            <a:ext cx="339248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15000"/>
              </a:spcBef>
              <a:buClr>
                <a:srgbClr val="00B85C"/>
              </a:buClr>
              <a:buFont typeface="Wingdings" pitchFamily="2" charset="2"/>
              <a:buNone/>
            </a:pPr>
            <a:r>
              <a:rPr lang="bg-BG" altLang="bg-BG" sz="2300" b="1">
                <a:cs typeface="Arial" charset="0"/>
              </a:rPr>
              <a:t>Стъпка</a:t>
            </a:r>
            <a:r>
              <a:rPr lang="en-US" altLang="bg-BG" sz="2300" b="1">
                <a:cs typeface="Arial" charset="0"/>
              </a:rPr>
              <a:t> 2:  </a:t>
            </a:r>
          </a:p>
          <a:p>
            <a:pPr eaLnBrk="1" hangingPunct="1">
              <a:spcBef>
                <a:spcPct val="20000"/>
              </a:spcBef>
              <a:buClr>
                <a:srgbClr val="00B85C"/>
              </a:buClr>
              <a:buFont typeface="Wingdings" pitchFamily="2" charset="2"/>
              <a:buNone/>
            </a:pPr>
            <a:r>
              <a:rPr lang="en-US" altLang="bg-BG" sz="2500" b="1" i="1">
                <a:cs typeface="Arial" charset="0"/>
              </a:rPr>
              <a:t>D</a:t>
            </a:r>
            <a:r>
              <a:rPr lang="en-US" altLang="bg-BG" sz="2500">
                <a:cs typeface="Arial" charset="0"/>
              </a:rPr>
              <a:t> </a:t>
            </a:r>
            <a:r>
              <a:rPr lang="bg-BG" altLang="bg-BG" sz="2000">
                <a:cs typeface="Arial" charset="0"/>
              </a:rPr>
              <a:t>измества се надясно</a:t>
            </a:r>
            <a:r>
              <a:rPr lang="en-US" altLang="bg-BG" sz="2000">
                <a:cs typeface="Arial" charset="0"/>
              </a:rPr>
              <a:t/>
            </a:r>
            <a:br>
              <a:rPr lang="en-US" altLang="bg-BG" sz="2000">
                <a:cs typeface="Arial" charset="0"/>
              </a:rPr>
            </a:br>
            <a:r>
              <a:rPr lang="en-US" altLang="bg-BG" sz="2500">
                <a:cs typeface="Arial" charset="0"/>
              </a:rPr>
              <a:t>because high gas price makes hybrids more attractive relative to other cars.</a:t>
            </a:r>
          </a:p>
        </p:txBody>
      </p:sp>
      <p:sp>
        <p:nvSpPr>
          <p:cNvPr id="63495" name="Rectangle 35"/>
          <p:cNvSpPr>
            <a:spLocks noChangeArrowheads="1"/>
          </p:cNvSpPr>
          <p:nvPr/>
        </p:nvSpPr>
        <p:spPr bwMode="auto">
          <a:xfrm>
            <a:off x="446088" y="4114800"/>
            <a:ext cx="3400425" cy="2297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3496" name="Rectangle 2"/>
          <p:cNvSpPr>
            <a:spLocks noGrp="1" noChangeArrowheads="1"/>
          </p:cNvSpPr>
          <p:nvPr>
            <p:ph type="title" idx="4294967295"/>
          </p:nvPr>
        </p:nvSpPr>
        <p:spPr>
          <a:xfrm>
            <a:off x="346075" y="0"/>
            <a:ext cx="8483600" cy="1303338"/>
          </a:xfrm>
        </p:spPr>
        <p:txBody>
          <a:bodyPr/>
          <a:lstStyle/>
          <a:p>
            <a:pPr marL="2341563" indent="-2341563" algn="l" eaLnBrk="1" hangingPunct="1"/>
            <a:r>
              <a:rPr lang="bg-BG" altLang="bg-BG" sz="3100" smtClean="0"/>
              <a:t>Пример</a:t>
            </a:r>
            <a:r>
              <a:rPr lang="en-US" altLang="bg-BG" sz="3100" smtClean="0"/>
              <a:t> 1:  </a:t>
            </a:r>
            <a:r>
              <a:rPr lang="en-US" altLang="bg-BG" sz="3200" smtClean="0"/>
              <a:t>	</a:t>
            </a:r>
            <a:r>
              <a:rPr lang="bg-BG" altLang="bg-BG" sz="3200" smtClean="0"/>
              <a:t>Изместване на търсенето</a:t>
            </a:r>
            <a:endParaRPr lang="en-US" altLang="bg-BG" sz="3400" smtClean="0"/>
          </a:p>
        </p:txBody>
      </p:sp>
      <p:sp>
        <p:nvSpPr>
          <p:cNvPr id="224259" name="Rectangle 3"/>
          <p:cNvSpPr>
            <a:spLocks noGrp="1" noChangeArrowheads="1"/>
          </p:cNvSpPr>
          <p:nvPr>
            <p:ph type="body" idx="4294967295"/>
          </p:nvPr>
        </p:nvSpPr>
        <p:spPr>
          <a:xfrm>
            <a:off x="-26988" y="841375"/>
            <a:ext cx="4081463" cy="1350963"/>
          </a:xfrm>
        </p:spPr>
        <p:txBody>
          <a:bodyPr/>
          <a:lstStyle/>
          <a:p>
            <a:pPr marL="0" indent="0" eaLnBrk="1" hangingPunct="1">
              <a:lnSpc>
                <a:spcPct val="100000"/>
              </a:lnSpc>
              <a:buFont typeface="Wingdings" pitchFamily="2" charset="2"/>
              <a:buNone/>
            </a:pPr>
            <a:r>
              <a:rPr lang="ru-RU" altLang="bg-BG" sz="2000" smtClean="0"/>
              <a:t>Нека да бъдат анализирани- Увеличението на цената на газа.</a:t>
            </a:r>
            <a:endParaRPr lang="en-US" altLang="bg-BG" sz="2000" smtClean="0"/>
          </a:p>
        </p:txBody>
      </p:sp>
      <p:grpSp>
        <p:nvGrpSpPr>
          <p:cNvPr id="63498" name="Group 4"/>
          <p:cNvGrpSpPr>
            <a:grpSpLocks/>
          </p:cNvGrpSpPr>
          <p:nvPr/>
        </p:nvGrpSpPr>
        <p:grpSpPr bwMode="auto">
          <a:xfrm>
            <a:off x="4094163" y="1179513"/>
            <a:ext cx="4422775" cy="4106862"/>
            <a:chOff x="2579" y="785"/>
            <a:chExt cx="2786" cy="2420"/>
          </a:xfrm>
        </p:grpSpPr>
        <p:grpSp>
          <p:nvGrpSpPr>
            <p:cNvPr id="63522" name="Group 5"/>
            <p:cNvGrpSpPr>
              <a:grpSpLocks/>
            </p:cNvGrpSpPr>
            <p:nvPr/>
          </p:nvGrpSpPr>
          <p:grpSpPr bwMode="auto">
            <a:xfrm>
              <a:off x="2697" y="1037"/>
              <a:ext cx="2409" cy="2049"/>
              <a:chOff x="1098" y="1361"/>
              <a:chExt cx="2116" cy="2027"/>
            </a:xfrm>
          </p:grpSpPr>
          <p:sp>
            <p:nvSpPr>
              <p:cNvPr id="6352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352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352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6352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63499" name="Group 10"/>
          <p:cNvGrpSpPr>
            <a:grpSpLocks/>
          </p:cNvGrpSpPr>
          <p:nvPr/>
        </p:nvGrpSpPr>
        <p:grpSpPr bwMode="auto">
          <a:xfrm>
            <a:off x="4524375" y="1957388"/>
            <a:ext cx="2486025" cy="2901950"/>
            <a:chOff x="2850" y="1233"/>
            <a:chExt cx="1566" cy="1828"/>
          </a:xfrm>
        </p:grpSpPr>
        <p:sp>
          <p:nvSpPr>
            <p:cNvPr id="63520" name="Line 11"/>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3521" name="Text Box 12"/>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63500" name="Group 13"/>
          <p:cNvGrpSpPr>
            <a:grpSpLocks/>
          </p:cNvGrpSpPr>
          <p:nvPr/>
        </p:nvGrpSpPr>
        <p:grpSpPr bwMode="auto">
          <a:xfrm>
            <a:off x="4868863" y="1625600"/>
            <a:ext cx="1933575" cy="2901950"/>
            <a:chOff x="3067" y="1024"/>
            <a:chExt cx="1218" cy="1828"/>
          </a:xfrm>
        </p:grpSpPr>
        <p:sp>
          <p:nvSpPr>
            <p:cNvPr id="63518" name="Line 14"/>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3519" name="Text Box 15"/>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63501" name="Group 16"/>
          <p:cNvGrpSpPr>
            <a:grpSpLocks/>
          </p:cNvGrpSpPr>
          <p:nvPr/>
        </p:nvGrpSpPr>
        <p:grpSpPr bwMode="auto">
          <a:xfrm>
            <a:off x="3783013" y="3136900"/>
            <a:ext cx="2060575" cy="2327275"/>
            <a:chOff x="2383" y="1976"/>
            <a:chExt cx="1298" cy="1466"/>
          </a:xfrm>
        </p:grpSpPr>
        <p:sp>
          <p:nvSpPr>
            <p:cNvPr id="63513" name="Text Box 17"/>
            <p:cNvSpPr txBox="1">
              <a:spLocks noChangeArrowheads="1"/>
            </p:cNvSpPr>
            <p:nvPr/>
          </p:nvSpPr>
          <p:spPr bwMode="auto">
            <a:xfrm>
              <a:off x="2383" y="1976"/>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63514" name="Oval 18"/>
            <p:cNvSpPr>
              <a:spLocks noChangeArrowheads="1"/>
            </p:cNvSpPr>
            <p:nvPr/>
          </p:nvSpPr>
          <p:spPr bwMode="auto">
            <a:xfrm>
              <a:off x="3481" y="204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3515" name="Line 19"/>
            <p:cNvSpPr>
              <a:spLocks noChangeShapeType="1"/>
            </p:cNvSpPr>
            <p:nvPr/>
          </p:nvSpPr>
          <p:spPr bwMode="auto">
            <a:xfrm>
              <a:off x="2701" y="2090"/>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3516" name="Line 20"/>
            <p:cNvSpPr>
              <a:spLocks noChangeShapeType="1"/>
            </p:cNvSpPr>
            <p:nvPr/>
          </p:nvSpPr>
          <p:spPr bwMode="auto">
            <a:xfrm>
              <a:off x="3527" y="2088"/>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3517" name="Text Box 21"/>
            <p:cNvSpPr txBox="1">
              <a:spLocks noChangeArrowheads="1"/>
            </p:cNvSpPr>
            <p:nvPr/>
          </p:nvSpPr>
          <p:spPr bwMode="auto">
            <a:xfrm>
              <a:off x="3373" y="32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7" name="Group 22"/>
          <p:cNvGrpSpPr>
            <a:grpSpLocks/>
          </p:cNvGrpSpPr>
          <p:nvPr/>
        </p:nvGrpSpPr>
        <p:grpSpPr bwMode="auto">
          <a:xfrm>
            <a:off x="5665788" y="1854200"/>
            <a:ext cx="2486025" cy="2901950"/>
            <a:chOff x="3569" y="1168"/>
            <a:chExt cx="1566" cy="1828"/>
          </a:xfrm>
        </p:grpSpPr>
        <p:sp>
          <p:nvSpPr>
            <p:cNvPr id="63511" name="Line 23"/>
            <p:cNvSpPr>
              <a:spLocks noChangeShapeType="1"/>
            </p:cNvSpPr>
            <p:nvPr/>
          </p:nvSpPr>
          <p:spPr bwMode="auto">
            <a:xfrm>
              <a:off x="3569" y="1168"/>
              <a:ext cx="1263"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3512" name="Text Box 24"/>
            <p:cNvSpPr txBox="1">
              <a:spLocks noChangeArrowheads="1"/>
            </p:cNvSpPr>
            <p:nvPr/>
          </p:nvSpPr>
          <p:spPr bwMode="auto">
            <a:xfrm>
              <a:off x="4791" y="270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2</a:t>
              </a:r>
            </a:p>
          </p:txBody>
        </p:sp>
      </p:grpSp>
      <p:sp>
        <p:nvSpPr>
          <p:cNvPr id="224281" name="Line 25"/>
          <p:cNvSpPr>
            <a:spLocks noChangeShapeType="1"/>
          </p:cNvSpPr>
          <p:nvPr/>
        </p:nvSpPr>
        <p:spPr bwMode="auto">
          <a:xfrm>
            <a:off x="4787900" y="2192338"/>
            <a:ext cx="1068388"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nvGrpSpPr>
          <p:cNvPr id="8" name="Group 36"/>
          <p:cNvGrpSpPr>
            <a:grpSpLocks/>
          </p:cNvGrpSpPr>
          <p:nvPr/>
        </p:nvGrpSpPr>
        <p:grpSpPr bwMode="auto">
          <a:xfrm>
            <a:off x="3775075" y="2252663"/>
            <a:ext cx="2598738" cy="3219450"/>
            <a:chOff x="2378" y="1419"/>
            <a:chExt cx="1637" cy="2028"/>
          </a:xfrm>
        </p:grpSpPr>
        <p:sp>
          <p:nvSpPr>
            <p:cNvPr id="63506" name="Text Box 26"/>
            <p:cNvSpPr txBox="1">
              <a:spLocks noChangeArrowheads="1"/>
            </p:cNvSpPr>
            <p:nvPr/>
          </p:nvSpPr>
          <p:spPr bwMode="auto">
            <a:xfrm>
              <a:off x="2378" y="141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63507" name="Oval 27"/>
            <p:cNvSpPr>
              <a:spLocks noChangeArrowheads="1"/>
            </p:cNvSpPr>
            <p:nvPr/>
          </p:nvSpPr>
          <p:spPr bwMode="auto">
            <a:xfrm>
              <a:off x="3818" y="14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3508" name="Text Box 28"/>
            <p:cNvSpPr txBox="1">
              <a:spLocks noChangeArrowheads="1"/>
            </p:cNvSpPr>
            <p:nvPr/>
          </p:nvSpPr>
          <p:spPr bwMode="auto">
            <a:xfrm>
              <a:off x="3707" y="321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sp>
          <p:nvSpPr>
            <p:cNvPr id="63509" name="Line 29"/>
            <p:cNvSpPr>
              <a:spLocks noChangeShapeType="1"/>
            </p:cNvSpPr>
            <p:nvPr/>
          </p:nvSpPr>
          <p:spPr bwMode="auto">
            <a:xfrm flipH="1">
              <a:off x="2700" y="1535"/>
              <a:ext cx="116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3510" name="Line 30"/>
            <p:cNvSpPr>
              <a:spLocks noChangeShapeType="1"/>
            </p:cNvSpPr>
            <p:nvPr/>
          </p:nvSpPr>
          <p:spPr bwMode="auto">
            <a:xfrm>
              <a:off x="3862" y="1535"/>
              <a:ext cx="0" cy="166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224289" name="Text Box 33"/>
          <p:cNvSpPr txBox="1">
            <a:spLocks noChangeArrowheads="1"/>
          </p:cNvSpPr>
          <p:nvPr/>
        </p:nvSpPr>
        <p:spPr bwMode="auto">
          <a:xfrm>
            <a:off x="260350" y="4043363"/>
            <a:ext cx="3087688"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20000"/>
              </a:spcBef>
              <a:buClr>
                <a:srgbClr val="00B85C"/>
              </a:buClr>
              <a:buFont typeface="Wingdings" pitchFamily="2" charset="2"/>
              <a:buNone/>
            </a:pPr>
            <a:r>
              <a:rPr lang="bg-BG" altLang="bg-BG" sz="2300" b="1">
                <a:cs typeface="Arial" charset="0"/>
              </a:rPr>
              <a:t>Стъпка </a:t>
            </a:r>
            <a:r>
              <a:rPr lang="en-US" altLang="bg-BG" sz="2300" b="1">
                <a:cs typeface="Arial" charset="0"/>
              </a:rPr>
              <a:t>3:  </a:t>
            </a:r>
            <a:endParaRPr lang="bg-BG" altLang="bg-BG" sz="2300" b="1">
              <a:cs typeface="Arial" charset="0"/>
            </a:endParaRPr>
          </a:p>
          <a:p>
            <a:pPr eaLnBrk="1" hangingPunct="1">
              <a:spcBef>
                <a:spcPct val="20000"/>
              </a:spcBef>
              <a:buClr>
                <a:srgbClr val="00B85C"/>
              </a:buClr>
              <a:buFont typeface="Wingdings" pitchFamily="2" charset="2"/>
              <a:buNone/>
            </a:pPr>
            <a:r>
              <a:rPr lang="ru-RU" altLang="bg-BG" sz="2000" b="1">
                <a:cs typeface="Arial" charset="0"/>
              </a:rPr>
              <a:t>Промяната води до увеличение в цената и количество на хибридни автомобили.</a:t>
            </a:r>
            <a:endParaRPr lang="en-US" altLang="bg-BG" sz="2000" b="1">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left)">
                                      <p:cBhvr>
                                        <p:cTn id="7" dur="500"/>
                                        <p:tgtEl>
                                          <p:spTgt spid="224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87">
                                            <p:txEl>
                                              <p:pRg st="0" end="0"/>
                                            </p:txEl>
                                          </p:spTgt>
                                        </p:tgtEl>
                                        <p:attrNameLst>
                                          <p:attrName>style.visibility</p:attrName>
                                        </p:attrNameLst>
                                      </p:cBhvr>
                                      <p:to>
                                        <p:strVal val="visible"/>
                                      </p:to>
                                    </p:set>
                                    <p:animEffect transition="in" filter="wipe(left)">
                                      <p:cBhvr>
                                        <p:cTn id="12" dur="500"/>
                                        <p:tgtEl>
                                          <p:spTgt spid="2242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4290"/>
                                        </p:tgtEl>
                                        <p:attrNameLst>
                                          <p:attrName>style.visibility</p:attrName>
                                        </p:attrNameLst>
                                      </p:cBhvr>
                                      <p:to>
                                        <p:strVal val="visible"/>
                                      </p:to>
                                    </p:set>
                                    <p:animEffect transition="in" filter="dissolve">
                                      <p:cBhvr>
                                        <p:cTn id="17" dur="500"/>
                                        <p:tgtEl>
                                          <p:spTgt spid="224290"/>
                                        </p:tgtEl>
                                      </p:cBhvr>
                                    </p:animEffect>
                                  </p:childTnLst>
                                </p:cTn>
                              </p:par>
                            </p:childTnLst>
                          </p:cTn>
                        </p:par>
                        <p:par>
                          <p:cTn id="18" fill="hold" nodeType="afterGroup">
                            <p:stCondLst>
                              <p:cond delay="500"/>
                            </p:stCondLst>
                            <p:childTnLst>
                              <p:par>
                                <p:cTn id="19" presetID="17" presetClass="entr" presetSubtype="8" fill="hold" grpId="0" nodeType="afterEffect">
                                  <p:stCondLst>
                                    <p:cond delay="0"/>
                                  </p:stCondLst>
                                  <p:childTnLst>
                                    <p:set>
                                      <p:cBhvr>
                                        <p:cTn id="20" dur="1" fill="hold">
                                          <p:stCondLst>
                                            <p:cond delay="0"/>
                                          </p:stCondLst>
                                        </p:cTn>
                                        <p:tgtEl>
                                          <p:spTgt spid="224281"/>
                                        </p:tgtEl>
                                        <p:attrNameLst>
                                          <p:attrName>style.visibility</p:attrName>
                                        </p:attrNameLst>
                                      </p:cBhvr>
                                      <p:to>
                                        <p:strVal val="visible"/>
                                      </p:to>
                                    </p:set>
                                    <p:anim calcmode="lin" valueType="num">
                                      <p:cBhvr>
                                        <p:cTn id="21" dur="500" fill="hold"/>
                                        <p:tgtEl>
                                          <p:spTgt spid="224281"/>
                                        </p:tgtEl>
                                        <p:attrNameLst>
                                          <p:attrName>ppt_x</p:attrName>
                                        </p:attrNameLst>
                                      </p:cBhvr>
                                      <p:tavLst>
                                        <p:tav tm="0">
                                          <p:val>
                                            <p:strVal val="#ppt_x-#ppt_w/2"/>
                                          </p:val>
                                        </p:tav>
                                        <p:tav tm="100000">
                                          <p:val>
                                            <p:strVal val="#ppt_x"/>
                                          </p:val>
                                        </p:tav>
                                      </p:tavLst>
                                    </p:anim>
                                    <p:anim calcmode="lin" valueType="num">
                                      <p:cBhvr>
                                        <p:cTn id="22" dur="500" fill="hold"/>
                                        <p:tgtEl>
                                          <p:spTgt spid="224281"/>
                                        </p:tgtEl>
                                        <p:attrNameLst>
                                          <p:attrName>ppt_y</p:attrName>
                                        </p:attrNameLst>
                                      </p:cBhvr>
                                      <p:tavLst>
                                        <p:tav tm="0">
                                          <p:val>
                                            <p:strVal val="#ppt_y"/>
                                          </p:val>
                                        </p:tav>
                                        <p:tav tm="100000">
                                          <p:val>
                                            <p:strVal val="#ppt_y"/>
                                          </p:val>
                                        </p:tav>
                                      </p:tavLst>
                                    </p:anim>
                                    <p:anim calcmode="lin" valueType="num">
                                      <p:cBhvr>
                                        <p:cTn id="23" dur="500" fill="hold"/>
                                        <p:tgtEl>
                                          <p:spTgt spid="224281"/>
                                        </p:tgtEl>
                                        <p:attrNameLst>
                                          <p:attrName>ppt_w</p:attrName>
                                        </p:attrNameLst>
                                      </p:cBhvr>
                                      <p:tavLst>
                                        <p:tav tm="0">
                                          <p:val>
                                            <p:fltVal val="0"/>
                                          </p:val>
                                        </p:tav>
                                        <p:tav tm="100000">
                                          <p:val>
                                            <p:strVal val="#ppt_w"/>
                                          </p:val>
                                        </p:tav>
                                      </p:tavLst>
                                    </p:anim>
                                    <p:anim calcmode="lin" valueType="num">
                                      <p:cBhvr>
                                        <p:cTn id="24" dur="500" fill="hold"/>
                                        <p:tgtEl>
                                          <p:spTgt spid="224281"/>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000"/>
                            </p:stCondLst>
                            <p:childTnLst>
                              <p:par>
                                <p:cTn id="26" presetID="18" presetClass="entr" presetSubtype="6"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trips(downRight)">
                                      <p:cBhvr>
                                        <p:cTn id="28" dur="500"/>
                                        <p:tgtEl>
                                          <p:spTgt spid="7"/>
                                        </p:tgtEl>
                                      </p:cBhvr>
                                    </p:animEffect>
                                  </p:childTnLst>
                                </p:cTn>
                              </p:par>
                              <p:par>
                                <p:cTn id="29" presetID="9" presetClass="exit" presetSubtype="0" fill="hold" grpId="1" nodeType="withEffect">
                                  <p:stCondLst>
                                    <p:cond delay="0"/>
                                  </p:stCondLst>
                                  <p:childTnLst>
                                    <p:animEffect transition="out" filter="dissolve">
                                      <p:cBhvr>
                                        <p:cTn id="30" dur="500"/>
                                        <p:tgtEl>
                                          <p:spTgt spid="224281"/>
                                        </p:tgtEl>
                                      </p:cBhvr>
                                    </p:animEffect>
                                    <p:set>
                                      <p:cBhvr>
                                        <p:cTn id="31" dur="1" fill="hold">
                                          <p:stCondLst>
                                            <p:cond delay="499"/>
                                          </p:stCondLst>
                                        </p:cTn>
                                        <p:tgtEl>
                                          <p:spTgt spid="224281"/>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289">
                                            <p:txEl>
                                              <p:pRg st="0" end="0"/>
                                            </p:txEl>
                                          </p:spTgt>
                                        </p:tgtEl>
                                        <p:attrNameLst>
                                          <p:attrName>style.visibility</p:attrName>
                                        </p:attrNameLst>
                                      </p:cBhvr>
                                      <p:to>
                                        <p:strVal val="visible"/>
                                      </p:to>
                                    </p:set>
                                    <p:animEffect transition="in" filter="wipe(left)">
                                      <p:cBhvr>
                                        <p:cTn id="36" dur="500"/>
                                        <p:tgtEl>
                                          <p:spTgt spid="224289">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4289">
                                            <p:txEl>
                                              <p:pRg st="1" end="1"/>
                                            </p:txEl>
                                          </p:spTgt>
                                        </p:tgtEl>
                                        <p:attrNameLst>
                                          <p:attrName>style.visibility</p:attrName>
                                        </p:attrNameLst>
                                      </p:cBhvr>
                                      <p:to>
                                        <p:strVal val="visible"/>
                                      </p:to>
                                    </p:set>
                                    <p:animEffect transition="in" filter="wipe(left)">
                                      <p:cBhvr>
                                        <p:cTn id="41" dur="500"/>
                                        <p:tgtEl>
                                          <p:spTgt spid="224289">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strips(downLeft)">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87" grpId="0" build="p"/>
      <p:bldP spid="224290" grpId="0" animBg="1"/>
      <p:bldP spid="224259" grpId="0" build="p" bldLvl="5"/>
      <p:bldP spid="224281" grpId="0" animBg="1"/>
      <p:bldP spid="224281" grpId="1" animBg="1"/>
      <p:bldP spid="22428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921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94717645-32F2-4CBA-9028-B32D86C04735}"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a:t>
            </a:fld>
            <a:endParaRPr lang="en-US" altLang="bg-BG" sz="1700" smtClean="0">
              <a:solidFill>
                <a:srgbClr val="777777"/>
              </a:solidFill>
              <a:latin typeface="Tahoma" pitchFamily="34" charset="0"/>
            </a:endParaRPr>
          </a:p>
        </p:txBody>
      </p:sp>
      <p:grpSp>
        <p:nvGrpSpPr>
          <p:cNvPr id="2" name="Group 2"/>
          <p:cNvGrpSpPr>
            <a:grpSpLocks/>
          </p:cNvGrpSpPr>
          <p:nvPr/>
        </p:nvGrpSpPr>
        <p:grpSpPr bwMode="auto">
          <a:xfrm>
            <a:off x="133350" y="876300"/>
            <a:ext cx="6445250" cy="5456238"/>
            <a:chOff x="84" y="552"/>
            <a:chExt cx="4060" cy="3437"/>
          </a:xfrm>
        </p:grpSpPr>
        <p:pic>
          <p:nvPicPr>
            <p:cNvPr id="9287" name="Picture 3" descr="chap4 graph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 y="631"/>
              <a:ext cx="3646" cy="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88" name="Text Box 4"/>
            <p:cNvSpPr txBox="1">
              <a:spLocks noChangeArrowheads="1"/>
            </p:cNvSpPr>
            <p:nvPr/>
          </p:nvSpPr>
          <p:spPr bwMode="auto">
            <a:xfrm>
              <a:off x="84" y="552"/>
              <a:ext cx="857"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400" b="1">
                  <a:cs typeface="Arial" charset="0"/>
                </a:rPr>
                <a:t>P</a:t>
              </a:r>
              <a:r>
                <a:rPr lang="bg-BG" altLang="bg-BG" sz="2400" b="1">
                  <a:cs typeface="Arial" charset="0"/>
                </a:rPr>
                <a:t> на кафето</a:t>
              </a:r>
              <a:endParaRPr lang="en-US" altLang="bg-BG" sz="2400" b="1">
                <a:cs typeface="Arial" charset="0"/>
              </a:endParaRPr>
            </a:p>
          </p:txBody>
        </p:sp>
        <p:sp>
          <p:nvSpPr>
            <p:cNvPr id="9289" name="Text Box 5"/>
            <p:cNvSpPr txBox="1">
              <a:spLocks noChangeArrowheads="1"/>
            </p:cNvSpPr>
            <p:nvPr/>
          </p:nvSpPr>
          <p:spPr bwMode="auto">
            <a:xfrm>
              <a:off x="3277" y="3489"/>
              <a:ext cx="867" cy="4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a:cs typeface="Arial" charset="0"/>
                </a:rPr>
                <a:t>Q</a:t>
              </a:r>
              <a:r>
                <a:rPr lang="bg-BG" altLang="bg-BG" sz="2400" b="1">
                  <a:cs typeface="Arial" charset="0"/>
                </a:rPr>
                <a:t> кафета</a:t>
              </a:r>
              <a:endParaRPr lang="en-US" altLang="bg-BG" sz="2400" b="1">
                <a:cs typeface="Arial" charset="0"/>
              </a:endParaRPr>
            </a:p>
          </p:txBody>
        </p:sp>
      </p:grpSp>
      <p:sp>
        <p:nvSpPr>
          <p:cNvPr id="72710" name="Line 6"/>
          <p:cNvSpPr>
            <a:spLocks noChangeShapeType="1"/>
          </p:cNvSpPr>
          <p:nvPr/>
        </p:nvSpPr>
        <p:spPr bwMode="auto">
          <a:xfrm>
            <a:off x="1960563" y="1585913"/>
            <a:ext cx="3052762" cy="3889375"/>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2711" name="Oval 7"/>
          <p:cNvSpPr>
            <a:spLocks noChangeArrowheads="1"/>
          </p:cNvSpPr>
          <p:nvPr/>
        </p:nvSpPr>
        <p:spPr bwMode="auto">
          <a:xfrm>
            <a:off x="4943475" y="5414963"/>
            <a:ext cx="139700" cy="1381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9223" name="Rectangle 8"/>
          <p:cNvSpPr>
            <a:spLocks noGrp="1" noChangeArrowheads="1"/>
          </p:cNvSpPr>
          <p:nvPr>
            <p:ph type="title" idx="4294967295"/>
          </p:nvPr>
        </p:nvSpPr>
        <p:spPr>
          <a:xfrm>
            <a:off x="896938" y="109538"/>
            <a:ext cx="7491412" cy="677862"/>
          </a:xfrm>
        </p:spPr>
        <p:txBody>
          <a:bodyPr/>
          <a:lstStyle/>
          <a:p>
            <a:pPr eaLnBrk="1" hangingPunct="1"/>
            <a:r>
              <a:rPr lang="bg-BG" altLang="bg-BG" sz="3200" smtClean="0"/>
              <a:t>Кривата на търсенето на Мария</a:t>
            </a:r>
            <a:endParaRPr lang="en-US" altLang="bg-BG" sz="3200" smtClean="0"/>
          </a:p>
        </p:txBody>
      </p:sp>
      <p:graphicFrame>
        <p:nvGraphicFramePr>
          <p:cNvPr id="72713" name="Group 9"/>
          <p:cNvGraphicFramePr>
            <a:graphicFrameLocks noGrp="1"/>
          </p:cNvGraphicFramePr>
          <p:nvPr/>
        </p:nvGraphicFramePr>
        <p:xfrm>
          <a:off x="6199188" y="728663"/>
          <a:ext cx="2668587" cy="4829175"/>
        </p:xfrm>
        <a:graphic>
          <a:graphicData uri="http://schemas.openxmlformats.org/drawingml/2006/table">
            <a:tbl>
              <a:tblPr/>
              <a:tblGrid>
                <a:gridCol w="998538"/>
                <a:gridCol w="1670049"/>
              </a:tblGrid>
              <a:tr h="1499786">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 </a:t>
                      </a:r>
                      <a:br>
                        <a:rPr kumimoji="0" lang="en-US" sz="1800" b="0" i="0" u="none" strike="noStrike" cap="none" normalizeH="0" baseline="0" dirty="0" smtClean="0">
                          <a:ln>
                            <a:noFill/>
                          </a:ln>
                          <a:solidFill>
                            <a:schemeClr val="tx1"/>
                          </a:solidFill>
                          <a:effectLst/>
                          <a:latin typeface="Arial" charset="0"/>
                        </a:rPr>
                      </a:br>
                      <a:r>
                        <a:rPr kumimoji="0" lang="bg-BG" sz="1800" b="0" i="0" u="none" strike="noStrike" cap="none" normalizeH="0" baseline="0" dirty="0" smtClean="0">
                          <a:ln>
                            <a:noFill/>
                          </a:ln>
                          <a:solidFill>
                            <a:schemeClr val="tx1"/>
                          </a:solidFill>
                          <a:effectLst/>
                          <a:latin typeface="Arial" charset="0"/>
                        </a:rPr>
                        <a:t>на</a:t>
                      </a:r>
                    </a:p>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bg-BG" sz="1800" b="0" i="0" u="none" strike="noStrike" cap="none" normalizeH="0" baseline="0" dirty="0" smtClean="0">
                          <a:ln>
                            <a:noFill/>
                          </a:ln>
                          <a:solidFill>
                            <a:schemeClr val="tx1"/>
                          </a:solidFill>
                          <a:effectLst/>
                          <a:latin typeface="Arial" charset="0"/>
                        </a:rPr>
                        <a:t>кафето</a:t>
                      </a:r>
                      <a:endParaRPr kumimoji="0" lang="en-US" sz="1800" b="0" i="0" u="none" strike="noStrike" cap="none" normalizeH="0" baseline="0" dirty="0" smtClean="0">
                        <a:ln>
                          <a:noFill/>
                        </a:ln>
                        <a:solidFill>
                          <a:schemeClr val="tx1"/>
                        </a:solidFill>
                        <a:effectLst/>
                        <a:latin typeface="Arial" charset="0"/>
                      </a:endParaRPr>
                    </a:p>
                  </a:txBody>
                  <a:tcPr marT="45738" marB="45738"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bg-BG" sz="1800" b="0" i="0" u="none" strike="noStrike" cap="none" normalizeH="0" baseline="0" dirty="0" smtClean="0">
                          <a:ln>
                            <a:noFill/>
                          </a:ln>
                          <a:solidFill>
                            <a:schemeClr val="tx1"/>
                          </a:solidFill>
                          <a:effectLst/>
                          <a:latin typeface="Arial" charset="0"/>
                        </a:rPr>
                        <a:t>Търсени </a:t>
                      </a:r>
                      <a:r>
                        <a:rPr kumimoji="0" lang="en-US" sz="1800" b="0" i="0" u="none" strike="noStrike" cap="none" normalizeH="0" baseline="0" dirty="0" smtClean="0">
                          <a:ln>
                            <a:noFill/>
                          </a:ln>
                          <a:solidFill>
                            <a:schemeClr val="tx1"/>
                          </a:solidFill>
                          <a:effectLst/>
                          <a:latin typeface="Arial" charset="0"/>
                        </a:rPr>
                        <a:t>Q</a:t>
                      </a:r>
                      <a:r>
                        <a:rPr kumimoji="0" lang="bg-BG" sz="1800" b="0" i="0" u="none" strike="noStrike" cap="none" normalizeH="0" baseline="0" dirty="0" smtClean="0">
                          <a:ln>
                            <a:noFill/>
                          </a:ln>
                          <a:solidFill>
                            <a:schemeClr val="tx1"/>
                          </a:solidFill>
                          <a:effectLst/>
                          <a:latin typeface="Arial" charset="0"/>
                        </a:rPr>
                        <a:t> кафета</a:t>
                      </a:r>
                      <a:r>
                        <a:rPr kumimoji="0" lang="en-US" sz="1800" b="0" i="0" u="none" strike="noStrike" cap="none" normalizeH="0" baseline="0" dirty="0" smtClean="0">
                          <a:ln>
                            <a:noFill/>
                          </a:ln>
                          <a:solidFill>
                            <a:schemeClr val="tx1"/>
                          </a:solidFill>
                          <a:effectLst/>
                          <a:latin typeface="Arial" charset="0"/>
                        </a:rPr>
                        <a:t> </a:t>
                      </a:r>
                    </a:p>
                  </a:txBody>
                  <a:tcPr marT="45738" marB="45738"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16</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14</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5627">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6.00</a:t>
                      </a:r>
                    </a:p>
                  </a:txBody>
                  <a:tcPr marT="45738" marB="45738"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marT="45738" marB="45738"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grpSp>
        <p:nvGrpSpPr>
          <p:cNvPr id="3" name="Group 54"/>
          <p:cNvGrpSpPr>
            <a:grpSpLocks/>
          </p:cNvGrpSpPr>
          <p:nvPr/>
        </p:nvGrpSpPr>
        <p:grpSpPr bwMode="auto">
          <a:xfrm>
            <a:off x="1335088" y="4235450"/>
            <a:ext cx="2832100" cy="1250950"/>
            <a:chOff x="841" y="2668"/>
            <a:chExt cx="1784" cy="788"/>
          </a:xfrm>
        </p:grpSpPr>
        <p:grpSp>
          <p:nvGrpSpPr>
            <p:cNvPr id="9283" name="Group 55"/>
            <p:cNvGrpSpPr>
              <a:grpSpLocks/>
            </p:cNvGrpSpPr>
            <p:nvPr/>
          </p:nvGrpSpPr>
          <p:grpSpPr bwMode="auto">
            <a:xfrm>
              <a:off x="841" y="2712"/>
              <a:ext cx="1747" cy="744"/>
              <a:chOff x="357" y="2450"/>
              <a:chExt cx="795" cy="646"/>
            </a:xfrm>
          </p:grpSpPr>
          <p:sp>
            <p:nvSpPr>
              <p:cNvPr id="9285" name="Line 56"/>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9286" name="Line 57"/>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9284" name="Oval 58"/>
            <p:cNvSpPr>
              <a:spLocks noChangeArrowheads="1"/>
            </p:cNvSpPr>
            <p:nvPr/>
          </p:nvSpPr>
          <p:spPr bwMode="auto">
            <a:xfrm>
              <a:off x="2537" y="2668"/>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5" name="Group 59"/>
          <p:cNvGrpSpPr>
            <a:grpSpLocks/>
          </p:cNvGrpSpPr>
          <p:nvPr/>
        </p:nvGrpSpPr>
        <p:grpSpPr bwMode="auto">
          <a:xfrm>
            <a:off x="1335088" y="4837113"/>
            <a:ext cx="3300412" cy="655637"/>
            <a:chOff x="841" y="3047"/>
            <a:chExt cx="2079" cy="413"/>
          </a:xfrm>
        </p:grpSpPr>
        <p:grpSp>
          <p:nvGrpSpPr>
            <p:cNvPr id="9279" name="Group 60"/>
            <p:cNvGrpSpPr>
              <a:grpSpLocks/>
            </p:cNvGrpSpPr>
            <p:nvPr/>
          </p:nvGrpSpPr>
          <p:grpSpPr bwMode="auto">
            <a:xfrm>
              <a:off x="841" y="3092"/>
              <a:ext cx="2032" cy="368"/>
              <a:chOff x="357" y="2450"/>
              <a:chExt cx="795" cy="646"/>
            </a:xfrm>
          </p:grpSpPr>
          <p:sp>
            <p:nvSpPr>
              <p:cNvPr id="9281" name="Line 6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9282" name="Line 6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9280" name="Oval 63"/>
            <p:cNvSpPr>
              <a:spLocks noChangeArrowheads="1"/>
            </p:cNvSpPr>
            <p:nvPr/>
          </p:nvSpPr>
          <p:spPr bwMode="auto">
            <a:xfrm>
              <a:off x="2832" y="3047"/>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7" name="Group 64"/>
          <p:cNvGrpSpPr>
            <a:grpSpLocks/>
          </p:cNvGrpSpPr>
          <p:nvPr/>
        </p:nvGrpSpPr>
        <p:grpSpPr bwMode="auto">
          <a:xfrm>
            <a:off x="1338263" y="3652838"/>
            <a:ext cx="2374900" cy="1835150"/>
            <a:chOff x="843" y="2301"/>
            <a:chExt cx="1496" cy="1156"/>
          </a:xfrm>
        </p:grpSpPr>
        <p:sp>
          <p:nvSpPr>
            <p:cNvPr id="9275" name="Oval 65"/>
            <p:cNvSpPr>
              <a:spLocks noChangeArrowheads="1"/>
            </p:cNvSpPr>
            <p:nvPr/>
          </p:nvSpPr>
          <p:spPr bwMode="auto">
            <a:xfrm>
              <a:off x="2251" y="2301"/>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9276" name="Group 66"/>
            <p:cNvGrpSpPr>
              <a:grpSpLocks/>
            </p:cNvGrpSpPr>
            <p:nvPr/>
          </p:nvGrpSpPr>
          <p:grpSpPr bwMode="auto">
            <a:xfrm>
              <a:off x="843" y="2343"/>
              <a:ext cx="1452" cy="1114"/>
              <a:chOff x="357" y="2450"/>
              <a:chExt cx="795" cy="646"/>
            </a:xfrm>
          </p:grpSpPr>
          <p:sp>
            <p:nvSpPr>
              <p:cNvPr id="9277" name="Line 6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9278" name="Line 6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grpSp>
        <p:nvGrpSpPr>
          <p:cNvPr id="9" name="Group 69"/>
          <p:cNvGrpSpPr>
            <a:grpSpLocks/>
          </p:cNvGrpSpPr>
          <p:nvPr/>
        </p:nvGrpSpPr>
        <p:grpSpPr bwMode="auto">
          <a:xfrm>
            <a:off x="1333500" y="3063875"/>
            <a:ext cx="1917700" cy="2420938"/>
            <a:chOff x="840" y="1930"/>
            <a:chExt cx="1208" cy="1525"/>
          </a:xfrm>
        </p:grpSpPr>
        <p:sp>
          <p:nvSpPr>
            <p:cNvPr id="9271" name="Oval 70"/>
            <p:cNvSpPr>
              <a:spLocks noChangeArrowheads="1"/>
            </p:cNvSpPr>
            <p:nvPr/>
          </p:nvSpPr>
          <p:spPr bwMode="auto">
            <a:xfrm>
              <a:off x="1960" y="193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9272" name="Group 71"/>
            <p:cNvGrpSpPr>
              <a:grpSpLocks/>
            </p:cNvGrpSpPr>
            <p:nvPr/>
          </p:nvGrpSpPr>
          <p:grpSpPr bwMode="auto">
            <a:xfrm>
              <a:off x="840" y="1971"/>
              <a:ext cx="1172" cy="1484"/>
              <a:chOff x="357" y="2450"/>
              <a:chExt cx="795" cy="646"/>
            </a:xfrm>
          </p:grpSpPr>
          <p:sp>
            <p:nvSpPr>
              <p:cNvPr id="9273" name="Line 72"/>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9274" name="Line 73"/>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grpSp>
        <p:nvGrpSpPr>
          <p:cNvPr id="11" name="Group 74"/>
          <p:cNvGrpSpPr>
            <a:grpSpLocks/>
          </p:cNvGrpSpPr>
          <p:nvPr/>
        </p:nvGrpSpPr>
        <p:grpSpPr bwMode="auto">
          <a:xfrm>
            <a:off x="1336675" y="2466975"/>
            <a:ext cx="1452563" cy="3027363"/>
            <a:chOff x="842" y="1554"/>
            <a:chExt cx="915" cy="1907"/>
          </a:xfrm>
        </p:grpSpPr>
        <p:sp>
          <p:nvSpPr>
            <p:cNvPr id="9267" name="Oval 75"/>
            <p:cNvSpPr>
              <a:spLocks noChangeArrowheads="1"/>
            </p:cNvSpPr>
            <p:nvPr/>
          </p:nvSpPr>
          <p:spPr bwMode="auto">
            <a:xfrm>
              <a:off x="1669" y="1554"/>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9268" name="Group 76"/>
            <p:cNvGrpSpPr>
              <a:grpSpLocks/>
            </p:cNvGrpSpPr>
            <p:nvPr/>
          </p:nvGrpSpPr>
          <p:grpSpPr bwMode="auto">
            <a:xfrm>
              <a:off x="842" y="1590"/>
              <a:ext cx="873" cy="1871"/>
              <a:chOff x="357" y="2450"/>
              <a:chExt cx="795" cy="646"/>
            </a:xfrm>
          </p:grpSpPr>
          <p:sp>
            <p:nvSpPr>
              <p:cNvPr id="9269" name="Line 7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9270" name="Line 7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grpSp>
        <p:nvGrpSpPr>
          <p:cNvPr id="13" name="Group 79"/>
          <p:cNvGrpSpPr>
            <a:grpSpLocks/>
          </p:cNvGrpSpPr>
          <p:nvPr/>
        </p:nvGrpSpPr>
        <p:grpSpPr bwMode="auto">
          <a:xfrm>
            <a:off x="1333500" y="1876425"/>
            <a:ext cx="984250" cy="3619500"/>
            <a:chOff x="840" y="1182"/>
            <a:chExt cx="620" cy="2280"/>
          </a:xfrm>
        </p:grpSpPr>
        <p:sp>
          <p:nvSpPr>
            <p:cNvPr id="9263" name="Oval 80"/>
            <p:cNvSpPr>
              <a:spLocks noChangeArrowheads="1"/>
            </p:cNvSpPr>
            <p:nvPr/>
          </p:nvSpPr>
          <p:spPr bwMode="auto">
            <a:xfrm>
              <a:off x="1372" y="1182"/>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9264" name="Group 81"/>
            <p:cNvGrpSpPr>
              <a:grpSpLocks/>
            </p:cNvGrpSpPr>
            <p:nvPr/>
          </p:nvGrpSpPr>
          <p:grpSpPr bwMode="auto">
            <a:xfrm>
              <a:off x="840" y="1221"/>
              <a:ext cx="579" cy="2241"/>
              <a:chOff x="357" y="2450"/>
              <a:chExt cx="795" cy="646"/>
            </a:xfrm>
          </p:grpSpPr>
          <p:sp>
            <p:nvSpPr>
              <p:cNvPr id="9265" name="Line 82"/>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9266" name="Line 83"/>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sp>
        <p:nvSpPr>
          <p:cNvPr id="72788" name="Line 84"/>
          <p:cNvSpPr>
            <a:spLocks noChangeShapeType="1"/>
          </p:cNvSpPr>
          <p:nvPr/>
        </p:nvSpPr>
        <p:spPr bwMode="auto">
          <a:xfrm>
            <a:off x="5645150" y="2338388"/>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2789" name="Line 85"/>
          <p:cNvSpPr>
            <a:spLocks noChangeShapeType="1"/>
          </p:cNvSpPr>
          <p:nvPr/>
        </p:nvSpPr>
        <p:spPr bwMode="auto">
          <a:xfrm>
            <a:off x="5637213" y="2809875"/>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2790" name="Line 86"/>
          <p:cNvSpPr>
            <a:spLocks noChangeShapeType="1"/>
          </p:cNvSpPr>
          <p:nvPr/>
        </p:nvSpPr>
        <p:spPr bwMode="auto">
          <a:xfrm>
            <a:off x="5646738" y="3279775"/>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2791" name="Line 87"/>
          <p:cNvSpPr>
            <a:spLocks noChangeShapeType="1"/>
          </p:cNvSpPr>
          <p:nvPr/>
        </p:nvSpPr>
        <p:spPr bwMode="auto">
          <a:xfrm>
            <a:off x="5637213" y="3752850"/>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2792" name="Line 88"/>
          <p:cNvSpPr>
            <a:spLocks noChangeShapeType="1"/>
          </p:cNvSpPr>
          <p:nvPr/>
        </p:nvSpPr>
        <p:spPr bwMode="auto">
          <a:xfrm>
            <a:off x="5645150" y="4238625"/>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2793" name="Line 89"/>
          <p:cNvSpPr>
            <a:spLocks noChangeShapeType="1"/>
          </p:cNvSpPr>
          <p:nvPr/>
        </p:nvSpPr>
        <p:spPr bwMode="auto">
          <a:xfrm>
            <a:off x="5638800" y="4710113"/>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2794" name="Line 90"/>
          <p:cNvSpPr>
            <a:spLocks noChangeShapeType="1"/>
          </p:cNvSpPr>
          <p:nvPr/>
        </p:nvSpPr>
        <p:spPr bwMode="auto">
          <a:xfrm>
            <a:off x="5629275" y="5181600"/>
            <a:ext cx="552450"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92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11"/>
                                        </p:tgtEl>
                                        <p:attrNameLst>
                                          <p:attrName>style.visibility</p:attrName>
                                        </p:attrNameLst>
                                      </p:cBhvr>
                                      <p:to>
                                        <p:strVal val="visible"/>
                                      </p:to>
                                    </p:set>
                                    <p:animEffect transition="in" filter="dissolve">
                                      <p:cBhvr>
                                        <p:cTn id="12" dur="500"/>
                                        <p:tgtEl>
                                          <p:spTgt spid="727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788"/>
                                        </p:tgtEl>
                                        <p:attrNameLst>
                                          <p:attrName>style.visibility</p:attrName>
                                        </p:attrNameLst>
                                      </p:cBhvr>
                                      <p:to>
                                        <p:strVal val="visible"/>
                                      </p:to>
                                    </p:set>
                                    <p:animEffect transition="in" filter="dissolve">
                                      <p:cBhvr>
                                        <p:cTn id="15" dur="500"/>
                                        <p:tgtEl>
                                          <p:spTgt spid="72788"/>
                                        </p:tgtEl>
                                      </p:cBhvr>
                                    </p:animEffect>
                                  </p:childTnLst>
                                  <p:subTnLst>
                                    <p:animClr clrSpc="rgb" dir="cw">
                                      <p:cBhvr override="childStyle">
                                        <p:cTn dur="1" fill="hold" display="0" masterRel="nextClick" afterEffect="1"/>
                                        <p:tgtEl>
                                          <p:spTgt spid="72788"/>
                                        </p:tgtEl>
                                        <p:attrNameLst>
                                          <p:attrName>ppt_c</p:attrName>
                                        </p:attrNameLst>
                                      </p:cBhvr>
                                      <p:to>
                                        <a:schemeClr val="bg1"/>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upRight)">
                                      <p:cBhvr>
                                        <p:cTn id="20" dur="1000"/>
                                        <p:tgtEl>
                                          <p:spTgt spid="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2789"/>
                                        </p:tgtEl>
                                        <p:attrNameLst>
                                          <p:attrName>style.visibility</p:attrName>
                                        </p:attrNameLst>
                                      </p:cBhvr>
                                      <p:to>
                                        <p:strVal val="visible"/>
                                      </p:to>
                                    </p:set>
                                    <p:animEffect transition="in" filter="dissolve">
                                      <p:cBhvr>
                                        <p:cTn id="23" dur="500"/>
                                        <p:tgtEl>
                                          <p:spTgt spid="72789"/>
                                        </p:tgtEl>
                                      </p:cBhvr>
                                    </p:animEffect>
                                  </p:childTnLst>
                                  <p:subTnLst>
                                    <p:animClr clrSpc="rgb" dir="cw">
                                      <p:cBhvr override="childStyle">
                                        <p:cTn dur="1" fill="hold" display="0" masterRel="nextClick" afterEffect="1"/>
                                        <p:tgtEl>
                                          <p:spTgt spid="72789"/>
                                        </p:tgtEl>
                                        <p:attrNameLst>
                                          <p:attrName>ppt_c</p:attrName>
                                        </p:attrNameLst>
                                      </p:cBhvr>
                                      <p:to>
                                        <a:schemeClr val="bg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upRight)">
                                      <p:cBhvr>
                                        <p:cTn id="28" dur="1000"/>
                                        <p:tgtEl>
                                          <p:spTgt spid="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2790"/>
                                        </p:tgtEl>
                                        <p:attrNameLst>
                                          <p:attrName>style.visibility</p:attrName>
                                        </p:attrNameLst>
                                      </p:cBhvr>
                                      <p:to>
                                        <p:strVal val="visible"/>
                                      </p:to>
                                    </p:set>
                                    <p:animEffect transition="in" filter="dissolve">
                                      <p:cBhvr>
                                        <p:cTn id="31" dur="500"/>
                                        <p:tgtEl>
                                          <p:spTgt spid="72790"/>
                                        </p:tgtEl>
                                      </p:cBhvr>
                                    </p:animEffect>
                                  </p:childTnLst>
                                  <p:subTnLst>
                                    <p:animClr clrSpc="rgb" dir="cw">
                                      <p:cBhvr override="childStyle">
                                        <p:cTn dur="1" fill="hold" display="0" masterRel="nextClick" afterEffect="1"/>
                                        <p:tgtEl>
                                          <p:spTgt spid="72790"/>
                                        </p:tgtEl>
                                        <p:attrNameLst>
                                          <p:attrName>ppt_c</p:attrName>
                                        </p:attrNameLst>
                                      </p:cBhvr>
                                      <p:to>
                                        <a:schemeClr val="bg1"/>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trips(upRight)">
                                      <p:cBhvr>
                                        <p:cTn id="36" dur="1000"/>
                                        <p:tgtEl>
                                          <p:spTgt spid="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2791"/>
                                        </p:tgtEl>
                                        <p:attrNameLst>
                                          <p:attrName>style.visibility</p:attrName>
                                        </p:attrNameLst>
                                      </p:cBhvr>
                                      <p:to>
                                        <p:strVal val="visible"/>
                                      </p:to>
                                    </p:set>
                                    <p:animEffect transition="in" filter="dissolve">
                                      <p:cBhvr>
                                        <p:cTn id="39" dur="500"/>
                                        <p:tgtEl>
                                          <p:spTgt spid="72791"/>
                                        </p:tgtEl>
                                      </p:cBhvr>
                                    </p:animEffect>
                                  </p:childTnLst>
                                  <p:subTnLst>
                                    <p:animClr clrSpc="rgb" dir="cw">
                                      <p:cBhvr override="childStyle">
                                        <p:cTn dur="1" fill="hold" display="0" masterRel="nextClick" afterEffect="1"/>
                                        <p:tgtEl>
                                          <p:spTgt spid="72791"/>
                                        </p:tgtEl>
                                        <p:attrNameLst>
                                          <p:attrName>ppt_c</p:attrName>
                                        </p:attrNameLst>
                                      </p:cBhvr>
                                      <p:to>
                                        <a:schemeClr val="bg1"/>
                                      </p:to>
                                    </p:animClr>
                                  </p:sub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upRight)">
                                      <p:cBhvr>
                                        <p:cTn id="44" dur="1000"/>
                                        <p:tgtEl>
                                          <p:spTgt spid="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2792"/>
                                        </p:tgtEl>
                                        <p:attrNameLst>
                                          <p:attrName>style.visibility</p:attrName>
                                        </p:attrNameLst>
                                      </p:cBhvr>
                                      <p:to>
                                        <p:strVal val="visible"/>
                                      </p:to>
                                    </p:set>
                                    <p:animEffect transition="in" filter="dissolve">
                                      <p:cBhvr>
                                        <p:cTn id="47" dur="500"/>
                                        <p:tgtEl>
                                          <p:spTgt spid="72792"/>
                                        </p:tgtEl>
                                      </p:cBhvr>
                                    </p:animEffect>
                                  </p:childTnLst>
                                  <p:subTnLst>
                                    <p:animClr clrSpc="rgb" dir="cw">
                                      <p:cBhvr override="childStyle">
                                        <p:cTn dur="1" fill="hold" display="0" masterRel="nextClick" afterEffect="1"/>
                                        <p:tgtEl>
                                          <p:spTgt spid="72792"/>
                                        </p:tgtEl>
                                        <p:attrNameLst>
                                          <p:attrName>ppt_c</p:attrName>
                                        </p:attrNameLst>
                                      </p:cBhvr>
                                      <p:to>
                                        <a:schemeClr val="bg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trips(upRight)">
                                      <p:cBhvr>
                                        <p:cTn id="52" dur="1000"/>
                                        <p:tgtEl>
                                          <p:spTgt spid="1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2793"/>
                                        </p:tgtEl>
                                        <p:attrNameLst>
                                          <p:attrName>style.visibility</p:attrName>
                                        </p:attrNameLst>
                                      </p:cBhvr>
                                      <p:to>
                                        <p:strVal val="visible"/>
                                      </p:to>
                                    </p:set>
                                    <p:animEffect transition="in" filter="dissolve">
                                      <p:cBhvr>
                                        <p:cTn id="55" dur="500"/>
                                        <p:tgtEl>
                                          <p:spTgt spid="72793"/>
                                        </p:tgtEl>
                                      </p:cBhvr>
                                    </p:animEffect>
                                  </p:childTnLst>
                                  <p:subTnLst>
                                    <p:animClr clrSpc="rgb" dir="cw">
                                      <p:cBhvr override="childStyle">
                                        <p:cTn dur="1" fill="hold" display="0" masterRel="nextClick" afterEffect="1"/>
                                        <p:tgtEl>
                                          <p:spTgt spid="72793"/>
                                        </p:tgtEl>
                                        <p:attrNameLst>
                                          <p:attrName>ppt_c</p:attrName>
                                        </p:attrNameLst>
                                      </p:cBhvr>
                                      <p:to>
                                        <a:schemeClr val="bg1"/>
                                      </p:to>
                                    </p:animClr>
                                  </p:sub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3"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strips(upRight)">
                                      <p:cBhvr>
                                        <p:cTn id="60" dur="1000"/>
                                        <p:tgtEl>
                                          <p:spTgt spid="1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2794"/>
                                        </p:tgtEl>
                                        <p:attrNameLst>
                                          <p:attrName>style.visibility</p:attrName>
                                        </p:attrNameLst>
                                      </p:cBhvr>
                                      <p:to>
                                        <p:strVal val="visible"/>
                                      </p:to>
                                    </p:set>
                                    <p:animEffect transition="in" filter="dissolve">
                                      <p:cBhvr>
                                        <p:cTn id="63" dur="500"/>
                                        <p:tgtEl>
                                          <p:spTgt spid="72794"/>
                                        </p:tgtEl>
                                      </p:cBhvr>
                                    </p:animEffect>
                                  </p:childTnLst>
                                  <p:subTnLst>
                                    <p:animClr clrSpc="rgb" dir="cw">
                                      <p:cBhvr override="childStyle">
                                        <p:cTn dur="1" fill="hold" display="0" masterRel="nextClick" afterEffect="1"/>
                                        <p:tgtEl>
                                          <p:spTgt spid="72794"/>
                                        </p:tgtEl>
                                        <p:attrNameLst>
                                          <p:attrName>ppt_c</p:attrName>
                                        </p:attrNameLst>
                                      </p:cBhvr>
                                      <p:to>
                                        <a:schemeClr val="bg1"/>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72710"/>
                                        </p:tgtEl>
                                        <p:attrNameLst>
                                          <p:attrName>style.visibility</p:attrName>
                                        </p:attrNameLst>
                                      </p:cBhvr>
                                      <p:to>
                                        <p:strVal val="visible"/>
                                      </p:to>
                                    </p:set>
                                    <p:animEffect transition="in" filter="strips(downRight)">
                                      <p:cBhvr>
                                        <p:cTn id="68" dur="10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P spid="72788" grpId="0" animBg="1"/>
      <p:bldP spid="72789" grpId="0" animBg="1"/>
      <p:bldP spid="72790" grpId="0" animBg="1"/>
      <p:bldP spid="72791" grpId="0" animBg="1"/>
      <p:bldP spid="72792" grpId="0" animBg="1"/>
      <p:bldP spid="72793" grpId="0" animBg="1"/>
      <p:bldP spid="72794"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451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793798A2-A58F-408E-A975-13AC2EEAF276}" type="slidenum">
              <a:rPr lang="en-US" altLang="bg-BG" sz="1700" smtClean="0">
                <a:solidFill>
                  <a:srgbClr val="777777"/>
                </a:solidFill>
                <a:latin typeface="Tahoma" pitchFamily="34" charset="0"/>
              </a:rPr>
              <a:pPr eaLnBrk="1" hangingPunct="1">
                <a:lnSpc>
                  <a:spcPct val="100000"/>
                </a:lnSpc>
                <a:spcBef>
                  <a:spcPct val="0"/>
                </a:spcBef>
                <a:buClrTx/>
                <a:buSzTx/>
                <a:buFontTx/>
                <a:buNone/>
              </a:pPr>
              <a:t>59</a:t>
            </a:fld>
            <a:endParaRPr lang="en-US" altLang="bg-BG" sz="1700" smtClean="0">
              <a:solidFill>
                <a:srgbClr val="777777"/>
              </a:solidFill>
              <a:latin typeface="Tahoma" pitchFamily="34" charset="0"/>
            </a:endParaRPr>
          </a:p>
        </p:txBody>
      </p:sp>
      <p:sp>
        <p:nvSpPr>
          <p:cNvPr id="64516"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bg-BG" altLang="bg-BG" sz="3100" smtClean="0"/>
              <a:t>Пример</a:t>
            </a:r>
            <a:r>
              <a:rPr lang="en-US" altLang="bg-BG" sz="3100" smtClean="0"/>
              <a:t> 1:  </a:t>
            </a:r>
            <a:r>
              <a:rPr lang="en-US" altLang="bg-BG" sz="3200" smtClean="0"/>
              <a:t>	</a:t>
            </a:r>
            <a:r>
              <a:rPr lang="bg-BG" altLang="bg-BG" sz="3200" smtClean="0"/>
              <a:t>Изместване на търсенето</a:t>
            </a:r>
            <a:r>
              <a:rPr lang="en-US" altLang="bg-BG" sz="3400" smtClean="0"/>
              <a:t/>
            </a:r>
            <a:br>
              <a:rPr lang="en-US" altLang="bg-BG" sz="3400" smtClean="0"/>
            </a:br>
            <a:endParaRPr lang="en-US" altLang="bg-BG" sz="3400" smtClean="0"/>
          </a:p>
        </p:txBody>
      </p:sp>
      <p:grpSp>
        <p:nvGrpSpPr>
          <p:cNvPr id="64517" name="Group 4"/>
          <p:cNvGrpSpPr>
            <a:grpSpLocks/>
          </p:cNvGrpSpPr>
          <p:nvPr/>
        </p:nvGrpSpPr>
        <p:grpSpPr bwMode="auto">
          <a:xfrm>
            <a:off x="4162425" y="1223963"/>
            <a:ext cx="4422775" cy="4106862"/>
            <a:chOff x="2579" y="785"/>
            <a:chExt cx="2786" cy="2420"/>
          </a:xfrm>
        </p:grpSpPr>
        <p:grpSp>
          <p:nvGrpSpPr>
            <p:cNvPr id="64540" name="Group 5"/>
            <p:cNvGrpSpPr>
              <a:grpSpLocks/>
            </p:cNvGrpSpPr>
            <p:nvPr/>
          </p:nvGrpSpPr>
          <p:grpSpPr bwMode="auto">
            <a:xfrm>
              <a:off x="2697" y="1037"/>
              <a:ext cx="2409" cy="2049"/>
              <a:chOff x="1098" y="1361"/>
              <a:chExt cx="2116" cy="2027"/>
            </a:xfrm>
          </p:grpSpPr>
          <p:sp>
            <p:nvSpPr>
              <p:cNvPr id="64543"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4544"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4541"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64542"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64518" name="Group 10"/>
          <p:cNvGrpSpPr>
            <a:grpSpLocks/>
          </p:cNvGrpSpPr>
          <p:nvPr/>
        </p:nvGrpSpPr>
        <p:grpSpPr bwMode="auto">
          <a:xfrm>
            <a:off x="4524375" y="1957388"/>
            <a:ext cx="2486025" cy="2901950"/>
            <a:chOff x="2850" y="1233"/>
            <a:chExt cx="1566" cy="1828"/>
          </a:xfrm>
        </p:grpSpPr>
        <p:sp>
          <p:nvSpPr>
            <p:cNvPr id="64538" name="Line 11"/>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4539" name="Text Box 12"/>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64519" name="Group 13"/>
          <p:cNvGrpSpPr>
            <a:grpSpLocks/>
          </p:cNvGrpSpPr>
          <p:nvPr/>
        </p:nvGrpSpPr>
        <p:grpSpPr bwMode="auto">
          <a:xfrm>
            <a:off x="4868863" y="1625600"/>
            <a:ext cx="1933575" cy="2901950"/>
            <a:chOff x="3067" y="1024"/>
            <a:chExt cx="1218" cy="1828"/>
          </a:xfrm>
        </p:grpSpPr>
        <p:sp>
          <p:nvSpPr>
            <p:cNvPr id="64536" name="Line 14"/>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4537" name="Text Box 15"/>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64520" name="Group 16"/>
          <p:cNvGrpSpPr>
            <a:grpSpLocks/>
          </p:cNvGrpSpPr>
          <p:nvPr/>
        </p:nvGrpSpPr>
        <p:grpSpPr bwMode="auto">
          <a:xfrm>
            <a:off x="3783013" y="3136900"/>
            <a:ext cx="2060575" cy="2327275"/>
            <a:chOff x="2383" y="1976"/>
            <a:chExt cx="1298" cy="1466"/>
          </a:xfrm>
        </p:grpSpPr>
        <p:sp>
          <p:nvSpPr>
            <p:cNvPr id="64531" name="Text Box 17"/>
            <p:cNvSpPr txBox="1">
              <a:spLocks noChangeArrowheads="1"/>
            </p:cNvSpPr>
            <p:nvPr/>
          </p:nvSpPr>
          <p:spPr bwMode="auto">
            <a:xfrm>
              <a:off x="2383" y="1976"/>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64532" name="Oval 18"/>
            <p:cNvSpPr>
              <a:spLocks noChangeArrowheads="1"/>
            </p:cNvSpPr>
            <p:nvPr/>
          </p:nvSpPr>
          <p:spPr bwMode="auto">
            <a:xfrm>
              <a:off x="3481" y="204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4533" name="Line 19"/>
            <p:cNvSpPr>
              <a:spLocks noChangeShapeType="1"/>
            </p:cNvSpPr>
            <p:nvPr/>
          </p:nvSpPr>
          <p:spPr bwMode="auto">
            <a:xfrm>
              <a:off x="2701" y="2090"/>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4534" name="Line 20"/>
            <p:cNvSpPr>
              <a:spLocks noChangeShapeType="1"/>
            </p:cNvSpPr>
            <p:nvPr/>
          </p:nvSpPr>
          <p:spPr bwMode="auto">
            <a:xfrm>
              <a:off x="3527" y="2088"/>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4535" name="Text Box 21"/>
            <p:cNvSpPr txBox="1">
              <a:spLocks noChangeArrowheads="1"/>
            </p:cNvSpPr>
            <p:nvPr/>
          </p:nvSpPr>
          <p:spPr bwMode="auto">
            <a:xfrm>
              <a:off x="3373" y="32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64521" name="Group 22"/>
          <p:cNvGrpSpPr>
            <a:grpSpLocks/>
          </p:cNvGrpSpPr>
          <p:nvPr/>
        </p:nvGrpSpPr>
        <p:grpSpPr bwMode="auto">
          <a:xfrm>
            <a:off x="5665788" y="1854200"/>
            <a:ext cx="2486025" cy="2901950"/>
            <a:chOff x="3569" y="1168"/>
            <a:chExt cx="1566" cy="1828"/>
          </a:xfrm>
        </p:grpSpPr>
        <p:sp>
          <p:nvSpPr>
            <p:cNvPr id="64529" name="Line 23"/>
            <p:cNvSpPr>
              <a:spLocks noChangeShapeType="1"/>
            </p:cNvSpPr>
            <p:nvPr/>
          </p:nvSpPr>
          <p:spPr bwMode="auto">
            <a:xfrm>
              <a:off x="3569" y="1168"/>
              <a:ext cx="1263"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4530" name="Text Box 24"/>
            <p:cNvSpPr txBox="1">
              <a:spLocks noChangeArrowheads="1"/>
            </p:cNvSpPr>
            <p:nvPr/>
          </p:nvSpPr>
          <p:spPr bwMode="auto">
            <a:xfrm>
              <a:off x="4791" y="270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2</a:t>
              </a:r>
            </a:p>
          </p:txBody>
        </p:sp>
      </p:grpSp>
      <p:sp>
        <p:nvSpPr>
          <p:cNvPr id="64522" name="Text Box 26"/>
          <p:cNvSpPr txBox="1">
            <a:spLocks noChangeArrowheads="1"/>
          </p:cNvSpPr>
          <p:nvPr/>
        </p:nvSpPr>
        <p:spPr bwMode="auto">
          <a:xfrm>
            <a:off x="3775075" y="2252663"/>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64523" name="Oval 27"/>
          <p:cNvSpPr>
            <a:spLocks noChangeArrowheads="1"/>
          </p:cNvSpPr>
          <p:nvPr/>
        </p:nvSpPr>
        <p:spPr bwMode="auto">
          <a:xfrm>
            <a:off x="6061075" y="2360613"/>
            <a:ext cx="139700" cy="138112"/>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4524" name="Text Box 28"/>
          <p:cNvSpPr txBox="1">
            <a:spLocks noChangeArrowheads="1"/>
          </p:cNvSpPr>
          <p:nvPr/>
        </p:nvSpPr>
        <p:spPr bwMode="auto">
          <a:xfrm>
            <a:off x="5884863" y="510698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sp>
        <p:nvSpPr>
          <p:cNvPr id="64525" name="Line 29"/>
          <p:cNvSpPr>
            <a:spLocks noChangeShapeType="1"/>
          </p:cNvSpPr>
          <p:nvPr/>
        </p:nvSpPr>
        <p:spPr bwMode="auto">
          <a:xfrm flipH="1">
            <a:off x="4286250" y="2436813"/>
            <a:ext cx="184943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4526" name="Line 30"/>
          <p:cNvSpPr>
            <a:spLocks noChangeShapeType="1"/>
          </p:cNvSpPr>
          <p:nvPr/>
        </p:nvSpPr>
        <p:spPr bwMode="auto">
          <a:xfrm>
            <a:off x="6130925" y="2436813"/>
            <a:ext cx="0" cy="264318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220191" name="Text Box 31"/>
          <p:cNvSpPr txBox="1">
            <a:spLocks noChangeArrowheads="1"/>
          </p:cNvSpPr>
          <p:nvPr/>
        </p:nvSpPr>
        <p:spPr bwMode="auto">
          <a:xfrm>
            <a:off x="104775" y="1025525"/>
            <a:ext cx="3378200"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15000"/>
              </a:spcBef>
              <a:buClr>
                <a:srgbClr val="00B85C"/>
              </a:buClr>
              <a:buFont typeface="Wingdings" pitchFamily="2" charset="2"/>
              <a:buNone/>
            </a:pPr>
            <a:r>
              <a:rPr lang="ru-RU" altLang="bg-BG" sz="2500">
                <a:cs typeface="Arial" charset="0"/>
              </a:rPr>
              <a:t>Внимание: Когато P се повиши, производителите предлагат  по-голямо количество хибриди, въпреки че кривата на S не е изместена</a:t>
            </a:r>
            <a:endParaRPr lang="en-US" altLang="bg-BG" sz="2500">
              <a:cs typeface="Arial" charset="0"/>
            </a:endParaRPr>
          </a:p>
        </p:txBody>
      </p:sp>
      <p:sp>
        <p:nvSpPr>
          <p:cNvPr id="220194" name="Text Box 34"/>
          <p:cNvSpPr txBox="1">
            <a:spLocks noChangeArrowheads="1"/>
          </p:cNvSpPr>
          <p:nvPr/>
        </p:nvSpPr>
        <p:spPr bwMode="auto">
          <a:xfrm>
            <a:off x="0" y="4003675"/>
            <a:ext cx="3913188" cy="1800225"/>
          </a:xfrm>
          <a:prstGeom prst="rect">
            <a:avLst/>
          </a:prstGeom>
          <a:solidFill>
            <a:srgbClr val="FFFF99"/>
          </a:solidFill>
          <a:ln w="9525">
            <a:solidFill>
              <a:schemeClr val="tx1"/>
            </a:solidFill>
            <a:miter lim="800000"/>
            <a:headEnd/>
            <a:tailEnd/>
          </a:ln>
          <a:effectLst/>
        </p:spPr>
        <p:txBody>
          <a:bodyPr lIns="137160" tIns="91440" bIns="91440">
            <a:spAutoFit/>
          </a:bodyPr>
          <a:lstStyle/>
          <a:p>
            <a:pPr>
              <a:lnSpc>
                <a:spcPct val="105000"/>
              </a:lnSpc>
              <a:spcBef>
                <a:spcPct val="15000"/>
              </a:spcBef>
              <a:buClr>
                <a:srgbClr val="00B85C"/>
              </a:buClr>
              <a:buSzPct val="120000"/>
              <a:buFont typeface="Wingdings" pitchFamily="2" charset="2"/>
              <a:buNone/>
              <a:defRPr/>
            </a:pPr>
            <a:r>
              <a:rPr lang="ru-RU" sz="2000" b="1" i="1" dirty="0" err="1">
                <a:effectLst>
                  <a:outerShdw blurRad="38100" dist="38100" dir="2700000" algn="tl">
                    <a:srgbClr val="FFFFFF"/>
                  </a:outerShdw>
                </a:effectLst>
                <a:cs typeface="Arial" charset="0"/>
              </a:rPr>
              <a:t>Винаги</a:t>
            </a:r>
            <a:r>
              <a:rPr lang="ru-RU" sz="2000" b="1" i="1" dirty="0">
                <a:effectLst>
                  <a:outerShdw blurRad="38100" dist="38100" dir="2700000" algn="tl">
                    <a:srgbClr val="FFFFFF"/>
                  </a:outerShdw>
                </a:effectLst>
                <a:cs typeface="Arial" charset="0"/>
              </a:rPr>
              <a:t> </a:t>
            </a:r>
            <a:r>
              <a:rPr lang="ru-RU" sz="2000" b="1" i="1" dirty="0" err="1">
                <a:effectLst>
                  <a:outerShdw blurRad="38100" dist="38100" dir="2700000" algn="tl">
                    <a:srgbClr val="FFFFFF"/>
                  </a:outerShdw>
                </a:effectLst>
                <a:cs typeface="Arial" charset="0"/>
              </a:rPr>
              <a:t>бъдете</a:t>
            </a:r>
            <a:r>
              <a:rPr lang="ru-RU" sz="2000" b="1" i="1" dirty="0">
                <a:effectLst>
                  <a:outerShdw blurRad="38100" dist="38100" dir="2700000" algn="tl">
                    <a:srgbClr val="FFFFFF"/>
                  </a:outerShdw>
                </a:effectLst>
                <a:cs typeface="Arial" charset="0"/>
              </a:rPr>
              <a:t> </a:t>
            </a:r>
            <a:r>
              <a:rPr lang="ru-RU" sz="2000" b="1" i="1" dirty="0" err="1">
                <a:effectLst>
                  <a:outerShdw blurRad="38100" dist="38100" dir="2700000" algn="tl">
                    <a:srgbClr val="FFFFFF"/>
                  </a:outerShdw>
                </a:effectLst>
                <a:cs typeface="Arial" charset="0"/>
              </a:rPr>
              <a:t>внимателни</a:t>
            </a:r>
            <a:r>
              <a:rPr lang="ru-RU" sz="2000" b="1" i="1" dirty="0">
                <a:effectLst>
                  <a:outerShdw blurRad="38100" dist="38100" dir="2700000" algn="tl">
                    <a:srgbClr val="FFFFFF"/>
                  </a:outerShdw>
                </a:effectLst>
                <a:cs typeface="Arial" charset="0"/>
              </a:rPr>
              <a:t>, за да се </a:t>
            </a:r>
            <a:r>
              <a:rPr lang="ru-RU" sz="2000" b="1" i="1" dirty="0" err="1">
                <a:effectLst>
                  <a:outerShdw blurRad="38100" dist="38100" dir="2700000" algn="tl">
                    <a:srgbClr val="FFFFFF"/>
                  </a:outerShdw>
                </a:effectLst>
                <a:cs typeface="Arial" charset="0"/>
              </a:rPr>
              <a:t>прави</a:t>
            </a:r>
            <a:r>
              <a:rPr lang="ru-RU" sz="2000" b="1" i="1" dirty="0">
                <a:effectLst>
                  <a:outerShdw blurRad="38100" dist="38100" dir="2700000" algn="tl">
                    <a:srgbClr val="FFFFFF"/>
                  </a:outerShdw>
                </a:effectLst>
                <a:cs typeface="Arial" charset="0"/>
              </a:rPr>
              <a:t> </a:t>
            </a:r>
            <a:r>
              <a:rPr lang="ru-RU" sz="2000" b="1" i="1" dirty="0" err="1">
                <a:effectLst>
                  <a:outerShdw blurRad="38100" dist="38100" dir="2700000" algn="tl">
                    <a:srgbClr val="FFFFFF"/>
                  </a:outerShdw>
                </a:effectLst>
                <a:cs typeface="Arial" charset="0"/>
              </a:rPr>
              <a:t>разлика</a:t>
            </a:r>
            <a:r>
              <a:rPr lang="ru-RU" sz="2000" b="1" i="1" dirty="0">
                <a:effectLst>
                  <a:outerShdw blurRad="38100" dist="38100" dir="2700000" algn="tl">
                    <a:srgbClr val="FFFFFF"/>
                  </a:outerShdw>
                </a:effectLst>
                <a:cs typeface="Arial" charset="0"/>
              </a:rPr>
              <a:t>  при </a:t>
            </a:r>
            <a:r>
              <a:rPr lang="ru-RU" sz="2000" b="1" i="1" dirty="0" err="1">
                <a:effectLst>
                  <a:outerShdw blurRad="38100" dist="38100" dir="2700000" algn="tl">
                    <a:srgbClr val="FFFFFF"/>
                  </a:outerShdw>
                </a:effectLst>
                <a:cs typeface="Arial" charset="0"/>
              </a:rPr>
              <a:t>изместване</a:t>
            </a:r>
            <a:r>
              <a:rPr lang="ru-RU" sz="2000" b="1" i="1" dirty="0">
                <a:effectLst>
                  <a:outerShdw blurRad="38100" dist="38100" dir="2700000" algn="tl">
                    <a:srgbClr val="FFFFFF"/>
                  </a:outerShdw>
                </a:effectLst>
                <a:cs typeface="Arial" charset="0"/>
              </a:rPr>
              <a:t>  в </a:t>
            </a:r>
            <a:r>
              <a:rPr lang="ru-RU" sz="2000" b="1" i="1" dirty="0" err="1">
                <a:effectLst>
                  <a:outerShdw blurRad="38100" dist="38100" dir="2700000" algn="tl">
                    <a:srgbClr val="FFFFFF"/>
                  </a:outerShdw>
                </a:effectLst>
                <a:cs typeface="Arial" charset="0"/>
              </a:rPr>
              <a:t>кривата</a:t>
            </a:r>
            <a:r>
              <a:rPr lang="ru-RU" sz="2000" b="1" i="1" dirty="0">
                <a:effectLst>
                  <a:outerShdw blurRad="38100" dist="38100" dir="2700000" algn="tl">
                    <a:srgbClr val="FFFFFF"/>
                  </a:outerShdw>
                </a:effectLst>
                <a:cs typeface="Arial" charset="0"/>
              </a:rPr>
              <a:t> и </a:t>
            </a:r>
            <a:r>
              <a:rPr lang="ru-RU" sz="2000" b="1" i="1" dirty="0" err="1">
                <a:effectLst>
                  <a:outerShdw blurRad="38100" dist="38100" dir="2700000" algn="tl">
                    <a:srgbClr val="FFFFFF"/>
                  </a:outerShdw>
                </a:effectLst>
                <a:cs typeface="Arial" charset="0"/>
              </a:rPr>
              <a:t>движението</a:t>
            </a:r>
            <a:r>
              <a:rPr lang="ru-RU" sz="2000" b="1" i="1" dirty="0">
                <a:effectLst>
                  <a:outerShdw blurRad="38100" dist="38100" dir="2700000" algn="tl">
                    <a:srgbClr val="FFFFFF"/>
                  </a:outerShdw>
                </a:effectLst>
                <a:cs typeface="Arial" charset="0"/>
              </a:rPr>
              <a:t> по </a:t>
            </a:r>
            <a:r>
              <a:rPr lang="ru-RU" sz="2000" b="1" i="1" dirty="0" err="1">
                <a:effectLst>
                  <a:outerShdw blurRad="38100" dist="38100" dir="2700000" algn="tl">
                    <a:srgbClr val="FFFFFF"/>
                  </a:outerShdw>
                </a:effectLst>
                <a:cs typeface="Arial" charset="0"/>
              </a:rPr>
              <a:t>протежение</a:t>
            </a:r>
            <a:r>
              <a:rPr lang="ru-RU" sz="2000" b="1" i="1" dirty="0">
                <a:effectLst>
                  <a:outerShdw blurRad="38100" dist="38100" dir="2700000" algn="tl">
                    <a:srgbClr val="FFFFFF"/>
                  </a:outerShdw>
                </a:effectLst>
                <a:cs typeface="Arial" charset="0"/>
              </a:rPr>
              <a:t> на </a:t>
            </a:r>
            <a:r>
              <a:rPr lang="ru-RU" sz="2000" b="1" i="1" dirty="0" err="1">
                <a:effectLst>
                  <a:outerShdw blurRad="38100" dist="38100" dir="2700000" algn="tl">
                    <a:srgbClr val="FFFFFF"/>
                  </a:outerShdw>
                </a:effectLst>
                <a:cs typeface="Arial" charset="0"/>
              </a:rPr>
              <a:t>кривата</a:t>
            </a:r>
            <a:r>
              <a:rPr lang="ru-RU" sz="2000" b="1" i="1" dirty="0">
                <a:effectLst>
                  <a:outerShdw blurRad="38100" dist="38100" dir="2700000" algn="tl">
                    <a:srgbClr val="FFFFFF"/>
                  </a:outerShdw>
                </a:effectLst>
                <a:cs typeface="Arial" charset="0"/>
              </a:rPr>
              <a:t>.</a:t>
            </a:r>
            <a:endParaRPr lang="en-US" sz="2000" b="1" i="1" dirty="0">
              <a:effectLst>
                <a:outerShdw blurRad="38100" dist="38100" dir="2700000" algn="tl">
                  <a:srgbClr val="FFFFFF"/>
                </a:outerShdw>
              </a:effectLst>
              <a:cs typeface="Arial"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91">
                                            <p:txEl>
                                              <p:pRg st="0" end="0"/>
                                            </p:txEl>
                                          </p:spTgt>
                                        </p:tgtEl>
                                        <p:attrNameLst>
                                          <p:attrName>style.visibility</p:attrName>
                                        </p:attrNameLst>
                                      </p:cBhvr>
                                      <p:to>
                                        <p:strVal val="visible"/>
                                      </p:to>
                                    </p:set>
                                    <p:animEffect transition="in" filter="wipe(left)">
                                      <p:cBhvr>
                                        <p:cTn id="7" dur="500"/>
                                        <p:tgtEl>
                                          <p:spTgt spid="2201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0194"/>
                                        </p:tgtEl>
                                        <p:attrNameLst>
                                          <p:attrName>style.visibility</p:attrName>
                                        </p:attrNameLst>
                                      </p:cBhvr>
                                      <p:to>
                                        <p:strVal val="visible"/>
                                      </p:to>
                                    </p:set>
                                    <p:animEffect transition="in" filter="dissolve">
                                      <p:cBhvr>
                                        <p:cTn id="12" dur="500"/>
                                        <p:tgtEl>
                                          <p:spTgt spid="220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91" grpId="0" build="p"/>
      <p:bldP spid="22019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130175"/>
            <a:ext cx="9144000" cy="649288"/>
          </a:xfrm>
        </p:spPr>
        <p:txBody>
          <a:bodyPr/>
          <a:lstStyle/>
          <a:p>
            <a:pPr eaLnBrk="1" hangingPunct="1"/>
            <a:r>
              <a:rPr lang="ru-RU" altLang="bg-BG" sz="3300" smtClean="0"/>
              <a:t>Условия за изместване срещу движение на двете криви</a:t>
            </a:r>
            <a:endParaRPr lang="en-US" altLang="bg-BG" sz="3300" smtClean="0"/>
          </a:p>
        </p:txBody>
      </p:sp>
      <p:sp>
        <p:nvSpPr>
          <p:cNvPr id="221187" name="Rectangle 3"/>
          <p:cNvSpPr>
            <a:spLocks noGrp="1" noChangeArrowheads="1"/>
          </p:cNvSpPr>
          <p:nvPr>
            <p:ph type="body" idx="4294967295"/>
          </p:nvPr>
        </p:nvSpPr>
        <p:spPr>
          <a:xfrm>
            <a:off x="0" y="757238"/>
            <a:ext cx="9144000" cy="5910262"/>
          </a:xfrm>
        </p:spPr>
        <p:txBody>
          <a:bodyPr/>
          <a:lstStyle/>
          <a:p>
            <a:pPr eaLnBrk="1" hangingPunct="1">
              <a:spcBef>
                <a:spcPct val="10000"/>
              </a:spcBef>
            </a:pPr>
            <a:r>
              <a:rPr lang="ru-RU" altLang="bg-BG" sz="2400" b="1" smtClean="0">
                <a:solidFill>
                  <a:srgbClr val="FF0066"/>
                </a:solidFill>
              </a:rPr>
              <a:t>Промяна в предлагането: </a:t>
            </a:r>
            <a:r>
              <a:rPr lang="ru-RU" altLang="bg-BG" sz="2400" smtClean="0"/>
              <a:t>изместване на кривата на S</a:t>
            </a:r>
          </a:p>
          <a:p>
            <a:pPr eaLnBrk="1" hangingPunct="1">
              <a:spcBef>
                <a:spcPct val="10000"/>
              </a:spcBef>
            </a:pPr>
            <a:r>
              <a:rPr lang="ru-RU" altLang="bg-BG" sz="2400" smtClean="0"/>
              <a:t>се случва, когато не-цената е определящ фактор за промените, а доставките (като технология или разходите)</a:t>
            </a:r>
          </a:p>
          <a:p>
            <a:pPr eaLnBrk="1" hangingPunct="1">
              <a:spcBef>
                <a:spcPct val="10000"/>
              </a:spcBef>
            </a:pPr>
            <a:r>
              <a:rPr lang="ru-RU" altLang="bg-BG" sz="2400" b="1" smtClean="0">
                <a:solidFill>
                  <a:srgbClr val="FF0066"/>
                </a:solidFill>
              </a:rPr>
              <a:t>Промяна в доставеното количество</a:t>
            </a:r>
            <a:r>
              <a:rPr lang="ru-RU" altLang="bg-BG" sz="2400" smtClean="0"/>
              <a:t>: Движение по фиксирана S крива</a:t>
            </a:r>
          </a:p>
          <a:p>
            <a:pPr eaLnBrk="1" hangingPunct="1">
              <a:spcBef>
                <a:spcPct val="10000"/>
              </a:spcBef>
            </a:pPr>
            <a:r>
              <a:rPr lang="ru-RU" altLang="bg-BG" sz="2400" smtClean="0"/>
              <a:t>се случва, когато </a:t>
            </a:r>
            <a:r>
              <a:rPr lang="ru-RU" altLang="bg-BG" sz="2400" b="1" smtClean="0">
                <a:solidFill>
                  <a:srgbClr val="FF0066"/>
                </a:solidFill>
              </a:rPr>
              <a:t>промените P</a:t>
            </a:r>
          </a:p>
          <a:p>
            <a:pPr eaLnBrk="1" hangingPunct="1">
              <a:spcBef>
                <a:spcPct val="10000"/>
              </a:spcBef>
            </a:pPr>
            <a:r>
              <a:rPr lang="ru-RU" altLang="bg-BG" sz="2400" b="1" smtClean="0">
                <a:solidFill>
                  <a:srgbClr val="FF0066"/>
                </a:solidFill>
              </a:rPr>
              <a:t>Промяна в търсенето: </a:t>
            </a:r>
            <a:r>
              <a:rPr lang="ru-RU" altLang="bg-BG" sz="2400" smtClean="0"/>
              <a:t>изместване на кривата на D</a:t>
            </a:r>
          </a:p>
          <a:p>
            <a:pPr eaLnBrk="1" hangingPunct="1">
              <a:spcBef>
                <a:spcPct val="10000"/>
              </a:spcBef>
            </a:pPr>
            <a:r>
              <a:rPr lang="ru-RU" altLang="bg-BG" sz="2400" smtClean="0"/>
              <a:t>се случва, когато не-цената е определящ фактор за промените в търсенето (като доход или за брой купувачи)</a:t>
            </a:r>
          </a:p>
          <a:p>
            <a:pPr eaLnBrk="1" hangingPunct="1">
              <a:spcBef>
                <a:spcPct val="10000"/>
              </a:spcBef>
            </a:pPr>
            <a:r>
              <a:rPr lang="ru-RU" altLang="bg-BG" sz="2400" b="1" smtClean="0">
                <a:solidFill>
                  <a:srgbClr val="FF0066"/>
                </a:solidFill>
              </a:rPr>
              <a:t>Промяна в търсеното количество</a:t>
            </a:r>
            <a:r>
              <a:rPr lang="ru-RU" altLang="bg-BG" sz="2400" smtClean="0"/>
              <a:t>: Движение по фиксирана крива D</a:t>
            </a:r>
          </a:p>
          <a:p>
            <a:pPr eaLnBrk="1" hangingPunct="1">
              <a:spcBef>
                <a:spcPct val="10000"/>
              </a:spcBef>
            </a:pPr>
            <a:r>
              <a:rPr lang="ru-RU" altLang="bg-BG" sz="2400" smtClean="0"/>
              <a:t>се случва, когато </a:t>
            </a:r>
            <a:r>
              <a:rPr lang="ru-RU" altLang="bg-BG" sz="2400" b="1" smtClean="0">
                <a:solidFill>
                  <a:srgbClr val="FF0066"/>
                </a:solidFill>
              </a:rPr>
              <a:t>промените P</a:t>
            </a:r>
            <a:endParaRPr lang="en-US" altLang="bg-BG" sz="2400" b="1" smtClean="0">
              <a:solidFill>
                <a:srgbClr val="FF0066"/>
              </a:solidFill>
            </a:endParaRPr>
          </a:p>
        </p:txBody>
      </p:sp>
      <p:sp>
        <p:nvSpPr>
          <p:cNvPr id="65540" name="Rectangle 4"/>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0CBFA831-7530-420A-9727-4A54B2D80EA3}" type="slidenum">
              <a:rPr lang="en-US" altLang="bg-BG" sz="1700">
                <a:solidFill>
                  <a:srgbClr val="777777"/>
                </a:solidFill>
                <a:latin typeface="Tahoma" pitchFamily="34" charset="0"/>
              </a:rPr>
              <a:pPr algn="r" eaLnBrk="1" hangingPunct="1">
                <a:lnSpc>
                  <a:spcPct val="100000"/>
                </a:lnSpc>
                <a:spcBef>
                  <a:spcPct val="0"/>
                </a:spcBef>
                <a:buClrTx/>
                <a:buSzTx/>
                <a:buFontTx/>
                <a:buNone/>
              </a:pPr>
              <a:t>60</a:t>
            </a:fld>
            <a:endParaRPr lang="en-US" altLang="bg-BG" sz="1700">
              <a:solidFill>
                <a:srgbClr val="777777"/>
              </a:solidFill>
              <a:latin typeface="Tahom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left)">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wipe(left)">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wipe(left)">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wipe(left)">
                                      <p:cBhvr>
                                        <p:cTn id="22" dur="500"/>
                                        <p:tgtEl>
                                          <p:spTgt spid="221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187">
                                            <p:txEl>
                                              <p:pRg st="4" end="4"/>
                                            </p:txEl>
                                          </p:spTgt>
                                        </p:tgtEl>
                                        <p:attrNameLst>
                                          <p:attrName>style.visibility</p:attrName>
                                        </p:attrNameLst>
                                      </p:cBhvr>
                                      <p:to>
                                        <p:strVal val="visible"/>
                                      </p:to>
                                    </p:set>
                                    <p:animEffect transition="in" filter="wipe(left)">
                                      <p:cBhvr>
                                        <p:cTn id="27" dur="500"/>
                                        <p:tgtEl>
                                          <p:spTgt spid="221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187">
                                            <p:txEl>
                                              <p:pRg st="5" end="5"/>
                                            </p:txEl>
                                          </p:spTgt>
                                        </p:tgtEl>
                                        <p:attrNameLst>
                                          <p:attrName>style.visibility</p:attrName>
                                        </p:attrNameLst>
                                      </p:cBhvr>
                                      <p:to>
                                        <p:strVal val="visible"/>
                                      </p:to>
                                    </p:set>
                                    <p:animEffect transition="in" filter="wipe(left)">
                                      <p:cBhvr>
                                        <p:cTn id="32" dur="500"/>
                                        <p:tgtEl>
                                          <p:spTgt spid="2211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187">
                                            <p:txEl>
                                              <p:pRg st="6" end="6"/>
                                            </p:txEl>
                                          </p:spTgt>
                                        </p:tgtEl>
                                        <p:attrNameLst>
                                          <p:attrName>style.visibility</p:attrName>
                                        </p:attrNameLst>
                                      </p:cBhvr>
                                      <p:to>
                                        <p:strVal val="visible"/>
                                      </p:to>
                                    </p:set>
                                    <p:animEffect transition="in" filter="wipe(left)">
                                      <p:cBhvr>
                                        <p:cTn id="37" dur="500"/>
                                        <p:tgtEl>
                                          <p:spTgt spid="2211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1187">
                                            <p:txEl>
                                              <p:pRg st="7" end="7"/>
                                            </p:txEl>
                                          </p:spTgt>
                                        </p:tgtEl>
                                        <p:attrNameLst>
                                          <p:attrName>style.visibility</p:attrName>
                                        </p:attrNameLst>
                                      </p:cBhvr>
                                      <p:to>
                                        <p:strVal val="visible"/>
                                      </p:to>
                                    </p:set>
                                    <p:animEffect transition="in" filter="wipe(left)">
                                      <p:cBhvr>
                                        <p:cTn id="42" dur="500"/>
                                        <p:tgtEl>
                                          <p:spTgt spid="2211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bldLvl="5"/>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656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AB533F70-393B-4E9C-838A-6579492F8D37}" type="slidenum">
              <a:rPr lang="en-US" altLang="bg-BG" sz="1700" smtClean="0">
                <a:solidFill>
                  <a:srgbClr val="777777"/>
                </a:solidFill>
                <a:latin typeface="Tahoma" pitchFamily="34" charset="0"/>
              </a:rPr>
              <a:pPr eaLnBrk="1" hangingPunct="1">
                <a:lnSpc>
                  <a:spcPct val="100000"/>
                </a:lnSpc>
                <a:spcBef>
                  <a:spcPct val="0"/>
                </a:spcBef>
                <a:buClrTx/>
                <a:buSzTx/>
                <a:buFontTx/>
                <a:buNone/>
              </a:pPr>
              <a:t>61</a:t>
            </a:fld>
            <a:endParaRPr lang="en-US" altLang="bg-BG" sz="1700" smtClean="0">
              <a:solidFill>
                <a:srgbClr val="777777"/>
              </a:solidFill>
              <a:latin typeface="Tahoma" pitchFamily="34" charset="0"/>
            </a:endParaRPr>
          </a:p>
        </p:txBody>
      </p:sp>
      <p:sp>
        <p:nvSpPr>
          <p:cNvPr id="66564" name="Text Box 44"/>
          <p:cNvSpPr txBox="1">
            <a:spLocks noChangeArrowheads="1"/>
          </p:cNvSpPr>
          <p:nvPr/>
        </p:nvSpPr>
        <p:spPr bwMode="auto">
          <a:xfrm>
            <a:off x="454025" y="2182813"/>
            <a:ext cx="32734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15000"/>
              </a:spcBef>
              <a:buClr>
                <a:srgbClr val="00B85C"/>
              </a:buClr>
              <a:buFont typeface="Wingdings" pitchFamily="2" charset="2"/>
              <a:buNone/>
            </a:pPr>
            <a:r>
              <a:rPr lang="bg-BG" altLang="bg-BG" sz="2300" b="1">
                <a:cs typeface="Arial" charset="0"/>
              </a:rPr>
              <a:t>Стъпка</a:t>
            </a:r>
            <a:r>
              <a:rPr lang="en-US" altLang="bg-BG" sz="2300" b="1">
                <a:cs typeface="Arial" charset="0"/>
              </a:rPr>
              <a:t> 1:  </a:t>
            </a:r>
          </a:p>
          <a:p>
            <a:pPr eaLnBrk="1" hangingPunct="1">
              <a:spcBef>
                <a:spcPct val="15000"/>
              </a:spcBef>
              <a:buClr>
                <a:srgbClr val="00B85C"/>
              </a:buClr>
              <a:buFont typeface="Wingdings" pitchFamily="2" charset="2"/>
              <a:buNone/>
            </a:pPr>
            <a:r>
              <a:rPr lang="en-US" altLang="bg-BG" sz="2500" b="1" i="1">
                <a:cs typeface="Arial" charset="0"/>
              </a:rPr>
              <a:t>S</a:t>
            </a:r>
            <a:r>
              <a:rPr lang="en-US" altLang="bg-BG" sz="2500">
                <a:cs typeface="Arial" charset="0"/>
              </a:rPr>
              <a:t> </a:t>
            </a:r>
            <a:r>
              <a:rPr lang="bg-BG" altLang="bg-BG" sz="2000">
                <a:cs typeface="Arial" charset="0"/>
              </a:rPr>
              <a:t>кривата се измества</a:t>
            </a:r>
            <a:r>
              <a:rPr lang="en-US" altLang="bg-BG" sz="2000">
                <a:cs typeface="Arial" charset="0"/>
              </a:rPr>
              <a:t> </a:t>
            </a:r>
            <a:r>
              <a:rPr lang="en-US" altLang="bg-BG" sz="2500">
                <a:cs typeface="Arial" charset="0"/>
              </a:rPr>
              <a:t/>
            </a:r>
            <a:br>
              <a:rPr lang="en-US" altLang="bg-BG" sz="2500">
                <a:cs typeface="Arial" charset="0"/>
              </a:rPr>
            </a:br>
            <a:r>
              <a:rPr lang="en-US" altLang="bg-BG" sz="2500">
                <a:cs typeface="Arial" charset="0"/>
              </a:rPr>
              <a:t>because event affects cost of production. </a:t>
            </a:r>
          </a:p>
          <a:p>
            <a:pPr eaLnBrk="1" hangingPunct="1">
              <a:spcBef>
                <a:spcPct val="15000"/>
              </a:spcBef>
              <a:buClr>
                <a:srgbClr val="00B85C"/>
              </a:buClr>
              <a:buFont typeface="Wingdings" pitchFamily="2" charset="2"/>
              <a:buNone/>
            </a:pPr>
            <a:r>
              <a:rPr lang="en-US" altLang="bg-BG" sz="2500" b="1" i="1">
                <a:cs typeface="Arial" charset="0"/>
              </a:rPr>
              <a:t>D</a:t>
            </a:r>
            <a:r>
              <a:rPr lang="en-US" altLang="bg-BG" sz="2500">
                <a:cs typeface="Arial" charset="0"/>
              </a:rPr>
              <a:t> curve does not shift, because production technology is not one of the factors that affect demand.</a:t>
            </a:r>
          </a:p>
        </p:txBody>
      </p:sp>
      <p:sp>
        <p:nvSpPr>
          <p:cNvPr id="66565" name="Rectangle 47"/>
          <p:cNvSpPr>
            <a:spLocks noChangeArrowheads="1"/>
          </p:cNvSpPr>
          <p:nvPr/>
        </p:nvSpPr>
        <p:spPr bwMode="auto">
          <a:xfrm>
            <a:off x="423863" y="3089275"/>
            <a:ext cx="3367087" cy="3244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6566" name="Text Box 45"/>
          <p:cNvSpPr txBox="1">
            <a:spLocks noChangeArrowheads="1"/>
          </p:cNvSpPr>
          <p:nvPr/>
        </p:nvSpPr>
        <p:spPr bwMode="auto">
          <a:xfrm>
            <a:off x="446088" y="3079750"/>
            <a:ext cx="32004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15000"/>
              </a:spcBef>
              <a:buClr>
                <a:srgbClr val="00B85C"/>
              </a:buClr>
              <a:buFont typeface="Wingdings" pitchFamily="2" charset="2"/>
              <a:buNone/>
            </a:pPr>
            <a:r>
              <a:rPr lang="bg-BG" altLang="bg-BG" sz="2300" b="1">
                <a:cs typeface="Arial" charset="0"/>
              </a:rPr>
              <a:t>Стъпка</a:t>
            </a:r>
            <a:r>
              <a:rPr lang="en-US" altLang="bg-BG" sz="2300" b="1">
                <a:cs typeface="Arial" charset="0"/>
              </a:rPr>
              <a:t> 2:  </a:t>
            </a:r>
          </a:p>
          <a:p>
            <a:pPr eaLnBrk="1" hangingPunct="1">
              <a:spcBef>
                <a:spcPct val="20000"/>
              </a:spcBef>
              <a:buClr>
                <a:srgbClr val="00B85C"/>
              </a:buClr>
              <a:buFont typeface="Wingdings" pitchFamily="2" charset="2"/>
              <a:buNone/>
            </a:pPr>
            <a:r>
              <a:rPr lang="en-US" altLang="bg-BG" sz="2500" b="1" i="1">
                <a:cs typeface="Arial" charset="0"/>
              </a:rPr>
              <a:t>S</a:t>
            </a:r>
            <a:r>
              <a:rPr lang="en-US" altLang="bg-BG" sz="2500">
                <a:cs typeface="Arial" charset="0"/>
              </a:rPr>
              <a:t> </a:t>
            </a:r>
            <a:r>
              <a:rPr lang="bg-BG" altLang="bg-BG" sz="2000">
                <a:cs typeface="Arial" charset="0"/>
              </a:rPr>
              <a:t>измества се надясно</a:t>
            </a:r>
            <a:r>
              <a:rPr lang="en-US" altLang="bg-BG" sz="2500">
                <a:cs typeface="Arial" charset="0"/>
              </a:rPr>
              <a:t/>
            </a:r>
            <a:br>
              <a:rPr lang="en-US" altLang="bg-BG" sz="2500">
                <a:cs typeface="Arial" charset="0"/>
              </a:rPr>
            </a:br>
            <a:r>
              <a:rPr lang="en-US" altLang="bg-BG" sz="2500">
                <a:cs typeface="Arial" charset="0"/>
              </a:rPr>
              <a:t>because event reduces cost, </a:t>
            </a:r>
            <a:br>
              <a:rPr lang="en-US" altLang="bg-BG" sz="2500">
                <a:cs typeface="Arial" charset="0"/>
              </a:rPr>
            </a:br>
            <a:r>
              <a:rPr lang="en-US" altLang="bg-BG" sz="2500">
                <a:cs typeface="Arial" charset="0"/>
              </a:rPr>
              <a:t>makes production more profitable at any given price. </a:t>
            </a:r>
          </a:p>
        </p:txBody>
      </p:sp>
      <p:sp>
        <p:nvSpPr>
          <p:cNvPr id="66567" name="Rectangle 48"/>
          <p:cNvSpPr>
            <a:spLocks noChangeArrowheads="1"/>
          </p:cNvSpPr>
          <p:nvPr/>
        </p:nvSpPr>
        <p:spPr bwMode="auto">
          <a:xfrm>
            <a:off x="268288" y="4103688"/>
            <a:ext cx="3121025" cy="2085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6568"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bg-BG" altLang="bg-BG" sz="3100" smtClean="0"/>
              <a:t>Пример</a:t>
            </a:r>
            <a:r>
              <a:rPr lang="en-US" altLang="bg-BG" sz="3100" smtClean="0"/>
              <a:t> 2:  </a:t>
            </a:r>
            <a:r>
              <a:rPr lang="en-US" altLang="bg-BG" sz="3200" smtClean="0"/>
              <a:t>	</a:t>
            </a:r>
            <a:r>
              <a:rPr lang="bg-BG" altLang="bg-BG" sz="3200" smtClean="0"/>
              <a:t>Изместване на предлагането</a:t>
            </a:r>
            <a:r>
              <a:rPr lang="en-US" altLang="bg-BG" sz="3400" smtClean="0"/>
              <a:t/>
            </a:r>
            <a:br>
              <a:rPr lang="en-US" altLang="bg-BG" sz="3400" smtClean="0"/>
            </a:br>
            <a:endParaRPr lang="en-US" altLang="bg-BG" sz="3400" smtClean="0"/>
          </a:p>
        </p:txBody>
      </p:sp>
      <p:grpSp>
        <p:nvGrpSpPr>
          <p:cNvPr id="66569" name="Group 4"/>
          <p:cNvGrpSpPr>
            <a:grpSpLocks/>
          </p:cNvGrpSpPr>
          <p:nvPr/>
        </p:nvGrpSpPr>
        <p:grpSpPr bwMode="auto">
          <a:xfrm>
            <a:off x="4094163" y="1179513"/>
            <a:ext cx="4422775" cy="4106862"/>
            <a:chOff x="2579" y="785"/>
            <a:chExt cx="2786" cy="2420"/>
          </a:xfrm>
        </p:grpSpPr>
        <p:grpSp>
          <p:nvGrpSpPr>
            <p:cNvPr id="66594" name="Group 5"/>
            <p:cNvGrpSpPr>
              <a:grpSpLocks/>
            </p:cNvGrpSpPr>
            <p:nvPr/>
          </p:nvGrpSpPr>
          <p:grpSpPr bwMode="auto">
            <a:xfrm>
              <a:off x="2697" y="1037"/>
              <a:ext cx="2409" cy="2049"/>
              <a:chOff x="1098" y="1361"/>
              <a:chExt cx="2116" cy="2027"/>
            </a:xfrm>
          </p:grpSpPr>
          <p:sp>
            <p:nvSpPr>
              <p:cNvPr id="66597"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6598"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6595"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66596"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66570" name="Group 10"/>
          <p:cNvGrpSpPr>
            <a:grpSpLocks/>
          </p:cNvGrpSpPr>
          <p:nvPr/>
        </p:nvGrpSpPr>
        <p:grpSpPr bwMode="auto">
          <a:xfrm>
            <a:off x="4524375" y="1957388"/>
            <a:ext cx="2486025" cy="2901950"/>
            <a:chOff x="2850" y="1233"/>
            <a:chExt cx="1566" cy="1828"/>
          </a:xfrm>
        </p:grpSpPr>
        <p:sp>
          <p:nvSpPr>
            <p:cNvPr id="66592" name="Line 11"/>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6593" name="Text Box 12"/>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66571" name="Group 13"/>
          <p:cNvGrpSpPr>
            <a:grpSpLocks/>
          </p:cNvGrpSpPr>
          <p:nvPr/>
        </p:nvGrpSpPr>
        <p:grpSpPr bwMode="auto">
          <a:xfrm>
            <a:off x="4868863" y="1625600"/>
            <a:ext cx="1933575" cy="2901950"/>
            <a:chOff x="3067" y="1024"/>
            <a:chExt cx="1218" cy="1828"/>
          </a:xfrm>
        </p:grpSpPr>
        <p:sp>
          <p:nvSpPr>
            <p:cNvPr id="66590" name="Line 14"/>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6591" name="Text Box 15"/>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66572" name="Group 16"/>
          <p:cNvGrpSpPr>
            <a:grpSpLocks/>
          </p:cNvGrpSpPr>
          <p:nvPr/>
        </p:nvGrpSpPr>
        <p:grpSpPr bwMode="auto">
          <a:xfrm>
            <a:off x="3783013" y="3136900"/>
            <a:ext cx="2060575" cy="2327275"/>
            <a:chOff x="2383" y="1976"/>
            <a:chExt cx="1298" cy="1466"/>
          </a:xfrm>
        </p:grpSpPr>
        <p:sp>
          <p:nvSpPr>
            <p:cNvPr id="66585" name="Text Box 17"/>
            <p:cNvSpPr txBox="1">
              <a:spLocks noChangeArrowheads="1"/>
            </p:cNvSpPr>
            <p:nvPr/>
          </p:nvSpPr>
          <p:spPr bwMode="auto">
            <a:xfrm>
              <a:off x="2383" y="1976"/>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66586" name="Oval 18"/>
            <p:cNvSpPr>
              <a:spLocks noChangeArrowheads="1"/>
            </p:cNvSpPr>
            <p:nvPr/>
          </p:nvSpPr>
          <p:spPr bwMode="auto">
            <a:xfrm>
              <a:off x="3481" y="204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6587" name="Line 19"/>
            <p:cNvSpPr>
              <a:spLocks noChangeShapeType="1"/>
            </p:cNvSpPr>
            <p:nvPr/>
          </p:nvSpPr>
          <p:spPr bwMode="auto">
            <a:xfrm>
              <a:off x="2701" y="2090"/>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6588" name="Line 20"/>
            <p:cNvSpPr>
              <a:spLocks noChangeShapeType="1"/>
            </p:cNvSpPr>
            <p:nvPr/>
          </p:nvSpPr>
          <p:spPr bwMode="auto">
            <a:xfrm>
              <a:off x="3527" y="2088"/>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6589" name="Text Box 21"/>
            <p:cNvSpPr txBox="1">
              <a:spLocks noChangeArrowheads="1"/>
            </p:cNvSpPr>
            <p:nvPr/>
          </p:nvSpPr>
          <p:spPr bwMode="auto">
            <a:xfrm>
              <a:off x="3373" y="32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7" name="Group 28"/>
          <p:cNvGrpSpPr>
            <a:grpSpLocks/>
          </p:cNvGrpSpPr>
          <p:nvPr/>
        </p:nvGrpSpPr>
        <p:grpSpPr bwMode="auto">
          <a:xfrm>
            <a:off x="5588000" y="1633538"/>
            <a:ext cx="1933575" cy="2901950"/>
            <a:chOff x="3520" y="1029"/>
            <a:chExt cx="1218" cy="1828"/>
          </a:xfrm>
        </p:grpSpPr>
        <p:sp>
          <p:nvSpPr>
            <p:cNvPr id="66583" name="Line 29"/>
            <p:cNvSpPr>
              <a:spLocks noChangeShapeType="1"/>
            </p:cNvSpPr>
            <p:nvPr/>
          </p:nvSpPr>
          <p:spPr bwMode="auto">
            <a:xfrm flipV="1">
              <a:off x="3520" y="1283"/>
              <a:ext cx="949" cy="157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6584" name="Text Box 30"/>
            <p:cNvSpPr txBox="1">
              <a:spLocks noChangeArrowheads="1"/>
            </p:cNvSpPr>
            <p:nvPr/>
          </p:nvSpPr>
          <p:spPr bwMode="auto">
            <a:xfrm>
              <a:off x="4373" y="1029"/>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2</a:t>
              </a:r>
            </a:p>
          </p:txBody>
        </p:sp>
      </p:grpSp>
      <p:sp>
        <p:nvSpPr>
          <p:cNvPr id="210979" name="Line 35"/>
          <p:cNvSpPr>
            <a:spLocks noChangeShapeType="1"/>
          </p:cNvSpPr>
          <p:nvPr/>
        </p:nvSpPr>
        <p:spPr bwMode="auto">
          <a:xfrm>
            <a:off x="6326188" y="2190750"/>
            <a:ext cx="646112"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nvGrpSpPr>
          <p:cNvPr id="8" name="Group 49"/>
          <p:cNvGrpSpPr>
            <a:grpSpLocks/>
          </p:cNvGrpSpPr>
          <p:nvPr/>
        </p:nvGrpSpPr>
        <p:grpSpPr bwMode="auto">
          <a:xfrm>
            <a:off x="3775075" y="3648075"/>
            <a:ext cx="2484438" cy="1824038"/>
            <a:chOff x="2378" y="2298"/>
            <a:chExt cx="1565" cy="1149"/>
          </a:xfrm>
        </p:grpSpPr>
        <p:sp>
          <p:nvSpPr>
            <p:cNvPr id="66578" name="Line 36"/>
            <p:cNvSpPr>
              <a:spLocks noChangeShapeType="1"/>
            </p:cNvSpPr>
            <p:nvPr/>
          </p:nvSpPr>
          <p:spPr bwMode="auto">
            <a:xfrm flipH="1">
              <a:off x="2697" y="2417"/>
              <a:ext cx="108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6579" name="Line 37"/>
            <p:cNvSpPr>
              <a:spLocks noChangeShapeType="1"/>
            </p:cNvSpPr>
            <p:nvPr/>
          </p:nvSpPr>
          <p:spPr bwMode="auto">
            <a:xfrm>
              <a:off x="3789" y="2417"/>
              <a:ext cx="0" cy="78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6580" name="Text Box 38"/>
            <p:cNvSpPr txBox="1">
              <a:spLocks noChangeArrowheads="1"/>
            </p:cNvSpPr>
            <p:nvPr/>
          </p:nvSpPr>
          <p:spPr bwMode="auto">
            <a:xfrm>
              <a:off x="2378" y="229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66581" name="Oval 39"/>
            <p:cNvSpPr>
              <a:spLocks noChangeArrowheads="1"/>
            </p:cNvSpPr>
            <p:nvPr/>
          </p:nvSpPr>
          <p:spPr bwMode="auto">
            <a:xfrm>
              <a:off x="3742" y="23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6582" name="Text Box 40"/>
            <p:cNvSpPr txBox="1">
              <a:spLocks noChangeArrowheads="1"/>
            </p:cNvSpPr>
            <p:nvPr/>
          </p:nvSpPr>
          <p:spPr bwMode="auto">
            <a:xfrm>
              <a:off x="3635" y="321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grpSp>
      <p:sp>
        <p:nvSpPr>
          <p:cNvPr id="210987" name="Rectangle 43"/>
          <p:cNvSpPr>
            <a:spLocks noGrp="1" noChangeArrowheads="1"/>
          </p:cNvSpPr>
          <p:nvPr>
            <p:ph type="body" idx="4294967295"/>
          </p:nvPr>
        </p:nvSpPr>
        <p:spPr>
          <a:xfrm>
            <a:off x="0" y="877888"/>
            <a:ext cx="4081463" cy="1228725"/>
          </a:xfrm>
          <a:noFill/>
        </p:spPr>
        <p:txBody>
          <a:bodyPr/>
          <a:lstStyle/>
          <a:p>
            <a:pPr marL="0" indent="0" eaLnBrk="1" hangingPunct="1">
              <a:lnSpc>
                <a:spcPct val="100000"/>
              </a:lnSpc>
              <a:buFont typeface="Wingdings" pitchFamily="2" charset="2"/>
              <a:buNone/>
            </a:pPr>
            <a:r>
              <a:rPr lang="ru-RU" altLang="bg-BG" sz="2400" smtClean="0"/>
              <a:t>Нова технология намалява разходите за производство на хибридни автомобили.</a:t>
            </a:r>
            <a:endParaRPr lang="en-US" altLang="bg-BG" sz="2400" smtClean="0"/>
          </a:p>
        </p:txBody>
      </p:sp>
      <p:sp>
        <p:nvSpPr>
          <p:cNvPr id="210990" name="Text Box 46"/>
          <p:cNvSpPr txBox="1">
            <a:spLocks noChangeArrowheads="1"/>
          </p:cNvSpPr>
          <p:nvPr/>
        </p:nvSpPr>
        <p:spPr bwMode="auto">
          <a:xfrm>
            <a:off x="0" y="4076700"/>
            <a:ext cx="3532188"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20000"/>
              </a:spcBef>
              <a:buClr>
                <a:srgbClr val="00B85C"/>
              </a:buClr>
              <a:buFont typeface="Wingdings" pitchFamily="2" charset="2"/>
              <a:buNone/>
            </a:pPr>
            <a:r>
              <a:rPr lang="bg-BG" altLang="bg-BG" sz="2300" b="1">
                <a:cs typeface="Arial" charset="0"/>
              </a:rPr>
              <a:t>Стъпка</a:t>
            </a:r>
            <a:r>
              <a:rPr lang="en-US" altLang="bg-BG" sz="2300" b="1">
                <a:cs typeface="Arial" charset="0"/>
              </a:rPr>
              <a:t> 3:  </a:t>
            </a:r>
            <a:r>
              <a:rPr lang="bg-BG" altLang="bg-BG" sz="2300" b="1">
                <a:cs typeface="Arial" charset="0"/>
              </a:rPr>
              <a:t>Изместването</a:t>
            </a:r>
            <a:r>
              <a:rPr lang="ru-RU" altLang="bg-BG" sz="2300" b="1">
                <a:cs typeface="Arial" charset="0"/>
              </a:rPr>
              <a:t> намалява цената и увеличава количеството.</a:t>
            </a:r>
            <a:endParaRPr lang="en-US" altLang="bg-BG" sz="2300" b="1">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87">
                                            <p:txEl>
                                              <p:pRg st="0" end="0"/>
                                            </p:txEl>
                                          </p:spTgt>
                                        </p:tgtEl>
                                        <p:attrNameLst>
                                          <p:attrName>style.visibility</p:attrName>
                                        </p:attrNameLst>
                                      </p:cBhvr>
                                      <p:to>
                                        <p:strVal val="visible"/>
                                      </p:to>
                                    </p:set>
                                    <p:animEffect transition="in" filter="wipe(left)">
                                      <p:cBhvr>
                                        <p:cTn id="7" dur="500"/>
                                        <p:tgtEl>
                                          <p:spTgt spid="210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10979"/>
                                        </p:tgtEl>
                                        <p:attrNameLst>
                                          <p:attrName>style.visibility</p:attrName>
                                        </p:attrNameLst>
                                      </p:cBhvr>
                                      <p:to>
                                        <p:strVal val="visible"/>
                                      </p:to>
                                    </p:set>
                                    <p:anim calcmode="lin" valueType="num">
                                      <p:cBhvr>
                                        <p:cTn id="12" dur="500" fill="hold"/>
                                        <p:tgtEl>
                                          <p:spTgt spid="210979"/>
                                        </p:tgtEl>
                                        <p:attrNameLst>
                                          <p:attrName>ppt_x</p:attrName>
                                        </p:attrNameLst>
                                      </p:cBhvr>
                                      <p:tavLst>
                                        <p:tav tm="0">
                                          <p:val>
                                            <p:strVal val="#ppt_x-#ppt_w/2"/>
                                          </p:val>
                                        </p:tav>
                                        <p:tav tm="100000">
                                          <p:val>
                                            <p:strVal val="#ppt_x"/>
                                          </p:val>
                                        </p:tav>
                                      </p:tavLst>
                                    </p:anim>
                                    <p:anim calcmode="lin" valueType="num">
                                      <p:cBhvr>
                                        <p:cTn id="13" dur="500" fill="hold"/>
                                        <p:tgtEl>
                                          <p:spTgt spid="210979"/>
                                        </p:tgtEl>
                                        <p:attrNameLst>
                                          <p:attrName>ppt_y</p:attrName>
                                        </p:attrNameLst>
                                      </p:cBhvr>
                                      <p:tavLst>
                                        <p:tav tm="0">
                                          <p:val>
                                            <p:strVal val="#ppt_y"/>
                                          </p:val>
                                        </p:tav>
                                        <p:tav tm="100000">
                                          <p:val>
                                            <p:strVal val="#ppt_y"/>
                                          </p:val>
                                        </p:tav>
                                      </p:tavLst>
                                    </p:anim>
                                    <p:anim calcmode="lin" valueType="num">
                                      <p:cBhvr>
                                        <p:cTn id="14" dur="500" fill="hold"/>
                                        <p:tgtEl>
                                          <p:spTgt spid="210979"/>
                                        </p:tgtEl>
                                        <p:attrNameLst>
                                          <p:attrName>ppt_w</p:attrName>
                                        </p:attrNameLst>
                                      </p:cBhvr>
                                      <p:tavLst>
                                        <p:tav tm="0">
                                          <p:val>
                                            <p:fltVal val="0"/>
                                          </p:val>
                                        </p:tav>
                                        <p:tav tm="100000">
                                          <p:val>
                                            <p:strVal val="#ppt_w"/>
                                          </p:val>
                                        </p:tav>
                                      </p:tavLst>
                                    </p:anim>
                                    <p:anim calcmode="lin" valueType="num">
                                      <p:cBhvr>
                                        <p:cTn id="15" dur="500" fill="hold"/>
                                        <p:tgtEl>
                                          <p:spTgt spid="21097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1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Left)">
                                      <p:cBhvr>
                                        <p:cTn id="19" dur="500"/>
                                        <p:tgtEl>
                                          <p:spTgt spid="7"/>
                                        </p:tgtEl>
                                      </p:cBhvr>
                                    </p:animEffect>
                                  </p:childTnLst>
                                </p:cTn>
                              </p:par>
                              <p:par>
                                <p:cTn id="20" presetID="9" presetClass="exit" presetSubtype="0" fill="hold" grpId="1" nodeType="withEffect">
                                  <p:stCondLst>
                                    <p:cond delay="0"/>
                                  </p:stCondLst>
                                  <p:childTnLst>
                                    <p:animEffect transition="out" filter="dissolve">
                                      <p:cBhvr>
                                        <p:cTn id="21" dur="500"/>
                                        <p:tgtEl>
                                          <p:spTgt spid="210979"/>
                                        </p:tgtEl>
                                      </p:cBhvr>
                                    </p:animEffect>
                                    <p:set>
                                      <p:cBhvr>
                                        <p:cTn id="22" dur="1" fill="hold">
                                          <p:stCondLst>
                                            <p:cond delay="499"/>
                                          </p:stCondLst>
                                        </p:cTn>
                                        <p:tgtEl>
                                          <p:spTgt spid="21097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0990">
                                            <p:txEl>
                                              <p:pRg st="0" end="0"/>
                                            </p:txEl>
                                          </p:spTgt>
                                        </p:tgtEl>
                                        <p:attrNameLst>
                                          <p:attrName>style.visibility</p:attrName>
                                        </p:attrNameLst>
                                      </p:cBhvr>
                                      <p:to>
                                        <p:strVal val="visible"/>
                                      </p:to>
                                    </p:set>
                                    <p:animEffect transition="in" filter="wipe(left)">
                                      <p:cBhvr>
                                        <p:cTn id="27" dur="500"/>
                                        <p:tgtEl>
                                          <p:spTgt spid="21099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79" grpId="0" animBg="1"/>
      <p:bldP spid="210979" grpId="1" animBg="1"/>
      <p:bldP spid="210987" grpId="0" build="p" bldLvl="5"/>
      <p:bldP spid="210990"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758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BA18FD15-296C-4CD9-9C73-A29DCE5C6969}" type="slidenum">
              <a:rPr lang="en-US" altLang="bg-BG" sz="1700" smtClean="0">
                <a:solidFill>
                  <a:srgbClr val="777777"/>
                </a:solidFill>
                <a:latin typeface="Tahoma" pitchFamily="34" charset="0"/>
              </a:rPr>
              <a:pPr eaLnBrk="1" hangingPunct="1">
                <a:lnSpc>
                  <a:spcPct val="100000"/>
                </a:lnSpc>
                <a:spcBef>
                  <a:spcPct val="0"/>
                </a:spcBef>
                <a:buClrTx/>
                <a:buSzTx/>
                <a:buFontTx/>
                <a:buNone/>
              </a:pPr>
              <a:t>62</a:t>
            </a:fld>
            <a:endParaRPr lang="en-US" altLang="bg-BG" sz="1700" smtClean="0">
              <a:solidFill>
                <a:srgbClr val="777777"/>
              </a:solidFill>
              <a:latin typeface="Tahoma" pitchFamily="34" charset="0"/>
            </a:endParaRPr>
          </a:p>
        </p:txBody>
      </p:sp>
      <p:sp>
        <p:nvSpPr>
          <p:cNvPr id="67588"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bg-BG" altLang="bg-BG" sz="3100" smtClean="0"/>
              <a:t>Пример</a:t>
            </a:r>
            <a:r>
              <a:rPr lang="en-US" altLang="bg-BG" sz="3100" smtClean="0"/>
              <a:t> 3:  </a:t>
            </a:r>
            <a:r>
              <a:rPr lang="en-US" altLang="bg-BG" sz="3200" smtClean="0"/>
              <a:t>	</a:t>
            </a:r>
            <a:r>
              <a:rPr lang="bg-BG" altLang="bg-BG" sz="3200" smtClean="0"/>
              <a:t>Изместване и на търсенето и предлагането</a:t>
            </a:r>
            <a:endParaRPr lang="en-US" altLang="bg-BG" sz="3400" smtClean="0"/>
          </a:p>
        </p:txBody>
      </p:sp>
      <p:grpSp>
        <p:nvGrpSpPr>
          <p:cNvPr id="67589" name="Group 4"/>
          <p:cNvGrpSpPr>
            <a:grpSpLocks/>
          </p:cNvGrpSpPr>
          <p:nvPr/>
        </p:nvGrpSpPr>
        <p:grpSpPr bwMode="auto">
          <a:xfrm>
            <a:off x="4094163" y="1179513"/>
            <a:ext cx="4422775" cy="4106862"/>
            <a:chOff x="2579" y="785"/>
            <a:chExt cx="2786" cy="2420"/>
          </a:xfrm>
        </p:grpSpPr>
        <p:grpSp>
          <p:nvGrpSpPr>
            <p:cNvPr id="67621" name="Group 5"/>
            <p:cNvGrpSpPr>
              <a:grpSpLocks/>
            </p:cNvGrpSpPr>
            <p:nvPr/>
          </p:nvGrpSpPr>
          <p:grpSpPr bwMode="auto">
            <a:xfrm>
              <a:off x="2697" y="1037"/>
              <a:ext cx="2409" cy="2049"/>
              <a:chOff x="1098" y="1361"/>
              <a:chExt cx="2116" cy="2027"/>
            </a:xfrm>
          </p:grpSpPr>
          <p:sp>
            <p:nvSpPr>
              <p:cNvPr id="67624"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7625"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7622"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67623"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67590" name="Group 10"/>
          <p:cNvGrpSpPr>
            <a:grpSpLocks/>
          </p:cNvGrpSpPr>
          <p:nvPr/>
        </p:nvGrpSpPr>
        <p:grpSpPr bwMode="auto">
          <a:xfrm>
            <a:off x="4524375" y="1957388"/>
            <a:ext cx="2486025" cy="2901950"/>
            <a:chOff x="2850" y="1233"/>
            <a:chExt cx="1566" cy="1828"/>
          </a:xfrm>
        </p:grpSpPr>
        <p:sp>
          <p:nvSpPr>
            <p:cNvPr id="67619" name="Line 11"/>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7620" name="Text Box 12"/>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67591" name="Group 13"/>
          <p:cNvGrpSpPr>
            <a:grpSpLocks/>
          </p:cNvGrpSpPr>
          <p:nvPr/>
        </p:nvGrpSpPr>
        <p:grpSpPr bwMode="auto">
          <a:xfrm>
            <a:off x="4868863" y="1625600"/>
            <a:ext cx="1933575" cy="2901950"/>
            <a:chOff x="3067" y="1024"/>
            <a:chExt cx="1218" cy="1828"/>
          </a:xfrm>
        </p:grpSpPr>
        <p:sp>
          <p:nvSpPr>
            <p:cNvPr id="67617" name="Line 14"/>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7618" name="Text Box 15"/>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67592" name="Group 16"/>
          <p:cNvGrpSpPr>
            <a:grpSpLocks/>
          </p:cNvGrpSpPr>
          <p:nvPr/>
        </p:nvGrpSpPr>
        <p:grpSpPr bwMode="auto">
          <a:xfrm>
            <a:off x="3783013" y="3136900"/>
            <a:ext cx="2060575" cy="2327275"/>
            <a:chOff x="2383" y="1976"/>
            <a:chExt cx="1298" cy="1466"/>
          </a:xfrm>
        </p:grpSpPr>
        <p:sp>
          <p:nvSpPr>
            <p:cNvPr id="67612" name="Text Box 17"/>
            <p:cNvSpPr txBox="1">
              <a:spLocks noChangeArrowheads="1"/>
            </p:cNvSpPr>
            <p:nvPr/>
          </p:nvSpPr>
          <p:spPr bwMode="auto">
            <a:xfrm>
              <a:off x="2383" y="1976"/>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67613" name="Oval 18"/>
            <p:cNvSpPr>
              <a:spLocks noChangeArrowheads="1"/>
            </p:cNvSpPr>
            <p:nvPr/>
          </p:nvSpPr>
          <p:spPr bwMode="auto">
            <a:xfrm>
              <a:off x="3481" y="204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7614" name="Line 19"/>
            <p:cNvSpPr>
              <a:spLocks noChangeShapeType="1"/>
            </p:cNvSpPr>
            <p:nvPr/>
          </p:nvSpPr>
          <p:spPr bwMode="auto">
            <a:xfrm>
              <a:off x="2701" y="2090"/>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7615" name="Line 20"/>
            <p:cNvSpPr>
              <a:spLocks noChangeShapeType="1"/>
            </p:cNvSpPr>
            <p:nvPr/>
          </p:nvSpPr>
          <p:spPr bwMode="auto">
            <a:xfrm>
              <a:off x="3527" y="2088"/>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7616" name="Text Box 21"/>
            <p:cNvSpPr txBox="1">
              <a:spLocks noChangeArrowheads="1"/>
            </p:cNvSpPr>
            <p:nvPr/>
          </p:nvSpPr>
          <p:spPr bwMode="auto">
            <a:xfrm>
              <a:off x="3373" y="32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7" name="Group 28"/>
          <p:cNvGrpSpPr>
            <a:grpSpLocks/>
          </p:cNvGrpSpPr>
          <p:nvPr/>
        </p:nvGrpSpPr>
        <p:grpSpPr bwMode="auto">
          <a:xfrm>
            <a:off x="5588000" y="1633538"/>
            <a:ext cx="1933575" cy="2901950"/>
            <a:chOff x="3520" y="1029"/>
            <a:chExt cx="1218" cy="1828"/>
          </a:xfrm>
        </p:grpSpPr>
        <p:sp>
          <p:nvSpPr>
            <p:cNvPr id="67610" name="Line 29"/>
            <p:cNvSpPr>
              <a:spLocks noChangeShapeType="1"/>
            </p:cNvSpPr>
            <p:nvPr/>
          </p:nvSpPr>
          <p:spPr bwMode="auto">
            <a:xfrm flipV="1">
              <a:off x="3520" y="1283"/>
              <a:ext cx="949" cy="157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7611" name="Text Box 30"/>
            <p:cNvSpPr txBox="1">
              <a:spLocks noChangeArrowheads="1"/>
            </p:cNvSpPr>
            <p:nvPr/>
          </p:nvSpPr>
          <p:spPr bwMode="auto">
            <a:xfrm>
              <a:off x="4373" y="1029"/>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2</a:t>
              </a:r>
            </a:p>
          </p:txBody>
        </p:sp>
      </p:grpSp>
      <p:grpSp>
        <p:nvGrpSpPr>
          <p:cNvPr id="8" name="Group 31"/>
          <p:cNvGrpSpPr>
            <a:grpSpLocks/>
          </p:cNvGrpSpPr>
          <p:nvPr/>
        </p:nvGrpSpPr>
        <p:grpSpPr bwMode="auto">
          <a:xfrm>
            <a:off x="5665788" y="1854200"/>
            <a:ext cx="2486025" cy="2901950"/>
            <a:chOff x="3569" y="1168"/>
            <a:chExt cx="1566" cy="1828"/>
          </a:xfrm>
        </p:grpSpPr>
        <p:sp>
          <p:nvSpPr>
            <p:cNvPr id="67608" name="Line 32"/>
            <p:cNvSpPr>
              <a:spLocks noChangeShapeType="1"/>
            </p:cNvSpPr>
            <p:nvPr/>
          </p:nvSpPr>
          <p:spPr bwMode="auto">
            <a:xfrm>
              <a:off x="3569" y="1168"/>
              <a:ext cx="1263"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7609" name="Text Box 33"/>
            <p:cNvSpPr txBox="1">
              <a:spLocks noChangeArrowheads="1"/>
            </p:cNvSpPr>
            <p:nvPr/>
          </p:nvSpPr>
          <p:spPr bwMode="auto">
            <a:xfrm>
              <a:off x="4791" y="270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2</a:t>
              </a:r>
            </a:p>
          </p:txBody>
        </p:sp>
      </p:grpSp>
      <p:sp>
        <p:nvSpPr>
          <p:cNvPr id="212002" name="Line 34"/>
          <p:cNvSpPr>
            <a:spLocks noChangeShapeType="1"/>
          </p:cNvSpPr>
          <p:nvPr/>
        </p:nvSpPr>
        <p:spPr bwMode="auto">
          <a:xfrm>
            <a:off x="4787900" y="2192338"/>
            <a:ext cx="1068388"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212003" name="Line 35"/>
          <p:cNvSpPr>
            <a:spLocks noChangeShapeType="1"/>
          </p:cNvSpPr>
          <p:nvPr/>
        </p:nvSpPr>
        <p:spPr bwMode="auto">
          <a:xfrm>
            <a:off x="6326188" y="2190750"/>
            <a:ext cx="646112"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nvGrpSpPr>
          <p:cNvPr id="67597" name="Group 48"/>
          <p:cNvGrpSpPr>
            <a:grpSpLocks/>
          </p:cNvGrpSpPr>
          <p:nvPr/>
        </p:nvGrpSpPr>
        <p:grpSpPr bwMode="auto">
          <a:xfrm>
            <a:off x="3597275" y="2654300"/>
            <a:ext cx="3190875" cy="2817813"/>
            <a:chOff x="2266" y="1672"/>
            <a:chExt cx="2010" cy="1775"/>
          </a:xfrm>
        </p:grpSpPr>
        <p:sp>
          <p:nvSpPr>
            <p:cNvPr id="67602" name="Text Box 36"/>
            <p:cNvSpPr txBox="1">
              <a:spLocks noChangeArrowheads="1"/>
            </p:cNvSpPr>
            <p:nvPr/>
          </p:nvSpPr>
          <p:spPr bwMode="auto">
            <a:xfrm>
              <a:off x="2266" y="167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67603" name="Oval 37"/>
            <p:cNvSpPr>
              <a:spLocks noChangeArrowheads="1"/>
            </p:cNvSpPr>
            <p:nvPr/>
          </p:nvSpPr>
          <p:spPr bwMode="auto">
            <a:xfrm>
              <a:off x="4075" y="181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7604" name="Line 38"/>
            <p:cNvSpPr>
              <a:spLocks noChangeShapeType="1"/>
            </p:cNvSpPr>
            <p:nvPr/>
          </p:nvSpPr>
          <p:spPr bwMode="auto">
            <a:xfrm>
              <a:off x="2699" y="1864"/>
              <a:ext cx="142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7605" name="Text Box 40"/>
            <p:cNvSpPr txBox="1">
              <a:spLocks noChangeArrowheads="1"/>
            </p:cNvSpPr>
            <p:nvPr/>
          </p:nvSpPr>
          <p:spPr bwMode="auto">
            <a:xfrm>
              <a:off x="3968" y="321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sp>
          <p:nvSpPr>
            <p:cNvPr id="67606" name="Line 41"/>
            <p:cNvSpPr>
              <a:spLocks noChangeShapeType="1"/>
            </p:cNvSpPr>
            <p:nvPr/>
          </p:nvSpPr>
          <p:spPr bwMode="auto">
            <a:xfrm flipH="1" flipV="1">
              <a:off x="2538" y="1818"/>
              <a:ext cx="132"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7607" name="Line 42"/>
            <p:cNvSpPr>
              <a:spLocks noChangeShapeType="1"/>
            </p:cNvSpPr>
            <p:nvPr/>
          </p:nvSpPr>
          <p:spPr bwMode="auto">
            <a:xfrm>
              <a:off x="4122" y="1867"/>
              <a:ext cx="0" cy="133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212012" name="Rectangle 44"/>
          <p:cNvSpPr>
            <a:spLocks noGrp="1" noChangeArrowheads="1"/>
          </p:cNvSpPr>
          <p:nvPr>
            <p:ph type="body" idx="4294967295"/>
          </p:nvPr>
        </p:nvSpPr>
        <p:spPr>
          <a:xfrm>
            <a:off x="433388" y="944563"/>
            <a:ext cx="3714750" cy="1641475"/>
          </a:xfrm>
          <a:noFill/>
        </p:spPr>
        <p:txBody>
          <a:bodyPr/>
          <a:lstStyle/>
          <a:p>
            <a:pPr marL="0" indent="0" eaLnBrk="1" hangingPunct="1">
              <a:lnSpc>
                <a:spcPct val="100000"/>
              </a:lnSpc>
              <a:buFont typeface="Wingdings" pitchFamily="2" charset="2"/>
              <a:buNone/>
            </a:pPr>
            <a:r>
              <a:rPr lang="bg-BG" altLang="bg-BG" sz="2400" b="1" smtClean="0"/>
              <a:t>Пример</a:t>
            </a:r>
            <a:r>
              <a:rPr lang="en-US" altLang="bg-BG" sz="2400" b="1" smtClean="0"/>
              <a:t>:</a:t>
            </a:r>
            <a:r>
              <a:rPr lang="en-US" altLang="bg-BG" sz="2400" smtClean="0"/>
              <a:t>  </a:t>
            </a:r>
            <a:br>
              <a:rPr lang="en-US" altLang="bg-BG" sz="2400" smtClean="0"/>
            </a:br>
            <a:r>
              <a:rPr lang="bg-BG" altLang="bg-BG" sz="2000" smtClean="0"/>
              <a:t>Поскъпване на газта и нова технология намалява производствените разходи</a:t>
            </a:r>
            <a:endParaRPr lang="en-US" altLang="bg-BG" sz="2000" smtClean="0"/>
          </a:p>
        </p:txBody>
      </p:sp>
      <p:sp>
        <p:nvSpPr>
          <p:cNvPr id="212013" name="Text Box 45"/>
          <p:cNvSpPr txBox="1">
            <a:spLocks noChangeArrowheads="1"/>
          </p:cNvSpPr>
          <p:nvPr/>
        </p:nvSpPr>
        <p:spPr bwMode="auto">
          <a:xfrm>
            <a:off x="120650" y="2516188"/>
            <a:ext cx="3606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
              </a:spcBef>
              <a:buClr>
                <a:srgbClr val="00B85C"/>
              </a:buClr>
              <a:buFont typeface="Wingdings" pitchFamily="2" charset="2"/>
              <a:buNone/>
            </a:pPr>
            <a:r>
              <a:rPr lang="ru-RU" altLang="bg-BG" sz="2000">
                <a:cs typeface="Arial" charset="0"/>
              </a:rPr>
              <a:t>Стъпка 1:  </a:t>
            </a:r>
          </a:p>
          <a:p>
            <a:pPr eaLnBrk="1" hangingPunct="1">
              <a:lnSpc>
                <a:spcPct val="100000"/>
              </a:lnSpc>
              <a:spcBef>
                <a:spcPct val="5000"/>
              </a:spcBef>
              <a:buClr>
                <a:srgbClr val="00B85C"/>
              </a:buClr>
              <a:buFont typeface="Wingdings" pitchFamily="2" charset="2"/>
              <a:buNone/>
            </a:pPr>
            <a:r>
              <a:rPr lang="ru-RU" altLang="bg-BG" sz="2000">
                <a:cs typeface="Arial" charset="0"/>
              </a:rPr>
              <a:t>Двете криви се изместват</a:t>
            </a:r>
          </a:p>
        </p:txBody>
      </p:sp>
      <p:sp>
        <p:nvSpPr>
          <p:cNvPr id="212014" name="Text Box 46"/>
          <p:cNvSpPr txBox="1">
            <a:spLocks noChangeArrowheads="1"/>
          </p:cNvSpPr>
          <p:nvPr/>
        </p:nvSpPr>
        <p:spPr bwMode="auto">
          <a:xfrm>
            <a:off x="120650" y="3435350"/>
            <a:ext cx="35258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
              </a:spcBef>
              <a:buClr>
                <a:srgbClr val="00B85C"/>
              </a:buClr>
              <a:buFont typeface="Wingdings" pitchFamily="2" charset="2"/>
              <a:buNone/>
            </a:pPr>
            <a:r>
              <a:rPr lang="bg-BG" altLang="bg-BG" sz="2300" b="1">
                <a:cs typeface="Arial" charset="0"/>
              </a:rPr>
              <a:t>Стъпка</a:t>
            </a:r>
            <a:r>
              <a:rPr lang="en-US" altLang="bg-BG" sz="2300" b="1">
                <a:cs typeface="Arial" charset="0"/>
              </a:rPr>
              <a:t> 2:  </a:t>
            </a:r>
          </a:p>
          <a:p>
            <a:pPr eaLnBrk="1" hangingPunct="1">
              <a:lnSpc>
                <a:spcPct val="100000"/>
              </a:lnSpc>
              <a:spcBef>
                <a:spcPct val="5000"/>
              </a:spcBef>
              <a:buClr>
                <a:srgbClr val="00B85C"/>
              </a:buClr>
              <a:buFont typeface="Wingdings" pitchFamily="2" charset="2"/>
              <a:buNone/>
            </a:pPr>
            <a:r>
              <a:rPr lang="bg-BG" altLang="bg-BG" sz="2000">
                <a:cs typeface="Arial" charset="0"/>
              </a:rPr>
              <a:t>И двете се изместват надясно</a:t>
            </a:r>
            <a:r>
              <a:rPr lang="en-US" altLang="bg-BG" sz="2000">
                <a:cs typeface="Arial" charset="0"/>
              </a:rPr>
              <a:t>. </a:t>
            </a:r>
          </a:p>
        </p:txBody>
      </p:sp>
      <p:sp>
        <p:nvSpPr>
          <p:cNvPr id="212015" name="Text Box 47"/>
          <p:cNvSpPr txBox="1">
            <a:spLocks noChangeArrowheads="1"/>
          </p:cNvSpPr>
          <p:nvPr/>
        </p:nvSpPr>
        <p:spPr bwMode="auto">
          <a:xfrm>
            <a:off x="120650" y="4343400"/>
            <a:ext cx="4694238"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5000"/>
              </a:spcBef>
              <a:buClr>
                <a:srgbClr val="00B85C"/>
              </a:buClr>
              <a:buFont typeface="Wingdings" pitchFamily="2" charset="2"/>
              <a:buNone/>
            </a:pPr>
            <a:r>
              <a:rPr lang="bg-BG" altLang="bg-BG" sz="2300" b="1">
                <a:cs typeface="Arial" charset="0"/>
              </a:rPr>
              <a:t>Стъпка</a:t>
            </a:r>
            <a:r>
              <a:rPr lang="en-US" altLang="bg-BG" sz="2300" b="1">
                <a:cs typeface="Arial" charset="0"/>
              </a:rPr>
              <a:t> 3:  </a:t>
            </a:r>
          </a:p>
          <a:p>
            <a:pPr eaLnBrk="1" hangingPunct="1">
              <a:lnSpc>
                <a:spcPct val="100000"/>
              </a:lnSpc>
              <a:spcBef>
                <a:spcPct val="5000"/>
              </a:spcBef>
              <a:buClr>
                <a:srgbClr val="00B85C"/>
              </a:buClr>
              <a:buFont typeface="Wingdings" pitchFamily="2" charset="2"/>
              <a:buNone/>
            </a:pPr>
            <a:r>
              <a:rPr lang="en-US" altLang="bg-BG" sz="2000" b="1" i="1">
                <a:cs typeface="Arial" charset="0"/>
              </a:rPr>
              <a:t>Q</a:t>
            </a:r>
            <a:r>
              <a:rPr lang="ru-RU" altLang="bg-BG" sz="2000">
                <a:cs typeface="Arial" charset="0"/>
              </a:rPr>
              <a:t> се издига, но ефект върху P е двусмислен</a:t>
            </a:r>
          </a:p>
          <a:p>
            <a:pPr eaLnBrk="1" hangingPunct="1">
              <a:lnSpc>
                <a:spcPct val="100000"/>
              </a:lnSpc>
              <a:spcBef>
                <a:spcPct val="5000"/>
              </a:spcBef>
              <a:buClr>
                <a:srgbClr val="00B85C"/>
              </a:buClr>
              <a:buFont typeface="Wingdings" pitchFamily="2" charset="2"/>
              <a:buNone/>
            </a:pPr>
            <a:r>
              <a:rPr lang="ru-RU" altLang="bg-BG" sz="2000">
                <a:cs typeface="Arial" charset="0"/>
              </a:rPr>
              <a:t>Ако търсенето се увеличава повече от предлагането, </a:t>
            </a:r>
            <a:r>
              <a:rPr lang="ru-RU" altLang="bg-BG" sz="2000" b="1">
                <a:cs typeface="Arial" charset="0"/>
              </a:rPr>
              <a:t>P</a:t>
            </a:r>
            <a:r>
              <a:rPr lang="ru-RU" altLang="bg-BG" sz="2000">
                <a:cs typeface="Arial" charset="0"/>
              </a:rPr>
              <a:t> нараства.</a:t>
            </a:r>
            <a:endParaRPr lang="en-US" altLang="bg-BG" sz="2000">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012">
                                            <p:txEl>
                                              <p:pRg st="0" end="0"/>
                                            </p:txEl>
                                          </p:spTgt>
                                        </p:tgtEl>
                                        <p:attrNameLst>
                                          <p:attrName>style.visibility</p:attrName>
                                        </p:attrNameLst>
                                      </p:cBhvr>
                                      <p:to>
                                        <p:strVal val="visible"/>
                                      </p:to>
                                    </p:set>
                                    <p:animEffect transition="in" filter="wipe(left)">
                                      <p:cBhvr>
                                        <p:cTn id="7" dur="500"/>
                                        <p:tgtEl>
                                          <p:spTgt spid="212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013">
                                            <p:txEl>
                                              <p:pRg st="0" end="0"/>
                                            </p:txEl>
                                          </p:spTgt>
                                        </p:tgtEl>
                                        <p:attrNameLst>
                                          <p:attrName>style.visibility</p:attrName>
                                        </p:attrNameLst>
                                      </p:cBhvr>
                                      <p:to>
                                        <p:strVal val="visible"/>
                                      </p:to>
                                    </p:set>
                                    <p:animEffect transition="in" filter="wipe(left)">
                                      <p:cBhvr>
                                        <p:cTn id="12" dur="500"/>
                                        <p:tgtEl>
                                          <p:spTgt spid="2120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014"/>
                                        </p:tgtEl>
                                        <p:attrNameLst>
                                          <p:attrName>style.visibility</p:attrName>
                                        </p:attrNameLst>
                                      </p:cBhvr>
                                      <p:to>
                                        <p:strVal val="visible"/>
                                      </p:to>
                                    </p:set>
                                    <p:animEffect transition="in" filter="wipe(left)">
                                      <p:cBhvr>
                                        <p:cTn id="17" dur="500"/>
                                        <p:tgtEl>
                                          <p:spTgt spid="212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12002"/>
                                        </p:tgtEl>
                                        <p:attrNameLst>
                                          <p:attrName>style.visibility</p:attrName>
                                        </p:attrNameLst>
                                      </p:cBhvr>
                                      <p:to>
                                        <p:strVal val="visible"/>
                                      </p:to>
                                    </p:set>
                                    <p:anim calcmode="lin" valueType="num">
                                      <p:cBhvr>
                                        <p:cTn id="22" dur="500" fill="hold"/>
                                        <p:tgtEl>
                                          <p:spTgt spid="212002"/>
                                        </p:tgtEl>
                                        <p:attrNameLst>
                                          <p:attrName>ppt_x</p:attrName>
                                        </p:attrNameLst>
                                      </p:cBhvr>
                                      <p:tavLst>
                                        <p:tav tm="0">
                                          <p:val>
                                            <p:strVal val="#ppt_x-#ppt_w/2"/>
                                          </p:val>
                                        </p:tav>
                                        <p:tav tm="100000">
                                          <p:val>
                                            <p:strVal val="#ppt_x"/>
                                          </p:val>
                                        </p:tav>
                                      </p:tavLst>
                                    </p:anim>
                                    <p:anim calcmode="lin" valueType="num">
                                      <p:cBhvr>
                                        <p:cTn id="23" dur="500" fill="hold"/>
                                        <p:tgtEl>
                                          <p:spTgt spid="212002"/>
                                        </p:tgtEl>
                                        <p:attrNameLst>
                                          <p:attrName>ppt_y</p:attrName>
                                        </p:attrNameLst>
                                      </p:cBhvr>
                                      <p:tavLst>
                                        <p:tav tm="0">
                                          <p:val>
                                            <p:strVal val="#ppt_y"/>
                                          </p:val>
                                        </p:tav>
                                        <p:tav tm="100000">
                                          <p:val>
                                            <p:strVal val="#ppt_y"/>
                                          </p:val>
                                        </p:tav>
                                      </p:tavLst>
                                    </p:anim>
                                    <p:anim calcmode="lin" valueType="num">
                                      <p:cBhvr>
                                        <p:cTn id="24" dur="500" fill="hold"/>
                                        <p:tgtEl>
                                          <p:spTgt spid="212002"/>
                                        </p:tgtEl>
                                        <p:attrNameLst>
                                          <p:attrName>ppt_w</p:attrName>
                                        </p:attrNameLst>
                                      </p:cBhvr>
                                      <p:tavLst>
                                        <p:tav tm="0">
                                          <p:val>
                                            <p:fltVal val="0"/>
                                          </p:val>
                                        </p:tav>
                                        <p:tav tm="100000">
                                          <p:val>
                                            <p:strVal val="#ppt_w"/>
                                          </p:val>
                                        </p:tav>
                                      </p:tavLst>
                                    </p:anim>
                                    <p:anim calcmode="lin" valueType="num">
                                      <p:cBhvr>
                                        <p:cTn id="25" dur="500" fill="hold"/>
                                        <p:tgtEl>
                                          <p:spTgt spid="212002"/>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Right)">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212003"/>
                                        </p:tgtEl>
                                        <p:attrNameLst>
                                          <p:attrName>style.visibility</p:attrName>
                                        </p:attrNameLst>
                                      </p:cBhvr>
                                      <p:to>
                                        <p:strVal val="visible"/>
                                      </p:to>
                                    </p:set>
                                    <p:anim calcmode="lin" valueType="num">
                                      <p:cBhvr>
                                        <p:cTn id="34" dur="500" fill="hold"/>
                                        <p:tgtEl>
                                          <p:spTgt spid="212003"/>
                                        </p:tgtEl>
                                        <p:attrNameLst>
                                          <p:attrName>ppt_x</p:attrName>
                                        </p:attrNameLst>
                                      </p:cBhvr>
                                      <p:tavLst>
                                        <p:tav tm="0">
                                          <p:val>
                                            <p:strVal val="#ppt_x-#ppt_w/2"/>
                                          </p:val>
                                        </p:tav>
                                        <p:tav tm="100000">
                                          <p:val>
                                            <p:strVal val="#ppt_x"/>
                                          </p:val>
                                        </p:tav>
                                      </p:tavLst>
                                    </p:anim>
                                    <p:anim calcmode="lin" valueType="num">
                                      <p:cBhvr>
                                        <p:cTn id="35" dur="500" fill="hold"/>
                                        <p:tgtEl>
                                          <p:spTgt spid="212003"/>
                                        </p:tgtEl>
                                        <p:attrNameLst>
                                          <p:attrName>ppt_y</p:attrName>
                                        </p:attrNameLst>
                                      </p:cBhvr>
                                      <p:tavLst>
                                        <p:tav tm="0">
                                          <p:val>
                                            <p:strVal val="#ppt_y"/>
                                          </p:val>
                                        </p:tav>
                                        <p:tav tm="100000">
                                          <p:val>
                                            <p:strVal val="#ppt_y"/>
                                          </p:val>
                                        </p:tav>
                                      </p:tavLst>
                                    </p:anim>
                                    <p:anim calcmode="lin" valueType="num">
                                      <p:cBhvr>
                                        <p:cTn id="36" dur="500" fill="hold"/>
                                        <p:tgtEl>
                                          <p:spTgt spid="212003"/>
                                        </p:tgtEl>
                                        <p:attrNameLst>
                                          <p:attrName>ppt_w</p:attrName>
                                        </p:attrNameLst>
                                      </p:cBhvr>
                                      <p:tavLst>
                                        <p:tav tm="0">
                                          <p:val>
                                            <p:fltVal val="0"/>
                                          </p:val>
                                        </p:tav>
                                        <p:tav tm="100000">
                                          <p:val>
                                            <p:strVal val="#ppt_w"/>
                                          </p:val>
                                        </p:tav>
                                      </p:tavLst>
                                    </p:anim>
                                    <p:anim calcmode="lin" valueType="num">
                                      <p:cBhvr>
                                        <p:cTn id="37" dur="500" fill="hold"/>
                                        <p:tgtEl>
                                          <p:spTgt spid="212003"/>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8" presetClass="entr" presetSubtype="12"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strips(downLeft)">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2015">
                                            <p:txEl>
                                              <p:pRg st="0" end="0"/>
                                            </p:txEl>
                                          </p:spTgt>
                                        </p:tgtEl>
                                        <p:attrNameLst>
                                          <p:attrName>style.visibility</p:attrName>
                                        </p:attrNameLst>
                                      </p:cBhvr>
                                      <p:to>
                                        <p:strVal val="visible"/>
                                      </p:to>
                                    </p:set>
                                    <p:animEffect transition="in" filter="wipe(left)">
                                      <p:cBhvr>
                                        <p:cTn id="46" dur="500"/>
                                        <p:tgtEl>
                                          <p:spTgt spid="212015">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12015">
                                            <p:txEl>
                                              <p:pRg st="1" end="1"/>
                                            </p:txEl>
                                          </p:spTgt>
                                        </p:tgtEl>
                                        <p:attrNameLst>
                                          <p:attrName>style.visibility</p:attrName>
                                        </p:attrNameLst>
                                      </p:cBhvr>
                                      <p:to>
                                        <p:strVal val="visible"/>
                                      </p:to>
                                    </p:set>
                                    <p:animEffect transition="in" filter="wipe(left)">
                                      <p:cBhvr>
                                        <p:cTn id="51" dur="500"/>
                                        <p:tgtEl>
                                          <p:spTgt spid="212015">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12015">
                                            <p:txEl>
                                              <p:pRg st="2" end="2"/>
                                            </p:txEl>
                                          </p:spTgt>
                                        </p:tgtEl>
                                        <p:attrNameLst>
                                          <p:attrName>style.visibility</p:attrName>
                                        </p:attrNameLst>
                                      </p:cBhvr>
                                      <p:to>
                                        <p:strVal val="visible"/>
                                      </p:to>
                                    </p:set>
                                    <p:animEffect transition="in" filter="wipe(left)">
                                      <p:cBhvr>
                                        <p:cTn id="56" dur="500"/>
                                        <p:tgtEl>
                                          <p:spTgt spid="2120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2" grpId="0" animBg="1"/>
      <p:bldP spid="212003" grpId="0" animBg="1"/>
      <p:bldP spid="212012" grpId="0" build="p" bldLvl="5"/>
      <p:bldP spid="212013" grpId="0" build="p"/>
      <p:bldP spid="212014" grpId="0"/>
      <p:bldP spid="212015"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6861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AA43E31B-EA58-404F-A0E6-664F8F144653}" type="slidenum">
              <a:rPr lang="en-US" altLang="bg-BG" sz="1700" smtClean="0">
                <a:solidFill>
                  <a:srgbClr val="777777"/>
                </a:solidFill>
                <a:latin typeface="Tahoma" pitchFamily="34" charset="0"/>
              </a:rPr>
              <a:pPr eaLnBrk="1" hangingPunct="1">
                <a:lnSpc>
                  <a:spcPct val="100000"/>
                </a:lnSpc>
                <a:spcBef>
                  <a:spcPct val="0"/>
                </a:spcBef>
                <a:buClrTx/>
                <a:buSzTx/>
                <a:buFontTx/>
                <a:buNone/>
              </a:pPr>
              <a:t>63</a:t>
            </a:fld>
            <a:endParaRPr lang="en-US" altLang="bg-BG" sz="1700" smtClean="0">
              <a:solidFill>
                <a:srgbClr val="777777"/>
              </a:solidFill>
              <a:latin typeface="Tahoma" pitchFamily="34" charset="0"/>
            </a:endParaRPr>
          </a:p>
        </p:txBody>
      </p:sp>
      <p:sp>
        <p:nvSpPr>
          <p:cNvPr id="68612"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bg-BG" altLang="bg-BG" sz="3100" smtClean="0"/>
              <a:t>Пример</a:t>
            </a:r>
            <a:r>
              <a:rPr lang="en-US" altLang="bg-BG" sz="3100" smtClean="0"/>
              <a:t> 3:  </a:t>
            </a:r>
            <a:r>
              <a:rPr lang="en-US" altLang="bg-BG" sz="3200" smtClean="0"/>
              <a:t>	</a:t>
            </a:r>
            <a:r>
              <a:rPr lang="ru-RU" altLang="bg-BG" sz="3200" smtClean="0"/>
              <a:t>Изместване и на търсенето и предлагането</a:t>
            </a:r>
            <a:endParaRPr lang="en-US" altLang="bg-BG" sz="3400" smtClean="0"/>
          </a:p>
        </p:txBody>
      </p:sp>
      <p:sp>
        <p:nvSpPr>
          <p:cNvPr id="68613" name="Rectangle 3"/>
          <p:cNvSpPr>
            <a:spLocks noGrp="1" noChangeArrowheads="1"/>
          </p:cNvSpPr>
          <p:nvPr>
            <p:ph type="body" idx="4294967295"/>
          </p:nvPr>
        </p:nvSpPr>
        <p:spPr>
          <a:xfrm>
            <a:off x="0" y="2798763"/>
            <a:ext cx="3654425" cy="506412"/>
          </a:xfrm>
        </p:spPr>
        <p:txBody>
          <a:bodyPr/>
          <a:lstStyle/>
          <a:p>
            <a:pPr marL="0" indent="0" eaLnBrk="1" hangingPunct="1">
              <a:buFont typeface="Wingdings" pitchFamily="2" charset="2"/>
              <a:buNone/>
            </a:pPr>
            <a:r>
              <a:rPr lang="bg-BG" altLang="bg-BG" sz="1600" b="1" smtClean="0"/>
              <a:t>Стъпка</a:t>
            </a:r>
            <a:r>
              <a:rPr lang="en-US" altLang="bg-BG" sz="1600" b="1" smtClean="0"/>
              <a:t> </a:t>
            </a:r>
            <a:r>
              <a:rPr lang="en-US" altLang="bg-BG" sz="2300" b="1" smtClean="0"/>
              <a:t>3</a:t>
            </a:r>
            <a:r>
              <a:rPr lang="en-US" altLang="bg-BG" sz="2500" smtClean="0"/>
              <a:t>,</a:t>
            </a:r>
            <a:r>
              <a:rPr lang="bg-BG" altLang="bg-BG" sz="2500" smtClean="0"/>
              <a:t>продължение</a:t>
            </a:r>
            <a:r>
              <a:rPr lang="en-US" altLang="bg-BG" sz="2500" smtClean="0"/>
              <a:t>.</a:t>
            </a:r>
          </a:p>
        </p:txBody>
      </p:sp>
      <p:grpSp>
        <p:nvGrpSpPr>
          <p:cNvPr id="68614" name="Group 4"/>
          <p:cNvGrpSpPr>
            <a:grpSpLocks/>
          </p:cNvGrpSpPr>
          <p:nvPr/>
        </p:nvGrpSpPr>
        <p:grpSpPr bwMode="auto">
          <a:xfrm>
            <a:off x="4094163" y="1179513"/>
            <a:ext cx="4422775" cy="4106862"/>
            <a:chOff x="2579" y="785"/>
            <a:chExt cx="2786" cy="2420"/>
          </a:xfrm>
        </p:grpSpPr>
        <p:grpSp>
          <p:nvGrpSpPr>
            <p:cNvPr id="68645" name="Group 5"/>
            <p:cNvGrpSpPr>
              <a:grpSpLocks/>
            </p:cNvGrpSpPr>
            <p:nvPr/>
          </p:nvGrpSpPr>
          <p:grpSpPr bwMode="auto">
            <a:xfrm>
              <a:off x="2697" y="1037"/>
              <a:ext cx="2409" cy="2049"/>
              <a:chOff x="1098" y="1361"/>
              <a:chExt cx="2116" cy="2027"/>
            </a:xfrm>
          </p:grpSpPr>
          <p:sp>
            <p:nvSpPr>
              <p:cNvPr id="6864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864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8646"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68647"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68615" name="Group 10"/>
          <p:cNvGrpSpPr>
            <a:grpSpLocks/>
          </p:cNvGrpSpPr>
          <p:nvPr/>
        </p:nvGrpSpPr>
        <p:grpSpPr bwMode="auto">
          <a:xfrm>
            <a:off x="4524375" y="1957388"/>
            <a:ext cx="2486025" cy="2901950"/>
            <a:chOff x="2850" y="1233"/>
            <a:chExt cx="1566" cy="1828"/>
          </a:xfrm>
        </p:grpSpPr>
        <p:sp>
          <p:nvSpPr>
            <p:cNvPr id="68643" name="Line 11"/>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8644" name="Text Box 12"/>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68616" name="Group 13"/>
          <p:cNvGrpSpPr>
            <a:grpSpLocks/>
          </p:cNvGrpSpPr>
          <p:nvPr/>
        </p:nvGrpSpPr>
        <p:grpSpPr bwMode="auto">
          <a:xfrm>
            <a:off x="4868863" y="1625600"/>
            <a:ext cx="1933575" cy="2901950"/>
            <a:chOff x="3067" y="1024"/>
            <a:chExt cx="1218" cy="1828"/>
          </a:xfrm>
        </p:grpSpPr>
        <p:sp>
          <p:nvSpPr>
            <p:cNvPr id="68641" name="Line 14"/>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8642" name="Text Box 15"/>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68617" name="Group 16"/>
          <p:cNvGrpSpPr>
            <a:grpSpLocks/>
          </p:cNvGrpSpPr>
          <p:nvPr/>
        </p:nvGrpSpPr>
        <p:grpSpPr bwMode="auto">
          <a:xfrm>
            <a:off x="3783013" y="3136900"/>
            <a:ext cx="2060575" cy="2327275"/>
            <a:chOff x="2383" y="1976"/>
            <a:chExt cx="1298" cy="1466"/>
          </a:xfrm>
        </p:grpSpPr>
        <p:sp>
          <p:nvSpPr>
            <p:cNvPr id="68636" name="Text Box 17"/>
            <p:cNvSpPr txBox="1">
              <a:spLocks noChangeArrowheads="1"/>
            </p:cNvSpPr>
            <p:nvPr/>
          </p:nvSpPr>
          <p:spPr bwMode="auto">
            <a:xfrm>
              <a:off x="2383" y="1976"/>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68637" name="Oval 18"/>
            <p:cNvSpPr>
              <a:spLocks noChangeArrowheads="1"/>
            </p:cNvSpPr>
            <p:nvPr/>
          </p:nvSpPr>
          <p:spPr bwMode="auto">
            <a:xfrm>
              <a:off x="3481" y="204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8638" name="Line 19"/>
            <p:cNvSpPr>
              <a:spLocks noChangeShapeType="1"/>
            </p:cNvSpPr>
            <p:nvPr/>
          </p:nvSpPr>
          <p:spPr bwMode="auto">
            <a:xfrm>
              <a:off x="2701" y="2090"/>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8639" name="Line 20"/>
            <p:cNvSpPr>
              <a:spLocks noChangeShapeType="1"/>
            </p:cNvSpPr>
            <p:nvPr/>
          </p:nvSpPr>
          <p:spPr bwMode="auto">
            <a:xfrm>
              <a:off x="3527" y="2088"/>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8640" name="Text Box 21"/>
            <p:cNvSpPr txBox="1">
              <a:spLocks noChangeArrowheads="1"/>
            </p:cNvSpPr>
            <p:nvPr/>
          </p:nvSpPr>
          <p:spPr bwMode="auto">
            <a:xfrm>
              <a:off x="3373" y="32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7" name="Group 22"/>
          <p:cNvGrpSpPr>
            <a:grpSpLocks/>
          </p:cNvGrpSpPr>
          <p:nvPr/>
        </p:nvGrpSpPr>
        <p:grpSpPr bwMode="auto">
          <a:xfrm>
            <a:off x="6043613" y="1633538"/>
            <a:ext cx="1933575" cy="2901950"/>
            <a:chOff x="3520" y="1029"/>
            <a:chExt cx="1218" cy="1828"/>
          </a:xfrm>
        </p:grpSpPr>
        <p:sp>
          <p:nvSpPr>
            <p:cNvPr id="68634" name="Line 23"/>
            <p:cNvSpPr>
              <a:spLocks noChangeShapeType="1"/>
            </p:cNvSpPr>
            <p:nvPr/>
          </p:nvSpPr>
          <p:spPr bwMode="auto">
            <a:xfrm flipV="1">
              <a:off x="3520" y="1283"/>
              <a:ext cx="949" cy="157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8635" name="Text Box 24"/>
            <p:cNvSpPr txBox="1">
              <a:spLocks noChangeArrowheads="1"/>
            </p:cNvSpPr>
            <p:nvPr/>
          </p:nvSpPr>
          <p:spPr bwMode="auto">
            <a:xfrm>
              <a:off x="4373" y="1029"/>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2</a:t>
              </a:r>
            </a:p>
          </p:txBody>
        </p:sp>
      </p:grpSp>
      <p:grpSp>
        <p:nvGrpSpPr>
          <p:cNvPr id="8" name="Group 25"/>
          <p:cNvGrpSpPr>
            <a:grpSpLocks/>
          </p:cNvGrpSpPr>
          <p:nvPr/>
        </p:nvGrpSpPr>
        <p:grpSpPr bwMode="auto">
          <a:xfrm>
            <a:off x="5210175" y="1854200"/>
            <a:ext cx="2486025" cy="2901950"/>
            <a:chOff x="3569" y="1168"/>
            <a:chExt cx="1566" cy="1828"/>
          </a:xfrm>
        </p:grpSpPr>
        <p:sp>
          <p:nvSpPr>
            <p:cNvPr id="68632" name="Line 26"/>
            <p:cNvSpPr>
              <a:spLocks noChangeShapeType="1"/>
            </p:cNvSpPr>
            <p:nvPr/>
          </p:nvSpPr>
          <p:spPr bwMode="auto">
            <a:xfrm>
              <a:off x="3569" y="1168"/>
              <a:ext cx="1263"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8633" name="Text Box 27"/>
            <p:cNvSpPr txBox="1">
              <a:spLocks noChangeArrowheads="1"/>
            </p:cNvSpPr>
            <p:nvPr/>
          </p:nvSpPr>
          <p:spPr bwMode="auto">
            <a:xfrm>
              <a:off x="4791" y="270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2</a:t>
              </a:r>
            </a:p>
          </p:txBody>
        </p:sp>
      </p:grpSp>
      <p:sp>
        <p:nvSpPr>
          <p:cNvPr id="216092" name="Line 28"/>
          <p:cNvSpPr>
            <a:spLocks noChangeShapeType="1"/>
          </p:cNvSpPr>
          <p:nvPr/>
        </p:nvSpPr>
        <p:spPr bwMode="auto">
          <a:xfrm>
            <a:off x="6332538" y="2192338"/>
            <a:ext cx="1068387"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216093" name="Line 29"/>
          <p:cNvSpPr>
            <a:spLocks noChangeShapeType="1"/>
          </p:cNvSpPr>
          <p:nvPr/>
        </p:nvSpPr>
        <p:spPr bwMode="auto">
          <a:xfrm>
            <a:off x="4781550" y="2190750"/>
            <a:ext cx="646113"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grpSp>
        <p:nvGrpSpPr>
          <p:cNvPr id="9" name="Group 38"/>
          <p:cNvGrpSpPr>
            <a:grpSpLocks/>
          </p:cNvGrpSpPr>
          <p:nvPr/>
        </p:nvGrpSpPr>
        <p:grpSpPr bwMode="auto">
          <a:xfrm>
            <a:off x="3654425" y="3532188"/>
            <a:ext cx="3197225" cy="1939925"/>
            <a:chOff x="2302" y="2225"/>
            <a:chExt cx="2014" cy="1222"/>
          </a:xfrm>
        </p:grpSpPr>
        <p:sp>
          <p:nvSpPr>
            <p:cNvPr id="68626" name="Text Box 31"/>
            <p:cNvSpPr txBox="1">
              <a:spLocks noChangeArrowheads="1"/>
            </p:cNvSpPr>
            <p:nvPr/>
          </p:nvSpPr>
          <p:spPr bwMode="auto">
            <a:xfrm>
              <a:off x="2302" y="228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68627" name="Oval 32"/>
            <p:cNvSpPr>
              <a:spLocks noChangeArrowheads="1"/>
            </p:cNvSpPr>
            <p:nvPr/>
          </p:nvSpPr>
          <p:spPr bwMode="auto">
            <a:xfrm>
              <a:off x="4116" y="222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68628" name="Line 33"/>
            <p:cNvSpPr>
              <a:spLocks noChangeShapeType="1"/>
            </p:cNvSpPr>
            <p:nvPr/>
          </p:nvSpPr>
          <p:spPr bwMode="auto">
            <a:xfrm>
              <a:off x="2699" y="2274"/>
              <a:ext cx="145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8629" name="Line 34"/>
            <p:cNvSpPr>
              <a:spLocks noChangeShapeType="1"/>
            </p:cNvSpPr>
            <p:nvPr/>
          </p:nvSpPr>
          <p:spPr bwMode="auto">
            <a:xfrm flipH="1">
              <a:off x="4163" y="2274"/>
              <a:ext cx="0" cy="92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68630" name="Text Box 35"/>
            <p:cNvSpPr txBox="1">
              <a:spLocks noChangeArrowheads="1"/>
            </p:cNvSpPr>
            <p:nvPr/>
          </p:nvSpPr>
          <p:spPr bwMode="auto">
            <a:xfrm>
              <a:off x="4008" y="321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sp>
          <p:nvSpPr>
            <p:cNvPr id="68631" name="Line 36"/>
            <p:cNvSpPr>
              <a:spLocks noChangeShapeType="1"/>
            </p:cNvSpPr>
            <p:nvPr/>
          </p:nvSpPr>
          <p:spPr bwMode="auto">
            <a:xfrm flipH="1">
              <a:off x="2519" y="2278"/>
              <a:ext cx="15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8623" name="Rectangle 37"/>
          <p:cNvSpPr>
            <a:spLocks noChangeArrowheads="1"/>
          </p:cNvSpPr>
          <p:nvPr/>
        </p:nvSpPr>
        <p:spPr bwMode="auto">
          <a:xfrm>
            <a:off x="0" y="944563"/>
            <a:ext cx="430688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buClr>
                <a:srgbClr val="00B85C"/>
              </a:buClr>
              <a:buFont typeface="Wingdings" pitchFamily="2" charset="2"/>
              <a:buNone/>
            </a:pPr>
            <a:r>
              <a:rPr lang="bg-BG" altLang="bg-BG" sz="2400" b="1">
                <a:cs typeface="Arial" charset="0"/>
              </a:rPr>
              <a:t>Пример</a:t>
            </a:r>
            <a:r>
              <a:rPr lang="en-US" altLang="bg-BG" sz="2400" b="1">
                <a:cs typeface="Arial" charset="0"/>
              </a:rPr>
              <a:t>:</a:t>
            </a:r>
            <a:r>
              <a:rPr lang="en-US" altLang="bg-BG" sz="2400">
                <a:cs typeface="Arial" charset="0"/>
              </a:rPr>
              <a:t>  </a:t>
            </a:r>
            <a:br>
              <a:rPr lang="en-US" altLang="bg-BG" sz="2400">
                <a:cs typeface="Arial" charset="0"/>
              </a:rPr>
            </a:br>
            <a:r>
              <a:rPr lang="ru-RU" altLang="bg-BG" sz="2000">
                <a:cs typeface="Arial" charset="0"/>
              </a:rPr>
              <a:t>цената от поскъпването на газ новата технология намаляват производствените разходи</a:t>
            </a:r>
            <a:endParaRPr lang="en-US" altLang="bg-BG" sz="2000">
              <a:cs typeface="Arial" charset="0"/>
            </a:endParaRPr>
          </a:p>
        </p:txBody>
      </p:sp>
      <p:sp>
        <p:nvSpPr>
          <p:cNvPr id="216103" name="Rectangle 39"/>
          <p:cNvSpPr>
            <a:spLocks noChangeArrowheads="1"/>
          </p:cNvSpPr>
          <p:nvPr/>
        </p:nvSpPr>
        <p:spPr bwMode="auto">
          <a:xfrm>
            <a:off x="544513" y="3279775"/>
            <a:ext cx="25431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20000"/>
              </a:spcBef>
              <a:buClr>
                <a:srgbClr val="00B85C"/>
              </a:buClr>
              <a:buFont typeface="Wingdings" pitchFamily="2" charset="2"/>
              <a:buNone/>
            </a:pPr>
            <a:endParaRPr lang="en-US" altLang="bg-BG" sz="2500">
              <a:cs typeface="Arial" charset="0"/>
            </a:endParaRPr>
          </a:p>
        </p:txBody>
      </p:sp>
      <p:sp>
        <p:nvSpPr>
          <p:cNvPr id="68625" name="Rectangle 1"/>
          <p:cNvSpPr>
            <a:spLocks noChangeArrowheads="1"/>
          </p:cNvSpPr>
          <p:nvPr/>
        </p:nvSpPr>
        <p:spPr bwMode="auto">
          <a:xfrm>
            <a:off x="239713" y="3705225"/>
            <a:ext cx="31337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2400"/>
              <a:t>Но ако предлагането нараства повече от търсенето, P падат.</a:t>
            </a:r>
            <a:endParaRPr lang="bg-BG" altLang="bg-BG" sz="24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216103">
                                            <p:txEl>
                                              <p:pRg st="0" end="0"/>
                                            </p:txEl>
                                          </p:spTgt>
                                        </p:tgtEl>
                                        <p:attrNameLst>
                                          <p:attrName>style.visibility</p:attrName>
                                        </p:attrNameLst>
                                      </p:cBhvr>
                                      <p:to>
                                        <p:strVal val="visible"/>
                                      </p:to>
                                    </p:set>
                                    <p:animEffect transition="in" filter="wipe(left)">
                                      <p:cBhvr>
                                        <p:cTn id="7" dur="500"/>
                                        <p:tgtEl>
                                          <p:spTgt spid="2161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16092"/>
                                        </p:tgtEl>
                                        <p:attrNameLst>
                                          <p:attrName>style.visibility</p:attrName>
                                        </p:attrNameLst>
                                      </p:cBhvr>
                                      <p:to>
                                        <p:strVal val="visible"/>
                                      </p:to>
                                    </p:set>
                                    <p:anim calcmode="lin" valueType="num">
                                      <p:cBhvr>
                                        <p:cTn id="12" dur="500" fill="hold"/>
                                        <p:tgtEl>
                                          <p:spTgt spid="216092"/>
                                        </p:tgtEl>
                                        <p:attrNameLst>
                                          <p:attrName>ppt_x</p:attrName>
                                        </p:attrNameLst>
                                      </p:cBhvr>
                                      <p:tavLst>
                                        <p:tav tm="0">
                                          <p:val>
                                            <p:strVal val="#ppt_x-#ppt_w/2"/>
                                          </p:val>
                                        </p:tav>
                                        <p:tav tm="100000">
                                          <p:val>
                                            <p:strVal val="#ppt_x"/>
                                          </p:val>
                                        </p:tav>
                                      </p:tavLst>
                                    </p:anim>
                                    <p:anim calcmode="lin" valueType="num">
                                      <p:cBhvr>
                                        <p:cTn id="13" dur="500" fill="hold"/>
                                        <p:tgtEl>
                                          <p:spTgt spid="216092"/>
                                        </p:tgtEl>
                                        <p:attrNameLst>
                                          <p:attrName>ppt_y</p:attrName>
                                        </p:attrNameLst>
                                      </p:cBhvr>
                                      <p:tavLst>
                                        <p:tav tm="0">
                                          <p:val>
                                            <p:strVal val="#ppt_y"/>
                                          </p:val>
                                        </p:tav>
                                        <p:tav tm="100000">
                                          <p:val>
                                            <p:strVal val="#ppt_y"/>
                                          </p:val>
                                        </p:tav>
                                      </p:tavLst>
                                    </p:anim>
                                    <p:anim calcmode="lin" valueType="num">
                                      <p:cBhvr>
                                        <p:cTn id="14" dur="500" fill="hold"/>
                                        <p:tgtEl>
                                          <p:spTgt spid="216092"/>
                                        </p:tgtEl>
                                        <p:attrNameLst>
                                          <p:attrName>ppt_w</p:attrName>
                                        </p:attrNameLst>
                                      </p:cBhvr>
                                      <p:tavLst>
                                        <p:tav tm="0">
                                          <p:val>
                                            <p:fltVal val="0"/>
                                          </p:val>
                                        </p:tav>
                                        <p:tav tm="100000">
                                          <p:val>
                                            <p:strVal val="#ppt_w"/>
                                          </p:val>
                                        </p:tav>
                                      </p:tavLst>
                                    </p:anim>
                                    <p:anim calcmode="lin" valueType="num">
                                      <p:cBhvr>
                                        <p:cTn id="15" dur="500" fill="hold"/>
                                        <p:tgtEl>
                                          <p:spTgt spid="216092"/>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1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Left)">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216093"/>
                                        </p:tgtEl>
                                        <p:attrNameLst>
                                          <p:attrName>style.visibility</p:attrName>
                                        </p:attrNameLst>
                                      </p:cBhvr>
                                      <p:to>
                                        <p:strVal val="visible"/>
                                      </p:to>
                                    </p:set>
                                    <p:anim calcmode="lin" valueType="num">
                                      <p:cBhvr>
                                        <p:cTn id="24" dur="500" fill="hold"/>
                                        <p:tgtEl>
                                          <p:spTgt spid="216093"/>
                                        </p:tgtEl>
                                        <p:attrNameLst>
                                          <p:attrName>ppt_x</p:attrName>
                                        </p:attrNameLst>
                                      </p:cBhvr>
                                      <p:tavLst>
                                        <p:tav tm="0">
                                          <p:val>
                                            <p:strVal val="#ppt_x-#ppt_w/2"/>
                                          </p:val>
                                        </p:tav>
                                        <p:tav tm="100000">
                                          <p:val>
                                            <p:strVal val="#ppt_x"/>
                                          </p:val>
                                        </p:tav>
                                      </p:tavLst>
                                    </p:anim>
                                    <p:anim calcmode="lin" valueType="num">
                                      <p:cBhvr>
                                        <p:cTn id="25" dur="500" fill="hold"/>
                                        <p:tgtEl>
                                          <p:spTgt spid="216093"/>
                                        </p:tgtEl>
                                        <p:attrNameLst>
                                          <p:attrName>ppt_y</p:attrName>
                                        </p:attrNameLst>
                                      </p:cBhvr>
                                      <p:tavLst>
                                        <p:tav tm="0">
                                          <p:val>
                                            <p:strVal val="#ppt_y"/>
                                          </p:val>
                                        </p:tav>
                                        <p:tav tm="100000">
                                          <p:val>
                                            <p:strVal val="#ppt_y"/>
                                          </p:val>
                                        </p:tav>
                                      </p:tavLst>
                                    </p:anim>
                                    <p:anim calcmode="lin" valueType="num">
                                      <p:cBhvr>
                                        <p:cTn id="26" dur="500" fill="hold"/>
                                        <p:tgtEl>
                                          <p:spTgt spid="216093"/>
                                        </p:tgtEl>
                                        <p:attrNameLst>
                                          <p:attrName>ppt_w</p:attrName>
                                        </p:attrNameLst>
                                      </p:cBhvr>
                                      <p:tavLst>
                                        <p:tav tm="0">
                                          <p:val>
                                            <p:fltVal val="0"/>
                                          </p:val>
                                        </p:tav>
                                        <p:tav tm="100000">
                                          <p:val>
                                            <p:strVal val="#ppt_w"/>
                                          </p:val>
                                        </p:tav>
                                      </p:tavLst>
                                    </p:anim>
                                    <p:anim calcmode="lin" valueType="num">
                                      <p:cBhvr>
                                        <p:cTn id="27" dur="500" fill="hold"/>
                                        <p:tgtEl>
                                          <p:spTgt spid="21609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downLeft)">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92" grpId="0" animBg="1"/>
      <p:bldP spid="216093" grpId="0" animBg="1"/>
      <p:bldP spid="216103" grpId="0" build="p" bldLvl="5"/>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69634"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t>
            </a:r>
            <a:br>
              <a:rPr lang="en-US" sz="2400" b="0" dirty="0" smtClean="0">
                <a:solidFill>
                  <a:srgbClr val="339966"/>
                </a:solidFill>
                <a:effectLst>
                  <a:outerShdw blurRad="38100" dist="38100" dir="2700000" algn="tl">
                    <a:srgbClr val="C0C0C0"/>
                  </a:outerShdw>
                </a:effectLst>
                <a:latin typeface="Tahoma" pitchFamily="34" charset="0"/>
                <a:cs typeface="Arial" charset="0"/>
              </a:rPr>
            </a:br>
            <a:r>
              <a:rPr lang="ru-RU" sz="2400" b="0" dirty="0" err="1">
                <a:solidFill>
                  <a:srgbClr val="339966"/>
                </a:solidFill>
                <a:effectLst>
                  <a:outerShdw blurRad="38100" dist="38100" dir="2700000" algn="tl">
                    <a:srgbClr val="C0C0C0"/>
                  </a:outerShdw>
                </a:effectLst>
                <a:latin typeface="Tahoma" pitchFamily="34" charset="0"/>
                <a:cs typeface="Arial" charset="0"/>
              </a:rPr>
              <a:t>Промените</a:t>
            </a:r>
            <a:r>
              <a:rPr lang="ru-RU" sz="2400" b="0" dirty="0">
                <a:solidFill>
                  <a:srgbClr val="339966"/>
                </a:solidFill>
                <a:effectLst>
                  <a:outerShdw blurRad="38100" dist="38100" dir="2700000" algn="tl">
                    <a:srgbClr val="C0C0C0"/>
                  </a:outerShdw>
                </a:effectLst>
                <a:latin typeface="Tahoma" pitchFamily="34" charset="0"/>
                <a:cs typeface="Arial" charset="0"/>
              </a:rPr>
              <a:t> в </a:t>
            </a:r>
            <a:r>
              <a:rPr lang="ru-RU" sz="2400" b="0" dirty="0" err="1">
                <a:solidFill>
                  <a:srgbClr val="339966"/>
                </a:solidFill>
                <a:effectLst>
                  <a:outerShdw blurRad="38100" dist="38100" dir="2700000" algn="tl">
                    <a:srgbClr val="C0C0C0"/>
                  </a:outerShdw>
                </a:effectLst>
                <a:latin typeface="Tahoma" pitchFamily="34" charset="0"/>
                <a:cs typeface="Arial" charset="0"/>
              </a:rPr>
              <a:t>търсенето</a:t>
            </a:r>
            <a:r>
              <a:rPr lang="ru-RU" sz="2400" b="0" dirty="0">
                <a:solidFill>
                  <a:srgbClr val="339966"/>
                </a:solidFill>
                <a:effectLst>
                  <a:outerShdw blurRad="38100" dist="38100" dir="2700000" algn="tl">
                    <a:srgbClr val="C0C0C0"/>
                  </a:outerShdw>
                </a:effectLst>
                <a:latin typeface="Tahoma" pitchFamily="34" charset="0"/>
                <a:cs typeface="Arial" charset="0"/>
              </a:rPr>
              <a:t> и </a:t>
            </a:r>
            <a:r>
              <a:rPr lang="ru-RU" sz="2400" b="0" dirty="0" err="1">
                <a:solidFill>
                  <a:srgbClr val="339966"/>
                </a:solidFill>
                <a:effectLst>
                  <a:outerShdw blurRad="38100" dist="38100" dir="2700000" algn="tl">
                    <a:srgbClr val="C0C0C0"/>
                  </a:outerShdw>
                </a:effectLst>
                <a:latin typeface="Tahoma" pitchFamily="34" charset="0"/>
                <a:cs typeface="Arial" charset="0"/>
              </a:rPr>
              <a:t>предлагането</a:t>
            </a:r>
            <a:endParaRPr lang="en-US" sz="3600" dirty="0" smtClean="0">
              <a:solidFill>
                <a:srgbClr val="339966"/>
              </a:solidFill>
              <a:effectLst>
                <a:outerShdw blurRad="38100" dist="38100" dir="2700000" algn="tl">
                  <a:srgbClr val="C0C0C0"/>
                </a:outerShdw>
              </a:effectLst>
              <a:cs typeface="Arial" charset="0"/>
            </a:endParaRPr>
          </a:p>
        </p:txBody>
      </p:sp>
      <p:grpSp>
        <p:nvGrpSpPr>
          <p:cNvPr id="69636" name="Group 11"/>
          <p:cNvGrpSpPr>
            <a:grpSpLocks/>
          </p:cNvGrpSpPr>
          <p:nvPr/>
        </p:nvGrpSpPr>
        <p:grpSpPr bwMode="auto">
          <a:xfrm>
            <a:off x="593725" y="290513"/>
            <a:ext cx="8210550" cy="1049337"/>
            <a:chOff x="374" y="183"/>
            <a:chExt cx="5000" cy="661"/>
          </a:xfrm>
        </p:grpSpPr>
        <p:sp>
          <p:nvSpPr>
            <p:cNvPr id="69640"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9641"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9637"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6B115FC1-6EB1-4541-B25A-5115B6436761}" type="slidenum">
              <a:rPr lang="en-US" altLang="bg-BG" sz="1700">
                <a:solidFill>
                  <a:srgbClr val="777777"/>
                </a:solidFill>
                <a:latin typeface="Tahoma" pitchFamily="34" charset="0"/>
              </a:rPr>
              <a:pPr algn="r" eaLnBrk="1" hangingPunct="1">
                <a:lnSpc>
                  <a:spcPct val="100000"/>
                </a:lnSpc>
                <a:spcBef>
                  <a:spcPct val="0"/>
                </a:spcBef>
                <a:buClrTx/>
                <a:buSzTx/>
                <a:buFontTx/>
                <a:buNone/>
              </a:pPr>
              <a:t>64</a:t>
            </a:fld>
            <a:endParaRPr lang="en-US" altLang="bg-BG" sz="1700">
              <a:solidFill>
                <a:srgbClr val="777777"/>
              </a:solidFill>
              <a:latin typeface="Tahoma" pitchFamily="34" charset="0"/>
            </a:endParaRPr>
          </a:p>
        </p:txBody>
      </p:sp>
      <p:sp>
        <p:nvSpPr>
          <p:cNvPr id="69638" name="Rectangle 10"/>
          <p:cNvSpPr>
            <a:spLocks noChangeArrowheads="1"/>
          </p:cNvSpPr>
          <p:nvPr/>
        </p:nvSpPr>
        <p:spPr bwMode="auto">
          <a:xfrm>
            <a:off x="633413" y="1462088"/>
            <a:ext cx="8229600"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1720850" indent="-16065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rgbClr val="003399"/>
              </a:buClr>
              <a:buFont typeface="Wingdings" pitchFamily="2" charset="2"/>
              <a:buNone/>
            </a:pPr>
            <a:endParaRPr lang="en-US" altLang="bg-BG"/>
          </a:p>
        </p:txBody>
      </p:sp>
      <p:sp>
        <p:nvSpPr>
          <p:cNvPr id="69639" name="Rectangle 1"/>
          <p:cNvSpPr>
            <a:spLocks noChangeArrowheads="1"/>
          </p:cNvSpPr>
          <p:nvPr/>
        </p:nvSpPr>
        <p:spPr bwMode="auto">
          <a:xfrm>
            <a:off x="633413" y="1858963"/>
            <a:ext cx="75057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2400"/>
              <a:t>Използвайте метода на три стъпки, за да анализирате последиците от всяко събитие на равновесната цена и количеството на сваляне на музика.</a:t>
            </a:r>
          </a:p>
          <a:p>
            <a:pPr eaLnBrk="1" hangingPunct="1">
              <a:lnSpc>
                <a:spcPct val="100000"/>
              </a:lnSpc>
              <a:spcBef>
                <a:spcPct val="0"/>
              </a:spcBef>
              <a:buClrTx/>
              <a:buSzTx/>
              <a:buFontTx/>
              <a:buNone/>
            </a:pPr>
            <a:r>
              <a:rPr lang="ru-RU" altLang="bg-BG" sz="2400"/>
              <a:t>Събитие A: A спад в цената на CD-та</a:t>
            </a:r>
          </a:p>
          <a:p>
            <a:pPr eaLnBrk="1" hangingPunct="1">
              <a:lnSpc>
                <a:spcPct val="100000"/>
              </a:lnSpc>
              <a:spcBef>
                <a:spcPct val="0"/>
              </a:spcBef>
              <a:buClrTx/>
              <a:buSzTx/>
              <a:buFontTx/>
              <a:buNone/>
            </a:pPr>
            <a:r>
              <a:rPr lang="ru-RU" altLang="bg-BG" sz="2400"/>
              <a:t>Събитие B: Продавачите на сваляне на музика преговарят за намаляване на авторските и лицензионните възнаграждения, те трябва да плащат за всяка песен, която продават.</a:t>
            </a:r>
          </a:p>
          <a:p>
            <a:pPr eaLnBrk="1" hangingPunct="1">
              <a:lnSpc>
                <a:spcPct val="100000"/>
              </a:lnSpc>
              <a:spcBef>
                <a:spcPct val="0"/>
              </a:spcBef>
              <a:buClrTx/>
              <a:buSzTx/>
              <a:buFontTx/>
              <a:buNone/>
            </a:pPr>
            <a:r>
              <a:rPr lang="ru-RU" altLang="bg-BG" sz="2400"/>
              <a:t>Събитие C: Събитието A и B, както се случи.</a:t>
            </a:r>
            <a:endParaRPr lang="bg-BG" altLang="bg-BG" sz="2400"/>
          </a:p>
        </p:txBody>
      </p:sp>
    </p:spTree>
  </p:cSld>
  <p:clrMapOvr>
    <a:masterClrMapping/>
  </p:clrMapOvr>
  <p:transition spd="med">
    <p:diamon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70658"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en-US" sz="3600" dirty="0" smtClean="0">
                <a:solidFill>
                  <a:srgbClr val="339966"/>
                </a:solidFill>
                <a:effectLst>
                  <a:outerShdw blurRad="38100" dist="38100" dir="2700000" algn="tl">
                    <a:srgbClr val="C0C0C0"/>
                  </a:outerShdw>
                </a:effectLst>
                <a:cs typeface="Arial" charset="0"/>
              </a:rPr>
              <a:t>A.  </a:t>
            </a:r>
            <a:r>
              <a:rPr lang="bg-BG" sz="3600" dirty="0" smtClean="0">
                <a:solidFill>
                  <a:srgbClr val="339966"/>
                </a:solidFill>
                <a:effectLst>
                  <a:outerShdw blurRad="38100" dist="38100" dir="2700000" algn="tl">
                    <a:srgbClr val="C0C0C0"/>
                  </a:outerShdw>
                </a:effectLst>
                <a:cs typeface="Arial" charset="0"/>
              </a:rPr>
              <a:t>Намаляване на цените на </a:t>
            </a:r>
            <a:r>
              <a:rPr lang="en-US" sz="3600" dirty="0" smtClean="0">
                <a:solidFill>
                  <a:srgbClr val="339966"/>
                </a:solidFill>
                <a:effectLst>
                  <a:outerShdw blurRad="38100" dist="38100" dir="2700000" algn="tl">
                    <a:srgbClr val="C0C0C0"/>
                  </a:outerShdw>
                </a:effectLst>
                <a:cs typeface="Arial" charset="0"/>
              </a:rPr>
              <a:t>CD</a:t>
            </a:r>
          </a:p>
        </p:txBody>
      </p:sp>
      <p:grpSp>
        <p:nvGrpSpPr>
          <p:cNvPr id="70660" name="Group 11"/>
          <p:cNvGrpSpPr>
            <a:grpSpLocks/>
          </p:cNvGrpSpPr>
          <p:nvPr/>
        </p:nvGrpSpPr>
        <p:grpSpPr bwMode="auto">
          <a:xfrm>
            <a:off x="593725" y="290513"/>
            <a:ext cx="8210550" cy="1049337"/>
            <a:chOff x="374" y="183"/>
            <a:chExt cx="5000" cy="661"/>
          </a:xfrm>
        </p:grpSpPr>
        <p:sp>
          <p:nvSpPr>
            <p:cNvPr id="70697"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0698"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0661"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FB6EED1B-31FE-4501-8FCB-1A4963E2BD22}" type="slidenum">
              <a:rPr lang="en-US" altLang="bg-BG" sz="1700">
                <a:solidFill>
                  <a:srgbClr val="777777"/>
                </a:solidFill>
                <a:latin typeface="Tahoma" pitchFamily="34" charset="0"/>
              </a:rPr>
              <a:pPr algn="r" eaLnBrk="1" hangingPunct="1">
                <a:lnSpc>
                  <a:spcPct val="100000"/>
                </a:lnSpc>
                <a:spcBef>
                  <a:spcPct val="0"/>
                </a:spcBef>
                <a:buClrTx/>
                <a:buSzTx/>
                <a:buFontTx/>
                <a:buNone/>
              </a:pPr>
              <a:t>65</a:t>
            </a:fld>
            <a:endParaRPr lang="en-US" altLang="bg-BG" sz="1700">
              <a:solidFill>
                <a:srgbClr val="777777"/>
              </a:solidFill>
              <a:latin typeface="Tahoma" pitchFamily="34" charset="0"/>
            </a:endParaRPr>
          </a:p>
        </p:txBody>
      </p:sp>
      <p:sp>
        <p:nvSpPr>
          <p:cNvPr id="274474" name="Rectangle 42"/>
          <p:cNvSpPr>
            <a:spLocks noChangeArrowheads="1"/>
          </p:cNvSpPr>
          <p:nvPr/>
        </p:nvSpPr>
        <p:spPr bwMode="auto">
          <a:xfrm>
            <a:off x="636588" y="2973388"/>
            <a:ext cx="30908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2600">
                <a:cs typeface="Arial" charset="0"/>
              </a:rPr>
              <a:t>2.	</a:t>
            </a:r>
            <a:r>
              <a:rPr lang="en-US" altLang="bg-BG" sz="2600" b="1" i="1">
                <a:cs typeface="Arial" charset="0"/>
              </a:rPr>
              <a:t>D</a:t>
            </a:r>
            <a:r>
              <a:rPr lang="en-US" altLang="bg-BG" sz="2600">
                <a:cs typeface="Arial" charset="0"/>
              </a:rPr>
              <a:t> </a:t>
            </a:r>
            <a:r>
              <a:rPr lang="bg-BG" altLang="bg-BG" sz="1800">
                <a:cs typeface="Arial" charset="0"/>
              </a:rPr>
              <a:t>измества се наляво</a:t>
            </a:r>
            <a:endParaRPr lang="en-US" altLang="bg-BG" sz="1800" u="sng">
              <a:cs typeface="Arial" charset="0"/>
            </a:endParaRPr>
          </a:p>
        </p:txBody>
      </p:sp>
      <p:grpSp>
        <p:nvGrpSpPr>
          <p:cNvPr id="70663" name="Group 9"/>
          <p:cNvGrpSpPr>
            <a:grpSpLocks/>
          </p:cNvGrpSpPr>
          <p:nvPr/>
        </p:nvGrpSpPr>
        <p:grpSpPr bwMode="auto">
          <a:xfrm>
            <a:off x="4110038" y="2073275"/>
            <a:ext cx="4422775" cy="4106863"/>
            <a:chOff x="2579" y="785"/>
            <a:chExt cx="2786" cy="2420"/>
          </a:xfrm>
        </p:grpSpPr>
        <p:grpSp>
          <p:nvGrpSpPr>
            <p:cNvPr id="70692" name="Group 10"/>
            <p:cNvGrpSpPr>
              <a:grpSpLocks/>
            </p:cNvGrpSpPr>
            <p:nvPr/>
          </p:nvGrpSpPr>
          <p:grpSpPr bwMode="auto">
            <a:xfrm>
              <a:off x="2697" y="1037"/>
              <a:ext cx="2409" cy="2049"/>
              <a:chOff x="1098" y="1361"/>
              <a:chExt cx="2116" cy="2027"/>
            </a:xfrm>
          </p:grpSpPr>
          <p:sp>
            <p:nvSpPr>
              <p:cNvPr id="70695" name="Line 11"/>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0696" name="Line 12"/>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0693" name="Text Box 13"/>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70694" name="Text Box 14"/>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70664" name="Group 15"/>
          <p:cNvGrpSpPr>
            <a:grpSpLocks/>
          </p:cNvGrpSpPr>
          <p:nvPr/>
        </p:nvGrpSpPr>
        <p:grpSpPr bwMode="auto">
          <a:xfrm>
            <a:off x="5565775" y="2906713"/>
            <a:ext cx="2486025" cy="2901950"/>
            <a:chOff x="2850" y="1233"/>
            <a:chExt cx="1566" cy="1828"/>
          </a:xfrm>
        </p:grpSpPr>
        <p:sp>
          <p:nvSpPr>
            <p:cNvPr id="70690" name="Line 16"/>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0691" name="Text Box 17"/>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70665" name="Group 18"/>
          <p:cNvGrpSpPr>
            <a:grpSpLocks/>
          </p:cNvGrpSpPr>
          <p:nvPr/>
        </p:nvGrpSpPr>
        <p:grpSpPr bwMode="auto">
          <a:xfrm>
            <a:off x="4884738" y="2519363"/>
            <a:ext cx="1933575" cy="2901950"/>
            <a:chOff x="3067" y="1024"/>
            <a:chExt cx="1218" cy="1828"/>
          </a:xfrm>
        </p:grpSpPr>
        <p:sp>
          <p:nvSpPr>
            <p:cNvPr id="70688" name="Line 19"/>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0689" name="Text Box 20"/>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70666" name="Group 21"/>
          <p:cNvGrpSpPr>
            <a:grpSpLocks/>
          </p:cNvGrpSpPr>
          <p:nvPr/>
        </p:nvGrpSpPr>
        <p:grpSpPr bwMode="auto">
          <a:xfrm>
            <a:off x="3800475" y="3321050"/>
            <a:ext cx="2489200" cy="3036888"/>
            <a:chOff x="2480" y="1625"/>
            <a:chExt cx="1568" cy="1913"/>
          </a:xfrm>
        </p:grpSpPr>
        <p:sp>
          <p:nvSpPr>
            <p:cNvPr id="70682" name="Text Box 22"/>
            <p:cNvSpPr txBox="1">
              <a:spLocks noChangeArrowheads="1"/>
            </p:cNvSpPr>
            <p:nvPr/>
          </p:nvSpPr>
          <p:spPr bwMode="auto">
            <a:xfrm>
              <a:off x="2480" y="162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70683" name="Oval 23"/>
            <p:cNvSpPr>
              <a:spLocks noChangeArrowheads="1"/>
            </p:cNvSpPr>
            <p:nvPr/>
          </p:nvSpPr>
          <p:spPr bwMode="auto">
            <a:xfrm>
              <a:off x="3848" y="169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70684" name="Group 24"/>
            <p:cNvGrpSpPr>
              <a:grpSpLocks/>
            </p:cNvGrpSpPr>
            <p:nvPr/>
          </p:nvGrpSpPr>
          <p:grpSpPr bwMode="auto">
            <a:xfrm>
              <a:off x="2796" y="1737"/>
              <a:ext cx="1098" cy="1562"/>
              <a:chOff x="3068" y="1737"/>
              <a:chExt cx="826" cy="1117"/>
            </a:xfrm>
          </p:grpSpPr>
          <p:sp>
            <p:nvSpPr>
              <p:cNvPr id="70686" name="Line 25"/>
              <p:cNvSpPr>
                <a:spLocks noChangeShapeType="1"/>
              </p:cNvSpPr>
              <p:nvPr/>
            </p:nvSpPr>
            <p:spPr bwMode="auto">
              <a:xfrm>
                <a:off x="3068" y="1739"/>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70687" name="Line 26"/>
              <p:cNvSpPr>
                <a:spLocks noChangeShapeType="1"/>
              </p:cNvSpPr>
              <p:nvPr/>
            </p:nvSpPr>
            <p:spPr bwMode="auto">
              <a:xfrm>
                <a:off x="3894" y="1737"/>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0685" name="Text Box 27"/>
            <p:cNvSpPr txBox="1">
              <a:spLocks noChangeArrowheads="1"/>
            </p:cNvSpPr>
            <p:nvPr/>
          </p:nvSpPr>
          <p:spPr bwMode="auto">
            <a:xfrm>
              <a:off x="3740" y="330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9" name="Group 28"/>
          <p:cNvGrpSpPr>
            <a:grpSpLocks/>
          </p:cNvGrpSpPr>
          <p:nvPr/>
        </p:nvGrpSpPr>
        <p:grpSpPr bwMode="auto">
          <a:xfrm>
            <a:off x="4722813" y="2959100"/>
            <a:ext cx="2486025" cy="2901950"/>
            <a:chOff x="3569" y="1168"/>
            <a:chExt cx="1566" cy="1828"/>
          </a:xfrm>
        </p:grpSpPr>
        <p:sp>
          <p:nvSpPr>
            <p:cNvPr id="70680" name="Line 29"/>
            <p:cNvSpPr>
              <a:spLocks noChangeShapeType="1"/>
            </p:cNvSpPr>
            <p:nvPr/>
          </p:nvSpPr>
          <p:spPr bwMode="auto">
            <a:xfrm>
              <a:off x="3569" y="1168"/>
              <a:ext cx="1263"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0681" name="Text Box 30"/>
            <p:cNvSpPr txBox="1">
              <a:spLocks noChangeArrowheads="1"/>
            </p:cNvSpPr>
            <p:nvPr/>
          </p:nvSpPr>
          <p:spPr bwMode="auto">
            <a:xfrm>
              <a:off x="4791" y="270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2</a:t>
              </a:r>
            </a:p>
          </p:txBody>
        </p:sp>
      </p:grpSp>
      <p:sp>
        <p:nvSpPr>
          <p:cNvPr id="274463" name="Line 31"/>
          <p:cNvSpPr>
            <a:spLocks noChangeShapeType="1"/>
          </p:cNvSpPr>
          <p:nvPr/>
        </p:nvSpPr>
        <p:spPr bwMode="auto">
          <a:xfrm rot="10800000">
            <a:off x="5008563" y="3259138"/>
            <a:ext cx="782637"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0669" name="Text Box 32"/>
          <p:cNvSpPr txBox="1">
            <a:spLocks noChangeArrowheads="1"/>
          </p:cNvSpPr>
          <p:nvPr/>
        </p:nvSpPr>
        <p:spPr bwMode="auto">
          <a:xfrm>
            <a:off x="4905375" y="1530350"/>
            <a:ext cx="3627438" cy="862013"/>
          </a:xfrm>
          <a:prstGeom prst="rect">
            <a:avLst/>
          </a:prstGeom>
          <a:solidFill>
            <a:schemeClr val="bg1"/>
          </a:solidFill>
          <a:ln w="9525">
            <a:solidFill>
              <a:schemeClr val="tx1"/>
            </a:solidFill>
            <a:miter lim="800000"/>
            <a:headEnd/>
            <a:tailEnd/>
          </a:ln>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bg-BG" altLang="bg-BG" sz="2500">
                <a:cs typeface="Arial" charset="0"/>
              </a:rPr>
              <a:t>Пазар на музикални сваляния на песни</a:t>
            </a:r>
            <a:endParaRPr lang="en-US" altLang="bg-BG" sz="2500">
              <a:cs typeface="Arial" charset="0"/>
            </a:endParaRPr>
          </a:p>
        </p:txBody>
      </p:sp>
      <p:grpSp>
        <p:nvGrpSpPr>
          <p:cNvPr id="10" name="Group 33"/>
          <p:cNvGrpSpPr>
            <a:grpSpLocks/>
          </p:cNvGrpSpPr>
          <p:nvPr/>
        </p:nvGrpSpPr>
        <p:grpSpPr bwMode="auto">
          <a:xfrm>
            <a:off x="3789363" y="3949700"/>
            <a:ext cx="2089150" cy="2414588"/>
            <a:chOff x="2473" y="2021"/>
            <a:chExt cx="1316" cy="1521"/>
          </a:xfrm>
        </p:grpSpPr>
        <p:grpSp>
          <p:nvGrpSpPr>
            <p:cNvPr id="70674" name="Group 34"/>
            <p:cNvGrpSpPr>
              <a:grpSpLocks/>
            </p:cNvGrpSpPr>
            <p:nvPr/>
          </p:nvGrpSpPr>
          <p:grpSpPr bwMode="auto">
            <a:xfrm>
              <a:off x="2793" y="2135"/>
              <a:ext cx="862" cy="1166"/>
              <a:chOff x="3068" y="1737"/>
              <a:chExt cx="826" cy="1117"/>
            </a:xfrm>
          </p:grpSpPr>
          <p:sp>
            <p:nvSpPr>
              <p:cNvPr id="70678" name="Line 35"/>
              <p:cNvSpPr>
                <a:spLocks noChangeShapeType="1"/>
              </p:cNvSpPr>
              <p:nvPr/>
            </p:nvSpPr>
            <p:spPr bwMode="auto">
              <a:xfrm>
                <a:off x="3068" y="1739"/>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70679" name="Line 36"/>
              <p:cNvSpPr>
                <a:spLocks noChangeShapeType="1"/>
              </p:cNvSpPr>
              <p:nvPr/>
            </p:nvSpPr>
            <p:spPr bwMode="auto">
              <a:xfrm>
                <a:off x="3894" y="1737"/>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0675" name="Oval 37"/>
            <p:cNvSpPr>
              <a:spLocks noChangeArrowheads="1"/>
            </p:cNvSpPr>
            <p:nvPr/>
          </p:nvSpPr>
          <p:spPr bwMode="auto">
            <a:xfrm>
              <a:off x="3605" y="209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0676" name="Text Box 38"/>
            <p:cNvSpPr txBox="1">
              <a:spLocks noChangeArrowheads="1"/>
            </p:cNvSpPr>
            <p:nvPr/>
          </p:nvSpPr>
          <p:spPr bwMode="auto">
            <a:xfrm>
              <a:off x="2473" y="202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70677" name="Text Box 39"/>
            <p:cNvSpPr txBox="1">
              <a:spLocks noChangeArrowheads="1"/>
            </p:cNvSpPr>
            <p:nvPr/>
          </p:nvSpPr>
          <p:spPr bwMode="auto">
            <a:xfrm>
              <a:off x="3481" y="33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grpSp>
      <p:sp>
        <p:nvSpPr>
          <p:cNvPr id="274472" name="Rectangle 40"/>
          <p:cNvSpPr>
            <a:spLocks noChangeArrowheads="1"/>
          </p:cNvSpPr>
          <p:nvPr/>
        </p:nvSpPr>
        <p:spPr bwMode="auto">
          <a:xfrm>
            <a:off x="381000" y="2309813"/>
            <a:ext cx="33432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2600">
                <a:cs typeface="Arial" charset="0"/>
              </a:rPr>
              <a:t>1.	</a:t>
            </a:r>
            <a:r>
              <a:rPr lang="en-US" altLang="bg-BG" sz="2600" b="1" i="1">
                <a:cs typeface="Arial" charset="0"/>
              </a:rPr>
              <a:t>D</a:t>
            </a:r>
            <a:r>
              <a:rPr lang="en-US" altLang="bg-BG" sz="2600">
                <a:cs typeface="Arial" charset="0"/>
              </a:rPr>
              <a:t> </a:t>
            </a:r>
            <a:r>
              <a:rPr lang="bg-BG" altLang="bg-BG" sz="1800">
                <a:cs typeface="Arial" charset="0"/>
              </a:rPr>
              <a:t>кривата се измества</a:t>
            </a:r>
            <a:endParaRPr lang="en-US" altLang="bg-BG" sz="1800">
              <a:cs typeface="Arial" charset="0"/>
            </a:endParaRPr>
          </a:p>
        </p:txBody>
      </p:sp>
      <p:sp>
        <p:nvSpPr>
          <p:cNvPr id="274476" name="Rectangle 44"/>
          <p:cNvSpPr>
            <a:spLocks noChangeArrowheads="1"/>
          </p:cNvSpPr>
          <p:nvPr/>
        </p:nvSpPr>
        <p:spPr bwMode="auto">
          <a:xfrm>
            <a:off x="642938" y="3616325"/>
            <a:ext cx="3084512"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2600">
                <a:cs typeface="Arial" charset="0"/>
              </a:rPr>
              <a:t>3.	</a:t>
            </a:r>
            <a:r>
              <a:rPr lang="en-US" altLang="bg-BG" sz="2600" b="1" i="1">
                <a:cs typeface="Arial" charset="0"/>
              </a:rPr>
              <a:t>P</a:t>
            </a:r>
            <a:r>
              <a:rPr lang="en-US" altLang="bg-BG" sz="2600">
                <a:cs typeface="Arial" charset="0"/>
              </a:rPr>
              <a:t> </a:t>
            </a:r>
            <a:r>
              <a:rPr lang="bg-BG" altLang="bg-BG" sz="2600">
                <a:cs typeface="Arial" charset="0"/>
              </a:rPr>
              <a:t>и</a:t>
            </a:r>
            <a:r>
              <a:rPr lang="en-US" altLang="bg-BG" sz="2600">
                <a:cs typeface="Arial" charset="0"/>
              </a:rPr>
              <a:t> </a:t>
            </a:r>
            <a:r>
              <a:rPr lang="en-US" altLang="bg-BG" sz="2600" b="1" i="1">
                <a:cs typeface="Arial" charset="0"/>
              </a:rPr>
              <a:t>Q</a:t>
            </a:r>
            <a:r>
              <a:rPr lang="en-US" altLang="bg-BG" sz="2600">
                <a:cs typeface="Arial" charset="0"/>
              </a:rPr>
              <a:t> </a:t>
            </a:r>
            <a:r>
              <a:rPr lang="bg-BG" altLang="bg-BG" sz="2600">
                <a:cs typeface="Arial" charset="0"/>
              </a:rPr>
              <a:t>и двете намаляват</a:t>
            </a:r>
            <a:r>
              <a:rPr lang="en-US" altLang="bg-BG" sz="2600">
                <a:cs typeface="Arial" charset="0"/>
              </a:rPr>
              <a:t>.</a:t>
            </a:r>
            <a:endParaRPr lang="en-US" altLang="bg-BG" sz="2600" u="sng">
              <a:cs typeface="Arial" charset="0"/>
            </a:endParaRPr>
          </a:p>
        </p:txBody>
      </p:sp>
      <p:sp>
        <p:nvSpPr>
          <p:cNvPr id="70673" name="Rectangle 45"/>
          <p:cNvSpPr>
            <a:spLocks noChangeArrowheads="1"/>
          </p:cNvSpPr>
          <p:nvPr/>
        </p:nvSpPr>
        <p:spPr bwMode="auto">
          <a:xfrm>
            <a:off x="661988" y="1711325"/>
            <a:ext cx="137636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bg-BG" altLang="bg-BG" sz="2500" b="1" u="sng">
                <a:cs typeface="Arial" charset="0"/>
              </a:rPr>
              <a:t>стъпки</a:t>
            </a:r>
            <a:endParaRPr lang="en-US" altLang="bg-BG" sz="2500" b="1">
              <a:cs typeface="Arial" charset="0"/>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72"/>
                                        </p:tgtEl>
                                        <p:attrNameLst>
                                          <p:attrName>style.visibility</p:attrName>
                                        </p:attrNameLst>
                                      </p:cBhvr>
                                      <p:to>
                                        <p:strVal val="visible"/>
                                      </p:to>
                                    </p:set>
                                    <p:animEffect transition="in" filter="wipe(left)">
                                      <p:cBhvr>
                                        <p:cTn id="7" dur="500"/>
                                        <p:tgtEl>
                                          <p:spTgt spid="274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4474"/>
                                        </p:tgtEl>
                                        <p:attrNameLst>
                                          <p:attrName>style.visibility</p:attrName>
                                        </p:attrNameLst>
                                      </p:cBhvr>
                                      <p:to>
                                        <p:strVal val="visible"/>
                                      </p:to>
                                    </p:set>
                                    <p:animEffect transition="in" filter="wipe(left)">
                                      <p:cBhvr>
                                        <p:cTn id="12" dur="500"/>
                                        <p:tgtEl>
                                          <p:spTgt spid="274474"/>
                                        </p:tgtEl>
                                      </p:cBhvr>
                                    </p:animEffect>
                                  </p:childTnLst>
                                </p:cTn>
                              </p:par>
                            </p:childTnLst>
                          </p:cTn>
                        </p:par>
                        <p:par>
                          <p:cTn id="13" fill="hold" nodeType="afterGroup">
                            <p:stCondLst>
                              <p:cond delay="500"/>
                            </p:stCondLst>
                            <p:childTnLst>
                              <p:par>
                                <p:cTn id="14" presetID="17" presetClass="entr" presetSubtype="2" fill="hold" grpId="0" nodeType="afterEffect">
                                  <p:stCondLst>
                                    <p:cond delay="0"/>
                                  </p:stCondLst>
                                  <p:childTnLst>
                                    <p:set>
                                      <p:cBhvr>
                                        <p:cTn id="15" dur="1" fill="hold">
                                          <p:stCondLst>
                                            <p:cond delay="0"/>
                                          </p:stCondLst>
                                        </p:cTn>
                                        <p:tgtEl>
                                          <p:spTgt spid="274463"/>
                                        </p:tgtEl>
                                        <p:attrNameLst>
                                          <p:attrName>style.visibility</p:attrName>
                                        </p:attrNameLst>
                                      </p:cBhvr>
                                      <p:to>
                                        <p:strVal val="visible"/>
                                      </p:to>
                                    </p:set>
                                    <p:anim calcmode="lin" valueType="num">
                                      <p:cBhvr>
                                        <p:cTn id="16" dur="500" fill="hold"/>
                                        <p:tgtEl>
                                          <p:spTgt spid="274463"/>
                                        </p:tgtEl>
                                        <p:attrNameLst>
                                          <p:attrName>ppt_x</p:attrName>
                                        </p:attrNameLst>
                                      </p:cBhvr>
                                      <p:tavLst>
                                        <p:tav tm="0">
                                          <p:val>
                                            <p:strVal val="#ppt_x+#ppt_w/2"/>
                                          </p:val>
                                        </p:tav>
                                        <p:tav tm="100000">
                                          <p:val>
                                            <p:strVal val="#ppt_x"/>
                                          </p:val>
                                        </p:tav>
                                      </p:tavLst>
                                    </p:anim>
                                    <p:anim calcmode="lin" valueType="num">
                                      <p:cBhvr>
                                        <p:cTn id="17" dur="500" fill="hold"/>
                                        <p:tgtEl>
                                          <p:spTgt spid="274463"/>
                                        </p:tgtEl>
                                        <p:attrNameLst>
                                          <p:attrName>ppt_y</p:attrName>
                                        </p:attrNameLst>
                                      </p:cBhvr>
                                      <p:tavLst>
                                        <p:tav tm="0">
                                          <p:val>
                                            <p:strVal val="#ppt_y"/>
                                          </p:val>
                                        </p:tav>
                                        <p:tav tm="100000">
                                          <p:val>
                                            <p:strVal val="#ppt_y"/>
                                          </p:val>
                                        </p:tav>
                                      </p:tavLst>
                                    </p:anim>
                                    <p:anim calcmode="lin" valueType="num">
                                      <p:cBhvr>
                                        <p:cTn id="18" dur="500" fill="hold"/>
                                        <p:tgtEl>
                                          <p:spTgt spid="274463"/>
                                        </p:tgtEl>
                                        <p:attrNameLst>
                                          <p:attrName>ppt_w</p:attrName>
                                        </p:attrNameLst>
                                      </p:cBhvr>
                                      <p:tavLst>
                                        <p:tav tm="0">
                                          <p:val>
                                            <p:fltVal val="0"/>
                                          </p:val>
                                        </p:tav>
                                        <p:tav tm="100000">
                                          <p:val>
                                            <p:strVal val="#ppt_w"/>
                                          </p:val>
                                        </p:tav>
                                      </p:tavLst>
                                    </p:anim>
                                    <p:anim calcmode="lin" valueType="num">
                                      <p:cBhvr>
                                        <p:cTn id="19" dur="500" fill="hold"/>
                                        <p:tgtEl>
                                          <p:spTgt spid="274463"/>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000"/>
                            </p:stCondLst>
                            <p:childTnLst>
                              <p:par>
                                <p:cTn id="21" presetID="18" presetClass="entr" presetSubtype="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4476"/>
                                        </p:tgtEl>
                                        <p:attrNameLst>
                                          <p:attrName>style.visibility</p:attrName>
                                        </p:attrNameLst>
                                      </p:cBhvr>
                                      <p:to>
                                        <p:strVal val="visible"/>
                                      </p:to>
                                    </p:set>
                                    <p:animEffect transition="in" filter="wipe(left)">
                                      <p:cBhvr>
                                        <p:cTn id="28" dur="500"/>
                                        <p:tgtEl>
                                          <p:spTgt spid="274476"/>
                                        </p:tgtEl>
                                      </p:cBhvr>
                                    </p:animEffect>
                                  </p:childTnLst>
                                </p:cTn>
                              </p:par>
                            </p:childTnLst>
                          </p:cTn>
                        </p:par>
                        <p:par>
                          <p:cTn id="29" fill="hold" nodeType="afterGroup">
                            <p:stCondLst>
                              <p:cond delay="500"/>
                            </p:stCondLst>
                            <p:childTnLst>
                              <p:par>
                                <p:cTn id="30" presetID="18" presetClass="entr" presetSubtype="1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74" grpId="0"/>
      <p:bldP spid="274463" grpId="0" animBg="1"/>
      <p:bldP spid="274472" grpId="0"/>
      <p:bldP spid="274476"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71682"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352425"/>
            <a:ext cx="8208963" cy="954088"/>
          </a:xfrm>
        </p:spPr>
        <p:txBody>
          <a:bodyPr/>
          <a:lstStyle/>
          <a:p>
            <a:pPr algn="l" eaLnBrk="1" hangingPunct="1">
              <a:defRPr/>
            </a:pPr>
            <a:r>
              <a:rPr lang="en-US" sz="3600" dirty="0" smtClean="0">
                <a:solidFill>
                  <a:srgbClr val="339966"/>
                </a:solidFill>
                <a:effectLst>
                  <a:outerShdw blurRad="38100" dist="38100" dir="2700000" algn="tl">
                    <a:srgbClr val="C0C0C0"/>
                  </a:outerShdw>
                </a:effectLst>
                <a:cs typeface="Arial" charset="0"/>
              </a:rPr>
              <a:t>B. </a:t>
            </a:r>
            <a:r>
              <a:rPr lang="ru-RU" sz="3600" dirty="0" err="1">
                <a:solidFill>
                  <a:srgbClr val="339966"/>
                </a:solidFill>
                <a:effectLst>
                  <a:outerShdw blurRad="38100" dist="38100" dir="2700000" algn="tl">
                    <a:srgbClr val="C0C0C0"/>
                  </a:outerShdw>
                </a:effectLst>
                <a:cs typeface="Arial" charset="0"/>
              </a:rPr>
              <a:t>Падането</a:t>
            </a:r>
            <a:r>
              <a:rPr lang="ru-RU" sz="3600" dirty="0">
                <a:solidFill>
                  <a:srgbClr val="339966"/>
                </a:solidFill>
                <a:effectLst>
                  <a:outerShdw blurRad="38100" dist="38100" dir="2700000" algn="tl">
                    <a:srgbClr val="C0C0C0"/>
                  </a:outerShdw>
                </a:effectLst>
                <a:cs typeface="Arial" charset="0"/>
              </a:rPr>
              <a:t> на </a:t>
            </a:r>
            <a:r>
              <a:rPr lang="ru-RU" sz="3600" dirty="0" err="1">
                <a:solidFill>
                  <a:srgbClr val="339966"/>
                </a:solidFill>
                <a:effectLst>
                  <a:outerShdw blurRad="38100" dist="38100" dir="2700000" algn="tl">
                    <a:srgbClr val="C0C0C0"/>
                  </a:outerShdw>
                </a:effectLst>
                <a:cs typeface="Arial" charset="0"/>
              </a:rPr>
              <a:t>цената</a:t>
            </a:r>
            <a:r>
              <a:rPr lang="ru-RU" sz="3600" dirty="0">
                <a:solidFill>
                  <a:srgbClr val="339966"/>
                </a:solidFill>
                <a:effectLst>
                  <a:outerShdw blurRad="38100" dist="38100" dir="2700000" algn="tl">
                    <a:srgbClr val="C0C0C0"/>
                  </a:outerShdw>
                </a:effectLst>
                <a:cs typeface="Arial" charset="0"/>
              </a:rPr>
              <a:t> на </a:t>
            </a:r>
            <a:r>
              <a:rPr lang="ru-RU" sz="3600" dirty="0" err="1">
                <a:solidFill>
                  <a:srgbClr val="339966"/>
                </a:solidFill>
                <a:effectLst>
                  <a:outerShdw blurRad="38100" dist="38100" dir="2700000" algn="tl">
                    <a:srgbClr val="C0C0C0"/>
                  </a:outerShdw>
                </a:effectLst>
                <a:cs typeface="Arial" charset="0"/>
              </a:rPr>
              <a:t>авторски</a:t>
            </a:r>
            <a:r>
              <a:rPr lang="ru-RU" sz="3600" dirty="0">
                <a:solidFill>
                  <a:srgbClr val="339966"/>
                </a:solidFill>
                <a:effectLst>
                  <a:outerShdw blurRad="38100" dist="38100" dir="2700000" algn="tl">
                    <a:srgbClr val="C0C0C0"/>
                  </a:outerShdw>
                </a:effectLst>
                <a:cs typeface="Arial" charset="0"/>
              </a:rPr>
              <a:t> и </a:t>
            </a:r>
            <a:r>
              <a:rPr lang="ru-RU" sz="3600" dirty="0" err="1">
                <a:solidFill>
                  <a:srgbClr val="339966"/>
                </a:solidFill>
                <a:effectLst>
                  <a:outerShdw blurRad="38100" dist="38100" dir="2700000" algn="tl">
                    <a:srgbClr val="C0C0C0"/>
                  </a:outerShdw>
                </a:effectLst>
                <a:cs typeface="Arial" charset="0"/>
              </a:rPr>
              <a:t>лицензионни</a:t>
            </a:r>
            <a:r>
              <a:rPr lang="ru-RU" sz="3600" dirty="0">
                <a:solidFill>
                  <a:srgbClr val="339966"/>
                </a:solidFill>
                <a:effectLst>
                  <a:outerShdw blurRad="38100" dist="38100" dir="2700000" algn="tl">
                    <a:srgbClr val="C0C0C0"/>
                  </a:outerShdw>
                </a:effectLst>
                <a:cs typeface="Arial" charset="0"/>
              </a:rPr>
              <a:t> </a:t>
            </a:r>
            <a:r>
              <a:rPr lang="ru-RU" sz="3600" dirty="0" err="1">
                <a:solidFill>
                  <a:srgbClr val="339966"/>
                </a:solidFill>
                <a:effectLst>
                  <a:outerShdw blurRad="38100" dist="38100" dir="2700000" algn="tl">
                    <a:srgbClr val="C0C0C0"/>
                  </a:outerShdw>
                </a:effectLst>
                <a:cs typeface="Arial" charset="0"/>
              </a:rPr>
              <a:t>възнаграждения</a:t>
            </a:r>
            <a:endParaRPr lang="en-US" sz="3600" dirty="0" smtClean="0">
              <a:solidFill>
                <a:srgbClr val="339966"/>
              </a:solidFill>
              <a:effectLst>
                <a:outerShdw blurRad="38100" dist="38100" dir="2700000" algn="tl">
                  <a:srgbClr val="C0C0C0"/>
                </a:outerShdw>
              </a:effectLst>
              <a:cs typeface="Arial" charset="0"/>
            </a:endParaRPr>
          </a:p>
        </p:txBody>
      </p:sp>
      <p:grpSp>
        <p:nvGrpSpPr>
          <p:cNvPr id="71684" name="Group 11"/>
          <p:cNvGrpSpPr>
            <a:grpSpLocks/>
          </p:cNvGrpSpPr>
          <p:nvPr/>
        </p:nvGrpSpPr>
        <p:grpSpPr bwMode="auto">
          <a:xfrm>
            <a:off x="593725" y="290513"/>
            <a:ext cx="8210550" cy="1049337"/>
            <a:chOff x="374" y="183"/>
            <a:chExt cx="5000" cy="661"/>
          </a:xfrm>
        </p:grpSpPr>
        <p:sp>
          <p:nvSpPr>
            <p:cNvPr id="71722"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1723"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1685"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58D73336-789C-4C2A-B3F7-226877DE2FEE}" type="slidenum">
              <a:rPr lang="en-US" altLang="bg-BG" sz="1700">
                <a:solidFill>
                  <a:srgbClr val="777777"/>
                </a:solidFill>
                <a:latin typeface="Tahoma" pitchFamily="34" charset="0"/>
              </a:rPr>
              <a:pPr algn="r" eaLnBrk="1" hangingPunct="1">
                <a:lnSpc>
                  <a:spcPct val="100000"/>
                </a:lnSpc>
                <a:spcBef>
                  <a:spcPct val="0"/>
                </a:spcBef>
                <a:buClrTx/>
                <a:buSzTx/>
                <a:buFontTx/>
                <a:buNone/>
              </a:pPr>
              <a:t>66</a:t>
            </a:fld>
            <a:endParaRPr lang="en-US" altLang="bg-BG" sz="1700">
              <a:solidFill>
                <a:srgbClr val="777777"/>
              </a:solidFill>
              <a:latin typeface="Tahoma" pitchFamily="34" charset="0"/>
            </a:endParaRPr>
          </a:p>
        </p:txBody>
      </p:sp>
      <p:grpSp>
        <p:nvGrpSpPr>
          <p:cNvPr id="71686" name="Group 9"/>
          <p:cNvGrpSpPr>
            <a:grpSpLocks/>
          </p:cNvGrpSpPr>
          <p:nvPr/>
        </p:nvGrpSpPr>
        <p:grpSpPr bwMode="auto">
          <a:xfrm>
            <a:off x="4318000" y="2114550"/>
            <a:ext cx="4422775" cy="4106863"/>
            <a:chOff x="2579" y="785"/>
            <a:chExt cx="2786" cy="2420"/>
          </a:xfrm>
        </p:grpSpPr>
        <p:grpSp>
          <p:nvGrpSpPr>
            <p:cNvPr id="71717" name="Group 10"/>
            <p:cNvGrpSpPr>
              <a:grpSpLocks/>
            </p:cNvGrpSpPr>
            <p:nvPr/>
          </p:nvGrpSpPr>
          <p:grpSpPr bwMode="auto">
            <a:xfrm>
              <a:off x="2697" y="1037"/>
              <a:ext cx="2409" cy="2049"/>
              <a:chOff x="1098" y="1361"/>
              <a:chExt cx="2116" cy="2027"/>
            </a:xfrm>
          </p:grpSpPr>
          <p:sp>
            <p:nvSpPr>
              <p:cNvPr id="71720" name="Line 11"/>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1721" name="Line 12"/>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1718" name="Text Box 13"/>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p>
          </p:txBody>
        </p:sp>
        <p:sp>
          <p:nvSpPr>
            <p:cNvPr id="71719" name="Text Box 14"/>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p>
          </p:txBody>
        </p:sp>
      </p:grpSp>
      <p:grpSp>
        <p:nvGrpSpPr>
          <p:cNvPr id="71687" name="Group 15"/>
          <p:cNvGrpSpPr>
            <a:grpSpLocks/>
          </p:cNvGrpSpPr>
          <p:nvPr/>
        </p:nvGrpSpPr>
        <p:grpSpPr bwMode="auto">
          <a:xfrm>
            <a:off x="5773738" y="2947988"/>
            <a:ext cx="2486025" cy="2901950"/>
            <a:chOff x="2850" y="1233"/>
            <a:chExt cx="1566" cy="1828"/>
          </a:xfrm>
        </p:grpSpPr>
        <p:sp>
          <p:nvSpPr>
            <p:cNvPr id="71715" name="Line 16"/>
            <p:cNvSpPr>
              <a:spLocks noChangeShapeType="1"/>
            </p:cNvSpPr>
            <p:nvPr/>
          </p:nvSpPr>
          <p:spPr bwMode="auto">
            <a:xfrm>
              <a:off x="2850" y="1233"/>
              <a:ext cx="1263" cy="1587"/>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1716" name="Text Box 17"/>
            <p:cNvSpPr txBox="1">
              <a:spLocks noChangeArrowheads="1"/>
            </p:cNvSpPr>
            <p:nvPr/>
          </p:nvSpPr>
          <p:spPr bwMode="auto">
            <a:xfrm>
              <a:off x="4072" y="277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D</a:t>
              </a:r>
              <a:r>
                <a:rPr lang="en-US" altLang="bg-BG" sz="2400" baseline="-25000">
                  <a:cs typeface="Arial" charset="0"/>
                </a:rPr>
                <a:t>1</a:t>
              </a:r>
            </a:p>
          </p:txBody>
        </p:sp>
      </p:grpSp>
      <p:grpSp>
        <p:nvGrpSpPr>
          <p:cNvPr id="71688" name="Group 18"/>
          <p:cNvGrpSpPr>
            <a:grpSpLocks/>
          </p:cNvGrpSpPr>
          <p:nvPr/>
        </p:nvGrpSpPr>
        <p:grpSpPr bwMode="auto">
          <a:xfrm>
            <a:off x="5092700" y="2560638"/>
            <a:ext cx="1933575" cy="2901950"/>
            <a:chOff x="3067" y="1024"/>
            <a:chExt cx="1218" cy="1828"/>
          </a:xfrm>
        </p:grpSpPr>
        <p:sp>
          <p:nvSpPr>
            <p:cNvPr id="71713" name="Line 19"/>
            <p:cNvSpPr>
              <a:spLocks noChangeShapeType="1"/>
            </p:cNvSpPr>
            <p:nvPr/>
          </p:nvSpPr>
          <p:spPr bwMode="auto">
            <a:xfrm flipV="1">
              <a:off x="3067" y="1278"/>
              <a:ext cx="949" cy="15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1714" name="Text Box 20"/>
            <p:cNvSpPr txBox="1">
              <a:spLocks noChangeArrowheads="1"/>
            </p:cNvSpPr>
            <p:nvPr/>
          </p:nvSpPr>
          <p:spPr bwMode="auto">
            <a:xfrm>
              <a:off x="3920" y="1024"/>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1</a:t>
              </a:r>
            </a:p>
          </p:txBody>
        </p:sp>
      </p:grpSp>
      <p:grpSp>
        <p:nvGrpSpPr>
          <p:cNvPr id="71689" name="Group 21"/>
          <p:cNvGrpSpPr>
            <a:grpSpLocks/>
          </p:cNvGrpSpPr>
          <p:nvPr/>
        </p:nvGrpSpPr>
        <p:grpSpPr bwMode="auto">
          <a:xfrm>
            <a:off x="4008438" y="3362325"/>
            <a:ext cx="2489200" cy="3036888"/>
            <a:chOff x="2480" y="1625"/>
            <a:chExt cx="1568" cy="1913"/>
          </a:xfrm>
        </p:grpSpPr>
        <p:sp>
          <p:nvSpPr>
            <p:cNvPr id="71707" name="Text Box 22"/>
            <p:cNvSpPr txBox="1">
              <a:spLocks noChangeArrowheads="1"/>
            </p:cNvSpPr>
            <p:nvPr/>
          </p:nvSpPr>
          <p:spPr bwMode="auto">
            <a:xfrm>
              <a:off x="2480" y="162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1</a:t>
              </a:r>
            </a:p>
          </p:txBody>
        </p:sp>
        <p:sp>
          <p:nvSpPr>
            <p:cNvPr id="71708" name="Oval 23"/>
            <p:cNvSpPr>
              <a:spLocks noChangeArrowheads="1"/>
            </p:cNvSpPr>
            <p:nvPr/>
          </p:nvSpPr>
          <p:spPr bwMode="auto">
            <a:xfrm>
              <a:off x="3848" y="169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71709" name="Group 24"/>
            <p:cNvGrpSpPr>
              <a:grpSpLocks/>
            </p:cNvGrpSpPr>
            <p:nvPr/>
          </p:nvGrpSpPr>
          <p:grpSpPr bwMode="auto">
            <a:xfrm>
              <a:off x="2796" y="1737"/>
              <a:ext cx="1098" cy="1562"/>
              <a:chOff x="3068" y="1737"/>
              <a:chExt cx="826" cy="1117"/>
            </a:xfrm>
          </p:grpSpPr>
          <p:sp>
            <p:nvSpPr>
              <p:cNvPr id="71711" name="Line 25"/>
              <p:cNvSpPr>
                <a:spLocks noChangeShapeType="1"/>
              </p:cNvSpPr>
              <p:nvPr/>
            </p:nvSpPr>
            <p:spPr bwMode="auto">
              <a:xfrm>
                <a:off x="3068" y="1739"/>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71712" name="Line 26"/>
              <p:cNvSpPr>
                <a:spLocks noChangeShapeType="1"/>
              </p:cNvSpPr>
              <p:nvPr/>
            </p:nvSpPr>
            <p:spPr bwMode="auto">
              <a:xfrm>
                <a:off x="3894" y="1737"/>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1710" name="Text Box 27"/>
            <p:cNvSpPr txBox="1">
              <a:spLocks noChangeArrowheads="1"/>
            </p:cNvSpPr>
            <p:nvPr/>
          </p:nvSpPr>
          <p:spPr bwMode="auto">
            <a:xfrm>
              <a:off x="3740" y="330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1</a:t>
              </a:r>
            </a:p>
          </p:txBody>
        </p:sp>
      </p:grpSp>
      <p:grpSp>
        <p:nvGrpSpPr>
          <p:cNvPr id="9" name="Group 28"/>
          <p:cNvGrpSpPr>
            <a:grpSpLocks/>
          </p:cNvGrpSpPr>
          <p:nvPr/>
        </p:nvGrpSpPr>
        <p:grpSpPr bwMode="auto">
          <a:xfrm>
            <a:off x="5989638" y="2568575"/>
            <a:ext cx="1933575" cy="2901950"/>
            <a:chOff x="3520" y="1029"/>
            <a:chExt cx="1218" cy="1828"/>
          </a:xfrm>
        </p:grpSpPr>
        <p:sp>
          <p:nvSpPr>
            <p:cNvPr id="71705" name="Line 29"/>
            <p:cNvSpPr>
              <a:spLocks noChangeShapeType="1"/>
            </p:cNvSpPr>
            <p:nvPr/>
          </p:nvSpPr>
          <p:spPr bwMode="auto">
            <a:xfrm flipV="1">
              <a:off x="3520" y="1283"/>
              <a:ext cx="949" cy="157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1706" name="Text Box 30"/>
            <p:cNvSpPr txBox="1">
              <a:spLocks noChangeArrowheads="1"/>
            </p:cNvSpPr>
            <p:nvPr/>
          </p:nvSpPr>
          <p:spPr bwMode="auto">
            <a:xfrm>
              <a:off x="4373" y="1029"/>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a:cs typeface="Arial" charset="0"/>
                </a:rPr>
                <a:t>S</a:t>
              </a:r>
              <a:r>
                <a:rPr lang="en-US" altLang="bg-BG" sz="2400" baseline="-25000">
                  <a:cs typeface="Arial" charset="0"/>
                </a:rPr>
                <a:t>2</a:t>
              </a:r>
            </a:p>
          </p:txBody>
        </p:sp>
      </p:grpSp>
      <p:sp>
        <p:nvSpPr>
          <p:cNvPr id="276511" name="Line 31"/>
          <p:cNvSpPr>
            <a:spLocks noChangeShapeType="1"/>
          </p:cNvSpPr>
          <p:nvPr/>
        </p:nvSpPr>
        <p:spPr bwMode="auto">
          <a:xfrm>
            <a:off x="6453188" y="3305175"/>
            <a:ext cx="790575" cy="0"/>
          </a:xfrm>
          <a:prstGeom prst="line">
            <a:avLst/>
          </a:prstGeom>
          <a:noFill/>
          <a:ln w="5715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bg-BG"/>
          </a:p>
        </p:txBody>
      </p:sp>
      <p:sp>
        <p:nvSpPr>
          <p:cNvPr id="71692" name="Text Box 32"/>
          <p:cNvSpPr txBox="1">
            <a:spLocks noChangeArrowheads="1"/>
          </p:cNvSpPr>
          <p:nvPr/>
        </p:nvSpPr>
        <p:spPr bwMode="auto">
          <a:xfrm>
            <a:off x="5113338" y="1571625"/>
            <a:ext cx="3873500" cy="862013"/>
          </a:xfrm>
          <a:prstGeom prst="rect">
            <a:avLst/>
          </a:prstGeom>
          <a:solidFill>
            <a:schemeClr val="bg1"/>
          </a:solidFill>
          <a:ln w="9525">
            <a:solidFill>
              <a:schemeClr val="tx1"/>
            </a:solidFill>
            <a:miter lim="800000"/>
            <a:headEnd/>
            <a:tailEnd/>
          </a:ln>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ru-RU" altLang="bg-BG" sz="2500">
                <a:cs typeface="Arial" charset="0"/>
              </a:rPr>
              <a:t>Пазарът за сваляне на музика</a:t>
            </a:r>
            <a:endParaRPr lang="en-US" altLang="bg-BG" sz="2500">
              <a:cs typeface="Arial" charset="0"/>
            </a:endParaRPr>
          </a:p>
        </p:txBody>
      </p:sp>
      <p:grpSp>
        <p:nvGrpSpPr>
          <p:cNvPr id="10" name="Group 33"/>
          <p:cNvGrpSpPr>
            <a:grpSpLocks/>
          </p:cNvGrpSpPr>
          <p:nvPr/>
        </p:nvGrpSpPr>
        <p:grpSpPr bwMode="auto">
          <a:xfrm>
            <a:off x="3998913" y="4003675"/>
            <a:ext cx="3022600" cy="2403475"/>
            <a:chOff x="2474" y="2029"/>
            <a:chExt cx="1904" cy="1514"/>
          </a:xfrm>
        </p:grpSpPr>
        <p:grpSp>
          <p:nvGrpSpPr>
            <p:cNvPr id="71699" name="Group 34"/>
            <p:cNvGrpSpPr>
              <a:grpSpLocks/>
            </p:cNvGrpSpPr>
            <p:nvPr/>
          </p:nvGrpSpPr>
          <p:grpSpPr bwMode="auto">
            <a:xfrm>
              <a:off x="2796" y="2147"/>
              <a:ext cx="1417" cy="1150"/>
              <a:chOff x="3068" y="1737"/>
              <a:chExt cx="826" cy="1117"/>
            </a:xfrm>
          </p:grpSpPr>
          <p:sp>
            <p:nvSpPr>
              <p:cNvPr id="71703" name="Line 35"/>
              <p:cNvSpPr>
                <a:spLocks noChangeShapeType="1"/>
              </p:cNvSpPr>
              <p:nvPr/>
            </p:nvSpPr>
            <p:spPr bwMode="auto">
              <a:xfrm>
                <a:off x="3068" y="1739"/>
                <a:ext cx="82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71704" name="Line 36"/>
              <p:cNvSpPr>
                <a:spLocks noChangeShapeType="1"/>
              </p:cNvSpPr>
              <p:nvPr/>
            </p:nvSpPr>
            <p:spPr bwMode="auto">
              <a:xfrm>
                <a:off x="3894" y="1737"/>
                <a:ext cx="0" cy="111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71700" name="Text Box 37"/>
            <p:cNvSpPr txBox="1">
              <a:spLocks noChangeArrowheads="1"/>
            </p:cNvSpPr>
            <p:nvPr/>
          </p:nvSpPr>
          <p:spPr bwMode="auto">
            <a:xfrm>
              <a:off x="4070" y="3313"/>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Q</a:t>
              </a:r>
              <a:r>
                <a:rPr lang="en-US" altLang="bg-BG" sz="2400" b="1" baseline="-25000">
                  <a:cs typeface="Arial" charset="0"/>
                </a:rPr>
                <a:t>2</a:t>
              </a:r>
            </a:p>
          </p:txBody>
        </p:sp>
        <p:sp>
          <p:nvSpPr>
            <p:cNvPr id="71701" name="Text Box 38"/>
            <p:cNvSpPr txBox="1">
              <a:spLocks noChangeArrowheads="1"/>
            </p:cNvSpPr>
            <p:nvPr/>
          </p:nvSpPr>
          <p:spPr bwMode="auto">
            <a:xfrm>
              <a:off x="2474" y="20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400" b="1" i="1">
                  <a:cs typeface="Arial" charset="0"/>
                </a:rPr>
                <a:t>P</a:t>
              </a:r>
              <a:r>
                <a:rPr lang="en-US" altLang="bg-BG" sz="2400" b="1" baseline="-25000">
                  <a:cs typeface="Arial" charset="0"/>
                </a:rPr>
                <a:t>2</a:t>
              </a:r>
            </a:p>
          </p:txBody>
        </p:sp>
        <p:sp>
          <p:nvSpPr>
            <p:cNvPr id="71702" name="Oval 39"/>
            <p:cNvSpPr>
              <a:spLocks noChangeArrowheads="1"/>
            </p:cNvSpPr>
            <p:nvPr/>
          </p:nvSpPr>
          <p:spPr bwMode="auto">
            <a:xfrm>
              <a:off x="4168" y="21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sp>
        <p:nvSpPr>
          <p:cNvPr id="276520" name="Rectangle 40"/>
          <p:cNvSpPr>
            <a:spLocks noChangeArrowheads="1"/>
          </p:cNvSpPr>
          <p:nvPr/>
        </p:nvSpPr>
        <p:spPr bwMode="auto">
          <a:xfrm>
            <a:off x="681038" y="2295525"/>
            <a:ext cx="3571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2600">
                <a:cs typeface="Arial" charset="0"/>
              </a:rPr>
              <a:t>1.	</a:t>
            </a:r>
            <a:r>
              <a:rPr lang="en-US" altLang="bg-BG" sz="2000" b="1" i="1">
                <a:cs typeface="Arial" charset="0"/>
              </a:rPr>
              <a:t>S</a:t>
            </a:r>
            <a:r>
              <a:rPr lang="en-US" altLang="bg-BG" sz="2000">
                <a:cs typeface="Arial" charset="0"/>
              </a:rPr>
              <a:t> </a:t>
            </a:r>
            <a:r>
              <a:rPr lang="bg-BG" altLang="bg-BG" sz="2000">
                <a:cs typeface="Arial" charset="0"/>
              </a:rPr>
              <a:t>кривата се измества</a:t>
            </a:r>
            <a:endParaRPr lang="en-US" altLang="bg-BG" sz="2000">
              <a:cs typeface="Arial" charset="0"/>
            </a:endParaRPr>
          </a:p>
        </p:txBody>
      </p:sp>
      <p:sp>
        <p:nvSpPr>
          <p:cNvPr id="276521" name="Rectangle 41"/>
          <p:cNvSpPr>
            <a:spLocks noChangeArrowheads="1"/>
          </p:cNvSpPr>
          <p:nvPr/>
        </p:nvSpPr>
        <p:spPr bwMode="auto">
          <a:xfrm>
            <a:off x="677863" y="3481388"/>
            <a:ext cx="3330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2600">
                <a:cs typeface="Arial" charset="0"/>
              </a:rPr>
              <a:t>2.	</a:t>
            </a:r>
            <a:r>
              <a:rPr lang="en-US" altLang="bg-BG" sz="2600" b="1" i="1">
                <a:cs typeface="Arial" charset="0"/>
              </a:rPr>
              <a:t>S</a:t>
            </a:r>
            <a:r>
              <a:rPr lang="en-US" altLang="bg-BG" sz="2600">
                <a:cs typeface="Arial" charset="0"/>
              </a:rPr>
              <a:t> </a:t>
            </a:r>
            <a:r>
              <a:rPr lang="bg-BG" altLang="bg-BG" sz="1800">
                <a:cs typeface="Arial" charset="0"/>
              </a:rPr>
              <a:t>измества надясно</a:t>
            </a:r>
            <a:endParaRPr lang="en-US" altLang="bg-BG" sz="1800" u="sng">
              <a:cs typeface="Arial" charset="0"/>
            </a:endParaRPr>
          </a:p>
        </p:txBody>
      </p:sp>
      <p:sp>
        <p:nvSpPr>
          <p:cNvPr id="276522" name="Rectangle 42"/>
          <p:cNvSpPr>
            <a:spLocks noChangeArrowheads="1"/>
          </p:cNvSpPr>
          <p:nvPr/>
        </p:nvSpPr>
        <p:spPr bwMode="auto">
          <a:xfrm>
            <a:off x="684213" y="4194175"/>
            <a:ext cx="308133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2600">
                <a:cs typeface="Arial" charset="0"/>
              </a:rPr>
              <a:t>3.	</a:t>
            </a:r>
            <a:r>
              <a:rPr lang="en-US" altLang="bg-BG" sz="2600" b="1" i="1">
                <a:cs typeface="Arial" charset="0"/>
              </a:rPr>
              <a:t>P</a:t>
            </a:r>
            <a:r>
              <a:rPr lang="en-US" altLang="bg-BG" sz="2600">
                <a:cs typeface="Arial" charset="0"/>
              </a:rPr>
              <a:t> </a:t>
            </a:r>
            <a:r>
              <a:rPr lang="bg-BG" altLang="bg-BG" sz="2600">
                <a:cs typeface="Arial" charset="0"/>
              </a:rPr>
              <a:t>падат</a:t>
            </a:r>
            <a:r>
              <a:rPr lang="en-US" altLang="bg-BG" sz="2600">
                <a:cs typeface="Arial" charset="0"/>
              </a:rPr>
              <a:t>,</a:t>
            </a:r>
            <a:r>
              <a:rPr lang="bg-BG" altLang="bg-BG" sz="2600">
                <a:cs typeface="Arial" charset="0"/>
              </a:rPr>
              <a:t> </a:t>
            </a:r>
            <a:r>
              <a:rPr lang="en-US" altLang="bg-BG" sz="2600" b="1" i="1">
                <a:cs typeface="Arial" charset="0"/>
              </a:rPr>
              <a:t>Q</a:t>
            </a:r>
            <a:r>
              <a:rPr lang="en-US" altLang="bg-BG" sz="2600">
                <a:cs typeface="Arial" charset="0"/>
              </a:rPr>
              <a:t> </a:t>
            </a:r>
            <a:r>
              <a:rPr lang="bg-BG" altLang="bg-BG" sz="2600">
                <a:cs typeface="Arial" charset="0"/>
              </a:rPr>
              <a:t>расте</a:t>
            </a:r>
            <a:r>
              <a:rPr lang="en-US" altLang="bg-BG" sz="2600">
                <a:cs typeface="Arial" charset="0"/>
              </a:rPr>
              <a:t>.</a:t>
            </a:r>
            <a:endParaRPr lang="en-US" altLang="bg-BG" sz="2600" u="sng">
              <a:cs typeface="Arial" charset="0"/>
            </a:endParaRPr>
          </a:p>
        </p:txBody>
      </p:sp>
      <p:sp>
        <p:nvSpPr>
          <p:cNvPr id="71697" name="Rectangle 43"/>
          <p:cNvSpPr>
            <a:spLocks noChangeArrowheads="1"/>
          </p:cNvSpPr>
          <p:nvPr/>
        </p:nvSpPr>
        <p:spPr bwMode="auto">
          <a:xfrm>
            <a:off x="703263" y="1697038"/>
            <a:ext cx="13763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bg-BG" altLang="bg-BG" sz="2500" b="1">
                <a:cs typeface="Arial" charset="0"/>
              </a:rPr>
              <a:t>Стъпки</a:t>
            </a:r>
            <a:endParaRPr lang="en-US" altLang="bg-BG" sz="2500" b="1">
              <a:cs typeface="Arial" charset="0"/>
            </a:endParaRPr>
          </a:p>
        </p:txBody>
      </p:sp>
      <p:sp>
        <p:nvSpPr>
          <p:cNvPr id="276524" name="Rectangle 44"/>
          <p:cNvSpPr>
            <a:spLocks noChangeArrowheads="1"/>
          </p:cNvSpPr>
          <p:nvPr/>
        </p:nvSpPr>
        <p:spPr bwMode="auto">
          <a:xfrm>
            <a:off x="0" y="2732088"/>
            <a:ext cx="411003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3399"/>
              </a:buClr>
              <a:buFont typeface="Wingdings" pitchFamily="2" charset="2"/>
              <a:buNone/>
            </a:pPr>
            <a:r>
              <a:rPr lang="en-US" altLang="bg-BG" sz="1400">
                <a:cs typeface="Arial" charset="0"/>
              </a:rPr>
              <a:t>(</a:t>
            </a:r>
            <a:r>
              <a:rPr lang="ru-RU" altLang="bg-BG" sz="1200">
                <a:cs typeface="Arial" charset="0"/>
              </a:rPr>
              <a:t>Авторските и лицензионните възнаграждения, са част от разходите на продавачите</a:t>
            </a:r>
            <a:r>
              <a:rPr lang="en-US" altLang="bg-BG" sz="1200">
                <a:cs typeface="Arial" charset="0"/>
              </a:rPr>
              <a:t>)</a:t>
            </a: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20"/>
                                        </p:tgtEl>
                                        <p:attrNameLst>
                                          <p:attrName>style.visibility</p:attrName>
                                        </p:attrNameLst>
                                      </p:cBhvr>
                                      <p:to>
                                        <p:strVal val="visible"/>
                                      </p:to>
                                    </p:set>
                                    <p:animEffect transition="in" filter="wipe(left)">
                                      <p:cBhvr>
                                        <p:cTn id="7" dur="500"/>
                                        <p:tgtEl>
                                          <p:spTgt spid="2765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6524"/>
                                        </p:tgtEl>
                                        <p:attrNameLst>
                                          <p:attrName>style.visibility</p:attrName>
                                        </p:attrNameLst>
                                      </p:cBhvr>
                                      <p:to>
                                        <p:strVal val="visible"/>
                                      </p:to>
                                    </p:set>
                                    <p:animEffect transition="in" filter="wipe(left)">
                                      <p:cBhvr>
                                        <p:cTn id="10" dur="500"/>
                                        <p:tgtEl>
                                          <p:spTgt spid="2765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276524"/>
                                        </p:tgtEl>
                                      </p:cBhvr>
                                    </p:animEffect>
                                    <p:set>
                                      <p:cBhvr>
                                        <p:cTn id="15" dur="1" fill="hold">
                                          <p:stCondLst>
                                            <p:cond delay="499"/>
                                          </p:stCondLst>
                                        </p:cTn>
                                        <p:tgtEl>
                                          <p:spTgt spid="276524"/>
                                        </p:tgtEl>
                                        <p:attrNameLst>
                                          <p:attrName>style.visibility</p:attrName>
                                        </p:attrNameLst>
                                      </p:cBhvr>
                                      <p:to>
                                        <p:strVal val="hidden"/>
                                      </p:to>
                                    </p:se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76521"/>
                                        </p:tgtEl>
                                        <p:attrNameLst>
                                          <p:attrName>style.visibility</p:attrName>
                                        </p:attrNameLst>
                                      </p:cBhvr>
                                      <p:to>
                                        <p:strVal val="visible"/>
                                      </p:to>
                                    </p:set>
                                    <p:animEffect transition="in" filter="wipe(left)">
                                      <p:cBhvr>
                                        <p:cTn id="19" dur="500"/>
                                        <p:tgtEl>
                                          <p:spTgt spid="276521"/>
                                        </p:tgtEl>
                                      </p:cBhvr>
                                    </p:animEffect>
                                  </p:childTnLst>
                                </p:cTn>
                              </p:par>
                            </p:childTnLst>
                          </p:cTn>
                        </p:par>
                        <p:par>
                          <p:cTn id="20" fill="hold" nodeType="afterGroup">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276511"/>
                                        </p:tgtEl>
                                        <p:attrNameLst>
                                          <p:attrName>style.visibility</p:attrName>
                                        </p:attrNameLst>
                                      </p:cBhvr>
                                      <p:to>
                                        <p:strVal val="visible"/>
                                      </p:to>
                                    </p:set>
                                    <p:anim calcmode="lin" valueType="num">
                                      <p:cBhvr>
                                        <p:cTn id="23" dur="500" fill="hold"/>
                                        <p:tgtEl>
                                          <p:spTgt spid="276511"/>
                                        </p:tgtEl>
                                        <p:attrNameLst>
                                          <p:attrName>ppt_x</p:attrName>
                                        </p:attrNameLst>
                                      </p:cBhvr>
                                      <p:tavLst>
                                        <p:tav tm="0">
                                          <p:val>
                                            <p:strVal val="#ppt_x-#ppt_w/2"/>
                                          </p:val>
                                        </p:tav>
                                        <p:tav tm="100000">
                                          <p:val>
                                            <p:strVal val="#ppt_x"/>
                                          </p:val>
                                        </p:tav>
                                      </p:tavLst>
                                    </p:anim>
                                    <p:anim calcmode="lin" valueType="num">
                                      <p:cBhvr>
                                        <p:cTn id="24" dur="500" fill="hold"/>
                                        <p:tgtEl>
                                          <p:spTgt spid="276511"/>
                                        </p:tgtEl>
                                        <p:attrNameLst>
                                          <p:attrName>ppt_y</p:attrName>
                                        </p:attrNameLst>
                                      </p:cBhvr>
                                      <p:tavLst>
                                        <p:tav tm="0">
                                          <p:val>
                                            <p:strVal val="#ppt_y"/>
                                          </p:val>
                                        </p:tav>
                                        <p:tav tm="100000">
                                          <p:val>
                                            <p:strVal val="#ppt_y"/>
                                          </p:val>
                                        </p:tav>
                                      </p:tavLst>
                                    </p:anim>
                                    <p:anim calcmode="lin" valueType="num">
                                      <p:cBhvr>
                                        <p:cTn id="25" dur="500" fill="hold"/>
                                        <p:tgtEl>
                                          <p:spTgt spid="276511"/>
                                        </p:tgtEl>
                                        <p:attrNameLst>
                                          <p:attrName>ppt_w</p:attrName>
                                        </p:attrNameLst>
                                      </p:cBhvr>
                                      <p:tavLst>
                                        <p:tav tm="0">
                                          <p:val>
                                            <p:fltVal val="0"/>
                                          </p:val>
                                        </p:tav>
                                        <p:tav tm="100000">
                                          <p:val>
                                            <p:strVal val="#ppt_w"/>
                                          </p:val>
                                        </p:tav>
                                      </p:tavLst>
                                    </p:anim>
                                    <p:anim calcmode="lin" valueType="num">
                                      <p:cBhvr>
                                        <p:cTn id="26" dur="500" fill="hold"/>
                                        <p:tgtEl>
                                          <p:spTgt spid="27651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500"/>
                            </p:stCondLst>
                            <p:childTnLst>
                              <p:par>
                                <p:cTn id="28" presetID="18" presetClass="entr" presetSubtype="1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6522"/>
                                        </p:tgtEl>
                                        <p:attrNameLst>
                                          <p:attrName>style.visibility</p:attrName>
                                        </p:attrNameLst>
                                      </p:cBhvr>
                                      <p:to>
                                        <p:strVal val="visible"/>
                                      </p:to>
                                    </p:set>
                                    <p:animEffect transition="in" filter="wipe(left)">
                                      <p:cBhvr>
                                        <p:cTn id="35" dur="500"/>
                                        <p:tgtEl>
                                          <p:spTgt spid="276522"/>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1" grpId="0" animBg="1"/>
      <p:bldP spid="276520" grpId="0"/>
      <p:bldP spid="276521" grpId="0"/>
      <p:bldP spid="276522" grpId="0"/>
      <p:bldP spid="276524" grpId="0"/>
      <p:bldP spid="276524" grpId="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sp>
        <p:nvSpPr>
          <p:cNvPr id="72706"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73732" name="Rectangle 4"/>
          <p:cNvSpPr>
            <a:spLocks noGrp="1" noChangeArrowheads="1"/>
          </p:cNvSpPr>
          <p:nvPr>
            <p:ph type="title"/>
          </p:nvPr>
        </p:nvSpPr>
        <p:spPr>
          <a:xfrm>
            <a:off x="587375" y="288925"/>
            <a:ext cx="8208963" cy="1603375"/>
          </a:xfrm>
        </p:spPr>
        <p:txBody>
          <a:bodyPr anchor="t"/>
          <a:lstStyle/>
          <a:p>
            <a:pPr algn="l" eaLnBrk="1" hangingPunct="1">
              <a:defRPr/>
            </a:pPr>
            <a:r>
              <a:rPr lang="en-US" sz="2400" b="0" dirty="0" smtClean="0">
                <a:solidFill>
                  <a:srgbClr val="339966"/>
                </a:solidFill>
                <a:effectLst>
                  <a:outerShdw blurRad="38100" dist="38100" dir="2700000" algn="tl">
                    <a:srgbClr val="C0C0C0"/>
                  </a:outerShdw>
                </a:effectLst>
                <a:latin typeface="Tahoma" pitchFamily="34" charset="0"/>
                <a:cs typeface="Arial" charset="0"/>
              </a:rPr>
              <a:t> </a:t>
            </a:r>
            <a:r>
              <a:rPr lang="en-US" sz="3600" dirty="0" smtClean="0">
                <a:solidFill>
                  <a:srgbClr val="339966"/>
                </a:solidFill>
                <a:effectLst>
                  <a:outerShdw blurRad="38100" dist="38100" dir="2700000" algn="tl">
                    <a:srgbClr val="C0C0C0"/>
                  </a:outerShdw>
                </a:effectLst>
                <a:cs typeface="Arial" charset="0"/>
              </a:rPr>
              <a:t>C. </a:t>
            </a:r>
            <a:r>
              <a:rPr lang="ru-RU" sz="3600" dirty="0" err="1">
                <a:solidFill>
                  <a:srgbClr val="339966"/>
                </a:solidFill>
                <a:effectLst>
                  <a:outerShdw blurRad="38100" dist="38100" dir="2700000" algn="tl">
                    <a:srgbClr val="C0C0C0"/>
                  </a:outerShdw>
                </a:effectLst>
                <a:cs typeface="Arial" charset="0"/>
              </a:rPr>
              <a:t>Падането</a:t>
            </a:r>
            <a:r>
              <a:rPr lang="ru-RU" sz="3600" dirty="0">
                <a:solidFill>
                  <a:srgbClr val="339966"/>
                </a:solidFill>
                <a:effectLst>
                  <a:outerShdw blurRad="38100" dist="38100" dir="2700000" algn="tl">
                    <a:srgbClr val="C0C0C0"/>
                  </a:outerShdw>
                </a:effectLst>
                <a:cs typeface="Arial" charset="0"/>
              </a:rPr>
              <a:t> на цените на CD-та </a:t>
            </a:r>
            <a:r>
              <a:rPr lang="ru-RU" sz="3600" dirty="0" smtClean="0">
                <a:solidFill>
                  <a:srgbClr val="339966"/>
                </a:solidFill>
                <a:effectLst>
                  <a:outerShdw blurRad="38100" dist="38100" dir="2700000" algn="tl">
                    <a:srgbClr val="C0C0C0"/>
                  </a:outerShdw>
                </a:effectLst>
                <a:cs typeface="Arial" charset="0"/>
              </a:rPr>
              <a:t>води до </a:t>
            </a:r>
            <a:r>
              <a:rPr lang="ru-RU" sz="3600" dirty="0" err="1" smtClean="0">
                <a:solidFill>
                  <a:srgbClr val="339966"/>
                </a:solidFill>
                <a:effectLst>
                  <a:outerShdw blurRad="38100" dist="38100" dir="2700000" algn="tl">
                    <a:srgbClr val="C0C0C0"/>
                  </a:outerShdw>
                </a:effectLst>
                <a:cs typeface="Arial" charset="0"/>
              </a:rPr>
              <a:t>намаляване</a:t>
            </a:r>
            <a:r>
              <a:rPr lang="ru-RU" sz="3600" dirty="0" smtClean="0">
                <a:solidFill>
                  <a:srgbClr val="339966"/>
                </a:solidFill>
                <a:effectLst>
                  <a:outerShdw blurRad="38100" dist="38100" dir="2700000" algn="tl">
                    <a:srgbClr val="C0C0C0"/>
                  </a:outerShdw>
                </a:effectLst>
                <a:cs typeface="Arial" charset="0"/>
              </a:rPr>
              <a:t> на </a:t>
            </a:r>
            <a:r>
              <a:rPr lang="ru-RU" sz="3600" dirty="0" err="1" smtClean="0">
                <a:solidFill>
                  <a:srgbClr val="339966"/>
                </a:solidFill>
                <a:effectLst>
                  <a:outerShdw blurRad="38100" dist="38100" dir="2700000" algn="tl">
                    <a:srgbClr val="C0C0C0"/>
                  </a:outerShdw>
                </a:effectLst>
                <a:cs typeface="Arial" charset="0"/>
              </a:rPr>
              <a:t>цената</a:t>
            </a:r>
            <a:r>
              <a:rPr lang="ru-RU" sz="3600" dirty="0" smtClean="0">
                <a:solidFill>
                  <a:srgbClr val="339966"/>
                </a:solidFill>
                <a:effectLst>
                  <a:outerShdw blurRad="38100" dist="38100" dir="2700000" algn="tl">
                    <a:srgbClr val="C0C0C0"/>
                  </a:outerShdw>
                </a:effectLst>
                <a:cs typeface="Arial" charset="0"/>
              </a:rPr>
              <a:t> на </a:t>
            </a:r>
            <a:r>
              <a:rPr lang="ru-RU" sz="3600" dirty="0" err="1" smtClean="0">
                <a:solidFill>
                  <a:srgbClr val="339966"/>
                </a:solidFill>
                <a:effectLst>
                  <a:outerShdw blurRad="38100" dist="38100" dir="2700000" algn="tl">
                    <a:srgbClr val="C0C0C0"/>
                  </a:outerShdw>
                </a:effectLst>
                <a:cs typeface="Arial" charset="0"/>
              </a:rPr>
              <a:t>авторските</a:t>
            </a:r>
            <a:r>
              <a:rPr lang="ru-RU" sz="3600" dirty="0" smtClean="0">
                <a:solidFill>
                  <a:srgbClr val="339966"/>
                </a:solidFill>
                <a:effectLst>
                  <a:outerShdw blurRad="38100" dist="38100" dir="2700000" algn="tl">
                    <a:srgbClr val="C0C0C0"/>
                  </a:outerShdw>
                </a:effectLst>
                <a:cs typeface="Arial" charset="0"/>
              </a:rPr>
              <a:t> </a:t>
            </a:r>
            <a:r>
              <a:rPr lang="ru-RU" sz="3600" dirty="0" err="1" smtClean="0">
                <a:solidFill>
                  <a:srgbClr val="339966"/>
                </a:solidFill>
                <a:effectLst>
                  <a:outerShdw blurRad="38100" dist="38100" dir="2700000" algn="tl">
                    <a:srgbClr val="C0C0C0"/>
                  </a:outerShdw>
                </a:effectLst>
                <a:cs typeface="Arial" charset="0"/>
              </a:rPr>
              <a:t>възнаграждения</a:t>
            </a:r>
            <a:endParaRPr lang="en-US" sz="3600" dirty="0" smtClean="0">
              <a:solidFill>
                <a:srgbClr val="339966"/>
              </a:solidFill>
              <a:effectLst>
                <a:outerShdw blurRad="38100" dist="38100" dir="2700000" algn="tl">
                  <a:srgbClr val="C0C0C0"/>
                </a:outerShdw>
              </a:effectLst>
              <a:cs typeface="Arial" charset="0"/>
            </a:endParaRPr>
          </a:p>
        </p:txBody>
      </p:sp>
      <p:sp>
        <p:nvSpPr>
          <p:cNvPr id="72708" name="Line 10"/>
          <p:cNvSpPr>
            <a:spLocks noChangeShapeType="1"/>
          </p:cNvSpPr>
          <p:nvPr/>
        </p:nvSpPr>
        <p:spPr bwMode="auto">
          <a:xfrm>
            <a:off x="593725" y="290513"/>
            <a:ext cx="8207375"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72709"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F6BAB35E-759D-4023-882C-EB3DD5AF0020}" type="slidenum">
              <a:rPr lang="en-US" altLang="bg-BG" sz="1700">
                <a:solidFill>
                  <a:srgbClr val="777777"/>
                </a:solidFill>
                <a:latin typeface="Tahoma" pitchFamily="34" charset="0"/>
              </a:rPr>
              <a:pPr algn="r" eaLnBrk="1" hangingPunct="1">
                <a:lnSpc>
                  <a:spcPct val="100000"/>
                </a:lnSpc>
                <a:spcBef>
                  <a:spcPct val="0"/>
                </a:spcBef>
                <a:buClrTx/>
                <a:buSzTx/>
                <a:buFontTx/>
                <a:buNone/>
              </a:pPr>
              <a:t>67</a:t>
            </a:fld>
            <a:endParaRPr lang="en-US" altLang="bg-BG" sz="1700">
              <a:solidFill>
                <a:srgbClr val="777777"/>
              </a:solidFill>
              <a:latin typeface="Tahoma" pitchFamily="34" charset="0"/>
            </a:endParaRPr>
          </a:p>
        </p:txBody>
      </p:sp>
      <p:sp>
        <p:nvSpPr>
          <p:cNvPr id="278537" name="Text Box 9"/>
          <p:cNvSpPr txBox="1">
            <a:spLocks noChangeArrowheads="1"/>
          </p:cNvSpPr>
          <p:nvPr/>
        </p:nvSpPr>
        <p:spPr bwMode="auto">
          <a:xfrm>
            <a:off x="1017588" y="2236788"/>
            <a:ext cx="7497762" cy="3925887"/>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lIns="137160" tIns="91440"/>
          <a:lstStyle>
            <a:lvl1pPr marL="568325" indent="-568325"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Tx/>
              <a:buSzTx/>
              <a:buFontTx/>
              <a:buNone/>
            </a:pPr>
            <a:r>
              <a:rPr lang="bg-BG" altLang="bg-BG" sz="2600" b="1">
                <a:cs typeface="Arial" charset="0"/>
              </a:rPr>
              <a:t>Стъпки</a:t>
            </a:r>
            <a:endParaRPr lang="en-US" altLang="bg-BG" sz="2600" b="1">
              <a:cs typeface="Arial" charset="0"/>
            </a:endParaRPr>
          </a:p>
          <a:p>
            <a:pPr eaLnBrk="1" hangingPunct="1">
              <a:spcBef>
                <a:spcPct val="50000"/>
              </a:spcBef>
              <a:buClrTx/>
              <a:buSzTx/>
              <a:buFontTx/>
              <a:buNone/>
            </a:pPr>
            <a:r>
              <a:rPr lang="en-US" altLang="bg-BG" sz="2600">
                <a:cs typeface="Arial" charset="0"/>
              </a:rPr>
              <a:t>1.	</a:t>
            </a:r>
            <a:r>
              <a:rPr lang="bg-BG" altLang="bg-BG" sz="2600">
                <a:cs typeface="Arial" charset="0"/>
              </a:rPr>
              <a:t>Двете криви се изместват</a:t>
            </a:r>
            <a:r>
              <a:rPr lang="en-US" altLang="bg-BG" sz="2600">
                <a:cs typeface="Arial" charset="0"/>
              </a:rPr>
              <a:t> .</a:t>
            </a:r>
          </a:p>
          <a:p>
            <a:pPr eaLnBrk="1" hangingPunct="1">
              <a:spcBef>
                <a:spcPct val="50000"/>
              </a:spcBef>
              <a:buClrTx/>
              <a:buSzTx/>
              <a:buFontTx/>
              <a:buNone/>
            </a:pPr>
            <a:r>
              <a:rPr lang="en-US" altLang="bg-BG" sz="2600">
                <a:cs typeface="Arial" charset="0"/>
              </a:rPr>
              <a:t>2.	</a:t>
            </a:r>
            <a:r>
              <a:rPr lang="en-US" altLang="bg-BG" sz="2600" b="1" i="1">
                <a:cs typeface="Arial" charset="0"/>
              </a:rPr>
              <a:t>D</a:t>
            </a:r>
            <a:r>
              <a:rPr lang="en-US" altLang="bg-BG" sz="2600">
                <a:cs typeface="Arial" charset="0"/>
              </a:rPr>
              <a:t> </a:t>
            </a:r>
            <a:r>
              <a:rPr lang="bg-BG" altLang="bg-BG" sz="2600">
                <a:cs typeface="Arial" charset="0"/>
              </a:rPr>
              <a:t>измества налява</a:t>
            </a:r>
            <a:r>
              <a:rPr lang="en-US" altLang="bg-BG" sz="2600">
                <a:cs typeface="Arial" charset="0"/>
              </a:rPr>
              <a:t>, </a:t>
            </a:r>
            <a:r>
              <a:rPr lang="en-US" altLang="bg-BG" sz="2600" b="1" i="1">
                <a:cs typeface="Arial" charset="0"/>
              </a:rPr>
              <a:t>S</a:t>
            </a:r>
            <a:r>
              <a:rPr lang="en-US" altLang="bg-BG" sz="2600">
                <a:cs typeface="Arial" charset="0"/>
              </a:rPr>
              <a:t> </a:t>
            </a:r>
            <a:r>
              <a:rPr lang="bg-BG" altLang="bg-BG" sz="2600">
                <a:cs typeface="Arial" charset="0"/>
              </a:rPr>
              <a:t>измества надясно</a:t>
            </a:r>
            <a:r>
              <a:rPr lang="en-US" altLang="bg-BG" sz="2600">
                <a:cs typeface="Arial" charset="0"/>
              </a:rPr>
              <a:t>. </a:t>
            </a:r>
          </a:p>
          <a:p>
            <a:pPr eaLnBrk="1" hangingPunct="1">
              <a:spcBef>
                <a:spcPct val="50000"/>
              </a:spcBef>
              <a:buClrTx/>
              <a:buSzTx/>
              <a:buFontTx/>
              <a:buNone/>
            </a:pPr>
            <a:r>
              <a:rPr lang="en-US" altLang="bg-BG" sz="2600">
                <a:cs typeface="Arial" charset="0"/>
              </a:rPr>
              <a:t>3.	</a:t>
            </a:r>
            <a:r>
              <a:rPr lang="en-US" altLang="bg-BG" sz="2600" b="1" i="1">
                <a:cs typeface="Arial" charset="0"/>
              </a:rPr>
              <a:t>P</a:t>
            </a:r>
            <a:r>
              <a:rPr lang="en-US" altLang="bg-BG" sz="2600">
                <a:cs typeface="Arial" charset="0"/>
              </a:rPr>
              <a:t> </a:t>
            </a:r>
            <a:r>
              <a:rPr lang="ru-RU" altLang="bg-BG" sz="2600">
                <a:cs typeface="Arial" charset="0"/>
              </a:rPr>
              <a:t>недвусмислено намалява.</a:t>
            </a:r>
          </a:p>
          <a:p>
            <a:pPr eaLnBrk="1" hangingPunct="1">
              <a:spcBef>
                <a:spcPct val="50000"/>
              </a:spcBef>
              <a:buClrTx/>
              <a:buSzTx/>
              <a:buFontTx/>
              <a:buNone/>
            </a:pPr>
            <a:r>
              <a:rPr lang="ru-RU" altLang="bg-BG" sz="2600">
                <a:cs typeface="Arial" charset="0"/>
              </a:rPr>
              <a:t>Ефект върху Q е двусмислен: Спадът в търсенето намалява Q, увеличаването на предлагането увеличава Q.</a:t>
            </a:r>
            <a:endParaRPr lang="en-US" altLang="bg-BG" sz="2600" u="sng">
              <a:cs typeface="Arial" charset="0"/>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7">
                                            <p:txEl>
                                              <p:pRg st="0" end="0"/>
                                            </p:txEl>
                                          </p:spTgt>
                                        </p:tgtEl>
                                        <p:attrNameLst>
                                          <p:attrName>style.visibility</p:attrName>
                                        </p:attrNameLst>
                                      </p:cBhvr>
                                      <p:to>
                                        <p:strVal val="visible"/>
                                      </p:to>
                                    </p:set>
                                    <p:animEffect transition="in" filter="wipe(left)">
                                      <p:cBhvr>
                                        <p:cTn id="7" dur="500"/>
                                        <p:tgtEl>
                                          <p:spTgt spid="2785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7">
                                            <p:txEl>
                                              <p:pRg st="1" end="1"/>
                                            </p:txEl>
                                          </p:spTgt>
                                        </p:tgtEl>
                                        <p:attrNameLst>
                                          <p:attrName>style.visibility</p:attrName>
                                        </p:attrNameLst>
                                      </p:cBhvr>
                                      <p:to>
                                        <p:strVal val="visible"/>
                                      </p:to>
                                    </p:set>
                                    <p:animEffect transition="in" filter="wipe(left)">
                                      <p:cBhvr>
                                        <p:cTn id="12" dur="500"/>
                                        <p:tgtEl>
                                          <p:spTgt spid="2785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537">
                                            <p:txEl>
                                              <p:pRg st="2" end="2"/>
                                            </p:txEl>
                                          </p:spTgt>
                                        </p:tgtEl>
                                        <p:attrNameLst>
                                          <p:attrName>style.visibility</p:attrName>
                                        </p:attrNameLst>
                                      </p:cBhvr>
                                      <p:to>
                                        <p:strVal val="visible"/>
                                      </p:to>
                                    </p:set>
                                    <p:animEffect transition="in" filter="wipe(left)">
                                      <p:cBhvr>
                                        <p:cTn id="17" dur="500"/>
                                        <p:tgtEl>
                                          <p:spTgt spid="2785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8537">
                                            <p:txEl>
                                              <p:pRg st="3" end="3"/>
                                            </p:txEl>
                                          </p:spTgt>
                                        </p:tgtEl>
                                        <p:attrNameLst>
                                          <p:attrName>style.visibility</p:attrName>
                                        </p:attrNameLst>
                                      </p:cBhvr>
                                      <p:to>
                                        <p:strVal val="visible"/>
                                      </p:to>
                                    </p:set>
                                    <p:animEffect transition="in" filter="wipe(left)">
                                      <p:cBhvr>
                                        <p:cTn id="22" dur="500"/>
                                        <p:tgtEl>
                                          <p:spTgt spid="2785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8537">
                                            <p:txEl>
                                              <p:pRg st="4" end="4"/>
                                            </p:txEl>
                                          </p:spTgt>
                                        </p:tgtEl>
                                        <p:attrNameLst>
                                          <p:attrName>style.visibility</p:attrName>
                                        </p:attrNameLst>
                                      </p:cBhvr>
                                      <p:to>
                                        <p:strVal val="visible"/>
                                      </p:to>
                                    </p:set>
                                    <p:animEffect transition="in" filter="wipe(left)">
                                      <p:cBhvr>
                                        <p:cTn id="27" dur="500"/>
                                        <p:tgtEl>
                                          <p:spTgt spid="2785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ru-RU" altLang="bg-BG" sz="1800" smtClean="0">
                <a:solidFill>
                  <a:srgbClr val="777777"/>
                </a:solidFill>
              </a:rPr>
              <a:t>Пазарните сили на търсенето и предлагането</a:t>
            </a:r>
          </a:p>
          <a:p>
            <a:pPr eaLnBrk="1" hangingPunct="1">
              <a:lnSpc>
                <a:spcPct val="100000"/>
              </a:lnSpc>
              <a:spcBef>
                <a:spcPct val="0"/>
              </a:spcBef>
              <a:buClrTx/>
              <a:buSzTx/>
              <a:buFontTx/>
              <a:buNone/>
            </a:pPr>
            <a:endParaRPr lang="en-US" altLang="bg-BG" sz="1800" smtClean="0">
              <a:solidFill>
                <a:srgbClr val="777777"/>
              </a:solidFill>
            </a:endParaRPr>
          </a:p>
        </p:txBody>
      </p:sp>
      <p:sp>
        <p:nvSpPr>
          <p:cNvPr id="7373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026A3913-D22E-46FC-ACCF-820647AA413B}" type="slidenum">
              <a:rPr lang="en-US" altLang="bg-BG" sz="1700" smtClean="0">
                <a:solidFill>
                  <a:srgbClr val="777777"/>
                </a:solidFill>
                <a:latin typeface="Tahoma" pitchFamily="34" charset="0"/>
              </a:rPr>
              <a:pPr eaLnBrk="1" hangingPunct="1">
                <a:lnSpc>
                  <a:spcPct val="100000"/>
                </a:lnSpc>
                <a:spcBef>
                  <a:spcPct val="0"/>
                </a:spcBef>
                <a:buClrTx/>
                <a:buSzTx/>
                <a:buFontTx/>
                <a:buNone/>
              </a:pPr>
              <a:t>68</a:t>
            </a:fld>
            <a:endParaRPr lang="en-US" altLang="bg-BG" sz="1700" smtClean="0">
              <a:solidFill>
                <a:srgbClr val="777777"/>
              </a:solidFill>
              <a:latin typeface="Tahoma" pitchFamily="34" charset="0"/>
            </a:endParaRPr>
          </a:p>
        </p:txBody>
      </p:sp>
      <p:sp>
        <p:nvSpPr>
          <p:cNvPr id="73732" name="Rectangle 2"/>
          <p:cNvSpPr>
            <a:spLocks noGrp="1" noChangeArrowheads="1"/>
          </p:cNvSpPr>
          <p:nvPr>
            <p:ph type="title" idx="4294967295"/>
          </p:nvPr>
        </p:nvSpPr>
        <p:spPr>
          <a:xfrm>
            <a:off x="0" y="363538"/>
            <a:ext cx="9144000" cy="649287"/>
          </a:xfrm>
        </p:spPr>
        <p:txBody>
          <a:bodyPr/>
          <a:lstStyle/>
          <a:p>
            <a:pPr eaLnBrk="1" hangingPunct="1"/>
            <a:r>
              <a:rPr lang="ru-RU" altLang="bg-BG" sz="3600" smtClean="0"/>
              <a:t>ЗАКЛЮЧЕНИЕ: Как цените разпределят ресурсите</a:t>
            </a:r>
            <a:endParaRPr lang="en-US" altLang="bg-BG" sz="3600" smtClean="0"/>
          </a:p>
        </p:txBody>
      </p:sp>
      <p:sp>
        <p:nvSpPr>
          <p:cNvPr id="164867" name="Rectangle 3"/>
          <p:cNvSpPr>
            <a:spLocks noGrp="1" noChangeArrowheads="1"/>
          </p:cNvSpPr>
          <p:nvPr>
            <p:ph type="body" idx="4294967295"/>
          </p:nvPr>
        </p:nvSpPr>
        <p:spPr>
          <a:xfrm>
            <a:off x="373063" y="1316038"/>
            <a:ext cx="8313737" cy="1584325"/>
          </a:xfrm>
        </p:spPr>
        <p:txBody>
          <a:bodyPr/>
          <a:lstStyle/>
          <a:p>
            <a:pPr eaLnBrk="1" hangingPunct="1"/>
            <a:r>
              <a:rPr lang="ru-RU" altLang="bg-BG" i="1" smtClean="0">
                <a:solidFill>
                  <a:srgbClr val="996633"/>
                </a:solidFill>
              </a:rPr>
              <a:t>Един от десетте принципа от тема 1:</a:t>
            </a:r>
          </a:p>
          <a:p>
            <a:pPr eaLnBrk="1" hangingPunct="1"/>
            <a:r>
              <a:rPr lang="ru-RU" altLang="bg-BG" i="1" smtClean="0">
                <a:solidFill>
                  <a:srgbClr val="996633"/>
                </a:solidFill>
              </a:rPr>
              <a:t>Пазарите обикновено са добър начин да се организира икономическата активност.</a:t>
            </a:r>
            <a:endParaRPr lang="en-US" altLang="bg-BG" i="1" smtClean="0">
              <a:solidFill>
                <a:srgbClr val="996633"/>
              </a:solidFill>
            </a:endParaRPr>
          </a:p>
        </p:txBody>
      </p:sp>
      <p:sp>
        <p:nvSpPr>
          <p:cNvPr id="164868" name="Rectangle 4"/>
          <p:cNvSpPr>
            <a:spLocks noChangeArrowheads="1"/>
          </p:cNvSpPr>
          <p:nvPr/>
        </p:nvSpPr>
        <p:spPr bwMode="auto">
          <a:xfrm>
            <a:off x="395288" y="2886075"/>
            <a:ext cx="82296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bg-BG">
              <a:cs typeface="Arial" charset="0"/>
            </a:endParaRPr>
          </a:p>
        </p:txBody>
      </p:sp>
      <p:sp>
        <p:nvSpPr>
          <p:cNvPr id="73735" name="Rectangle 1"/>
          <p:cNvSpPr>
            <a:spLocks noChangeArrowheads="1"/>
          </p:cNvSpPr>
          <p:nvPr/>
        </p:nvSpPr>
        <p:spPr bwMode="auto">
          <a:xfrm>
            <a:off x="395288" y="3627438"/>
            <a:ext cx="8229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100000"/>
              </a:lnSpc>
              <a:spcBef>
                <a:spcPct val="0"/>
              </a:spcBef>
              <a:buClrTx/>
              <a:buSzTx/>
              <a:buFontTx/>
              <a:buNone/>
            </a:pPr>
            <a:r>
              <a:rPr lang="ru-RU" altLang="bg-BG" sz="2400"/>
              <a:t>В пазарните икономики, цените се адаптират към балансиране на търсенето и предлагането. Тези равновесните цени са сигналите, които ръководят икономическите решения и по този начин да разпределят оскъдните ресурси.</a:t>
            </a:r>
            <a:endParaRPr lang="bg-BG" altLang="bg-BG"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64868"/>
                                        </p:tgtEl>
                                        <p:attrNameLst>
                                          <p:attrName>style.visibility</p:attrName>
                                        </p:attrNameLst>
                                      </p:cBhvr>
                                      <p:to>
                                        <p:strVal val="visible"/>
                                      </p:to>
                                    </p:set>
                                    <p:animEffect transition="in" filter="wipe(left)">
                                      <p:cBhvr>
                                        <p:cTn id="1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5"/>
      <p:bldP spid="16486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75" y="2801938"/>
            <a:ext cx="7491413" cy="3863975"/>
            <a:chOff x="530" y="1765"/>
            <a:chExt cx="4719" cy="2434"/>
          </a:xfrm>
        </p:grpSpPr>
        <p:sp>
          <p:nvSpPr>
            <p:cNvPr id="10328" name="Rectangle 3"/>
            <p:cNvSpPr>
              <a:spLocks noChangeArrowheads="1"/>
            </p:cNvSpPr>
            <p:nvPr/>
          </p:nvSpPr>
          <p:spPr bwMode="auto">
            <a:xfrm>
              <a:off x="530" y="1765"/>
              <a:ext cx="4719" cy="243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10329" name="Line 4"/>
            <p:cNvSpPr>
              <a:spLocks noChangeShapeType="1"/>
            </p:cNvSpPr>
            <p:nvPr/>
          </p:nvSpPr>
          <p:spPr bwMode="auto">
            <a:xfrm>
              <a:off x="582" y="2095"/>
              <a:ext cx="45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10243" name="Rectangle 5"/>
          <p:cNvSpPr>
            <a:spLocks noGrp="1" noChangeArrowheads="1"/>
          </p:cNvSpPr>
          <p:nvPr>
            <p:ph type="title" idx="4294967295"/>
          </p:nvPr>
        </p:nvSpPr>
        <p:spPr>
          <a:xfrm>
            <a:off x="85725" y="238125"/>
            <a:ext cx="9001125" cy="588963"/>
          </a:xfrm>
        </p:spPr>
        <p:txBody>
          <a:bodyPr/>
          <a:lstStyle/>
          <a:p>
            <a:pPr eaLnBrk="1" hangingPunct="1"/>
            <a:r>
              <a:rPr lang="bg-BG" altLang="bg-BG" sz="3200" smtClean="0"/>
              <a:t>Пазарно търсене и индивидуално търсене</a:t>
            </a:r>
            <a:endParaRPr lang="en-US" altLang="bg-BG" sz="3200" smtClean="0"/>
          </a:p>
        </p:txBody>
      </p:sp>
      <p:sp>
        <p:nvSpPr>
          <p:cNvPr id="27652" name="Rectangle 6"/>
          <p:cNvSpPr>
            <a:spLocks noGrp="1" noChangeArrowheads="1"/>
          </p:cNvSpPr>
          <p:nvPr>
            <p:ph type="body" idx="4294967295"/>
          </p:nvPr>
        </p:nvSpPr>
        <p:spPr>
          <a:xfrm>
            <a:off x="323850" y="846138"/>
            <a:ext cx="8662988" cy="1984375"/>
          </a:xfrm>
        </p:spPr>
        <p:txBody>
          <a:bodyPr/>
          <a:lstStyle/>
          <a:p>
            <a:pPr eaLnBrk="1" hangingPunct="1">
              <a:lnSpc>
                <a:spcPct val="100000"/>
              </a:lnSpc>
              <a:spcBef>
                <a:spcPct val="35000"/>
              </a:spcBef>
            </a:pPr>
            <a:r>
              <a:rPr lang="bg-BG" altLang="bg-BG" sz="2400" dirty="0" smtClean="0">
                <a:solidFill>
                  <a:srgbClr val="FF0000"/>
                </a:solidFill>
              </a:rPr>
              <a:t>Пазарно търсене </a:t>
            </a:r>
            <a:r>
              <a:rPr lang="bg-BG" altLang="bg-BG" sz="2400" dirty="0" smtClean="0"/>
              <a:t>е сумата от количествата, изисквани от всички купувачи на всяка цена.</a:t>
            </a:r>
          </a:p>
          <a:p>
            <a:pPr eaLnBrk="1" hangingPunct="1">
              <a:lnSpc>
                <a:spcPct val="100000"/>
              </a:lnSpc>
              <a:spcBef>
                <a:spcPct val="35000"/>
              </a:spcBef>
            </a:pPr>
            <a:r>
              <a:rPr lang="bg-BG" altLang="bg-BG" sz="2400" dirty="0" smtClean="0"/>
              <a:t>Да предположим, Мария и Иван са единствените купувачи в пазара на кафе. (</a:t>
            </a:r>
            <a:r>
              <a:rPr lang="bg-BG" altLang="bg-BG" sz="2400" dirty="0" err="1" smtClean="0"/>
              <a:t>Qd</a:t>
            </a:r>
            <a:r>
              <a:rPr lang="bg-BG" altLang="bg-BG" sz="2400" dirty="0" smtClean="0"/>
              <a:t> = търсеното количество)</a:t>
            </a:r>
            <a:endParaRPr lang="en-US" altLang="bg-BG" sz="2600" dirty="0" smtClean="0"/>
          </a:p>
        </p:txBody>
      </p:sp>
      <p:grpSp>
        <p:nvGrpSpPr>
          <p:cNvPr id="3" name="Group 7"/>
          <p:cNvGrpSpPr>
            <a:grpSpLocks/>
          </p:cNvGrpSpPr>
          <p:nvPr/>
        </p:nvGrpSpPr>
        <p:grpSpPr bwMode="auto">
          <a:xfrm>
            <a:off x="2116138" y="2832100"/>
            <a:ext cx="1873250" cy="3816350"/>
            <a:chOff x="1333" y="1784"/>
            <a:chExt cx="1180" cy="2404"/>
          </a:xfrm>
        </p:grpSpPr>
        <p:sp>
          <p:nvSpPr>
            <p:cNvPr id="10320" name="Rectangle 8"/>
            <p:cNvSpPr>
              <a:spLocks noChangeArrowheads="1"/>
            </p:cNvSpPr>
            <p:nvPr/>
          </p:nvSpPr>
          <p:spPr bwMode="auto">
            <a:xfrm>
              <a:off x="1333" y="3889"/>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4</a:t>
              </a:r>
            </a:p>
          </p:txBody>
        </p:sp>
        <p:sp>
          <p:nvSpPr>
            <p:cNvPr id="10321" name="Rectangle 9"/>
            <p:cNvSpPr>
              <a:spLocks noChangeArrowheads="1"/>
            </p:cNvSpPr>
            <p:nvPr/>
          </p:nvSpPr>
          <p:spPr bwMode="auto">
            <a:xfrm>
              <a:off x="1333" y="3590"/>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6</a:t>
              </a:r>
            </a:p>
          </p:txBody>
        </p:sp>
        <p:sp>
          <p:nvSpPr>
            <p:cNvPr id="10322" name="Rectangle 10"/>
            <p:cNvSpPr>
              <a:spLocks noChangeArrowheads="1"/>
            </p:cNvSpPr>
            <p:nvPr/>
          </p:nvSpPr>
          <p:spPr bwMode="auto">
            <a:xfrm>
              <a:off x="1333" y="3291"/>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8</a:t>
              </a:r>
            </a:p>
          </p:txBody>
        </p:sp>
        <p:sp>
          <p:nvSpPr>
            <p:cNvPr id="10323" name="Rectangle 11"/>
            <p:cNvSpPr>
              <a:spLocks noChangeArrowheads="1"/>
            </p:cNvSpPr>
            <p:nvPr/>
          </p:nvSpPr>
          <p:spPr bwMode="auto">
            <a:xfrm>
              <a:off x="1333" y="2992"/>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10</a:t>
              </a:r>
            </a:p>
          </p:txBody>
        </p:sp>
        <p:sp>
          <p:nvSpPr>
            <p:cNvPr id="10324" name="Rectangle 12"/>
            <p:cNvSpPr>
              <a:spLocks noChangeArrowheads="1"/>
            </p:cNvSpPr>
            <p:nvPr/>
          </p:nvSpPr>
          <p:spPr bwMode="auto">
            <a:xfrm>
              <a:off x="1333" y="2693"/>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12</a:t>
              </a:r>
            </a:p>
          </p:txBody>
        </p:sp>
        <p:sp>
          <p:nvSpPr>
            <p:cNvPr id="10325" name="Rectangle 13"/>
            <p:cNvSpPr>
              <a:spLocks noChangeArrowheads="1"/>
            </p:cNvSpPr>
            <p:nvPr/>
          </p:nvSpPr>
          <p:spPr bwMode="auto">
            <a:xfrm>
              <a:off x="1333" y="2394"/>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dirty="0">
                  <a:cs typeface="Arial" charset="0"/>
                </a:rPr>
                <a:t>14</a:t>
              </a:r>
            </a:p>
          </p:txBody>
        </p:sp>
        <p:sp>
          <p:nvSpPr>
            <p:cNvPr id="10326" name="Rectangle 14"/>
            <p:cNvSpPr>
              <a:spLocks noChangeArrowheads="1"/>
            </p:cNvSpPr>
            <p:nvPr/>
          </p:nvSpPr>
          <p:spPr bwMode="auto">
            <a:xfrm>
              <a:off x="1333" y="2095"/>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16</a:t>
              </a:r>
            </a:p>
          </p:txBody>
        </p:sp>
        <p:sp>
          <p:nvSpPr>
            <p:cNvPr id="10327" name="Rectangle 15"/>
            <p:cNvSpPr>
              <a:spLocks noChangeArrowheads="1"/>
            </p:cNvSpPr>
            <p:nvPr/>
          </p:nvSpPr>
          <p:spPr bwMode="auto">
            <a:xfrm>
              <a:off x="1333" y="1784"/>
              <a:ext cx="118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bg-BG" altLang="bg-BG" sz="2400">
                  <a:cs typeface="Arial" charset="0"/>
                </a:rPr>
                <a:t>Мария</a:t>
              </a:r>
              <a:r>
                <a:rPr lang="en-US" altLang="bg-BG" sz="2400">
                  <a:cs typeface="Arial" charset="0"/>
                </a:rPr>
                <a:t> </a:t>
              </a:r>
              <a:r>
                <a:rPr lang="en-US" altLang="bg-BG" sz="2400" b="1" i="1">
                  <a:cs typeface="Arial" charset="0"/>
                </a:rPr>
                <a:t>Q</a:t>
              </a:r>
              <a:r>
                <a:rPr lang="en-US" altLang="bg-BG" sz="2400" b="1" i="1" baseline="30000">
                  <a:cs typeface="Arial" charset="0"/>
                </a:rPr>
                <a:t>d</a:t>
              </a:r>
              <a:r>
                <a:rPr lang="en-US" altLang="bg-BG" sz="2400">
                  <a:cs typeface="Arial" charset="0"/>
                </a:rPr>
                <a:t> </a:t>
              </a:r>
            </a:p>
          </p:txBody>
        </p:sp>
      </p:grpSp>
      <p:grpSp>
        <p:nvGrpSpPr>
          <p:cNvPr id="4" name="Group 16"/>
          <p:cNvGrpSpPr>
            <a:grpSpLocks/>
          </p:cNvGrpSpPr>
          <p:nvPr/>
        </p:nvGrpSpPr>
        <p:grpSpPr bwMode="auto">
          <a:xfrm>
            <a:off x="4256088" y="2832100"/>
            <a:ext cx="1598612" cy="3816350"/>
            <a:chOff x="2681" y="1784"/>
            <a:chExt cx="1007" cy="2404"/>
          </a:xfrm>
        </p:grpSpPr>
        <p:sp>
          <p:nvSpPr>
            <p:cNvPr id="10312" name="Rectangle 17"/>
            <p:cNvSpPr>
              <a:spLocks noChangeArrowheads="1"/>
            </p:cNvSpPr>
            <p:nvPr/>
          </p:nvSpPr>
          <p:spPr bwMode="auto">
            <a:xfrm>
              <a:off x="2681" y="3889"/>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2</a:t>
              </a:r>
            </a:p>
          </p:txBody>
        </p:sp>
        <p:sp>
          <p:nvSpPr>
            <p:cNvPr id="10313" name="Rectangle 18"/>
            <p:cNvSpPr>
              <a:spLocks noChangeArrowheads="1"/>
            </p:cNvSpPr>
            <p:nvPr/>
          </p:nvSpPr>
          <p:spPr bwMode="auto">
            <a:xfrm>
              <a:off x="2681" y="3590"/>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3</a:t>
              </a:r>
            </a:p>
          </p:txBody>
        </p:sp>
        <p:sp>
          <p:nvSpPr>
            <p:cNvPr id="10314" name="Rectangle 19"/>
            <p:cNvSpPr>
              <a:spLocks noChangeArrowheads="1"/>
            </p:cNvSpPr>
            <p:nvPr/>
          </p:nvSpPr>
          <p:spPr bwMode="auto">
            <a:xfrm>
              <a:off x="2681" y="3291"/>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4</a:t>
              </a:r>
            </a:p>
          </p:txBody>
        </p:sp>
        <p:sp>
          <p:nvSpPr>
            <p:cNvPr id="10315" name="Rectangle 20"/>
            <p:cNvSpPr>
              <a:spLocks noChangeArrowheads="1"/>
            </p:cNvSpPr>
            <p:nvPr/>
          </p:nvSpPr>
          <p:spPr bwMode="auto">
            <a:xfrm>
              <a:off x="2681" y="2992"/>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5</a:t>
              </a:r>
            </a:p>
          </p:txBody>
        </p:sp>
        <p:sp>
          <p:nvSpPr>
            <p:cNvPr id="10316" name="Rectangle 21"/>
            <p:cNvSpPr>
              <a:spLocks noChangeArrowheads="1"/>
            </p:cNvSpPr>
            <p:nvPr/>
          </p:nvSpPr>
          <p:spPr bwMode="auto">
            <a:xfrm>
              <a:off x="2681" y="2693"/>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6</a:t>
              </a:r>
            </a:p>
          </p:txBody>
        </p:sp>
        <p:sp>
          <p:nvSpPr>
            <p:cNvPr id="10317" name="Rectangle 22"/>
            <p:cNvSpPr>
              <a:spLocks noChangeArrowheads="1"/>
            </p:cNvSpPr>
            <p:nvPr/>
          </p:nvSpPr>
          <p:spPr bwMode="auto">
            <a:xfrm>
              <a:off x="2681" y="2394"/>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7</a:t>
              </a:r>
            </a:p>
          </p:txBody>
        </p:sp>
        <p:sp>
          <p:nvSpPr>
            <p:cNvPr id="10318" name="Rectangle 23"/>
            <p:cNvSpPr>
              <a:spLocks noChangeArrowheads="1"/>
            </p:cNvSpPr>
            <p:nvPr/>
          </p:nvSpPr>
          <p:spPr bwMode="auto">
            <a:xfrm>
              <a:off x="2681" y="2095"/>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8</a:t>
              </a:r>
            </a:p>
          </p:txBody>
        </p:sp>
        <p:sp>
          <p:nvSpPr>
            <p:cNvPr id="10319" name="Rectangle 24"/>
            <p:cNvSpPr>
              <a:spLocks noChangeArrowheads="1"/>
            </p:cNvSpPr>
            <p:nvPr/>
          </p:nvSpPr>
          <p:spPr bwMode="auto">
            <a:xfrm>
              <a:off x="2681" y="1784"/>
              <a:ext cx="10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bg-BG" altLang="bg-BG" sz="2400">
                  <a:cs typeface="Arial" charset="0"/>
                </a:rPr>
                <a:t>Иван</a:t>
              </a:r>
              <a:r>
                <a:rPr lang="en-US" altLang="bg-BG" sz="2400">
                  <a:cs typeface="Arial" charset="0"/>
                </a:rPr>
                <a:t> </a:t>
              </a:r>
              <a:r>
                <a:rPr lang="en-US" altLang="bg-BG" sz="2400" b="1" i="1">
                  <a:cs typeface="Arial" charset="0"/>
                </a:rPr>
                <a:t>Q</a:t>
              </a:r>
              <a:r>
                <a:rPr lang="en-US" altLang="bg-BG" sz="2400" b="1" i="1" baseline="30000">
                  <a:cs typeface="Arial" charset="0"/>
                </a:rPr>
                <a:t>d</a:t>
              </a:r>
              <a:r>
                <a:rPr lang="en-US" altLang="bg-BG" sz="2400">
                  <a:cs typeface="Arial" charset="0"/>
                </a:rPr>
                <a:t> </a:t>
              </a:r>
            </a:p>
          </p:txBody>
        </p:sp>
      </p:grpSp>
      <p:grpSp>
        <p:nvGrpSpPr>
          <p:cNvPr id="5" name="Group 25"/>
          <p:cNvGrpSpPr>
            <a:grpSpLocks/>
          </p:cNvGrpSpPr>
          <p:nvPr/>
        </p:nvGrpSpPr>
        <p:grpSpPr bwMode="auto">
          <a:xfrm>
            <a:off x="3989388" y="4749800"/>
            <a:ext cx="4217987" cy="1898650"/>
            <a:chOff x="2513" y="2992"/>
            <a:chExt cx="2657" cy="1196"/>
          </a:xfrm>
        </p:grpSpPr>
        <p:sp>
          <p:nvSpPr>
            <p:cNvPr id="10300" name="Rectangle 26"/>
            <p:cNvSpPr>
              <a:spLocks noChangeArrowheads="1"/>
            </p:cNvSpPr>
            <p:nvPr/>
          </p:nvSpPr>
          <p:spPr bwMode="auto">
            <a:xfrm>
              <a:off x="2513" y="3889"/>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1" name="Rectangle 27"/>
            <p:cNvSpPr>
              <a:spLocks noChangeArrowheads="1"/>
            </p:cNvSpPr>
            <p:nvPr/>
          </p:nvSpPr>
          <p:spPr bwMode="auto">
            <a:xfrm>
              <a:off x="2513" y="359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2" name="Rectangle 28"/>
            <p:cNvSpPr>
              <a:spLocks noChangeArrowheads="1"/>
            </p:cNvSpPr>
            <p:nvPr/>
          </p:nvSpPr>
          <p:spPr bwMode="auto">
            <a:xfrm>
              <a:off x="2513" y="3291"/>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3" name="Rectangle 29"/>
            <p:cNvSpPr>
              <a:spLocks noChangeArrowheads="1"/>
            </p:cNvSpPr>
            <p:nvPr/>
          </p:nvSpPr>
          <p:spPr bwMode="auto">
            <a:xfrm>
              <a:off x="2513" y="2992"/>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4" name="Rectangle 30"/>
            <p:cNvSpPr>
              <a:spLocks noChangeArrowheads="1"/>
            </p:cNvSpPr>
            <p:nvPr/>
          </p:nvSpPr>
          <p:spPr bwMode="auto">
            <a:xfrm>
              <a:off x="3688" y="3889"/>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5" name="Rectangle 31"/>
            <p:cNvSpPr>
              <a:spLocks noChangeArrowheads="1"/>
            </p:cNvSpPr>
            <p:nvPr/>
          </p:nvSpPr>
          <p:spPr bwMode="auto">
            <a:xfrm>
              <a:off x="3688" y="359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6" name="Rectangle 32"/>
            <p:cNvSpPr>
              <a:spLocks noChangeArrowheads="1"/>
            </p:cNvSpPr>
            <p:nvPr/>
          </p:nvSpPr>
          <p:spPr bwMode="auto">
            <a:xfrm>
              <a:off x="3688" y="3291"/>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7" name="Rectangle 33"/>
            <p:cNvSpPr>
              <a:spLocks noChangeArrowheads="1"/>
            </p:cNvSpPr>
            <p:nvPr/>
          </p:nvSpPr>
          <p:spPr bwMode="auto">
            <a:xfrm>
              <a:off x="3688" y="2992"/>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308" name="Rectangle 34"/>
            <p:cNvSpPr>
              <a:spLocks noChangeArrowheads="1"/>
            </p:cNvSpPr>
            <p:nvPr/>
          </p:nvSpPr>
          <p:spPr bwMode="auto">
            <a:xfrm>
              <a:off x="3973" y="3889"/>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6</a:t>
              </a:r>
            </a:p>
          </p:txBody>
        </p:sp>
        <p:sp>
          <p:nvSpPr>
            <p:cNvPr id="10309" name="Rectangle 35"/>
            <p:cNvSpPr>
              <a:spLocks noChangeArrowheads="1"/>
            </p:cNvSpPr>
            <p:nvPr/>
          </p:nvSpPr>
          <p:spPr bwMode="auto">
            <a:xfrm>
              <a:off x="3973" y="359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9</a:t>
              </a:r>
            </a:p>
          </p:txBody>
        </p:sp>
        <p:sp>
          <p:nvSpPr>
            <p:cNvPr id="10310" name="Rectangle 36"/>
            <p:cNvSpPr>
              <a:spLocks noChangeArrowheads="1"/>
            </p:cNvSpPr>
            <p:nvPr/>
          </p:nvSpPr>
          <p:spPr bwMode="auto">
            <a:xfrm>
              <a:off x="3973" y="3291"/>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12</a:t>
              </a:r>
            </a:p>
          </p:txBody>
        </p:sp>
        <p:sp>
          <p:nvSpPr>
            <p:cNvPr id="10311" name="Rectangle 37"/>
            <p:cNvSpPr>
              <a:spLocks noChangeArrowheads="1"/>
            </p:cNvSpPr>
            <p:nvPr/>
          </p:nvSpPr>
          <p:spPr bwMode="auto">
            <a:xfrm>
              <a:off x="3973" y="2992"/>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15</a:t>
              </a:r>
            </a:p>
          </p:txBody>
        </p:sp>
      </p:grpSp>
      <p:grpSp>
        <p:nvGrpSpPr>
          <p:cNvPr id="6" name="Group 38"/>
          <p:cNvGrpSpPr>
            <a:grpSpLocks/>
          </p:cNvGrpSpPr>
          <p:nvPr/>
        </p:nvGrpSpPr>
        <p:grpSpPr bwMode="auto">
          <a:xfrm>
            <a:off x="3989388" y="4275138"/>
            <a:ext cx="4217987" cy="474662"/>
            <a:chOff x="2513" y="2693"/>
            <a:chExt cx="2657" cy="299"/>
          </a:xfrm>
        </p:grpSpPr>
        <p:sp>
          <p:nvSpPr>
            <p:cNvPr id="10297" name="Rectangle 39"/>
            <p:cNvSpPr>
              <a:spLocks noChangeArrowheads="1"/>
            </p:cNvSpPr>
            <p:nvPr/>
          </p:nvSpPr>
          <p:spPr bwMode="auto">
            <a:xfrm>
              <a:off x="2513" y="2693"/>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298" name="Rectangle 40"/>
            <p:cNvSpPr>
              <a:spLocks noChangeArrowheads="1"/>
            </p:cNvSpPr>
            <p:nvPr/>
          </p:nvSpPr>
          <p:spPr bwMode="auto">
            <a:xfrm>
              <a:off x="3688" y="2693"/>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299" name="Rectangle 41"/>
            <p:cNvSpPr>
              <a:spLocks noChangeArrowheads="1"/>
            </p:cNvSpPr>
            <p:nvPr/>
          </p:nvSpPr>
          <p:spPr bwMode="auto">
            <a:xfrm>
              <a:off x="3973" y="2693"/>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18</a:t>
              </a:r>
            </a:p>
          </p:txBody>
        </p:sp>
      </p:grpSp>
      <p:grpSp>
        <p:nvGrpSpPr>
          <p:cNvPr id="7" name="Group 42"/>
          <p:cNvGrpSpPr>
            <a:grpSpLocks/>
          </p:cNvGrpSpPr>
          <p:nvPr/>
        </p:nvGrpSpPr>
        <p:grpSpPr bwMode="auto">
          <a:xfrm>
            <a:off x="3989388" y="3800475"/>
            <a:ext cx="4217987" cy="474663"/>
            <a:chOff x="2513" y="2394"/>
            <a:chExt cx="2657" cy="299"/>
          </a:xfrm>
        </p:grpSpPr>
        <p:sp>
          <p:nvSpPr>
            <p:cNvPr id="10294" name="Rectangle 43"/>
            <p:cNvSpPr>
              <a:spLocks noChangeArrowheads="1"/>
            </p:cNvSpPr>
            <p:nvPr/>
          </p:nvSpPr>
          <p:spPr bwMode="auto">
            <a:xfrm>
              <a:off x="2513" y="2394"/>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295" name="Rectangle 44"/>
            <p:cNvSpPr>
              <a:spLocks noChangeArrowheads="1"/>
            </p:cNvSpPr>
            <p:nvPr/>
          </p:nvSpPr>
          <p:spPr bwMode="auto">
            <a:xfrm>
              <a:off x="3688" y="2394"/>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296" name="Rectangle 45"/>
            <p:cNvSpPr>
              <a:spLocks noChangeArrowheads="1"/>
            </p:cNvSpPr>
            <p:nvPr/>
          </p:nvSpPr>
          <p:spPr bwMode="auto">
            <a:xfrm>
              <a:off x="3973" y="2394"/>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21</a:t>
              </a:r>
            </a:p>
          </p:txBody>
        </p:sp>
      </p:grpSp>
      <p:grpSp>
        <p:nvGrpSpPr>
          <p:cNvPr id="8" name="Group 46"/>
          <p:cNvGrpSpPr>
            <a:grpSpLocks/>
          </p:cNvGrpSpPr>
          <p:nvPr/>
        </p:nvGrpSpPr>
        <p:grpSpPr bwMode="auto">
          <a:xfrm>
            <a:off x="3989388" y="3325813"/>
            <a:ext cx="4217987" cy="474662"/>
            <a:chOff x="2513" y="2095"/>
            <a:chExt cx="2657" cy="299"/>
          </a:xfrm>
        </p:grpSpPr>
        <p:sp>
          <p:nvSpPr>
            <p:cNvPr id="10291" name="Rectangle 47"/>
            <p:cNvSpPr>
              <a:spLocks noChangeArrowheads="1"/>
            </p:cNvSpPr>
            <p:nvPr/>
          </p:nvSpPr>
          <p:spPr bwMode="auto">
            <a:xfrm>
              <a:off x="2513" y="2095"/>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292" name="Rectangle 48"/>
            <p:cNvSpPr>
              <a:spLocks noChangeArrowheads="1"/>
            </p:cNvSpPr>
            <p:nvPr/>
          </p:nvSpPr>
          <p:spPr bwMode="auto">
            <a:xfrm>
              <a:off x="3688" y="2095"/>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cs typeface="Arial" charset="0"/>
                </a:rPr>
                <a:t>=</a:t>
              </a:r>
            </a:p>
          </p:txBody>
        </p:sp>
        <p:sp>
          <p:nvSpPr>
            <p:cNvPr id="10293" name="Rectangle 49"/>
            <p:cNvSpPr>
              <a:spLocks noChangeArrowheads="1"/>
            </p:cNvSpPr>
            <p:nvPr/>
          </p:nvSpPr>
          <p:spPr bwMode="auto">
            <a:xfrm>
              <a:off x="3973" y="2095"/>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Clr>
                  <a:srgbClr val="00B85C"/>
                </a:buClr>
                <a:buFont typeface="Wingdings" pitchFamily="2" charset="2"/>
                <a:buNone/>
              </a:pPr>
              <a:r>
                <a:rPr lang="en-US" altLang="bg-BG" sz="2400">
                  <a:solidFill>
                    <a:srgbClr val="FF0000"/>
                  </a:solidFill>
                  <a:cs typeface="Arial" charset="0"/>
                </a:rPr>
                <a:t>24</a:t>
              </a:r>
            </a:p>
          </p:txBody>
        </p:sp>
      </p:grpSp>
      <p:sp>
        <p:nvSpPr>
          <p:cNvPr id="73778" name="Rectangle 50"/>
          <p:cNvSpPr>
            <a:spLocks noChangeArrowheads="1"/>
          </p:cNvSpPr>
          <p:nvPr/>
        </p:nvSpPr>
        <p:spPr bwMode="auto">
          <a:xfrm>
            <a:off x="6307138" y="2832100"/>
            <a:ext cx="19002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bg-BG" altLang="bg-BG" sz="2400">
                <a:solidFill>
                  <a:srgbClr val="FF0000"/>
                </a:solidFill>
                <a:cs typeface="Arial" charset="0"/>
              </a:rPr>
              <a:t>Пазар</a:t>
            </a:r>
            <a:r>
              <a:rPr lang="en-US" altLang="bg-BG" sz="2400">
                <a:solidFill>
                  <a:srgbClr val="FF0000"/>
                </a:solidFill>
                <a:cs typeface="Arial" charset="0"/>
              </a:rPr>
              <a:t> </a:t>
            </a:r>
            <a:r>
              <a:rPr lang="en-US" altLang="bg-BG" sz="2400" b="1" i="1">
                <a:solidFill>
                  <a:srgbClr val="FF0000"/>
                </a:solidFill>
                <a:cs typeface="Arial" charset="0"/>
              </a:rPr>
              <a:t>Q</a:t>
            </a:r>
            <a:r>
              <a:rPr lang="en-US" altLang="bg-BG" sz="2400" b="1" i="1" baseline="30000">
                <a:solidFill>
                  <a:srgbClr val="FF0000"/>
                </a:solidFill>
                <a:cs typeface="Arial" charset="0"/>
              </a:rPr>
              <a:t>d</a:t>
            </a:r>
            <a:r>
              <a:rPr lang="en-US" altLang="bg-BG" sz="2400">
                <a:solidFill>
                  <a:srgbClr val="FF0000"/>
                </a:solidFill>
                <a:cs typeface="Arial" charset="0"/>
              </a:rPr>
              <a:t> </a:t>
            </a:r>
          </a:p>
        </p:txBody>
      </p:sp>
      <p:grpSp>
        <p:nvGrpSpPr>
          <p:cNvPr id="9" name="Group 51"/>
          <p:cNvGrpSpPr>
            <a:grpSpLocks/>
          </p:cNvGrpSpPr>
          <p:nvPr/>
        </p:nvGrpSpPr>
        <p:grpSpPr bwMode="auto">
          <a:xfrm>
            <a:off x="658813" y="2832100"/>
            <a:ext cx="1457325" cy="3816350"/>
            <a:chOff x="415" y="1784"/>
            <a:chExt cx="918" cy="2404"/>
          </a:xfrm>
        </p:grpSpPr>
        <p:sp>
          <p:nvSpPr>
            <p:cNvPr id="10283" name="Rectangle 52"/>
            <p:cNvSpPr>
              <a:spLocks noChangeArrowheads="1"/>
            </p:cNvSpPr>
            <p:nvPr/>
          </p:nvSpPr>
          <p:spPr bwMode="auto">
            <a:xfrm>
              <a:off x="415" y="2095"/>
              <a:ext cx="91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bg-BG" altLang="bg-BG" sz="2400" dirty="0">
                  <a:cs typeface="Arial" charset="0"/>
                </a:rPr>
                <a:t>$</a:t>
              </a:r>
              <a:r>
                <a:rPr lang="bg-BG" altLang="bg-BG" sz="2400" dirty="0" smtClean="0">
                  <a:cs typeface="Arial" charset="0"/>
                </a:rPr>
                <a:t>.</a:t>
              </a:r>
              <a:r>
                <a:rPr lang="en-US" altLang="bg-BG" sz="2400" dirty="0">
                  <a:cs typeface="Arial" charset="0"/>
                </a:rPr>
                <a:t>0.00</a:t>
              </a:r>
            </a:p>
          </p:txBody>
        </p:sp>
        <p:sp>
          <p:nvSpPr>
            <p:cNvPr id="10284" name="Rectangle 53"/>
            <p:cNvSpPr>
              <a:spLocks noChangeArrowheads="1"/>
            </p:cNvSpPr>
            <p:nvPr/>
          </p:nvSpPr>
          <p:spPr bwMode="auto">
            <a:xfrm>
              <a:off x="582" y="3889"/>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6.00</a:t>
              </a:r>
            </a:p>
          </p:txBody>
        </p:sp>
        <p:sp>
          <p:nvSpPr>
            <p:cNvPr id="10285" name="Rectangle 54"/>
            <p:cNvSpPr>
              <a:spLocks noChangeArrowheads="1"/>
            </p:cNvSpPr>
            <p:nvPr/>
          </p:nvSpPr>
          <p:spPr bwMode="auto">
            <a:xfrm>
              <a:off x="582" y="3590"/>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5.00</a:t>
              </a:r>
            </a:p>
          </p:txBody>
        </p:sp>
        <p:sp>
          <p:nvSpPr>
            <p:cNvPr id="10286" name="Rectangle 55"/>
            <p:cNvSpPr>
              <a:spLocks noChangeArrowheads="1"/>
            </p:cNvSpPr>
            <p:nvPr/>
          </p:nvSpPr>
          <p:spPr bwMode="auto">
            <a:xfrm>
              <a:off x="582" y="3291"/>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4.00</a:t>
              </a:r>
            </a:p>
          </p:txBody>
        </p:sp>
        <p:sp>
          <p:nvSpPr>
            <p:cNvPr id="10287" name="Rectangle 56"/>
            <p:cNvSpPr>
              <a:spLocks noChangeArrowheads="1"/>
            </p:cNvSpPr>
            <p:nvPr/>
          </p:nvSpPr>
          <p:spPr bwMode="auto">
            <a:xfrm>
              <a:off x="582" y="2992"/>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3.00</a:t>
              </a:r>
            </a:p>
          </p:txBody>
        </p:sp>
        <p:sp>
          <p:nvSpPr>
            <p:cNvPr id="10288" name="Rectangle 57"/>
            <p:cNvSpPr>
              <a:spLocks noChangeArrowheads="1"/>
            </p:cNvSpPr>
            <p:nvPr/>
          </p:nvSpPr>
          <p:spPr bwMode="auto">
            <a:xfrm>
              <a:off x="582" y="2693"/>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2.00</a:t>
              </a:r>
            </a:p>
          </p:txBody>
        </p:sp>
        <p:sp>
          <p:nvSpPr>
            <p:cNvPr id="10289" name="Rectangle 58"/>
            <p:cNvSpPr>
              <a:spLocks noChangeArrowheads="1"/>
            </p:cNvSpPr>
            <p:nvPr/>
          </p:nvSpPr>
          <p:spPr bwMode="auto">
            <a:xfrm>
              <a:off x="582" y="2394"/>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buClr>
                  <a:srgbClr val="00B85C"/>
                </a:buClr>
                <a:buFont typeface="Wingdings" pitchFamily="2" charset="2"/>
                <a:buNone/>
              </a:pPr>
              <a:r>
                <a:rPr lang="en-US" altLang="bg-BG" sz="2400">
                  <a:cs typeface="Arial" charset="0"/>
                </a:rPr>
                <a:t>1.00</a:t>
              </a:r>
            </a:p>
          </p:txBody>
        </p:sp>
        <p:sp>
          <p:nvSpPr>
            <p:cNvPr id="10290" name="Rectangle 59"/>
            <p:cNvSpPr>
              <a:spLocks noChangeArrowheads="1"/>
            </p:cNvSpPr>
            <p:nvPr/>
          </p:nvSpPr>
          <p:spPr bwMode="auto">
            <a:xfrm>
              <a:off x="582" y="1784"/>
              <a:ext cx="75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00B85C"/>
                </a:buClr>
                <a:buFont typeface="Wingdings" pitchFamily="2" charset="2"/>
                <a:buNone/>
              </a:pPr>
              <a:r>
                <a:rPr lang="en-US" altLang="bg-BG" sz="2400">
                  <a:cs typeface="Arial" charset="0"/>
                </a:rPr>
                <a:t>P </a:t>
              </a:r>
            </a:p>
          </p:txBody>
        </p:sp>
      </p:grpSp>
      <p:sp>
        <p:nvSpPr>
          <p:cNvPr id="10253" name="Line 60"/>
          <p:cNvSpPr>
            <a:spLocks noChangeShapeType="1"/>
          </p:cNvSpPr>
          <p:nvPr/>
        </p:nvSpPr>
        <p:spPr bwMode="auto">
          <a:xfrm>
            <a:off x="923925" y="283210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54" name="Line 61"/>
          <p:cNvSpPr>
            <a:spLocks noChangeShapeType="1"/>
          </p:cNvSpPr>
          <p:nvPr/>
        </p:nvSpPr>
        <p:spPr bwMode="auto">
          <a:xfrm>
            <a:off x="923925" y="664845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55" name="Line 62"/>
          <p:cNvSpPr>
            <a:spLocks noChangeShapeType="1"/>
          </p:cNvSpPr>
          <p:nvPr/>
        </p:nvSpPr>
        <p:spPr bwMode="auto">
          <a:xfrm>
            <a:off x="92392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56" name="Line 63"/>
          <p:cNvSpPr>
            <a:spLocks noChangeShapeType="1"/>
          </p:cNvSpPr>
          <p:nvPr/>
        </p:nvSpPr>
        <p:spPr bwMode="auto">
          <a:xfrm>
            <a:off x="820737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57" name="Line 64"/>
          <p:cNvSpPr>
            <a:spLocks noChangeShapeType="1"/>
          </p:cNvSpPr>
          <p:nvPr/>
        </p:nvSpPr>
        <p:spPr bwMode="auto">
          <a:xfrm>
            <a:off x="2116138" y="283210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58" name="Line 65"/>
          <p:cNvSpPr>
            <a:spLocks noChangeShapeType="1"/>
          </p:cNvSpPr>
          <p:nvPr/>
        </p:nvSpPr>
        <p:spPr bwMode="auto">
          <a:xfrm>
            <a:off x="92392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59" name="Line 66"/>
          <p:cNvSpPr>
            <a:spLocks noChangeShapeType="1"/>
          </p:cNvSpPr>
          <p:nvPr/>
        </p:nvSpPr>
        <p:spPr bwMode="auto">
          <a:xfrm>
            <a:off x="820737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0" name="Line 67"/>
          <p:cNvSpPr>
            <a:spLocks noChangeShapeType="1"/>
          </p:cNvSpPr>
          <p:nvPr/>
        </p:nvSpPr>
        <p:spPr bwMode="auto">
          <a:xfrm>
            <a:off x="92392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1" name="Line 68"/>
          <p:cNvSpPr>
            <a:spLocks noChangeShapeType="1"/>
          </p:cNvSpPr>
          <p:nvPr/>
        </p:nvSpPr>
        <p:spPr bwMode="auto">
          <a:xfrm>
            <a:off x="820737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2" name="Line 69"/>
          <p:cNvSpPr>
            <a:spLocks noChangeShapeType="1"/>
          </p:cNvSpPr>
          <p:nvPr/>
        </p:nvSpPr>
        <p:spPr bwMode="auto">
          <a:xfrm>
            <a:off x="92392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3" name="Line 70"/>
          <p:cNvSpPr>
            <a:spLocks noChangeShapeType="1"/>
          </p:cNvSpPr>
          <p:nvPr/>
        </p:nvSpPr>
        <p:spPr bwMode="auto">
          <a:xfrm>
            <a:off x="820737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4" name="Line 71"/>
          <p:cNvSpPr>
            <a:spLocks noChangeShapeType="1"/>
          </p:cNvSpPr>
          <p:nvPr/>
        </p:nvSpPr>
        <p:spPr bwMode="auto">
          <a:xfrm>
            <a:off x="92392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5" name="Line 72"/>
          <p:cNvSpPr>
            <a:spLocks noChangeShapeType="1"/>
          </p:cNvSpPr>
          <p:nvPr/>
        </p:nvSpPr>
        <p:spPr bwMode="auto">
          <a:xfrm>
            <a:off x="820737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6" name="Line 73"/>
          <p:cNvSpPr>
            <a:spLocks noChangeShapeType="1"/>
          </p:cNvSpPr>
          <p:nvPr/>
        </p:nvSpPr>
        <p:spPr bwMode="auto">
          <a:xfrm>
            <a:off x="92392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7" name="Line 74"/>
          <p:cNvSpPr>
            <a:spLocks noChangeShapeType="1"/>
          </p:cNvSpPr>
          <p:nvPr/>
        </p:nvSpPr>
        <p:spPr bwMode="auto">
          <a:xfrm>
            <a:off x="820737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8" name="Line 75"/>
          <p:cNvSpPr>
            <a:spLocks noChangeShapeType="1"/>
          </p:cNvSpPr>
          <p:nvPr/>
        </p:nvSpPr>
        <p:spPr bwMode="auto">
          <a:xfrm>
            <a:off x="92392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69" name="Line 76"/>
          <p:cNvSpPr>
            <a:spLocks noChangeShapeType="1"/>
          </p:cNvSpPr>
          <p:nvPr/>
        </p:nvSpPr>
        <p:spPr bwMode="auto">
          <a:xfrm>
            <a:off x="820737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0" name="Line 77"/>
          <p:cNvSpPr>
            <a:spLocks noChangeShapeType="1"/>
          </p:cNvSpPr>
          <p:nvPr/>
        </p:nvSpPr>
        <p:spPr bwMode="auto">
          <a:xfrm>
            <a:off x="92392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1" name="Line 78"/>
          <p:cNvSpPr>
            <a:spLocks noChangeShapeType="1"/>
          </p:cNvSpPr>
          <p:nvPr/>
        </p:nvSpPr>
        <p:spPr bwMode="auto">
          <a:xfrm>
            <a:off x="820737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2" name="Line 79"/>
          <p:cNvSpPr>
            <a:spLocks noChangeShapeType="1"/>
          </p:cNvSpPr>
          <p:nvPr/>
        </p:nvSpPr>
        <p:spPr bwMode="auto">
          <a:xfrm>
            <a:off x="2116138" y="664845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3" name="Line 80"/>
          <p:cNvSpPr>
            <a:spLocks noChangeShapeType="1"/>
          </p:cNvSpPr>
          <p:nvPr/>
        </p:nvSpPr>
        <p:spPr bwMode="auto">
          <a:xfrm>
            <a:off x="3989388" y="283210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4" name="Line 81"/>
          <p:cNvSpPr>
            <a:spLocks noChangeShapeType="1"/>
          </p:cNvSpPr>
          <p:nvPr/>
        </p:nvSpPr>
        <p:spPr bwMode="auto">
          <a:xfrm>
            <a:off x="4256088" y="283210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5" name="Line 82"/>
          <p:cNvSpPr>
            <a:spLocks noChangeShapeType="1"/>
          </p:cNvSpPr>
          <p:nvPr/>
        </p:nvSpPr>
        <p:spPr bwMode="auto">
          <a:xfrm>
            <a:off x="5854700" y="283210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6" name="Line 83"/>
          <p:cNvSpPr>
            <a:spLocks noChangeShapeType="1"/>
          </p:cNvSpPr>
          <p:nvPr/>
        </p:nvSpPr>
        <p:spPr bwMode="auto">
          <a:xfrm>
            <a:off x="6307138" y="283210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7" name="Line 84"/>
          <p:cNvSpPr>
            <a:spLocks noChangeShapeType="1"/>
          </p:cNvSpPr>
          <p:nvPr/>
        </p:nvSpPr>
        <p:spPr bwMode="auto">
          <a:xfrm>
            <a:off x="3989388" y="664845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8" name="Line 85"/>
          <p:cNvSpPr>
            <a:spLocks noChangeShapeType="1"/>
          </p:cNvSpPr>
          <p:nvPr/>
        </p:nvSpPr>
        <p:spPr bwMode="auto">
          <a:xfrm>
            <a:off x="4256088" y="664845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79" name="Line 86"/>
          <p:cNvSpPr>
            <a:spLocks noChangeShapeType="1"/>
          </p:cNvSpPr>
          <p:nvPr/>
        </p:nvSpPr>
        <p:spPr bwMode="auto">
          <a:xfrm>
            <a:off x="5854700" y="664845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80" name="Line 87"/>
          <p:cNvSpPr>
            <a:spLocks noChangeShapeType="1"/>
          </p:cNvSpPr>
          <p:nvPr/>
        </p:nvSpPr>
        <p:spPr bwMode="auto">
          <a:xfrm>
            <a:off x="6307138" y="664845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bg-BG"/>
          </a:p>
        </p:txBody>
      </p:sp>
      <p:sp>
        <p:nvSpPr>
          <p:cNvPr id="1028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
        <p:nvSpPr>
          <p:cNvPr id="10282" name="Rectangle 89"/>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CCEE9BA6-2243-4B9C-92ED-F89B57BF57D9}" type="slidenum">
              <a:rPr lang="en-US" altLang="bg-BG" sz="1700">
                <a:solidFill>
                  <a:srgbClr val="777777"/>
                </a:solidFill>
                <a:latin typeface="Tahoma" pitchFamily="34" charset="0"/>
              </a:rPr>
              <a:pPr algn="r" eaLnBrk="1" hangingPunct="1">
                <a:lnSpc>
                  <a:spcPct val="100000"/>
                </a:lnSpc>
                <a:spcBef>
                  <a:spcPct val="0"/>
                </a:spcBef>
                <a:buClrTx/>
                <a:buSzTx/>
                <a:buFontTx/>
                <a:buNone/>
              </a:pPr>
              <a:t>6</a:t>
            </a:fld>
            <a:endParaRPr lang="en-US" altLang="bg-BG" sz="1700">
              <a:solidFill>
                <a:srgbClr val="777777"/>
              </a:solidFill>
              <a:latin typeface="Tahom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wipe(left)">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wipe(left)">
                                      <p:cBhvr>
                                        <p:cTn id="12" dur="500"/>
                                        <p:tgtEl>
                                          <p:spTgt spid="27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78"/>
                                        </p:tgtEl>
                                        <p:attrNameLst>
                                          <p:attrName>style.visibility</p:attrName>
                                        </p:attrNameLst>
                                      </p:cBhvr>
                                      <p:to>
                                        <p:strVal val="visible"/>
                                      </p:to>
                                    </p:set>
                                    <p:animEffect transition="in" filter="wipe(left)">
                                      <p:cBhvr>
                                        <p:cTn id="35" dur="500"/>
                                        <p:tgtEl>
                                          <p:spTgt spid="7377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bldLvl="4"/>
      <p:bldP spid="73778"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4754" name="Content Placeholder 8" descr="Mankiw_PaintingArt.jpg"/>
          <p:cNvPicPr>
            <a:picLocks noChangeAspect="1"/>
          </p:cNvPicPr>
          <p:nvPr/>
        </p:nvPicPr>
        <p:blipFill>
          <a:blip r:embed="rId3">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bg-BG" sz="3700" dirty="0" smtClean="0">
                <a:solidFill>
                  <a:schemeClr val="tx1"/>
                </a:solidFill>
                <a:effectLst>
                  <a:outerShdw blurRad="38100" dist="38100" dir="2700000" algn="tl">
                    <a:srgbClr val="C0C0C0"/>
                  </a:outerShdw>
                </a:effectLst>
              </a:rPr>
              <a:t>Обобщение</a:t>
            </a:r>
            <a:endParaRPr lang="en-US" sz="3700" dirty="0" smtClean="0">
              <a:solidFill>
                <a:schemeClr val="tx1"/>
              </a:solidFill>
              <a:effectLst>
                <a:outerShdw blurRad="38100" dist="38100" dir="2700000" algn="tl">
                  <a:srgbClr val="C0C0C0"/>
                </a:outerShdw>
              </a:effectLst>
            </a:endParaRPr>
          </a:p>
        </p:txBody>
      </p:sp>
      <p:sp>
        <p:nvSpPr>
          <p:cNvPr id="74756" name="Rectangle 4"/>
          <p:cNvSpPr>
            <a:spLocks noGrp="1" noChangeArrowheads="1"/>
          </p:cNvSpPr>
          <p:nvPr>
            <p:ph type="body" idx="1"/>
          </p:nvPr>
        </p:nvSpPr>
        <p:spPr>
          <a:xfrm>
            <a:off x="373063" y="1603375"/>
            <a:ext cx="8313737" cy="4908550"/>
          </a:xfrm>
        </p:spPr>
        <p:txBody>
          <a:bodyPr/>
          <a:lstStyle/>
          <a:p>
            <a:pPr eaLnBrk="1" hangingPunct="1">
              <a:buClr>
                <a:srgbClr val="996633"/>
              </a:buClr>
            </a:pPr>
            <a:r>
              <a:rPr lang="ru-RU" altLang="bg-BG" sz="2700" smtClean="0"/>
              <a:t>Един конкурентен пазар има много купувачи и продавачи, всеки от които има малко или никакво влияние върху пазарната цена.</a:t>
            </a:r>
          </a:p>
          <a:p>
            <a:pPr eaLnBrk="1" hangingPunct="1">
              <a:buClr>
                <a:srgbClr val="996633"/>
              </a:buClr>
            </a:pPr>
            <a:r>
              <a:rPr lang="ru-RU" altLang="bg-BG" sz="2700" smtClean="0"/>
              <a:t>Икономистите използват модела на търсенето и предлагането, за да се анализират конкурентните пазари.</a:t>
            </a:r>
          </a:p>
          <a:p>
            <a:pPr eaLnBrk="1" hangingPunct="1">
              <a:buClr>
                <a:srgbClr val="996633"/>
              </a:buClr>
            </a:pPr>
            <a:r>
              <a:rPr lang="ru-RU" altLang="bg-BG" sz="2700" smtClean="0"/>
              <a:t>Кривата  наклонена надолу на търсенето отразява закона на търсенето, в което се посочва, че търсеното от купувачите количество стока зависи негативно върху цената на стоката си.</a:t>
            </a:r>
            <a:endParaRPr lang="en-US" altLang="bg-BG" sz="2700" smtClean="0"/>
          </a:p>
        </p:txBody>
      </p:sp>
      <p:sp>
        <p:nvSpPr>
          <p:cNvPr id="74757"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30DAFED5-1CA8-4880-AECA-255F28735E36}" type="slidenum">
              <a:rPr lang="en-US" altLang="bg-BG" sz="1700">
                <a:solidFill>
                  <a:srgbClr val="777777"/>
                </a:solidFill>
                <a:latin typeface="Tahoma" pitchFamily="34" charset="0"/>
              </a:rPr>
              <a:pPr algn="r" eaLnBrk="1" hangingPunct="1">
                <a:lnSpc>
                  <a:spcPct val="100000"/>
                </a:lnSpc>
                <a:spcBef>
                  <a:spcPct val="0"/>
                </a:spcBef>
                <a:buClrTx/>
                <a:buSzTx/>
                <a:buFontTx/>
                <a:buNone/>
              </a:pPr>
              <a:t>69</a:t>
            </a:fld>
            <a:endParaRPr lang="en-US" altLang="bg-BG" sz="1700">
              <a:solidFill>
                <a:srgbClr val="777777"/>
              </a:solidFill>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Content Placeholder 8" descr="Mankiw_PaintingArt.jpg"/>
          <p:cNvPicPr>
            <a:picLocks noChangeAspect="1"/>
          </p:cNvPicPr>
          <p:nvPr/>
        </p:nvPicPr>
        <p:blipFill>
          <a:blip r:embed="rId3">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7"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bg-BG" sz="3700" dirty="0" smtClean="0">
                <a:solidFill>
                  <a:schemeClr val="tx1"/>
                </a:solidFill>
                <a:effectLst>
                  <a:outerShdw blurRad="38100" dist="38100" dir="2700000" algn="tl">
                    <a:srgbClr val="C0C0C0"/>
                  </a:outerShdw>
                </a:effectLst>
              </a:rPr>
              <a:t>Обобщение</a:t>
            </a:r>
            <a:endParaRPr lang="en-US" sz="3700" dirty="0" smtClean="0">
              <a:solidFill>
                <a:schemeClr val="tx1"/>
              </a:solidFill>
              <a:effectLst>
                <a:outerShdw blurRad="38100" dist="38100" dir="2700000" algn="tl">
                  <a:srgbClr val="C0C0C0"/>
                </a:outerShdw>
              </a:effectLst>
            </a:endParaRPr>
          </a:p>
        </p:txBody>
      </p:sp>
      <p:sp>
        <p:nvSpPr>
          <p:cNvPr id="75780" name="Rectangle 4"/>
          <p:cNvSpPr>
            <a:spLocks noGrp="1" noChangeArrowheads="1"/>
          </p:cNvSpPr>
          <p:nvPr>
            <p:ph type="body" idx="1"/>
          </p:nvPr>
        </p:nvSpPr>
        <p:spPr>
          <a:xfrm>
            <a:off x="309563" y="1863725"/>
            <a:ext cx="8566150" cy="4640263"/>
          </a:xfrm>
        </p:spPr>
        <p:txBody>
          <a:bodyPr/>
          <a:lstStyle/>
          <a:p>
            <a:pPr algn="just" eaLnBrk="1" hangingPunct="1">
              <a:lnSpc>
                <a:spcPct val="100000"/>
              </a:lnSpc>
              <a:spcBef>
                <a:spcPct val="40000"/>
              </a:spcBef>
              <a:buClr>
                <a:srgbClr val="996633"/>
              </a:buClr>
            </a:pPr>
            <a:r>
              <a:rPr lang="ru-RU" altLang="bg-BG" sz="2400" smtClean="0"/>
              <a:t>Освен цената, търсенето зависи от доходите на купувачите, вкусове, очаквания, цените на заместители и допълващите стоки, както и броя на купувачите.  Ако един от тези фактори се промени, кривата се измества D.</a:t>
            </a:r>
          </a:p>
          <a:p>
            <a:pPr algn="just" eaLnBrk="1" hangingPunct="1">
              <a:lnSpc>
                <a:spcPct val="100000"/>
              </a:lnSpc>
              <a:spcBef>
                <a:spcPct val="40000"/>
              </a:spcBef>
              <a:buClr>
                <a:srgbClr val="996633"/>
              </a:buClr>
            </a:pPr>
            <a:r>
              <a:rPr lang="ru-RU" altLang="bg-BG" sz="2400" smtClean="0"/>
              <a:t>Кривата на предлагането наклонената нагоре отразява Закона за предлагането, в който се посочва, че доставката на количеството продавачи зависи положително върху цената на стоката си.</a:t>
            </a:r>
          </a:p>
          <a:p>
            <a:pPr algn="just" eaLnBrk="1" hangingPunct="1">
              <a:lnSpc>
                <a:spcPct val="100000"/>
              </a:lnSpc>
              <a:spcBef>
                <a:spcPct val="40000"/>
              </a:spcBef>
              <a:buClr>
                <a:srgbClr val="996633"/>
              </a:buClr>
            </a:pPr>
            <a:r>
              <a:rPr lang="ru-RU" altLang="bg-BG" sz="2400" smtClean="0"/>
              <a:t>Други фактори за доставка включват входните цени, технология, очаквания, и др. на продавачите. Промените в тези фактори изместват кривата на S.</a:t>
            </a:r>
            <a:endParaRPr lang="en-US" altLang="bg-BG" sz="2400" smtClean="0"/>
          </a:p>
        </p:txBody>
      </p:sp>
      <p:sp>
        <p:nvSpPr>
          <p:cNvPr id="75781"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AD18D3D1-D624-4D70-AC9C-ED7EA5300D6C}" type="slidenum">
              <a:rPr lang="en-US" altLang="bg-BG" sz="1700">
                <a:solidFill>
                  <a:srgbClr val="777777"/>
                </a:solidFill>
                <a:latin typeface="Tahoma" pitchFamily="34" charset="0"/>
              </a:rPr>
              <a:pPr algn="r" eaLnBrk="1" hangingPunct="1">
                <a:lnSpc>
                  <a:spcPct val="100000"/>
                </a:lnSpc>
                <a:spcBef>
                  <a:spcPct val="0"/>
                </a:spcBef>
                <a:buClrTx/>
                <a:buSzTx/>
                <a:buFontTx/>
                <a:buNone/>
              </a:pPr>
              <a:t>70</a:t>
            </a:fld>
            <a:endParaRPr lang="en-US" altLang="bg-BG" sz="1700">
              <a:solidFill>
                <a:srgbClr val="777777"/>
              </a:solidFill>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6802" name="Content Placeholder 8" descr="Mankiw_PaintingArt.jpg"/>
          <p:cNvPicPr>
            <a:picLocks noChangeAspect="1"/>
          </p:cNvPicPr>
          <p:nvPr/>
        </p:nvPicPr>
        <p:blipFill>
          <a:blip r:embed="rId3">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9"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bg-BG" sz="3700" dirty="0" smtClean="0">
                <a:solidFill>
                  <a:schemeClr val="tx1"/>
                </a:solidFill>
                <a:effectLst>
                  <a:outerShdw blurRad="38100" dist="38100" dir="2700000" algn="tl">
                    <a:srgbClr val="C0C0C0"/>
                  </a:outerShdw>
                </a:effectLst>
              </a:rPr>
              <a:t>Обобщение</a:t>
            </a:r>
            <a:endParaRPr lang="en-US" sz="3700" dirty="0" smtClean="0">
              <a:solidFill>
                <a:schemeClr val="tx1"/>
              </a:solidFill>
              <a:effectLst>
                <a:outerShdw blurRad="38100" dist="38100" dir="2700000" algn="tl">
                  <a:srgbClr val="C0C0C0"/>
                </a:outerShdw>
              </a:effectLst>
            </a:endParaRPr>
          </a:p>
        </p:txBody>
      </p:sp>
      <p:sp>
        <p:nvSpPr>
          <p:cNvPr id="76804" name="Rectangle 4"/>
          <p:cNvSpPr>
            <a:spLocks noGrp="1" noChangeArrowheads="1"/>
          </p:cNvSpPr>
          <p:nvPr>
            <p:ph type="body" idx="1"/>
          </p:nvPr>
        </p:nvSpPr>
        <p:spPr>
          <a:xfrm>
            <a:off x="373063" y="1708150"/>
            <a:ext cx="8613775" cy="4405313"/>
          </a:xfrm>
        </p:spPr>
        <p:txBody>
          <a:bodyPr/>
          <a:lstStyle/>
          <a:p>
            <a:pPr eaLnBrk="1" hangingPunct="1">
              <a:buClr>
                <a:srgbClr val="996633"/>
              </a:buClr>
            </a:pPr>
            <a:r>
              <a:rPr lang="ru-RU" altLang="bg-BG" sz="2700" smtClean="0"/>
              <a:t>Пресечната точка на S и D криви определя пазарното равновесие. В равновесната цена, доставено количество се равнява на заявените за доставка количества.</a:t>
            </a:r>
          </a:p>
          <a:p>
            <a:pPr eaLnBrk="1" hangingPunct="1">
              <a:buClr>
                <a:srgbClr val="996633"/>
              </a:buClr>
            </a:pPr>
            <a:r>
              <a:rPr lang="ru-RU" altLang="bg-BG" sz="2700" smtClean="0"/>
              <a:t>Ако пазарната цена е над равновесната резултата е излишък, което води до спад на цената.</a:t>
            </a:r>
          </a:p>
          <a:p>
            <a:pPr eaLnBrk="1" hangingPunct="1">
              <a:buClr>
                <a:srgbClr val="996633"/>
              </a:buClr>
            </a:pPr>
            <a:r>
              <a:rPr lang="ru-RU" altLang="bg-BG" sz="2700" smtClean="0"/>
              <a:t> Ако пазарната цена е под равновесието има недостиг  който води, до увеличение на цената </a:t>
            </a:r>
            <a:endParaRPr lang="en-US" altLang="bg-BG" sz="2700" smtClean="0"/>
          </a:p>
        </p:txBody>
      </p:sp>
      <p:sp>
        <p:nvSpPr>
          <p:cNvPr id="76805"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CEE1D6D0-29DE-4138-9EDB-283B41A1B58D}" type="slidenum">
              <a:rPr lang="en-US" altLang="bg-BG" sz="1700">
                <a:solidFill>
                  <a:srgbClr val="777777"/>
                </a:solidFill>
                <a:latin typeface="Tahoma" pitchFamily="34" charset="0"/>
              </a:rPr>
              <a:pPr algn="r" eaLnBrk="1" hangingPunct="1">
                <a:lnSpc>
                  <a:spcPct val="100000"/>
                </a:lnSpc>
                <a:spcBef>
                  <a:spcPct val="0"/>
                </a:spcBef>
                <a:buClrTx/>
                <a:buSzTx/>
                <a:buFontTx/>
                <a:buNone/>
              </a:pPr>
              <a:t>71</a:t>
            </a:fld>
            <a:endParaRPr lang="en-US" altLang="bg-BG" sz="1700">
              <a:solidFill>
                <a:srgbClr val="777777"/>
              </a:solidFill>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Content Placeholder 8" descr="Mankiw_PaintingArt.jpg"/>
          <p:cNvPicPr>
            <a:picLocks noChangeAspect="1"/>
          </p:cNvPicPr>
          <p:nvPr/>
        </p:nvPicPr>
        <p:blipFill>
          <a:blip r:embed="rId3">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3"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bg-BG" sz="3700" dirty="0" smtClean="0">
                <a:solidFill>
                  <a:schemeClr val="tx1"/>
                </a:solidFill>
                <a:effectLst>
                  <a:outerShdw blurRad="38100" dist="38100" dir="2700000" algn="tl">
                    <a:srgbClr val="C0C0C0"/>
                  </a:outerShdw>
                </a:effectLst>
              </a:rPr>
              <a:t>Обобщение</a:t>
            </a:r>
            <a:endParaRPr lang="en-US" sz="3700" dirty="0" smtClean="0">
              <a:solidFill>
                <a:schemeClr val="tx1"/>
              </a:solidFill>
              <a:effectLst>
                <a:outerShdw blurRad="38100" dist="38100" dir="2700000" algn="tl">
                  <a:srgbClr val="C0C0C0"/>
                </a:outerShdw>
              </a:effectLst>
            </a:endParaRPr>
          </a:p>
        </p:txBody>
      </p:sp>
      <p:sp>
        <p:nvSpPr>
          <p:cNvPr id="77828" name="Rectangle 4"/>
          <p:cNvSpPr>
            <a:spLocks noGrp="1" noChangeArrowheads="1"/>
          </p:cNvSpPr>
          <p:nvPr>
            <p:ph type="body" idx="1"/>
          </p:nvPr>
        </p:nvSpPr>
        <p:spPr>
          <a:xfrm>
            <a:off x="373063" y="1184275"/>
            <a:ext cx="8313737" cy="5164138"/>
          </a:xfrm>
        </p:spPr>
        <p:txBody>
          <a:bodyPr/>
          <a:lstStyle/>
          <a:p>
            <a:pPr algn="just" eaLnBrk="1" hangingPunct="1">
              <a:buClr>
                <a:srgbClr val="996633"/>
              </a:buClr>
            </a:pPr>
            <a:r>
              <a:rPr lang="ru-RU" altLang="bg-BG" sz="2700" smtClean="0"/>
              <a:t>Ние можем да използваме схемата на търсенето и предлагането, за да се анализират последиците от всяко събитие на пазара:</a:t>
            </a:r>
          </a:p>
          <a:p>
            <a:pPr algn="just" eaLnBrk="1" hangingPunct="1">
              <a:buClr>
                <a:srgbClr val="996633"/>
              </a:buClr>
            </a:pPr>
            <a:r>
              <a:rPr lang="ru-RU" altLang="bg-BG" sz="2700" smtClean="0"/>
              <a:t> Първо, да се определи дали събитието измества едната или двете криви. </a:t>
            </a:r>
          </a:p>
          <a:p>
            <a:pPr algn="just" eaLnBrk="1" hangingPunct="1">
              <a:buClr>
                <a:srgbClr val="996633"/>
              </a:buClr>
            </a:pPr>
            <a:r>
              <a:rPr lang="ru-RU" altLang="bg-BG" sz="2700" smtClean="0"/>
              <a:t>Второ, определя посоката на движение</a:t>
            </a:r>
          </a:p>
          <a:p>
            <a:pPr algn="just" eaLnBrk="1" hangingPunct="1">
              <a:buClr>
                <a:srgbClr val="996633"/>
              </a:buClr>
            </a:pPr>
            <a:r>
              <a:rPr lang="ru-RU" altLang="bg-BG" sz="2700" smtClean="0"/>
              <a:t>Трето, сравнението на новото равновесие спрямо първоначалното.</a:t>
            </a:r>
          </a:p>
          <a:p>
            <a:pPr algn="just" eaLnBrk="1" hangingPunct="1">
              <a:buClr>
                <a:srgbClr val="996633"/>
              </a:buClr>
            </a:pPr>
            <a:r>
              <a:rPr lang="ru-RU" altLang="bg-BG" sz="2700" smtClean="0"/>
              <a:t>В пазарните икономики, цените са сигналите, които ръководят икономическите решения как да се разпределят оскъдните ресурси.</a:t>
            </a:r>
            <a:endParaRPr lang="en-US" altLang="bg-BG" sz="2700" smtClean="0"/>
          </a:p>
        </p:txBody>
      </p:sp>
      <p:sp>
        <p:nvSpPr>
          <p:cNvPr id="77829"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0"/>
              </a:spcBef>
              <a:buClrTx/>
              <a:buSzTx/>
              <a:buFontTx/>
              <a:buNone/>
            </a:pPr>
            <a:fld id="{72C915F6-7017-4141-81AD-B600C443C3CB}" type="slidenum">
              <a:rPr lang="en-US" altLang="bg-BG" sz="1700">
                <a:solidFill>
                  <a:srgbClr val="777777"/>
                </a:solidFill>
                <a:latin typeface="Tahoma" pitchFamily="34" charset="0"/>
              </a:rPr>
              <a:pPr algn="r" eaLnBrk="1" hangingPunct="1">
                <a:lnSpc>
                  <a:spcPct val="100000"/>
                </a:lnSpc>
                <a:spcBef>
                  <a:spcPct val="0"/>
                </a:spcBef>
                <a:buClrTx/>
                <a:buSzTx/>
                <a:buFontTx/>
                <a:buNone/>
              </a:pPr>
              <a:t>72</a:t>
            </a:fld>
            <a:endParaRPr lang="en-US" altLang="bg-BG" sz="1700">
              <a:solidFill>
                <a:srgbClr val="777777"/>
              </a:solidFill>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bg-BG" smtClean="0"/>
              <a:t>E</a:t>
            </a:r>
            <a:r>
              <a:rPr lang="bg-BG" altLang="bg-BG" smtClean="0"/>
              <a:t>ластичност на търсенето и предлагането</a:t>
            </a:r>
          </a:p>
        </p:txBody>
      </p:sp>
      <p:sp>
        <p:nvSpPr>
          <p:cNvPr id="3" name="Content Placeholder 2"/>
          <p:cNvSpPr>
            <a:spLocks noGrp="1"/>
          </p:cNvSpPr>
          <p:nvPr>
            <p:ph idx="1"/>
          </p:nvPr>
        </p:nvSpPr>
        <p:spPr/>
        <p:txBody>
          <a:bodyPr/>
          <a:lstStyle/>
          <a:p>
            <a:pPr algn="just">
              <a:defRPr/>
            </a:pPr>
            <a:r>
              <a:rPr lang="ru-RU" b="1" dirty="0" err="1" smtClean="0">
                <a:solidFill>
                  <a:srgbClr val="FF0000"/>
                </a:solidFill>
              </a:rPr>
              <a:t>Еластичност</a:t>
            </a:r>
            <a:r>
              <a:rPr lang="ru-RU" dirty="0" smtClean="0"/>
              <a:t> – </a:t>
            </a:r>
            <a:r>
              <a:rPr lang="ru-RU" dirty="0" err="1" smtClean="0"/>
              <a:t>това</a:t>
            </a:r>
            <a:r>
              <a:rPr lang="ru-RU" dirty="0" smtClean="0"/>
              <a:t> е </a:t>
            </a:r>
            <a:r>
              <a:rPr lang="ru-RU" dirty="0" err="1" smtClean="0"/>
              <a:t>реакцията</a:t>
            </a:r>
            <a:r>
              <a:rPr lang="ru-RU" dirty="0" smtClean="0"/>
              <a:t> на </a:t>
            </a:r>
            <a:r>
              <a:rPr lang="ru-RU" dirty="0" err="1" smtClean="0"/>
              <a:t>купувачите</a:t>
            </a:r>
            <a:r>
              <a:rPr lang="ru-RU" dirty="0" smtClean="0"/>
              <a:t> и </a:t>
            </a:r>
            <a:r>
              <a:rPr lang="ru-RU" dirty="0" err="1" smtClean="0"/>
              <a:t>продавачите</a:t>
            </a:r>
            <a:r>
              <a:rPr lang="ru-RU" dirty="0" smtClean="0"/>
              <a:t> </a:t>
            </a:r>
            <a:r>
              <a:rPr lang="ru-RU" dirty="0" err="1" smtClean="0"/>
              <a:t>към</a:t>
            </a:r>
            <a:r>
              <a:rPr lang="ru-RU" dirty="0" smtClean="0"/>
              <a:t> </a:t>
            </a:r>
            <a:r>
              <a:rPr lang="ru-RU" dirty="0" err="1" smtClean="0"/>
              <a:t>количеството</a:t>
            </a:r>
            <a:r>
              <a:rPr lang="ru-RU" dirty="0" smtClean="0"/>
              <a:t> на </a:t>
            </a:r>
            <a:r>
              <a:rPr lang="ru-RU" dirty="0" err="1" smtClean="0"/>
              <a:t>тяхното</a:t>
            </a:r>
            <a:r>
              <a:rPr lang="ru-RU" dirty="0" smtClean="0"/>
              <a:t> </a:t>
            </a:r>
            <a:r>
              <a:rPr lang="ru-RU" dirty="0" err="1" smtClean="0"/>
              <a:t>търсене</a:t>
            </a:r>
            <a:r>
              <a:rPr lang="ru-RU" dirty="0" smtClean="0"/>
              <a:t> и </a:t>
            </a:r>
            <a:r>
              <a:rPr lang="ru-RU" dirty="0" err="1" smtClean="0"/>
              <a:t>предлагане</a:t>
            </a:r>
            <a:r>
              <a:rPr lang="ru-RU" dirty="0" smtClean="0"/>
              <a:t>, </a:t>
            </a:r>
            <a:r>
              <a:rPr lang="ru-RU" dirty="0" err="1" smtClean="0"/>
              <a:t>когато</a:t>
            </a:r>
            <a:r>
              <a:rPr lang="ru-RU" dirty="0" smtClean="0"/>
              <a:t> </a:t>
            </a:r>
            <a:r>
              <a:rPr lang="ru-RU" dirty="0" err="1" smtClean="0"/>
              <a:t>са</a:t>
            </a:r>
            <a:r>
              <a:rPr lang="ru-RU" dirty="0" smtClean="0"/>
              <a:t> </a:t>
            </a:r>
            <a:r>
              <a:rPr lang="ru-RU" dirty="0" err="1" smtClean="0"/>
              <a:t>налице</a:t>
            </a:r>
            <a:r>
              <a:rPr lang="ru-RU" dirty="0" smtClean="0"/>
              <a:t> </a:t>
            </a:r>
            <a:r>
              <a:rPr lang="ru-RU" dirty="0" err="1" smtClean="0"/>
              <a:t>промени</a:t>
            </a:r>
            <a:r>
              <a:rPr lang="ru-RU" dirty="0" smtClean="0"/>
              <a:t> в цените и доходите на </a:t>
            </a:r>
            <a:r>
              <a:rPr lang="ru-RU" dirty="0" err="1" smtClean="0"/>
              <a:t>стопанските</a:t>
            </a:r>
            <a:r>
              <a:rPr lang="ru-RU" dirty="0" smtClean="0"/>
              <a:t> </a:t>
            </a:r>
            <a:r>
              <a:rPr lang="ru-RU" dirty="0" err="1" smtClean="0"/>
              <a:t>субекти</a:t>
            </a:r>
            <a:r>
              <a:rPr lang="ru-RU" dirty="0" smtClean="0"/>
              <a:t>.</a:t>
            </a:r>
            <a:r>
              <a:rPr lang="en-US" dirty="0" smtClean="0"/>
              <a:t> </a:t>
            </a:r>
            <a:endParaRPr lang="bg-BG" dirty="0" smtClean="0"/>
          </a:p>
          <a:p>
            <a:pPr algn="just">
              <a:defRPr/>
            </a:pPr>
            <a:r>
              <a:rPr lang="bg-BG" dirty="0" smtClean="0"/>
              <a:t>Ф</a:t>
            </a:r>
            <a:r>
              <a:rPr lang="ru-RU" dirty="0" err="1" smtClean="0"/>
              <a:t>акторите</a:t>
            </a:r>
            <a:r>
              <a:rPr lang="ru-RU" dirty="0" smtClean="0"/>
              <a:t> </a:t>
            </a:r>
            <a:r>
              <a:rPr lang="ru-RU" dirty="0" err="1" smtClean="0"/>
              <a:t>влияещи</a:t>
            </a:r>
            <a:r>
              <a:rPr lang="ru-RU" dirty="0" smtClean="0"/>
              <a:t> на </a:t>
            </a:r>
            <a:r>
              <a:rPr lang="ru-RU" dirty="0" err="1" smtClean="0"/>
              <a:t>еластичността</a:t>
            </a:r>
            <a:r>
              <a:rPr lang="ru-RU" dirty="0" smtClean="0"/>
              <a:t> </a:t>
            </a:r>
            <a:r>
              <a:rPr lang="ru-RU" dirty="0" err="1"/>
              <a:t>могат</a:t>
            </a:r>
            <a:r>
              <a:rPr lang="ru-RU" dirty="0"/>
              <a:t> да </a:t>
            </a:r>
            <a:r>
              <a:rPr lang="ru-RU" dirty="0" err="1"/>
              <a:t>бъдат</a:t>
            </a:r>
            <a:r>
              <a:rPr lang="ru-RU" dirty="0"/>
              <a:t> </a:t>
            </a:r>
            <a:r>
              <a:rPr lang="ru-RU" dirty="0" err="1"/>
              <a:t>както</a:t>
            </a:r>
            <a:r>
              <a:rPr lang="ru-RU" dirty="0"/>
              <a:t> </a:t>
            </a:r>
            <a:r>
              <a:rPr lang="ru-RU" dirty="0" err="1"/>
              <a:t>ценови</a:t>
            </a:r>
            <a:r>
              <a:rPr lang="ru-RU" dirty="0"/>
              <a:t>, </a:t>
            </a:r>
            <a:r>
              <a:rPr lang="ru-RU" dirty="0" err="1"/>
              <a:t>така</a:t>
            </a:r>
            <a:r>
              <a:rPr lang="ru-RU" dirty="0"/>
              <a:t> и </a:t>
            </a:r>
            <a:r>
              <a:rPr lang="ru-RU" dirty="0" err="1"/>
              <a:t>неценови</a:t>
            </a:r>
            <a:r>
              <a:rPr lang="ru-RU" dirty="0"/>
              <a:t>.</a:t>
            </a:r>
            <a:endParaRPr lang="ru-RU" dirty="0" smtClean="0"/>
          </a:p>
          <a:p>
            <a:pPr marL="0" indent="0">
              <a:buFont typeface="Wingdings" pitchFamily="2" charset="2"/>
              <a:buNone/>
              <a:defRPr/>
            </a:pPr>
            <a:r>
              <a:rPr lang="ru-RU" dirty="0" smtClean="0"/>
              <a:t>	</a:t>
            </a:r>
          </a:p>
          <a:p>
            <a:pPr>
              <a:defRPr/>
            </a:pPr>
            <a:endParaRPr lang="bg-BG" dirty="0"/>
          </a:p>
        </p:txBody>
      </p:sp>
      <p:sp>
        <p:nvSpPr>
          <p:cNvPr id="7885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Пазарните сили на търсенето и предлагането</a:t>
            </a:r>
            <a:endParaRPr lang="en-US" altLang="bg-BG" sz="1800" smtClean="0">
              <a:solidFill>
                <a:srgbClr val="777777"/>
              </a:solidFill>
            </a:endParaRPr>
          </a:p>
        </p:txBody>
      </p:sp>
      <p:sp>
        <p:nvSpPr>
          <p:cNvPr id="788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367F7FC0-C890-412E-9784-677464BA8FC6}" type="slidenum">
              <a:rPr lang="en-US" altLang="bg-BG" sz="1700" smtClean="0">
                <a:solidFill>
                  <a:srgbClr val="777777"/>
                </a:solidFill>
                <a:latin typeface="Tahoma" pitchFamily="34" charset="0"/>
              </a:rPr>
              <a:pPr eaLnBrk="1" hangingPunct="1">
                <a:lnSpc>
                  <a:spcPct val="100000"/>
                </a:lnSpc>
                <a:spcBef>
                  <a:spcPct val="0"/>
                </a:spcBef>
                <a:buClrTx/>
                <a:buSzTx/>
                <a:buFontTx/>
                <a:buNone/>
              </a:pPr>
              <a:t>73</a:t>
            </a:fld>
            <a:endParaRPr lang="en-US" altLang="bg-BG" sz="1700" smtClean="0">
              <a:solidFill>
                <a:srgbClr val="777777"/>
              </a:solidFill>
              <a:latin typeface="Tahoma"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333375"/>
            <a:ext cx="8686800" cy="1439863"/>
          </a:xfrm>
        </p:spPr>
        <p:txBody>
          <a:bodyPr/>
          <a:lstStyle/>
          <a:p>
            <a:r>
              <a:rPr lang="bg-BG" altLang="bg-BG" sz="2400" dirty="0" smtClean="0"/>
              <a:t>Еластичност на търсенето спрямо цената представлява процентното изменение в количеството на търсенето спрямо процентното изменение в цената на стоката</a:t>
            </a:r>
            <a:r>
              <a:rPr lang="bg-BG" altLang="bg-BG" sz="4000" dirty="0" smtClean="0"/>
              <a:t/>
            </a:r>
            <a:br>
              <a:rPr lang="bg-BG" altLang="bg-BG" sz="4000" dirty="0" smtClean="0"/>
            </a:br>
            <a:endParaRPr lang="bg-BG" altLang="bg-BG" sz="4000" dirty="0" smtClean="0"/>
          </a:p>
        </p:txBody>
      </p:sp>
      <p:sp>
        <p:nvSpPr>
          <p:cNvPr id="79875" name="Rectangle 3"/>
          <p:cNvSpPr>
            <a:spLocks noGrp="1" noChangeArrowheads="1"/>
          </p:cNvSpPr>
          <p:nvPr>
            <p:ph type="body" idx="1"/>
          </p:nvPr>
        </p:nvSpPr>
        <p:spPr>
          <a:xfrm>
            <a:off x="179388" y="1364105"/>
            <a:ext cx="8964612" cy="4762058"/>
          </a:xfrm>
        </p:spPr>
        <p:txBody>
          <a:bodyPr/>
          <a:lstStyle/>
          <a:p>
            <a:pPr algn="just"/>
            <a:r>
              <a:rPr lang="bg-BG" sz="1800" i="1" dirty="0"/>
              <a:t>Еластичността на търсенето</a:t>
            </a:r>
            <a:r>
              <a:rPr lang="bg-BG" sz="1800" dirty="0"/>
              <a:t> е степента на реакция на потребителите, изразена чрез изменение на търсените количества стоки под влияние на изменение на детерминантите на търсенето. Най-важно значение има определянето на ценовата еластичност, на доходната еластичност и на кръстосаната еластичност на търсенето.</a:t>
            </a:r>
          </a:p>
          <a:p>
            <a:endParaRPr lang="bg-BG" altLang="bg-BG" b="1" dirty="0" smtClean="0"/>
          </a:p>
          <a:p>
            <a:endParaRPr lang="bg-BG" altLang="bg-BG" b="1" dirty="0" smtClean="0"/>
          </a:p>
          <a:p>
            <a:r>
              <a:rPr lang="bg-BG" altLang="bg-BG" b="1" dirty="0" smtClean="0"/>
              <a:t>Пример: </a:t>
            </a:r>
            <a:r>
              <a:rPr lang="bg-BG" altLang="bg-BG" dirty="0" smtClean="0"/>
              <a:t>Ако количеството на даден продукт се  променя от 10бр. на 20 </a:t>
            </a:r>
            <a:r>
              <a:rPr lang="bg-BG" altLang="bg-BG" dirty="0" err="1" smtClean="0"/>
              <a:t>бр</a:t>
            </a:r>
            <a:r>
              <a:rPr lang="bg-BG" altLang="bg-BG" dirty="0" smtClean="0"/>
              <a:t>, а цената от 20 лв. на 22,50 лв., то</a:t>
            </a:r>
          </a:p>
          <a:p>
            <a:r>
              <a:rPr lang="bg-BG" altLang="bg-BG" dirty="0" smtClean="0"/>
              <a:t> </a:t>
            </a:r>
          </a:p>
        </p:txBody>
      </p:sp>
      <p:sp>
        <p:nvSpPr>
          <p:cNvPr id="7987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79877" name="Object 4"/>
          <p:cNvGraphicFramePr>
            <a:graphicFrameLocks noChangeAspect="1"/>
          </p:cNvGraphicFramePr>
          <p:nvPr>
            <p:extLst>
              <p:ext uri="{D42A27DB-BD31-4B8C-83A1-F6EECF244321}">
                <p14:modId xmlns:p14="http://schemas.microsoft.com/office/powerpoint/2010/main" val="742520351"/>
              </p:ext>
            </p:extLst>
          </p:nvPr>
        </p:nvGraphicFramePr>
        <p:xfrm>
          <a:off x="2628106" y="3001535"/>
          <a:ext cx="3887787" cy="1381125"/>
        </p:xfrm>
        <a:graphic>
          <a:graphicData uri="http://schemas.openxmlformats.org/presentationml/2006/ole">
            <mc:AlternateContent xmlns:mc="http://schemas.openxmlformats.org/markup-compatibility/2006">
              <mc:Choice xmlns:v="urn:schemas-microsoft-com:vml" Requires="v">
                <p:oleObj spid="_x0000_s79898" name="Equation" r:id="rId3" imgW="1892300" imgH="787400" progId="Equation.3">
                  <p:embed/>
                </p:oleObj>
              </mc:Choice>
              <mc:Fallback>
                <p:oleObj name="Equation" r:id="rId3" imgW="1892300" imgH="78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106" y="3001535"/>
                        <a:ext cx="3887787"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bg-BG" altLang="bg-BG" dirty="0" smtClean="0"/>
              <a:t>Еластичност в дадена точка Е </a:t>
            </a:r>
            <a:r>
              <a:rPr lang="en-US" altLang="bg-BG" sz="2800" dirty="0" smtClean="0"/>
              <a:t>p</a:t>
            </a:r>
            <a:r>
              <a:rPr lang="bg-BG" altLang="bg-BG" sz="2800" dirty="0" smtClean="0"/>
              <a:t>/</a:t>
            </a:r>
            <a:r>
              <a:rPr lang="en-US" altLang="bg-BG" sz="2800" dirty="0" smtClean="0"/>
              <a:t>d</a:t>
            </a:r>
            <a:endParaRPr lang="bg-BG" altLang="bg-BG" sz="2800" dirty="0" smtClean="0"/>
          </a:p>
        </p:txBody>
      </p:sp>
      <p:sp>
        <p:nvSpPr>
          <p:cNvPr id="80899" name="Rectangle 6"/>
          <p:cNvSpPr>
            <a:spLocks noGrp="1" noChangeArrowheads="1"/>
          </p:cNvSpPr>
          <p:nvPr>
            <p:ph type="body" sz="half" idx="1"/>
          </p:nvPr>
        </p:nvSpPr>
        <p:spPr/>
        <p:txBody>
          <a:bodyPr/>
          <a:lstStyle/>
          <a:p>
            <a:r>
              <a:rPr lang="bg-BG" sz="1800" i="1" dirty="0"/>
              <a:t>Точковата ценова еластичност</a:t>
            </a:r>
            <a:r>
              <a:rPr lang="bg-BG" sz="1800" dirty="0"/>
              <a:t> на търсенето изразява процентното съотношение между безкрайно малки изменения на търсеното количество и цената</a:t>
            </a:r>
            <a:endParaRPr lang="bg-BG" altLang="bg-BG" sz="1800" dirty="0" smtClean="0"/>
          </a:p>
        </p:txBody>
      </p:sp>
      <p:sp>
        <p:nvSpPr>
          <p:cNvPr id="80900" name="Rectangle 7"/>
          <p:cNvSpPr>
            <a:spLocks noGrp="1" noChangeArrowheads="1"/>
          </p:cNvSpPr>
          <p:nvPr>
            <p:ph type="body" sz="half" idx="2"/>
          </p:nvPr>
        </p:nvSpPr>
        <p:spPr/>
        <p:txBody>
          <a:bodyPr/>
          <a:lstStyle/>
          <a:p>
            <a:r>
              <a:rPr lang="bg-BG" altLang="bg-BG" dirty="0" smtClean="0"/>
              <a:t>или това е </a:t>
            </a:r>
          </a:p>
          <a:p>
            <a:endParaRPr lang="bg-BG" altLang="bg-BG" dirty="0" smtClean="0"/>
          </a:p>
          <a:p>
            <a:endParaRPr lang="bg-BG" altLang="bg-BG" dirty="0" smtClean="0"/>
          </a:p>
        </p:txBody>
      </p:sp>
      <p:sp>
        <p:nvSpPr>
          <p:cNvPr id="809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sp>
        <p:nvSpPr>
          <p:cNvPr id="8090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0904" name="Object 8"/>
          <p:cNvGraphicFramePr>
            <a:graphicFrameLocks noChangeAspect="1"/>
          </p:cNvGraphicFramePr>
          <p:nvPr>
            <p:extLst>
              <p:ext uri="{D42A27DB-BD31-4B8C-83A1-F6EECF244321}">
                <p14:modId xmlns:p14="http://schemas.microsoft.com/office/powerpoint/2010/main" val="2591430506"/>
              </p:ext>
            </p:extLst>
          </p:nvPr>
        </p:nvGraphicFramePr>
        <p:xfrm>
          <a:off x="4914900" y="2200275"/>
          <a:ext cx="3421063" cy="2527300"/>
        </p:xfrm>
        <a:graphic>
          <a:graphicData uri="http://schemas.openxmlformats.org/presentationml/2006/ole">
            <mc:AlternateContent xmlns:mc="http://schemas.openxmlformats.org/markup-compatibility/2006">
              <mc:Choice xmlns:v="urn:schemas-microsoft-com:vml" Requires="v">
                <p:oleObj spid="_x0000_s80935" name="Уравнение" r:id="rId3" imgW="799920" imgH="799920" progId="Equation.3">
                  <p:embed/>
                </p:oleObj>
              </mc:Choice>
              <mc:Fallback>
                <p:oleObj name="Уравнение" r:id="rId3" imgW="799920" imgH="799920" progId="Equation.3">
                  <p:embed/>
                  <p:pic>
                    <p:nvPicPr>
                      <p:cNvPr id="0" name="Object 8"/>
                      <p:cNvPicPr>
                        <a:picLocks noChangeAspect="1" noChangeArrowheads="1"/>
                      </p:cNvPicPr>
                      <p:nvPr/>
                    </p:nvPicPr>
                    <p:blipFill>
                      <a:blip r:embed="rId4"/>
                      <a:srcRect/>
                      <a:stretch>
                        <a:fillRect/>
                      </a:stretch>
                    </p:blipFill>
                    <p:spPr bwMode="auto">
                      <a:xfrm>
                        <a:off x="4914900" y="2200275"/>
                        <a:ext cx="3421063"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569626" y="3244333"/>
            <a:ext cx="3432748" cy="523220"/>
          </a:xfrm>
          <a:prstGeom prst="rect">
            <a:avLst/>
          </a:prstGeom>
        </p:spPr>
        <p:txBody>
          <a:bodyPr wrap="square">
            <a:spAutoFit/>
          </a:bodyPr>
          <a:lstStyle/>
          <a:p>
            <a:r>
              <a:rPr lang="bg-BG" sz="2800" dirty="0" err="1"/>
              <a:t>E</a:t>
            </a:r>
            <a:r>
              <a:rPr lang="bg-BG" sz="2800" baseline="30000" dirty="0" err="1"/>
              <a:t>p</a:t>
            </a:r>
            <a:r>
              <a:rPr lang="bg-BG" sz="2800" baseline="-25000" dirty="0" err="1"/>
              <a:t>d</a:t>
            </a:r>
            <a:r>
              <a:rPr lang="bg-BG" sz="2800" dirty="0"/>
              <a:t>=(</a:t>
            </a:r>
            <a:r>
              <a:rPr lang="bg-BG" sz="2800" dirty="0" err="1"/>
              <a:t>dQ</a:t>
            </a:r>
            <a:r>
              <a:rPr lang="bg-BG" sz="2800" dirty="0"/>
              <a:t>/</a:t>
            </a:r>
            <a:r>
              <a:rPr lang="bg-BG" sz="2800" dirty="0" err="1"/>
              <a:t>dp</a:t>
            </a:r>
            <a:r>
              <a:rPr lang="bg-BG" sz="2800" dirty="0"/>
              <a:t>).(p/Q)</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bg-BG" altLang="bg-BG" sz="2400" smtClean="0"/>
              <a:t>Коефициент на средна еластичност (дъгова еластичност)</a:t>
            </a:r>
          </a:p>
        </p:txBody>
      </p:sp>
      <p:sp>
        <p:nvSpPr>
          <p:cNvPr id="81923" name="Rectangle 3"/>
          <p:cNvSpPr>
            <a:spLocks noGrp="1" noChangeArrowheads="1"/>
          </p:cNvSpPr>
          <p:nvPr>
            <p:ph type="body" idx="1"/>
          </p:nvPr>
        </p:nvSpPr>
        <p:spPr/>
        <p:txBody>
          <a:bodyPr/>
          <a:lstStyle/>
          <a:p>
            <a:r>
              <a:rPr lang="bg-BG" i="1" dirty="0"/>
              <a:t>дъгова еластичност</a:t>
            </a:r>
            <a:endParaRPr lang="bg-BG" altLang="bg-BG" dirty="0" smtClean="0"/>
          </a:p>
        </p:txBody>
      </p:sp>
      <p:sp>
        <p:nvSpPr>
          <p:cNvPr id="8192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1925" name="Object 4"/>
          <p:cNvGraphicFramePr>
            <a:graphicFrameLocks noChangeAspect="1"/>
          </p:cNvGraphicFramePr>
          <p:nvPr>
            <p:extLst>
              <p:ext uri="{D42A27DB-BD31-4B8C-83A1-F6EECF244321}">
                <p14:modId xmlns:p14="http://schemas.microsoft.com/office/powerpoint/2010/main" val="1993521784"/>
              </p:ext>
            </p:extLst>
          </p:nvPr>
        </p:nvGraphicFramePr>
        <p:xfrm>
          <a:off x="1657350" y="2836863"/>
          <a:ext cx="6189663" cy="1293812"/>
        </p:xfrm>
        <a:graphic>
          <a:graphicData uri="http://schemas.openxmlformats.org/presentationml/2006/ole">
            <mc:AlternateContent xmlns:mc="http://schemas.openxmlformats.org/markup-compatibility/2006">
              <mc:Choice xmlns:v="urn:schemas-microsoft-com:vml" Requires="v">
                <p:oleObj spid="_x0000_s81947" name="Уравнение" r:id="rId3" imgW="1701720" imgH="482400" progId="Equation.3">
                  <p:embed/>
                </p:oleObj>
              </mc:Choice>
              <mc:Fallback>
                <p:oleObj name="Уравнение" r:id="rId3" imgW="1701720" imgH="482400" progId="Equation.3">
                  <p:embed/>
                  <p:pic>
                    <p:nvPicPr>
                      <p:cNvPr id="0" name="Object 4"/>
                      <p:cNvPicPr>
                        <a:picLocks noChangeAspect="1" noChangeArrowheads="1"/>
                      </p:cNvPicPr>
                      <p:nvPr/>
                    </p:nvPicPr>
                    <p:blipFill>
                      <a:blip r:embed="rId4"/>
                      <a:srcRect/>
                      <a:stretch>
                        <a:fillRect/>
                      </a:stretch>
                    </p:blipFill>
                    <p:spPr bwMode="auto">
                      <a:xfrm>
                        <a:off x="1657350" y="2836863"/>
                        <a:ext cx="6189663"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bg-BG" altLang="bg-BG" smtClean="0"/>
              <a:t>Фактори на еластичността</a:t>
            </a:r>
          </a:p>
        </p:txBody>
      </p:sp>
      <p:sp>
        <p:nvSpPr>
          <p:cNvPr id="82947" name="Rectangle 3"/>
          <p:cNvSpPr>
            <a:spLocks noGrp="1" noChangeArrowheads="1"/>
          </p:cNvSpPr>
          <p:nvPr>
            <p:ph type="body" idx="1"/>
          </p:nvPr>
        </p:nvSpPr>
        <p:spPr/>
        <p:txBody>
          <a:bodyPr/>
          <a:lstStyle/>
          <a:p>
            <a:pPr>
              <a:lnSpc>
                <a:spcPct val="80000"/>
              </a:lnSpc>
            </a:pPr>
            <a:r>
              <a:rPr lang="bg-BG" altLang="bg-BG" b="1" dirty="0" smtClean="0"/>
              <a:t>Еластичността на търсенето спрямо цената</a:t>
            </a:r>
            <a:r>
              <a:rPr lang="bg-BG" altLang="bg-BG" dirty="0" smtClean="0"/>
              <a:t> зависи (</a:t>
            </a:r>
            <a:r>
              <a:rPr lang="bg-BG" altLang="bg-BG" b="1" dirty="0" smtClean="0">
                <a:solidFill>
                  <a:srgbClr val="FF0000"/>
                </a:solidFill>
              </a:rPr>
              <a:t>ценова еластичност</a:t>
            </a:r>
            <a:r>
              <a:rPr lang="bg-BG" altLang="bg-BG" dirty="0" smtClean="0"/>
              <a:t>) от следните </a:t>
            </a:r>
            <a:r>
              <a:rPr lang="bg-BG" altLang="bg-BG" b="1" dirty="0" smtClean="0"/>
              <a:t>фактори</a:t>
            </a:r>
            <a:r>
              <a:rPr lang="bg-BG" altLang="bg-BG" dirty="0" smtClean="0"/>
              <a:t>:</a:t>
            </a:r>
          </a:p>
          <a:p>
            <a:pPr>
              <a:lnSpc>
                <a:spcPct val="80000"/>
              </a:lnSpc>
            </a:pPr>
            <a:r>
              <a:rPr lang="bg-BG" altLang="bg-BG" dirty="0" smtClean="0"/>
              <a:t>наличието на заместители на пазара;</a:t>
            </a:r>
          </a:p>
          <a:p>
            <a:pPr>
              <a:lnSpc>
                <a:spcPct val="80000"/>
              </a:lnSpc>
            </a:pPr>
            <a:r>
              <a:rPr lang="bg-BG" altLang="bg-BG" dirty="0" smtClean="0"/>
              <a:t>времето;</a:t>
            </a:r>
          </a:p>
          <a:p>
            <a:pPr>
              <a:lnSpc>
                <a:spcPct val="80000"/>
              </a:lnSpc>
            </a:pPr>
            <a:r>
              <a:rPr lang="bg-BG" altLang="bg-BG" dirty="0" smtClean="0"/>
              <a:t>дял на разходите за покупка на стоката от общия доход;</a:t>
            </a:r>
          </a:p>
          <a:p>
            <a:pPr>
              <a:lnSpc>
                <a:spcPct val="80000"/>
              </a:lnSpc>
            </a:pPr>
            <a:r>
              <a:rPr lang="bg-BG" altLang="bg-BG" dirty="0" smtClean="0"/>
              <a:t>характер на потребността, която задоволява стоката;</a:t>
            </a:r>
          </a:p>
          <a:p>
            <a:pPr>
              <a:lnSpc>
                <a:spcPct val="80000"/>
              </a:lnSpc>
            </a:pPr>
            <a:r>
              <a:rPr lang="bg-BG" altLang="bg-BG" dirty="0" smtClean="0"/>
              <a:t>потребителския характер на стоката – дълготрайни стоки или краткотрайни стоки;</a:t>
            </a:r>
          </a:p>
          <a:p>
            <a:pPr>
              <a:lnSpc>
                <a:spcPct val="80000"/>
              </a:lnSpc>
            </a:pPr>
            <a:r>
              <a:rPr lang="bg-BG" altLang="bg-BG" dirty="0" smtClean="0"/>
              <a:t>рекламата.</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bg-BG" altLang="bg-BG" dirty="0" smtClean="0"/>
              <a:t>Видове ЦЕНОВА еластичност</a:t>
            </a:r>
          </a:p>
        </p:txBody>
      </p:sp>
      <p:sp>
        <p:nvSpPr>
          <p:cNvPr id="83971" name="Rectangle 3"/>
          <p:cNvSpPr>
            <a:spLocks noGrp="1" noChangeArrowheads="1"/>
          </p:cNvSpPr>
          <p:nvPr>
            <p:ph type="body" idx="1"/>
          </p:nvPr>
        </p:nvSpPr>
        <p:spPr/>
        <p:txBody>
          <a:bodyPr/>
          <a:lstStyle/>
          <a:p>
            <a:r>
              <a:rPr lang="bg-BG" altLang="bg-BG" smtClean="0"/>
              <a:t>От посочените формули могат да се получат следните резултати и тогава търсенето ще бъде:</a:t>
            </a:r>
          </a:p>
          <a:p>
            <a:pPr>
              <a:buFontTx/>
              <a:buNone/>
            </a:pPr>
            <a:r>
              <a:rPr lang="bg-BG" altLang="bg-BG" smtClean="0"/>
              <a:t>а. съвършено нееластично при; Е</a:t>
            </a:r>
            <a:r>
              <a:rPr lang="en-US" altLang="bg-BG" smtClean="0"/>
              <a:t>d=0</a:t>
            </a:r>
            <a:endParaRPr lang="bg-BG" altLang="bg-BG" smtClean="0"/>
          </a:p>
          <a:p>
            <a:pPr>
              <a:buFontTx/>
              <a:buNone/>
            </a:pPr>
            <a:r>
              <a:rPr lang="bg-BG" altLang="bg-BG" smtClean="0"/>
              <a:t>б. нееластично;</a:t>
            </a:r>
            <a:r>
              <a:rPr lang="en-US" altLang="bg-BG" smtClean="0"/>
              <a:t>Ed&lt;1</a:t>
            </a:r>
            <a:endParaRPr lang="bg-BG" altLang="bg-BG" smtClean="0"/>
          </a:p>
          <a:p>
            <a:pPr>
              <a:buFontTx/>
              <a:buNone/>
            </a:pPr>
            <a:r>
              <a:rPr lang="bg-BG" altLang="bg-BG" smtClean="0"/>
              <a:t>в. полуеластично;</a:t>
            </a:r>
            <a:r>
              <a:rPr lang="en-US" altLang="bg-BG" smtClean="0"/>
              <a:t> Ed=1</a:t>
            </a:r>
            <a:endParaRPr lang="bg-BG" altLang="bg-BG" smtClean="0"/>
          </a:p>
          <a:p>
            <a:pPr>
              <a:buFontTx/>
              <a:buNone/>
            </a:pPr>
            <a:r>
              <a:rPr lang="bg-BG" altLang="bg-BG" smtClean="0"/>
              <a:t>г. еластично;</a:t>
            </a:r>
            <a:r>
              <a:rPr lang="en-US" altLang="bg-BG" smtClean="0"/>
              <a:t>Ed&gt;1</a:t>
            </a:r>
            <a:endParaRPr lang="bg-BG" altLang="bg-BG" smtClean="0"/>
          </a:p>
          <a:p>
            <a:pPr>
              <a:buFontTx/>
              <a:buNone/>
            </a:pPr>
            <a:r>
              <a:rPr lang="bg-BG" altLang="bg-BG" smtClean="0"/>
              <a:t>д. съвършено еластично</a:t>
            </a:r>
          </a:p>
        </p:txBody>
      </p:sp>
      <p:sp>
        <p:nvSpPr>
          <p:cNvPr id="8397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3973" name="Object 4"/>
          <p:cNvGraphicFramePr>
            <a:graphicFrameLocks noChangeAspect="1"/>
          </p:cNvGraphicFramePr>
          <p:nvPr/>
        </p:nvGraphicFramePr>
        <p:xfrm>
          <a:off x="5940425" y="5594350"/>
          <a:ext cx="1511300" cy="465138"/>
        </p:xfrm>
        <a:graphic>
          <a:graphicData uri="http://schemas.openxmlformats.org/presentationml/2006/ole">
            <mc:AlternateContent xmlns:mc="http://schemas.openxmlformats.org/markup-compatibility/2006">
              <mc:Choice xmlns:v="urn:schemas-microsoft-com:vml" Requires="v">
                <p:oleObj spid="_x0000_s83995" name="Equation" r:id="rId3" imgW="622030" imgH="190417" progId="Equation.3">
                  <p:embed/>
                </p:oleObj>
              </mc:Choice>
              <mc:Fallback>
                <p:oleObj name="Equation" r:id="rId3" imgW="622030"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5594350"/>
                        <a:ext cx="15113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Пазарните сили на търсенето и предлагането</a:t>
            </a:r>
            <a:endParaRPr lang="en-US" altLang="bg-BG" sz="1800" smtClean="0">
              <a:solidFill>
                <a:srgbClr val="777777"/>
              </a:solidFill>
            </a:endParaRPr>
          </a:p>
        </p:txBody>
      </p:sp>
      <p:sp>
        <p:nvSpPr>
          <p:cNvPr id="1126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CAF9DF24-165D-4C5B-A802-D5DC27DD2833}" type="slidenum">
              <a:rPr lang="en-US" altLang="bg-BG" sz="1700" smtClean="0">
                <a:solidFill>
                  <a:srgbClr val="777777"/>
                </a:solidFill>
                <a:latin typeface="Tahoma" pitchFamily="34" charset="0"/>
              </a:rPr>
              <a:pPr eaLnBrk="1" hangingPunct="1">
                <a:lnSpc>
                  <a:spcPct val="100000"/>
                </a:lnSpc>
                <a:spcBef>
                  <a:spcPct val="0"/>
                </a:spcBef>
                <a:buClrTx/>
                <a:buSzTx/>
                <a:buFontTx/>
                <a:buNone/>
              </a:pPr>
              <a:t>7</a:t>
            </a:fld>
            <a:endParaRPr lang="en-US" altLang="bg-BG" sz="1700" smtClean="0">
              <a:solidFill>
                <a:srgbClr val="777777"/>
              </a:solidFill>
              <a:latin typeface="Tahoma" pitchFamily="34" charset="0"/>
            </a:endParaRPr>
          </a:p>
        </p:txBody>
      </p:sp>
      <p:graphicFrame>
        <p:nvGraphicFramePr>
          <p:cNvPr id="11268" name="Object 2"/>
          <p:cNvGraphicFramePr>
            <a:graphicFrameLocks noChangeAspect="1"/>
          </p:cNvGraphicFramePr>
          <p:nvPr/>
        </p:nvGraphicFramePr>
        <p:xfrm>
          <a:off x="293688" y="1147763"/>
          <a:ext cx="5619750" cy="5091112"/>
        </p:xfrm>
        <a:graphic>
          <a:graphicData uri="http://schemas.openxmlformats.org/presentationml/2006/ole">
            <mc:AlternateContent xmlns:mc="http://schemas.openxmlformats.org/markup-compatibility/2006">
              <mc:Choice xmlns:v="urn:schemas-microsoft-com:vml" Requires="v">
                <p:oleObj spid="_x0000_s11350" name="Chart" r:id="rId4" imgW="4095902" imgH="3724351" progId="Excel.Chart.8">
                  <p:embed/>
                </p:oleObj>
              </mc:Choice>
              <mc:Fallback>
                <p:oleObj name="Chart" r:id="rId4" imgW="4095902" imgH="3724351"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88" y="1147763"/>
                        <a:ext cx="561975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Line 3"/>
          <p:cNvSpPr>
            <a:spLocks noChangeShapeType="1"/>
          </p:cNvSpPr>
          <p:nvPr/>
        </p:nvSpPr>
        <p:spPr bwMode="auto">
          <a:xfrm>
            <a:off x="1960563" y="1585913"/>
            <a:ext cx="3052762" cy="388937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11270" name="Group 4"/>
          <p:cNvGrpSpPr>
            <a:grpSpLocks/>
          </p:cNvGrpSpPr>
          <p:nvPr/>
        </p:nvGrpSpPr>
        <p:grpSpPr bwMode="auto">
          <a:xfrm>
            <a:off x="1336675" y="2466975"/>
            <a:ext cx="1452563" cy="3027363"/>
            <a:chOff x="842" y="1554"/>
            <a:chExt cx="915" cy="1907"/>
          </a:xfrm>
        </p:grpSpPr>
        <p:sp>
          <p:nvSpPr>
            <p:cNvPr id="11326" name="Oval 5"/>
            <p:cNvSpPr>
              <a:spLocks noChangeArrowheads="1"/>
            </p:cNvSpPr>
            <p:nvPr/>
          </p:nvSpPr>
          <p:spPr bwMode="auto">
            <a:xfrm>
              <a:off x="1669" y="1554"/>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11327" name="Group 6"/>
            <p:cNvGrpSpPr>
              <a:grpSpLocks/>
            </p:cNvGrpSpPr>
            <p:nvPr/>
          </p:nvGrpSpPr>
          <p:grpSpPr bwMode="auto">
            <a:xfrm>
              <a:off x="842" y="1590"/>
              <a:ext cx="873" cy="1871"/>
              <a:chOff x="357" y="2450"/>
              <a:chExt cx="795" cy="646"/>
            </a:xfrm>
          </p:grpSpPr>
          <p:sp>
            <p:nvSpPr>
              <p:cNvPr id="11328" name="Line 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11329" name="Line 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sp>
        <p:nvSpPr>
          <p:cNvPr id="11271" name="Text Box 9"/>
          <p:cNvSpPr txBox="1">
            <a:spLocks noChangeArrowheads="1"/>
          </p:cNvSpPr>
          <p:nvPr/>
        </p:nvSpPr>
        <p:spPr bwMode="auto">
          <a:xfrm>
            <a:off x="1104900" y="1301750"/>
            <a:ext cx="41592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100000"/>
              </a:lnSpc>
              <a:spcBef>
                <a:spcPct val="50000"/>
              </a:spcBef>
              <a:buClrTx/>
              <a:buSzTx/>
              <a:buFontTx/>
              <a:buNone/>
            </a:pPr>
            <a:r>
              <a:rPr lang="en-US" altLang="bg-BG" sz="2600" b="1" i="1">
                <a:cs typeface="Arial" charset="0"/>
              </a:rPr>
              <a:t>P</a:t>
            </a:r>
          </a:p>
        </p:txBody>
      </p:sp>
      <p:sp>
        <p:nvSpPr>
          <p:cNvPr id="11272" name="Text Box 10"/>
          <p:cNvSpPr txBox="1">
            <a:spLocks noChangeArrowheads="1"/>
          </p:cNvSpPr>
          <p:nvPr/>
        </p:nvSpPr>
        <p:spPr bwMode="auto">
          <a:xfrm>
            <a:off x="5305425" y="5311775"/>
            <a:ext cx="4333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50000"/>
              </a:spcBef>
              <a:buClrTx/>
              <a:buSzTx/>
              <a:buFontTx/>
              <a:buNone/>
            </a:pPr>
            <a:r>
              <a:rPr lang="en-US" altLang="bg-BG" sz="2600" b="1" i="1">
                <a:cs typeface="Arial" charset="0"/>
              </a:rPr>
              <a:t>Q</a:t>
            </a:r>
          </a:p>
        </p:txBody>
      </p:sp>
      <p:sp>
        <p:nvSpPr>
          <p:cNvPr id="11273" name="Oval 11"/>
          <p:cNvSpPr>
            <a:spLocks noChangeArrowheads="1"/>
          </p:cNvSpPr>
          <p:nvPr/>
        </p:nvSpPr>
        <p:spPr bwMode="auto">
          <a:xfrm>
            <a:off x="4943475" y="5414963"/>
            <a:ext cx="139700" cy="13811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sp>
        <p:nvSpPr>
          <p:cNvPr id="11274" name="Rectangle 12"/>
          <p:cNvSpPr>
            <a:spLocks noGrp="1" noChangeArrowheads="1"/>
          </p:cNvSpPr>
          <p:nvPr>
            <p:ph type="title" idx="4294967295"/>
          </p:nvPr>
        </p:nvSpPr>
        <p:spPr>
          <a:xfrm>
            <a:off x="896938" y="109538"/>
            <a:ext cx="7491412" cy="677862"/>
          </a:xfrm>
        </p:spPr>
        <p:txBody>
          <a:bodyPr/>
          <a:lstStyle/>
          <a:p>
            <a:pPr eaLnBrk="1" hangingPunct="1"/>
            <a:r>
              <a:rPr lang="bg-BG" altLang="bg-BG" sz="3200" smtClean="0"/>
              <a:t>Пазарно търсене на кривата на кафе</a:t>
            </a:r>
            <a:endParaRPr lang="en-US" altLang="bg-BG" sz="3200" smtClean="0"/>
          </a:p>
        </p:txBody>
      </p:sp>
      <p:graphicFrame>
        <p:nvGraphicFramePr>
          <p:cNvPr id="74765" name="Group 13"/>
          <p:cNvGraphicFramePr>
            <a:graphicFrameLocks noGrp="1"/>
          </p:cNvGraphicFramePr>
          <p:nvPr/>
        </p:nvGraphicFramePr>
        <p:xfrm>
          <a:off x="6089650" y="1035050"/>
          <a:ext cx="2532063" cy="4187856"/>
        </p:xfrm>
        <a:graphic>
          <a:graphicData uri="http://schemas.openxmlformats.org/drawingml/2006/table">
            <a:tbl>
              <a:tblPr/>
              <a:tblGrid>
                <a:gridCol w="998538"/>
                <a:gridCol w="1533525"/>
              </a:tblGrid>
              <a:tr h="85951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P</a:t>
                      </a:r>
                    </a:p>
                  </a:txBody>
                  <a:tcPr marT="45714" marB="45714"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err="1" smtClean="0">
                          <a:ln>
                            <a:noFill/>
                          </a:ln>
                          <a:solidFill>
                            <a:schemeClr val="tx1"/>
                          </a:solidFill>
                          <a:effectLst/>
                          <a:latin typeface="Arial" charset="0"/>
                        </a:rPr>
                        <a:t>Q</a:t>
                      </a:r>
                      <a:r>
                        <a:rPr kumimoji="0" lang="en-US" sz="2400" b="1" i="1" u="none" strike="noStrike" cap="none" normalizeH="0" baseline="30000" dirty="0" err="1" smtClean="0">
                          <a:ln>
                            <a:noFill/>
                          </a:ln>
                          <a:solidFill>
                            <a:schemeClr val="tx1"/>
                          </a:solidFill>
                          <a:effectLst/>
                          <a:latin typeface="Arial" charset="0"/>
                        </a:rPr>
                        <a:t>d</a:t>
                      </a:r>
                      <a:r>
                        <a:rPr kumimoji="0" lang="en-US" sz="2400" b="0" i="0" u="none" strike="noStrike" cap="none" normalizeH="0" baseline="0" dirty="0" smtClean="0">
                          <a:ln>
                            <a:noFill/>
                          </a:ln>
                          <a:solidFill>
                            <a:schemeClr val="tx1"/>
                          </a:solidFill>
                          <a:effectLst/>
                          <a:latin typeface="Arial" charset="0"/>
                        </a:rPr>
                        <a:t> (</a:t>
                      </a:r>
                      <a:r>
                        <a:rPr kumimoji="0" lang="bg-BG" sz="2400" b="0" i="0" u="none" strike="noStrike" cap="none" normalizeH="0" baseline="0" dirty="0" smtClean="0">
                          <a:ln>
                            <a:noFill/>
                          </a:ln>
                          <a:solidFill>
                            <a:schemeClr val="tx1"/>
                          </a:solidFill>
                          <a:effectLst/>
                          <a:latin typeface="Arial" charset="0"/>
                        </a:rPr>
                        <a:t>пазар</a:t>
                      </a:r>
                      <a:r>
                        <a:rPr kumimoji="0" lang="en-US" sz="2400" b="0" i="0" u="none" strike="noStrike" cap="none" normalizeH="0" baseline="0" dirty="0" smtClean="0">
                          <a:ln>
                            <a:noFill/>
                          </a:ln>
                          <a:solidFill>
                            <a:schemeClr val="tx1"/>
                          </a:solidFill>
                          <a:effectLst/>
                          <a:latin typeface="Arial" charset="0"/>
                        </a:rPr>
                        <a:t>)</a:t>
                      </a:r>
                      <a:endParaRPr kumimoji="0" lang="en-US" sz="2400" b="1" i="1" u="none" strike="noStrike" cap="none" normalizeH="0" baseline="30000" dirty="0" smtClean="0">
                        <a:ln>
                          <a:noFill/>
                        </a:ln>
                        <a:solidFill>
                          <a:schemeClr val="tx1"/>
                        </a:solidFill>
                        <a:effectLst/>
                        <a:latin typeface="Arial" charset="0"/>
                      </a:endParaRPr>
                    </a:p>
                  </a:txBody>
                  <a:tcPr marT="45714" marB="45714"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24</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21</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18</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15</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9</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5472">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bl>
          </a:graphicData>
        </a:graphic>
      </p:graphicFrame>
      <p:grpSp>
        <p:nvGrpSpPr>
          <p:cNvPr id="11300" name="Group 58"/>
          <p:cNvGrpSpPr>
            <a:grpSpLocks/>
          </p:cNvGrpSpPr>
          <p:nvPr/>
        </p:nvGrpSpPr>
        <p:grpSpPr bwMode="auto">
          <a:xfrm>
            <a:off x="1335088" y="4235450"/>
            <a:ext cx="2832100" cy="1250950"/>
            <a:chOff x="841" y="2668"/>
            <a:chExt cx="1784" cy="788"/>
          </a:xfrm>
        </p:grpSpPr>
        <p:grpSp>
          <p:nvGrpSpPr>
            <p:cNvPr id="11322" name="Group 59"/>
            <p:cNvGrpSpPr>
              <a:grpSpLocks/>
            </p:cNvGrpSpPr>
            <p:nvPr/>
          </p:nvGrpSpPr>
          <p:grpSpPr bwMode="auto">
            <a:xfrm>
              <a:off x="841" y="2712"/>
              <a:ext cx="1747" cy="744"/>
              <a:chOff x="357" y="2450"/>
              <a:chExt cx="795" cy="646"/>
            </a:xfrm>
          </p:grpSpPr>
          <p:sp>
            <p:nvSpPr>
              <p:cNvPr id="11324" name="Line 60"/>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11325" name="Line 61"/>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11323" name="Oval 62"/>
            <p:cNvSpPr>
              <a:spLocks noChangeArrowheads="1"/>
            </p:cNvSpPr>
            <p:nvPr/>
          </p:nvSpPr>
          <p:spPr bwMode="auto">
            <a:xfrm>
              <a:off x="2537" y="2668"/>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11301" name="Group 63"/>
          <p:cNvGrpSpPr>
            <a:grpSpLocks/>
          </p:cNvGrpSpPr>
          <p:nvPr/>
        </p:nvGrpSpPr>
        <p:grpSpPr bwMode="auto">
          <a:xfrm>
            <a:off x="1335088" y="4837113"/>
            <a:ext cx="3300412" cy="655637"/>
            <a:chOff x="841" y="3047"/>
            <a:chExt cx="2079" cy="413"/>
          </a:xfrm>
        </p:grpSpPr>
        <p:grpSp>
          <p:nvGrpSpPr>
            <p:cNvPr id="11318" name="Group 64"/>
            <p:cNvGrpSpPr>
              <a:grpSpLocks/>
            </p:cNvGrpSpPr>
            <p:nvPr/>
          </p:nvGrpSpPr>
          <p:grpSpPr bwMode="auto">
            <a:xfrm>
              <a:off x="841" y="3092"/>
              <a:ext cx="2032" cy="368"/>
              <a:chOff x="357" y="2450"/>
              <a:chExt cx="795" cy="646"/>
            </a:xfrm>
          </p:grpSpPr>
          <p:sp>
            <p:nvSpPr>
              <p:cNvPr id="11320" name="Line 65"/>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11321" name="Line 66"/>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11319" name="Oval 67"/>
            <p:cNvSpPr>
              <a:spLocks noChangeArrowheads="1"/>
            </p:cNvSpPr>
            <p:nvPr/>
          </p:nvSpPr>
          <p:spPr bwMode="auto">
            <a:xfrm>
              <a:off x="2832" y="3047"/>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grpSp>
        <p:nvGrpSpPr>
          <p:cNvPr id="11302" name="Group 68"/>
          <p:cNvGrpSpPr>
            <a:grpSpLocks/>
          </p:cNvGrpSpPr>
          <p:nvPr/>
        </p:nvGrpSpPr>
        <p:grpSpPr bwMode="auto">
          <a:xfrm>
            <a:off x="1338263" y="3652838"/>
            <a:ext cx="2374900" cy="1835150"/>
            <a:chOff x="843" y="2301"/>
            <a:chExt cx="1496" cy="1156"/>
          </a:xfrm>
        </p:grpSpPr>
        <p:sp>
          <p:nvSpPr>
            <p:cNvPr id="11314" name="Oval 69"/>
            <p:cNvSpPr>
              <a:spLocks noChangeArrowheads="1"/>
            </p:cNvSpPr>
            <p:nvPr/>
          </p:nvSpPr>
          <p:spPr bwMode="auto">
            <a:xfrm>
              <a:off x="2251" y="2301"/>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11315" name="Group 70"/>
            <p:cNvGrpSpPr>
              <a:grpSpLocks/>
            </p:cNvGrpSpPr>
            <p:nvPr/>
          </p:nvGrpSpPr>
          <p:grpSpPr bwMode="auto">
            <a:xfrm>
              <a:off x="843" y="2343"/>
              <a:ext cx="1452" cy="1114"/>
              <a:chOff x="357" y="2450"/>
              <a:chExt cx="795" cy="646"/>
            </a:xfrm>
          </p:grpSpPr>
          <p:sp>
            <p:nvSpPr>
              <p:cNvPr id="11316" name="Line 7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11317" name="Line 7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grpSp>
        <p:nvGrpSpPr>
          <p:cNvPr id="11303" name="Group 73"/>
          <p:cNvGrpSpPr>
            <a:grpSpLocks/>
          </p:cNvGrpSpPr>
          <p:nvPr/>
        </p:nvGrpSpPr>
        <p:grpSpPr bwMode="auto">
          <a:xfrm>
            <a:off x="1333500" y="3063875"/>
            <a:ext cx="1917700" cy="2420938"/>
            <a:chOff x="840" y="1930"/>
            <a:chExt cx="1208" cy="1525"/>
          </a:xfrm>
        </p:grpSpPr>
        <p:sp>
          <p:nvSpPr>
            <p:cNvPr id="11310" name="Oval 74"/>
            <p:cNvSpPr>
              <a:spLocks noChangeArrowheads="1"/>
            </p:cNvSpPr>
            <p:nvPr/>
          </p:nvSpPr>
          <p:spPr bwMode="auto">
            <a:xfrm>
              <a:off x="1960" y="1930"/>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11311" name="Group 75"/>
            <p:cNvGrpSpPr>
              <a:grpSpLocks/>
            </p:cNvGrpSpPr>
            <p:nvPr/>
          </p:nvGrpSpPr>
          <p:grpSpPr bwMode="auto">
            <a:xfrm>
              <a:off x="840" y="1971"/>
              <a:ext cx="1172" cy="1484"/>
              <a:chOff x="357" y="2450"/>
              <a:chExt cx="795" cy="646"/>
            </a:xfrm>
          </p:grpSpPr>
          <p:sp>
            <p:nvSpPr>
              <p:cNvPr id="11312" name="Line 76"/>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11313" name="Line 77"/>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grpSp>
        <p:nvGrpSpPr>
          <p:cNvPr id="11304" name="Group 78"/>
          <p:cNvGrpSpPr>
            <a:grpSpLocks/>
          </p:cNvGrpSpPr>
          <p:nvPr/>
        </p:nvGrpSpPr>
        <p:grpSpPr bwMode="auto">
          <a:xfrm>
            <a:off x="1333500" y="1876425"/>
            <a:ext cx="984250" cy="3619500"/>
            <a:chOff x="840" y="1182"/>
            <a:chExt cx="620" cy="2280"/>
          </a:xfrm>
        </p:grpSpPr>
        <p:sp>
          <p:nvSpPr>
            <p:cNvPr id="11306" name="Oval 79"/>
            <p:cNvSpPr>
              <a:spLocks noChangeArrowheads="1"/>
            </p:cNvSpPr>
            <p:nvPr/>
          </p:nvSpPr>
          <p:spPr bwMode="auto">
            <a:xfrm>
              <a:off x="1372" y="1182"/>
              <a:ext cx="88" cy="8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cs typeface="Arial" charset="0"/>
              </a:endParaRPr>
            </a:p>
          </p:txBody>
        </p:sp>
        <p:grpSp>
          <p:nvGrpSpPr>
            <p:cNvPr id="11307" name="Group 80"/>
            <p:cNvGrpSpPr>
              <a:grpSpLocks/>
            </p:cNvGrpSpPr>
            <p:nvPr/>
          </p:nvGrpSpPr>
          <p:grpSpPr bwMode="auto">
            <a:xfrm>
              <a:off x="840" y="1221"/>
              <a:ext cx="579" cy="2241"/>
              <a:chOff x="357" y="2450"/>
              <a:chExt cx="795" cy="646"/>
            </a:xfrm>
          </p:grpSpPr>
          <p:sp>
            <p:nvSpPr>
              <p:cNvPr id="11308" name="Line 8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sp>
            <p:nvSpPr>
              <p:cNvPr id="11309" name="Line 8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bg-BG"/>
              </a:p>
            </p:txBody>
          </p:sp>
        </p:grpSp>
      </p:grpSp>
      <p:sp>
        <p:nvSpPr>
          <p:cNvPr id="11305"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l"/>
            <a:r>
              <a:rPr lang="bg-BG" altLang="bg-BG" sz="2400" dirty="0" smtClean="0">
                <a:solidFill>
                  <a:srgbClr val="FF0000"/>
                </a:solidFill>
              </a:rPr>
              <a:t>Доходна еластичност на търсенето</a:t>
            </a:r>
            <a:r>
              <a:rPr lang="bg-BG" altLang="bg-BG" sz="1800" dirty="0" smtClean="0"/>
              <a:t/>
            </a:r>
            <a:br>
              <a:rPr lang="bg-BG" altLang="bg-BG" sz="1800" dirty="0" smtClean="0"/>
            </a:br>
            <a:r>
              <a:rPr lang="bg-BG" altLang="bg-BG" sz="1800" dirty="0" smtClean="0"/>
              <a:t>Тя разкрива количествената промяна в търсенето количество от дадена стока, като следствие от промените в доходите на потребителите. Ако се отбележи дохода с </a:t>
            </a:r>
            <a:r>
              <a:rPr lang="en-US" altLang="bg-BG" sz="1800" dirty="0" smtClean="0"/>
              <a:t>Y</a:t>
            </a:r>
            <a:r>
              <a:rPr lang="bg-BG" altLang="bg-BG" sz="1800" dirty="0" smtClean="0"/>
              <a:t>, тогава се получава следната формула:</a:t>
            </a:r>
          </a:p>
        </p:txBody>
      </p:sp>
      <p:sp>
        <p:nvSpPr>
          <p:cNvPr id="84996" name="Rectangle 7"/>
          <p:cNvSpPr>
            <a:spLocks noGrp="1" noChangeArrowheads="1"/>
          </p:cNvSpPr>
          <p:nvPr>
            <p:ph type="body" sz="half" idx="2"/>
          </p:nvPr>
        </p:nvSpPr>
        <p:spPr>
          <a:xfrm>
            <a:off x="4605338" y="1139935"/>
            <a:ext cx="4081462" cy="4446588"/>
          </a:xfrm>
        </p:spPr>
        <p:txBody>
          <a:bodyPr/>
          <a:lstStyle/>
          <a:p>
            <a:r>
              <a:rPr lang="bg-BG" altLang="bg-BG" dirty="0" smtClean="0"/>
              <a:t>при &gt;1 предмети за разкош, </a:t>
            </a:r>
          </a:p>
          <a:p>
            <a:r>
              <a:rPr lang="bg-BG" altLang="bg-BG" dirty="0" smtClean="0"/>
              <a:t>при &lt;0 малоценни стоки, </a:t>
            </a:r>
          </a:p>
          <a:p>
            <a:r>
              <a:rPr lang="bg-BG" altLang="bg-BG" dirty="0" smtClean="0"/>
              <a:t>при &gt;0 и &lt;1 нормални стоки.</a:t>
            </a:r>
            <a:endParaRPr lang="en-US" altLang="bg-BG" dirty="0" smtClean="0"/>
          </a:p>
          <a:p>
            <a:pPr>
              <a:lnSpc>
                <a:spcPct val="115000"/>
              </a:lnSpc>
              <a:spcAft>
                <a:spcPts val="1000"/>
              </a:spcAft>
            </a:pPr>
            <a:r>
              <a:rPr lang="bg-BG" sz="1200" dirty="0">
                <a:latin typeface="Times New Roman"/>
                <a:ea typeface="Times New Roman"/>
                <a:cs typeface="Times New Roman"/>
              </a:rPr>
              <a:t>1)      </a:t>
            </a:r>
            <a:r>
              <a:rPr lang="bg-BG" sz="1200" i="1" dirty="0">
                <a:latin typeface="Times New Roman"/>
                <a:ea typeface="Times New Roman"/>
                <a:cs typeface="Times New Roman"/>
              </a:rPr>
              <a:t>Нормални стоки</a:t>
            </a:r>
            <a:r>
              <a:rPr lang="bg-BG" sz="1200" dirty="0">
                <a:latin typeface="Times New Roman"/>
                <a:ea typeface="Times New Roman"/>
                <a:cs typeface="Times New Roman"/>
              </a:rPr>
              <a:t> – при нарастване на дохода тяхното търсене също нараства, а коефициентът на доходна еластичност е &gt;0;</a:t>
            </a:r>
            <a:endParaRPr lang="bg-BG" sz="1100" dirty="0">
              <a:latin typeface="Calibri"/>
              <a:ea typeface="Calibri"/>
              <a:cs typeface="Times New Roman"/>
            </a:endParaRPr>
          </a:p>
          <a:p>
            <a:pPr>
              <a:lnSpc>
                <a:spcPct val="115000"/>
              </a:lnSpc>
              <a:spcAft>
                <a:spcPts val="1000"/>
              </a:spcAft>
            </a:pPr>
            <a:r>
              <a:rPr lang="bg-BG" sz="1200" dirty="0">
                <a:latin typeface="Times New Roman"/>
                <a:ea typeface="Times New Roman"/>
                <a:cs typeface="Times New Roman"/>
              </a:rPr>
              <a:t>2)      </a:t>
            </a:r>
            <a:r>
              <a:rPr lang="bg-BG" sz="1200" i="1" dirty="0">
                <a:latin typeface="Times New Roman"/>
                <a:ea typeface="Times New Roman"/>
                <a:cs typeface="Times New Roman"/>
              </a:rPr>
              <a:t>Малоценни стоки</a:t>
            </a:r>
            <a:r>
              <a:rPr lang="bg-BG" sz="1200" dirty="0">
                <a:latin typeface="Times New Roman"/>
                <a:ea typeface="Times New Roman"/>
                <a:cs typeface="Times New Roman"/>
              </a:rPr>
              <a:t> – при нарастване на дохода тяхното потребление намалява, а коефициентът на доходна еластичност е &lt;0;</a:t>
            </a:r>
            <a:endParaRPr lang="bg-BG" sz="1100" dirty="0">
              <a:latin typeface="Calibri"/>
              <a:ea typeface="Calibri"/>
              <a:cs typeface="Times New Roman"/>
            </a:endParaRPr>
          </a:p>
          <a:p>
            <a:pPr>
              <a:lnSpc>
                <a:spcPct val="115000"/>
              </a:lnSpc>
              <a:spcAft>
                <a:spcPts val="1000"/>
              </a:spcAft>
            </a:pPr>
            <a:r>
              <a:rPr lang="bg-BG" sz="1200" dirty="0">
                <a:latin typeface="Times New Roman"/>
                <a:ea typeface="Times New Roman"/>
                <a:cs typeface="Times New Roman"/>
              </a:rPr>
              <a:t>3)      </a:t>
            </a:r>
            <a:r>
              <a:rPr lang="bg-BG" sz="1200" i="1" dirty="0">
                <a:latin typeface="Times New Roman"/>
                <a:ea typeface="Times New Roman"/>
                <a:cs typeface="Times New Roman"/>
              </a:rPr>
              <a:t>Луксозни стоки</a:t>
            </a:r>
            <a:r>
              <a:rPr lang="bg-BG" sz="1200" dirty="0">
                <a:latin typeface="Times New Roman"/>
                <a:ea typeface="Times New Roman"/>
                <a:cs typeface="Times New Roman"/>
              </a:rPr>
              <a:t> – потреблението им се формира при достигнато високо равнище на дохода.</a:t>
            </a:r>
            <a:endParaRPr lang="bg-BG" sz="1100" dirty="0">
              <a:latin typeface="Calibri"/>
              <a:ea typeface="Calibri"/>
              <a:cs typeface="Times New Roman"/>
            </a:endParaRPr>
          </a:p>
          <a:p>
            <a:endParaRPr lang="bg-BG" altLang="bg-BG" dirty="0" smtClean="0"/>
          </a:p>
        </p:txBody>
      </p:sp>
      <p:sp>
        <p:nvSpPr>
          <p:cNvPr id="849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4998" name="Object 4"/>
          <p:cNvGraphicFramePr>
            <a:graphicFrameLocks noChangeAspect="1"/>
          </p:cNvGraphicFramePr>
          <p:nvPr>
            <p:extLst>
              <p:ext uri="{D42A27DB-BD31-4B8C-83A1-F6EECF244321}">
                <p14:modId xmlns:p14="http://schemas.microsoft.com/office/powerpoint/2010/main" val="2559153398"/>
              </p:ext>
            </p:extLst>
          </p:nvPr>
        </p:nvGraphicFramePr>
        <p:xfrm>
          <a:off x="323850" y="3136918"/>
          <a:ext cx="4176713" cy="3087687"/>
        </p:xfrm>
        <a:graphic>
          <a:graphicData uri="http://schemas.openxmlformats.org/presentationml/2006/ole">
            <mc:AlternateContent xmlns:mc="http://schemas.openxmlformats.org/markup-compatibility/2006">
              <mc:Choice xmlns:v="urn:schemas-microsoft-com:vml" Requires="v">
                <p:oleObj spid="_x0000_s85020" name="Equation" r:id="rId3" imgW="1117600" imgH="838200" progId="Equation.3">
                  <p:embed/>
                </p:oleObj>
              </mc:Choice>
              <mc:Fallback>
                <p:oleObj name="Equation" r:id="rId3" imgW="11176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136918"/>
                        <a:ext cx="4176713" cy="30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a:spLocks noGrp="1" noChangeArrowheads="1"/>
          </p:cNvSpPr>
          <p:nvPr>
            <p:ph type="body" sz="half" idx="1"/>
          </p:nvPr>
        </p:nvSpPr>
        <p:spPr>
          <a:xfrm>
            <a:off x="373063" y="1798638"/>
            <a:ext cx="4079875" cy="4327525"/>
          </a:xfrm>
        </p:spPr>
        <p:txBody>
          <a:bodyPr/>
          <a:lstStyle/>
          <a:p>
            <a:pPr algn="l"/>
            <a:r>
              <a:rPr lang="bg-BG" altLang="bg-BG" sz="2400" dirty="0" smtClean="0">
                <a:solidFill>
                  <a:srgbClr val="FF0000"/>
                </a:solidFill>
              </a:rPr>
              <a:t>Доходна еластичност на търсенето</a:t>
            </a:r>
            <a:r>
              <a:rPr lang="bg-BG" altLang="bg-BG" sz="1800" dirty="0" smtClean="0"/>
              <a:t/>
            </a:r>
            <a:br>
              <a:rPr lang="bg-BG" altLang="bg-BG" sz="1800" dirty="0" smtClean="0"/>
            </a:br>
            <a:endParaRPr lang="bg-BG" altLang="bg-BG" sz="18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bg-BG" altLang="bg-BG" sz="2400" smtClean="0"/>
              <a:t>Кръстосана еластичност (брутна еластичност) на търсеното на стока </a:t>
            </a:r>
            <a:r>
              <a:rPr lang="en-US" altLang="bg-BG" sz="2400" smtClean="0"/>
              <a:t>i</a:t>
            </a:r>
            <a:r>
              <a:rPr lang="bg-BG" altLang="bg-BG" sz="2400" smtClean="0"/>
              <a:t> спрямо цената на стока </a:t>
            </a:r>
            <a:r>
              <a:rPr lang="en-US" altLang="bg-BG" sz="2400" smtClean="0"/>
              <a:t>j</a:t>
            </a:r>
            <a:r>
              <a:rPr lang="bg-BG" altLang="bg-BG" smtClean="0"/>
              <a:t> </a:t>
            </a:r>
          </a:p>
        </p:txBody>
      </p:sp>
      <p:sp>
        <p:nvSpPr>
          <p:cNvPr id="86019" name="Rectangle 4"/>
          <p:cNvSpPr>
            <a:spLocks noGrp="1" noChangeArrowheads="1"/>
          </p:cNvSpPr>
          <p:nvPr>
            <p:ph type="body" sz="half" idx="1"/>
          </p:nvPr>
        </p:nvSpPr>
        <p:spPr/>
        <p:txBody>
          <a:bodyPr/>
          <a:lstStyle/>
          <a:p>
            <a:r>
              <a:rPr lang="bg-BG" altLang="bg-BG" smtClean="0"/>
              <a:t>взаимозаменяеми стоки </a:t>
            </a:r>
          </a:p>
        </p:txBody>
      </p:sp>
      <p:sp>
        <p:nvSpPr>
          <p:cNvPr id="86020" name="Rectangle 5"/>
          <p:cNvSpPr>
            <a:spLocks noGrp="1" noChangeArrowheads="1"/>
          </p:cNvSpPr>
          <p:nvPr>
            <p:ph type="body" sz="half" idx="2"/>
          </p:nvPr>
        </p:nvSpPr>
        <p:spPr/>
        <p:txBody>
          <a:bodyPr/>
          <a:lstStyle/>
          <a:p>
            <a:r>
              <a:rPr lang="bg-BG" altLang="bg-BG" smtClean="0"/>
              <a:t>взаимодопълващи се стоки </a:t>
            </a:r>
            <a:endParaRPr lang="en-US" altLang="bg-BG" smtClean="0"/>
          </a:p>
          <a:p>
            <a:endParaRPr lang="en-US" altLang="bg-BG" smtClean="0"/>
          </a:p>
          <a:p>
            <a:endParaRPr lang="en-US" altLang="bg-BG" smtClean="0"/>
          </a:p>
          <a:p>
            <a:endParaRPr lang="bg-BG" altLang="bg-BG" smtClean="0"/>
          </a:p>
        </p:txBody>
      </p:sp>
      <p:sp>
        <p:nvSpPr>
          <p:cNvPr id="8602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6022" name="Object 6"/>
          <p:cNvGraphicFramePr>
            <a:graphicFrameLocks noChangeAspect="1"/>
          </p:cNvGraphicFramePr>
          <p:nvPr/>
        </p:nvGraphicFramePr>
        <p:xfrm>
          <a:off x="827088" y="3573463"/>
          <a:ext cx="3024187" cy="1036637"/>
        </p:xfrm>
        <a:graphic>
          <a:graphicData uri="http://schemas.openxmlformats.org/presentationml/2006/ole">
            <mc:AlternateContent xmlns:mc="http://schemas.openxmlformats.org/markup-compatibility/2006">
              <mc:Choice xmlns:v="urn:schemas-microsoft-com:vml" Requires="v">
                <p:oleObj spid="_x0000_s86065" name="Equation" r:id="rId3" imgW="1333500" imgH="457200" progId="Equation.3">
                  <p:embed/>
                </p:oleObj>
              </mc:Choice>
              <mc:Fallback>
                <p:oleObj name="Equation" r:id="rId3" imgW="13335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573463"/>
                        <a:ext cx="3024187"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6024" name="Object 8"/>
          <p:cNvGraphicFramePr>
            <a:graphicFrameLocks noChangeAspect="1"/>
          </p:cNvGraphicFramePr>
          <p:nvPr/>
        </p:nvGraphicFramePr>
        <p:xfrm>
          <a:off x="5292725" y="3536950"/>
          <a:ext cx="3024188" cy="1044575"/>
        </p:xfrm>
        <a:graphic>
          <a:graphicData uri="http://schemas.openxmlformats.org/presentationml/2006/ole">
            <mc:AlternateContent xmlns:mc="http://schemas.openxmlformats.org/markup-compatibility/2006">
              <mc:Choice xmlns:v="urn:schemas-microsoft-com:vml" Requires="v">
                <p:oleObj spid="_x0000_s86066" name="Equation" r:id="rId5" imgW="1320800" imgH="457200" progId="Equation.3">
                  <p:embed/>
                </p:oleObj>
              </mc:Choice>
              <mc:Fallback>
                <p:oleObj name="Equation" r:id="rId5" imgW="1320800"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536950"/>
                        <a:ext cx="302418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Кривата на Енгел</a:t>
            </a:r>
          </a:p>
        </p:txBody>
      </p:sp>
      <p:sp>
        <p:nvSpPr>
          <p:cNvPr id="3" name="Content Placeholder 2"/>
          <p:cNvSpPr>
            <a:spLocks noGrp="1"/>
          </p:cNvSpPr>
          <p:nvPr>
            <p:ph sz="half" idx="1"/>
          </p:nvPr>
        </p:nvSpPr>
        <p:spPr>
          <a:xfrm>
            <a:off x="1" y="1008063"/>
            <a:ext cx="4452938" cy="5118100"/>
          </a:xfrm>
        </p:spPr>
        <p:txBody>
          <a:bodyPr/>
          <a:lstStyle/>
          <a:p>
            <a:pPr algn="just"/>
            <a:r>
              <a:rPr lang="bg-BG" sz="1600" dirty="0" smtClean="0"/>
              <a:t>изразява </a:t>
            </a:r>
            <a:r>
              <a:rPr lang="bg-BG" sz="1600" dirty="0"/>
              <a:t>зависимости, свързани с изменението на структурата на потреблението при растежа на дохода. Тя се определя от </a:t>
            </a:r>
            <a:r>
              <a:rPr lang="bg-BG" sz="1600" b="1" dirty="0"/>
              <a:t>закона на Енгел </a:t>
            </a:r>
            <a:r>
              <a:rPr lang="bg-BG" sz="1600" dirty="0"/>
              <a:t>– когато доходът расте, относителният дял на разходите за храна намалява, но се увеличават разходите за културни потребности, т.е. изменя се структурата на потреблението на малоценните и нормалните стоки, както и относителните дялове на тези стоки. По принцип кривата на Енгел изразява правата зависимост между изменението на дохода и изменението на търсеното количество от една стока (при нормални стоки) при постоянно равнище на нейната цена.</a:t>
            </a:r>
          </a:p>
          <a:p>
            <a:pPr algn="just"/>
            <a:endParaRPr lang="bg-BG" sz="1600" dirty="0"/>
          </a:p>
        </p:txBody>
      </p:sp>
      <p:sp>
        <p:nvSpPr>
          <p:cNvPr id="4" name="Content Placeholder 3"/>
          <p:cNvSpPr>
            <a:spLocks noGrp="1"/>
          </p:cNvSpPr>
          <p:nvPr>
            <p:ph sz="half" idx="2"/>
          </p:nvPr>
        </p:nvSpPr>
        <p:spPr/>
        <p:txBody>
          <a:bodyPr/>
          <a:lstStyle/>
          <a:p>
            <a:r>
              <a:rPr lang="ru-RU" dirty="0" err="1"/>
              <a:t>Ако</a:t>
            </a:r>
            <a:r>
              <a:rPr lang="ru-RU" dirty="0"/>
              <a:t> </a:t>
            </a:r>
            <a:r>
              <a:rPr lang="ru-RU" dirty="0" err="1"/>
              <a:t>доходът</a:t>
            </a:r>
            <a:r>
              <a:rPr lang="ru-RU" dirty="0"/>
              <a:t> е </a:t>
            </a:r>
            <a:r>
              <a:rPr lang="ru-RU" dirty="0" err="1"/>
              <a:t>фиксиран</a:t>
            </a:r>
            <a:r>
              <a:rPr lang="ru-RU" dirty="0"/>
              <a:t>, но </a:t>
            </a:r>
            <a:r>
              <a:rPr lang="ru-RU" dirty="0" err="1"/>
              <a:t>цената</a:t>
            </a:r>
            <a:r>
              <a:rPr lang="ru-RU" dirty="0"/>
              <a:t> </a:t>
            </a:r>
            <a:r>
              <a:rPr lang="ru-RU" dirty="0" err="1"/>
              <a:t>намалява</a:t>
            </a:r>
            <a:r>
              <a:rPr lang="ru-RU" dirty="0"/>
              <a:t>, </a:t>
            </a:r>
            <a:r>
              <a:rPr lang="ru-RU" dirty="0" err="1"/>
              <a:t>кривата</a:t>
            </a:r>
            <a:r>
              <a:rPr lang="ru-RU" dirty="0"/>
              <a:t> на </a:t>
            </a:r>
            <a:r>
              <a:rPr lang="ru-RU" dirty="0" err="1"/>
              <a:t>Енгел</a:t>
            </a:r>
            <a:r>
              <a:rPr lang="ru-RU" dirty="0"/>
              <a:t> се </a:t>
            </a:r>
            <a:r>
              <a:rPr lang="ru-RU" dirty="0" err="1"/>
              <a:t>измества</a:t>
            </a:r>
            <a:r>
              <a:rPr lang="ru-RU" dirty="0"/>
              <a:t> </a:t>
            </a:r>
            <a:r>
              <a:rPr lang="ru-RU" dirty="0" err="1"/>
              <a:t>надясно</a:t>
            </a:r>
            <a:r>
              <a:rPr lang="ru-RU" dirty="0"/>
              <a:t> и обратно. </a:t>
            </a:r>
            <a:r>
              <a:rPr lang="ru-RU" dirty="0" err="1"/>
              <a:t>Когато</a:t>
            </a:r>
            <a:r>
              <a:rPr lang="ru-RU" dirty="0"/>
              <a:t> </a:t>
            </a:r>
            <a:r>
              <a:rPr lang="ru-RU" dirty="0" err="1"/>
              <a:t>цената</a:t>
            </a:r>
            <a:r>
              <a:rPr lang="ru-RU" dirty="0"/>
              <a:t> </a:t>
            </a:r>
            <a:r>
              <a:rPr lang="ru-RU" dirty="0" err="1"/>
              <a:t>нараства</a:t>
            </a:r>
            <a:r>
              <a:rPr lang="ru-RU" dirty="0"/>
              <a:t>, но </a:t>
            </a:r>
            <a:r>
              <a:rPr lang="ru-RU" dirty="0" err="1"/>
              <a:t>едновременно</a:t>
            </a:r>
            <a:r>
              <a:rPr lang="ru-RU" dirty="0"/>
              <a:t> </a:t>
            </a:r>
            <a:r>
              <a:rPr lang="ru-RU" dirty="0" err="1"/>
              <a:t>нараства</a:t>
            </a:r>
            <a:r>
              <a:rPr lang="ru-RU" dirty="0"/>
              <a:t> и </a:t>
            </a:r>
            <a:r>
              <a:rPr lang="ru-RU" dirty="0" err="1"/>
              <a:t>доходът</a:t>
            </a:r>
            <a:r>
              <a:rPr lang="ru-RU" dirty="0"/>
              <a:t>, </a:t>
            </a:r>
            <a:r>
              <a:rPr lang="ru-RU" dirty="0" err="1"/>
              <a:t>търсеното</a:t>
            </a:r>
            <a:r>
              <a:rPr lang="ru-RU" dirty="0"/>
              <a:t> количество е постоянно.</a:t>
            </a:r>
            <a:endParaRPr lang="bg-BG" dirty="0"/>
          </a:p>
        </p:txBody>
      </p:sp>
      <p:sp>
        <p:nvSpPr>
          <p:cNvPr id="5" name="Footer Placeholder 4"/>
          <p:cNvSpPr>
            <a:spLocks noGrp="1"/>
          </p:cNvSpPr>
          <p:nvPr>
            <p:ph type="ftr" sz="quarter" idx="10"/>
          </p:nvPr>
        </p:nvSpPr>
        <p:spPr/>
        <p:txBody>
          <a:bodyPr/>
          <a:lstStyle/>
          <a:p>
            <a:pPr>
              <a:defRPr/>
            </a:pPr>
            <a:r>
              <a:rPr lang="bg-BG" altLang="bg-BG" dirty="0"/>
              <a:t>Пазарни сили на търсенето и предлагането</a:t>
            </a:r>
            <a:endParaRPr lang="en-US" altLang="bg-BG" dirty="0"/>
          </a:p>
          <a:p>
            <a:pPr>
              <a:defRPr/>
            </a:pPr>
            <a:endParaRPr lang="en-US" dirty="0"/>
          </a:p>
        </p:txBody>
      </p:sp>
      <p:sp>
        <p:nvSpPr>
          <p:cNvPr id="6" name="Slide Number Placeholder 5"/>
          <p:cNvSpPr>
            <a:spLocks noGrp="1"/>
          </p:cNvSpPr>
          <p:nvPr>
            <p:ph type="sldNum" sz="quarter" idx="11"/>
          </p:nvPr>
        </p:nvSpPr>
        <p:spPr/>
        <p:txBody>
          <a:bodyPr/>
          <a:lstStyle/>
          <a:p>
            <a:pPr>
              <a:defRPr/>
            </a:pPr>
            <a:fld id="{92982F63-6A19-4832-8A31-BF58402A64B0}" type="slidenum">
              <a:rPr lang="en-US" smtClean="0"/>
              <a:pPr>
                <a:defRPr/>
              </a:pPr>
              <a:t>81</a:t>
            </a:fld>
            <a:endParaRPr lang="en-US"/>
          </a:p>
        </p:txBody>
      </p:sp>
    </p:spTree>
    <p:extLst>
      <p:ext uri="{BB962C8B-B14F-4D97-AF65-F5344CB8AC3E}">
        <p14:creationId xmlns:p14="http://schemas.microsoft.com/office/powerpoint/2010/main" val="33314320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bg-BG" altLang="bg-BG" sz="4000" dirty="0" smtClean="0"/>
              <a:t>Еластичност на предлагането</a:t>
            </a:r>
            <a:r>
              <a:rPr lang="en-US" altLang="bg-BG" sz="4000" dirty="0" smtClean="0"/>
              <a:t>-E</a:t>
            </a:r>
            <a:r>
              <a:rPr lang="en-US" altLang="bg-BG" sz="2800" dirty="0" smtClean="0"/>
              <a:t>S</a:t>
            </a:r>
            <a:r>
              <a:rPr lang="bg-BG" altLang="bg-BG" sz="4000" dirty="0" smtClean="0"/>
              <a:t> </a:t>
            </a:r>
          </a:p>
        </p:txBody>
      </p:sp>
      <p:sp>
        <p:nvSpPr>
          <p:cNvPr id="87043" name="Rectangle 3"/>
          <p:cNvSpPr>
            <a:spLocks noGrp="1" noChangeArrowheads="1"/>
          </p:cNvSpPr>
          <p:nvPr>
            <p:ph type="body" idx="1"/>
          </p:nvPr>
        </p:nvSpPr>
        <p:spPr/>
        <p:txBody>
          <a:bodyPr/>
          <a:lstStyle/>
          <a:p>
            <a:r>
              <a:rPr lang="bg-BG" altLang="bg-BG" dirty="0" smtClean="0"/>
              <a:t>При:</a:t>
            </a:r>
          </a:p>
          <a:p>
            <a:r>
              <a:rPr lang="bg-BG" altLang="bg-BG" dirty="0" smtClean="0"/>
              <a:t>	</a:t>
            </a:r>
            <a:r>
              <a:rPr lang="en-US" altLang="bg-BG" b="1" dirty="0" err="1" smtClean="0"/>
              <a:t>Es</a:t>
            </a:r>
            <a:r>
              <a:rPr lang="bg-BG" altLang="bg-BG" b="1" dirty="0" smtClean="0"/>
              <a:t>=0</a:t>
            </a:r>
            <a:r>
              <a:rPr lang="bg-BG" altLang="bg-BG" dirty="0" smtClean="0"/>
              <a:t>    съвършено нееластично предлагане;</a:t>
            </a:r>
            <a:endParaRPr lang="bg-BG" altLang="bg-BG" b="1" dirty="0" smtClean="0"/>
          </a:p>
          <a:p>
            <a:r>
              <a:rPr lang="bg-BG" altLang="bg-BG" b="1" dirty="0" smtClean="0"/>
              <a:t>	</a:t>
            </a:r>
            <a:r>
              <a:rPr lang="en-US" altLang="bg-BG" b="1" dirty="0" err="1" smtClean="0"/>
              <a:t>Es</a:t>
            </a:r>
            <a:r>
              <a:rPr lang="bg-BG" altLang="bg-BG" b="1" dirty="0" smtClean="0"/>
              <a:t>&lt;1</a:t>
            </a:r>
            <a:r>
              <a:rPr lang="bg-BG" altLang="bg-BG" dirty="0" smtClean="0"/>
              <a:t>    нееластично предлагане;</a:t>
            </a:r>
            <a:endParaRPr lang="bg-BG" altLang="bg-BG" b="1" dirty="0" smtClean="0"/>
          </a:p>
          <a:p>
            <a:r>
              <a:rPr lang="bg-BG" altLang="bg-BG" b="1" dirty="0" smtClean="0"/>
              <a:t>	</a:t>
            </a:r>
            <a:r>
              <a:rPr lang="de-DE" altLang="bg-BG" b="1" dirty="0" smtClean="0"/>
              <a:t>Es </a:t>
            </a:r>
            <a:r>
              <a:rPr lang="bg-BG" altLang="bg-BG" b="1" dirty="0" smtClean="0"/>
              <a:t>=1</a:t>
            </a:r>
            <a:r>
              <a:rPr lang="bg-BG" altLang="bg-BG" dirty="0" smtClean="0"/>
              <a:t>   полуеластично предлагане;</a:t>
            </a:r>
            <a:endParaRPr lang="bg-BG" altLang="bg-BG" b="1" dirty="0" smtClean="0"/>
          </a:p>
          <a:p>
            <a:r>
              <a:rPr lang="bg-BG" altLang="bg-BG" b="1" dirty="0" smtClean="0"/>
              <a:t>	</a:t>
            </a:r>
            <a:r>
              <a:rPr lang="de-DE" altLang="bg-BG" b="1" dirty="0" smtClean="0"/>
              <a:t>Es</a:t>
            </a:r>
            <a:r>
              <a:rPr lang="bg-BG" altLang="bg-BG" b="1" dirty="0" smtClean="0"/>
              <a:t> &gt;1</a:t>
            </a:r>
            <a:r>
              <a:rPr lang="bg-BG" altLang="bg-BG" dirty="0" smtClean="0"/>
              <a:t>   еластично предлагане;</a:t>
            </a:r>
            <a:endParaRPr lang="bg-BG" altLang="bg-BG" b="1" dirty="0" smtClean="0"/>
          </a:p>
          <a:p>
            <a:r>
              <a:rPr lang="bg-BG" altLang="bg-BG" b="1" dirty="0" smtClean="0"/>
              <a:t>	</a:t>
            </a:r>
            <a:r>
              <a:rPr lang="de-DE" altLang="bg-BG" b="1" dirty="0" smtClean="0"/>
              <a:t>Es</a:t>
            </a:r>
            <a:r>
              <a:rPr lang="bg-BG" altLang="bg-BG" b="1" dirty="0" smtClean="0"/>
              <a:t>→∞</a:t>
            </a:r>
            <a:r>
              <a:rPr lang="bg-BG" altLang="bg-BG" dirty="0" smtClean="0"/>
              <a:t> съвършено еластично предлагане</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bg-BG" altLang="bg-BG" sz="4000" smtClean="0"/>
              <a:t>Еластичност на предлагането</a:t>
            </a:r>
          </a:p>
        </p:txBody>
      </p:sp>
      <p:sp>
        <p:nvSpPr>
          <p:cNvPr id="88067" name="Rectangle 3"/>
          <p:cNvSpPr>
            <a:spLocks noGrp="1" noChangeArrowheads="1"/>
          </p:cNvSpPr>
          <p:nvPr>
            <p:ph type="body" idx="1"/>
          </p:nvPr>
        </p:nvSpPr>
        <p:spPr/>
        <p:txBody>
          <a:bodyPr/>
          <a:lstStyle/>
          <a:p>
            <a:endParaRPr lang="bg-BG" altLang="bg-BG" smtClean="0"/>
          </a:p>
        </p:txBody>
      </p:sp>
      <p:sp>
        <p:nvSpPr>
          <p:cNvPr id="8806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graphicFrame>
        <p:nvGraphicFramePr>
          <p:cNvPr id="88069" name="Object 4"/>
          <p:cNvGraphicFramePr>
            <a:graphicFrameLocks noChangeAspect="1"/>
          </p:cNvGraphicFramePr>
          <p:nvPr/>
        </p:nvGraphicFramePr>
        <p:xfrm>
          <a:off x="2411413" y="2205038"/>
          <a:ext cx="4752975" cy="2413000"/>
        </p:xfrm>
        <a:graphic>
          <a:graphicData uri="http://schemas.openxmlformats.org/presentationml/2006/ole">
            <mc:AlternateContent xmlns:mc="http://schemas.openxmlformats.org/markup-compatibility/2006">
              <mc:Choice xmlns:v="urn:schemas-microsoft-com:vml" Requires="v">
                <p:oleObj spid="_x0000_s88090" name="Equation" r:id="rId3" imgW="914400" imgH="457200" progId="Equation.3">
                  <p:embed/>
                </p:oleObj>
              </mc:Choice>
              <mc:Fallback>
                <p:oleObj name="Equation" r:id="rId3" imgW="914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205038"/>
                        <a:ext cx="4752975"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bg-BG" altLang="bg-BG" sz="4000" smtClean="0"/>
              <a:t>Фактори, оказващи влияние на еластичността на предлагането</a:t>
            </a:r>
          </a:p>
        </p:txBody>
      </p:sp>
      <p:sp>
        <p:nvSpPr>
          <p:cNvPr id="89091" name="Rectangle 3"/>
          <p:cNvSpPr>
            <a:spLocks noGrp="1" noChangeArrowheads="1"/>
          </p:cNvSpPr>
          <p:nvPr>
            <p:ph type="body" idx="1"/>
          </p:nvPr>
        </p:nvSpPr>
        <p:spPr/>
        <p:txBody>
          <a:bodyPr/>
          <a:lstStyle/>
          <a:p>
            <a:endParaRPr lang="bg-BG" altLang="bg-BG" smtClean="0"/>
          </a:p>
          <a:p>
            <a:r>
              <a:rPr lang="bg-BG" altLang="bg-BG" smtClean="0"/>
              <a:t>времето за приспособяване на фирмите към настъпилите промени;</a:t>
            </a:r>
          </a:p>
          <a:p>
            <a:r>
              <a:rPr lang="bg-BG" altLang="bg-BG" smtClean="0"/>
              <a:t>степента на натоварване на производствените мощности;</a:t>
            </a:r>
          </a:p>
          <a:p>
            <a:r>
              <a:rPr lang="bg-BG" altLang="bg-BG" smtClean="0"/>
              <a:t>равнището на стоковите запаси;</a:t>
            </a:r>
          </a:p>
          <a:p>
            <a:r>
              <a:rPr lang="bg-BG" altLang="bg-BG" smtClean="0"/>
              <a:t>мобилност на производствените фактори</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2900" y="0"/>
            <a:ext cx="8591550" cy="1379538"/>
          </a:xfrm>
        </p:spPr>
        <p:txBody>
          <a:bodyPr/>
          <a:lstStyle/>
          <a:p>
            <a:pPr algn="just"/>
            <a:r>
              <a:rPr lang="bg-BG" altLang="bg-BG" sz="2000" smtClean="0"/>
              <a:t>Търсене, предлагане и пазарно равновесие</a:t>
            </a:r>
            <a:br>
              <a:rPr lang="bg-BG" altLang="bg-BG" sz="2000" smtClean="0"/>
            </a:br>
            <a:r>
              <a:rPr lang="bg-BG" altLang="bg-BG" sz="2000" smtClean="0"/>
              <a:t>На практика не може да има потребление без производство, съответно търсене без предлагане. Кривите на пазарното търсене и предлагане се получават </a:t>
            </a:r>
            <a:r>
              <a:rPr lang="bg-BG" altLang="bg-BG" sz="2000" smtClean="0">
                <a:solidFill>
                  <a:srgbClr val="FF0000"/>
                </a:solidFill>
              </a:rPr>
              <a:t>като хоризонтална сума от индивидуалните криви </a:t>
            </a:r>
            <a:r>
              <a:rPr lang="bg-BG" altLang="bg-BG" sz="2000" smtClean="0"/>
              <a:t>на търсенето и предлагането</a:t>
            </a:r>
            <a:r>
              <a:rPr lang="bg-BG" altLang="bg-BG" sz="1800" smtClean="0"/>
              <a:t>.</a:t>
            </a:r>
          </a:p>
        </p:txBody>
      </p:sp>
      <p:sp>
        <p:nvSpPr>
          <p:cNvPr id="90115" name="Rectangle 3"/>
          <p:cNvSpPr>
            <a:spLocks noGrp="1" noChangeArrowheads="1"/>
          </p:cNvSpPr>
          <p:nvPr>
            <p:ph type="body" idx="1"/>
          </p:nvPr>
        </p:nvSpPr>
        <p:spPr/>
        <p:txBody>
          <a:bodyPr/>
          <a:lstStyle/>
          <a:p>
            <a:endParaRPr lang="bg-BG" altLang="bg-BG" b="1" smtClean="0"/>
          </a:p>
          <a:p>
            <a:r>
              <a:rPr lang="bg-BG" altLang="bg-BG" b="1" smtClean="0"/>
              <a:t>Пазарна крива на търсенето</a:t>
            </a:r>
          </a:p>
        </p:txBody>
      </p:sp>
      <p:grpSp>
        <p:nvGrpSpPr>
          <p:cNvPr id="90116" name="Group 4"/>
          <p:cNvGrpSpPr>
            <a:grpSpLocks noChangeAspect="1"/>
          </p:cNvGrpSpPr>
          <p:nvPr/>
        </p:nvGrpSpPr>
        <p:grpSpPr bwMode="auto">
          <a:xfrm>
            <a:off x="1187450" y="2276475"/>
            <a:ext cx="7312025" cy="3600450"/>
            <a:chOff x="2160" y="7842"/>
            <a:chExt cx="8956" cy="3354"/>
          </a:xfrm>
        </p:grpSpPr>
        <p:sp>
          <p:nvSpPr>
            <p:cNvPr id="90117" name="AutoShape 5"/>
            <p:cNvSpPr>
              <a:spLocks noChangeAspect="1" noChangeArrowheads="1"/>
            </p:cNvSpPr>
            <p:nvPr/>
          </p:nvSpPr>
          <p:spPr bwMode="auto">
            <a:xfrm>
              <a:off x="2160" y="7842"/>
              <a:ext cx="8820" cy="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sp>
          <p:nvSpPr>
            <p:cNvPr id="90118" name="Text Box 6"/>
            <p:cNvSpPr txBox="1">
              <a:spLocks noChangeArrowheads="1"/>
            </p:cNvSpPr>
            <p:nvPr/>
          </p:nvSpPr>
          <p:spPr bwMode="auto">
            <a:xfrm>
              <a:off x="9180" y="8496"/>
              <a:ext cx="1936"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400"/>
                <a:t>D= d</a:t>
              </a:r>
              <a:r>
                <a:rPr lang="en-US" altLang="bg-BG" sz="2400" baseline="-25000"/>
                <a:t>1</a:t>
              </a:r>
              <a:r>
                <a:rPr lang="en-US" altLang="bg-BG" sz="2400"/>
                <a:t>+d</a:t>
              </a:r>
              <a:r>
                <a:rPr lang="en-US" altLang="bg-BG" sz="2400" baseline="-25000"/>
                <a:t>2</a:t>
              </a:r>
              <a:endParaRPr lang="bg-BG" altLang="bg-BG" sz="2400"/>
            </a:p>
          </p:txBody>
        </p:sp>
        <p:sp>
          <p:nvSpPr>
            <p:cNvPr id="90119" name="Text Box 7"/>
            <p:cNvSpPr txBox="1">
              <a:spLocks noChangeArrowheads="1"/>
            </p:cNvSpPr>
            <p:nvPr/>
          </p:nvSpPr>
          <p:spPr bwMode="auto">
            <a:xfrm>
              <a:off x="6660" y="9576"/>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d</a:t>
              </a:r>
              <a:r>
                <a:rPr lang="en-US" altLang="bg-BG" sz="2000" baseline="-25000"/>
                <a:t>2</a:t>
              </a:r>
              <a:endParaRPr lang="bg-BG" altLang="bg-BG" sz="2000"/>
            </a:p>
          </p:txBody>
        </p:sp>
        <p:sp>
          <p:nvSpPr>
            <p:cNvPr id="90120" name="Text Box 8"/>
            <p:cNvSpPr txBox="1">
              <a:spLocks noChangeArrowheads="1"/>
            </p:cNvSpPr>
            <p:nvPr/>
          </p:nvSpPr>
          <p:spPr bwMode="auto">
            <a:xfrm>
              <a:off x="6300" y="8496"/>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d</a:t>
              </a:r>
              <a:r>
                <a:rPr lang="en-US" altLang="bg-BG" sz="2000" baseline="-25000"/>
                <a:t>2</a:t>
              </a:r>
              <a:endParaRPr lang="bg-BG" altLang="bg-BG" sz="2000"/>
            </a:p>
          </p:txBody>
        </p:sp>
        <p:sp>
          <p:nvSpPr>
            <p:cNvPr id="90121" name="Text Box 9"/>
            <p:cNvSpPr txBox="1">
              <a:spLocks noChangeArrowheads="1"/>
            </p:cNvSpPr>
            <p:nvPr/>
          </p:nvSpPr>
          <p:spPr bwMode="auto">
            <a:xfrm>
              <a:off x="4140" y="9306"/>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d</a:t>
              </a:r>
              <a:r>
                <a:rPr lang="en-US" altLang="bg-BG" sz="2000" baseline="-25000"/>
                <a:t>1</a:t>
              </a:r>
              <a:endParaRPr lang="bg-BG" altLang="bg-BG" sz="2000"/>
            </a:p>
          </p:txBody>
        </p:sp>
        <p:sp>
          <p:nvSpPr>
            <p:cNvPr id="90122" name="Text Box 10"/>
            <p:cNvSpPr txBox="1">
              <a:spLocks noChangeArrowheads="1"/>
            </p:cNvSpPr>
            <p:nvPr/>
          </p:nvSpPr>
          <p:spPr bwMode="auto">
            <a:xfrm>
              <a:off x="2984" y="8496"/>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d</a:t>
              </a:r>
              <a:r>
                <a:rPr lang="en-US" altLang="bg-BG" sz="2000" baseline="-25000"/>
                <a:t>1</a:t>
              </a:r>
              <a:endParaRPr lang="bg-BG" altLang="bg-BG" sz="2000"/>
            </a:p>
          </p:txBody>
        </p:sp>
        <p:sp>
          <p:nvSpPr>
            <p:cNvPr id="90123" name="Line 11"/>
            <p:cNvSpPr>
              <a:spLocks noChangeShapeType="1"/>
            </p:cNvSpPr>
            <p:nvPr/>
          </p:nvSpPr>
          <p:spPr bwMode="auto">
            <a:xfrm flipV="1">
              <a:off x="2700" y="8136"/>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0124" name="Line 12"/>
            <p:cNvSpPr>
              <a:spLocks noChangeShapeType="1"/>
            </p:cNvSpPr>
            <p:nvPr/>
          </p:nvSpPr>
          <p:spPr bwMode="auto">
            <a:xfrm>
              <a:off x="2700" y="10476"/>
              <a:ext cx="21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0125" name="Line 13"/>
            <p:cNvSpPr>
              <a:spLocks noChangeShapeType="1"/>
            </p:cNvSpPr>
            <p:nvPr/>
          </p:nvSpPr>
          <p:spPr bwMode="auto">
            <a:xfrm flipV="1">
              <a:off x="5580" y="8136"/>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0126" name="Line 14"/>
            <p:cNvSpPr>
              <a:spLocks noChangeShapeType="1"/>
            </p:cNvSpPr>
            <p:nvPr/>
          </p:nvSpPr>
          <p:spPr bwMode="auto">
            <a:xfrm>
              <a:off x="5580" y="10476"/>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0127" name="Line 15"/>
            <p:cNvSpPr>
              <a:spLocks noChangeShapeType="1"/>
            </p:cNvSpPr>
            <p:nvPr/>
          </p:nvSpPr>
          <p:spPr bwMode="auto">
            <a:xfrm flipV="1">
              <a:off x="8101" y="8136"/>
              <a:ext cx="1"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0128" name="Line 16"/>
            <p:cNvSpPr>
              <a:spLocks noChangeShapeType="1"/>
            </p:cNvSpPr>
            <p:nvPr/>
          </p:nvSpPr>
          <p:spPr bwMode="auto">
            <a:xfrm>
              <a:off x="3060" y="8676"/>
              <a:ext cx="1260" cy="14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90129" name="Line 17"/>
            <p:cNvSpPr>
              <a:spLocks noChangeShapeType="1"/>
            </p:cNvSpPr>
            <p:nvPr/>
          </p:nvSpPr>
          <p:spPr bwMode="auto">
            <a:xfrm>
              <a:off x="6119" y="8676"/>
              <a:ext cx="541" cy="14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90130" name="Line 18"/>
            <p:cNvSpPr>
              <a:spLocks noChangeShapeType="1"/>
            </p:cNvSpPr>
            <p:nvPr/>
          </p:nvSpPr>
          <p:spPr bwMode="auto">
            <a:xfrm>
              <a:off x="8820" y="8676"/>
              <a:ext cx="1800" cy="14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90131" name="Line 19"/>
            <p:cNvSpPr>
              <a:spLocks noChangeShapeType="1"/>
            </p:cNvSpPr>
            <p:nvPr/>
          </p:nvSpPr>
          <p:spPr bwMode="auto">
            <a:xfrm>
              <a:off x="2700" y="8856"/>
              <a:ext cx="540"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2" name="Line 20"/>
            <p:cNvSpPr>
              <a:spLocks noChangeShapeType="1"/>
            </p:cNvSpPr>
            <p:nvPr/>
          </p:nvSpPr>
          <p:spPr bwMode="auto">
            <a:xfrm>
              <a:off x="3240" y="8856"/>
              <a:ext cx="0" cy="16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3" name="Line 21"/>
            <p:cNvSpPr>
              <a:spLocks noChangeShapeType="1"/>
            </p:cNvSpPr>
            <p:nvPr/>
          </p:nvSpPr>
          <p:spPr bwMode="auto">
            <a:xfrm>
              <a:off x="2700" y="9756"/>
              <a:ext cx="1260"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4" name="Line 22"/>
            <p:cNvSpPr>
              <a:spLocks noChangeShapeType="1"/>
            </p:cNvSpPr>
            <p:nvPr/>
          </p:nvSpPr>
          <p:spPr bwMode="auto">
            <a:xfrm>
              <a:off x="3960" y="9756"/>
              <a:ext cx="0" cy="7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5" name="Line 23"/>
            <p:cNvSpPr>
              <a:spLocks noChangeShapeType="1"/>
            </p:cNvSpPr>
            <p:nvPr/>
          </p:nvSpPr>
          <p:spPr bwMode="auto">
            <a:xfrm>
              <a:off x="5580" y="8856"/>
              <a:ext cx="540"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6" name="Line 24"/>
            <p:cNvSpPr>
              <a:spLocks noChangeShapeType="1"/>
            </p:cNvSpPr>
            <p:nvPr/>
          </p:nvSpPr>
          <p:spPr bwMode="auto">
            <a:xfrm>
              <a:off x="6120" y="8856"/>
              <a:ext cx="0" cy="16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7" name="Line 25"/>
            <p:cNvSpPr>
              <a:spLocks noChangeShapeType="1"/>
            </p:cNvSpPr>
            <p:nvPr/>
          </p:nvSpPr>
          <p:spPr bwMode="auto">
            <a:xfrm>
              <a:off x="5580" y="9756"/>
              <a:ext cx="900"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8" name="Line 26"/>
            <p:cNvSpPr>
              <a:spLocks noChangeShapeType="1"/>
            </p:cNvSpPr>
            <p:nvPr/>
          </p:nvSpPr>
          <p:spPr bwMode="auto">
            <a:xfrm>
              <a:off x="6480" y="9756"/>
              <a:ext cx="0" cy="7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39" name="Line 27"/>
            <p:cNvSpPr>
              <a:spLocks noChangeShapeType="1"/>
            </p:cNvSpPr>
            <p:nvPr/>
          </p:nvSpPr>
          <p:spPr bwMode="auto">
            <a:xfrm>
              <a:off x="8101" y="10476"/>
              <a:ext cx="287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0140" name="Line 28"/>
            <p:cNvSpPr>
              <a:spLocks noChangeShapeType="1"/>
            </p:cNvSpPr>
            <p:nvPr/>
          </p:nvSpPr>
          <p:spPr bwMode="auto">
            <a:xfrm>
              <a:off x="8100" y="8856"/>
              <a:ext cx="899" cy="1"/>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41" name="Line 29"/>
            <p:cNvSpPr>
              <a:spLocks noChangeShapeType="1"/>
            </p:cNvSpPr>
            <p:nvPr/>
          </p:nvSpPr>
          <p:spPr bwMode="auto">
            <a:xfrm>
              <a:off x="9000" y="8856"/>
              <a:ext cx="1" cy="16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42" name="Line 30"/>
            <p:cNvSpPr>
              <a:spLocks noChangeShapeType="1"/>
            </p:cNvSpPr>
            <p:nvPr/>
          </p:nvSpPr>
          <p:spPr bwMode="auto">
            <a:xfrm>
              <a:off x="8100" y="9756"/>
              <a:ext cx="1980" cy="1"/>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43" name="Line 31"/>
            <p:cNvSpPr>
              <a:spLocks noChangeShapeType="1"/>
            </p:cNvSpPr>
            <p:nvPr/>
          </p:nvSpPr>
          <p:spPr bwMode="auto">
            <a:xfrm>
              <a:off x="10080" y="9756"/>
              <a:ext cx="1" cy="7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0144" name="Text Box 32"/>
            <p:cNvSpPr txBox="1">
              <a:spLocks noChangeArrowheads="1"/>
            </p:cNvSpPr>
            <p:nvPr/>
          </p:nvSpPr>
          <p:spPr bwMode="auto">
            <a:xfrm>
              <a:off x="2520" y="10656"/>
              <a:ext cx="2519"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2000"/>
                <a:t>0     1      3     </a:t>
              </a:r>
              <a:r>
                <a:rPr lang="en-US" altLang="bg-BG" sz="2000"/>
                <a:t>Q</a:t>
              </a:r>
              <a:endParaRPr lang="bg-BG" altLang="bg-BG" sz="2000"/>
            </a:p>
          </p:txBody>
        </p:sp>
        <p:sp>
          <p:nvSpPr>
            <p:cNvPr id="90145" name="Text Box 33"/>
            <p:cNvSpPr txBox="1">
              <a:spLocks noChangeArrowheads="1"/>
            </p:cNvSpPr>
            <p:nvPr/>
          </p:nvSpPr>
          <p:spPr bwMode="auto">
            <a:xfrm>
              <a:off x="5401" y="10656"/>
              <a:ext cx="2338"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0  </a:t>
              </a:r>
              <a:r>
                <a:rPr lang="bg-BG" altLang="bg-BG" sz="2000"/>
                <a:t>  </a:t>
              </a:r>
              <a:r>
                <a:rPr lang="en-US" altLang="bg-BG" sz="2000"/>
                <a:t>1   2       Q</a:t>
              </a:r>
              <a:endParaRPr lang="bg-BG" altLang="bg-BG" sz="2000"/>
            </a:p>
          </p:txBody>
        </p:sp>
        <p:sp>
          <p:nvSpPr>
            <p:cNvPr id="90146" name="Text Box 34"/>
            <p:cNvSpPr txBox="1">
              <a:spLocks noChangeArrowheads="1"/>
            </p:cNvSpPr>
            <p:nvPr/>
          </p:nvSpPr>
          <p:spPr bwMode="auto">
            <a:xfrm>
              <a:off x="7920" y="10656"/>
              <a:ext cx="2879"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0   1   2  3   4  5   </a:t>
              </a:r>
              <a:endParaRPr lang="bg-BG" altLang="bg-BG" sz="200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endParaRPr lang="bg-BG" altLang="bg-BG" smtClean="0"/>
          </a:p>
        </p:txBody>
      </p:sp>
      <p:sp>
        <p:nvSpPr>
          <p:cNvPr id="91139" name="Rectangle 3"/>
          <p:cNvSpPr>
            <a:spLocks noGrp="1" noChangeArrowheads="1"/>
          </p:cNvSpPr>
          <p:nvPr>
            <p:ph type="body" idx="1"/>
          </p:nvPr>
        </p:nvSpPr>
        <p:spPr/>
        <p:txBody>
          <a:bodyPr/>
          <a:lstStyle/>
          <a:p>
            <a:r>
              <a:rPr lang="bg-BG" altLang="bg-BG" b="1" smtClean="0"/>
              <a:t> Пазарно равновесие</a:t>
            </a:r>
          </a:p>
        </p:txBody>
      </p:sp>
      <p:grpSp>
        <p:nvGrpSpPr>
          <p:cNvPr id="91140" name="Group 4"/>
          <p:cNvGrpSpPr>
            <a:grpSpLocks noChangeAspect="1"/>
          </p:cNvGrpSpPr>
          <p:nvPr/>
        </p:nvGrpSpPr>
        <p:grpSpPr bwMode="auto">
          <a:xfrm>
            <a:off x="765175" y="1457325"/>
            <a:ext cx="6657975" cy="4635500"/>
            <a:chOff x="3420" y="1950"/>
            <a:chExt cx="5220" cy="4710"/>
          </a:xfrm>
        </p:grpSpPr>
        <p:sp>
          <p:nvSpPr>
            <p:cNvPr id="91141" name="AutoShape 5"/>
            <p:cNvSpPr>
              <a:spLocks noChangeAspect="1" noChangeArrowheads="1"/>
            </p:cNvSpPr>
            <p:nvPr/>
          </p:nvSpPr>
          <p:spPr bwMode="auto">
            <a:xfrm>
              <a:off x="3420" y="2160"/>
              <a:ext cx="5220" cy="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endParaRPr lang="bg-BG" altLang="bg-BG" sz="1800"/>
            </a:p>
          </p:txBody>
        </p:sp>
        <p:sp>
          <p:nvSpPr>
            <p:cNvPr id="91142" name="Text Box 6"/>
            <p:cNvSpPr txBox="1">
              <a:spLocks noChangeArrowheads="1"/>
            </p:cNvSpPr>
            <p:nvPr/>
          </p:nvSpPr>
          <p:spPr bwMode="auto">
            <a:xfrm>
              <a:off x="6840" y="504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N</a:t>
              </a:r>
              <a:endParaRPr lang="bg-BG" altLang="bg-BG" sz="2000"/>
            </a:p>
          </p:txBody>
        </p:sp>
        <p:sp>
          <p:nvSpPr>
            <p:cNvPr id="91143" name="Text Box 7"/>
            <p:cNvSpPr txBox="1">
              <a:spLocks noChangeArrowheads="1"/>
            </p:cNvSpPr>
            <p:nvPr/>
          </p:nvSpPr>
          <p:spPr bwMode="auto">
            <a:xfrm>
              <a:off x="5760" y="504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2000"/>
                <a:t>М</a:t>
              </a:r>
            </a:p>
          </p:txBody>
        </p:sp>
        <p:sp>
          <p:nvSpPr>
            <p:cNvPr id="91144" name="Text Box 8"/>
            <p:cNvSpPr txBox="1">
              <a:spLocks noChangeArrowheads="1"/>
            </p:cNvSpPr>
            <p:nvPr/>
          </p:nvSpPr>
          <p:spPr bwMode="auto">
            <a:xfrm>
              <a:off x="7044" y="396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2000"/>
                <a:t>В</a:t>
              </a:r>
            </a:p>
          </p:txBody>
        </p:sp>
        <p:sp>
          <p:nvSpPr>
            <p:cNvPr id="91145" name="Text Box 9"/>
            <p:cNvSpPr txBox="1">
              <a:spLocks noChangeArrowheads="1"/>
            </p:cNvSpPr>
            <p:nvPr/>
          </p:nvSpPr>
          <p:spPr bwMode="auto">
            <a:xfrm>
              <a:off x="5760" y="396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2000"/>
                <a:t>А</a:t>
              </a:r>
            </a:p>
          </p:txBody>
        </p:sp>
        <p:sp>
          <p:nvSpPr>
            <p:cNvPr id="91146" name="Text Box 10"/>
            <p:cNvSpPr txBox="1">
              <a:spLocks noChangeArrowheads="1"/>
            </p:cNvSpPr>
            <p:nvPr/>
          </p:nvSpPr>
          <p:spPr bwMode="auto">
            <a:xfrm>
              <a:off x="3780" y="4140"/>
              <a:ext cx="360" cy="1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P</a:t>
              </a:r>
              <a:r>
                <a:rPr lang="en-US" altLang="bg-BG" sz="2000" baseline="-25000"/>
                <a:t>1</a:t>
              </a:r>
              <a:endParaRPr lang="bg-BG" altLang="bg-BG" sz="2000" baseline="-25000"/>
            </a:p>
            <a:p>
              <a:pPr eaLnBrk="1" hangingPunct="1">
                <a:lnSpc>
                  <a:spcPct val="100000"/>
                </a:lnSpc>
                <a:spcBef>
                  <a:spcPct val="0"/>
                </a:spcBef>
                <a:buClrTx/>
                <a:buSzTx/>
                <a:buFontTx/>
                <a:buNone/>
              </a:pPr>
              <a:endParaRPr lang="bg-BG" altLang="bg-BG" sz="2000" baseline="-25000"/>
            </a:p>
            <a:p>
              <a:pPr eaLnBrk="1" hangingPunct="1">
                <a:lnSpc>
                  <a:spcPct val="100000"/>
                </a:lnSpc>
                <a:spcBef>
                  <a:spcPct val="0"/>
                </a:spcBef>
                <a:buClrTx/>
                <a:buSzTx/>
                <a:buFontTx/>
                <a:buNone/>
              </a:pPr>
              <a:endParaRPr lang="bg-BG" altLang="bg-BG" sz="2000" baseline="-25000"/>
            </a:p>
            <a:p>
              <a:pPr eaLnBrk="1" hangingPunct="1">
                <a:lnSpc>
                  <a:spcPct val="100000"/>
                </a:lnSpc>
                <a:spcBef>
                  <a:spcPct val="0"/>
                </a:spcBef>
                <a:buClrTx/>
                <a:buSzTx/>
                <a:buFontTx/>
                <a:buNone/>
              </a:pPr>
              <a:r>
                <a:rPr lang="en-US" altLang="bg-BG" sz="2000"/>
                <a:t>P</a:t>
              </a:r>
              <a:r>
                <a:rPr lang="en-US" altLang="bg-BG" sz="2000" baseline="-25000"/>
                <a:t>e</a:t>
              </a:r>
            </a:p>
            <a:p>
              <a:pPr eaLnBrk="1" hangingPunct="1">
                <a:lnSpc>
                  <a:spcPct val="100000"/>
                </a:lnSpc>
                <a:spcBef>
                  <a:spcPct val="0"/>
                </a:spcBef>
                <a:buClrTx/>
                <a:buSzTx/>
                <a:buFontTx/>
                <a:buNone/>
              </a:pPr>
              <a:endParaRPr lang="en-US" altLang="bg-BG" sz="2000" baseline="-25000"/>
            </a:p>
            <a:p>
              <a:pPr eaLnBrk="1" hangingPunct="1">
                <a:lnSpc>
                  <a:spcPct val="100000"/>
                </a:lnSpc>
                <a:spcBef>
                  <a:spcPct val="0"/>
                </a:spcBef>
                <a:buClrTx/>
                <a:buSzTx/>
                <a:buFontTx/>
                <a:buNone/>
              </a:pPr>
              <a:r>
                <a:rPr lang="en-US" altLang="bg-BG" sz="2000"/>
                <a:t>P</a:t>
              </a:r>
              <a:r>
                <a:rPr lang="en-US" altLang="bg-BG" sz="2000" baseline="-25000"/>
                <a:t>2</a:t>
              </a:r>
              <a:endParaRPr lang="bg-BG" altLang="bg-BG" sz="2000"/>
            </a:p>
          </p:txBody>
        </p:sp>
        <p:sp>
          <p:nvSpPr>
            <p:cNvPr id="91147" name="Text Box 11"/>
            <p:cNvSpPr txBox="1">
              <a:spLocks noChangeArrowheads="1"/>
            </p:cNvSpPr>
            <p:nvPr/>
          </p:nvSpPr>
          <p:spPr bwMode="auto">
            <a:xfrm>
              <a:off x="3960" y="5940"/>
              <a:ext cx="46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1200"/>
                <a:t>  </a:t>
              </a:r>
              <a:r>
                <a:rPr lang="en-US" altLang="bg-BG" sz="2000"/>
                <a:t>0             </a:t>
              </a:r>
              <a:r>
                <a:rPr lang="bg-BG" altLang="bg-BG" sz="2000"/>
                <a:t>             </a:t>
              </a:r>
              <a:r>
                <a:rPr lang="en-US" altLang="bg-BG" sz="2000"/>
                <a:t>Q</a:t>
              </a:r>
              <a:r>
                <a:rPr lang="en-US" altLang="bg-BG" sz="2000" baseline="-25000"/>
                <a:t>1 </a:t>
              </a:r>
              <a:r>
                <a:rPr lang="en-US" altLang="bg-BG" sz="2000"/>
                <a:t>Q</a:t>
              </a:r>
              <a:r>
                <a:rPr lang="en-US" altLang="bg-BG" sz="2000" baseline="-25000"/>
                <a:t>2</a:t>
              </a:r>
              <a:r>
                <a:rPr lang="en-US" altLang="bg-BG" sz="2000"/>
                <a:t>     Q</a:t>
              </a:r>
              <a:r>
                <a:rPr lang="en-US" altLang="bg-BG" sz="2000" baseline="-25000"/>
                <a:t>e</a:t>
              </a:r>
              <a:r>
                <a:rPr lang="en-US" altLang="bg-BG" sz="2000"/>
                <a:t>   </a:t>
              </a:r>
              <a:r>
                <a:rPr lang="bg-BG" altLang="bg-BG" sz="2000"/>
                <a:t>   </a:t>
              </a:r>
              <a:r>
                <a:rPr lang="en-US" altLang="bg-BG" sz="2000"/>
                <a:t>Q</a:t>
              </a:r>
              <a:r>
                <a:rPr lang="en-US" altLang="bg-BG" sz="2000" baseline="-25000"/>
                <a:t>3 </a:t>
              </a:r>
              <a:r>
                <a:rPr lang="en-US" altLang="bg-BG" sz="2000"/>
                <a:t>Q</a:t>
              </a:r>
              <a:r>
                <a:rPr lang="en-US" altLang="bg-BG" sz="2000" baseline="-25000"/>
                <a:t>4</a:t>
              </a:r>
              <a:r>
                <a:rPr lang="en-US" altLang="bg-BG" sz="2000"/>
                <a:t>              Q</a:t>
              </a:r>
              <a:endParaRPr lang="bg-BG" altLang="bg-BG" sz="2000"/>
            </a:p>
          </p:txBody>
        </p:sp>
        <p:sp>
          <p:nvSpPr>
            <p:cNvPr id="91148" name="Text Box 12"/>
            <p:cNvSpPr txBox="1">
              <a:spLocks noChangeArrowheads="1"/>
            </p:cNvSpPr>
            <p:nvPr/>
          </p:nvSpPr>
          <p:spPr bwMode="auto">
            <a:xfrm>
              <a:off x="3967" y="1950"/>
              <a:ext cx="485"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200"/>
                <a:t>           </a:t>
              </a:r>
              <a:r>
                <a:rPr lang="en-US" altLang="bg-BG" sz="2400"/>
                <a:t>P</a:t>
              </a:r>
              <a:endParaRPr lang="bg-BG" altLang="bg-BG" sz="2400"/>
            </a:p>
          </p:txBody>
        </p:sp>
        <p:sp>
          <p:nvSpPr>
            <p:cNvPr id="91149" name="Text Box 13"/>
            <p:cNvSpPr txBox="1">
              <a:spLocks noChangeArrowheads="1"/>
            </p:cNvSpPr>
            <p:nvPr/>
          </p:nvSpPr>
          <p:spPr bwMode="auto">
            <a:xfrm>
              <a:off x="5040" y="234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000"/>
                <a:t>D</a:t>
              </a:r>
              <a:endParaRPr lang="bg-BG" altLang="bg-BG" sz="2000"/>
            </a:p>
          </p:txBody>
        </p:sp>
        <p:sp>
          <p:nvSpPr>
            <p:cNvPr id="91150" name="Text Box 14"/>
            <p:cNvSpPr txBox="1">
              <a:spLocks noChangeArrowheads="1"/>
            </p:cNvSpPr>
            <p:nvPr/>
          </p:nvSpPr>
          <p:spPr bwMode="auto">
            <a:xfrm>
              <a:off x="7560" y="2520"/>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en-US" altLang="bg-BG" sz="2400"/>
                <a:t>S</a:t>
              </a:r>
              <a:endParaRPr lang="bg-BG" altLang="bg-BG" sz="2400"/>
            </a:p>
          </p:txBody>
        </p:sp>
        <p:sp>
          <p:nvSpPr>
            <p:cNvPr id="91151" name="Text Box 15"/>
            <p:cNvSpPr txBox="1">
              <a:spLocks noChangeArrowheads="1"/>
            </p:cNvSpPr>
            <p:nvPr/>
          </p:nvSpPr>
          <p:spPr bwMode="auto">
            <a:xfrm>
              <a:off x="6306" y="4635"/>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2000"/>
                <a:t>Е</a:t>
              </a:r>
            </a:p>
          </p:txBody>
        </p:sp>
        <p:sp>
          <p:nvSpPr>
            <p:cNvPr id="91152" name="Line 16"/>
            <p:cNvSpPr>
              <a:spLocks noChangeShapeType="1"/>
            </p:cNvSpPr>
            <p:nvPr/>
          </p:nvSpPr>
          <p:spPr bwMode="auto">
            <a:xfrm flipV="1">
              <a:off x="4320" y="2340"/>
              <a:ext cx="0" cy="3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1153" name="Line 17"/>
            <p:cNvSpPr>
              <a:spLocks noChangeShapeType="1"/>
            </p:cNvSpPr>
            <p:nvPr/>
          </p:nvSpPr>
          <p:spPr bwMode="auto">
            <a:xfrm>
              <a:off x="4320" y="5940"/>
              <a:ext cx="41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91154" name="Arc 18"/>
            <p:cNvSpPr>
              <a:spLocks/>
            </p:cNvSpPr>
            <p:nvPr/>
          </p:nvSpPr>
          <p:spPr bwMode="auto">
            <a:xfrm rot="5714385">
              <a:off x="4565" y="2775"/>
              <a:ext cx="2905" cy="3063"/>
            </a:xfrm>
            <a:custGeom>
              <a:avLst/>
              <a:gdLst>
                <a:gd name="T0" fmla="*/ 0 w 22021"/>
                <a:gd name="T1" fmla="*/ 0 h 21600"/>
                <a:gd name="T2" fmla="*/ 0 w 22021"/>
                <a:gd name="T3" fmla="*/ 0 h 21600"/>
                <a:gd name="T4" fmla="*/ 0 w 22021"/>
                <a:gd name="T5" fmla="*/ 0 h 21600"/>
                <a:gd name="T6" fmla="*/ 0 60000 65536"/>
                <a:gd name="T7" fmla="*/ 0 60000 65536"/>
                <a:gd name="T8" fmla="*/ 0 60000 65536"/>
              </a:gdLst>
              <a:ahLst/>
              <a:cxnLst>
                <a:cxn ang="T6">
                  <a:pos x="T0" y="T1"/>
                </a:cxn>
                <a:cxn ang="T7">
                  <a:pos x="T2" y="T3"/>
                </a:cxn>
                <a:cxn ang="T8">
                  <a:pos x="T4" y="T5"/>
                </a:cxn>
              </a:cxnLst>
              <a:rect l="0" t="0" r="r" b="b"/>
              <a:pathLst>
                <a:path w="22021" h="21600" fill="none" extrusionOk="0">
                  <a:moveTo>
                    <a:pt x="-1" y="7"/>
                  </a:moveTo>
                  <a:cubicBezTo>
                    <a:pt x="194" y="2"/>
                    <a:pt x="388" y="-1"/>
                    <a:pt x="583" y="0"/>
                  </a:cubicBezTo>
                  <a:cubicBezTo>
                    <a:pt x="11491" y="0"/>
                    <a:pt x="20687" y="8133"/>
                    <a:pt x="22021" y="18959"/>
                  </a:cubicBezTo>
                </a:path>
                <a:path w="22021" h="21600" stroke="0" extrusionOk="0">
                  <a:moveTo>
                    <a:pt x="-1" y="7"/>
                  </a:moveTo>
                  <a:cubicBezTo>
                    <a:pt x="194" y="2"/>
                    <a:pt x="388" y="-1"/>
                    <a:pt x="583" y="0"/>
                  </a:cubicBezTo>
                  <a:cubicBezTo>
                    <a:pt x="11491" y="0"/>
                    <a:pt x="20687" y="8133"/>
                    <a:pt x="22021" y="18959"/>
                  </a:cubicBezTo>
                  <a:lnTo>
                    <a:pt x="583" y="21600"/>
                  </a:lnTo>
                  <a:lnTo>
                    <a:pt x="-1" y="7"/>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91155" name="Arc 19"/>
            <p:cNvSpPr>
              <a:spLocks/>
            </p:cNvSpPr>
            <p:nvPr/>
          </p:nvSpPr>
          <p:spPr bwMode="auto">
            <a:xfrm rot="15989850" flipH="1">
              <a:off x="5310" y="2970"/>
              <a:ext cx="2699" cy="2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91156" name="Line 20"/>
            <p:cNvSpPr>
              <a:spLocks noChangeShapeType="1"/>
            </p:cNvSpPr>
            <p:nvPr/>
          </p:nvSpPr>
          <p:spPr bwMode="auto">
            <a:xfrm>
              <a:off x="6480" y="5040"/>
              <a:ext cx="0" cy="90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57" name="Line 21"/>
            <p:cNvSpPr>
              <a:spLocks noChangeShapeType="1"/>
            </p:cNvSpPr>
            <p:nvPr/>
          </p:nvSpPr>
          <p:spPr bwMode="auto">
            <a:xfrm flipH="1">
              <a:off x="4320" y="5040"/>
              <a:ext cx="2160"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58" name="Line 22"/>
            <p:cNvSpPr>
              <a:spLocks noChangeShapeType="1"/>
            </p:cNvSpPr>
            <p:nvPr/>
          </p:nvSpPr>
          <p:spPr bwMode="auto">
            <a:xfrm>
              <a:off x="4320" y="4320"/>
              <a:ext cx="2880" cy="1"/>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59" name="Line 23"/>
            <p:cNvSpPr>
              <a:spLocks noChangeShapeType="1"/>
            </p:cNvSpPr>
            <p:nvPr/>
          </p:nvSpPr>
          <p:spPr bwMode="auto">
            <a:xfrm>
              <a:off x="7200" y="4320"/>
              <a:ext cx="1" cy="16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60" name="Line 24"/>
            <p:cNvSpPr>
              <a:spLocks noChangeShapeType="1"/>
            </p:cNvSpPr>
            <p:nvPr/>
          </p:nvSpPr>
          <p:spPr bwMode="auto">
            <a:xfrm>
              <a:off x="5760" y="4320"/>
              <a:ext cx="1" cy="16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61" name="Line 25"/>
            <p:cNvSpPr>
              <a:spLocks noChangeShapeType="1"/>
            </p:cNvSpPr>
            <p:nvPr/>
          </p:nvSpPr>
          <p:spPr bwMode="auto">
            <a:xfrm>
              <a:off x="4320" y="5400"/>
              <a:ext cx="2880"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62" name="Line 26"/>
            <p:cNvSpPr>
              <a:spLocks noChangeShapeType="1"/>
            </p:cNvSpPr>
            <p:nvPr/>
          </p:nvSpPr>
          <p:spPr bwMode="auto">
            <a:xfrm>
              <a:off x="7020" y="5400"/>
              <a:ext cx="0" cy="54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91163" name="Line 27"/>
            <p:cNvSpPr>
              <a:spLocks noChangeShapeType="1"/>
            </p:cNvSpPr>
            <p:nvPr/>
          </p:nvSpPr>
          <p:spPr bwMode="auto">
            <a:xfrm>
              <a:off x="5940" y="5400"/>
              <a:ext cx="0" cy="54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bg-BG" altLang="bg-BG" sz="2800" dirty="0"/>
              <a:t>Презентацията е за обучение на специалности </a:t>
            </a:r>
            <a:br>
              <a:rPr lang="bg-BG" altLang="bg-BG" sz="2800" dirty="0"/>
            </a:br>
            <a:endParaRPr lang="bg-BG" altLang="bg-BG" sz="2800" dirty="0" smtClean="0"/>
          </a:p>
        </p:txBody>
      </p:sp>
      <p:sp>
        <p:nvSpPr>
          <p:cNvPr id="92163" name="Content Placeholder 2"/>
          <p:cNvSpPr>
            <a:spLocks noGrp="1"/>
          </p:cNvSpPr>
          <p:nvPr>
            <p:ph idx="1"/>
          </p:nvPr>
        </p:nvSpPr>
        <p:spPr/>
        <p:txBody>
          <a:bodyPr/>
          <a:lstStyle/>
          <a:p>
            <a:r>
              <a:rPr lang="bg-BG" altLang="bg-BG" b="1" dirty="0" smtClean="0">
                <a:solidFill>
                  <a:srgbClr val="FF0000"/>
                </a:solidFill>
              </a:rPr>
              <a:t>Правата на авторите са запазени и да не се използва за други цели</a:t>
            </a:r>
          </a:p>
          <a:p>
            <a:endParaRPr lang="bg-BG" altLang="bg-BG" dirty="0" smtClean="0"/>
          </a:p>
        </p:txBody>
      </p:sp>
      <p:sp>
        <p:nvSpPr>
          <p:cNvPr id="921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Пазарните сили на търсенето и предлагането</a:t>
            </a:r>
            <a:endParaRPr lang="en-US" altLang="bg-BG" sz="1800" smtClean="0">
              <a:solidFill>
                <a:srgbClr val="777777"/>
              </a:solidFill>
            </a:endParaRPr>
          </a:p>
        </p:txBody>
      </p:sp>
      <p:sp>
        <p:nvSpPr>
          <p:cNvPr id="921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84D64BA3-03FC-41E1-B051-F39FAFE6A784}" type="slidenum">
              <a:rPr lang="en-US" altLang="bg-BG" sz="1700" smtClean="0">
                <a:solidFill>
                  <a:srgbClr val="777777"/>
                </a:solidFill>
                <a:latin typeface="Tahoma" pitchFamily="34" charset="0"/>
              </a:rPr>
              <a:pPr eaLnBrk="1" hangingPunct="1">
                <a:lnSpc>
                  <a:spcPct val="100000"/>
                </a:lnSpc>
                <a:spcBef>
                  <a:spcPct val="0"/>
                </a:spcBef>
                <a:buClrTx/>
                <a:buSzTx/>
                <a:buFontTx/>
                <a:buNone/>
              </a:pPr>
              <a:t>87</a:t>
            </a:fld>
            <a:endParaRPr lang="en-US" altLang="bg-BG" sz="1700" smtClean="0">
              <a:solidFill>
                <a:srgbClr val="777777"/>
              </a:solidFill>
              <a:latin typeface="Tahoma"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bg-BG" altLang="bg-BG" smtClean="0"/>
              <a:t>Използвана литература</a:t>
            </a:r>
          </a:p>
        </p:txBody>
      </p:sp>
      <p:sp>
        <p:nvSpPr>
          <p:cNvPr id="105475" name="Content Placeholder 2"/>
          <p:cNvSpPr>
            <a:spLocks noGrp="1"/>
          </p:cNvSpPr>
          <p:nvPr>
            <p:ph idx="1"/>
          </p:nvPr>
        </p:nvSpPr>
        <p:spPr/>
        <p:txBody>
          <a:bodyPr/>
          <a:lstStyle/>
          <a:p>
            <a:r>
              <a:rPr lang="bg-BG" altLang="bg-BG" dirty="0" err="1" smtClean="0"/>
              <a:t>Манлиев</a:t>
            </a:r>
            <a:r>
              <a:rPr lang="bg-BG" altLang="bg-BG" dirty="0" smtClean="0"/>
              <a:t>, Г.,</a:t>
            </a:r>
            <a:r>
              <a:rPr lang="bg-BG" altLang="bg-BG" dirty="0" err="1" smtClean="0"/>
              <a:t>Микроикономика</a:t>
            </a:r>
            <a:r>
              <a:rPr lang="bg-BG" altLang="bg-BG" dirty="0" smtClean="0"/>
              <a:t>, изд.КИНГ,2010</a:t>
            </a:r>
            <a:endParaRPr lang="en-US" altLang="bg-BG" dirty="0" smtClean="0"/>
          </a:p>
          <a:p>
            <a:r>
              <a:rPr lang="bg-BG" altLang="bg-BG" dirty="0" smtClean="0"/>
              <a:t>Балинов, Б.,и колектив,“Икономика“-1 част </a:t>
            </a:r>
            <a:r>
              <a:rPr lang="bg-BG" altLang="bg-BG" dirty="0" err="1" smtClean="0"/>
              <a:t>микроикономика</a:t>
            </a:r>
            <a:r>
              <a:rPr lang="bg-BG" altLang="bg-BG" dirty="0" smtClean="0"/>
              <a:t>, изд. На ТУ-София, 2006</a:t>
            </a:r>
          </a:p>
          <a:p>
            <a:r>
              <a:rPr lang="en-US" altLang="bg-BG" dirty="0" smtClean="0">
                <a:hlinkClick r:id="rId2"/>
              </a:rPr>
              <a:t>http://www.bg-finansi.info/ikonteo5.html</a:t>
            </a:r>
            <a:endParaRPr lang="bg-BG" altLang="bg-BG" dirty="0" smtClean="0"/>
          </a:p>
          <a:p>
            <a:r>
              <a:rPr lang="en-US" altLang="bg-BG" dirty="0" smtClean="0"/>
              <a:t>http://nauka.bg/</a:t>
            </a:r>
            <a:r>
              <a:rPr lang="bg-BG" altLang="bg-BG" dirty="0" smtClean="0"/>
              <a:t>Биографии-на-видни икономисти-речник)</a:t>
            </a:r>
          </a:p>
          <a:p>
            <a:r>
              <a:rPr lang="bg-BG" altLang="bg-BG" dirty="0" smtClean="0"/>
              <a:t>Снимки: </a:t>
            </a:r>
            <a:r>
              <a:rPr lang="en-US" altLang="bg-BG" dirty="0" smtClean="0"/>
              <a:t>http://en.wikipedia.org/wiki/; </a:t>
            </a:r>
            <a:r>
              <a:rPr lang="en-US" altLang="bg-BG" dirty="0" smtClean="0">
                <a:hlinkClick r:id="rId3"/>
              </a:rPr>
              <a:t>https://www.google.bg/search</a:t>
            </a:r>
            <a:r>
              <a:rPr lang="en-US" altLang="bg-BG" dirty="0" smtClean="0"/>
              <a:t>?</a:t>
            </a:r>
          </a:p>
          <a:p>
            <a:r>
              <a:rPr lang="bg-BG" u="sng" dirty="0">
                <a:hlinkClick r:id="rId4" tooltip="счетоводни услуги"/>
              </a:rPr>
              <a:t>http://finconomy.com</a:t>
            </a:r>
            <a:endParaRPr lang="bg-BG" altLang="bg-BG" dirty="0" smtClean="0"/>
          </a:p>
          <a:p>
            <a:endParaRPr lang="en-US" altLang="bg-BG" dirty="0" smtClean="0"/>
          </a:p>
          <a:p>
            <a:endParaRPr lang="bg-BG" altLang="bg-BG" dirty="0" smtClean="0"/>
          </a:p>
          <a:p>
            <a:endParaRPr lang="bg-BG" altLang="bg-BG" dirty="0" smtClean="0"/>
          </a:p>
        </p:txBody>
      </p:sp>
    </p:spTree>
    <p:extLst>
      <p:ext uri="{BB962C8B-B14F-4D97-AF65-F5344CB8AC3E}">
        <p14:creationId xmlns:p14="http://schemas.microsoft.com/office/powerpoint/2010/main" val="133000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r>
              <a:rPr lang="bg-BG" altLang="bg-BG" sz="1800" smtClean="0">
                <a:solidFill>
                  <a:srgbClr val="777777"/>
                </a:solidFill>
              </a:rPr>
              <a:t>Пазарни сили на търсенето и предлагането</a:t>
            </a:r>
            <a:endParaRPr lang="en-US" altLang="bg-BG" sz="1800" smtClean="0">
              <a:solidFill>
                <a:srgbClr val="777777"/>
              </a:solidFill>
            </a:endParaRPr>
          </a:p>
        </p:txBody>
      </p:sp>
      <p:sp>
        <p:nvSpPr>
          <p:cNvPr id="1229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00000"/>
              </a:lnSpc>
              <a:spcBef>
                <a:spcPct val="0"/>
              </a:spcBef>
              <a:buClrTx/>
              <a:buSzTx/>
              <a:buFontTx/>
              <a:buNone/>
            </a:pPr>
            <a:fld id="{1BAFEF90-AB57-464E-88A8-A0A676DAE494}" type="slidenum">
              <a:rPr lang="en-US" altLang="bg-BG" sz="1700" smtClean="0">
                <a:solidFill>
                  <a:srgbClr val="777777"/>
                </a:solidFill>
                <a:latin typeface="Tahoma" pitchFamily="34" charset="0"/>
              </a:rPr>
              <a:pPr eaLnBrk="1" hangingPunct="1">
                <a:lnSpc>
                  <a:spcPct val="100000"/>
                </a:lnSpc>
                <a:spcBef>
                  <a:spcPct val="0"/>
                </a:spcBef>
                <a:buClrTx/>
                <a:buSzTx/>
                <a:buFontTx/>
                <a:buNone/>
              </a:pPr>
              <a:t>8</a:t>
            </a:fld>
            <a:endParaRPr lang="en-US" altLang="bg-BG" sz="1700" smtClean="0">
              <a:solidFill>
                <a:srgbClr val="777777"/>
              </a:solidFill>
              <a:latin typeface="Tahoma" pitchFamily="34" charset="0"/>
            </a:endParaRPr>
          </a:p>
        </p:txBody>
      </p:sp>
      <p:sp>
        <p:nvSpPr>
          <p:cNvPr id="12292" name="Rectangle 2"/>
          <p:cNvSpPr>
            <a:spLocks noGrp="1" noChangeArrowheads="1"/>
          </p:cNvSpPr>
          <p:nvPr>
            <p:ph type="title" idx="4294967295"/>
          </p:nvPr>
        </p:nvSpPr>
        <p:spPr/>
        <p:txBody>
          <a:bodyPr/>
          <a:lstStyle/>
          <a:p>
            <a:pPr eaLnBrk="1" hangingPunct="1"/>
            <a:r>
              <a:rPr lang="bg-BG" altLang="bg-BG" smtClean="0"/>
              <a:t>Фактори за пазарното търсене</a:t>
            </a:r>
            <a:endParaRPr lang="en-US" altLang="bg-BG" smtClean="0"/>
          </a:p>
        </p:txBody>
      </p:sp>
      <p:sp>
        <p:nvSpPr>
          <p:cNvPr id="28677" name="Rectangle 3"/>
          <p:cNvSpPr>
            <a:spLocks noGrp="1" noChangeArrowheads="1"/>
          </p:cNvSpPr>
          <p:nvPr>
            <p:ph type="body" idx="4294967295"/>
          </p:nvPr>
        </p:nvSpPr>
        <p:spPr>
          <a:xfrm>
            <a:off x="457200" y="1001713"/>
            <a:ext cx="8229600" cy="5324475"/>
          </a:xfrm>
        </p:spPr>
        <p:txBody>
          <a:bodyPr/>
          <a:lstStyle/>
          <a:p>
            <a:pPr algn="just" eaLnBrk="1" hangingPunct="1"/>
            <a:r>
              <a:rPr lang="ru-RU" altLang="bg-BG" b="1" dirty="0" err="1" smtClean="0">
                <a:solidFill>
                  <a:srgbClr val="FF0000"/>
                </a:solidFill>
              </a:rPr>
              <a:t>Кривата</a:t>
            </a:r>
            <a:r>
              <a:rPr lang="ru-RU" altLang="bg-BG" b="1" dirty="0" smtClean="0">
                <a:solidFill>
                  <a:srgbClr val="FF0000"/>
                </a:solidFill>
              </a:rPr>
              <a:t> на </a:t>
            </a:r>
            <a:r>
              <a:rPr lang="ru-RU" altLang="bg-BG" b="1" dirty="0" err="1" smtClean="0">
                <a:solidFill>
                  <a:srgbClr val="FF0000"/>
                </a:solidFill>
              </a:rPr>
              <a:t>търсене</a:t>
            </a:r>
            <a:r>
              <a:rPr lang="ru-RU" altLang="bg-BG" b="1" dirty="0" smtClean="0">
                <a:solidFill>
                  <a:srgbClr val="FF0000"/>
                </a:solidFill>
              </a:rPr>
              <a:t> </a:t>
            </a:r>
            <a:r>
              <a:rPr lang="ru-RU" altLang="bg-BG" dirty="0" err="1" smtClean="0"/>
              <a:t>показва</a:t>
            </a:r>
            <a:r>
              <a:rPr lang="ru-RU" altLang="bg-BG" dirty="0" smtClean="0"/>
              <a:t> как </a:t>
            </a:r>
            <a:r>
              <a:rPr lang="ru-RU" altLang="bg-BG" dirty="0" err="1" smtClean="0"/>
              <a:t>цената</a:t>
            </a:r>
            <a:r>
              <a:rPr lang="ru-RU" altLang="bg-BG" dirty="0" smtClean="0"/>
              <a:t> </a:t>
            </a:r>
            <a:r>
              <a:rPr lang="ru-RU" altLang="bg-BG" dirty="0" err="1" smtClean="0"/>
              <a:t>засяга</a:t>
            </a:r>
            <a:r>
              <a:rPr lang="ru-RU" altLang="bg-BG" dirty="0" smtClean="0"/>
              <a:t> </a:t>
            </a:r>
            <a:r>
              <a:rPr lang="ru-RU" altLang="bg-BG" dirty="0" err="1" smtClean="0"/>
              <a:t>търсеното</a:t>
            </a:r>
            <a:r>
              <a:rPr lang="ru-RU" altLang="bg-BG" dirty="0" smtClean="0"/>
              <a:t> количество, при </a:t>
            </a:r>
            <a:r>
              <a:rPr lang="ru-RU" altLang="bg-BG" dirty="0" err="1" smtClean="0"/>
              <a:t>равни</a:t>
            </a:r>
            <a:r>
              <a:rPr lang="ru-RU" altLang="bg-BG" dirty="0" smtClean="0"/>
              <a:t> </a:t>
            </a:r>
            <a:r>
              <a:rPr lang="ru-RU" altLang="bg-BG" dirty="0" err="1" smtClean="0"/>
              <a:t>други</a:t>
            </a:r>
            <a:r>
              <a:rPr lang="ru-RU" altLang="bg-BG" dirty="0" smtClean="0"/>
              <a:t> условия.</a:t>
            </a:r>
          </a:p>
          <a:p>
            <a:pPr algn="just" eaLnBrk="1" hangingPunct="1"/>
            <a:r>
              <a:rPr lang="ru-RU" altLang="bg-BG" dirty="0" err="1" smtClean="0"/>
              <a:t>Тези</a:t>
            </a:r>
            <a:r>
              <a:rPr lang="ru-RU" altLang="bg-BG" dirty="0" smtClean="0"/>
              <a:t> "</a:t>
            </a:r>
            <a:r>
              <a:rPr lang="ru-RU" altLang="bg-BG" dirty="0" err="1" smtClean="0"/>
              <a:t>други</a:t>
            </a:r>
            <a:r>
              <a:rPr lang="ru-RU" altLang="bg-BG" dirty="0" smtClean="0"/>
              <a:t> </a:t>
            </a:r>
            <a:r>
              <a:rPr lang="ru-RU" altLang="bg-BG" dirty="0" err="1" smtClean="0"/>
              <a:t>неща</a:t>
            </a:r>
            <a:r>
              <a:rPr lang="ru-RU" altLang="bg-BG" dirty="0" smtClean="0"/>
              <a:t>" </a:t>
            </a:r>
            <a:r>
              <a:rPr lang="ru-RU" altLang="bg-BG" dirty="0" err="1" smtClean="0"/>
              <a:t>са</a:t>
            </a:r>
            <a:r>
              <a:rPr lang="ru-RU" altLang="bg-BG" dirty="0" smtClean="0"/>
              <a:t> </a:t>
            </a:r>
            <a:r>
              <a:rPr lang="ru-RU" altLang="bg-BG" dirty="0" err="1" smtClean="0"/>
              <a:t>неценови</a:t>
            </a:r>
            <a:r>
              <a:rPr lang="ru-RU" altLang="bg-BG" dirty="0" smtClean="0"/>
              <a:t> </a:t>
            </a:r>
            <a:r>
              <a:rPr lang="ru-RU" altLang="bg-BG" dirty="0" err="1" smtClean="0"/>
              <a:t>детерминанти</a:t>
            </a:r>
            <a:r>
              <a:rPr lang="ru-RU" altLang="bg-BG" dirty="0" smtClean="0"/>
              <a:t> на </a:t>
            </a:r>
            <a:r>
              <a:rPr lang="ru-RU" altLang="bg-BG" dirty="0" err="1" smtClean="0"/>
              <a:t>търсенето</a:t>
            </a:r>
            <a:r>
              <a:rPr lang="ru-RU" altLang="bg-BG" dirty="0" smtClean="0"/>
              <a:t> (т.е. </a:t>
            </a:r>
            <a:r>
              <a:rPr lang="ru-RU" altLang="bg-BG" dirty="0" err="1" smtClean="0"/>
              <a:t>неща</a:t>
            </a:r>
            <a:r>
              <a:rPr lang="ru-RU" altLang="bg-BG" dirty="0" smtClean="0"/>
              <a:t>, </a:t>
            </a:r>
            <a:r>
              <a:rPr lang="ru-RU" altLang="bg-BG" dirty="0" err="1" smtClean="0"/>
              <a:t>които</a:t>
            </a:r>
            <a:r>
              <a:rPr lang="ru-RU" altLang="bg-BG" dirty="0" smtClean="0"/>
              <a:t> определят </a:t>
            </a:r>
            <a:r>
              <a:rPr lang="ru-RU" altLang="bg-BG" dirty="0" err="1" smtClean="0"/>
              <a:t>търсенето</a:t>
            </a:r>
            <a:r>
              <a:rPr lang="ru-RU" altLang="bg-BG" dirty="0" smtClean="0"/>
              <a:t> на </a:t>
            </a:r>
            <a:r>
              <a:rPr lang="ru-RU" altLang="bg-BG" dirty="0" err="1" smtClean="0"/>
              <a:t>купувачите</a:t>
            </a:r>
            <a:r>
              <a:rPr lang="ru-RU" altLang="bg-BG" dirty="0" smtClean="0"/>
              <a:t> за стоки, с </a:t>
            </a:r>
            <a:r>
              <a:rPr lang="ru-RU" altLang="bg-BG" dirty="0" err="1" smtClean="0"/>
              <a:t>изключение</a:t>
            </a:r>
            <a:r>
              <a:rPr lang="ru-RU" altLang="bg-BG" dirty="0" smtClean="0"/>
              <a:t> на </a:t>
            </a:r>
            <a:r>
              <a:rPr lang="ru-RU" altLang="bg-BG" dirty="0" err="1" smtClean="0"/>
              <a:t>цената</a:t>
            </a:r>
            <a:r>
              <a:rPr lang="ru-RU" altLang="bg-BG" dirty="0" smtClean="0"/>
              <a:t> на </a:t>
            </a:r>
            <a:r>
              <a:rPr lang="ru-RU" altLang="bg-BG" dirty="0" err="1" smtClean="0"/>
              <a:t>стоката</a:t>
            </a:r>
            <a:r>
              <a:rPr lang="ru-RU" altLang="bg-BG" dirty="0" smtClean="0"/>
              <a:t>).</a:t>
            </a:r>
            <a:br>
              <a:rPr lang="ru-RU" altLang="bg-BG" dirty="0" smtClean="0"/>
            </a:br>
            <a:r>
              <a:rPr lang="ru-RU" altLang="bg-BG" dirty="0" err="1" smtClean="0"/>
              <a:t>Промените</a:t>
            </a:r>
            <a:r>
              <a:rPr lang="ru-RU" altLang="bg-BG" dirty="0" smtClean="0"/>
              <a:t> в </a:t>
            </a:r>
            <a:r>
              <a:rPr lang="ru-RU" altLang="bg-BG" dirty="0" err="1" smtClean="0"/>
              <a:t>тях</a:t>
            </a:r>
            <a:r>
              <a:rPr lang="ru-RU" altLang="bg-BG" dirty="0" smtClean="0"/>
              <a:t> </a:t>
            </a:r>
            <a:r>
              <a:rPr lang="ru-RU" altLang="bg-BG" dirty="0" err="1" smtClean="0"/>
              <a:t>изместват</a:t>
            </a:r>
            <a:r>
              <a:rPr lang="ru-RU" altLang="bg-BG" dirty="0" smtClean="0"/>
              <a:t> D </a:t>
            </a:r>
            <a:r>
              <a:rPr lang="ru-RU" altLang="bg-BG" dirty="0" err="1" smtClean="0"/>
              <a:t>кривата</a:t>
            </a:r>
            <a:r>
              <a:rPr lang="ru-RU" altLang="bg-BG" dirty="0" smtClean="0"/>
              <a:t> на </a:t>
            </a:r>
            <a:r>
              <a:rPr lang="ru-RU" altLang="bg-BG" dirty="0" err="1" smtClean="0"/>
              <a:t>търсенето</a:t>
            </a:r>
            <a:r>
              <a:rPr lang="ru-RU" altLang="bg-BG" dirty="0" smtClean="0"/>
              <a:t>.</a:t>
            </a:r>
          </a:p>
          <a:p>
            <a:pPr eaLnBrk="1" hangingPunct="1"/>
            <a:endParaRPr lang="en-US" altLang="bg-BG" dirty="0" smtClean="0"/>
          </a:p>
        </p:txBody>
      </p:sp>
      <p:sp>
        <p:nvSpPr>
          <p:cNvPr id="1229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lnSpc>
                <a:spcPct val="105000"/>
              </a:lnSpc>
              <a:spcBef>
                <a:spcPct val="45000"/>
              </a:spcBef>
              <a:buClr>
                <a:srgbClr val="339966"/>
              </a:buClr>
              <a:buSzPct val="120000"/>
              <a:buFont typeface="Wingdings" pitchFamily="2" charset="2"/>
              <a:buChar char="§"/>
              <a:defRPr sz="2800">
                <a:solidFill>
                  <a:schemeClr val="tx1"/>
                </a:solidFill>
                <a:latin typeface="Arial" charset="0"/>
              </a:defRPr>
            </a:lvl1pPr>
            <a:lvl2pPr marL="742950" indent="-285750" eaLnBrk="0" hangingPunct="0">
              <a:spcBef>
                <a:spcPct val="15000"/>
              </a:spcBef>
              <a:buClr>
                <a:srgbClr val="996633"/>
              </a:buClr>
              <a:buSzPct val="120000"/>
              <a:buFont typeface="Wingdings" pitchFamily="2" charset="2"/>
              <a:buChar char="§"/>
              <a:defRPr sz="2700">
                <a:solidFill>
                  <a:schemeClr val="tx1"/>
                </a:solidFill>
                <a:latin typeface="Arial" charset="0"/>
              </a:defRPr>
            </a:lvl2pPr>
            <a:lvl3pPr marL="1143000" indent="-228600" eaLnBrk="0" hangingPunct="0">
              <a:spcBef>
                <a:spcPct val="15000"/>
              </a:spcBef>
              <a:buClr>
                <a:srgbClr val="339966"/>
              </a:buClr>
              <a:buSzPct val="120000"/>
              <a:buFont typeface="Wingdings" pitchFamily="2" charset="2"/>
              <a:buChar char="§"/>
              <a:defRPr sz="2500">
                <a:solidFill>
                  <a:schemeClr val="tx1"/>
                </a:solidFill>
                <a:latin typeface="Arial" charset="0"/>
              </a:defRPr>
            </a:lvl3pPr>
            <a:lvl4pPr marL="1600200" indent="-228600" eaLnBrk="0" hangingPunct="0">
              <a:spcBef>
                <a:spcPct val="15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100000"/>
              </a:lnSpc>
              <a:spcBef>
                <a:spcPct val="0"/>
              </a:spcBef>
              <a:buClrTx/>
              <a:buSzTx/>
              <a:buFontTx/>
              <a:buNone/>
            </a:pPr>
            <a:r>
              <a:rPr lang="en-US" altLang="bg-BG" sz="1400" b="1">
                <a:latin typeface="Tahoma" pitchFamily="34" charset="0"/>
                <a:cs typeface="Arial"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wipe(left)">
                                      <p:cBhvr>
                                        <p:cTn id="7" dur="500"/>
                                        <p:tgtEl>
                                          <p:spTgt spid="28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wipe(left)">
                                      <p:cBhvr>
                                        <p:cTn id="12" dur="500"/>
                                        <p:tgtEl>
                                          <p:spTgt spid="286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bldLvl="4"/>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1734</TotalTime>
  <Words>5457</Words>
  <Application>Microsoft Office PowerPoint</Application>
  <PresentationFormat>On-screen Show (4:3)</PresentationFormat>
  <Paragraphs>1132</Paragraphs>
  <Slides>89</Slides>
  <Notes>67</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89</vt:i4>
      </vt:variant>
    </vt:vector>
  </HeadingPairs>
  <TitlesOfParts>
    <vt:vector size="94" baseType="lpstr">
      <vt:lpstr>Custom Design</vt:lpstr>
      <vt:lpstr>Chart</vt:lpstr>
      <vt:lpstr>Equation</vt:lpstr>
      <vt:lpstr>Visio</vt:lpstr>
      <vt:lpstr>Уравнение</vt:lpstr>
      <vt:lpstr>PowerPoint Presentation</vt:lpstr>
      <vt:lpstr>В тази тема ще се отговори на следните въпроси:</vt:lpstr>
      <vt:lpstr> Пазари и конкуренция</vt:lpstr>
      <vt:lpstr>Търсене (Demand)</vt:lpstr>
      <vt:lpstr>Търсено количество</vt:lpstr>
      <vt:lpstr>Кривата на търсенето на Мария</vt:lpstr>
      <vt:lpstr>Пазарно търсене и индивидуално търсене</vt:lpstr>
      <vt:lpstr>Пазарно търсене на кривата на кафе</vt:lpstr>
      <vt:lpstr>Фактори за пазарното търсене</vt:lpstr>
      <vt:lpstr> Други фактори, определящи равнището на търсенето </vt:lpstr>
      <vt:lpstr>А. Цени на взаимосвързани стоки  </vt:lpstr>
      <vt:lpstr> A.Взаимозаменяеми стоки</vt:lpstr>
      <vt:lpstr>Б. Доходи на потребителите</vt:lpstr>
      <vt:lpstr>Влияние на промените на дохода върху равнището на търсенето</vt:lpstr>
      <vt:lpstr>Други фактори</vt:lpstr>
      <vt:lpstr>Кривата на търсене на купувачите</vt:lpstr>
      <vt:lpstr>Крива на търсене на купувачите</vt:lpstr>
      <vt:lpstr>Крива на търсене:  Дохода</vt:lpstr>
      <vt:lpstr> Цените на взаимосвързаните стоки </vt:lpstr>
      <vt:lpstr>Крива на търсене:  Цени на взаимодопълващите стоки</vt:lpstr>
      <vt:lpstr>Крива на търсенето:  Вкусове</vt:lpstr>
      <vt:lpstr>Крива на търсене:  Очаквания</vt:lpstr>
      <vt:lpstr> Стоки на Гифен и Т. Веблен </vt:lpstr>
      <vt:lpstr>Стоки на Торстейн Веблен (Thorstein Veblen,1857-1929)</vt:lpstr>
      <vt:lpstr>Стоки на Веблен</vt:lpstr>
      <vt:lpstr>Обобщение: Промени в кривата на купувачите</vt:lpstr>
      <vt:lpstr>Упражнения Крива на търсене</vt:lpstr>
      <vt:lpstr> </vt:lpstr>
      <vt:lpstr> B.  Цени на музиката</vt:lpstr>
      <vt:lpstr>C. Цена на CD-та пада</vt:lpstr>
      <vt:lpstr>Предлагане</vt:lpstr>
      <vt:lpstr>Функция на предлагането </vt:lpstr>
      <vt:lpstr>Предлагане</vt:lpstr>
      <vt:lpstr>крива на предлагане на Starbucks</vt:lpstr>
      <vt:lpstr>Пазарното предлагане на пазара в сравнение с индивидуалното предлагане</vt:lpstr>
      <vt:lpstr>PowerPoint Presentation</vt:lpstr>
      <vt:lpstr>Крива на предлагането</vt:lpstr>
      <vt:lpstr>Крива на предлагането:  входни цени</vt:lpstr>
      <vt:lpstr>PowerPoint Presentation</vt:lpstr>
      <vt:lpstr>Крива на предлагането:Технологии</vt:lpstr>
      <vt:lpstr>Крива на предлагане:   Продавачи  </vt:lpstr>
      <vt:lpstr>Крива на предлагане:  Очаквания </vt:lpstr>
      <vt:lpstr>обобщение: за движение и изместване</vt:lpstr>
      <vt:lpstr>Упражнения 2    Крива на предлагането</vt:lpstr>
      <vt:lpstr>  A.  Падане на цените на софтуера за данъчна декларация </vt:lpstr>
      <vt:lpstr>   B. Падането на разходите за производство на софтуера</vt:lpstr>
      <vt:lpstr> 3    C. Професионални съставители повишават цената им</vt:lpstr>
      <vt:lpstr>Търсене и предлагане -заедно</vt:lpstr>
      <vt:lpstr>Равновесна цена:</vt:lpstr>
      <vt:lpstr>Равновестна цена:</vt:lpstr>
      <vt:lpstr>Излишък (свръхпредлагане):</vt:lpstr>
      <vt:lpstr>Излишък:</vt:lpstr>
      <vt:lpstr>Излишък</vt:lpstr>
      <vt:lpstr>Недостиг:</vt:lpstr>
      <vt:lpstr>Недостиг на търсенето:</vt:lpstr>
      <vt:lpstr>Недостиг:</vt:lpstr>
      <vt:lpstr>Три стъпки за анализиране на промените в равновесието</vt:lpstr>
      <vt:lpstr>Пример: Пазар на хибридни автомобили </vt:lpstr>
      <vt:lpstr>Пример 1:   Изместване на търсенето</vt:lpstr>
      <vt:lpstr>Пример 1:   Изместване на търсенето </vt:lpstr>
      <vt:lpstr>Условия за изместване срещу движение на двете криви</vt:lpstr>
      <vt:lpstr>Пример 2:   Изместване на предлагането </vt:lpstr>
      <vt:lpstr>Пример 3:   Изместване и на търсенето и предлагането</vt:lpstr>
      <vt:lpstr>Пример 3:   Изместване и на търсенето и предлагането</vt:lpstr>
      <vt:lpstr>  Промените в търсенето и предлагането</vt:lpstr>
      <vt:lpstr>A.  Намаляване на цените на CD</vt:lpstr>
      <vt:lpstr>B. Падането на цената на авторски и лицензионни възнаграждения</vt:lpstr>
      <vt:lpstr> C. Падането на цените на CD-та води до намаляване на цената на авторските възнаграждения</vt:lpstr>
      <vt:lpstr>ЗАКЛЮЧЕНИЕ: Как цените разпределят ресурсите</vt:lpstr>
      <vt:lpstr>Обобщение</vt:lpstr>
      <vt:lpstr>Обобщение</vt:lpstr>
      <vt:lpstr>Обобщение</vt:lpstr>
      <vt:lpstr>Обобщение</vt:lpstr>
      <vt:lpstr>Eластичност на търсенето и предлагането</vt:lpstr>
      <vt:lpstr>Еластичност на търсенето спрямо цената представлява процентното изменение в количеството на търсенето спрямо процентното изменение в цената на стоката </vt:lpstr>
      <vt:lpstr>Еластичност в дадена точка Е p/d</vt:lpstr>
      <vt:lpstr>Коефициент на средна еластичност (дъгова еластичност)</vt:lpstr>
      <vt:lpstr>Фактори на еластичността</vt:lpstr>
      <vt:lpstr>Видове ЦЕНОВА еластичност</vt:lpstr>
      <vt:lpstr>Доходна еластичност на търсенето Тя разкрива количествената промяна в търсенето количество от дадена стока, като следствие от промените в доходите на потребителите. Ако се отбележи дохода с Y, тогава се получава следната формула:</vt:lpstr>
      <vt:lpstr>Кръстосана еластичност (брутна еластичност) на търсеното на стока i спрямо цената на стока j </vt:lpstr>
      <vt:lpstr>Кривата на Енгел</vt:lpstr>
      <vt:lpstr>Еластичност на предлагането-ES </vt:lpstr>
      <vt:lpstr>Еластичност на предлагането</vt:lpstr>
      <vt:lpstr>Фактори, оказващи влияние на еластичността на предлагането</vt:lpstr>
      <vt:lpstr>Търсене, предлагане и пазарно равновесие На практика не може да има потребление без производство, съответно търсене без предлагане. Кривите на пазарното търсене и предлагане се получават като хоризонтална сума от индивидуалните криви на търсенето и предлагането.</vt:lpstr>
      <vt:lpstr>PowerPoint Presentation</vt:lpstr>
      <vt:lpstr>Презентацията е за обучение на специалности  </vt:lpstr>
      <vt:lpstr>Използвана литература</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bbb</dc:creator>
  <cp:lastModifiedBy>3507-03</cp:lastModifiedBy>
  <cp:revision>158</cp:revision>
  <dcterms:created xsi:type="dcterms:W3CDTF">2008-06-02T21:33:56Z</dcterms:created>
  <dcterms:modified xsi:type="dcterms:W3CDTF">2020-10-05T15:01:41Z</dcterms:modified>
</cp:coreProperties>
</file>