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1"/>
  </p:notesMasterIdLst>
  <p:sldIdLst>
    <p:sldId id="256" r:id="rId2"/>
    <p:sldId id="258" r:id="rId3"/>
    <p:sldId id="259" r:id="rId4"/>
    <p:sldId id="274" r:id="rId5"/>
    <p:sldId id="263" r:id="rId6"/>
    <p:sldId id="264" r:id="rId7"/>
    <p:sldId id="265" r:id="rId8"/>
    <p:sldId id="314" r:id="rId9"/>
    <p:sldId id="315" r:id="rId10"/>
  </p:sldIdLst>
  <p:sldSz cx="9144000" cy="5143500" type="screen16x9"/>
  <p:notesSz cx="6858000" cy="9144000"/>
  <p:embeddedFontLst>
    <p:embeddedFont>
      <p:font typeface="Exo" panose="020B0604020202020204" charset="0"/>
      <p:regular r:id="rId12"/>
      <p:bold r:id="rId13"/>
      <p:italic r:id="rId14"/>
      <p:boldItalic r:id="rId15"/>
    </p:embeddedFont>
    <p:embeddedFont>
      <p:font typeface="PT Sa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7597BE-9495-49CF-9502-5D3F4D7E4C71}">
  <a:tblStyle styleId="{FA7597BE-9495-49CF-9502-5D3F4D7E4C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144" d="100"/>
          <a:sy n="144" d="100"/>
        </p:scale>
        <p:origin x="83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8"/>
        <p:cNvGrpSpPr/>
        <p:nvPr/>
      </p:nvGrpSpPr>
      <p:grpSpPr>
        <a:xfrm>
          <a:off x="0" y="0"/>
          <a:ext cx="0" cy="0"/>
          <a:chOff x="0" y="0"/>
          <a:chExt cx="0" cy="0"/>
        </a:xfrm>
      </p:grpSpPr>
      <p:sp>
        <p:nvSpPr>
          <p:cNvPr id="3579" name="Google Shape;3579;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0" name="Google Shape;3580;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3" r:id="rId5"/>
    <p:sldLayoutId id="2147483665" r:id="rId6"/>
    <p:sldLayoutId id="2147483667" r:id="rId7"/>
    <p:sldLayoutId id="2147483669"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677582" y="3577325"/>
            <a:ext cx="4913188" cy="517505"/>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693565" y="3629114"/>
            <a:ext cx="4602415" cy="4657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sz="1600" dirty="0" smtClean="0"/>
              <a:t>Изготвил: Николай Синоров, фак.№: 161219049, 55 група</a:t>
            </a:r>
            <a:endParaRPr sz="1600"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268933" y="1032174"/>
            <a:ext cx="6508800" cy="19766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sz="3200" dirty="0" smtClean="0"/>
              <a:t>Основни компоненти за микро механично структуриране </a:t>
            </a:r>
            <a:br>
              <a:rPr lang="bg-BG" sz="3200" dirty="0" smtClean="0"/>
            </a:br>
            <a:r>
              <a:rPr lang="bg-BG" sz="3200" dirty="0" smtClean="0"/>
              <a:t>– </a:t>
            </a:r>
            <a:br>
              <a:rPr lang="bg-BG" sz="3200" dirty="0" smtClean="0"/>
            </a:br>
            <a:r>
              <a:rPr lang="bg-BG" sz="3200" dirty="0" smtClean="0"/>
              <a:t>топлинни елементи</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5271400" y="361783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1893300" y="361783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bg-BG" sz="3200" dirty="0" smtClean="0">
                <a:solidFill>
                  <a:schemeClr val="accent2"/>
                </a:solidFill>
              </a:rPr>
              <a:t>Съдържание</a:t>
            </a:r>
            <a:endParaRPr sz="3200" dirty="0">
              <a:solidFill>
                <a:schemeClr val="accent2"/>
              </a:solidFill>
            </a:endParaRPr>
          </a:p>
        </p:txBody>
      </p:sp>
      <p:sp>
        <p:nvSpPr>
          <p:cNvPr id="2744" name="Google Shape;2744;p35"/>
          <p:cNvSpPr txBox="1">
            <a:spLocks noGrp="1"/>
          </p:cNvSpPr>
          <p:nvPr>
            <p:ph type="title" idx="2"/>
          </p:nvPr>
        </p:nvSpPr>
        <p:spPr>
          <a:xfrm>
            <a:off x="776550" y="1934869"/>
            <a:ext cx="2233500" cy="337047"/>
          </a:xfrm>
          <a:prstGeom prst="rect">
            <a:avLst/>
          </a:prstGeom>
        </p:spPr>
        <p:txBody>
          <a:bodyPr spcFirstLastPara="1" wrap="square" lIns="91425" tIns="91425" rIns="91425" bIns="91425" anchor="ctr" anchorCtr="0">
            <a:noAutofit/>
          </a:bodyPr>
          <a:lstStyle/>
          <a:p>
            <a:pPr lvl="0"/>
            <a:r>
              <a:rPr lang="bg-BG" sz="1600" dirty="0"/>
              <a:t>Топлинен елемент</a:t>
            </a:r>
            <a:endParaRPr sz="1600" dirty="0"/>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smtClean="0"/>
              <a:t>Що е то?</a:t>
            </a:r>
            <a:endParaRPr dirty="0"/>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lvl="0"/>
            <a:r>
              <a:rPr lang="bg-BG" sz="1400" dirty="0"/>
              <a:t>Видове нагревателни елементи</a:t>
            </a:r>
            <a:endParaRPr sz="1400" dirty="0"/>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smtClean="0"/>
              <a:t>Какви биват тези елементи</a:t>
            </a:r>
            <a:endParaRPr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49850" y="1957642"/>
            <a:ext cx="2201700" cy="323825"/>
          </a:xfrm>
          <a:prstGeom prst="rect">
            <a:avLst/>
          </a:prstGeom>
        </p:spPr>
        <p:txBody>
          <a:bodyPr spcFirstLastPara="1" wrap="square" lIns="91425" tIns="91425" rIns="91425" bIns="91425" anchor="ctr" anchorCtr="0">
            <a:noAutofit/>
          </a:bodyPr>
          <a:lstStyle/>
          <a:p>
            <a:pPr lvl="0"/>
            <a:r>
              <a:rPr lang="bg-BG" sz="1600" dirty="0" smtClean="0"/>
              <a:t>Микронагревателна</a:t>
            </a:r>
            <a:r>
              <a:rPr lang="bg-BG" sz="1600" dirty="0"/>
              <a:t/>
            </a:r>
            <a:br>
              <a:rPr lang="bg-BG" sz="1600" dirty="0"/>
            </a:br>
            <a:r>
              <a:rPr lang="bg-BG" sz="1600" dirty="0"/>
              <a:t>система </a:t>
            </a:r>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smtClean="0"/>
              <a:t>Поглед</a:t>
            </a:r>
            <a:endParaRPr dirty="0"/>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1956750" y="3680692"/>
            <a:ext cx="2233500" cy="274200"/>
          </a:xfrm>
          <a:prstGeom prst="rect">
            <a:avLst/>
          </a:prstGeom>
        </p:spPr>
        <p:txBody>
          <a:bodyPr spcFirstLastPara="1" wrap="square" lIns="91425" tIns="91425" rIns="91425" bIns="91425" anchor="ctr" anchorCtr="0">
            <a:noAutofit/>
          </a:bodyPr>
          <a:lstStyle/>
          <a:p>
            <a:pPr lvl="0"/>
            <a:r>
              <a:rPr lang="bg-BG" sz="1600" dirty="0"/>
              <a:t>Микроелектромеханични системи</a:t>
            </a:r>
            <a:endParaRPr sz="1600" dirty="0"/>
          </a:p>
        </p:txBody>
      </p:sp>
      <p:sp>
        <p:nvSpPr>
          <p:cNvPr id="2754" name="Google Shape;2754;p35"/>
          <p:cNvSpPr txBox="1">
            <a:spLocks noGrp="1"/>
          </p:cNvSpPr>
          <p:nvPr>
            <p:ph type="subTitle" idx="14"/>
          </p:nvPr>
        </p:nvSpPr>
        <p:spPr>
          <a:xfrm>
            <a:off x="1893300" y="4035788"/>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MEMS</a:t>
            </a:r>
            <a:endParaRPr dirty="0"/>
          </a:p>
        </p:txBody>
      </p:sp>
      <p:sp>
        <p:nvSpPr>
          <p:cNvPr id="2755" name="Google Shape;2755;p35"/>
          <p:cNvSpPr txBox="1">
            <a:spLocks noGrp="1"/>
          </p:cNvSpPr>
          <p:nvPr>
            <p:ph type="title" idx="15"/>
          </p:nvPr>
        </p:nvSpPr>
        <p:spPr>
          <a:xfrm>
            <a:off x="1956750" y="3043488"/>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5350750" y="3680692"/>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smtClean="0"/>
              <a:t>Край</a:t>
            </a:r>
            <a:endParaRPr dirty="0"/>
          </a:p>
        </p:txBody>
      </p:sp>
      <p:sp>
        <p:nvSpPr>
          <p:cNvPr id="2757" name="Google Shape;2757;p35"/>
          <p:cNvSpPr txBox="1">
            <a:spLocks noGrp="1"/>
          </p:cNvSpPr>
          <p:nvPr>
            <p:ph type="subTitle" idx="17"/>
          </p:nvPr>
        </p:nvSpPr>
        <p:spPr>
          <a:xfrm>
            <a:off x="5391100" y="4035788"/>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smtClean="0"/>
              <a:t>Благодарности и въпроси</a:t>
            </a:r>
            <a:endParaRPr dirty="0"/>
          </a:p>
        </p:txBody>
      </p:sp>
      <p:sp>
        <p:nvSpPr>
          <p:cNvPr id="2758" name="Google Shape;2758;p35"/>
          <p:cNvSpPr txBox="1">
            <a:spLocks noGrp="1"/>
          </p:cNvSpPr>
          <p:nvPr>
            <p:ph type="title" idx="18"/>
          </p:nvPr>
        </p:nvSpPr>
        <p:spPr>
          <a:xfrm>
            <a:off x="5350750" y="3043488"/>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71668" y="1076978"/>
            <a:ext cx="4100153" cy="572700"/>
          </a:xfrm>
          <a:prstGeom prst="rect">
            <a:avLst/>
          </a:prstGeom>
        </p:spPr>
        <p:txBody>
          <a:bodyPr spcFirstLastPara="1" wrap="square" lIns="91425" tIns="91425" rIns="91425" bIns="91425" anchor="ctr" anchorCtr="0">
            <a:noAutofit/>
          </a:bodyPr>
          <a:lstStyle/>
          <a:p>
            <a:pPr lvl="0"/>
            <a:r>
              <a:rPr lang="bg-BG" dirty="0"/>
              <a:t>Топлинен елемент</a:t>
            </a:r>
          </a:p>
        </p:txBody>
      </p:sp>
      <p:sp>
        <p:nvSpPr>
          <p:cNvPr id="2773" name="Google Shape;2773;p36"/>
          <p:cNvSpPr txBox="1">
            <a:spLocks noGrp="1"/>
          </p:cNvSpPr>
          <p:nvPr>
            <p:ph type="subTitle" idx="1"/>
          </p:nvPr>
        </p:nvSpPr>
        <p:spPr>
          <a:xfrm>
            <a:off x="571668" y="2184221"/>
            <a:ext cx="4534555" cy="1203400"/>
          </a:xfrm>
          <a:prstGeom prst="rect">
            <a:avLst/>
          </a:prstGeom>
        </p:spPr>
        <p:txBody>
          <a:bodyPr spcFirstLastPara="1" wrap="square" lIns="91425" tIns="91425" rIns="91425" bIns="91425" anchor="ctr" anchorCtr="0">
            <a:noAutofit/>
          </a:bodyPr>
          <a:lstStyle/>
          <a:p>
            <a:pPr marL="0" lvl="0" indent="0"/>
            <a:r>
              <a:rPr lang="ru-RU" dirty="0"/>
              <a:t>Нагревателен елемент, който преобразува електрическата енергия в топлина чрез процеса на нагряване на Джаул. Електрическият ток през елемента среща съпротивление, което води до нагряване на елемента. За разлика от ефекта на Пелтие, този процес не зависи от посоката на тока.</a:t>
            </a:r>
            <a:endParaRPr dirty="0"/>
          </a:p>
        </p:txBody>
      </p:sp>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687565" y="3845932"/>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p:cNvPicPr>
            <a:picLocks noChangeAspect="1"/>
          </p:cNvPicPr>
          <p:nvPr/>
        </p:nvPicPr>
        <p:blipFill>
          <a:blip r:embed="rId3"/>
          <a:stretch>
            <a:fillRect/>
          </a:stretch>
        </p:blipFill>
        <p:spPr>
          <a:xfrm>
            <a:off x="5539699" y="643676"/>
            <a:ext cx="2643236" cy="2012151"/>
          </a:xfrm>
          <a:prstGeom prst="ellipse">
            <a:avLst/>
          </a:prstGeom>
          <a:ln>
            <a:noFill/>
          </a:ln>
          <a:effectLst>
            <a:softEdge rad="112500"/>
          </a:effectLst>
        </p:spPr>
      </p:pic>
      <p:pic>
        <p:nvPicPr>
          <p:cNvPr id="3" name="Picture 2"/>
          <p:cNvPicPr>
            <a:picLocks noChangeAspect="1"/>
          </p:cNvPicPr>
          <p:nvPr/>
        </p:nvPicPr>
        <p:blipFill>
          <a:blip r:embed="rId4"/>
          <a:stretch>
            <a:fillRect/>
          </a:stretch>
        </p:blipFill>
        <p:spPr>
          <a:xfrm>
            <a:off x="5565229" y="2705121"/>
            <a:ext cx="3198290" cy="965413"/>
          </a:xfrm>
          <a:prstGeom prst="rect">
            <a:avLst/>
          </a:prstGeom>
          <a:ln>
            <a:noFill/>
          </a:ln>
          <a:effectLst>
            <a:softEdge rad="112500"/>
          </a:effectLst>
        </p:spPr>
      </p:pic>
      <p:sp>
        <p:nvSpPr>
          <p:cNvPr id="4" name="TextBox 3"/>
          <p:cNvSpPr txBox="1"/>
          <p:nvPr/>
        </p:nvSpPr>
        <p:spPr>
          <a:xfrm>
            <a:off x="6220716" y="3589733"/>
            <a:ext cx="2933696" cy="430887"/>
          </a:xfrm>
          <a:prstGeom prst="rect">
            <a:avLst/>
          </a:prstGeom>
          <a:noFill/>
        </p:spPr>
        <p:txBody>
          <a:bodyPr wrap="square" rtlCol="0">
            <a:spAutoFit/>
          </a:bodyPr>
          <a:lstStyle/>
          <a:p>
            <a:r>
              <a:rPr lang="ru-RU" sz="1050" dirty="0">
                <a:solidFill>
                  <a:schemeClr val="bg1"/>
                </a:solidFill>
              </a:rPr>
              <a:t>Смолен нагревателен елемент от електрически тостер</a:t>
            </a:r>
            <a:endParaRPr lang="en-US" sz="1050" dirty="0">
              <a:solidFill>
                <a:schemeClr val="bg1"/>
              </a:solidFill>
            </a:endParaRPr>
          </a:p>
        </p:txBody>
      </p:sp>
      <p:sp>
        <p:nvSpPr>
          <p:cNvPr id="5" name="TextBox 4"/>
          <p:cNvSpPr txBox="1"/>
          <p:nvPr/>
        </p:nvSpPr>
        <p:spPr>
          <a:xfrm>
            <a:off x="6949544" y="2524311"/>
            <a:ext cx="2568904" cy="261610"/>
          </a:xfrm>
          <a:prstGeom prst="rect">
            <a:avLst/>
          </a:prstGeom>
          <a:noFill/>
        </p:spPr>
        <p:txBody>
          <a:bodyPr wrap="square" rtlCol="0">
            <a:spAutoFit/>
          </a:bodyPr>
          <a:lstStyle/>
          <a:p>
            <a:r>
              <a:rPr lang="bg-BG" sz="1100" dirty="0" smtClean="0">
                <a:solidFill>
                  <a:schemeClr val="bg1"/>
                </a:solidFill>
              </a:rPr>
              <a:t>Нагревател от кафе машина</a:t>
            </a:r>
            <a:endParaRPr lang="en-US" sz="11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1"/>
        <p:cNvGrpSpPr/>
        <p:nvPr/>
      </p:nvGrpSpPr>
      <p:grpSpPr>
        <a:xfrm>
          <a:off x="0" y="0"/>
          <a:ext cx="0" cy="0"/>
          <a:chOff x="0" y="0"/>
          <a:chExt cx="0" cy="0"/>
        </a:xfrm>
      </p:grpSpPr>
      <p:sp>
        <p:nvSpPr>
          <p:cNvPr id="3582" name="Google Shape;3582;p51"/>
          <p:cNvSpPr/>
          <p:nvPr/>
        </p:nvSpPr>
        <p:spPr>
          <a:xfrm>
            <a:off x="1988839" y="2562537"/>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1"/>
          <p:cNvSpPr/>
          <p:nvPr/>
        </p:nvSpPr>
        <p:spPr>
          <a:xfrm>
            <a:off x="2062048" y="3658627"/>
            <a:ext cx="2072992" cy="410826"/>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51"/>
          <p:cNvSpPr/>
          <p:nvPr/>
        </p:nvSpPr>
        <p:spPr>
          <a:xfrm>
            <a:off x="5896193" y="1449817"/>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51"/>
          <p:cNvSpPr/>
          <p:nvPr/>
        </p:nvSpPr>
        <p:spPr>
          <a:xfrm>
            <a:off x="5896193" y="2561681"/>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1"/>
          <p:cNvSpPr/>
          <p:nvPr/>
        </p:nvSpPr>
        <p:spPr>
          <a:xfrm>
            <a:off x="5896193" y="3775340"/>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1"/>
          <p:cNvSpPr/>
          <p:nvPr/>
        </p:nvSpPr>
        <p:spPr>
          <a:xfrm>
            <a:off x="1992918" y="1449817"/>
            <a:ext cx="21462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1"/>
          <p:cNvSpPr txBox="1">
            <a:spLocks noGrp="1"/>
          </p:cNvSpPr>
          <p:nvPr>
            <p:ph type="title"/>
          </p:nvPr>
        </p:nvSpPr>
        <p:spPr>
          <a:xfrm>
            <a:off x="694050" y="48260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lvl="0" algn="ctr"/>
            <a:r>
              <a:rPr lang="bg-BG" dirty="0"/>
              <a:t>Видове нагревателни елементи</a:t>
            </a:r>
            <a:endParaRPr dirty="0">
              <a:solidFill>
                <a:schemeClr val="accent2"/>
              </a:solidFill>
            </a:endParaRPr>
          </a:p>
        </p:txBody>
      </p:sp>
      <p:sp>
        <p:nvSpPr>
          <p:cNvPr id="3589" name="Google Shape;3589;p51"/>
          <p:cNvSpPr txBox="1">
            <a:spLocks noGrp="1"/>
          </p:cNvSpPr>
          <p:nvPr>
            <p:ph type="title" idx="2"/>
          </p:nvPr>
        </p:nvSpPr>
        <p:spPr>
          <a:xfrm>
            <a:off x="2152068" y="1512817"/>
            <a:ext cx="1827900" cy="273900"/>
          </a:xfrm>
          <a:prstGeom prst="rect">
            <a:avLst/>
          </a:prstGeom>
        </p:spPr>
        <p:txBody>
          <a:bodyPr spcFirstLastPara="1" wrap="square" lIns="91425" tIns="91425" rIns="112625" bIns="91425" anchor="ctr" anchorCtr="0">
            <a:noAutofit/>
          </a:bodyPr>
          <a:lstStyle/>
          <a:p>
            <a:pPr lvl="0"/>
            <a:r>
              <a:rPr lang="bg-BG" dirty="0"/>
              <a:t>Метал</a:t>
            </a:r>
            <a:endParaRPr dirty="0"/>
          </a:p>
        </p:txBody>
      </p:sp>
      <p:sp>
        <p:nvSpPr>
          <p:cNvPr id="3590" name="Google Shape;3590;p51"/>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p>
            <a:pPr marL="0" lvl="0" indent="0"/>
            <a:r>
              <a:rPr lang="ru-RU" sz="1200" dirty="0" smtClean="0"/>
              <a:t>Обикновени </a:t>
            </a:r>
            <a:r>
              <a:rPr lang="ru-RU" sz="1200" dirty="0"/>
              <a:t>отоплителни уреди като тостери и сешоари</a:t>
            </a:r>
            <a:endParaRPr sz="1200" dirty="0"/>
          </a:p>
        </p:txBody>
      </p:sp>
      <p:sp>
        <p:nvSpPr>
          <p:cNvPr id="3591" name="Google Shape;3591;p51"/>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p>
            <a:pPr lvl="0"/>
            <a:r>
              <a:rPr lang="en-US" sz="1400" dirty="0" err="1"/>
              <a:t>Силициев</a:t>
            </a:r>
            <a:r>
              <a:rPr lang="en-US" sz="1600" dirty="0"/>
              <a:t> </a:t>
            </a:r>
            <a:r>
              <a:rPr lang="en-US" sz="1400" dirty="0" err="1"/>
              <a:t>карбид</a:t>
            </a:r>
            <a:endParaRPr sz="1600" dirty="0"/>
          </a:p>
        </p:txBody>
      </p:sp>
      <p:sp>
        <p:nvSpPr>
          <p:cNvPr id="3592" name="Google Shape;3592;p51"/>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p>
            <a:pPr lvl="0"/>
            <a:r>
              <a:rPr lang="bg-BG" sz="1400" dirty="0"/>
              <a:t>Керамика и полупроводник</a:t>
            </a:r>
            <a:endParaRPr sz="1400" dirty="0"/>
          </a:p>
        </p:txBody>
      </p:sp>
      <p:sp>
        <p:nvSpPr>
          <p:cNvPr id="3593" name="Google Shape;3593;p51"/>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p>
            <a:pPr marL="0" lvl="0" indent="0"/>
            <a:r>
              <a:rPr lang="ru-RU" sz="1200" dirty="0" smtClean="0"/>
              <a:t>Много </a:t>
            </a:r>
            <a:r>
              <a:rPr lang="ru-RU" sz="1200" dirty="0"/>
              <a:t>уникални характеристики като полупроводници</a:t>
            </a:r>
            <a:endParaRPr sz="1200" dirty="0"/>
          </a:p>
        </p:txBody>
      </p:sp>
      <p:sp>
        <p:nvSpPr>
          <p:cNvPr id="3594" name="Google Shape;3594;p51"/>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p>
            <a:pPr lvl="0"/>
            <a:r>
              <a:rPr lang="en-US" sz="1400" dirty="0" err="1"/>
              <a:t>Дебелослойни</a:t>
            </a:r>
            <a:r>
              <a:rPr lang="en-US" sz="1400" dirty="0"/>
              <a:t> </a:t>
            </a:r>
            <a:r>
              <a:rPr lang="en-US" sz="1400" dirty="0" err="1"/>
              <a:t>нагреватели</a:t>
            </a:r>
            <a:endParaRPr sz="1400" dirty="0"/>
          </a:p>
        </p:txBody>
      </p:sp>
      <p:sp>
        <p:nvSpPr>
          <p:cNvPr id="3595" name="Google Shape;3595;p51"/>
          <p:cNvSpPr txBox="1">
            <a:spLocks noGrp="1"/>
          </p:cNvSpPr>
          <p:nvPr>
            <p:ph type="subTitle" idx="6"/>
          </p:nvPr>
        </p:nvSpPr>
        <p:spPr>
          <a:xfrm>
            <a:off x="5738375" y="3071842"/>
            <a:ext cx="2958264" cy="461700"/>
          </a:xfrm>
          <a:prstGeom prst="rect">
            <a:avLst/>
          </a:prstGeom>
        </p:spPr>
        <p:txBody>
          <a:bodyPr spcFirstLastPara="1" wrap="square" lIns="91425" tIns="91425" rIns="91425" bIns="91425" anchor="ctr" anchorCtr="0">
            <a:noAutofit/>
          </a:bodyPr>
          <a:lstStyle/>
          <a:p>
            <a:pPr marL="0" lvl="0" indent="0"/>
            <a:r>
              <a:rPr lang="bg-BG" sz="1050" dirty="0" smtClean="0"/>
              <a:t>Резистивен нагревател,</a:t>
            </a:r>
            <a:r>
              <a:rPr lang="en-US" sz="1050" dirty="0"/>
              <a:t> </a:t>
            </a:r>
            <a:r>
              <a:rPr lang="en-US" sz="1050" dirty="0" err="1"/>
              <a:t>метална</a:t>
            </a:r>
            <a:r>
              <a:rPr lang="en-US" sz="1050" dirty="0"/>
              <a:t> </a:t>
            </a:r>
            <a:r>
              <a:rPr lang="en-US" sz="1050" dirty="0" err="1" smtClean="0"/>
              <a:t>обвивка</a:t>
            </a:r>
            <a:r>
              <a:rPr lang="bg-BG" sz="1050" dirty="0" smtClean="0"/>
              <a:t>,</a:t>
            </a:r>
            <a:r>
              <a:rPr lang="en-US" sz="1050" dirty="0"/>
              <a:t> </a:t>
            </a:r>
            <a:r>
              <a:rPr lang="en-US" sz="1050" dirty="0" err="1"/>
              <a:t>форм</a:t>
            </a:r>
            <a:r>
              <a:rPr lang="en-US" sz="1050" dirty="0"/>
              <a:t> </a:t>
            </a:r>
            <a:r>
              <a:rPr lang="en-US" sz="1050" dirty="0" err="1"/>
              <a:t>фактор</a:t>
            </a:r>
            <a:r>
              <a:rPr lang="en-US" sz="1050" dirty="0"/>
              <a:t> с </a:t>
            </a:r>
            <a:r>
              <a:rPr lang="en-US" sz="1050" dirty="0" err="1"/>
              <a:t>нисък</a:t>
            </a:r>
            <a:r>
              <a:rPr lang="en-US" sz="1050" dirty="0"/>
              <a:t> </a:t>
            </a:r>
            <a:r>
              <a:rPr lang="en-US" sz="1050" dirty="0" err="1" smtClean="0"/>
              <a:t>профил</a:t>
            </a:r>
            <a:r>
              <a:rPr lang="bg-BG" sz="1050" dirty="0" smtClean="0"/>
              <a:t>,</a:t>
            </a:r>
            <a:r>
              <a:rPr lang="en-US" sz="1050" dirty="0"/>
              <a:t> </a:t>
            </a:r>
            <a:r>
              <a:rPr lang="en-US" sz="1050" dirty="0" err="1"/>
              <a:t>бърз</a:t>
            </a:r>
            <a:r>
              <a:rPr lang="en-US" sz="1050" dirty="0"/>
              <a:t> </a:t>
            </a:r>
            <a:r>
              <a:rPr lang="en-US" sz="1050" dirty="0" err="1"/>
              <a:t>термичен</a:t>
            </a:r>
            <a:r>
              <a:rPr lang="en-US" sz="1050" dirty="0"/>
              <a:t> </a:t>
            </a:r>
            <a:r>
              <a:rPr lang="en-US" sz="1050" dirty="0" err="1" smtClean="0"/>
              <a:t>отговор</a:t>
            </a:r>
            <a:r>
              <a:rPr lang="bg-BG" sz="1050" dirty="0" smtClean="0"/>
              <a:t>,</a:t>
            </a:r>
            <a:r>
              <a:rPr lang="en-US" sz="1050" dirty="0"/>
              <a:t> </a:t>
            </a:r>
            <a:r>
              <a:rPr lang="en-US" sz="1050" dirty="0" err="1"/>
              <a:t>ниска</a:t>
            </a:r>
            <a:r>
              <a:rPr lang="en-US" sz="1050" dirty="0"/>
              <a:t> </a:t>
            </a:r>
            <a:r>
              <a:rPr lang="en-US" sz="1050" dirty="0" err="1"/>
              <a:t>консумация</a:t>
            </a:r>
            <a:r>
              <a:rPr lang="en-US" sz="1050" dirty="0"/>
              <a:t> </a:t>
            </a:r>
            <a:r>
              <a:rPr lang="en-US" sz="1050" dirty="0" err="1"/>
              <a:t>на</a:t>
            </a:r>
            <a:r>
              <a:rPr lang="en-US" sz="1050" dirty="0"/>
              <a:t> </a:t>
            </a:r>
            <a:r>
              <a:rPr lang="en-US" sz="1050" dirty="0" err="1" smtClean="0"/>
              <a:t>енергия</a:t>
            </a:r>
            <a:r>
              <a:rPr lang="bg-BG" sz="1050" dirty="0" smtClean="0"/>
              <a:t>,</a:t>
            </a:r>
            <a:r>
              <a:rPr lang="en-US" sz="1050" dirty="0"/>
              <a:t> </a:t>
            </a:r>
            <a:r>
              <a:rPr lang="en-US" sz="1050" dirty="0" err="1"/>
              <a:t>висока</a:t>
            </a:r>
            <a:r>
              <a:rPr lang="en-US" sz="1050" dirty="0"/>
              <a:t> </a:t>
            </a:r>
            <a:r>
              <a:rPr lang="en-US" sz="1050" dirty="0" err="1"/>
              <a:t>плътност</a:t>
            </a:r>
            <a:r>
              <a:rPr lang="en-US" sz="1050" dirty="0"/>
              <a:t> </a:t>
            </a:r>
            <a:endParaRPr sz="1050" dirty="0"/>
          </a:p>
        </p:txBody>
      </p:sp>
      <p:sp>
        <p:nvSpPr>
          <p:cNvPr id="3596" name="Google Shape;3596;p51"/>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p>
            <a:pPr marL="0" lvl="0" indent="0"/>
            <a:r>
              <a:rPr lang="ru-RU" sz="1200" dirty="0" smtClean="0"/>
              <a:t>Съединение </a:t>
            </a:r>
            <a:r>
              <a:rPr lang="ru-RU" sz="1200" dirty="0"/>
              <a:t>на силиция с </a:t>
            </a:r>
            <a:r>
              <a:rPr lang="ru-RU" sz="1200" dirty="0" smtClean="0"/>
              <a:t>въглерода, </a:t>
            </a:r>
            <a:r>
              <a:rPr lang="bg-BG" sz="1200" dirty="0"/>
              <a:t>труднотопим </a:t>
            </a:r>
            <a:r>
              <a:rPr lang="bg-BG" sz="1200" dirty="0" smtClean="0"/>
              <a:t>и твърд</a:t>
            </a:r>
            <a:endParaRPr sz="1200" dirty="0"/>
          </a:p>
        </p:txBody>
      </p:sp>
      <p:sp>
        <p:nvSpPr>
          <p:cNvPr id="3597" name="Google Shape;3597;p51"/>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p>
            <a:pPr lvl="0"/>
            <a:r>
              <a:rPr lang="en-US" sz="1600" dirty="0" err="1"/>
              <a:t>Течност</a:t>
            </a:r>
            <a:endParaRPr sz="1200" dirty="0"/>
          </a:p>
        </p:txBody>
      </p:sp>
      <p:sp>
        <p:nvSpPr>
          <p:cNvPr id="3598" name="Google Shape;3598;p51"/>
          <p:cNvSpPr txBox="1">
            <a:spLocks noGrp="1"/>
          </p:cNvSpPr>
          <p:nvPr>
            <p:ph type="subTitle" idx="13"/>
          </p:nvPr>
        </p:nvSpPr>
        <p:spPr>
          <a:xfrm>
            <a:off x="1977204" y="4221392"/>
            <a:ext cx="2146200" cy="461700"/>
          </a:xfrm>
          <a:prstGeom prst="rect">
            <a:avLst/>
          </a:prstGeom>
        </p:spPr>
        <p:txBody>
          <a:bodyPr spcFirstLastPara="1" wrap="square" lIns="91425" tIns="91425" rIns="91425" bIns="91425" anchor="ctr" anchorCtr="0">
            <a:noAutofit/>
          </a:bodyPr>
          <a:lstStyle/>
          <a:p>
            <a:pPr marL="0" lvl="0" indent="0"/>
            <a:r>
              <a:rPr lang="ru-RU" sz="1200" dirty="0"/>
              <a:t>Електродният котел използва електричество, преминаващо през потоци вода, за да създаде пара</a:t>
            </a:r>
            <a:endParaRPr sz="1200" dirty="0"/>
          </a:p>
        </p:txBody>
      </p:sp>
      <p:sp>
        <p:nvSpPr>
          <p:cNvPr id="3599" name="Google Shape;3599;p51"/>
          <p:cNvSpPr txBox="1">
            <a:spLocks noGrp="1"/>
          </p:cNvSpPr>
          <p:nvPr>
            <p:ph type="title" idx="14"/>
          </p:nvPr>
        </p:nvSpPr>
        <p:spPr>
          <a:xfrm>
            <a:off x="6062948" y="3859511"/>
            <a:ext cx="1827900" cy="273900"/>
          </a:xfrm>
          <a:prstGeom prst="rect">
            <a:avLst/>
          </a:prstGeom>
        </p:spPr>
        <p:txBody>
          <a:bodyPr spcFirstLastPara="1" wrap="square" lIns="91425" tIns="91425" rIns="91425" bIns="91425" anchor="ctr" anchorCtr="0">
            <a:noAutofit/>
          </a:bodyPr>
          <a:lstStyle/>
          <a:p>
            <a:pPr lvl="0"/>
            <a:r>
              <a:rPr lang="en-US" sz="1400" dirty="0" err="1"/>
              <a:t>Полимерни</a:t>
            </a:r>
            <a:r>
              <a:rPr lang="en-US" sz="1400" dirty="0"/>
              <a:t> PTC </a:t>
            </a:r>
            <a:r>
              <a:rPr lang="en-US" sz="1400" dirty="0" err="1"/>
              <a:t>нагревателни</a:t>
            </a:r>
            <a:r>
              <a:rPr lang="en-US" sz="1400" dirty="0"/>
              <a:t> </a:t>
            </a:r>
            <a:endParaRPr sz="1400" dirty="0"/>
          </a:p>
        </p:txBody>
      </p:sp>
      <p:sp>
        <p:nvSpPr>
          <p:cNvPr id="3600" name="Google Shape;3600;p51"/>
          <p:cNvSpPr txBox="1">
            <a:spLocks noGrp="1"/>
          </p:cNvSpPr>
          <p:nvPr>
            <p:ph type="subTitle" idx="15"/>
          </p:nvPr>
        </p:nvSpPr>
        <p:spPr>
          <a:xfrm>
            <a:off x="5903798" y="4293300"/>
            <a:ext cx="2146200" cy="461700"/>
          </a:xfrm>
          <a:prstGeom prst="rect">
            <a:avLst/>
          </a:prstGeom>
        </p:spPr>
        <p:txBody>
          <a:bodyPr spcFirstLastPara="1" wrap="square" lIns="91425" tIns="91425" rIns="91425" bIns="91425" anchor="ctr" anchorCtr="0">
            <a:noAutofit/>
          </a:bodyPr>
          <a:lstStyle/>
          <a:p>
            <a:pPr marL="0" lvl="0" indent="0"/>
            <a:r>
              <a:rPr lang="ru-RU" sz="1100" dirty="0" smtClean="0"/>
              <a:t>Висока </a:t>
            </a:r>
            <a:r>
              <a:rPr lang="ru-RU" sz="1100" dirty="0"/>
              <a:t>мощност, когато е студен и бързо ще се загрее до постоянна температура</a:t>
            </a:r>
            <a:endParaRPr sz="1100" dirty="0"/>
          </a:p>
        </p:txBody>
      </p:sp>
      <p:grpSp>
        <p:nvGrpSpPr>
          <p:cNvPr id="3629" name="Google Shape;3629;p51"/>
          <p:cNvGrpSpPr/>
          <p:nvPr/>
        </p:nvGrpSpPr>
        <p:grpSpPr>
          <a:xfrm rot="5400000">
            <a:off x="8227473" y="2334240"/>
            <a:ext cx="883262" cy="242091"/>
            <a:chOff x="2300350" y="2601250"/>
            <a:chExt cx="2275275" cy="623625"/>
          </a:xfrm>
        </p:grpSpPr>
        <p:sp>
          <p:nvSpPr>
            <p:cNvPr id="3630" name="Google Shape;3630;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875150" y="2361835"/>
            <a:ext cx="950369" cy="1070163"/>
          </a:xfrm>
          <a:prstGeom prst="ellipse">
            <a:avLst/>
          </a:prstGeom>
          <a:ln>
            <a:noFill/>
          </a:ln>
          <a:effectLst>
            <a:softEdge rad="112500"/>
          </a:effectLst>
        </p:spPr>
      </p:pic>
      <p:pic>
        <p:nvPicPr>
          <p:cNvPr id="3" name="Picture 2"/>
          <p:cNvPicPr>
            <a:picLocks noChangeAspect="1"/>
          </p:cNvPicPr>
          <p:nvPr/>
        </p:nvPicPr>
        <p:blipFill>
          <a:blip r:embed="rId4"/>
          <a:stretch>
            <a:fillRect/>
          </a:stretch>
        </p:blipFill>
        <p:spPr>
          <a:xfrm>
            <a:off x="777382" y="1307727"/>
            <a:ext cx="1143405" cy="879192"/>
          </a:xfrm>
          <a:prstGeom prst="ellipse">
            <a:avLst/>
          </a:prstGeom>
          <a:ln>
            <a:noFill/>
          </a:ln>
          <a:effectLst>
            <a:softEdge rad="112500"/>
          </a:effectLst>
        </p:spPr>
      </p:pic>
      <p:pic>
        <p:nvPicPr>
          <p:cNvPr id="4" name="Picture 3"/>
          <p:cNvPicPr>
            <a:picLocks noChangeAspect="1"/>
          </p:cNvPicPr>
          <p:nvPr/>
        </p:nvPicPr>
        <p:blipFill>
          <a:blip r:embed="rId5"/>
          <a:stretch>
            <a:fillRect/>
          </a:stretch>
        </p:blipFill>
        <p:spPr>
          <a:xfrm>
            <a:off x="990361" y="3543187"/>
            <a:ext cx="763818" cy="1356410"/>
          </a:xfrm>
          <a:prstGeom prst="ellipse">
            <a:avLst/>
          </a:prstGeom>
          <a:ln>
            <a:noFill/>
          </a:ln>
          <a:effectLst>
            <a:softEdge rad="112500"/>
          </a:effectLst>
        </p:spPr>
      </p:pic>
      <p:pic>
        <p:nvPicPr>
          <p:cNvPr id="5" name="Picture 4"/>
          <p:cNvPicPr>
            <a:picLocks noChangeAspect="1"/>
          </p:cNvPicPr>
          <p:nvPr/>
        </p:nvPicPr>
        <p:blipFill>
          <a:blip r:embed="rId6"/>
          <a:stretch>
            <a:fillRect/>
          </a:stretch>
        </p:blipFill>
        <p:spPr>
          <a:xfrm>
            <a:off x="4317037" y="1267953"/>
            <a:ext cx="1505282" cy="899941"/>
          </a:xfrm>
          <a:prstGeom prst="ellipse">
            <a:avLst/>
          </a:prstGeom>
          <a:ln>
            <a:noFill/>
          </a:ln>
          <a:effectLst>
            <a:softEdge rad="112500"/>
          </a:effectLst>
        </p:spPr>
      </p:pic>
      <p:pic>
        <p:nvPicPr>
          <p:cNvPr id="6" name="Picture 5"/>
          <p:cNvPicPr>
            <a:picLocks noChangeAspect="1"/>
          </p:cNvPicPr>
          <p:nvPr/>
        </p:nvPicPr>
        <p:blipFill>
          <a:blip r:embed="rId7"/>
          <a:stretch>
            <a:fillRect/>
          </a:stretch>
        </p:blipFill>
        <p:spPr>
          <a:xfrm>
            <a:off x="4389203" y="2203612"/>
            <a:ext cx="1349172" cy="1211967"/>
          </a:xfrm>
          <a:prstGeom prst="ellipse">
            <a:avLst/>
          </a:prstGeom>
          <a:ln>
            <a:noFill/>
          </a:ln>
          <a:effectLst>
            <a:softEdge rad="112500"/>
          </a:effectLst>
        </p:spPr>
      </p:pic>
      <p:pic>
        <p:nvPicPr>
          <p:cNvPr id="7" name="Picture 6"/>
          <p:cNvPicPr>
            <a:picLocks noChangeAspect="1"/>
          </p:cNvPicPr>
          <p:nvPr/>
        </p:nvPicPr>
        <p:blipFill>
          <a:blip r:embed="rId8"/>
          <a:stretch>
            <a:fillRect/>
          </a:stretch>
        </p:blipFill>
        <p:spPr>
          <a:xfrm>
            <a:off x="4271460" y="3525840"/>
            <a:ext cx="1624733" cy="1059629"/>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5" name="Google Shape;2985;p40"/>
          <p:cNvSpPr/>
          <p:nvPr/>
        </p:nvSpPr>
        <p:spPr>
          <a:xfrm>
            <a:off x="1775791" y="616226"/>
            <a:ext cx="5261113" cy="57398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0"/>
          <p:cNvSpPr txBox="1">
            <a:spLocks noGrp="1"/>
          </p:cNvSpPr>
          <p:nvPr>
            <p:ph type="title"/>
          </p:nvPr>
        </p:nvSpPr>
        <p:spPr>
          <a:xfrm>
            <a:off x="649356" y="754706"/>
            <a:ext cx="7513982" cy="673094"/>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lvl="0" algn="ctr"/>
            <a:r>
              <a:rPr lang="bg-BG" sz="2800" dirty="0" smtClean="0"/>
              <a:t>Микронагревателна система</a:t>
            </a:r>
            <a:endParaRPr lang="bg-BG" sz="2800" dirty="0"/>
          </a:p>
        </p:txBody>
      </p:sp>
      <p:sp>
        <p:nvSpPr>
          <p:cNvPr id="2988" name="Google Shape;2988;p40"/>
          <p:cNvSpPr txBox="1">
            <a:spLocks noGrp="1"/>
          </p:cNvSpPr>
          <p:nvPr>
            <p:ph type="subTitle" idx="1"/>
          </p:nvPr>
        </p:nvSpPr>
        <p:spPr>
          <a:xfrm>
            <a:off x="1285461" y="2968486"/>
            <a:ext cx="2902226" cy="1457739"/>
          </a:xfrm>
          <a:prstGeom prst="rect">
            <a:avLst/>
          </a:prstGeom>
        </p:spPr>
        <p:txBody>
          <a:bodyPr spcFirstLastPara="1" wrap="square" lIns="91425" tIns="91425" rIns="91425" bIns="91425" anchor="ctr" anchorCtr="0">
            <a:noAutofit/>
          </a:bodyPr>
          <a:lstStyle/>
          <a:p>
            <a:pPr marL="0" lvl="0" indent="0"/>
            <a:r>
              <a:rPr lang="bg-BG" sz="1600" dirty="0"/>
              <a:t>Micro Heaters са икономични нагреватели с висока надеждност, които могат да доставят топлина с много бърза реакция</a:t>
            </a:r>
            <a:endParaRPr sz="1600" dirty="0"/>
          </a:p>
        </p:txBody>
      </p:sp>
      <p:sp>
        <p:nvSpPr>
          <p:cNvPr id="2990" name="Google Shape;2990;p40"/>
          <p:cNvSpPr txBox="1">
            <a:spLocks noGrp="1"/>
          </p:cNvSpPr>
          <p:nvPr>
            <p:ph type="subTitle" idx="4"/>
          </p:nvPr>
        </p:nvSpPr>
        <p:spPr>
          <a:xfrm>
            <a:off x="4662918" y="2968486"/>
            <a:ext cx="3270312" cy="1457739"/>
          </a:xfrm>
          <a:prstGeom prst="rect">
            <a:avLst/>
          </a:prstGeom>
        </p:spPr>
        <p:txBody>
          <a:bodyPr spcFirstLastPara="1" wrap="square" lIns="91425" tIns="91425" rIns="91425" bIns="91425" anchor="ctr" anchorCtr="0">
            <a:noAutofit/>
          </a:bodyPr>
          <a:lstStyle/>
          <a:p>
            <a:pPr marL="0" lvl="0" indent="0"/>
            <a:r>
              <a:rPr lang="bg-BG" sz="1600" dirty="0"/>
              <a:t>Микронагревателите се състоят от генерираща топлина част, свързваща метална обвивка с линейно генериращо топлина тяло, здраво запълнено с високочист неорганичен изолатор </a:t>
            </a:r>
            <a:endParaRPr sz="1600" dirty="0"/>
          </a:p>
        </p:txBody>
      </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5453248" y="1427800"/>
            <a:ext cx="1689653" cy="1411249"/>
          </a:xfrm>
          <a:prstGeom prst="ellipse">
            <a:avLst/>
          </a:prstGeom>
          <a:ln>
            <a:noFill/>
          </a:ln>
          <a:effectLst>
            <a:softEdge rad="112500"/>
          </a:effectLst>
        </p:spPr>
      </p:pic>
      <p:pic>
        <p:nvPicPr>
          <p:cNvPr id="3" name="Picture 2"/>
          <p:cNvPicPr>
            <a:picLocks noChangeAspect="1"/>
          </p:cNvPicPr>
          <p:nvPr/>
        </p:nvPicPr>
        <p:blipFill>
          <a:blip r:embed="rId4"/>
          <a:stretch>
            <a:fillRect/>
          </a:stretch>
        </p:blipFill>
        <p:spPr>
          <a:xfrm>
            <a:off x="1802897" y="1427800"/>
            <a:ext cx="2097206" cy="1414395"/>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3" name="Google Shape;3013;p4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r>
              <a:rPr lang="bg-BG" dirty="0"/>
              <a:t>Схема на три </a:t>
            </a:r>
            <a:r>
              <a:rPr lang="bg-BG" dirty="0" smtClean="0"/>
              <a:t>вида микронагреватели</a:t>
            </a:r>
            <a:endParaRPr lang="en-US" dirty="0"/>
          </a:p>
        </p:txBody>
      </p:sp>
      <p:grpSp>
        <p:nvGrpSpPr>
          <p:cNvPr id="3020" name="Google Shape;3020;p41"/>
          <p:cNvGrpSpPr/>
          <p:nvPr/>
        </p:nvGrpSpPr>
        <p:grpSpPr>
          <a:xfrm>
            <a:off x="5419567" y="4501791"/>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8" name="Picture 7"/>
          <p:cNvPicPr>
            <a:picLocks noChangeAspect="1"/>
          </p:cNvPicPr>
          <p:nvPr/>
        </p:nvPicPr>
        <p:blipFill>
          <a:blip r:embed="rId3"/>
          <a:stretch>
            <a:fillRect/>
          </a:stretch>
        </p:blipFill>
        <p:spPr>
          <a:xfrm>
            <a:off x="1301768" y="1156008"/>
            <a:ext cx="5944115" cy="321896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61" name="Google Shape;3061;p42"/>
          <p:cNvSpPr txBox="1">
            <a:spLocks noGrp="1"/>
          </p:cNvSpPr>
          <p:nvPr>
            <p:ph type="title" idx="4"/>
          </p:nvPr>
        </p:nvSpPr>
        <p:spPr>
          <a:xfrm>
            <a:off x="732978" y="365211"/>
            <a:ext cx="7717800" cy="572700"/>
          </a:xfrm>
          <a:prstGeom prst="rect">
            <a:avLst/>
          </a:prstGeom>
        </p:spPr>
        <p:txBody>
          <a:bodyPr spcFirstLastPara="1" wrap="square" lIns="91425" tIns="91425" rIns="91425" bIns="91425" anchor="ctr" anchorCtr="0">
            <a:noAutofit/>
          </a:bodyPr>
          <a:lstStyle/>
          <a:p>
            <a:pPr lvl="0"/>
            <a:r>
              <a:rPr lang="bg-BG" dirty="0"/>
              <a:t>Микроелектромеханични системи</a:t>
            </a:r>
            <a:endParaRPr lang="bg-BG" dirty="0"/>
          </a:p>
        </p:txBody>
      </p:sp>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42"/>
          <p:cNvGrpSpPr/>
          <p:nvPr/>
        </p:nvGrpSpPr>
        <p:grpSpPr>
          <a:xfrm flipH="1">
            <a:off x="4657567" y="4577991"/>
            <a:ext cx="1105976" cy="133969"/>
            <a:chOff x="8183182" y="663852"/>
            <a:chExt cx="1475028" cy="178673"/>
          </a:xfrm>
        </p:grpSpPr>
        <p:grpSp>
          <p:nvGrpSpPr>
            <p:cNvPr id="3075" name="Google Shape;3075;p42"/>
            <p:cNvGrpSpPr/>
            <p:nvPr/>
          </p:nvGrpSpPr>
          <p:grpSpPr>
            <a:xfrm>
              <a:off x="8183182" y="774425"/>
              <a:ext cx="1178025" cy="68100"/>
              <a:chOff x="2024450" y="204150"/>
              <a:chExt cx="1178025" cy="68100"/>
            </a:xfrm>
          </p:grpSpPr>
          <p:sp>
            <p:nvSpPr>
              <p:cNvPr id="3076" name="Google Shape;307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6" name="Google Shape;3086;p42"/>
            <p:cNvGrpSpPr/>
            <p:nvPr/>
          </p:nvGrpSpPr>
          <p:grpSpPr>
            <a:xfrm>
              <a:off x="8480185" y="663852"/>
              <a:ext cx="1178025" cy="68100"/>
              <a:chOff x="2024450" y="204150"/>
              <a:chExt cx="1178025" cy="68100"/>
            </a:xfrm>
          </p:grpSpPr>
          <p:sp>
            <p:nvSpPr>
              <p:cNvPr id="3087" name="Google Shape;30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7" name="Google Shape;3097;p42"/>
          <p:cNvGrpSpPr/>
          <p:nvPr/>
        </p:nvGrpSpPr>
        <p:grpSpPr>
          <a:xfrm rot="5400000">
            <a:off x="1851650" y="690750"/>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1165684" y="1093624"/>
            <a:ext cx="3164097" cy="3970318"/>
          </a:xfrm>
          <a:prstGeom prst="rect">
            <a:avLst/>
          </a:prstGeom>
          <a:noFill/>
        </p:spPr>
        <p:txBody>
          <a:bodyPr wrap="square" rtlCol="0">
            <a:spAutoFit/>
          </a:bodyPr>
          <a:lstStyle/>
          <a:p>
            <a:r>
              <a:rPr lang="en-US" dirty="0" smtClean="0">
                <a:solidFill>
                  <a:schemeClr val="bg1"/>
                </a:solidFill>
              </a:rPr>
              <a:t>MEMS: </a:t>
            </a:r>
            <a:r>
              <a:rPr lang="ru-RU" dirty="0" smtClean="0">
                <a:solidFill>
                  <a:schemeClr val="bg1"/>
                </a:solidFill>
              </a:rPr>
              <a:t>Представляват </a:t>
            </a:r>
            <a:r>
              <a:rPr lang="ru-RU" dirty="0">
                <a:solidFill>
                  <a:schemeClr val="bg1"/>
                </a:solidFill>
              </a:rPr>
              <a:t>технологията на микроскопичните устройства, особено на тези с подвижни части</a:t>
            </a:r>
            <a:r>
              <a:rPr lang="ru-RU" dirty="0" smtClean="0">
                <a:solidFill>
                  <a:schemeClr val="bg1"/>
                </a:solidFill>
              </a:rPr>
              <a:t>.</a:t>
            </a:r>
          </a:p>
          <a:p>
            <a:endParaRPr lang="ru-RU" dirty="0">
              <a:solidFill>
                <a:schemeClr val="bg1"/>
              </a:solidFill>
            </a:endParaRPr>
          </a:p>
          <a:p>
            <a:r>
              <a:rPr lang="en-US" dirty="0">
                <a:solidFill>
                  <a:schemeClr val="bg1"/>
                </a:solidFill>
              </a:rPr>
              <a:t>MEMS </a:t>
            </a:r>
            <a:r>
              <a:rPr lang="en-US" dirty="0" err="1">
                <a:solidFill>
                  <a:schemeClr val="bg1"/>
                </a:solidFill>
              </a:rPr>
              <a:t>се</a:t>
            </a:r>
            <a:r>
              <a:rPr lang="en-US" dirty="0">
                <a:solidFill>
                  <a:schemeClr val="bg1"/>
                </a:solidFill>
              </a:rPr>
              <a:t> </a:t>
            </a:r>
            <a:r>
              <a:rPr lang="en-US" dirty="0" err="1">
                <a:solidFill>
                  <a:schemeClr val="bg1"/>
                </a:solidFill>
              </a:rPr>
              <a:t>състоят</a:t>
            </a:r>
            <a:r>
              <a:rPr lang="en-US" dirty="0">
                <a:solidFill>
                  <a:schemeClr val="bg1"/>
                </a:solidFill>
              </a:rPr>
              <a:t> </a:t>
            </a:r>
            <a:r>
              <a:rPr lang="en-US" dirty="0" err="1">
                <a:solidFill>
                  <a:schemeClr val="bg1"/>
                </a:solidFill>
              </a:rPr>
              <a:t>от</a:t>
            </a:r>
            <a:r>
              <a:rPr lang="en-US" dirty="0">
                <a:solidFill>
                  <a:schemeClr val="bg1"/>
                </a:solidFill>
              </a:rPr>
              <a:t> </a:t>
            </a:r>
            <a:r>
              <a:rPr lang="en-US" dirty="0" err="1">
                <a:solidFill>
                  <a:schemeClr val="bg1"/>
                </a:solidFill>
              </a:rPr>
              <a:t>компоненти</a:t>
            </a:r>
            <a:r>
              <a:rPr lang="en-US" dirty="0">
                <a:solidFill>
                  <a:schemeClr val="bg1"/>
                </a:solidFill>
              </a:rPr>
              <a:t> с </a:t>
            </a:r>
            <a:r>
              <a:rPr lang="en-US" dirty="0" err="1">
                <a:solidFill>
                  <a:schemeClr val="bg1"/>
                </a:solidFill>
              </a:rPr>
              <a:t>размер</a:t>
            </a:r>
            <a:r>
              <a:rPr lang="en-US" dirty="0">
                <a:solidFill>
                  <a:schemeClr val="bg1"/>
                </a:solidFill>
              </a:rPr>
              <a:t> </a:t>
            </a:r>
            <a:r>
              <a:rPr lang="en-US" dirty="0" err="1">
                <a:solidFill>
                  <a:schemeClr val="bg1"/>
                </a:solidFill>
              </a:rPr>
              <a:t>между</a:t>
            </a:r>
            <a:r>
              <a:rPr lang="en-US" dirty="0">
                <a:solidFill>
                  <a:schemeClr val="bg1"/>
                </a:solidFill>
              </a:rPr>
              <a:t> 1 и 100 </a:t>
            </a:r>
            <a:r>
              <a:rPr lang="en-US" dirty="0" err="1">
                <a:solidFill>
                  <a:schemeClr val="bg1"/>
                </a:solidFill>
              </a:rPr>
              <a:t>микрометра</a:t>
            </a:r>
            <a:r>
              <a:rPr lang="en-US" dirty="0">
                <a:solidFill>
                  <a:schemeClr val="bg1"/>
                </a:solidFill>
              </a:rPr>
              <a:t> (</a:t>
            </a:r>
            <a:r>
              <a:rPr lang="en-US" dirty="0" err="1">
                <a:solidFill>
                  <a:schemeClr val="bg1"/>
                </a:solidFill>
              </a:rPr>
              <a:t>т.е</a:t>
            </a:r>
            <a:r>
              <a:rPr lang="en-US" dirty="0">
                <a:solidFill>
                  <a:schemeClr val="bg1"/>
                </a:solidFill>
              </a:rPr>
              <a:t>. </a:t>
            </a:r>
            <a:r>
              <a:rPr lang="en-US" dirty="0" err="1">
                <a:solidFill>
                  <a:schemeClr val="bg1"/>
                </a:solidFill>
              </a:rPr>
              <a:t>от</a:t>
            </a:r>
            <a:r>
              <a:rPr lang="en-US" dirty="0">
                <a:solidFill>
                  <a:schemeClr val="bg1"/>
                </a:solidFill>
              </a:rPr>
              <a:t> 0,001 </a:t>
            </a:r>
            <a:r>
              <a:rPr lang="en-US" dirty="0" err="1">
                <a:solidFill>
                  <a:schemeClr val="bg1"/>
                </a:solidFill>
              </a:rPr>
              <a:t>до</a:t>
            </a:r>
            <a:r>
              <a:rPr lang="en-US" dirty="0">
                <a:solidFill>
                  <a:schemeClr val="bg1"/>
                </a:solidFill>
              </a:rPr>
              <a:t> 0,1 mm</a:t>
            </a:r>
            <a:r>
              <a:rPr lang="en-US" dirty="0" smtClean="0">
                <a:solidFill>
                  <a:schemeClr val="bg1"/>
                </a:solidFill>
              </a:rPr>
              <a:t>)</a:t>
            </a:r>
            <a:endParaRPr lang="bg-BG" dirty="0" smtClean="0">
              <a:solidFill>
                <a:schemeClr val="bg1"/>
              </a:solidFill>
            </a:endParaRPr>
          </a:p>
          <a:p>
            <a:endParaRPr lang="bg-BG" dirty="0">
              <a:solidFill>
                <a:schemeClr val="bg1"/>
              </a:solidFill>
            </a:endParaRPr>
          </a:p>
          <a:p>
            <a:r>
              <a:rPr lang="bg-BG" dirty="0" err="1">
                <a:solidFill>
                  <a:schemeClr val="bg1"/>
                </a:solidFill>
              </a:rPr>
              <a:t>Р</a:t>
            </a:r>
            <a:r>
              <a:rPr lang="en-US" dirty="0" err="1" smtClean="0">
                <a:solidFill>
                  <a:schemeClr val="bg1"/>
                </a:solidFill>
              </a:rPr>
              <a:t>анен</a:t>
            </a:r>
            <a:r>
              <a:rPr lang="en-US" dirty="0" smtClean="0">
                <a:solidFill>
                  <a:schemeClr val="bg1"/>
                </a:solidFill>
              </a:rPr>
              <a:t> </a:t>
            </a:r>
            <a:r>
              <a:rPr lang="en-US" dirty="0" err="1">
                <a:solidFill>
                  <a:schemeClr val="bg1"/>
                </a:solidFill>
              </a:rPr>
              <a:t>пример</a:t>
            </a:r>
            <a:r>
              <a:rPr lang="en-US" dirty="0">
                <a:solidFill>
                  <a:schemeClr val="bg1"/>
                </a:solidFill>
              </a:rPr>
              <a:t> </a:t>
            </a:r>
            <a:r>
              <a:rPr lang="en-US" dirty="0" err="1">
                <a:solidFill>
                  <a:schemeClr val="bg1"/>
                </a:solidFill>
              </a:rPr>
              <a:t>за</a:t>
            </a:r>
            <a:r>
              <a:rPr lang="en-US" dirty="0">
                <a:solidFill>
                  <a:schemeClr val="bg1"/>
                </a:solidFill>
              </a:rPr>
              <a:t> MEMS </a:t>
            </a:r>
            <a:r>
              <a:rPr lang="en-US" dirty="0" err="1">
                <a:solidFill>
                  <a:schemeClr val="bg1"/>
                </a:solidFill>
              </a:rPr>
              <a:t>устройство</a:t>
            </a:r>
            <a:r>
              <a:rPr lang="en-US" dirty="0">
                <a:solidFill>
                  <a:schemeClr val="bg1"/>
                </a:solidFill>
              </a:rPr>
              <a:t> е </a:t>
            </a:r>
            <a:r>
              <a:rPr lang="en-US" dirty="0" err="1">
                <a:solidFill>
                  <a:schemeClr val="bg1"/>
                </a:solidFill>
              </a:rPr>
              <a:t>транзисторът</a:t>
            </a:r>
            <a:r>
              <a:rPr lang="en-US" dirty="0">
                <a:solidFill>
                  <a:schemeClr val="bg1"/>
                </a:solidFill>
              </a:rPr>
              <a:t> с </a:t>
            </a:r>
            <a:r>
              <a:rPr lang="en-US" dirty="0" err="1">
                <a:solidFill>
                  <a:schemeClr val="bg1"/>
                </a:solidFill>
              </a:rPr>
              <a:t>резонансна</a:t>
            </a:r>
            <a:r>
              <a:rPr lang="en-US" dirty="0">
                <a:solidFill>
                  <a:schemeClr val="bg1"/>
                </a:solidFill>
              </a:rPr>
              <a:t> </a:t>
            </a:r>
            <a:r>
              <a:rPr lang="en-US" dirty="0" err="1">
                <a:solidFill>
                  <a:schemeClr val="bg1"/>
                </a:solidFill>
              </a:rPr>
              <a:t>врата</a:t>
            </a:r>
            <a:r>
              <a:rPr lang="en-US" dirty="0">
                <a:solidFill>
                  <a:schemeClr val="bg1"/>
                </a:solidFill>
              </a:rPr>
              <a:t>, </a:t>
            </a:r>
            <a:r>
              <a:rPr lang="en-US" dirty="0" err="1">
                <a:solidFill>
                  <a:schemeClr val="bg1"/>
                </a:solidFill>
              </a:rPr>
              <a:t>адаптация</a:t>
            </a:r>
            <a:r>
              <a:rPr lang="en-US" dirty="0">
                <a:solidFill>
                  <a:schemeClr val="bg1"/>
                </a:solidFill>
              </a:rPr>
              <a:t> </a:t>
            </a:r>
            <a:r>
              <a:rPr lang="en-US" dirty="0" err="1">
                <a:solidFill>
                  <a:schemeClr val="bg1"/>
                </a:solidFill>
              </a:rPr>
              <a:t>на</a:t>
            </a:r>
            <a:r>
              <a:rPr lang="en-US" dirty="0">
                <a:solidFill>
                  <a:schemeClr val="bg1"/>
                </a:solidFill>
              </a:rPr>
              <a:t> MOSFET, </a:t>
            </a:r>
            <a:r>
              <a:rPr lang="en-US" dirty="0" err="1">
                <a:solidFill>
                  <a:schemeClr val="bg1"/>
                </a:solidFill>
              </a:rPr>
              <a:t>разработен</a:t>
            </a:r>
            <a:r>
              <a:rPr lang="en-US" dirty="0">
                <a:solidFill>
                  <a:schemeClr val="bg1"/>
                </a:solidFill>
              </a:rPr>
              <a:t> </a:t>
            </a:r>
            <a:r>
              <a:rPr lang="en-US" dirty="0" err="1">
                <a:solidFill>
                  <a:schemeClr val="bg1"/>
                </a:solidFill>
              </a:rPr>
              <a:t>от</a:t>
            </a:r>
            <a:r>
              <a:rPr lang="en-US" dirty="0">
                <a:solidFill>
                  <a:schemeClr val="bg1"/>
                </a:solidFill>
              </a:rPr>
              <a:t> </a:t>
            </a:r>
            <a:r>
              <a:rPr lang="en-US" dirty="0" err="1">
                <a:solidFill>
                  <a:schemeClr val="bg1"/>
                </a:solidFill>
              </a:rPr>
              <a:t>Харви</a:t>
            </a:r>
            <a:r>
              <a:rPr lang="en-US" dirty="0">
                <a:solidFill>
                  <a:schemeClr val="bg1"/>
                </a:solidFill>
              </a:rPr>
              <a:t> К. </a:t>
            </a:r>
            <a:endParaRPr lang="bg-BG" dirty="0" smtClean="0">
              <a:solidFill>
                <a:schemeClr val="bg1"/>
              </a:solidFill>
            </a:endParaRPr>
          </a:p>
          <a:p>
            <a:endParaRPr lang="bg-BG" dirty="0">
              <a:solidFill>
                <a:schemeClr val="bg1"/>
              </a:solidFill>
            </a:endParaRPr>
          </a:p>
          <a:p>
            <a:r>
              <a:rPr lang="bg-BG" dirty="0" smtClean="0">
                <a:solidFill>
                  <a:schemeClr val="bg1"/>
                </a:solidFill>
              </a:rPr>
              <a:t>Материали: Силиций</a:t>
            </a:r>
            <a:r>
              <a:rPr lang="bg-BG" dirty="0">
                <a:solidFill>
                  <a:schemeClr val="bg1"/>
                </a:solidFill>
              </a:rPr>
              <a:t>, полимери, метали и керамика.</a:t>
            </a:r>
            <a:endParaRPr lang="en-US" dirty="0">
              <a:solidFill>
                <a:schemeClr val="bg1"/>
              </a:solidFill>
            </a:endParaRPr>
          </a:p>
          <a:p>
            <a:r>
              <a:rPr lang="ru-RU" dirty="0" smtClean="0"/>
              <a:t> </a:t>
            </a:r>
          </a:p>
          <a:p>
            <a:r>
              <a:rPr lang="ru-RU" dirty="0" smtClean="0">
                <a:solidFill>
                  <a:schemeClr val="bg1"/>
                </a:solidFill>
              </a:rPr>
              <a:t>Видове: </a:t>
            </a:r>
            <a:r>
              <a:rPr lang="en-US" b="1" dirty="0" err="1">
                <a:solidFill>
                  <a:schemeClr val="bg1"/>
                </a:solidFill>
              </a:rPr>
              <a:t>капацитивни</a:t>
            </a:r>
            <a:r>
              <a:rPr lang="en-US" b="1" dirty="0">
                <a:solidFill>
                  <a:schemeClr val="bg1"/>
                </a:solidFill>
              </a:rPr>
              <a:t> и </a:t>
            </a:r>
            <a:r>
              <a:rPr lang="en-US" b="1" dirty="0" err="1">
                <a:solidFill>
                  <a:schemeClr val="bg1"/>
                </a:solidFill>
              </a:rPr>
              <a:t>омични</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4986035" y="1118334"/>
            <a:ext cx="2490602" cy="2678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3061;p42"/>
          <p:cNvSpPr txBox="1">
            <a:spLocks noGrp="1"/>
          </p:cNvSpPr>
          <p:nvPr>
            <p:ph type="title" idx="4"/>
          </p:nvPr>
        </p:nvSpPr>
        <p:spPr>
          <a:xfrm>
            <a:off x="732978" y="365211"/>
            <a:ext cx="7717800" cy="572700"/>
          </a:xfrm>
          <a:prstGeom prst="rect">
            <a:avLst/>
          </a:prstGeom>
        </p:spPr>
        <p:txBody>
          <a:bodyPr spcFirstLastPara="1" wrap="square" lIns="91425" tIns="91425" rIns="91425" bIns="91425" anchor="ctr" anchorCtr="0">
            <a:noAutofit/>
          </a:bodyPr>
          <a:lstStyle/>
          <a:p>
            <a:r>
              <a:rPr lang="bg-BG" dirty="0"/>
              <a:t>Микромеханично структуриране </a:t>
            </a:r>
            <a:endParaRPr lang="en-US" dirty="0"/>
          </a:p>
        </p:txBody>
      </p:sp>
      <p:pic>
        <p:nvPicPr>
          <p:cNvPr id="9" name="Picture 8"/>
          <p:cNvPicPr>
            <a:picLocks noChangeAspect="1"/>
          </p:cNvPicPr>
          <p:nvPr/>
        </p:nvPicPr>
        <p:blipFill>
          <a:blip r:embed="rId2"/>
          <a:stretch>
            <a:fillRect/>
          </a:stretch>
        </p:blipFill>
        <p:spPr>
          <a:xfrm>
            <a:off x="2014106" y="1053548"/>
            <a:ext cx="4621026" cy="3463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834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
          </p:nvPr>
        </p:nvSpPr>
        <p:spPr>
          <a:xfrm>
            <a:off x="699848" y="2083278"/>
            <a:ext cx="7717800" cy="572700"/>
          </a:xfrm>
        </p:spPr>
        <p:txBody>
          <a:bodyPr/>
          <a:lstStyle/>
          <a:p>
            <a:r>
              <a:rPr lang="bg-BG" sz="3600" dirty="0" smtClean="0"/>
              <a:t>Благодаря Ви за вниманието!</a:t>
            </a:r>
            <a:endParaRPr lang="en-US" sz="3600" dirty="0"/>
          </a:p>
        </p:txBody>
      </p:sp>
    </p:spTree>
    <p:extLst>
      <p:ext uri="{BB962C8B-B14F-4D97-AF65-F5344CB8AC3E}">
        <p14:creationId xmlns:p14="http://schemas.microsoft.com/office/powerpoint/2010/main" val="1253466829"/>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322</Words>
  <Application>Microsoft Office PowerPoint</Application>
  <PresentationFormat>On-screen Show (16:9)</PresentationFormat>
  <Paragraphs>51</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Exo</vt:lpstr>
      <vt:lpstr>PT Sans</vt:lpstr>
      <vt:lpstr>Arial</vt:lpstr>
      <vt:lpstr>Data Center Business Plan by Slidesgo</vt:lpstr>
      <vt:lpstr>Основни компоненти за микро механично структуриране  –  топлинни елементи</vt:lpstr>
      <vt:lpstr>Съдържание</vt:lpstr>
      <vt:lpstr>Топлинен елемент</vt:lpstr>
      <vt:lpstr>Видове нагревателни елементи</vt:lpstr>
      <vt:lpstr>Микронагревателна система</vt:lpstr>
      <vt:lpstr>Схема на три вида микронагреватели</vt:lpstr>
      <vt:lpstr>Микроелектромеханични системи</vt:lpstr>
      <vt:lpstr>Микромеханично структуриране </vt:lpstr>
      <vt:lpstr>Благодаря Ви за вниманието!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Основни компоненти за микро механично структуриране  –  топлинни елементи</dc:title>
  <cp:lastModifiedBy>Nikolay Sinorov</cp:lastModifiedBy>
  <cp:revision>14</cp:revision>
  <dcterms:modified xsi:type="dcterms:W3CDTF">2022-12-20T23:17:42Z</dcterms:modified>
</cp:coreProperties>
</file>