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36" r:id="rId3"/>
    <p:sldId id="280" r:id="rId4"/>
    <p:sldId id="340" r:id="rId5"/>
    <p:sldId id="343" r:id="rId6"/>
    <p:sldId id="342" r:id="rId7"/>
    <p:sldId id="359" r:id="rId8"/>
    <p:sldId id="339" r:id="rId9"/>
    <p:sldId id="347" r:id="rId10"/>
    <p:sldId id="349" r:id="rId11"/>
    <p:sldId id="341" r:id="rId12"/>
    <p:sldId id="348" r:id="rId13"/>
    <p:sldId id="346" r:id="rId14"/>
    <p:sldId id="344" r:id="rId15"/>
    <p:sldId id="361" r:id="rId16"/>
    <p:sldId id="345" r:id="rId17"/>
    <p:sldId id="350" r:id="rId18"/>
    <p:sldId id="352" r:id="rId19"/>
    <p:sldId id="351" r:id="rId20"/>
    <p:sldId id="353" r:id="rId21"/>
    <p:sldId id="354" r:id="rId22"/>
    <p:sldId id="357" r:id="rId23"/>
    <p:sldId id="358" r:id="rId24"/>
    <p:sldId id="360" r:id="rId25"/>
    <p:sldId id="356" r:id="rId26"/>
  </p:sldIdLst>
  <p:sldSz cx="9144000" cy="6858000" type="screen4x3"/>
  <p:notesSz cx="6761163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8" autoAdjust="0"/>
    <p:restoredTop sz="94660"/>
  </p:normalViewPr>
  <p:slideViewPr>
    <p:cSldViewPr>
      <p:cViewPr varScale="1">
        <p:scale>
          <a:sx n="65" d="100"/>
          <a:sy n="65" d="100"/>
        </p:scale>
        <p:origin x="48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436" y="-114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9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12" Type="http://schemas.openxmlformats.org/officeDocument/2006/relationships/image" Target="../media/image38.wmf"/><Relationship Id="rId2" Type="http://schemas.openxmlformats.org/officeDocument/2006/relationships/image" Target="../media/image28.wmf"/><Relationship Id="rId16" Type="http://schemas.openxmlformats.org/officeDocument/2006/relationships/image" Target="../media/image7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1.wmf"/><Relationship Id="rId15" Type="http://schemas.openxmlformats.org/officeDocument/2006/relationships/image" Target="../media/image4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Relationship Id="rId14" Type="http://schemas.openxmlformats.org/officeDocument/2006/relationships/image" Target="../media/image4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6.wmf"/><Relationship Id="rId18" Type="http://schemas.openxmlformats.org/officeDocument/2006/relationships/image" Target="../media/image51.wmf"/><Relationship Id="rId3" Type="http://schemas.openxmlformats.org/officeDocument/2006/relationships/image" Target="../media/image33.wmf"/><Relationship Id="rId7" Type="http://schemas.openxmlformats.org/officeDocument/2006/relationships/image" Target="../media/image44.wmf"/><Relationship Id="rId12" Type="http://schemas.openxmlformats.org/officeDocument/2006/relationships/image" Target="../media/image39.wmf"/><Relationship Id="rId17" Type="http://schemas.openxmlformats.org/officeDocument/2006/relationships/image" Target="../media/image50.wmf"/><Relationship Id="rId2" Type="http://schemas.openxmlformats.org/officeDocument/2006/relationships/image" Target="../media/image32.wmf"/><Relationship Id="rId16" Type="http://schemas.openxmlformats.org/officeDocument/2006/relationships/image" Target="../media/image49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11" Type="http://schemas.openxmlformats.org/officeDocument/2006/relationships/image" Target="../media/image45.wmf"/><Relationship Id="rId5" Type="http://schemas.openxmlformats.org/officeDocument/2006/relationships/image" Target="../media/image35.wmf"/><Relationship Id="rId15" Type="http://schemas.openxmlformats.org/officeDocument/2006/relationships/image" Target="../media/image48.wmf"/><Relationship Id="rId10" Type="http://schemas.openxmlformats.org/officeDocument/2006/relationships/image" Target="../media/image40.wmf"/><Relationship Id="rId4" Type="http://schemas.openxmlformats.org/officeDocument/2006/relationships/image" Target="../media/image34.wmf"/><Relationship Id="rId9" Type="http://schemas.openxmlformats.org/officeDocument/2006/relationships/image" Target="../media/image41.wmf"/><Relationship Id="rId14" Type="http://schemas.openxmlformats.org/officeDocument/2006/relationships/image" Target="../media/image4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37.wmf"/><Relationship Id="rId1" Type="http://schemas.openxmlformats.org/officeDocument/2006/relationships/image" Target="../media/image32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37.wmf"/><Relationship Id="rId1" Type="http://schemas.openxmlformats.org/officeDocument/2006/relationships/image" Target="../media/image32.wmf"/><Relationship Id="rId6" Type="http://schemas.openxmlformats.org/officeDocument/2006/relationships/image" Target="../media/image58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C3A4C1B-93C0-4E6E-9BF3-218073A1CA3F}" type="datetimeFigureOut">
              <a:rPr lang="en-US"/>
              <a:pPr>
                <a:defRPr/>
              </a:pPr>
              <a:t>5/24/2017</a:t>
            </a:fld>
            <a:endParaRPr lang="en-US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B8493F5-EEA9-4B6A-A1F3-F2E233CC01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5088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F0E14B95-06A7-485D-B101-7BC85A089027}" type="datetimeFigureOut">
              <a:rPr lang="bg-BG"/>
              <a:pPr>
                <a:defRPr/>
              </a:pPr>
              <a:t>24.5.2017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bg-BG" noProof="0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noProof="0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noProof="0" smtClean="0"/>
              <a:t>Второ ниво</a:t>
            </a:r>
          </a:p>
          <a:p>
            <a:pPr lvl="2"/>
            <a:r>
              <a:rPr lang="bg-BG" noProof="0" smtClean="0"/>
              <a:t>Трето ниво</a:t>
            </a:r>
          </a:p>
          <a:p>
            <a:pPr lvl="3"/>
            <a:r>
              <a:rPr lang="bg-BG" noProof="0" smtClean="0"/>
              <a:t>Четвърто ниво</a:t>
            </a:r>
          </a:p>
          <a:p>
            <a:pPr lvl="4"/>
            <a:r>
              <a:rPr lang="bg-BG" noProof="0" smtClean="0"/>
              <a:t>Пето ниво</a:t>
            </a:r>
            <a:endParaRPr lang="bg-BG" noProof="0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B45142C-E0F1-493F-82A7-E423685B75D0}" type="slidenum">
              <a:rPr lang="bg-BG" altLang="en-US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455888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/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30932-6428-4360-BC4E-26AEA1EBB1FC}" type="datetimeFigureOut">
              <a:rPr lang="en-US"/>
              <a:pPr>
                <a:defRPr/>
              </a:pPr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C644B-9643-4103-AA11-2FD857A743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340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9CC2F-D00A-4B56-8E77-54DAFAC1EED9}" type="datetimeFigureOut">
              <a:rPr lang="en-US"/>
              <a:pPr>
                <a:defRPr/>
              </a:pPr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65D03E-7144-4276-A8AD-E8DEFD91D0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15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2B942-2ACF-4A07-B349-D2DC514FC3E1}" type="datetimeFigureOut">
              <a:rPr lang="en-US"/>
              <a:pPr>
                <a:defRPr/>
              </a:pPr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AB73C9-9B1E-496D-A09C-B66757732E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89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02453-6792-4E9E-9017-A537328E4FB3}" type="datetimeFigureOut">
              <a:rPr lang="en-US"/>
              <a:pPr>
                <a:defRPr/>
              </a:pPr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48CC6-9075-41BD-AC38-DC604ECF8B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9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495800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695825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97363" y="3924300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2BE0A-EE01-40AF-9301-3EFC464C8E1D}" type="datetimeFigureOut">
              <a:rPr lang="en-US"/>
              <a:pPr>
                <a:defRPr/>
              </a:pPr>
              <a:t>5/24/2017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EB4B8-1444-4799-8138-28C8D6C3A8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118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EE996-9BEE-45C8-96BD-C850D11087F8}" type="datetimeFigureOut">
              <a:rPr lang="en-US"/>
              <a:pPr>
                <a:defRPr/>
              </a:pPr>
              <a:t>5/24/2017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87C4ED-47CA-44C9-9570-B83BA72B8D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633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9ED79-6668-40F1-AEA9-BC22E71BCA27}" type="datetimeFigureOut">
              <a:rPr lang="en-US"/>
              <a:pPr>
                <a:defRPr/>
              </a:pPr>
              <a:t>5/24/2017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74815E2C-E490-42C5-A6DA-FAB4A8461A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01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51169-7D74-42E3-9779-D69186B1D25C}" type="datetimeFigureOut">
              <a:rPr lang="en-US"/>
              <a:pPr>
                <a:defRPr/>
              </a:pPr>
              <a:t>5/24/2017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5F210A-032D-4486-A9F3-0A4295C0B7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960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1E8AB-E409-4524-9EF8-02B81962BFDD}" type="datetimeFigureOut">
              <a:rPr lang="en-US"/>
              <a:pPr>
                <a:defRPr/>
              </a:pPr>
              <a:t>5/24/2017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5B799F-48D7-4DBB-9E5F-677FCBF8C6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931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6D70A-9A77-4578-936E-0F4284438382}" type="datetimeFigureOut">
              <a:rPr lang="en-US"/>
              <a:pPr>
                <a:defRPr/>
              </a:pPr>
              <a:t>5/24/2017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38720C-9062-422F-BF2A-799EA8C98A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605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bg-BG" noProof="0" smtClean="0"/>
              <a:t>Щракнете върху иконата, за да добавите картина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FE485-14FF-4CBD-B85E-3F838D0B07D9}" type="datetimeFigureOut">
              <a:rPr lang="en-US"/>
              <a:pPr>
                <a:defRPr/>
              </a:pPr>
              <a:t>5/24/2017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195E9-A78F-464D-A495-9C228F7499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978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altLang="en-US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altLang="en-US" smtClean="0"/>
              <a:t>Второ ниво</a:t>
            </a:r>
          </a:p>
          <a:p>
            <a:pPr lvl="2"/>
            <a:r>
              <a:rPr lang="bg-BG" altLang="en-US" smtClean="0"/>
              <a:t>Трето ниво</a:t>
            </a:r>
          </a:p>
          <a:p>
            <a:pPr lvl="3"/>
            <a:r>
              <a:rPr lang="bg-BG" altLang="en-US" smtClean="0"/>
              <a:t>Четвърто ниво</a:t>
            </a:r>
          </a:p>
          <a:p>
            <a:pPr lvl="4"/>
            <a:r>
              <a:rPr lang="bg-BG" altLang="en-US" smtClean="0"/>
              <a:t>Пето ниво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2700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 eaLnBrk="1" hangingPunct="1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cs typeface="Arial" charset="0"/>
              </a:defRPr>
            </a:lvl1pPr>
          </a:lstStyle>
          <a:p>
            <a:pPr>
              <a:defRPr/>
            </a:pPr>
            <a:fld id="{CF27659F-FB0E-480B-B183-92704E465478}" type="datetimeFigureOut">
              <a:rPr lang="en-US"/>
              <a:pPr>
                <a:defRPr/>
              </a:pPr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813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925" y="6356350"/>
            <a:ext cx="561975" cy="365125"/>
          </a:xfrm>
          <a:prstGeom prst="rect">
            <a:avLst/>
          </a:prstGeom>
        </p:spPr>
        <p:txBody>
          <a:bodyPr vert="horz" wrap="square" lIns="27432" tIns="45720" rIns="4572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595959"/>
                </a:solidFill>
                <a:latin typeface="Century Gothic" panose="020B0502020202020204" pitchFamily="34" charset="0"/>
              </a:defRPr>
            </a:lvl1pPr>
          </a:lstStyle>
          <a:p>
            <a:fld id="{A440B3C7-029F-4137-ABFD-35702EBF96D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Oval 6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9913" y="6499225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9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txStyles>
    <p:titleStyle>
      <a:lvl1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  <a:lvl2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2pPr>
      <a:lvl3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3pPr>
      <a:lvl4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4pPr>
      <a:lvl5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5pPr>
      <a:lvl6pPr marL="4572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6pPr>
      <a:lvl7pPr marL="9144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7pPr>
      <a:lvl8pPr marL="13716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8pPr>
      <a:lvl9pPr marL="18288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600" kern="1200">
          <a:solidFill>
            <a:srgbClr val="7F7F7F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7F7F7F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600" kern="1200">
          <a:solidFill>
            <a:srgbClr val="7F7F7F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7F7F7F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wmf"/><Relationship Id="rId18" Type="http://schemas.openxmlformats.org/officeDocument/2006/relationships/oleObject" Target="../embeddings/oleObject15.bin"/><Relationship Id="rId26" Type="http://schemas.openxmlformats.org/officeDocument/2006/relationships/oleObject" Target="../embeddings/oleObject19.bin"/><Relationship Id="rId21" Type="http://schemas.openxmlformats.org/officeDocument/2006/relationships/image" Target="../media/image35.wmf"/><Relationship Id="rId34" Type="http://schemas.openxmlformats.org/officeDocument/2006/relationships/oleObject" Target="../embeddings/oleObject22.bin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33.wmf"/><Relationship Id="rId25" Type="http://schemas.openxmlformats.org/officeDocument/2006/relationships/image" Target="../media/image37.wmf"/><Relationship Id="rId33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6.bin"/><Relationship Id="rId29" Type="http://schemas.openxmlformats.org/officeDocument/2006/relationships/image" Target="../media/image39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30.wmf"/><Relationship Id="rId24" Type="http://schemas.openxmlformats.org/officeDocument/2006/relationships/oleObject" Target="../embeddings/oleObject18.bin"/><Relationship Id="rId32" Type="http://schemas.openxmlformats.org/officeDocument/2006/relationships/oleObject" Target="../embeddings/oleObject21.bin"/><Relationship Id="rId37" Type="http://schemas.openxmlformats.org/officeDocument/2006/relationships/image" Target="../media/image7.wmf"/><Relationship Id="rId5" Type="http://schemas.openxmlformats.org/officeDocument/2006/relationships/image" Target="../media/image27.wmf"/><Relationship Id="rId15" Type="http://schemas.openxmlformats.org/officeDocument/2006/relationships/image" Target="../media/image32.wmf"/><Relationship Id="rId23" Type="http://schemas.openxmlformats.org/officeDocument/2006/relationships/image" Target="../media/image36.wmf"/><Relationship Id="rId28" Type="http://schemas.openxmlformats.org/officeDocument/2006/relationships/oleObject" Target="../embeddings/oleObject20.bin"/><Relationship Id="rId36" Type="http://schemas.openxmlformats.org/officeDocument/2006/relationships/oleObject" Target="../embeddings/oleObject23.bin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34.wmf"/><Relationship Id="rId31" Type="http://schemas.openxmlformats.org/officeDocument/2006/relationships/image" Target="../media/image43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13.bin"/><Relationship Id="rId22" Type="http://schemas.openxmlformats.org/officeDocument/2006/relationships/oleObject" Target="../embeddings/oleObject17.bin"/><Relationship Id="rId27" Type="http://schemas.openxmlformats.org/officeDocument/2006/relationships/image" Target="../media/image38.wmf"/><Relationship Id="rId30" Type="http://schemas.openxmlformats.org/officeDocument/2006/relationships/image" Target="../media/image42.png"/><Relationship Id="rId35" Type="http://schemas.openxmlformats.org/officeDocument/2006/relationships/image" Target="../media/image41.wmf"/><Relationship Id="rId8" Type="http://schemas.openxmlformats.org/officeDocument/2006/relationships/oleObject" Target="../embeddings/oleObject10.bin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8.wmf"/><Relationship Id="rId26" Type="http://schemas.openxmlformats.org/officeDocument/2006/relationships/image" Target="../media/image45.wmf"/><Relationship Id="rId39" Type="http://schemas.openxmlformats.org/officeDocument/2006/relationships/oleObject" Target="../embeddings/oleObject41.bin"/><Relationship Id="rId21" Type="http://schemas.openxmlformats.org/officeDocument/2006/relationships/image" Target="../media/image52.png"/><Relationship Id="rId34" Type="http://schemas.openxmlformats.org/officeDocument/2006/relationships/image" Target="../media/image48.wmf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4.bin"/><Relationship Id="rId33" Type="http://schemas.openxmlformats.org/officeDocument/2006/relationships/oleObject" Target="../embeddings/oleObject38.bin"/><Relationship Id="rId38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wmf"/><Relationship Id="rId20" Type="http://schemas.openxmlformats.org/officeDocument/2006/relationships/image" Target="../media/image41.wmf"/><Relationship Id="rId29" Type="http://schemas.openxmlformats.org/officeDocument/2006/relationships/oleObject" Target="../embeddings/oleObject36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40.wmf"/><Relationship Id="rId32" Type="http://schemas.openxmlformats.org/officeDocument/2006/relationships/image" Target="../media/image47.wmf"/><Relationship Id="rId37" Type="http://schemas.openxmlformats.org/officeDocument/2006/relationships/oleObject" Target="../embeddings/oleObject40.bin"/><Relationship Id="rId40" Type="http://schemas.openxmlformats.org/officeDocument/2006/relationships/image" Target="../media/image51.w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39.wmf"/><Relationship Id="rId36" Type="http://schemas.openxmlformats.org/officeDocument/2006/relationships/image" Target="../media/image49.wmf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32.bin"/><Relationship Id="rId31" Type="http://schemas.openxmlformats.org/officeDocument/2006/relationships/oleObject" Target="../embeddings/oleObject37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6.wmf"/><Relationship Id="rId22" Type="http://schemas.openxmlformats.org/officeDocument/2006/relationships/image" Target="../media/image43.png"/><Relationship Id="rId27" Type="http://schemas.openxmlformats.org/officeDocument/2006/relationships/oleObject" Target="../embeddings/oleObject35.bin"/><Relationship Id="rId30" Type="http://schemas.openxmlformats.org/officeDocument/2006/relationships/image" Target="../media/image46.wmf"/><Relationship Id="rId35" Type="http://schemas.openxmlformats.org/officeDocument/2006/relationships/oleObject" Target="../embeddings/oleObject39.bin"/><Relationship Id="rId8" Type="http://schemas.openxmlformats.org/officeDocument/2006/relationships/image" Target="../media/image33.wmf"/><Relationship Id="rId3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7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54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6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rogram%20Files\MATLAB\R2008b\bin\matlab.ex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54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Program%20Files\MATLAB\R2008b\bin\matlab.ex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67.wmf"/><Relationship Id="rId3" Type="http://schemas.openxmlformats.org/officeDocument/2006/relationships/image" Target="../media/image69.png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66.wmf"/><Relationship Id="rId5" Type="http://schemas.openxmlformats.org/officeDocument/2006/relationships/image" Target="../media/image63.wmf"/><Relationship Id="rId15" Type="http://schemas.openxmlformats.org/officeDocument/2006/relationships/image" Target="../media/image68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6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66.bin"/><Relationship Id="rId3" Type="http://schemas.openxmlformats.org/officeDocument/2006/relationships/image" Target="../media/image75.png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72.wmf"/><Relationship Id="rId4" Type="http://schemas.openxmlformats.org/officeDocument/2006/relationships/image" Target="../media/image76.png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7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71.bin"/><Relationship Id="rId3" Type="http://schemas.openxmlformats.org/officeDocument/2006/relationships/image" Target="../media/image76.png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77.wmf"/><Relationship Id="rId4" Type="http://schemas.openxmlformats.org/officeDocument/2006/relationships/image" Target="../media/image80.png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84.png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1.wmf"/><Relationship Id="rId11" Type="http://schemas.openxmlformats.org/officeDocument/2006/relationships/image" Target="../media/image85.png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83.wmf"/><Relationship Id="rId4" Type="http://schemas.openxmlformats.org/officeDocument/2006/relationships/image" Target="../media/image80.png"/><Relationship Id="rId9" Type="http://schemas.openxmlformats.org/officeDocument/2006/relationships/oleObject" Target="../embeddings/oleObject74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hyperlink" Target="file:///E:\Control%20of%20Inverted%20Pendulum%20with%20Servo%20Pneumatics%20-%20Enfield%20Technologies.mp4" TargetMode="External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1.png"/><Relationship Id="rId5" Type="http://schemas.openxmlformats.org/officeDocument/2006/relationships/hyperlink" Target="file:///E:\Segway%20and%20Ninebot%20Combined%20Brand%20Video%20-%202016.mp4" TargetMode="External"/><Relationship Id="rId10" Type="http://schemas.openxmlformats.org/officeDocument/2006/relationships/image" Target="../media/image90.wmf"/><Relationship Id="rId4" Type="http://schemas.openxmlformats.org/officeDocument/2006/relationships/hyperlink" Target="file:///E:\Control%20of%20Double%20Inverted%20Pendulum,%20WETI%20Gda&#324;sk.mp4" TargetMode="External"/><Relationship Id="rId9" Type="http://schemas.openxmlformats.org/officeDocument/2006/relationships/oleObject" Target="../embeddings/oleObject76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6.wmf"/><Relationship Id="rId3" Type="http://schemas.openxmlformats.org/officeDocument/2006/relationships/image" Target="../media/image8.png"/><Relationship Id="rId7" Type="http://schemas.openxmlformats.org/officeDocument/2006/relationships/image" Target="../media/image3.wmf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5.wmf"/><Relationship Id="rId5" Type="http://schemas.openxmlformats.org/officeDocument/2006/relationships/image" Target="../media/image10.png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9.png"/><Relationship Id="rId9" Type="http://schemas.openxmlformats.org/officeDocument/2006/relationships/image" Target="../media/image4.wmf"/><Relationship Id="rId1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6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wmf"/><Relationship Id="rId9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8289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7200" dirty="0" smtClean="0">
                <a:solidFill>
                  <a:schemeClr val="bg2">
                    <a:lumMod val="50000"/>
                  </a:schemeClr>
                </a:solidFill>
              </a:rPr>
              <a:t>ЕЛЕМЕНТИ ОТ ТЕОРИЯ НА УПРАВЛЕНИЕТО</a:t>
            </a:r>
            <a:endParaRPr lang="en-US" sz="7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468313" y="333375"/>
            <a:ext cx="8204200" cy="579438"/>
          </a:xfrm>
        </p:spPr>
        <p:txBody>
          <a:bodyPr/>
          <a:lstStyle/>
          <a:p>
            <a:pPr marL="107950" indent="0" algn="ctr" eaLnBrk="1" hangingPunct="1">
              <a:buFont typeface="Arial" panose="020B0604020202020204" pitchFamily="34" charset="0"/>
              <a:buNone/>
            </a:pPr>
            <a:r>
              <a:rPr lang="bg-BG" altLang="en-US" smtClean="0">
                <a:solidFill>
                  <a:srgbClr val="00B0F0"/>
                </a:solidFill>
              </a:rPr>
              <a:t>Елементи от теория на управлението</a:t>
            </a:r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1843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1843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1843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18439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18440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1844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4" name="TextBox 15"/>
          <p:cNvSpPr txBox="1">
            <a:spLocks noChangeArrowheads="1"/>
          </p:cNvSpPr>
          <p:nvPr/>
        </p:nvSpPr>
        <p:spPr bwMode="auto">
          <a:xfrm>
            <a:off x="1116013" y="836613"/>
            <a:ext cx="698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sz="2000" b="1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за движение с постоянна скорост</a:t>
            </a:r>
            <a:r>
              <a:rPr lang="en-US" altLang="bg-BG" sz="2000" b="1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bg-BG" altLang="bg-BG" sz="2000" b="1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bg-BG" sz="2000" b="1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Cruise control</a:t>
            </a:r>
            <a:endParaRPr lang="bg-BG" altLang="bg-BG" sz="2000">
              <a:solidFill>
                <a:srgbClr val="00B0F0"/>
              </a:solidFill>
            </a:endParaRPr>
          </a:p>
        </p:txBody>
      </p:sp>
      <p:pic>
        <p:nvPicPr>
          <p:cNvPr id="18445" name="Picture 4" descr="inducti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68413"/>
            <a:ext cx="1928812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437063"/>
            <a:ext cx="3263900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628775"/>
            <a:ext cx="3859212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8" name="Rectangle 22"/>
          <p:cNvSpPr>
            <a:spLocks noChangeArrowheads="1"/>
          </p:cNvSpPr>
          <p:nvPr/>
        </p:nvSpPr>
        <p:spPr bwMode="auto">
          <a:xfrm>
            <a:off x="6084888" y="1916113"/>
            <a:ext cx="3382962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/>
              <a:t>1 </a:t>
            </a:r>
            <a:r>
              <a:rPr lang="bg-BG" altLang="bg-BG" sz="1400"/>
              <a:t>Постоянен магнит</a:t>
            </a:r>
            <a:endParaRPr lang="en-US" altLang="bg-BG" sz="1400"/>
          </a:p>
          <a:p>
            <a:pPr eaLnBrk="1" hangingPunct="1"/>
            <a:r>
              <a:rPr lang="en-US" altLang="bg-BG" sz="1400"/>
              <a:t>2 </a:t>
            </a:r>
            <a:r>
              <a:rPr lang="bg-BG" altLang="bg-BG" sz="1400"/>
              <a:t>Бобина</a:t>
            </a:r>
            <a:endParaRPr lang="en-US" altLang="bg-BG" sz="1400"/>
          </a:p>
          <a:p>
            <a:pPr eaLnBrk="1" hangingPunct="1"/>
            <a:r>
              <a:rPr lang="en-US" altLang="bg-BG" sz="1400"/>
              <a:t>3 </a:t>
            </a:r>
            <a:r>
              <a:rPr lang="bg-BG" altLang="bg-BG" sz="1400"/>
              <a:t>Сърцевина</a:t>
            </a:r>
            <a:endParaRPr lang="en-US" altLang="bg-BG" sz="1400"/>
          </a:p>
          <a:p>
            <a:pPr eaLnBrk="1" hangingPunct="1"/>
            <a:r>
              <a:rPr lang="en-US" altLang="bg-BG" sz="1400"/>
              <a:t>4 </a:t>
            </a:r>
            <a:r>
              <a:rPr lang="bg-BG" altLang="bg-BG" sz="1400"/>
              <a:t>Колело с определен брой зъби</a:t>
            </a:r>
            <a:endParaRPr lang="en-US" altLang="bg-BG" sz="1400"/>
          </a:p>
          <a:p>
            <a:pPr eaLnBrk="1" hangingPunct="1"/>
            <a:r>
              <a:rPr lang="en-US" altLang="bg-BG" sz="1400"/>
              <a:t>5 </a:t>
            </a:r>
            <a:r>
              <a:rPr lang="bg-BG" altLang="bg-BG" sz="1400"/>
              <a:t>Линии на магнитното поле</a:t>
            </a:r>
            <a:endParaRPr lang="en-US" altLang="bg-BG" sz="1400"/>
          </a:p>
        </p:txBody>
      </p:sp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005263"/>
            <a:ext cx="2976563" cy="276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5076056" y="5877272"/>
            <a:ext cx="2952328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76056" y="5733256"/>
            <a:ext cx="21602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468313" y="333375"/>
            <a:ext cx="8204200" cy="579438"/>
          </a:xfrm>
        </p:spPr>
        <p:txBody>
          <a:bodyPr/>
          <a:lstStyle/>
          <a:p>
            <a:pPr marL="107950" indent="0" algn="ctr" eaLnBrk="1" hangingPunct="1">
              <a:buFont typeface="Arial" panose="020B0604020202020204" pitchFamily="34" charset="0"/>
              <a:buNone/>
            </a:pPr>
            <a:r>
              <a:rPr lang="bg-BG" altLang="en-US" smtClean="0">
                <a:solidFill>
                  <a:srgbClr val="00B0F0"/>
                </a:solidFill>
              </a:rPr>
              <a:t>Елементи от теория на управлението</a:t>
            </a:r>
          </a:p>
        </p:txBody>
      </p:sp>
      <p:sp>
        <p:nvSpPr>
          <p:cNvPr id="30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309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309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309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3095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3096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30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9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10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844675"/>
            <a:ext cx="4176713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175375" y="1628775"/>
          <a:ext cx="15779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Equation" r:id="rId4" imgW="1054100" imgH="393700" progId="Equation.3">
                  <p:embed/>
                </p:oleObj>
              </mc:Choice>
              <mc:Fallback>
                <p:oleObj name="Equation" r:id="rId4" imgW="1054100" imgH="3937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75" y="1628775"/>
                        <a:ext cx="1577975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6156325" y="2349500"/>
          <a:ext cx="14605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Equation" r:id="rId6" imgW="977900" imgH="228600" progId="Equation.3">
                  <p:embed/>
                </p:oleObj>
              </mc:Choice>
              <mc:Fallback>
                <p:oleObj name="Equation" r:id="rId6" imgW="977900" imgH="22860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349500"/>
                        <a:ext cx="1460500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6162675" y="3006725"/>
          <a:ext cx="14351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Equation" r:id="rId8" imgW="952087" imgH="228501" progId="Equation.3">
                  <p:embed/>
                </p:oleObj>
              </mc:Choice>
              <mc:Fallback>
                <p:oleObj name="Equation" r:id="rId8" imgW="952087" imgH="228501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675" y="3006725"/>
                        <a:ext cx="1435100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6"/>
          <p:cNvGraphicFramePr>
            <a:graphicFrameLocks noChangeAspect="1"/>
          </p:cNvGraphicFramePr>
          <p:nvPr/>
        </p:nvGraphicFramePr>
        <p:xfrm>
          <a:off x="5580063" y="3429000"/>
          <a:ext cx="24923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Equation" r:id="rId10" imgW="164957" imgH="241091" progId="Equation.3">
                  <p:embed/>
                </p:oleObj>
              </mc:Choice>
              <mc:Fallback>
                <p:oleObj name="Equation" r:id="rId10" imgW="164957" imgH="241091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429000"/>
                        <a:ext cx="249237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1" name="TextBox 35"/>
          <p:cNvSpPr txBox="1">
            <a:spLocks noChangeArrowheads="1"/>
          </p:cNvSpPr>
          <p:nvPr/>
        </p:nvSpPr>
        <p:spPr bwMode="auto">
          <a:xfrm>
            <a:off x="5795962" y="3429000"/>
            <a:ext cx="31685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sz="1400" dirty="0"/>
              <a:t>- положение на </a:t>
            </a:r>
            <a:r>
              <a:rPr lang="en-US" altLang="bg-BG" sz="1400" dirty="0" smtClean="0"/>
              <a:t>“</a:t>
            </a:r>
            <a:r>
              <a:rPr lang="bg-BG" altLang="bg-BG" sz="1400" dirty="0" smtClean="0"/>
              <a:t>педала </a:t>
            </a:r>
            <a:r>
              <a:rPr lang="bg-BG" altLang="bg-BG" sz="1400" dirty="0"/>
              <a:t>за </a:t>
            </a:r>
            <a:r>
              <a:rPr lang="bg-BG" altLang="bg-BG" sz="1400" dirty="0" smtClean="0"/>
              <a:t>газ</a:t>
            </a:r>
            <a:r>
              <a:rPr lang="en-US" altLang="bg-BG" sz="1400" dirty="0" smtClean="0"/>
              <a:t>”</a:t>
            </a:r>
            <a:endParaRPr lang="en-US" altLang="bg-BG" sz="1400" dirty="0"/>
          </a:p>
        </p:txBody>
      </p:sp>
      <p:sp>
        <p:nvSpPr>
          <p:cNvPr id="37" name="Rectangle 36"/>
          <p:cNvSpPr/>
          <p:nvPr/>
        </p:nvSpPr>
        <p:spPr>
          <a:xfrm>
            <a:off x="6732588" y="4724400"/>
            <a:ext cx="1152525" cy="720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156325" y="5084763"/>
            <a:ext cx="57626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885113" y="5084763"/>
            <a:ext cx="647700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659563" y="4797425"/>
            <a:ext cx="1225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bg-BG" altLang="bg-BG" sz="1200"/>
              <a:t>Обект на управление</a:t>
            </a:r>
            <a:endParaRPr lang="en-US" altLang="bg-BG" sz="1200"/>
          </a:p>
        </p:txBody>
      </p:sp>
      <p:sp>
        <p:nvSpPr>
          <p:cNvPr id="45" name="Oval 44"/>
          <p:cNvSpPr/>
          <p:nvPr/>
        </p:nvSpPr>
        <p:spPr>
          <a:xfrm>
            <a:off x="6011863" y="5013325"/>
            <a:ext cx="144462" cy="1444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084888" y="4365625"/>
            <a:ext cx="0" cy="64770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435600" y="5084763"/>
            <a:ext cx="57626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724525" y="5157788"/>
            <a:ext cx="142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sz="1400" b="1" dirty="0"/>
              <a:t>+</a:t>
            </a:r>
            <a:endParaRPr lang="en-US" altLang="bg-BG" sz="1400" b="1" dirty="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795963" y="4724400"/>
            <a:ext cx="144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sz="1400" b="1"/>
              <a:t>+</a:t>
            </a:r>
            <a:endParaRPr lang="en-US" altLang="bg-BG" sz="1400" b="1"/>
          </a:p>
        </p:txBody>
      </p:sp>
      <p:sp>
        <p:nvSpPr>
          <p:cNvPr id="56" name="Rectangle 55"/>
          <p:cNvSpPr/>
          <p:nvPr/>
        </p:nvSpPr>
        <p:spPr>
          <a:xfrm>
            <a:off x="4356100" y="4724400"/>
            <a:ext cx="1079500" cy="720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7" name="Straight Arrow Connector 56"/>
          <p:cNvCxnSpPr>
            <a:stCxn id="65" idx="3"/>
          </p:cNvCxnSpPr>
          <p:nvPr/>
        </p:nvCxnSpPr>
        <p:spPr>
          <a:xfrm>
            <a:off x="3824288" y="5084763"/>
            <a:ext cx="538162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5508625" y="4652963"/>
          <a:ext cx="344488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Equation" r:id="rId12" imgW="228600" imgH="228600" progId="Equation.3">
                  <p:embed/>
                </p:oleObj>
              </mc:Choice>
              <mc:Fallback>
                <p:oleObj name="Equation" r:id="rId12" imgW="228600" imgH="22860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652963"/>
                        <a:ext cx="344488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3995738" y="4724400"/>
          <a:ext cx="2952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Equation" r:id="rId14" imgW="164957" imgH="241091" progId="Equation.3">
                  <p:embed/>
                </p:oleObj>
              </mc:Choice>
              <mc:Fallback>
                <p:oleObj name="Equation" r:id="rId14" imgW="164957" imgH="241091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724400"/>
                        <a:ext cx="295275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/>
          <p:cNvGraphicFramePr>
            <a:graphicFrameLocks noChangeAspect="1"/>
          </p:cNvGraphicFramePr>
          <p:nvPr/>
        </p:nvGraphicFramePr>
        <p:xfrm>
          <a:off x="5651500" y="4292600"/>
          <a:ext cx="34448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Equation" r:id="rId16" imgW="228600" imgH="228600" progId="Equation.3">
                  <p:embed/>
                </p:oleObj>
              </mc:Choice>
              <mc:Fallback>
                <p:oleObj name="Equation" r:id="rId16" imgW="228600" imgH="22860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292600"/>
                        <a:ext cx="344488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0"/>
          <p:cNvGraphicFramePr>
            <a:graphicFrameLocks noChangeAspect="1"/>
          </p:cNvGraphicFramePr>
          <p:nvPr/>
        </p:nvGraphicFramePr>
        <p:xfrm>
          <a:off x="4716463" y="4941888"/>
          <a:ext cx="3048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Equation" r:id="rId18" imgW="203112" imgH="228501" progId="Equation.3">
                  <p:embed/>
                </p:oleObj>
              </mc:Choice>
              <mc:Fallback>
                <p:oleObj name="Equation" r:id="rId18" imgW="203112" imgH="228501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941888"/>
                        <a:ext cx="304800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6156325" y="4724400"/>
          <a:ext cx="47942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Equation" r:id="rId20" imgW="317225" imgH="203024" progId="Equation.3">
                  <p:embed/>
                </p:oleObj>
              </mc:Choice>
              <mc:Fallback>
                <p:oleObj name="Equation" r:id="rId20" imgW="317225" imgH="203024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724400"/>
                        <a:ext cx="479425" cy="30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4" name="Object 12"/>
          <p:cNvGraphicFramePr>
            <a:graphicFrameLocks noChangeAspect="1"/>
          </p:cNvGraphicFramePr>
          <p:nvPr/>
        </p:nvGraphicFramePr>
        <p:xfrm>
          <a:off x="7956550" y="4724400"/>
          <a:ext cx="4016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Equation" r:id="rId22" imgW="266469" imgH="203024" progId="Equation.3">
                  <p:embed/>
                </p:oleObj>
              </mc:Choice>
              <mc:Fallback>
                <p:oleObj name="Equation" r:id="rId22" imgW="266469" imgH="203024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4724400"/>
                        <a:ext cx="4016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Oval 63"/>
          <p:cNvSpPr/>
          <p:nvPr/>
        </p:nvSpPr>
        <p:spPr>
          <a:xfrm>
            <a:off x="2195513" y="5013325"/>
            <a:ext cx="144462" cy="1444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771775" y="4724400"/>
            <a:ext cx="1052513" cy="720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6" name="Straight Arrow Connector 65"/>
          <p:cNvCxnSpPr>
            <a:endCxn id="65" idx="1"/>
          </p:cNvCxnSpPr>
          <p:nvPr/>
        </p:nvCxnSpPr>
        <p:spPr>
          <a:xfrm>
            <a:off x="2339975" y="5084763"/>
            <a:ext cx="431800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Object 13"/>
          <p:cNvGraphicFramePr>
            <a:graphicFrameLocks noChangeAspect="1"/>
          </p:cNvGraphicFramePr>
          <p:nvPr/>
        </p:nvGraphicFramePr>
        <p:xfrm>
          <a:off x="2411413" y="4797425"/>
          <a:ext cx="204787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Equation" r:id="rId24" imgW="114201" imgH="139579" progId="Equation.3">
                  <p:embed/>
                </p:oleObj>
              </mc:Choice>
              <mc:Fallback>
                <p:oleObj name="Equation" r:id="rId24" imgW="114201" imgH="139579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797425"/>
                        <a:ext cx="204787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14"/>
          <p:cNvGraphicFramePr>
            <a:graphicFrameLocks noChangeAspect="1"/>
          </p:cNvGraphicFramePr>
          <p:nvPr/>
        </p:nvGraphicFramePr>
        <p:xfrm>
          <a:off x="3132138" y="4941888"/>
          <a:ext cx="360362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Equation" r:id="rId26" imgW="203112" imgH="228501" progId="Equation.3">
                  <p:embed/>
                </p:oleObj>
              </mc:Choice>
              <mc:Fallback>
                <p:oleObj name="Equation" r:id="rId26" imgW="203112" imgH="228501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941888"/>
                        <a:ext cx="360362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5" name="Straight Arrow Connector 74"/>
          <p:cNvCxnSpPr>
            <a:endCxn id="94" idx="1"/>
          </p:cNvCxnSpPr>
          <p:nvPr/>
        </p:nvCxnSpPr>
        <p:spPr>
          <a:xfrm>
            <a:off x="144463" y="5084763"/>
            <a:ext cx="539750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047" name="Object 15"/>
          <p:cNvGraphicFramePr>
            <a:graphicFrameLocks noChangeAspect="1"/>
          </p:cNvGraphicFramePr>
          <p:nvPr/>
        </p:nvGraphicFramePr>
        <p:xfrm>
          <a:off x="0" y="4652963"/>
          <a:ext cx="55403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Equation" r:id="rId28" imgW="368300" imgH="228600" progId="Equation.3">
                  <p:embed/>
                </p:oleObj>
              </mc:Choice>
              <mc:Fallback>
                <p:oleObj name="Equation" r:id="rId28" imgW="368300" imgH="22860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652963"/>
                        <a:ext cx="554038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9" name="Straight Arrow Connector 78"/>
          <p:cNvCxnSpPr/>
          <p:nvPr/>
        </p:nvCxnSpPr>
        <p:spPr>
          <a:xfrm flipV="1">
            <a:off x="2268538" y="5157788"/>
            <a:ext cx="0" cy="792162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100" idx="1"/>
          </p:cNvCxnSpPr>
          <p:nvPr/>
        </p:nvCxnSpPr>
        <p:spPr>
          <a:xfrm>
            <a:off x="2268538" y="5949950"/>
            <a:ext cx="3311525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8388350" y="5084763"/>
            <a:ext cx="7938" cy="873125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971550" y="5300663"/>
            <a:ext cx="144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sz="1400" b="1"/>
              <a:t>-</a:t>
            </a:r>
            <a:endParaRPr lang="en-US" altLang="bg-BG" sz="1400" b="1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908175" y="5084763"/>
            <a:ext cx="142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/>
              <a:t>+</a:t>
            </a:r>
          </a:p>
        </p:txBody>
      </p:sp>
      <p:sp>
        <p:nvSpPr>
          <p:cNvPr id="3122" name="TextBox 85"/>
          <p:cNvSpPr txBox="1">
            <a:spLocks noChangeArrowheads="1"/>
          </p:cNvSpPr>
          <p:nvPr/>
        </p:nvSpPr>
        <p:spPr bwMode="auto">
          <a:xfrm>
            <a:off x="1116013" y="836613"/>
            <a:ext cx="698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sz="2000" b="1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за движение с постоянна скорост</a:t>
            </a:r>
            <a:r>
              <a:rPr lang="en-US" altLang="bg-BG" sz="2000" b="1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bg-BG" altLang="bg-BG" sz="2000" b="1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bg-BG" sz="2000" b="1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Cruise control</a:t>
            </a:r>
            <a:endParaRPr lang="bg-BG" altLang="bg-BG" sz="2000">
              <a:solidFill>
                <a:srgbClr val="00B0F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84213" y="4724400"/>
            <a:ext cx="1052512" cy="720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7" name="Straight Arrow Connector 96"/>
          <p:cNvCxnSpPr>
            <a:stCxn id="94" idx="3"/>
          </p:cNvCxnSpPr>
          <p:nvPr/>
        </p:nvCxnSpPr>
        <p:spPr>
          <a:xfrm>
            <a:off x="1736725" y="5084763"/>
            <a:ext cx="458788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580063" y="5589588"/>
            <a:ext cx="1052512" cy="719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2" name="Straight Arrow Connector 101"/>
          <p:cNvCxnSpPr>
            <a:endCxn id="100" idx="3"/>
          </p:cNvCxnSpPr>
          <p:nvPr/>
        </p:nvCxnSpPr>
        <p:spPr>
          <a:xfrm flipH="1">
            <a:off x="6632575" y="5949950"/>
            <a:ext cx="1755775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060575" y="5237163"/>
            <a:ext cx="142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sz="1400" b="1"/>
              <a:t>-</a:t>
            </a:r>
            <a:endParaRPr lang="en-US" altLang="bg-BG" sz="1400" b="1"/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5508625" y="6334125"/>
            <a:ext cx="1223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bg-BG" altLang="bg-BG" sz="1200"/>
              <a:t>Сензор за скорост</a:t>
            </a:r>
            <a:endParaRPr lang="en-US" altLang="bg-BG" sz="1200"/>
          </a:p>
        </p:txBody>
      </p:sp>
      <p:pic>
        <p:nvPicPr>
          <p:cNvPr id="107" name="Picture 9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797425"/>
            <a:ext cx="10604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4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5661025"/>
            <a:ext cx="93662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4049" name="Object 17"/>
          <p:cNvGraphicFramePr>
            <a:graphicFrameLocks noChangeAspect="1"/>
          </p:cNvGraphicFramePr>
          <p:nvPr/>
        </p:nvGraphicFramePr>
        <p:xfrm>
          <a:off x="2339975" y="5445125"/>
          <a:ext cx="7810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Equation" r:id="rId32" imgW="520700" imgH="228600" progId="Equation.3">
                  <p:embed/>
                </p:oleObj>
              </mc:Choice>
              <mc:Fallback>
                <p:oleObj name="Equation" r:id="rId32" imgW="520700" imgH="22860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445125"/>
                        <a:ext cx="7810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0" name="Object 18"/>
          <p:cNvGraphicFramePr>
            <a:graphicFrameLocks noChangeAspect="1"/>
          </p:cNvGraphicFramePr>
          <p:nvPr/>
        </p:nvGraphicFramePr>
        <p:xfrm>
          <a:off x="1763713" y="4724400"/>
          <a:ext cx="628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Equation" r:id="rId34" imgW="419100" imgH="228600" progId="Equation.3">
                  <p:embed/>
                </p:oleObj>
              </mc:Choice>
              <mc:Fallback>
                <p:oleObj name="Equation" r:id="rId34" imgW="419100" imgH="22860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724400"/>
                        <a:ext cx="6286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" name="Rectangle 110"/>
          <p:cNvSpPr/>
          <p:nvPr/>
        </p:nvSpPr>
        <p:spPr>
          <a:xfrm>
            <a:off x="2700338" y="3357563"/>
            <a:ext cx="358775" cy="358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3089" name="Object 19"/>
          <p:cNvGraphicFramePr>
            <a:graphicFrameLocks noChangeAspect="1"/>
          </p:cNvGraphicFramePr>
          <p:nvPr/>
        </p:nvGraphicFramePr>
        <p:xfrm>
          <a:off x="2627313" y="3357563"/>
          <a:ext cx="204787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Equation" r:id="rId36" imgW="126725" imgH="177415" progId="Equation.3">
                  <p:embed/>
                </p:oleObj>
              </mc:Choice>
              <mc:Fallback>
                <p:oleObj name="Equation" r:id="rId36" imgW="126725" imgH="177415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357563"/>
                        <a:ext cx="204787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/>
      <p:bldP spid="45" grpId="0" animBg="1"/>
      <p:bldP spid="52" grpId="0"/>
      <p:bldP spid="53" grpId="0"/>
      <p:bldP spid="56" grpId="0" animBg="1"/>
      <p:bldP spid="64" grpId="0" animBg="1"/>
      <p:bldP spid="65" grpId="0" animBg="1"/>
      <p:bldP spid="83" grpId="0"/>
      <p:bldP spid="85" grpId="0"/>
      <p:bldP spid="94" grpId="0" animBg="1"/>
      <p:bldP spid="100" grpId="0" animBg="1"/>
      <p:bldP spid="105" grpId="0"/>
      <p:bldP spid="10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468313" y="333375"/>
            <a:ext cx="8204200" cy="579438"/>
          </a:xfrm>
        </p:spPr>
        <p:txBody>
          <a:bodyPr/>
          <a:lstStyle/>
          <a:p>
            <a:pPr marL="107950" indent="0" algn="ctr" eaLnBrk="1" hangingPunct="1">
              <a:buFont typeface="Arial" panose="020B0604020202020204" pitchFamily="34" charset="0"/>
              <a:buNone/>
            </a:pPr>
            <a:r>
              <a:rPr lang="bg-BG" altLang="en-US" smtClean="0">
                <a:solidFill>
                  <a:srgbClr val="00B0F0"/>
                </a:solidFill>
              </a:rPr>
              <a:t>Елементи от теория на управлението</a:t>
            </a:r>
          </a:p>
        </p:txBody>
      </p:sp>
      <p:sp>
        <p:nvSpPr>
          <p:cNvPr id="41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411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411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412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4121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4122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41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2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26" name="TextBox 85"/>
          <p:cNvSpPr txBox="1">
            <a:spLocks noChangeArrowheads="1"/>
          </p:cNvSpPr>
          <p:nvPr/>
        </p:nvSpPr>
        <p:spPr bwMode="auto">
          <a:xfrm>
            <a:off x="1116013" y="836613"/>
            <a:ext cx="698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sz="2000" b="1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за движение с постоянна скорост</a:t>
            </a:r>
            <a:r>
              <a:rPr lang="en-US" altLang="bg-BG" sz="2000" b="1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bg-BG" altLang="bg-BG" sz="2000" b="1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bg-BG" sz="2000" b="1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Cruise control</a:t>
            </a:r>
            <a:endParaRPr lang="bg-BG" altLang="bg-BG" sz="2000">
              <a:solidFill>
                <a:srgbClr val="00B0F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056438" y="1628775"/>
            <a:ext cx="1150937" cy="720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6480175" y="1989138"/>
            <a:ext cx="57626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8207375" y="1989138"/>
            <a:ext cx="649288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0" name="TextBox 104"/>
          <p:cNvSpPr txBox="1">
            <a:spLocks noChangeArrowheads="1"/>
          </p:cNvSpPr>
          <p:nvPr/>
        </p:nvSpPr>
        <p:spPr bwMode="auto">
          <a:xfrm>
            <a:off x="6983413" y="1700213"/>
            <a:ext cx="1223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bg-BG" altLang="bg-BG" sz="1200"/>
              <a:t>Обект на управление</a:t>
            </a:r>
            <a:endParaRPr lang="en-US" altLang="bg-BG" sz="1200"/>
          </a:p>
        </p:txBody>
      </p:sp>
      <p:sp>
        <p:nvSpPr>
          <p:cNvPr id="106" name="Oval 105"/>
          <p:cNvSpPr/>
          <p:nvPr/>
        </p:nvSpPr>
        <p:spPr>
          <a:xfrm>
            <a:off x="6335713" y="1916113"/>
            <a:ext cx="144462" cy="1444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6407150" y="1268413"/>
            <a:ext cx="0" cy="64770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5759450" y="1989138"/>
            <a:ext cx="57626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4" name="TextBox 108"/>
          <p:cNvSpPr txBox="1">
            <a:spLocks noChangeArrowheads="1"/>
          </p:cNvSpPr>
          <p:nvPr/>
        </p:nvSpPr>
        <p:spPr bwMode="auto">
          <a:xfrm>
            <a:off x="6048375" y="2060575"/>
            <a:ext cx="142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sz="1400" b="1"/>
              <a:t>+</a:t>
            </a:r>
            <a:endParaRPr lang="en-US" altLang="bg-BG" sz="1400" b="1"/>
          </a:p>
        </p:txBody>
      </p:sp>
      <p:sp>
        <p:nvSpPr>
          <p:cNvPr id="4135" name="TextBox 109"/>
          <p:cNvSpPr txBox="1">
            <a:spLocks noChangeArrowheads="1"/>
          </p:cNvSpPr>
          <p:nvPr/>
        </p:nvSpPr>
        <p:spPr bwMode="auto">
          <a:xfrm>
            <a:off x="6119813" y="1628775"/>
            <a:ext cx="144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sz="1400" b="1"/>
              <a:t>+</a:t>
            </a:r>
            <a:endParaRPr lang="en-US" altLang="bg-BG" sz="1400" b="1"/>
          </a:p>
        </p:txBody>
      </p:sp>
      <p:sp>
        <p:nvSpPr>
          <p:cNvPr id="111" name="Rectangle 110"/>
          <p:cNvSpPr/>
          <p:nvPr/>
        </p:nvSpPr>
        <p:spPr>
          <a:xfrm>
            <a:off x="4679950" y="1628775"/>
            <a:ext cx="1079500" cy="720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2" name="Straight Arrow Connector 111"/>
          <p:cNvCxnSpPr>
            <a:stCxn id="120" idx="3"/>
          </p:cNvCxnSpPr>
          <p:nvPr/>
        </p:nvCxnSpPr>
        <p:spPr>
          <a:xfrm>
            <a:off x="4148138" y="1989138"/>
            <a:ext cx="538162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98" name="Object 25"/>
          <p:cNvGraphicFramePr>
            <a:graphicFrameLocks noChangeAspect="1"/>
          </p:cNvGraphicFramePr>
          <p:nvPr/>
        </p:nvGraphicFramePr>
        <p:xfrm>
          <a:off x="5830888" y="1557338"/>
          <a:ext cx="344487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8" name="Equation" r:id="rId3" imgW="228600" imgH="228600" progId="Equation.3">
                  <p:embed/>
                </p:oleObj>
              </mc:Choice>
              <mc:Fallback>
                <p:oleObj name="Equation" r:id="rId3" imgW="228600" imgH="2286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0888" y="1557338"/>
                        <a:ext cx="344487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26"/>
          <p:cNvGraphicFramePr>
            <a:graphicFrameLocks noChangeAspect="1"/>
          </p:cNvGraphicFramePr>
          <p:nvPr/>
        </p:nvGraphicFramePr>
        <p:xfrm>
          <a:off x="4319588" y="1628775"/>
          <a:ext cx="29368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9" name="Equation" r:id="rId5" imgW="164957" imgH="241091" progId="Equation.3">
                  <p:embed/>
                </p:oleObj>
              </mc:Choice>
              <mc:Fallback>
                <p:oleObj name="Equation" r:id="rId5" imgW="164957" imgH="241091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1628775"/>
                        <a:ext cx="293687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27"/>
          <p:cNvGraphicFramePr>
            <a:graphicFrameLocks noChangeAspect="1"/>
          </p:cNvGraphicFramePr>
          <p:nvPr/>
        </p:nvGraphicFramePr>
        <p:xfrm>
          <a:off x="5975350" y="1196975"/>
          <a:ext cx="34448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" name="Equation" r:id="rId7" imgW="228600" imgH="228600" progId="Equation.3">
                  <p:embed/>
                </p:oleObj>
              </mc:Choice>
              <mc:Fallback>
                <p:oleObj name="Equation" r:id="rId7" imgW="228600" imgH="22860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350" y="1196975"/>
                        <a:ext cx="344488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28"/>
          <p:cNvGraphicFramePr>
            <a:graphicFrameLocks noChangeAspect="1"/>
          </p:cNvGraphicFramePr>
          <p:nvPr/>
        </p:nvGraphicFramePr>
        <p:xfrm>
          <a:off x="5040313" y="1844675"/>
          <a:ext cx="3048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" name="Equation" r:id="rId9" imgW="203112" imgH="228501" progId="Equation.3">
                  <p:embed/>
                </p:oleObj>
              </mc:Choice>
              <mc:Fallback>
                <p:oleObj name="Equation" r:id="rId9" imgW="203112" imgH="228501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3" y="1844675"/>
                        <a:ext cx="304800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29"/>
          <p:cNvGraphicFramePr>
            <a:graphicFrameLocks noChangeAspect="1"/>
          </p:cNvGraphicFramePr>
          <p:nvPr/>
        </p:nvGraphicFramePr>
        <p:xfrm>
          <a:off x="6480175" y="1628775"/>
          <a:ext cx="47942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" name="Equation" r:id="rId11" imgW="317225" imgH="203024" progId="Equation.3">
                  <p:embed/>
                </p:oleObj>
              </mc:Choice>
              <mc:Fallback>
                <p:oleObj name="Equation" r:id="rId11" imgW="317225" imgH="203024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175" y="1628775"/>
                        <a:ext cx="479425" cy="30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30"/>
          <p:cNvGraphicFramePr>
            <a:graphicFrameLocks noChangeAspect="1"/>
          </p:cNvGraphicFramePr>
          <p:nvPr/>
        </p:nvGraphicFramePr>
        <p:xfrm>
          <a:off x="8280400" y="1628775"/>
          <a:ext cx="4016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" name="Equation" r:id="rId13" imgW="266469" imgH="203024" progId="Equation.3">
                  <p:embed/>
                </p:oleObj>
              </mc:Choice>
              <mc:Fallback>
                <p:oleObj name="Equation" r:id="rId13" imgW="266469" imgH="203024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0400" y="1628775"/>
                        <a:ext cx="4016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Oval 118"/>
          <p:cNvSpPr/>
          <p:nvPr/>
        </p:nvSpPr>
        <p:spPr>
          <a:xfrm>
            <a:off x="2519363" y="1916113"/>
            <a:ext cx="144462" cy="1444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095625" y="1628775"/>
            <a:ext cx="1052513" cy="720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1" name="Straight Arrow Connector 120"/>
          <p:cNvCxnSpPr>
            <a:endCxn id="120" idx="1"/>
          </p:cNvCxnSpPr>
          <p:nvPr/>
        </p:nvCxnSpPr>
        <p:spPr>
          <a:xfrm>
            <a:off x="2663825" y="1989138"/>
            <a:ext cx="431800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04" name="Object 31"/>
          <p:cNvGraphicFramePr>
            <a:graphicFrameLocks noChangeAspect="1"/>
          </p:cNvGraphicFramePr>
          <p:nvPr/>
        </p:nvGraphicFramePr>
        <p:xfrm>
          <a:off x="2771775" y="1700213"/>
          <a:ext cx="204788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" name="Equation" r:id="rId15" imgW="114201" imgH="139579" progId="Equation.3">
                  <p:embed/>
                </p:oleObj>
              </mc:Choice>
              <mc:Fallback>
                <p:oleObj name="Equation" r:id="rId15" imgW="114201" imgH="139579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700213"/>
                        <a:ext cx="204788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32"/>
          <p:cNvGraphicFramePr>
            <a:graphicFrameLocks noChangeAspect="1"/>
          </p:cNvGraphicFramePr>
          <p:nvPr/>
        </p:nvGraphicFramePr>
        <p:xfrm>
          <a:off x="3455988" y="1844675"/>
          <a:ext cx="35877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" name="Equation" r:id="rId17" imgW="203112" imgH="228501" progId="Equation.3">
                  <p:embed/>
                </p:oleObj>
              </mc:Choice>
              <mc:Fallback>
                <p:oleObj name="Equation" r:id="rId17" imgW="203112" imgH="228501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988" y="1844675"/>
                        <a:ext cx="358775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4" name="Straight Arrow Connector 123"/>
          <p:cNvCxnSpPr>
            <a:endCxn id="131" idx="1"/>
          </p:cNvCxnSpPr>
          <p:nvPr/>
        </p:nvCxnSpPr>
        <p:spPr>
          <a:xfrm>
            <a:off x="468313" y="1989138"/>
            <a:ext cx="538162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06" name="Object 33"/>
          <p:cNvGraphicFramePr>
            <a:graphicFrameLocks noChangeAspect="1"/>
          </p:cNvGraphicFramePr>
          <p:nvPr/>
        </p:nvGraphicFramePr>
        <p:xfrm>
          <a:off x="2124075" y="1557338"/>
          <a:ext cx="628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" name="Equation" r:id="rId19" imgW="419100" imgH="228600" progId="Equation.3">
                  <p:embed/>
                </p:oleObj>
              </mc:Choice>
              <mc:Fallback>
                <p:oleObj name="Equation" r:id="rId19" imgW="419100" imgH="228600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557338"/>
                        <a:ext cx="6286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6" name="Straight Arrow Connector 125"/>
          <p:cNvCxnSpPr/>
          <p:nvPr/>
        </p:nvCxnSpPr>
        <p:spPr>
          <a:xfrm flipV="1">
            <a:off x="2590800" y="2060575"/>
            <a:ext cx="0" cy="792163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endCxn id="133" idx="1"/>
          </p:cNvCxnSpPr>
          <p:nvPr/>
        </p:nvCxnSpPr>
        <p:spPr>
          <a:xfrm>
            <a:off x="2590800" y="2852738"/>
            <a:ext cx="3313113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8712200" y="1989138"/>
            <a:ext cx="7938" cy="871537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5" name="TextBox 128"/>
          <p:cNvSpPr txBox="1">
            <a:spLocks noChangeArrowheads="1"/>
          </p:cNvSpPr>
          <p:nvPr/>
        </p:nvSpPr>
        <p:spPr bwMode="auto">
          <a:xfrm>
            <a:off x="1295400" y="2205038"/>
            <a:ext cx="144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sz="1400" b="1"/>
              <a:t>-</a:t>
            </a:r>
            <a:endParaRPr lang="en-US" altLang="bg-BG" sz="1400" b="1"/>
          </a:p>
        </p:txBody>
      </p:sp>
      <p:sp>
        <p:nvSpPr>
          <p:cNvPr id="4146" name="TextBox 129"/>
          <p:cNvSpPr txBox="1">
            <a:spLocks noChangeArrowheads="1"/>
          </p:cNvSpPr>
          <p:nvPr/>
        </p:nvSpPr>
        <p:spPr bwMode="auto">
          <a:xfrm>
            <a:off x="2232025" y="1989138"/>
            <a:ext cx="142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/>
              <a:t>+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1006475" y="1628775"/>
            <a:ext cx="1054100" cy="720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32" name="Straight Arrow Connector 131"/>
          <p:cNvCxnSpPr>
            <a:stCxn id="131" idx="3"/>
          </p:cNvCxnSpPr>
          <p:nvPr/>
        </p:nvCxnSpPr>
        <p:spPr>
          <a:xfrm>
            <a:off x="2060575" y="1989138"/>
            <a:ext cx="458788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903913" y="2492375"/>
            <a:ext cx="1052512" cy="720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34" name="Straight Arrow Connector 133"/>
          <p:cNvCxnSpPr>
            <a:endCxn id="133" idx="3"/>
          </p:cNvCxnSpPr>
          <p:nvPr/>
        </p:nvCxnSpPr>
        <p:spPr>
          <a:xfrm flipH="1">
            <a:off x="6956425" y="2852738"/>
            <a:ext cx="1755775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1" name="TextBox 134"/>
          <p:cNvSpPr txBox="1">
            <a:spLocks noChangeArrowheads="1"/>
          </p:cNvSpPr>
          <p:nvPr/>
        </p:nvSpPr>
        <p:spPr bwMode="auto">
          <a:xfrm>
            <a:off x="2384425" y="2141538"/>
            <a:ext cx="142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sz="1400" b="1"/>
              <a:t>-</a:t>
            </a:r>
            <a:endParaRPr lang="en-US" altLang="bg-BG" sz="1400" b="1"/>
          </a:p>
        </p:txBody>
      </p:sp>
      <p:pic>
        <p:nvPicPr>
          <p:cNvPr id="4152" name="Picture 9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1700213"/>
            <a:ext cx="106203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53" name="Picture 4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350" y="2565400"/>
            <a:ext cx="93662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07" name="Object 34"/>
          <p:cNvGraphicFramePr>
            <a:graphicFrameLocks noChangeAspect="1"/>
          </p:cNvGraphicFramePr>
          <p:nvPr/>
        </p:nvGraphicFramePr>
        <p:xfrm>
          <a:off x="2663825" y="2349500"/>
          <a:ext cx="7810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" name="Equation" r:id="rId23" imgW="520700" imgH="228600" progId="Equation.3">
                  <p:embed/>
                </p:oleObj>
              </mc:Choice>
              <mc:Fallback>
                <p:oleObj name="Equation" r:id="rId23" imgW="520700" imgH="22860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2349500"/>
                        <a:ext cx="7810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35"/>
          <p:cNvGraphicFramePr>
            <a:graphicFrameLocks noChangeAspect="1"/>
          </p:cNvGraphicFramePr>
          <p:nvPr/>
        </p:nvGraphicFramePr>
        <p:xfrm>
          <a:off x="3865563" y="3276600"/>
          <a:ext cx="19319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" name="Equation" r:id="rId25" imgW="1295280" imgH="393480" progId="Equation.3">
                  <p:embed/>
                </p:oleObj>
              </mc:Choice>
              <mc:Fallback>
                <p:oleObj name="Equation" r:id="rId25" imgW="1295280" imgH="39348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563" y="3276600"/>
                        <a:ext cx="1931987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9" name="Object 36"/>
          <p:cNvGraphicFramePr>
            <a:graphicFrameLocks noChangeAspect="1"/>
          </p:cNvGraphicFramePr>
          <p:nvPr/>
        </p:nvGraphicFramePr>
        <p:xfrm>
          <a:off x="250825" y="1557338"/>
          <a:ext cx="55403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" name="Equation" r:id="rId27" imgW="368300" imgH="228600" progId="Equation.3">
                  <p:embed/>
                </p:oleObj>
              </mc:Choice>
              <mc:Fallback>
                <p:oleObj name="Equation" r:id="rId27" imgW="368300" imgH="228600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557338"/>
                        <a:ext cx="554038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7" name="Object 37"/>
          <p:cNvGraphicFramePr>
            <a:graphicFrameLocks noChangeAspect="1"/>
          </p:cNvGraphicFramePr>
          <p:nvPr/>
        </p:nvGraphicFramePr>
        <p:xfrm>
          <a:off x="2987675" y="4076700"/>
          <a:ext cx="28892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" name="Equation" r:id="rId29" imgW="1917700" imgH="228600" progId="Equation.3">
                  <p:embed/>
                </p:oleObj>
              </mc:Choice>
              <mc:Fallback>
                <p:oleObj name="Equation" r:id="rId29" imgW="1917700" imgH="22860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076700"/>
                        <a:ext cx="2889250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Object 38"/>
          <p:cNvGraphicFramePr>
            <a:graphicFrameLocks noChangeAspect="1"/>
          </p:cNvGraphicFramePr>
          <p:nvPr/>
        </p:nvGraphicFramePr>
        <p:xfrm>
          <a:off x="611188" y="4076700"/>
          <a:ext cx="14351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" name="Equation" r:id="rId31" imgW="952087" imgH="228501" progId="Equation.3">
                  <p:embed/>
                </p:oleObj>
              </mc:Choice>
              <mc:Fallback>
                <p:oleObj name="Equation" r:id="rId31" imgW="952087" imgH="228501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76700"/>
                        <a:ext cx="1435100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9" name="Object 39"/>
          <p:cNvGraphicFramePr>
            <a:graphicFrameLocks noChangeAspect="1"/>
          </p:cNvGraphicFramePr>
          <p:nvPr/>
        </p:nvGraphicFramePr>
        <p:xfrm>
          <a:off x="6227763" y="4076700"/>
          <a:ext cx="2487612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" name="Equation" r:id="rId33" imgW="1651000" imgH="228600" progId="Equation.3">
                  <p:embed/>
                </p:oleObj>
              </mc:Choice>
              <mc:Fallback>
                <p:oleObj name="Equation" r:id="rId33" imgW="1651000" imgH="22860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4076700"/>
                        <a:ext cx="2487612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0" name="Object 40"/>
          <p:cNvGraphicFramePr>
            <a:graphicFrameLocks noChangeAspect="1"/>
          </p:cNvGraphicFramePr>
          <p:nvPr/>
        </p:nvGraphicFramePr>
        <p:xfrm>
          <a:off x="1416050" y="4648200"/>
          <a:ext cx="2946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" name="Equation" r:id="rId35" imgW="1968480" imgH="393480" progId="Equation.3">
                  <p:embed/>
                </p:oleObj>
              </mc:Choice>
              <mc:Fallback>
                <p:oleObj name="Equation" r:id="rId35" imgW="1968480" imgH="39348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4648200"/>
                        <a:ext cx="29464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1" name="Object 41"/>
          <p:cNvGraphicFramePr>
            <a:graphicFrameLocks noChangeAspect="1"/>
          </p:cNvGraphicFramePr>
          <p:nvPr/>
        </p:nvGraphicFramePr>
        <p:xfrm>
          <a:off x="5795963" y="4652963"/>
          <a:ext cx="21097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" name="Equation" r:id="rId37" imgW="1409088" imgH="393529" progId="Equation.3">
                  <p:embed/>
                </p:oleObj>
              </mc:Choice>
              <mc:Fallback>
                <p:oleObj name="Equation" r:id="rId37" imgW="1409088" imgH="393529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652963"/>
                        <a:ext cx="2109787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2" name="Object 42"/>
          <p:cNvGraphicFramePr>
            <a:graphicFrameLocks noChangeAspect="1"/>
          </p:cNvGraphicFramePr>
          <p:nvPr/>
        </p:nvGraphicFramePr>
        <p:xfrm>
          <a:off x="5580063" y="5445125"/>
          <a:ext cx="3213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" name="Equation" r:id="rId39" imgW="2146300" imgH="431800" progId="Equation.3">
                  <p:embed/>
                </p:oleObj>
              </mc:Choice>
              <mc:Fallback>
                <p:oleObj name="Equation" r:id="rId39" imgW="2146300" imgH="43180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445125"/>
                        <a:ext cx="32131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468313" y="333375"/>
            <a:ext cx="8204200" cy="579438"/>
          </a:xfrm>
        </p:spPr>
        <p:txBody>
          <a:bodyPr/>
          <a:lstStyle/>
          <a:p>
            <a:pPr marL="107950" indent="0" algn="ctr" eaLnBrk="1" hangingPunct="1">
              <a:buFont typeface="Arial" panose="020B0604020202020204" pitchFamily="34" charset="0"/>
              <a:buNone/>
            </a:pPr>
            <a:r>
              <a:rPr lang="bg-BG" altLang="en-US" smtClean="0">
                <a:solidFill>
                  <a:srgbClr val="00B0F0"/>
                </a:solidFill>
              </a:rPr>
              <a:t>Елементи от теория на управлението</a:t>
            </a:r>
          </a:p>
        </p:txBody>
      </p:sp>
      <p:sp>
        <p:nvSpPr>
          <p:cNvPr id="51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51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513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5134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513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51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122" name="Object 1"/>
          <p:cNvGraphicFramePr>
            <a:graphicFrameLocks noChangeAspect="1"/>
          </p:cNvGraphicFramePr>
          <p:nvPr/>
        </p:nvGraphicFramePr>
        <p:xfrm>
          <a:off x="5580063" y="1412875"/>
          <a:ext cx="29368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" name="Equation" r:id="rId3" imgW="164957" imgH="241091" progId="Equation.3">
                  <p:embed/>
                </p:oleObj>
              </mc:Choice>
              <mc:Fallback>
                <p:oleObj name="Equation" r:id="rId3" imgW="164957" imgH="241091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412875"/>
                        <a:ext cx="293687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4356100" y="1412875"/>
            <a:ext cx="1052513" cy="720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Arrow Connector 14"/>
          <p:cNvCxnSpPr>
            <a:endCxn id="14" idx="1"/>
          </p:cNvCxnSpPr>
          <p:nvPr/>
        </p:nvCxnSpPr>
        <p:spPr>
          <a:xfrm>
            <a:off x="3708400" y="1773238"/>
            <a:ext cx="647700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23" name="Object 2"/>
          <p:cNvGraphicFramePr>
            <a:graphicFrameLocks noChangeAspect="1"/>
          </p:cNvGraphicFramePr>
          <p:nvPr/>
        </p:nvGraphicFramePr>
        <p:xfrm>
          <a:off x="3851275" y="1484313"/>
          <a:ext cx="204788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name="Equation" r:id="rId5" imgW="114201" imgH="139579" progId="Equation.3">
                  <p:embed/>
                </p:oleObj>
              </mc:Choice>
              <mc:Fallback>
                <p:oleObj name="Equation" r:id="rId5" imgW="114201" imgH="139579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484313"/>
                        <a:ext cx="204788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3"/>
          <p:cNvGraphicFramePr>
            <a:graphicFrameLocks noChangeAspect="1"/>
          </p:cNvGraphicFramePr>
          <p:nvPr/>
        </p:nvGraphicFramePr>
        <p:xfrm>
          <a:off x="4714875" y="1547813"/>
          <a:ext cx="36036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Equation" r:id="rId7" imgW="203112" imgH="241195" progId="Equation.3">
                  <p:embed/>
                </p:oleObj>
              </mc:Choice>
              <mc:Fallback>
                <p:oleObj name="Equation" r:id="rId7" imgW="203112" imgH="241195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1547813"/>
                        <a:ext cx="360363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5435600" y="1773238"/>
            <a:ext cx="649288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042988" y="3141663"/>
            <a:ext cx="1944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/>
              <a:t>P </a:t>
            </a:r>
            <a:r>
              <a:rPr lang="bg-BG" altLang="bg-BG"/>
              <a:t>- управление</a:t>
            </a:r>
            <a:endParaRPr lang="en-US" altLang="bg-BG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042988" y="3860800"/>
            <a:ext cx="2160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/>
              <a:t>PI </a:t>
            </a:r>
            <a:r>
              <a:rPr lang="bg-BG" altLang="bg-BG"/>
              <a:t>- управление</a:t>
            </a:r>
            <a:endParaRPr lang="en-US" altLang="bg-BG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042988" y="4508500"/>
            <a:ext cx="2449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/>
              <a:t>PID </a:t>
            </a:r>
            <a:r>
              <a:rPr lang="bg-BG" altLang="bg-BG"/>
              <a:t>- управление</a:t>
            </a:r>
            <a:endParaRPr lang="en-US" altLang="bg-BG"/>
          </a:p>
        </p:txBody>
      </p:sp>
      <p:graphicFrame>
        <p:nvGraphicFramePr>
          <p:cNvPr id="5125" name="Object 4"/>
          <p:cNvGraphicFramePr>
            <a:graphicFrameLocks noChangeAspect="1"/>
          </p:cNvGraphicFramePr>
          <p:nvPr/>
        </p:nvGraphicFramePr>
        <p:xfrm>
          <a:off x="4643438" y="3141663"/>
          <a:ext cx="79851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Equation" r:id="rId9" imgW="532937" imgH="215713" progId="Equation.3">
                  <p:embed/>
                </p:oleObj>
              </mc:Choice>
              <mc:Fallback>
                <p:oleObj name="Equation" r:id="rId9" imgW="532937" imgH="215713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141663"/>
                        <a:ext cx="798512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4643438" y="3789363"/>
          <a:ext cx="16922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Equation" r:id="rId11" imgW="1130300" imgH="279400" progId="Equation.3">
                  <p:embed/>
                </p:oleObj>
              </mc:Choice>
              <mc:Fallback>
                <p:oleObj name="Equation" r:id="rId11" imgW="1130300" imgH="2794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789363"/>
                        <a:ext cx="16922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4643438" y="4437063"/>
          <a:ext cx="24907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Equation" r:id="rId13" imgW="1663700" imgH="393700" progId="Equation.3">
                  <p:embed/>
                </p:oleObj>
              </mc:Choice>
              <mc:Fallback>
                <p:oleObj name="Equation" r:id="rId13" imgW="1663700" imgH="3937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437063"/>
                        <a:ext cx="2490787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24"/>
          <p:cNvGraphicFramePr>
            <a:graphicFrameLocks noChangeAspect="1"/>
          </p:cNvGraphicFramePr>
          <p:nvPr/>
        </p:nvGraphicFramePr>
        <p:xfrm>
          <a:off x="3924300" y="2349500"/>
          <a:ext cx="184308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name="Equation" r:id="rId15" imgW="1231366" imgH="228501" progId="Equation.3">
                  <p:embed/>
                </p:oleObj>
              </mc:Choice>
              <mc:Fallback>
                <p:oleObj name="Equation" r:id="rId15" imgW="1231366" imgH="228501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349500"/>
                        <a:ext cx="1843088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468313" y="333375"/>
            <a:ext cx="8204200" cy="579438"/>
          </a:xfrm>
        </p:spPr>
        <p:txBody>
          <a:bodyPr/>
          <a:lstStyle/>
          <a:p>
            <a:pPr marL="107950" indent="0" algn="ctr" eaLnBrk="1" hangingPunct="1">
              <a:buFont typeface="Arial" panose="020B0604020202020204" pitchFamily="34" charset="0"/>
              <a:buNone/>
            </a:pPr>
            <a:r>
              <a:rPr lang="bg-BG" altLang="en-US" smtClean="0">
                <a:solidFill>
                  <a:srgbClr val="00B0F0"/>
                </a:solidFill>
              </a:rPr>
              <a:t>Елементи от теория на управлението</a:t>
            </a: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1946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1946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1946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1946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19464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1946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Action Button: Information 1">
            <a:hlinkClick r:id="rId2" action="ppaction://program" highlightClick="1"/>
          </p:cNvPr>
          <p:cNvSpPr/>
          <p:nvPr/>
        </p:nvSpPr>
        <p:spPr>
          <a:xfrm>
            <a:off x="2051050" y="4868863"/>
            <a:ext cx="865188" cy="863600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69" name="TextBox 12"/>
          <p:cNvSpPr txBox="1">
            <a:spLocks noChangeArrowheads="1"/>
          </p:cNvSpPr>
          <p:nvPr/>
        </p:nvSpPr>
        <p:spPr bwMode="auto">
          <a:xfrm>
            <a:off x="1116013" y="836613"/>
            <a:ext cx="698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sz="2000" b="1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за движение с постоянна скорост</a:t>
            </a:r>
            <a:r>
              <a:rPr lang="en-US" altLang="bg-BG" sz="2000" b="1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bg-BG" altLang="bg-BG" sz="2000" b="1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bg-BG" sz="2000" b="1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Cruise control</a:t>
            </a:r>
            <a:endParaRPr lang="bg-BG" altLang="bg-BG" sz="200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468313" y="333375"/>
            <a:ext cx="8204200" cy="579438"/>
          </a:xfrm>
        </p:spPr>
        <p:txBody>
          <a:bodyPr/>
          <a:lstStyle/>
          <a:p>
            <a:pPr marL="107950" indent="0" algn="ctr" eaLnBrk="1" hangingPunct="1">
              <a:buFont typeface="Arial" panose="020B0604020202020204" pitchFamily="34" charset="0"/>
              <a:buNone/>
            </a:pPr>
            <a:r>
              <a:rPr lang="bg-BG" altLang="en-US" dirty="0" smtClean="0">
                <a:solidFill>
                  <a:srgbClr val="00B0F0"/>
                </a:solidFill>
              </a:rPr>
              <a:t>Елементи от теория на управлението</a:t>
            </a:r>
          </a:p>
        </p:txBody>
      </p:sp>
      <p:sp>
        <p:nvSpPr>
          <p:cNvPr id="51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51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513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5134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513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51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12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255979"/>
              </p:ext>
            </p:extLst>
          </p:nvPr>
        </p:nvGraphicFramePr>
        <p:xfrm>
          <a:off x="5341144" y="929408"/>
          <a:ext cx="29368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1" name="Equation" r:id="rId3" imgW="164957" imgH="241091" progId="Equation.3">
                  <p:embed/>
                </p:oleObj>
              </mc:Choice>
              <mc:Fallback>
                <p:oleObj name="Equation" r:id="rId3" imgW="164957" imgH="241091" progId="Equation.3">
                  <p:embed/>
                  <p:pic>
                    <p:nvPicPr>
                      <p:cNvPr id="512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144" y="929408"/>
                        <a:ext cx="293687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4117181" y="929408"/>
            <a:ext cx="1052513" cy="720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Arrow Connector 14"/>
          <p:cNvCxnSpPr>
            <a:endCxn id="14" idx="1"/>
          </p:cNvCxnSpPr>
          <p:nvPr/>
        </p:nvCxnSpPr>
        <p:spPr>
          <a:xfrm>
            <a:off x="3469481" y="1289771"/>
            <a:ext cx="647700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802382"/>
              </p:ext>
            </p:extLst>
          </p:nvPr>
        </p:nvGraphicFramePr>
        <p:xfrm>
          <a:off x="3612356" y="1000846"/>
          <a:ext cx="204788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2" name="Equation" r:id="rId5" imgW="114201" imgH="139579" progId="Equation.3">
                  <p:embed/>
                </p:oleObj>
              </mc:Choice>
              <mc:Fallback>
                <p:oleObj name="Equation" r:id="rId5" imgW="114201" imgH="139579" progId="Equation.3">
                  <p:embed/>
                  <p:pic>
                    <p:nvPicPr>
                      <p:cNvPr id="512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356" y="1000846"/>
                        <a:ext cx="204788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334172"/>
              </p:ext>
            </p:extLst>
          </p:nvPr>
        </p:nvGraphicFramePr>
        <p:xfrm>
          <a:off x="4475956" y="1064346"/>
          <a:ext cx="36036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3" name="Equation" r:id="rId7" imgW="203112" imgH="241195" progId="Equation.3">
                  <p:embed/>
                </p:oleObj>
              </mc:Choice>
              <mc:Fallback>
                <p:oleObj name="Equation" r:id="rId7" imgW="203112" imgH="241195" progId="Equation.3">
                  <p:embed/>
                  <p:pic>
                    <p:nvPicPr>
                      <p:cNvPr id="512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956" y="1064346"/>
                        <a:ext cx="360363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5196681" y="1289771"/>
            <a:ext cx="649288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042091" y="2413697"/>
            <a:ext cx="1944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dirty="0"/>
              <a:t>P </a:t>
            </a:r>
            <a:r>
              <a:rPr lang="bg-BG" altLang="bg-BG" dirty="0"/>
              <a:t>- управление</a:t>
            </a:r>
            <a:endParaRPr lang="en-US" altLang="bg-BG" dirty="0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042988" y="3860800"/>
            <a:ext cx="2160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/>
              <a:t>PI </a:t>
            </a:r>
            <a:r>
              <a:rPr lang="bg-BG" altLang="bg-BG"/>
              <a:t>- управление</a:t>
            </a:r>
            <a:endParaRPr lang="en-US" altLang="bg-BG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042091" y="5288056"/>
            <a:ext cx="2449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dirty="0" smtClean="0"/>
              <a:t>PD </a:t>
            </a:r>
            <a:r>
              <a:rPr lang="bg-BG" altLang="bg-BG" dirty="0"/>
              <a:t>- управление</a:t>
            </a:r>
            <a:endParaRPr lang="en-US" altLang="bg-BG" dirty="0"/>
          </a:p>
        </p:txBody>
      </p:sp>
      <p:graphicFrame>
        <p:nvGraphicFramePr>
          <p:cNvPr id="51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797363"/>
              </p:ext>
            </p:extLst>
          </p:nvPr>
        </p:nvGraphicFramePr>
        <p:xfrm>
          <a:off x="4642541" y="2454675"/>
          <a:ext cx="79851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4" name="Equation" r:id="rId9" imgW="532937" imgH="215713" progId="Equation.3">
                  <p:embed/>
                </p:oleObj>
              </mc:Choice>
              <mc:Fallback>
                <p:oleObj name="Equation" r:id="rId9" imgW="532937" imgH="215713" progId="Equation.3">
                  <p:embed/>
                  <p:pic>
                    <p:nvPicPr>
                      <p:cNvPr id="51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2541" y="2454675"/>
                        <a:ext cx="798512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4643438" y="3789363"/>
          <a:ext cx="16922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5" name="Equation" r:id="rId11" imgW="1130300" imgH="279400" progId="Equation.3">
                  <p:embed/>
                </p:oleObj>
              </mc:Choice>
              <mc:Fallback>
                <p:oleObj name="Equation" r:id="rId11" imgW="1130300" imgH="279400" progId="Equation.3">
                  <p:embed/>
                  <p:pic>
                    <p:nvPicPr>
                      <p:cNvPr id="460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789363"/>
                        <a:ext cx="16922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39646"/>
              </p:ext>
            </p:extLst>
          </p:nvPr>
        </p:nvGraphicFramePr>
        <p:xfrm>
          <a:off x="4606925" y="5216919"/>
          <a:ext cx="15779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6" name="Equation" r:id="rId13" imgW="1054080" imgH="393480" progId="Equation.DSMT4">
                  <p:embed/>
                </p:oleObj>
              </mc:Choice>
              <mc:Fallback>
                <p:oleObj name="Equation" r:id="rId13" imgW="1054080" imgH="393480" progId="Equation.DSMT4">
                  <p:embed/>
                  <p:pic>
                    <p:nvPicPr>
                      <p:cNvPr id="460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925" y="5216919"/>
                        <a:ext cx="1577975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847095"/>
              </p:ext>
            </p:extLst>
          </p:nvPr>
        </p:nvGraphicFramePr>
        <p:xfrm>
          <a:off x="3685381" y="1866033"/>
          <a:ext cx="184308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7" name="Equation" r:id="rId15" imgW="1231366" imgH="228501" progId="Equation.3">
                  <p:embed/>
                </p:oleObj>
              </mc:Choice>
              <mc:Fallback>
                <p:oleObj name="Equation" r:id="rId15" imgW="1231366" imgH="228501" progId="Equation.3">
                  <p:embed/>
                  <p:pic>
                    <p:nvPicPr>
                      <p:cNvPr id="512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381" y="1866033"/>
                        <a:ext cx="1843088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68313" y="2828836"/>
            <a:ext cx="83521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bg-BG" altLang="bg-BG" dirty="0" smtClean="0">
                <a:cs typeface="Times New Roman" panose="02020603050405020304" pitchFamily="18" charset="0"/>
              </a:rPr>
              <a:t>Пропорционалният контролер намалява времето за реакция на системата, увеличава пререгулирането и намалява стационарната грешка (отклонение)</a:t>
            </a:r>
            <a:r>
              <a:rPr lang="en-US" altLang="bg-BG" dirty="0" smtClean="0">
                <a:cs typeface="Times New Roman" panose="02020603050405020304" pitchFamily="18" charset="0"/>
              </a:rPr>
              <a:t>.  </a:t>
            </a:r>
            <a:endParaRPr lang="en-US" altLang="bg-BG" dirty="0"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7193" y="5777495"/>
            <a:ext cx="8387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bg-BG" altLang="bg-BG" dirty="0" smtClean="0">
                <a:cs typeface="Times New Roman" panose="02020603050405020304" pitchFamily="18" charset="0"/>
              </a:rPr>
              <a:t>Диференциалният контролер намалява както пререгулирането, така и продължителността на преходния процес</a:t>
            </a:r>
            <a:r>
              <a:rPr lang="en-US" altLang="bg-BG" dirty="0" smtClean="0">
                <a:cs typeface="Times New Roman" panose="02020603050405020304" pitchFamily="18" charset="0"/>
              </a:rPr>
              <a:t>.</a:t>
            </a:r>
            <a:endParaRPr lang="en-US" altLang="bg-BG" dirty="0"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3742" y="4256718"/>
            <a:ext cx="8547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bg-BG" altLang="bg-BG" dirty="0" smtClean="0">
                <a:cs typeface="Times New Roman" panose="02020603050405020304" pitchFamily="18" charset="0"/>
              </a:rPr>
              <a:t>Интегралният контролер намалява времето за реакция и елиминира стационарната грешка</a:t>
            </a:r>
            <a:r>
              <a:rPr lang="en-US" altLang="bg-BG" dirty="0" smtClean="0">
                <a:cs typeface="Times New Roman" panose="02020603050405020304" pitchFamily="18" charset="0"/>
              </a:rPr>
              <a:t>, </a:t>
            </a:r>
            <a:r>
              <a:rPr lang="bg-BG" altLang="bg-BG" dirty="0" smtClean="0">
                <a:cs typeface="Times New Roman" panose="02020603050405020304" pitchFamily="18" charset="0"/>
              </a:rPr>
              <a:t>но увеличава както пререгулирането, така и продължителността</a:t>
            </a:r>
            <a:r>
              <a:rPr lang="en-US" altLang="bg-BG" dirty="0" smtClean="0">
                <a:cs typeface="Times New Roman" panose="02020603050405020304" pitchFamily="18" charset="0"/>
              </a:rPr>
              <a:t> </a:t>
            </a:r>
            <a:r>
              <a:rPr lang="bg-BG" altLang="bg-BG" dirty="0" smtClean="0">
                <a:cs typeface="Times New Roman" panose="02020603050405020304" pitchFamily="18" charset="0"/>
              </a:rPr>
              <a:t>на преходния процес</a:t>
            </a:r>
            <a:r>
              <a:rPr lang="en-US" altLang="bg-BG" dirty="0" smtClean="0">
                <a:cs typeface="Times New Roman" panose="02020603050405020304" pitchFamily="18" charset="0"/>
              </a:rPr>
              <a:t>a</a:t>
            </a:r>
            <a:r>
              <a:rPr lang="bg-BG" altLang="bg-BG" dirty="0" smtClean="0">
                <a:cs typeface="Times New Roman" panose="02020603050405020304" pitchFamily="18" charset="0"/>
              </a:rPr>
              <a:t>.</a:t>
            </a:r>
            <a:endParaRPr lang="en-US" altLang="bg-BG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956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4375" y="328613"/>
            <a:ext cx="8204200" cy="579437"/>
          </a:xfrm>
        </p:spPr>
        <p:txBody>
          <a:bodyPr/>
          <a:lstStyle/>
          <a:p>
            <a:pPr marL="107950" indent="0" algn="ctr" eaLnBrk="1" hangingPunct="1">
              <a:buFont typeface="Arial" panose="020B0604020202020204" pitchFamily="34" charset="0"/>
              <a:buNone/>
            </a:pPr>
            <a:r>
              <a:rPr lang="bg-BG" altLang="en-US" smtClean="0">
                <a:solidFill>
                  <a:srgbClr val="00B0F0"/>
                </a:solidFill>
              </a:rPr>
              <a:t>Елементи от теория на управлението</a:t>
            </a: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2048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2048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20487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20488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204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2" name="TextBox 11"/>
          <p:cNvSpPr txBox="1">
            <a:spLocks noChangeArrowheads="1"/>
          </p:cNvSpPr>
          <p:nvPr/>
        </p:nvSpPr>
        <p:spPr bwMode="auto">
          <a:xfrm>
            <a:off x="1258888" y="836613"/>
            <a:ext cx="698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sz="2000" b="1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за движение с постоянна скорост</a:t>
            </a:r>
            <a:r>
              <a:rPr lang="en-US" altLang="bg-BG" sz="2000" b="1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bg-BG" altLang="bg-BG" sz="2000" b="1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bg-BG" sz="2000" b="1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Cruise control</a:t>
            </a:r>
            <a:endParaRPr lang="bg-BG" altLang="bg-BG" sz="2000">
              <a:solidFill>
                <a:srgbClr val="00B0F0"/>
              </a:solidFill>
            </a:endParaRPr>
          </a:p>
        </p:txBody>
      </p:sp>
      <p:pic>
        <p:nvPicPr>
          <p:cNvPr id="20493" name="Picture 12" descr="1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5148263" cy="321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4" name="Picture 13" descr="1b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213100"/>
            <a:ext cx="5148262" cy="321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5" name="TextBox 14"/>
          <p:cNvSpPr txBox="1">
            <a:spLocks noChangeArrowheads="1"/>
          </p:cNvSpPr>
          <p:nvPr/>
        </p:nvSpPr>
        <p:spPr bwMode="auto">
          <a:xfrm>
            <a:off x="6084888" y="19161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dirty="0"/>
              <a:t>P </a:t>
            </a:r>
            <a:r>
              <a:rPr lang="bg-BG" altLang="bg-BG" dirty="0"/>
              <a:t>- управление</a:t>
            </a:r>
            <a:endParaRPr lang="en-US" altLang="bg-BG" dirty="0"/>
          </a:p>
        </p:txBody>
      </p:sp>
      <p:sp>
        <p:nvSpPr>
          <p:cNvPr id="16" name="Action Button: Information 15">
            <a:hlinkClick r:id="rId4" action="ppaction://program" highlightClick="1"/>
          </p:cNvPr>
          <p:cNvSpPr/>
          <p:nvPr/>
        </p:nvSpPr>
        <p:spPr>
          <a:xfrm>
            <a:off x="2051050" y="4868863"/>
            <a:ext cx="865188" cy="863600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4" descr="2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1268413"/>
            <a:ext cx="5133975" cy="320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468313" y="333375"/>
            <a:ext cx="8204200" cy="579438"/>
          </a:xfrm>
        </p:spPr>
        <p:txBody>
          <a:bodyPr/>
          <a:lstStyle/>
          <a:p>
            <a:pPr marL="107950" indent="0" algn="ctr" eaLnBrk="1" hangingPunct="1">
              <a:buFont typeface="Arial" panose="020B0604020202020204" pitchFamily="34" charset="0"/>
              <a:buNone/>
            </a:pPr>
            <a:r>
              <a:rPr lang="bg-BG" altLang="en-US" smtClean="0">
                <a:solidFill>
                  <a:srgbClr val="00B0F0"/>
                </a:solidFill>
              </a:rPr>
              <a:t>Елементи от теория на управлението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2151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2151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21512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21513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215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7" name="TextBox 11"/>
          <p:cNvSpPr txBox="1">
            <a:spLocks noChangeArrowheads="1"/>
          </p:cNvSpPr>
          <p:nvPr/>
        </p:nvSpPr>
        <p:spPr bwMode="auto">
          <a:xfrm>
            <a:off x="1116013" y="836613"/>
            <a:ext cx="698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sz="2000" b="1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за движение с постоянна скорост</a:t>
            </a:r>
            <a:r>
              <a:rPr lang="en-US" altLang="bg-BG" sz="2000" b="1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bg-BG" altLang="bg-BG" sz="2000" b="1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bg-BG" sz="2000" b="1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Cruise control</a:t>
            </a:r>
            <a:endParaRPr lang="bg-BG" altLang="bg-BG" sz="2000">
              <a:solidFill>
                <a:srgbClr val="00B0F0"/>
              </a:solidFill>
            </a:endParaRPr>
          </a:p>
        </p:txBody>
      </p:sp>
      <p:pic>
        <p:nvPicPr>
          <p:cNvPr id="21518" name="Picture 15" descr="2b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3235325"/>
            <a:ext cx="507682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9" name="TextBox 16"/>
          <p:cNvSpPr txBox="1">
            <a:spLocks noChangeArrowheads="1"/>
          </p:cNvSpPr>
          <p:nvPr/>
        </p:nvSpPr>
        <p:spPr bwMode="auto">
          <a:xfrm>
            <a:off x="6084888" y="1916113"/>
            <a:ext cx="223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/>
              <a:t>PI </a:t>
            </a:r>
            <a:r>
              <a:rPr lang="bg-BG" altLang="bg-BG"/>
              <a:t>- управление</a:t>
            </a:r>
            <a:endParaRPr lang="en-US" altLang="bg-BG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268413"/>
            <a:ext cx="81534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468313" y="333375"/>
            <a:ext cx="8204200" cy="579438"/>
          </a:xfrm>
        </p:spPr>
        <p:txBody>
          <a:bodyPr/>
          <a:lstStyle/>
          <a:p>
            <a:pPr marL="107950" indent="0" algn="ctr" eaLnBrk="1" hangingPunct="1">
              <a:buFont typeface="Arial" panose="020B0604020202020204" pitchFamily="34" charset="0"/>
              <a:buNone/>
            </a:pPr>
            <a:r>
              <a:rPr lang="bg-BG" altLang="en-US" smtClean="0">
                <a:solidFill>
                  <a:srgbClr val="00B0F0"/>
                </a:solidFill>
              </a:rPr>
              <a:t>Елементи от теория на управлението</a:t>
            </a:r>
          </a:p>
        </p:txBody>
      </p:sp>
      <p:sp>
        <p:nvSpPr>
          <p:cNvPr id="61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61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615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6158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6159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61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3" name="TextBox 11"/>
          <p:cNvSpPr txBox="1">
            <a:spLocks noChangeArrowheads="1"/>
          </p:cNvSpPr>
          <p:nvPr/>
        </p:nvSpPr>
        <p:spPr bwMode="auto">
          <a:xfrm>
            <a:off x="1042988" y="836613"/>
            <a:ext cx="698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bg-BG" altLang="bg-BG" sz="2000" b="1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за активно окачване</a:t>
            </a:r>
            <a:endParaRPr lang="bg-BG" altLang="bg-BG" sz="2000">
              <a:solidFill>
                <a:srgbClr val="00B0F0"/>
              </a:solidFill>
            </a:endParaRPr>
          </a:p>
        </p:txBody>
      </p:sp>
      <p:sp>
        <p:nvSpPr>
          <p:cNvPr id="6164" name="TextBox 17"/>
          <p:cNvSpPr txBox="1">
            <a:spLocks noChangeArrowheads="1"/>
          </p:cNvSpPr>
          <p:nvPr/>
        </p:nvSpPr>
        <p:spPr bwMode="auto">
          <a:xfrm>
            <a:off x="1808163" y="2768600"/>
            <a:ext cx="125095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bg-BG" altLang="bg-BG" sz="1200"/>
              <a:t>система окачване</a:t>
            </a:r>
            <a:endParaRPr lang="en-US" altLang="bg-BG" sz="1200"/>
          </a:p>
        </p:txBody>
      </p:sp>
      <p:sp>
        <p:nvSpPr>
          <p:cNvPr id="6165" name="TextBox 18"/>
          <p:cNvSpPr txBox="1">
            <a:spLocks noChangeArrowheads="1"/>
          </p:cNvSpPr>
          <p:nvPr/>
        </p:nvSpPr>
        <p:spPr bwMode="auto">
          <a:xfrm>
            <a:off x="1519238" y="3273425"/>
            <a:ext cx="1800225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bg-BG" altLang="bg-BG" sz="1200"/>
              <a:t>неподресорни маси</a:t>
            </a:r>
            <a:endParaRPr lang="en-US" altLang="bg-BG" sz="1200"/>
          </a:p>
        </p:txBody>
      </p:sp>
      <p:sp>
        <p:nvSpPr>
          <p:cNvPr id="6166" name="TextBox 19"/>
          <p:cNvSpPr txBox="1">
            <a:spLocks noChangeArrowheads="1"/>
          </p:cNvSpPr>
          <p:nvPr/>
        </p:nvSpPr>
        <p:spPr bwMode="auto">
          <a:xfrm>
            <a:off x="3176588" y="2120900"/>
            <a:ext cx="1800225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bg-BG" altLang="bg-BG" sz="1200"/>
              <a:t>подресорни маси</a:t>
            </a:r>
            <a:endParaRPr lang="en-US" altLang="bg-BG" sz="1200"/>
          </a:p>
        </p:txBody>
      </p:sp>
      <p:sp>
        <p:nvSpPr>
          <p:cNvPr id="6167" name="TextBox 20"/>
          <p:cNvSpPr txBox="1">
            <a:spLocks noChangeArrowheads="1"/>
          </p:cNvSpPr>
          <p:nvPr/>
        </p:nvSpPr>
        <p:spPr bwMode="auto">
          <a:xfrm>
            <a:off x="1736725" y="3849688"/>
            <a:ext cx="1798638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bg-BG" altLang="bg-BG" sz="1200"/>
              <a:t>пътни смущения</a:t>
            </a:r>
            <a:endParaRPr lang="en-US" altLang="bg-BG" sz="1200"/>
          </a:p>
        </p:txBody>
      </p:sp>
      <p:graphicFrame>
        <p:nvGraphicFramePr>
          <p:cNvPr id="22" name="Object 4"/>
          <p:cNvGraphicFramePr>
            <a:graphicFrameLocks noChangeAspect="1"/>
          </p:cNvGraphicFramePr>
          <p:nvPr/>
        </p:nvGraphicFramePr>
        <p:xfrm>
          <a:off x="250825" y="4510088"/>
          <a:ext cx="284163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" name="Equation" r:id="rId4" imgW="190500" imgH="228600" progId="Equation.3">
                  <p:embed/>
                </p:oleObj>
              </mc:Choice>
              <mc:Fallback>
                <p:oleObj name="Equation" r:id="rId4" imgW="190500" imgH="2286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510088"/>
                        <a:ext cx="284163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250825" y="4941888"/>
          <a:ext cx="284163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" name="Equation" r:id="rId6" imgW="190500" imgH="228600" progId="Equation.3">
                  <p:embed/>
                </p:oleObj>
              </mc:Choice>
              <mc:Fallback>
                <p:oleObj name="Equation" r:id="rId6" imgW="190500" imgH="2286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941888"/>
                        <a:ext cx="284163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250825" y="5445125"/>
          <a:ext cx="246063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Equation" r:id="rId8" imgW="165028" imgH="228501" progId="Equation.3">
                  <p:embed/>
                </p:oleObj>
              </mc:Choice>
              <mc:Fallback>
                <p:oleObj name="Equation" r:id="rId8" imgW="165028" imgH="228501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445125"/>
                        <a:ext cx="246063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84213" y="4581525"/>
            <a:ext cx="3455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sz="1400"/>
              <a:t>- еластична сила в окачването</a:t>
            </a:r>
            <a:endParaRPr lang="en-US" altLang="bg-BG" sz="140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84213" y="5013325"/>
            <a:ext cx="3455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sz="1400"/>
              <a:t>- дисипативна сила в окачването</a:t>
            </a:r>
            <a:endParaRPr lang="en-US" altLang="bg-BG" sz="140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84213" y="5445125"/>
            <a:ext cx="3455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sz="1400"/>
              <a:t>- еластична сила в гумата</a:t>
            </a:r>
            <a:endParaRPr lang="en-US" altLang="bg-BG" sz="1400"/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4356100" y="4581525"/>
          <a:ext cx="4159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" name="Equation" r:id="rId10" imgW="279279" imgH="203112" progId="Equation.3">
                  <p:embed/>
                </p:oleObj>
              </mc:Choice>
              <mc:Fallback>
                <p:oleObj name="Equation" r:id="rId10" imgW="279279" imgH="203112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581525"/>
                        <a:ext cx="4159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4356100" y="5013325"/>
          <a:ext cx="47148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" name="Equation" r:id="rId12" imgW="317362" imgH="228501" progId="Equation.3">
                  <p:embed/>
                </p:oleObj>
              </mc:Choice>
              <mc:Fallback>
                <p:oleObj name="Equation" r:id="rId12" imgW="317362" imgH="228501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013325"/>
                        <a:ext cx="471488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4356100" y="5516563"/>
          <a:ext cx="4921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name="Equation" r:id="rId14" imgW="330057" imgH="215806" progId="Equation.3">
                  <p:embed/>
                </p:oleObj>
              </mc:Choice>
              <mc:Fallback>
                <p:oleObj name="Equation" r:id="rId14" imgW="330057" imgH="215806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516563"/>
                        <a:ext cx="492125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787900" y="4581525"/>
            <a:ext cx="3960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sz="1400"/>
              <a:t>- преместване на подресорните маси</a:t>
            </a:r>
            <a:endParaRPr lang="en-US" altLang="bg-BG" sz="1400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787900" y="5013325"/>
            <a:ext cx="3960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sz="1400"/>
              <a:t>- преместване на неподресорните маси</a:t>
            </a:r>
            <a:endParaRPr lang="en-US" altLang="bg-BG" sz="1400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787900" y="5516563"/>
            <a:ext cx="3960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sz="1400"/>
              <a:t>- кинематично смущение от пътя</a:t>
            </a:r>
            <a:endParaRPr lang="en-US" altLang="bg-BG" sz="1400"/>
          </a:p>
        </p:txBody>
      </p:sp>
      <p:sp>
        <p:nvSpPr>
          <p:cNvPr id="31" name="Rectangle 30"/>
          <p:cNvSpPr/>
          <p:nvPr/>
        </p:nvSpPr>
        <p:spPr>
          <a:xfrm>
            <a:off x="5292725" y="1268413"/>
            <a:ext cx="3240088" cy="2952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468313" y="333375"/>
            <a:ext cx="8204200" cy="579438"/>
          </a:xfrm>
        </p:spPr>
        <p:txBody>
          <a:bodyPr/>
          <a:lstStyle/>
          <a:p>
            <a:pPr marL="107950" indent="0" algn="ctr" eaLnBrk="1" hangingPunct="1">
              <a:buFont typeface="Arial" panose="020B0604020202020204" pitchFamily="34" charset="0"/>
              <a:buNone/>
            </a:pPr>
            <a:r>
              <a:rPr lang="bg-BG" altLang="en-US" smtClean="0">
                <a:solidFill>
                  <a:srgbClr val="00B0F0"/>
                </a:solidFill>
              </a:rPr>
              <a:t>Елементи от теория на управлението</a:t>
            </a:r>
          </a:p>
        </p:txBody>
      </p:sp>
      <p:sp>
        <p:nvSpPr>
          <p:cNvPr id="717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717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717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7180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7181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71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5" name="TextBox 11"/>
          <p:cNvSpPr txBox="1">
            <a:spLocks noChangeArrowheads="1"/>
          </p:cNvSpPr>
          <p:nvPr/>
        </p:nvSpPr>
        <p:spPr bwMode="auto">
          <a:xfrm>
            <a:off x="1042988" y="836613"/>
            <a:ext cx="698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bg-BG" altLang="bg-BG" sz="2000" b="1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за активно окачване</a:t>
            </a:r>
            <a:endParaRPr lang="bg-BG" altLang="bg-BG" sz="2000">
              <a:solidFill>
                <a:srgbClr val="00B0F0"/>
              </a:solidFill>
            </a:endParaRPr>
          </a:p>
        </p:txBody>
      </p:sp>
      <p:pic>
        <p:nvPicPr>
          <p:cNvPr id="718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96975"/>
            <a:ext cx="2447925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7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268413"/>
            <a:ext cx="29432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70" name="Object 11"/>
          <p:cNvGraphicFramePr>
            <a:graphicFrameLocks noChangeAspect="1"/>
          </p:cNvGraphicFramePr>
          <p:nvPr/>
        </p:nvGraphicFramePr>
        <p:xfrm>
          <a:off x="971550" y="3933825"/>
          <a:ext cx="12922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Equation" r:id="rId5" imgW="863225" imgH="228501" progId="Equation.3">
                  <p:embed/>
                </p:oleObj>
              </mc:Choice>
              <mc:Fallback>
                <p:oleObj name="Equation" r:id="rId5" imgW="863225" imgH="228501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933825"/>
                        <a:ext cx="129222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2"/>
          <p:cNvGraphicFramePr>
            <a:graphicFrameLocks noChangeAspect="1"/>
          </p:cNvGraphicFramePr>
          <p:nvPr/>
        </p:nvGraphicFramePr>
        <p:xfrm>
          <a:off x="971550" y="4365625"/>
          <a:ext cx="12922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Equation" r:id="rId7" imgW="863225" imgH="228501" progId="Equation.3">
                  <p:embed/>
                </p:oleObj>
              </mc:Choice>
              <mc:Fallback>
                <p:oleObj name="Equation" r:id="rId7" imgW="863225" imgH="228501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365625"/>
                        <a:ext cx="129222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4"/>
          <p:cNvGraphicFramePr>
            <a:graphicFrameLocks noChangeAspect="1"/>
          </p:cNvGraphicFramePr>
          <p:nvPr/>
        </p:nvGraphicFramePr>
        <p:xfrm>
          <a:off x="914400" y="4797425"/>
          <a:ext cx="14065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Equation" r:id="rId9" imgW="939800" imgH="228600" progId="Equation.3">
                  <p:embed/>
                </p:oleObj>
              </mc:Choice>
              <mc:Fallback>
                <p:oleObj name="Equation" r:id="rId9" imgW="939800" imgH="2286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97425"/>
                        <a:ext cx="140652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3" name="Object 15"/>
          <p:cNvGraphicFramePr>
            <a:graphicFrameLocks noChangeAspect="1"/>
          </p:cNvGraphicFramePr>
          <p:nvPr/>
        </p:nvGraphicFramePr>
        <p:xfrm>
          <a:off x="4572000" y="4005263"/>
          <a:ext cx="24320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Equation" r:id="rId11" imgW="1625600" imgH="228600" progId="Equation.3">
                  <p:embed/>
                </p:oleObj>
              </mc:Choice>
              <mc:Fallback>
                <p:oleObj name="Equation" r:id="rId11" imgW="1625600" imgH="2286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005263"/>
                        <a:ext cx="24320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4" name="Object 16"/>
          <p:cNvGraphicFramePr>
            <a:graphicFrameLocks noChangeAspect="1"/>
          </p:cNvGraphicFramePr>
          <p:nvPr/>
        </p:nvGraphicFramePr>
        <p:xfrm>
          <a:off x="4500563" y="4652963"/>
          <a:ext cx="338296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Equation" r:id="rId13" imgW="2260600" imgH="228600" progId="Equation.3">
                  <p:embed/>
                </p:oleObj>
              </mc:Choice>
              <mc:Fallback>
                <p:oleObj name="Equation" r:id="rId13" imgW="2260600" imgH="2286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652963"/>
                        <a:ext cx="3382962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27088" y="115888"/>
            <a:ext cx="7561262" cy="64865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bg-BG" altLang="en-US" sz="2800" b="1" dirty="0" smtClean="0">
                <a:solidFill>
                  <a:srgbClr val="000099"/>
                </a:solidFill>
                <a:latin typeface="+mn-lt"/>
                <a:cs typeface="Arial" charset="0"/>
              </a:rPr>
              <a:t>Съдържание: </a:t>
            </a:r>
            <a:r>
              <a:rPr lang="bg-BG" altLang="en-US" sz="2400" b="1" dirty="0" smtClean="0">
                <a:solidFill>
                  <a:srgbClr val="000099"/>
                </a:solidFill>
                <a:latin typeface="+mn-lt"/>
                <a:cs typeface="Arial" charset="0"/>
              </a:rPr>
              <a:t>лекции</a:t>
            </a:r>
            <a:endParaRPr lang="bg-BG" altLang="en-US" sz="1600" dirty="0">
              <a:solidFill>
                <a:srgbClr val="000099"/>
              </a:solidFill>
              <a:latin typeface="Arial" panose="020B0604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+mn-lt"/>
                <a:cs typeface="Arial" charset="0"/>
              </a:rPr>
              <a:t>Общи сведения за машините и механизмите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bg-BG" sz="2000" dirty="0">
                <a:solidFill>
                  <a:schemeClr val="accent3">
                    <a:lumMod val="50000"/>
                  </a:schemeClr>
                </a:solidFill>
                <a:latin typeface="+mn-lt"/>
                <a:cs typeface="Arial" charset="0"/>
              </a:rPr>
              <a:t>Кинематика на механизмите 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bg-BG" sz="2000" dirty="0">
                <a:solidFill>
                  <a:schemeClr val="accent3">
                    <a:lumMod val="50000"/>
                  </a:schemeClr>
                </a:solidFill>
                <a:latin typeface="+mn-lt"/>
                <a:cs typeface="Arial" charset="0"/>
              </a:rPr>
              <a:t>Статика на твърдо тяло 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+mn-lt"/>
                <a:cs typeface="Arial" charset="0"/>
              </a:rPr>
              <a:t>Геометрични и масови характеристики на телата 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+mn-lt"/>
                <a:cs typeface="Arial" charset="0"/>
              </a:rPr>
              <a:t>Сили на триене в кинематичните двоици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bg-BG" sz="2000" dirty="0">
                <a:solidFill>
                  <a:schemeClr val="accent3">
                    <a:lumMod val="50000"/>
                  </a:schemeClr>
                </a:solidFill>
                <a:latin typeface="+mn-lt"/>
                <a:cs typeface="Arial" charset="0"/>
              </a:rPr>
              <a:t>Якост на телата 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bg-BG" sz="2000" dirty="0">
                <a:solidFill>
                  <a:schemeClr val="accent3">
                    <a:lumMod val="50000"/>
                  </a:schemeClr>
                </a:solidFill>
                <a:latin typeface="+mn-lt"/>
                <a:cs typeface="Arial" charset="0"/>
              </a:rPr>
              <a:t>Еластични елементи 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bg-BG" sz="2000" dirty="0">
                <a:solidFill>
                  <a:schemeClr val="accent3">
                    <a:lumMod val="50000"/>
                  </a:schemeClr>
                </a:solidFill>
                <a:latin typeface="+mn-lt"/>
                <a:cs typeface="Arial" charset="0"/>
              </a:rPr>
              <a:t>Машинни съединения 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bg-BG" sz="2000" dirty="0">
                <a:solidFill>
                  <a:schemeClr val="accent3">
                    <a:lumMod val="50000"/>
                  </a:schemeClr>
                </a:solidFill>
                <a:latin typeface="+mn-lt"/>
                <a:cs typeface="Arial" charset="0"/>
              </a:rPr>
              <a:t>Съединители 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bg-BG" sz="2000" dirty="0">
                <a:solidFill>
                  <a:schemeClr val="accent3">
                    <a:lumMod val="50000"/>
                  </a:schemeClr>
                </a:solidFill>
                <a:latin typeface="+mn-lt"/>
                <a:cs typeface="Arial" charset="0"/>
              </a:rPr>
              <a:t>Лагерни опори 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+mn-lt"/>
                <a:cs typeface="Arial" charset="0"/>
              </a:rPr>
              <a:t>Механизми с постоянно предавателно отношение 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bg-BG" sz="2000" dirty="0">
                <a:solidFill>
                  <a:schemeClr val="accent3">
                    <a:lumMod val="50000"/>
                  </a:schemeClr>
                </a:solidFill>
                <a:latin typeface="+mn-lt"/>
                <a:cs typeface="Arial" charset="0"/>
              </a:rPr>
              <a:t>Динамика на механични системи 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bg-BG" sz="2000" dirty="0">
                <a:solidFill>
                  <a:schemeClr val="accent3">
                    <a:lumMod val="50000"/>
                  </a:schemeClr>
                </a:solidFill>
                <a:latin typeface="+mn-lt"/>
                <a:cs typeface="Arial" charset="0"/>
              </a:rPr>
              <a:t>Механични трептения 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  <a:latin typeface="+mn-lt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bg-BG" sz="2000" dirty="0" smtClean="0">
                <a:solidFill>
                  <a:srgbClr val="FF0000"/>
                </a:solidFill>
                <a:latin typeface="+mn-lt"/>
                <a:cs typeface="Arial" charset="0"/>
              </a:rPr>
              <a:t>Елементи от теория на управлението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bg-BG" sz="2000" dirty="0" smtClean="0">
                <a:solidFill>
                  <a:srgbClr val="000099"/>
                </a:solidFill>
                <a:latin typeface="+mn-lt"/>
                <a:cs typeface="Arial" charset="0"/>
              </a:rPr>
              <a:t>МЕМС</a:t>
            </a:r>
            <a:endParaRPr lang="bg-BG" sz="2000" dirty="0">
              <a:solidFill>
                <a:srgbClr val="000099"/>
              </a:solidFill>
              <a:latin typeface="+mn-lt"/>
              <a:cs typeface="Arial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468313" y="333375"/>
            <a:ext cx="8204200" cy="579438"/>
          </a:xfrm>
        </p:spPr>
        <p:txBody>
          <a:bodyPr/>
          <a:lstStyle/>
          <a:p>
            <a:pPr marL="107950" indent="0" algn="ctr" eaLnBrk="1" hangingPunct="1">
              <a:buFont typeface="Arial" panose="020B0604020202020204" pitchFamily="34" charset="0"/>
              <a:buNone/>
            </a:pPr>
            <a:r>
              <a:rPr lang="bg-BG" altLang="en-US" smtClean="0">
                <a:solidFill>
                  <a:srgbClr val="00B0F0"/>
                </a:solidFill>
              </a:rPr>
              <a:t>Елементи от теория на управлението</a:t>
            </a:r>
          </a:p>
        </p:txBody>
      </p:sp>
      <p:sp>
        <p:nvSpPr>
          <p:cNvPr id="82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820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820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820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8204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820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82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9" name="TextBox 11"/>
          <p:cNvSpPr txBox="1">
            <a:spLocks noChangeArrowheads="1"/>
          </p:cNvSpPr>
          <p:nvPr/>
        </p:nvSpPr>
        <p:spPr bwMode="auto">
          <a:xfrm>
            <a:off x="1042988" y="836613"/>
            <a:ext cx="698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bg-BG" altLang="bg-BG" sz="2000" b="1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за активно окачване</a:t>
            </a:r>
            <a:endParaRPr lang="bg-BG" altLang="bg-BG" sz="2000">
              <a:solidFill>
                <a:srgbClr val="00B0F0"/>
              </a:solidFill>
            </a:endParaRPr>
          </a:p>
        </p:txBody>
      </p:sp>
      <p:pic>
        <p:nvPicPr>
          <p:cNvPr id="821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268413"/>
            <a:ext cx="29432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1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268413"/>
            <a:ext cx="29051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971550" y="4076700"/>
          <a:ext cx="24320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Equation" r:id="rId5" imgW="1625600" imgH="228600" progId="Equation.3">
                  <p:embed/>
                </p:oleObj>
              </mc:Choice>
              <mc:Fallback>
                <p:oleObj name="Equation" r:id="rId5" imgW="1625600" imgH="2286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76700"/>
                        <a:ext cx="24320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6"/>
          <p:cNvGraphicFramePr>
            <a:graphicFrameLocks noChangeAspect="1"/>
          </p:cNvGraphicFramePr>
          <p:nvPr/>
        </p:nvGraphicFramePr>
        <p:xfrm>
          <a:off x="900113" y="4724400"/>
          <a:ext cx="338296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Equation" r:id="rId7" imgW="2260600" imgH="228600" progId="Equation.3">
                  <p:embed/>
                </p:oleObj>
              </mc:Choice>
              <mc:Fallback>
                <p:oleObj name="Equation" r:id="rId7" imgW="2260600" imgH="2286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24400"/>
                        <a:ext cx="3382962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5538788" y="4076700"/>
          <a:ext cx="265906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Equation" r:id="rId9" imgW="1778000" imgH="228600" progId="Equation.3">
                  <p:embed/>
                </p:oleObj>
              </mc:Choice>
              <mc:Fallback>
                <p:oleObj name="Equation" r:id="rId9" imgW="1778000" imgH="2286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788" y="4076700"/>
                        <a:ext cx="2659062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5465763" y="4724400"/>
          <a:ext cx="361156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Equation" r:id="rId11" imgW="2413000" imgH="228600" progId="Equation.3">
                  <p:embed/>
                </p:oleObj>
              </mc:Choice>
              <mc:Fallback>
                <p:oleObj name="Equation" r:id="rId11" imgW="2413000" imgH="2286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763" y="4724400"/>
                        <a:ext cx="3611562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9"/>
          <p:cNvGraphicFramePr>
            <a:graphicFrameLocks noChangeAspect="1"/>
          </p:cNvGraphicFramePr>
          <p:nvPr/>
        </p:nvGraphicFramePr>
        <p:xfrm>
          <a:off x="5508625" y="5229225"/>
          <a:ext cx="170973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Equation" r:id="rId13" imgW="1143000" imgH="228600" progId="Equation.3">
                  <p:embed/>
                </p:oleObj>
              </mc:Choice>
              <mc:Fallback>
                <p:oleObj name="Equation" r:id="rId13" imgW="1143000" imgH="2286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229225"/>
                        <a:ext cx="1709738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268413"/>
            <a:ext cx="4319587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468313" y="333375"/>
            <a:ext cx="8204200" cy="579438"/>
          </a:xfrm>
        </p:spPr>
        <p:txBody>
          <a:bodyPr/>
          <a:lstStyle/>
          <a:p>
            <a:pPr marL="107950" indent="0" algn="ctr" eaLnBrk="1" hangingPunct="1">
              <a:buFont typeface="Arial" panose="020B0604020202020204" pitchFamily="34" charset="0"/>
              <a:buNone/>
            </a:pPr>
            <a:r>
              <a:rPr lang="bg-BG" altLang="en-US" smtClean="0">
                <a:solidFill>
                  <a:srgbClr val="00B0F0"/>
                </a:solidFill>
              </a:rPr>
              <a:t>Елементи от теория на управлението</a:t>
            </a:r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922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922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9227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9228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92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2" name="TextBox 11"/>
          <p:cNvSpPr txBox="1">
            <a:spLocks noChangeArrowheads="1"/>
          </p:cNvSpPr>
          <p:nvPr/>
        </p:nvSpPr>
        <p:spPr bwMode="auto">
          <a:xfrm>
            <a:off x="1042988" y="836613"/>
            <a:ext cx="698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bg-BG" altLang="bg-BG" sz="2000" b="1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за активно окачване</a:t>
            </a:r>
            <a:endParaRPr lang="bg-BG" altLang="bg-BG" sz="2000">
              <a:solidFill>
                <a:srgbClr val="00B0F0"/>
              </a:solidFill>
            </a:endParaRPr>
          </a:p>
        </p:txBody>
      </p:sp>
      <p:pic>
        <p:nvPicPr>
          <p:cNvPr id="9233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268413"/>
            <a:ext cx="29051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18" name="Object 7"/>
          <p:cNvGraphicFramePr>
            <a:graphicFrameLocks noChangeAspect="1"/>
          </p:cNvGraphicFramePr>
          <p:nvPr/>
        </p:nvGraphicFramePr>
        <p:xfrm>
          <a:off x="5435600" y="4076700"/>
          <a:ext cx="265906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Equation" r:id="rId5" imgW="1778000" imgH="228600" progId="Equation.3">
                  <p:embed/>
                </p:oleObj>
              </mc:Choice>
              <mc:Fallback>
                <p:oleObj name="Equation" r:id="rId5" imgW="1778000" imgH="2286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076700"/>
                        <a:ext cx="2659063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8"/>
          <p:cNvGraphicFramePr>
            <a:graphicFrameLocks noChangeAspect="1"/>
          </p:cNvGraphicFramePr>
          <p:nvPr/>
        </p:nvGraphicFramePr>
        <p:xfrm>
          <a:off x="5465763" y="4724400"/>
          <a:ext cx="361156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Equation" r:id="rId7" imgW="2413000" imgH="228600" progId="Equation.3">
                  <p:embed/>
                </p:oleObj>
              </mc:Choice>
              <mc:Fallback>
                <p:oleObj name="Equation" r:id="rId7" imgW="2413000" imgH="2286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763" y="4724400"/>
                        <a:ext cx="3611562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9"/>
          <p:cNvGraphicFramePr>
            <a:graphicFrameLocks noChangeAspect="1"/>
          </p:cNvGraphicFramePr>
          <p:nvPr/>
        </p:nvGraphicFramePr>
        <p:xfrm>
          <a:off x="5508625" y="5229225"/>
          <a:ext cx="170973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9" imgW="1143000" imgH="228600" progId="Equation.3">
                  <p:embed/>
                </p:oleObj>
              </mc:Choice>
              <mc:Fallback>
                <p:oleObj name="Equation" r:id="rId9" imgW="1143000" imgH="2286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229225"/>
                        <a:ext cx="1709738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49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933825"/>
            <a:ext cx="5013325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468313" y="333375"/>
            <a:ext cx="8204200" cy="579438"/>
          </a:xfrm>
        </p:spPr>
        <p:txBody>
          <a:bodyPr/>
          <a:lstStyle/>
          <a:p>
            <a:pPr marL="107950" indent="0" algn="ctr" eaLnBrk="1" hangingPunct="1">
              <a:buFont typeface="Arial" panose="020B0604020202020204" pitchFamily="34" charset="0"/>
              <a:buNone/>
            </a:pPr>
            <a:r>
              <a:rPr lang="bg-BG" altLang="en-US" smtClean="0">
                <a:solidFill>
                  <a:srgbClr val="00B0F0"/>
                </a:solidFill>
              </a:rPr>
              <a:t>Елементи от теория на управлението</a:t>
            </a: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2253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2253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2253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22535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22536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2253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40" name="TextBox 11"/>
          <p:cNvSpPr txBox="1">
            <a:spLocks noChangeArrowheads="1"/>
          </p:cNvSpPr>
          <p:nvPr/>
        </p:nvSpPr>
        <p:spPr bwMode="auto">
          <a:xfrm>
            <a:off x="1042988" y="836613"/>
            <a:ext cx="698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bg-BG" altLang="bg-BG" sz="2000" b="1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за активно окачване</a:t>
            </a:r>
            <a:endParaRPr lang="bg-BG" altLang="bg-BG" sz="2000">
              <a:solidFill>
                <a:srgbClr val="00B0F0"/>
              </a:solidFill>
            </a:endParaRPr>
          </a:p>
        </p:txBody>
      </p:sp>
      <p:pic>
        <p:nvPicPr>
          <p:cNvPr id="2254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341438"/>
            <a:ext cx="6897688" cy="49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468313" y="333375"/>
            <a:ext cx="8204200" cy="579438"/>
          </a:xfrm>
        </p:spPr>
        <p:txBody>
          <a:bodyPr/>
          <a:lstStyle/>
          <a:p>
            <a:pPr marL="107950" indent="0" algn="ctr" eaLnBrk="1" hangingPunct="1">
              <a:buFont typeface="Arial" panose="020B0604020202020204" pitchFamily="34" charset="0"/>
              <a:buNone/>
            </a:pPr>
            <a:r>
              <a:rPr lang="bg-BG" altLang="en-US" smtClean="0">
                <a:solidFill>
                  <a:srgbClr val="00B0F0"/>
                </a:solidFill>
              </a:rPr>
              <a:t>Елементи от теория на управлението</a:t>
            </a:r>
          </a:p>
        </p:txBody>
      </p: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2355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2355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23559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23560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2356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4" name="TextBox 11"/>
          <p:cNvSpPr txBox="1">
            <a:spLocks noChangeArrowheads="1"/>
          </p:cNvSpPr>
          <p:nvPr/>
        </p:nvSpPr>
        <p:spPr bwMode="auto">
          <a:xfrm>
            <a:off x="1042988" y="836613"/>
            <a:ext cx="698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bg-BG" altLang="bg-BG" sz="2000" b="1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за активно окачване - </a:t>
            </a:r>
            <a:r>
              <a:rPr lang="en-US" altLang="bg-BG" sz="2000" b="1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Bose</a:t>
            </a:r>
            <a:endParaRPr lang="bg-BG" altLang="bg-BG" sz="2000">
              <a:solidFill>
                <a:srgbClr val="00B0F0"/>
              </a:solidFill>
            </a:endParaRPr>
          </a:p>
        </p:txBody>
      </p:sp>
      <p:pic>
        <p:nvPicPr>
          <p:cNvPr id="2356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3238"/>
            <a:ext cx="4083050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844675"/>
            <a:ext cx="3078163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468313" y="333375"/>
            <a:ext cx="8204200" cy="579438"/>
          </a:xfrm>
        </p:spPr>
        <p:txBody>
          <a:bodyPr/>
          <a:lstStyle/>
          <a:p>
            <a:pPr marL="107950" indent="0" algn="ctr" eaLnBrk="1" hangingPunct="1">
              <a:buFont typeface="Arial" panose="020B0604020202020204" pitchFamily="34" charset="0"/>
              <a:buNone/>
            </a:pPr>
            <a:r>
              <a:rPr lang="bg-BG" altLang="en-US" smtClean="0">
                <a:solidFill>
                  <a:srgbClr val="00B0F0"/>
                </a:solidFill>
              </a:rPr>
              <a:t>Елементи от теория на управлението</a:t>
            </a:r>
          </a:p>
        </p:txBody>
      </p: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2355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2355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23559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23560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2356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4" name="TextBox 11"/>
          <p:cNvSpPr txBox="1">
            <a:spLocks noChangeArrowheads="1"/>
          </p:cNvSpPr>
          <p:nvPr/>
        </p:nvSpPr>
        <p:spPr bwMode="auto">
          <a:xfrm>
            <a:off x="1042988" y="836613"/>
            <a:ext cx="698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bg-BG" altLang="bg-BG" sz="2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</a:t>
            </a:r>
            <a:r>
              <a:rPr lang="bg-BG" altLang="bg-BG" sz="20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инвертирано махало</a:t>
            </a:r>
            <a:endParaRPr lang="bg-BG" altLang="bg-BG" sz="2000" dirty="0">
              <a:solidFill>
                <a:srgbClr val="00B0F0"/>
              </a:solidFill>
            </a:endParaRPr>
          </a:p>
        </p:txBody>
      </p:sp>
      <p:sp>
        <p:nvSpPr>
          <p:cNvPr id="13" name="Action Button: Movie 12">
            <a:hlinkClick r:id="rId3" action="ppaction://program" highlightClick="1"/>
          </p:cNvPr>
          <p:cNvSpPr/>
          <p:nvPr/>
        </p:nvSpPr>
        <p:spPr>
          <a:xfrm>
            <a:off x="6732240" y="2420888"/>
            <a:ext cx="936104" cy="576064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Movie 13">
            <a:hlinkClick r:id="rId4" action="ppaction://program" highlightClick="1"/>
          </p:cNvPr>
          <p:cNvSpPr/>
          <p:nvPr/>
        </p:nvSpPr>
        <p:spPr>
          <a:xfrm>
            <a:off x="6732240" y="3789040"/>
            <a:ext cx="936104" cy="576064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ction Button: Movie 14">
            <a:hlinkClick r:id="rId5" action="ppaction://program" highlightClick="1"/>
          </p:cNvPr>
          <p:cNvSpPr/>
          <p:nvPr/>
        </p:nvSpPr>
        <p:spPr>
          <a:xfrm>
            <a:off x="6732240" y="5373216"/>
            <a:ext cx="936104" cy="576064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80112" y="2996952"/>
            <a:ext cx="33661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https://www.youtube.com/watch?v=a4c7AwHFkT8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5273824" y="4437112"/>
            <a:ext cx="38701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https://www.youtube.com/watch?v=JpNAhKT7yY4&amp;t=106s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5580112" y="6021288"/>
            <a:ext cx="33661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https://www.youtube.com/watch?v=FU16_gdL1hk</a:t>
            </a:r>
            <a:endParaRPr lang="en-US" sz="10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31640" y="1628800"/>
            <a:ext cx="2502420" cy="208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755576" y="3933056"/>
          <a:ext cx="36560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Equation" r:id="rId7" imgW="1828800" imgH="253800" progId="Equation.3">
                  <p:embed/>
                </p:oleObj>
              </mc:Choice>
              <mc:Fallback>
                <p:oleObj name="Equation" r:id="rId7" imgW="182880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933056"/>
                        <a:ext cx="365601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755576" y="4437112"/>
          <a:ext cx="3556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Equation" r:id="rId9" imgW="1777680" imgH="253800" progId="Equation.3">
                  <p:embed/>
                </p:oleObj>
              </mc:Choice>
              <mc:Fallback>
                <p:oleObj name="Equation" r:id="rId9" imgW="177768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437112"/>
                        <a:ext cx="3556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17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245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2458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2458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24582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24583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245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611188" y="2924175"/>
            <a:ext cx="8205787" cy="581025"/>
          </a:xfrm>
        </p:spPr>
        <p:txBody>
          <a:bodyPr rtlCol="0">
            <a:normAutofit/>
          </a:bodyPr>
          <a:lstStyle/>
          <a:p>
            <a:pPr marL="109537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spc="130" dirty="0" smtClean="0">
                <a:solidFill>
                  <a:srgbClr val="FF0000"/>
                </a:solidFill>
              </a:rPr>
              <a:t>БЛАГОДАРЯ ЗА ВНИМАНИЕТО!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90963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400" dirty="0" smtClean="0">
                <a:solidFill>
                  <a:schemeClr val="bg2">
                    <a:lumMod val="50000"/>
                  </a:schemeClr>
                </a:solidFill>
                <a:effectLst/>
              </a:rPr>
              <a:t>Елементи от теория на управлението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339" name="Контейнер за съдържание 1"/>
          <p:cNvSpPr>
            <a:spLocks noGrp="1"/>
          </p:cNvSpPr>
          <p:nvPr>
            <p:ph idx="1"/>
          </p:nvPr>
        </p:nvSpPr>
        <p:spPr>
          <a:xfrm>
            <a:off x="539750" y="1557338"/>
            <a:ext cx="8280400" cy="4319587"/>
          </a:xfrm>
        </p:spPr>
        <p:txBody>
          <a:bodyPr/>
          <a:lstStyle/>
          <a:p>
            <a:pPr eaLnBrk="1" hangingPunct="1"/>
            <a:r>
              <a:rPr lang="bg-BG" altLang="en-US" smtClean="0">
                <a:solidFill>
                  <a:srgbClr val="0070C0"/>
                </a:solidFill>
              </a:rPr>
              <a:t>Основни понятия</a:t>
            </a:r>
          </a:p>
          <a:p>
            <a:pPr eaLnBrk="1" hangingPunct="1"/>
            <a:r>
              <a:rPr lang="bg-BG" altLang="en-US" smtClean="0">
                <a:solidFill>
                  <a:srgbClr val="0070C0"/>
                </a:solidFill>
              </a:rPr>
              <a:t>Постановка на задачите</a:t>
            </a:r>
            <a:endParaRPr lang="en-US" altLang="en-US" smtClean="0">
              <a:solidFill>
                <a:srgbClr val="0070C0"/>
              </a:solidFill>
            </a:endParaRPr>
          </a:p>
          <a:p>
            <a:pPr eaLnBrk="1" hangingPunct="1"/>
            <a:r>
              <a:rPr lang="bg-BG" altLang="en-US" smtClean="0">
                <a:solidFill>
                  <a:srgbClr val="0070C0"/>
                </a:solidFill>
              </a:rPr>
              <a:t>Примери</a:t>
            </a:r>
            <a:endParaRPr lang="en-US" altLang="en-US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468313" y="333375"/>
            <a:ext cx="8204200" cy="579438"/>
          </a:xfrm>
        </p:spPr>
        <p:txBody>
          <a:bodyPr/>
          <a:lstStyle/>
          <a:p>
            <a:pPr marL="107950" indent="0" algn="ctr" eaLnBrk="1" hangingPunct="1">
              <a:buFont typeface="Arial" panose="020B0604020202020204" pitchFamily="34" charset="0"/>
              <a:buNone/>
            </a:pPr>
            <a:r>
              <a:rPr lang="bg-BG" altLang="en-US" smtClean="0">
                <a:solidFill>
                  <a:srgbClr val="00B0F0"/>
                </a:solidFill>
              </a:rPr>
              <a:t>Елементи от теория на управлението</a:t>
            </a: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1536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1536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1536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15367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15368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1536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4284663" y="2276475"/>
            <a:ext cx="1943100" cy="1081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92500" y="2781300"/>
            <a:ext cx="79216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227763" y="2781300"/>
            <a:ext cx="792162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5" name="TextBox 19"/>
          <p:cNvSpPr txBox="1">
            <a:spLocks noChangeArrowheads="1"/>
          </p:cNvSpPr>
          <p:nvPr/>
        </p:nvSpPr>
        <p:spPr bwMode="auto">
          <a:xfrm>
            <a:off x="4643438" y="2565400"/>
            <a:ext cx="12239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bg-BG" altLang="bg-BG" sz="1400"/>
              <a:t>Обект на управление</a:t>
            </a:r>
            <a:endParaRPr lang="en-US" altLang="bg-BG" sz="1400"/>
          </a:p>
        </p:txBody>
      </p:sp>
      <p:sp>
        <p:nvSpPr>
          <p:cNvPr id="15376" name="TextBox 20"/>
          <p:cNvSpPr txBox="1">
            <a:spLocks noChangeArrowheads="1"/>
          </p:cNvSpPr>
          <p:nvPr/>
        </p:nvSpPr>
        <p:spPr bwMode="auto">
          <a:xfrm>
            <a:off x="3563938" y="2349500"/>
            <a:ext cx="50323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/>
              <a:t>x(t)</a:t>
            </a:r>
          </a:p>
        </p:txBody>
      </p:sp>
      <p:sp>
        <p:nvSpPr>
          <p:cNvPr id="15377" name="TextBox 21"/>
          <p:cNvSpPr txBox="1">
            <a:spLocks noChangeArrowheads="1"/>
          </p:cNvSpPr>
          <p:nvPr/>
        </p:nvSpPr>
        <p:spPr bwMode="auto">
          <a:xfrm>
            <a:off x="6372225" y="2420938"/>
            <a:ext cx="5032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/>
              <a:t>y(t)</a:t>
            </a:r>
          </a:p>
        </p:txBody>
      </p:sp>
      <p:sp>
        <p:nvSpPr>
          <p:cNvPr id="15378" name="TextBox 22"/>
          <p:cNvSpPr txBox="1">
            <a:spLocks noChangeArrowheads="1"/>
          </p:cNvSpPr>
          <p:nvPr/>
        </p:nvSpPr>
        <p:spPr bwMode="auto">
          <a:xfrm>
            <a:off x="2627313" y="4652963"/>
            <a:ext cx="4176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/>
              <a:t>x(t) – </a:t>
            </a:r>
            <a:r>
              <a:rPr lang="bg-BG" altLang="bg-BG" sz="1400"/>
              <a:t>входно въздействие</a:t>
            </a:r>
            <a:endParaRPr lang="en-US" altLang="bg-BG" sz="1400"/>
          </a:p>
        </p:txBody>
      </p:sp>
      <p:sp>
        <p:nvSpPr>
          <p:cNvPr id="15379" name="TextBox 23"/>
          <p:cNvSpPr txBox="1">
            <a:spLocks noChangeArrowheads="1"/>
          </p:cNvSpPr>
          <p:nvPr/>
        </p:nvSpPr>
        <p:spPr bwMode="auto">
          <a:xfrm>
            <a:off x="2627313" y="4941888"/>
            <a:ext cx="30241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/>
              <a:t>y(t)</a:t>
            </a:r>
            <a:r>
              <a:rPr lang="bg-BG" altLang="bg-BG" sz="1400" b="1"/>
              <a:t> – </a:t>
            </a:r>
            <a:r>
              <a:rPr lang="bg-BG" altLang="bg-BG" sz="1400"/>
              <a:t>регулируема величина</a:t>
            </a:r>
            <a:endParaRPr lang="en-US" altLang="bg-BG" sz="1400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292725" y="1773238"/>
            <a:ext cx="5032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/>
              <a:t>f(t)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219700" y="1557338"/>
            <a:ext cx="9525" cy="71120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627313" y="5229225"/>
            <a:ext cx="3097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/>
              <a:t>f(t) – </a:t>
            </a:r>
            <a:r>
              <a:rPr lang="bg-BG" altLang="bg-BG" sz="1400"/>
              <a:t>външни смущения</a:t>
            </a:r>
            <a:endParaRPr lang="en-US" altLang="bg-BG" sz="1400"/>
          </a:p>
        </p:txBody>
      </p:sp>
      <p:sp>
        <p:nvSpPr>
          <p:cNvPr id="29" name="Oval 28"/>
          <p:cNvSpPr/>
          <p:nvPr/>
        </p:nvSpPr>
        <p:spPr>
          <a:xfrm>
            <a:off x="3348038" y="2708275"/>
            <a:ext cx="144462" cy="1444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419475" y="2852738"/>
            <a:ext cx="0" cy="792162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19475" y="3644900"/>
            <a:ext cx="3240088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659563" y="2781300"/>
            <a:ext cx="9525" cy="871538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55875" y="2781300"/>
            <a:ext cx="79216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2627313" y="2349500"/>
            <a:ext cx="5048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/>
              <a:t>g(t)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3492500" y="3068638"/>
            <a:ext cx="5032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/>
              <a:t>z(t)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2627313" y="5516563"/>
            <a:ext cx="3529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/>
              <a:t>g(t) – </a:t>
            </a:r>
            <a:r>
              <a:rPr lang="bg-BG" altLang="bg-BG" sz="1400" b="1"/>
              <a:t> </a:t>
            </a:r>
            <a:r>
              <a:rPr lang="bg-BG" altLang="bg-BG" sz="1400"/>
              <a:t>управляващо въздействие</a:t>
            </a:r>
            <a:endParaRPr lang="en-US" altLang="bg-BG" sz="1400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2627313" y="5805488"/>
            <a:ext cx="55451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/>
              <a:t>z(t)</a:t>
            </a:r>
            <a:r>
              <a:rPr lang="bg-BG" altLang="bg-BG" sz="1400" b="1"/>
              <a:t> – </a:t>
            </a:r>
            <a:r>
              <a:rPr lang="bg-BG" altLang="bg-BG" sz="1400"/>
              <a:t>преобразувана стойност на регулируемата величина</a:t>
            </a:r>
            <a:endParaRPr lang="en-US" altLang="bg-BG" sz="1400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132138" y="2852738"/>
            <a:ext cx="144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sz="1400" b="1"/>
              <a:t>-</a:t>
            </a:r>
            <a:endParaRPr lang="en-US" altLang="bg-BG" sz="1400" b="1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3059113" y="2492375"/>
            <a:ext cx="144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sz="1400"/>
              <a:t>+</a:t>
            </a:r>
            <a:endParaRPr lang="en-US" altLang="bg-BG" sz="1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29" grpId="0" animBg="1"/>
      <p:bldP spid="39" grpId="0"/>
      <p:bldP spid="40" grpId="0"/>
      <p:bldP spid="41" grpId="0"/>
      <p:bldP spid="42" grpId="0"/>
      <p:bldP spid="43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468313" y="333375"/>
            <a:ext cx="8204200" cy="579438"/>
          </a:xfrm>
        </p:spPr>
        <p:txBody>
          <a:bodyPr/>
          <a:lstStyle/>
          <a:p>
            <a:pPr marL="107950" indent="0" algn="ctr" eaLnBrk="1" hangingPunct="1">
              <a:buFont typeface="Arial" panose="020B0604020202020204" pitchFamily="34" charset="0"/>
              <a:buNone/>
            </a:pPr>
            <a:r>
              <a:rPr lang="bg-BG" altLang="en-US" smtClean="0">
                <a:solidFill>
                  <a:srgbClr val="00B0F0"/>
                </a:solidFill>
              </a:rPr>
              <a:t>Елементи от теория на управлението</a:t>
            </a:r>
          </a:p>
        </p:txBody>
      </p:sp>
      <p:sp>
        <p:nvSpPr>
          <p:cNvPr id="103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103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1036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1037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10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4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852738"/>
            <a:ext cx="3854450" cy="177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08050"/>
            <a:ext cx="4176713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797425"/>
            <a:ext cx="4217988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" name="TextBox 14"/>
          <p:cNvSpPr txBox="1">
            <a:spLocks noChangeArrowheads="1"/>
          </p:cNvSpPr>
          <p:nvPr/>
        </p:nvSpPr>
        <p:spPr bwMode="auto">
          <a:xfrm>
            <a:off x="4500563" y="908050"/>
            <a:ext cx="2374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sz="1400"/>
              <a:t>Механична система</a:t>
            </a:r>
            <a:endParaRPr lang="en-US" altLang="bg-BG" sz="140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00563" y="2708275"/>
            <a:ext cx="2374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sz="1400"/>
              <a:t>Електрическа система</a:t>
            </a:r>
            <a:endParaRPr lang="en-US" altLang="bg-BG" sz="140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572000" y="4508500"/>
            <a:ext cx="23764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sz="1400"/>
              <a:t>Хидравлична система</a:t>
            </a:r>
            <a:endParaRPr lang="en-US" altLang="bg-BG" sz="1400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735513" y="1412875"/>
          <a:ext cx="15779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6" imgW="1054100" imgH="393700" progId="Equation.3">
                  <p:embed/>
                </p:oleObj>
              </mc:Choice>
              <mc:Fallback>
                <p:oleObj name="Equation" r:id="rId6" imgW="1054100" imgH="3937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513" y="1412875"/>
                        <a:ext cx="1577975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6846888" y="1412875"/>
          <a:ext cx="16732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8" imgW="1117115" imgH="393529" progId="Equation.3">
                  <p:embed/>
                </p:oleObj>
              </mc:Choice>
              <mc:Fallback>
                <p:oleObj name="Equation" r:id="rId8" imgW="1117115" imgH="393529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6888" y="1412875"/>
                        <a:ext cx="1673225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/>
        </p:nvGraphicFramePr>
        <p:xfrm>
          <a:off x="6875463" y="3357563"/>
          <a:ext cx="167322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10" imgW="1117115" imgH="393529" progId="Equation.3">
                  <p:embed/>
                </p:oleObj>
              </mc:Choice>
              <mc:Fallback>
                <p:oleObj name="Equation" r:id="rId10" imgW="1117115" imgH="393529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3357563"/>
                        <a:ext cx="1673225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9"/>
          <p:cNvGraphicFramePr>
            <a:graphicFrameLocks noChangeAspect="1"/>
          </p:cNvGraphicFramePr>
          <p:nvPr/>
        </p:nvGraphicFramePr>
        <p:xfrm>
          <a:off x="6780213" y="5229225"/>
          <a:ext cx="186372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12" imgW="1244600" imgH="393700" progId="Equation.3">
                  <p:embed/>
                </p:oleObj>
              </mc:Choice>
              <mc:Fallback>
                <p:oleObj name="Equation" r:id="rId12" imgW="1244600" imgH="3937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0213" y="5229225"/>
                        <a:ext cx="1863725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2484438" y="2492375"/>
            <a:ext cx="358775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1030" name="Object 10"/>
          <p:cNvGraphicFramePr>
            <a:graphicFrameLocks noChangeAspect="1"/>
          </p:cNvGraphicFramePr>
          <p:nvPr/>
        </p:nvGraphicFramePr>
        <p:xfrm>
          <a:off x="2411413" y="2492375"/>
          <a:ext cx="204787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14" imgW="126725" imgH="177415" progId="Equation.3">
                  <p:embed/>
                </p:oleObj>
              </mc:Choice>
              <mc:Fallback>
                <p:oleObj name="Equation" r:id="rId14" imgW="126725" imgH="177415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492375"/>
                        <a:ext cx="204787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468313" y="333375"/>
            <a:ext cx="8204200" cy="579438"/>
          </a:xfrm>
        </p:spPr>
        <p:txBody>
          <a:bodyPr/>
          <a:lstStyle/>
          <a:p>
            <a:pPr marL="107950" indent="0" algn="ctr" eaLnBrk="1" hangingPunct="1">
              <a:buFont typeface="Arial" panose="020B0604020202020204" pitchFamily="34" charset="0"/>
              <a:buNone/>
            </a:pPr>
            <a:r>
              <a:rPr lang="bg-BG" altLang="en-US" smtClean="0">
                <a:solidFill>
                  <a:srgbClr val="00B0F0"/>
                </a:solidFill>
              </a:rPr>
              <a:t>Елементи от теория на управлението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205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205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205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2057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2058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20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3635375" y="1844675"/>
            <a:ext cx="1944688" cy="1079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43213" y="2349500"/>
            <a:ext cx="792162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80063" y="2349500"/>
            <a:ext cx="792162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TextBox 15"/>
          <p:cNvSpPr txBox="1">
            <a:spLocks noChangeArrowheads="1"/>
          </p:cNvSpPr>
          <p:nvPr/>
        </p:nvSpPr>
        <p:spPr bwMode="auto">
          <a:xfrm>
            <a:off x="2916238" y="1916113"/>
            <a:ext cx="503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/>
              <a:t>x(t)</a:t>
            </a:r>
          </a:p>
        </p:txBody>
      </p:sp>
      <p:sp>
        <p:nvSpPr>
          <p:cNvPr id="2066" name="TextBox 16"/>
          <p:cNvSpPr txBox="1">
            <a:spLocks noChangeArrowheads="1"/>
          </p:cNvSpPr>
          <p:nvPr/>
        </p:nvSpPr>
        <p:spPr bwMode="auto">
          <a:xfrm>
            <a:off x="5724525" y="1989138"/>
            <a:ext cx="5032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/>
              <a:t>y(t)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924300" y="2060575"/>
          <a:ext cx="13890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3" imgW="926698" imgH="393529" progId="Equation.3">
                  <p:embed/>
                </p:oleObj>
              </mc:Choice>
              <mc:Fallback>
                <p:oleObj name="Equation" r:id="rId3" imgW="926698" imgH="393529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060575"/>
                        <a:ext cx="1389063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12875"/>
            <a:ext cx="208597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412875"/>
            <a:ext cx="24669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9" name="TextBox 29"/>
          <p:cNvSpPr txBox="1">
            <a:spLocks noChangeArrowheads="1"/>
          </p:cNvSpPr>
          <p:nvPr/>
        </p:nvSpPr>
        <p:spPr bwMode="auto">
          <a:xfrm>
            <a:off x="1116013" y="1412875"/>
            <a:ext cx="503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 dirty="0"/>
              <a:t>x</a:t>
            </a:r>
          </a:p>
        </p:txBody>
      </p:sp>
      <p:sp>
        <p:nvSpPr>
          <p:cNvPr id="2070" name="TextBox 30"/>
          <p:cNvSpPr txBox="1">
            <a:spLocks noChangeArrowheads="1"/>
          </p:cNvSpPr>
          <p:nvPr/>
        </p:nvSpPr>
        <p:spPr bwMode="auto">
          <a:xfrm>
            <a:off x="2484438" y="2708275"/>
            <a:ext cx="503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 dirty="0"/>
              <a:t>t</a:t>
            </a:r>
          </a:p>
        </p:txBody>
      </p:sp>
      <p:sp>
        <p:nvSpPr>
          <p:cNvPr id="2071" name="TextBox 31"/>
          <p:cNvSpPr txBox="1">
            <a:spLocks noChangeArrowheads="1"/>
          </p:cNvSpPr>
          <p:nvPr/>
        </p:nvSpPr>
        <p:spPr bwMode="auto">
          <a:xfrm>
            <a:off x="8639175" y="2708275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 dirty="0"/>
              <a:t>t</a:t>
            </a:r>
          </a:p>
        </p:txBody>
      </p:sp>
      <p:sp>
        <p:nvSpPr>
          <p:cNvPr id="2072" name="TextBox 32"/>
          <p:cNvSpPr txBox="1">
            <a:spLocks noChangeArrowheads="1"/>
          </p:cNvSpPr>
          <p:nvPr/>
        </p:nvSpPr>
        <p:spPr bwMode="auto">
          <a:xfrm>
            <a:off x="6804025" y="1412875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 dirty="0"/>
              <a:t>y</a:t>
            </a:r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221163"/>
            <a:ext cx="21050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4221163"/>
            <a:ext cx="21050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3708400" y="4581525"/>
            <a:ext cx="1943100" cy="1079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16238" y="5084763"/>
            <a:ext cx="792162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651500" y="5084763"/>
            <a:ext cx="79216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2987675" y="4652963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/>
              <a:t>x(t)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795963" y="4724400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/>
              <a:t>y(t)</a:t>
            </a:r>
          </a:p>
        </p:txBody>
      </p:sp>
      <p:graphicFrame>
        <p:nvGraphicFramePr>
          <p:cNvPr id="41" name="Object 6"/>
          <p:cNvGraphicFramePr>
            <a:graphicFrameLocks noChangeAspect="1"/>
          </p:cNvGraphicFramePr>
          <p:nvPr/>
        </p:nvGraphicFramePr>
        <p:xfrm>
          <a:off x="3995738" y="4797425"/>
          <a:ext cx="13890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8" imgW="926698" imgH="393529" progId="Equation.3">
                  <p:embed/>
                </p:oleObj>
              </mc:Choice>
              <mc:Fallback>
                <p:oleObj name="Equation" r:id="rId8" imgW="926698" imgH="393529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797425"/>
                        <a:ext cx="1389062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187450" y="4292600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/>
              <a:t>x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804025" y="4221163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/>
              <a:t>y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971550" y="4652963"/>
            <a:ext cx="13684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308850" y="4724400"/>
            <a:ext cx="43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b="1">
                <a:solidFill>
                  <a:srgbClr val="FF0000"/>
                </a:solidFill>
              </a:rPr>
              <a:t>?</a:t>
            </a:r>
            <a:endParaRPr lang="en-US" altLang="bg-BG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9" grpId="0"/>
      <p:bldP spid="2070" grpId="0"/>
      <p:bldP spid="2071" grpId="0"/>
      <p:bldP spid="2072" grpId="0"/>
      <p:bldP spid="36" grpId="0" animBg="1"/>
      <p:bldP spid="39" grpId="0"/>
      <p:bldP spid="40" grpId="0"/>
      <p:bldP spid="42" grpId="0"/>
      <p:bldP spid="43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/>
          <p:cNvSpPr/>
          <p:nvPr/>
        </p:nvSpPr>
        <p:spPr>
          <a:xfrm>
            <a:off x="5220072" y="3140968"/>
            <a:ext cx="648073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220072" y="2492896"/>
            <a:ext cx="648073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62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468313" y="333375"/>
            <a:ext cx="8204200" cy="579438"/>
          </a:xfrm>
        </p:spPr>
        <p:txBody>
          <a:bodyPr/>
          <a:lstStyle/>
          <a:p>
            <a:pPr marL="107950" indent="0" algn="ctr" eaLnBrk="1" hangingPunct="1">
              <a:buFont typeface="Arial" panose="020B0604020202020204" pitchFamily="34" charset="0"/>
              <a:buNone/>
            </a:pPr>
            <a:r>
              <a:rPr lang="bg-BG" altLang="en-US" smtClean="0">
                <a:solidFill>
                  <a:srgbClr val="00B0F0"/>
                </a:solidFill>
              </a:rPr>
              <a:t>Елементи от теория на управлението</a:t>
            </a: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1536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1536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1536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15367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15368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1536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6948264" y="1700808"/>
            <a:ext cx="1224137" cy="504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340843" y="1988592"/>
            <a:ext cx="79216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172400" y="1988840"/>
            <a:ext cx="792162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6" name="TextBox 20"/>
          <p:cNvSpPr txBox="1">
            <a:spLocks noChangeArrowheads="1"/>
          </p:cNvSpPr>
          <p:nvPr/>
        </p:nvSpPr>
        <p:spPr bwMode="auto">
          <a:xfrm>
            <a:off x="2483768" y="1556792"/>
            <a:ext cx="50323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 dirty="0"/>
              <a:t>x(t)</a:t>
            </a:r>
          </a:p>
        </p:txBody>
      </p:sp>
      <p:sp>
        <p:nvSpPr>
          <p:cNvPr id="15377" name="TextBox 21"/>
          <p:cNvSpPr txBox="1">
            <a:spLocks noChangeArrowheads="1"/>
          </p:cNvSpPr>
          <p:nvPr/>
        </p:nvSpPr>
        <p:spPr bwMode="auto">
          <a:xfrm>
            <a:off x="8316416" y="1556792"/>
            <a:ext cx="5032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 dirty="0"/>
              <a:t>y(t)</a:t>
            </a:r>
          </a:p>
        </p:txBody>
      </p:sp>
      <p:sp>
        <p:nvSpPr>
          <p:cNvPr id="15378" name="TextBox 22"/>
          <p:cNvSpPr txBox="1">
            <a:spLocks noChangeArrowheads="1"/>
          </p:cNvSpPr>
          <p:nvPr/>
        </p:nvSpPr>
        <p:spPr bwMode="auto">
          <a:xfrm>
            <a:off x="6011718" y="5733256"/>
            <a:ext cx="313228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 dirty="0"/>
              <a:t>x(t) – </a:t>
            </a:r>
            <a:r>
              <a:rPr lang="bg-BG" altLang="bg-BG" sz="1400" dirty="0"/>
              <a:t>входно въздействие</a:t>
            </a:r>
            <a:endParaRPr lang="en-US" altLang="bg-BG" sz="1400" dirty="0"/>
          </a:p>
        </p:txBody>
      </p:sp>
      <p:sp>
        <p:nvSpPr>
          <p:cNvPr id="15379" name="TextBox 23"/>
          <p:cNvSpPr txBox="1">
            <a:spLocks noChangeArrowheads="1"/>
          </p:cNvSpPr>
          <p:nvPr/>
        </p:nvSpPr>
        <p:spPr bwMode="auto">
          <a:xfrm>
            <a:off x="6011718" y="4077072"/>
            <a:ext cx="3132281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 dirty="0"/>
              <a:t>y(t)</a:t>
            </a:r>
            <a:r>
              <a:rPr lang="bg-BG" altLang="bg-BG" sz="1400" b="1" dirty="0"/>
              <a:t> – </a:t>
            </a:r>
            <a:r>
              <a:rPr lang="bg-BG" altLang="bg-BG" sz="1400" dirty="0"/>
              <a:t>регулируема величина</a:t>
            </a:r>
            <a:endParaRPr lang="en-US" altLang="bg-BG" sz="1400" dirty="0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597354" y="1196629"/>
            <a:ext cx="5032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/>
              <a:t>f(t)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524329" y="980729"/>
            <a:ext cx="9525" cy="71120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011688" y="4365104"/>
            <a:ext cx="313231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 dirty="0"/>
              <a:t>f(t) – </a:t>
            </a:r>
            <a:r>
              <a:rPr lang="bg-BG" altLang="bg-BG" sz="1400" dirty="0"/>
              <a:t>външни смущения</a:t>
            </a:r>
            <a:endParaRPr lang="en-US" altLang="bg-BG" sz="1400" dirty="0"/>
          </a:p>
        </p:txBody>
      </p:sp>
      <p:sp>
        <p:nvSpPr>
          <p:cNvPr id="29" name="Oval 28"/>
          <p:cNvSpPr/>
          <p:nvPr/>
        </p:nvSpPr>
        <p:spPr>
          <a:xfrm>
            <a:off x="2196381" y="1915567"/>
            <a:ext cx="144462" cy="1444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267744" y="2060848"/>
            <a:ext cx="0" cy="1368152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267744" y="3429000"/>
            <a:ext cx="2952328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532440" y="1988840"/>
            <a:ext cx="0" cy="144016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404218" y="1988592"/>
            <a:ext cx="79216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251520" y="1556792"/>
            <a:ext cx="5048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 dirty="0"/>
              <a:t>g(t)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411760" y="2132856"/>
            <a:ext cx="5032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 dirty="0"/>
              <a:t>z(t)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011718" y="4653136"/>
            <a:ext cx="313228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 dirty="0"/>
              <a:t>g(t) – </a:t>
            </a:r>
            <a:r>
              <a:rPr lang="bg-BG" altLang="bg-BG" sz="1400" dirty="0" smtClean="0"/>
              <a:t>управляващо </a:t>
            </a:r>
            <a:r>
              <a:rPr lang="bg-BG" altLang="bg-BG" sz="1400" dirty="0"/>
              <a:t>въздействие</a:t>
            </a:r>
            <a:endParaRPr lang="en-US" altLang="bg-BG" sz="1400" dirty="0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012160" y="5229200"/>
            <a:ext cx="31318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 dirty="0"/>
              <a:t>z(t)</a:t>
            </a:r>
            <a:r>
              <a:rPr lang="bg-BG" altLang="bg-BG" sz="1400" b="1" dirty="0"/>
              <a:t> – </a:t>
            </a:r>
            <a:r>
              <a:rPr lang="bg-BG" altLang="bg-BG" sz="1400" dirty="0"/>
              <a:t>преобразувана </a:t>
            </a:r>
            <a:r>
              <a:rPr lang="bg-BG" altLang="bg-BG" sz="1400" dirty="0" smtClean="0"/>
              <a:t>стойност</a:t>
            </a:r>
          </a:p>
          <a:p>
            <a:pPr eaLnBrk="1" hangingPunct="1"/>
            <a:r>
              <a:rPr lang="bg-BG" altLang="bg-BG" sz="1400" dirty="0" smtClean="0"/>
              <a:t>        на регулируемата </a:t>
            </a:r>
            <a:r>
              <a:rPr lang="bg-BG" altLang="bg-BG" sz="1400" dirty="0"/>
              <a:t>величина</a:t>
            </a:r>
            <a:endParaRPr lang="en-US" altLang="bg-BG" sz="1400" dirty="0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1979712" y="2132856"/>
            <a:ext cx="144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sz="1400" b="1" dirty="0"/>
              <a:t>-</a:t>
            </a:r>
            <a:endParaRPr lang="en-US" altLang="bg-BG" sz="1400" b="1" dirty="0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1907456" y="1699667"/>
            <a:ext cx="144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sz="1400"/>
              <a:t>+</a:t>
            </a:r>
            <a:endParaRPr lang="en-US" altLang="bg-BG" sz="1400"/>
          </a:p>
        </p:txBody>
      </p:sp>
      <p:sp>
        <p:nvSpPr>
          <p:cNvPr id="37" name="Rectangle 36"/>
          <p:cNvSpPr/>
          <p:nvPr/>
        </p:nvSpPr>
        <p:spPr>
          <a:xfrm>
            <a:off x="5724128" y="1700808"/>
            <a:ext cx="648073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644008" y="1700808"/>
            <a:ext cx="648073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99592" y="1700808"/>
            <a:ext cx="648073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131840" y="1700808"/>
            <a:ext cx="648073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4283968" y="1988840"/>
            <a:ext cx="360040" cy="224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0"/>
          <p:cNvSpPr txBox="1">
            <a:spLocks noChangeArrowheads="1"/>
          </p:cNvSpPr>
          <p:nvPr/>
        </p:nvSpPr>
        <p:spPr bwMode="auto">
          <a:xfrm>
            <a:off x="1043608" y="1772816"/>
            <a:ext cx="28803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 dirty="0" smtClean="0"/>
              <a:t>1</a:t>
            </a:r>
            <a:endParaRPr lang="en-US" altLang="bg-BG" sz="1400" b="1" dirty="0"/>
          </a:p>
        </p:txBody>
      </p:sp>
      <p:sp>
        <p:nvSpPr>
          <p:cNvPr id="50" name="Oval 49"/>
          <p:cNvSpPr/>
          <p:nvPr/>
        </p:nvSpPr>
        <p:spPr>
          <a:xfrm>
            <a:off x="4139952" y="1916832"/>
            <a:ext cx="144462" cy="1444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372200" y="1556792"/>
            <a:ext cx="504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 dirty="0" smtClean="0"/>
              <a:t>l(t</a:t>
            </a:r>
            <a:r>
              <a:rPr lang="en-US" altLang="bg-BG" sz="1400" b="1" dirty="0"/>
              <a:t>)</a:t>
            </a: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3779143" y="1699667"/>
            <a:ext cx="144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sz="1400" dirty="0"/>
              <a:t>+</a:t>
            </a:r>
            <a:endParaRPr lang="en-US" altLang="bg-BG" sz="1400" dirty="0"/>
          </a:p>
        </p:txBody>
      </p:sp>
      <p:cxnSp>
        <p:nvCxnSpPr>
          <p:cNvPr id="59" name="Straight Arrow Connector 58"/>
          <p:cNvCxnSpPr>
            <a:endCxn id="50" idx="2"/>
          </p:cNvCxnSpPr>
          <p:nvPr/>
        </p:nvCxnSpPr>
        <p:spPr>
          <a:xfrm>
            <a:off x="3779912" y="1988840"/>
            <a:ext cx="360040" cy="224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292080" y="1988840"/>
            <a:ext cx="432048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372200" y="1988840"/>
            <a:ext cx="576064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07504" y="1988840"/>
            <a:ext cx="79216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1547664" y="1556792"/>
            <a:ext cx="5048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 dirty="0" smtClean="0"/>
              <a:t>h(t</a:t>
            </a:r>
            <a:r>
              <a:rPr lang="en-US" altLang="bg-BG" sz="1400" b="1" dirty="0"/>
              <a:t>)</a:t>
            </a:r>
          </a:p>
        </p:txBody>
      </p:sp>
      <p:sp>
        <p:nvSpPr>
          <p:cNvPr id="84" name="TextBox 20"/>
          <p:cNvSpPr txBox="1">
            <a:spLocks noChangeArrowheads="1"/>
          </p:cNvSpPr>
          <p:nvPr/>
        </p:nvSpPr>
        <p:spPr bwMode="auto">
          <a:xfrm>
            <a:off x="2123728" y="1556792"/>
            <a:ext cx="28803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 dirty="0" smtClean="0"/>
              <a:t>2</a:t>
            </a:r>
            <a:endParaRPr lang="en-US" altLang="bg-BG" sz="1400" b="1" dirty="0"/>
          </a:p>
        </p:txBody>
      </p:sp>
      <p:sp>
        <p:nvSpPr>
          <p:cNvPr id="85" name="TextBox 20"/>
          <p:cNvSpPr txBox="1">
            <a:spLocks noChangeArrowheads="1"/>
          </p:cNvSpPr>
          <p:nvPr/>
        </p:nvSpPr>
        <p:spPr bwMode="auto">
          <a:xfrm>
            <a:off x="3275856" y="1772816"/>
            <a:ext cx="28803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 dirty="0" smtClean="0"/>
              <a:t>3</a:t>
            </a:r>
            <a:endParaRPr lang="en-US" altLang="bg-BG" sz="1400" b="1" dirty="0"/>
          </a:p>
        </p:txBody>
      </p:sp>
      <p:sp>
        <p:nvSpPr>
          <p:cNvPr id="86" name="TextBox 20"/>
          <p:cNvSpPr txBox="1">
            <a:spLocks noChangeArrowheads="1"/>
          </p:cNvSpPr>
          <p:nvPr/>
        </p:nvSpPr>
        <p:spPr bwMode="auto">
          <a:xfrm>
            <a:off x="4788024" y="1772816"/>
            <a:ext cx="28803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 dirty="0" smtClean="0"/>
              <a:t>4</a:t>
            </a:r>
            <a:endParaRPr lang="en-US" altLang="bg-BG" sz="1400" b="1" dirty="0"/>
          </a:p>
        </p:txBody>
      </p:sp>
      <p:sp>
        <p:nvSpPr>
          <p:cNvPr id="87" name="TextBox 20"/>
          <p:cNvSpPr txBox="1">
            <a:spLocks noChangeArrowheads="1"/>
          </p:cNvSpPr>
          <p:nvPr/>
        </p:nvSpPr>
        <p:spPr bwMode="auto">
          <a:xfrm>
            <a:off x="5868144" y="1772816"/>
            <a:ext cx="28803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 dirty="0" smtClean="0"/>
              <a:t>5</a:t>
            </a:r>
            <a:endParaRPr lang="en-US" altLang="bg-BG" sz="1400" b="1" dirty="0"/>
          </a:p>
        </p:txBody>
      </p:sp>
      <p:sp>
        <p:nvSpPr>
          <p:cNvPr id="88" name="TextBox 20"/>
          <p:cNvSpPr txBox="1">
            <a:spLocks noChangeArrowheads="1"/>
          </p:cNvSpPr>
          <p:nvPr/>
        </p:nvSpPr>
        <p:spPr bwMode="auto">
          <a:xfrm>
            <a:off x="5364088" y="2564904"/>
            <a:ext cx="28803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 dirty="0" smtClean="0"/>
              <a:t>6</a:t>
            </a:r>
            <a:endParaRPr lang="en-US" altLang="bg-BG" sz="1400" b="1" dirty="0"/>
          </a:p>
        </p:txBody>
      </p:sp>
      <p:sp>
        <p:nvSpPr>
          <p:cNvPr id="89" name="TextBox 20"/>
          <p:cNvSpPr txBox="1">
            <a:spLocks noChangeArrowheads="1"/>
          </p:cNvSpPr>
          <p:nvPr/>
        </p:nvSpPr>
        <p:spPr bwMode="auto">
          <a:xfrm>
            <a:off x="7380312" y="1772816"/>
            <a:ext cx="28803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 dirty="0" smtClean="0"/>
              <a:t>7</a:t>
            </a:r>
            <a:endParaRPr lang="en-US" altLang="bg-BG" sz="1400" b="1" dirty="0"/>
          </a:p>
        </p:txBody>
      </p:sp>
      <p:sp>
        <p:nvSpPr>
          <p:cNvPr id="90" name="TextBox 20"/>
          <p:cNvSpPr txBox="1">
            <a:spLocks noChangeArrowheads="1"/>
          </p:cNvSpPr>
          <p:nvPr/>
        </p:nvSpPr>
        <p:spPr bwMode="auto">
          <a:xfrm>
            <a:off x="5364088" y="3212976"/>
            <a:ext cx="28803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 dirty="0" smtClean="0"/>
              <a:t>8</a:t>
            </a:r>
            <a:endParaRPr lang="en-US" altLang="bg-BG" sz="1400" b="1" dirty="0"/>
          </a:p>
        </p:txBody>
      </p:sp>
      <p:cxnSp>
        <p:nvCxnSpPr>
          <p:cNvPr id="92" name="Straight Connector 91"/>
          <p:cNvCxnSpPr/>
          <p:nvPr/>
        </p:nvCxnSpPr>
        <p:spPr>
          <a:xfrm>
            <a:off x="6660232" y="1988840"/>
            <a:ext cx="0" cy="792088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5868144" y="2780928"/>
            <a:ext cx="792088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4211960" y="2060848"/>
            <a:ext cx="0" cy="72008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211960" y="2780928"/>
            <a:ext cx="999728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5868144" y="3429000"/>
            <a:ext cx="2664296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6012159" y="4941168"/>
            <a:ext cx="31318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 dirty="0" smtClean="0"/>
              <a:t>h(t) - </a:t>
            </a:r>
            <a:r>
              <a:rPr lang="bg-BG" altLang="bg-BG" sz="1400" dirty="0" smtClean="0"/>
              <a:t>задаващо въздействие</a:t>
            </a:r>
            <a:endParaRPr lang="en-US" altLang="bg-BG" sz="1400" b="1" dirty="0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012159" y="6021288"/>
            <a:ext cx="31318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1400" b="1" dirty="0" smtClean="0"/>
              <a:t>l(t) - </a:t>
            </a:r>
            <a:r>
              <a:rPr lang="bg-BG" altLang="bg-BG" sz="1400" dirty="0" smtClean="0"/>
              <a:t>регулиращо въздействие</a:t>
            </a:r>
            <a:endParaRPr lang="en-US" altLang="bg-BG" sz="1400" b="1" dirty="0"/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251520" y="3717032"/>
            <a:ext cx="31318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sz="1400" b="1" dirty="0" smtClean="0"/>
              <a:t>1</a:t>
            </a:r>
            <a:r>
              <a:rPr lang="en-US" altLang="bg-BG" sz="1400" b="1" dirty="0" smtClean="0"/>
              <a:t> – </a:t>
            </a:r>
            <a:r>
              <a:rPr lang="bg-BG" altLang="bg-BG" sz="1400" dirty="0" smtClean="0"/>
              <a:t>задаващо устройство</a:t>
            </a:r>
            <a:endParaRPr lang="en-US" altLang="bg-BG" sz="1400" b="1" dirty="0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251520" y="4077072"/>
            <a:ext cx="31318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sz="1400" b="1" dirty="0" smtClean="0"/>
              <a:t>2</a:t>
            </a:r>
            <a:r>
              <a:rPr lang="en-US" altLang="bg-BG" sz="1400" b="1" dirty="0" smtClean="0"/>
              <a:t> – </a:t>
            </a:r>
            <a:r>
              <a:rPr lang="bg-BG" altLang="bg-BG" sz="1400" dirty="0" smtClean="0"/>
              <a:t>сравнителен елемент</a:t>
            </a:r>
            <a:endParaRPr lang="en-US" altLang="bg-BG" sz="1400" b="1" dirty="0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251520" y="4437112"/>
            <a:ext cx="31318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sz="1400" b="1" dirty="0" smtClean="0"/>
              <a:t>3</a:t>
            </a:r>
            <a:r>
              <a:rPr lang="en-US" altLang="bg-BG" sz="1400" b="1" dirty="0" smtClean="0"/>
              <a:t> – </a:t>
            </a:r>
            <a:r>
              <a:rPr lang="bg-BG" altLang="bg-BG" sz="1400" dirty="0" smtClean="0"/>
              <a:t>измерително устройство</a:t>
            </a:r>
            <a:endParaRPr lang="en-US" altLang="bg-BG" sz="1400" b="1" dirty="0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251520" y="4797152"/>
            <a:ext cx="31318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sz="1400" b="1" dirty="0" smtClean="0"/>
              <a:t>4</a:t>
            </a:r>
            <a:r>
              <a:rPr lang="en-US" altLang="bg-BG" sz="1400" b="1" dirty="0" smtClean="0"/>
              <a:t> – </a:t>
            </a:r>
            <a:r>
              <a:rPr lang="bg-BG" altLang="bg-BG" sz="1400" dirty="0" smtClean="0"/>
              <a:t>усилвател</a:t>
            </a:r>
            <a:endParaRPr lang="en-US" altLang="bg-BG" sz="1400" b="1" dirty="0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251520" y="5157192"/>
            <a:ext cx="31318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sz="1400" b="1" dirty="0" smtClean="0"/>
              <a:t>5</a:t>
            </a:r>
            <a:r>
              <a:rPr lang="en-US" altLang="bg-BG" sz="1400" b="1" dirty="0" smtClean="0"/>
              <a:t> – </a:t>
            </a:r>
            <a:r>
              <a:rPr lang="bg-BG" altLang="bg-BG" sz="1400" dirty="0" smtClean="0"/>
              <a:t>изпълнителен механизъм</a:t>
            </a:r>
            <a:endParaRPr lang="en-US" altLang="bg-BG" sz="1400" b="1" dirty="0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251520" y="5517232"/>
            <a:ext cx="417646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sz="1400" b="1" dirty="0" smtClean="0"/>
              <a:t>6</a:t>
            </a:r>
            <a:r>
              <a:rPr lang="en-US" altLang="bg-BG" sz="1400" b="1" dirty="0" smtClean="0"/>
              <a:t> – </a:t>
            </a:r>
            <a:r>
              <a:rPr lang="bg-BG" altLang="bg-BG" sz="1400" dirty="0" smtClean="0"/>
              <a:t>коригиращ елемент на обратната връзка </a:t>
            </a:r>
            <a:endParaRPr lang="en-US" altLang="bg-BG" sz="1400" b="1" dirty="0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251520" y="5877272"/>
            <a:ext cx="31318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sz="1400" b="1" dirty="0" smtClean="0"/>
              <a:t>7</a:t>
            </a:r>
            <a:r>
              <a:rPr lang="en-US" altLang="bg-BG" sz="1400" b="1" dirty="0" smtClean="0"/>
              <a:t> – </a:t>
            </a:r>
            <a:r>
              <a:rPr lang="bg-BG" altLang="bg-BG" sz="1400" dirty="0" smtClean="0"/>
              <a:t>обект на регулиране</a:t>
            </a:r>
            <a:endParaRPr lang="en-US" altLang="bg-BG" sz="1400" b="1" dirty="0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251520" y="6237312"/>
            <a:ext cx="40324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sz="1400" b="1" dirty="0" smtClean="0"/>
              <a:t>8</a:t>
            </a:r>
            <a:r>
              <a:rPr lang="en-US" altLang="bg-BG" sz="1400" b="1" dirty="0" smtClean="0"/>
              <a:t> – </a:t>
            </a:r>
            <a:r>
              <a:rPr lang="bg-BG" altLang="bg-BG" sz="1400" dirty="0" smtClean="0"/>
              <a:t>елемент на главната обратна връзка </a:t>
            </a:r>
            <a:endParaRPr lang="en-US" altLang="bg-BG" sz="1400" b="1" dirty="0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3923928" y="2132856"/>
            <a:ext cx="144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sz="1400" b="1" dirty="0"/>
              <a:t>-</a:t>
            </a:r>
            <a:endParaRPr lang="en-US" altLang="bg-BG" sz="14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91" grpId="0" animBg="1"/>
      <p:bldP spid="13" grpId="0" animBg="1"/>
      <p:bldP spid="15376" grpId="0"/>
      <p:bldP spid="15377" grpId="0"/>
      <p:bldP spid="15378" grpId="0"/>
      <p:bldP spid="15379" grpId="0"/>
      <p:bldP spid="25" grpId="0"/>
      <p:bldP spid="28" grpId="0"/>
      <p:bldP spid="29" grpId="0" animBg="1"/>
      <p:bldP spid="39" grpId="0"/>
      <p:bldP spid="40" grpId="0"/>
      <p:bldP spid="41" grpId="0"/>
      <p:bldP spid="42" grpId="0"/>
      <p:bldP spid="43" grpId="0"/>
      <p:bldP spid="45" grpId="0"/>
      <p:bldP spid="37" grpId="0" animBg="1"/>
      <p:bldP spid="44" grpId="0" animBg="1"/>
      <p:bldP spid="46" grpId="0" animBg="1"/>
      <p:bldP spid="47" grpId="0" animBg="1"/>
      <p:bldP spid="50" grpId="0" animBg="1"/>
      <p:bldP spid="51" grpId="0"/>
      <p:bldP spid="51" grpId="1"/>
      <p:bldP spid="52" grpId="0"/>
      <p:bldP spid="74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468313" y="333375"/>
            <a:ext cx="8204200" cy="579438"/>
          </a:xfrm>
        </p:spPr>
        <p:txBody>
          <a:bodyPr/>
          <a:lstStyle/>
          <a:p>
            <a:pPr marL="107950" indent="0" algn="ctr" eaLnBrk="1" hangingPunct="1">
              <a:buFont typeface="Arial" panose="020B0604020202020204" pitchFamily="34" charset="0"/>
              <a:buNone/>
            </a:pPr>
            <a:r>
              <a:rPr lang="bg-BG" altLang="en-US" smtClean="0">
                <a:solidFill>
                  <a:srgbClr val="00B0F0"/>
                </a:solidFill>
              </a:rPr>
              <a:t>Елементи от теория на управлението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1638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1639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16391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16392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1639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6396" name="Picture 2" descr="http://t3.gstatic.com/images?q=tbn:ANd9GcQqs_zkd8aE4qHdQI0cCc6pn1_NF5Fwa0qKCf2yJAVMJtTXpH3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330325"/>
            <a:ext cx="2879725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4365625"/>
            <a:ext cx="2865437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8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588" y="4365625"/>
            <a:ext cx="261620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9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25" y="4365625"/>
            <a:ext cx="3192463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0" name="Picture 11" descr="http://media.caranddriver.com/images/09q3/300161/2009-honda-fit-sport-steering-wheel-mounted-cruise-control-photo-300261-s-1280x78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1484313"/>
            <a:ext cx="4257675" cy="260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01" name="TextBox 17"/>
          <p:cNvSpPr txBox="1">
            <a:spLocks noChangeArrowheads="1"/>
          </p:cNvSpPr>
          <p:nvPr/>
        </p:nvSpPr>
        <p:spPr bwMode="auto">
          <a:xfrm>
            <a:off x="1116013" y="836613"/>
            <a:ext cx="698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sz="2000" b="1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за движение с постоянна скорост</a:t>
            </a:r>
            <a:r>
              <a:rPr lang="en-US" altLang="bg-BG" sz="2000" b="1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bg-BG" altLang="bg-BG" sz="2000" b="1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bg-BG" sz="2000" b="1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Cruise control</a:t>
            </a:r>
            <a:endParaRPr lang="bg-BG" altLang="bg-BG" sz="2000">
              <a:solidFill>
                <a:srgbClr val="00B0F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2280" y="60212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ACC</a:t>
            </a:r>
            <a:endParaRPr lang="en-US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468313" y="333375"/>
            <a:ext cx="8204200" cy="579438"/>
          </a:xfrm>
        </p:spPr>
        <p:txBody>
          <a:bodyPr/>
          <a:lstStyle/>
          <a:p>
            <a:pPr marL="107950" indent="0" algn="ctr" eaLnBrk="1" hangingPunct="1">
              <a:buFont typeface="Arial" panose="020B0604020202020204" pitchFamily="34" charset="0"/>
              <a:buNone/>
            </a:pPr>
            <a:r>
              <a:rPr lang="bg-BG" altLang="en-US" smtClean="0">
                <a:solidFill>
                  <a:srgbClr val="00B0F0"/>
                </a:solidFill>
              </a:rPr>
              <a:t>Елементи от теория на управлението</a:t>
            </a: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174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1741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17415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17416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bg-BG" altLang="en-US"/>
          </a:p>
        </p:txBody>
      </p:sp>
      <p:sp>
        <p:nvSpPr>
          <p:cNvPr id="174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7420" name="Picture 2" descr="http://ricksfreeautorepairadvice.com/wp-content/uploads/2015/06/ford-electronic-throttle-bod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1438"/>
            <a:ext cx="4262438" cy="36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3" y="2492375"/>
            <a:ext cx="4846637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2" name="TextBox 13"/>
          <p:cNvSpPr txBox="1">
            <a:spLocks noChangeArrowheads="1"/>
          </p:cNvSpPr>
          <p:nvPr/>
        </p:nvSpPr>
        <p:spPr bwMode="auto">
          <a:xfrm>
            <a:off x="6084888" y="2636838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bg-BG" altLang="bg-BG" sz="1000"/>
              <a:t>електродвигател</a:t>
            </a:r>
          </a:p>
          <a:p>
            <a:pPr algn="ctr" eaLnBrk="1" hangingPunct="1"/>
            <a:r>
              <a:rPr lang="bg-BG" altLang="bg-BG" sz="1000"/>
              <a:t> на клапата</a:t>
            </a:r>
            <a:endParaRPr lang="en-US" altLang="bg-BG" sz="1000"/>
          </a:p>
        </p:txBody>
      </p:sp>
      <p:sp>
        <p:nvSpPr>
          <p:cNvPr id="17423" name="TextBox 14"/>
          <p:cNvSpPr txBox="1">
            <a:spLocks noChangeArrowheads="1"/>
          </p:cNvSpPr>
          <p:nvPr/>
        </p:nvSpPr>
        <p:spPr bwMode="auto">
          <a:xfrm>
            <a:off x="7848600" y="3860800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bg-BG" altLang="bg-BG" sz="1000"/>
              <a:t>сензор за</a:t>
            </a:r>
          </a:p>
          <a:p>
            <a:pPr algn="ctr" eaLnBrk="1" hangingPunct="1"/>
            <a:r>
              <a:rPr lang="bg-BG" altLang="bg-BG" sz="1000"/>
              <a:t> положение</a:t>
            </a:r>
            <a:endParaRPr lang="en-US" altLang="bg-BG" sz="1000"/>
          </a:p>
        </p:txBody>
      </p:sp>
      <p:sp>
        <p:nvSpPr>
          <p:cNvPr id="17424" name="TextBox 15"/>
          <p:cNvSpPr txBox="1">
            <a:spLocks noChangeArrowheads="1"/>
          </p:cNvSpPr>
          <p:nvPr/>
        </p:nvSpPr>
        <p:spPr bwMode="auto">
          <a:xfrm>
            <a:off x="1116013" y="836613"/>
            <a:ext cx="698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sz="2000" b="1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за движение с постоянна скорост</a:t>
            </a:r>
            <a:r>
              <a:rPr lang="en-US" altLang="bg-BG" sz="2000" b="1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bg-BG" altLang="bg-BG" sz="2000" b="1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bg-BG" sz="2000" b="1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Cruise control</a:t>
            </a:r>
            <a:endParaRPr lang="bg-BG" altLang="bg-BG" sz="200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Ръководител">
  <a:themeElements>
    <a:clrScheme name="Открито място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Ръководител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Ръководител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6519</TotalTime>
  <Words>629</Words>
  <Application>Microsoft Office PowerPoint</Application>
  <PresentationFormat>On-screen Show (4:3)</PresentationFormat>
  <Paragraphs>168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Century Gothic</vt:lpstr>
      <vt:lpstr>Courier New</vt:lpstr>
      <vt:lpstr>Lucida Sans Unicode</vt:lpstr>
      <vt:lpstr>Palatino Linotype</vt:lpstr>
      <vt:lpstr>Times New Roman</vt:lpstr>
      <vt:lpstr>Wingdings</vt:lpstr>
      <vt:lpstr>Ръководител</vt:lpstr>
      <vt:lpstr>Equation</vt:lpstr>
      <vt:lpstr>ЕЛЕМЕНТИ ОТ ТЕОРИЯ НА УПРАВЛЕНИЕТО</vt:lpstr>
      <vt:lpstr>PowerPoint Presentation</vt:lpstr>
      <vt:lpstr>Елементи от теория на управлението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Машинознание</dc:title>
  <dc:creator>sasho&amp;yana</dc:creator>
  <cp:lastModifiedBy>Vutko</cp:lastModifiedBy>
  <cp:revision>584</cp:revision>
  <cp:lastPrinted>2016-05-18T11:48:58Z</cp:lastPrinted>
  <dcterms:created xsi:type="dcterms:W3CDTF">2012-02-08T18:51:19Z</dcterms:created>
  <dcterms:modified xsi:type="dcterms:W3CDTF">2017-05-24T08:47:46Z</dcterms:modified>
</cp:coreProperties>
</file>