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46" r:id="rId2"/>
    <p:sldMasterId id="2147483858" r:id="rId3"/>
    <p:sldMasterId id="2147483870" r:id="rId4"/>
  </p:sldMasterIdLst>
  <p:handoutMasterIdLst>
    <p:handoutMasterId r:id="rId36"/>
  </p:handoutMasterIdLst>
  <p:sldIdLst>
    <p:sldId id="256" r:id="rId5"/>
    <p:sldId id="280" r:id="rId6"/>
    <p:sldId id="315" r:id="rId7"/>
    <p:sldId id="257" r:id="rId8"/>
    <p:sldId id="260" r:id="rId9"/>
    <p:sldId id="259" r:id="rId10"/>
    <p:sldId id="261" r:id="rId11"/>
    <p:sldId id="264" r:id="rId12"/>
    <p:sldId id="292" r:id="rId13"/>
    <p:sldId id="293" r:id="rId14"/>
    <p:sldId id="263" r:id="rId15"/>
    <p:sldId id="262" r:id="rId16"/>
    <p:sldId id="281" r:id="rId17"/>
    <p:sldId id="282" r:id="rId18"/>
    <p:sldId id="258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16" r:id="rId34"/>
    <p:sldId id="31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8" autoAdjust="0"/>
    <p:restoredTop sz="94660"/>
  </p:normalViewPr>
  <p:slideViewPr>
    <p:cSldViewPr>
      <p:cViewPr varScale="1">
        <p:scale>
          <a:sx n="65" d="100"/>
          <a:sy n="65" d="100"/>
        </p:scale>
        <p:origin x="130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43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0" Type="http://schemas.openxmlformats.org/officeDocument/2006/relationships/image" Target="../media/image169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B996DB-D4E8-49F9-B34C-3D8C9F1D85C1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8A7704C-E8C0-473D-B92F-30DC7FFC3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авоъгъл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авоъгъл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авоъгъл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авоъгъл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авоъгъл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Закръглен правоъгъл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Закръглен правоъгъл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авоъгъл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B478371E-7FC5-47AF-8AFC-460BC883C079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2D65E92-0A8D-43AB-99AE-16D5A2CD86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147DC-CEAA-4FF1-81F8-49DBC24C452A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58C7B-B36B-4419-A60E-B85B1023A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A06F9-8C5D-4BF1-B562-F8153F56BAEE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18BDD-6032-43F8-A400-B89BF7F15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равоъгълник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авоъгълник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Закръглен правоъгълник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Закръглен правоъгълник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Правоъгълник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Правоъгълник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17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95A06A-86C0-4B58-BB98-05A1D7E02C0D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18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A7D9B8-69F4-483E-A417-60D298243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F752D52-7EAA-48F8-9201-7867D1B1DB24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5FDC9E-2FB0-46BC-AC62-9DED6566E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6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D52B1A-B8DE-4A29-A47F-66EC1680D715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CB586A9-1BBE-4D02-A24A-D832EF4DA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658A48-9C31-49C5-AFF6-A520C36C02CF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3FA9CA-16A9-4795-88BE-5390FE728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5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B675AB-FA8C-4472-8387-7E816A11B561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8" name="Контейнер за номер на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F396263-75AD-48E2-934A-D90C6BE1B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Контейнер за долния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69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240D4D-08D2-4837-BF73-E9BD73D69222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086B6D9-DBAA-4199-BC8D-C34E412BE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1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6C0F3F9-1186-4D54-8E17-F821EB011D04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3865454-FB4F-4EDD-B6D4-46F7940A4E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43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D6AC171-318C-46D4-8848-5D94083EE7CF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18806FA-BB07-42B5-874C-1AA2CE108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904FA-BD7A-418B-9409-E67B1746C97D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EF5D3-D7F4-42A0-A58F-381F78B989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25F4751-6C9D-4B34-B380-F8CF735FBBB1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AD4E70F-9945-4799-B32C-62099E52B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91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0FB0B76-9B11-4705-9A9F-0A882EB71688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570B968-7403-45AF-9ACA-C4B12D620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37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B3C4CC-6681-462C-9C89-81CEF673F3F4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D7F68C-0D7A-4E87-9BDD-7E30CBDC7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22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Правоъгълник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Правоъгълник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равоъгълник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авоъгълник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Закръглен правоъгълник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Закръглен правоъгълник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Правоъгълник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Правоъгълник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Правоъгълник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Правоъгълник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/>
          </a:p>
        </p:txBody>
      </p:sp>
      <p:sp>
        <p:nvSpPr>
          <p:cNvPr id="17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FC3422-144F-4C71-8E1F-3CB8F5C4B148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18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prstClr val="whit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EE6BA74-082A-4F74-BD4E-42A78F61C3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7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5A4CE23-EBD1-415B-B6C4-0AF7B9915EB0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6298405-597B-4E07-BB7C-885A82F96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4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185642-81F4-4ED2-AF9B-8141FA2FB64F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C1478BC-3B70-40EE-B679-F6E82FB6A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26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2A71FE-3CFD-435F-9EC6-FBA32BD1EF42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8D4BA6F-91CA-4483-8030-34E68A4B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0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1B046F-8854-44D5-9F31-3966C5D8FC30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8" name="Контейнер за номер на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A0C6BB-210A-4D79-8792-DBBEDFF17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Контейнер за долния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9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499D92-1D78-4177-A02E-C6CBA1FC3805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1FD024D-3AC9-4699-871D-F1EA98D06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71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A24B79-002A-405F-AF1D-6B78C63642DD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E4D073-0AFF-4E7F-A851-B21487ACE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8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C6D9F8-3222-4102-85DE-95D47EA55C66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E6ABF-9A1F-4602-B72E-7FDBFCB620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B7379A1-F04D-4150-B7AA-1E04541DC6CB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FEEFA5-A1F0-4F5D-ABFD-DBD3CABFB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1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bg-BG" noProof="0" smtClean="0"/>
              <a:t>Щракнете върху иконата, за да добавите картина</a:t>
            </a:r>
            <a:endParaRPr lang="en-US" noProof="0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BEE215-0D7E-4282-A8B9-35319109702F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DE7C80-1EAF-4F8C-82A5-EB5093FCB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74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566D86-DCE9-421D-8B42-4BA623C58399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7D12D1-7CD5-41A1-B0A9-8328C9B31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44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46AA949-1199-4191-841A-A1A7B28120A7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5498B2A-4DB7-4F3A-8ABF-0931D3B8C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1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авоъгъл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Правоъгъл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Правоъгъл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Правоъгъл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Правоъгъл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Закръглен правоъгъл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Закръглен правоъгъл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Правоъгъл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Правоъгъл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fld id="{B478371E-7FC5-47AF-8AFC-460BC883C079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2D65E92-0A8D-43AB-99AE-16D5A2CD86A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2431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904FA-BD7A-418B-9409-E67B1746C97D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EF5D3-D7F4-42A0-A58F-381F78B989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926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C6D9F8-3222-4102-85DE-95D47EA55C66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E6ABF-9A1F-4602-B72E-7FDBFCB620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136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F30BD-0E67-4132-82DF-F7DD20E41F03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1DB66-7F06-42AB-B79B-35F89E86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79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6" name="Контейнер за 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94010B87-D114-45E1-8DA7-D901EDC4D15E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BD943E8-F978-4AC3-8282-B250E0B9AE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Контейнер за долния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653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0345B59B-CEFE-4DA5-A2CB-DFAB5562DC09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2AC760F2-E17A-4E58-A5EC-2A2F3D22C5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0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F30BD-0E67-4132-82DF-F7DD20E41F03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1DB66-7F06-42AB-B79B-35F89E868F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E583B-6300-46AE-A31F-CCC11C405474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A0690-0E50-442A-9BB3-D960AA0148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18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44124-36FA-4155-A8A1-288D41056710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A53B-B390-4A26-AAD2-E720A73545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15251-0B64-474F-873F-F5CB32DC4FE4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53670-5091-4988-A7E4-261164430B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14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147DC-CEAA-4FF1-81F8-49DBC24C452A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58C7B-B36B-4419-A60E-B85B1023A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735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A06F9-8C5D-4BF1-B562-F8153F56BAEE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318BDD-6032-43F8-A400-B89BF7F15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6" name="Контейнер за 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94010B87-D114-45E1-8DA7-D901EDC4D15E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27" name="Контейнер за номер на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3BD943E8-F978-4AC3-8282-B250E0B9AE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Контейнер за долния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0345B59B-CEFE-4DA5-A2CB-DFAB5562DC09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2AC760F2-E17A-4E58-A5EC-2A2F3D22C5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E583B-6300-46AE-A31F-CCC11C405474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A0690-0E50-442A-9BB3-D960AA0148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44124-36FA-4155-A8A1-288D41056710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4A53B-B390-4A26-AAD2-E720A73545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415251-0B64-474F-873F-F5CB32DC4FE4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53670-5091-4988-A7E4-261164430B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авоъгъл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авоъгъл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авоъгъл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авоъгъл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авоъгъл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Закръглен правоъгъл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Закръглен правоъгъл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авоъгъл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авоъгъл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авоъгъл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авоъгъл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авоъгъл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авоъгъл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B02E8EF3-4F3D-48CB-8949-C0A50BA25B8B}" type="datetimeFigureOut">
              <a:rPr lang="en-US" smtClean="0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C29EA81-5954-46FB-9A9A-581DA6B7CF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авоъгълник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Правоъгълник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Правоъгълник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Правоъгълник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Правоъгълник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Закръглен правоъгъл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Закръглен правоъгълник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Правоъгълник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Правоъгълник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Правоъгълник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Правоъгълник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Правоъгълник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Правоъгълник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9" name="Контейнер за заглавие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Редакт. стил загл. образец</a:t>
            </a:r>
            <a:endParaRPr lang="en-US" altLang="bg-BG" smtClean="0"/>
          </a:p>
        </p:txBody>
      </p:sp>
      <p:sp>
        <p:nvSpPr>
          <p:cNvPr id="1040" name="Текстов контейне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 smtClean="0"/>
              <a:t>Второ ниво</a:t>
            </a:r>
          </a:p>
          <a:p>
            <a:pPr lvl="2"/>
            <a:r>
              <a:rPr lang="bg-BG" altLang="bg-BG" smtClean="0"/>
              <a:t>Трето ниво</a:t>
            </a:r>
          </a:p>
          <a:p>
            <a:pPr lvl="3"/>
            <a:r>
              <a:rPr lang="bg-BG" altLang="bg-BG" smtClean="0"/>
              <a:t>Четвърто ниво</a:t>
            </a:r>
          </a:p>
          <a:p>
            <a:pPr lvl="4"/>
            <a:r>
              <a:rPr lang="bg-BG" altLang="bg-BG" smtClean="0"/>
              <a:t>Пето ниво</a:t>
            </a:r>
            <a:endParaRPr lang="en-US" altLang="bg-BG" smtClean="0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smtClean="0">
                <a:solidFill>
                  <a:srgbClr val="438086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A85D82EC-93BE-42E6-88EA-231AF2D6E3DF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rgbClr val="438086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D16B678B-5B47-4D52-9CDE-0908D2D02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авоъгълник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Правоъгълник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Правоъгълник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Правоъгълник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Правоъгълник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Закръглен правоъгъл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Закръглен правоъгълник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Правоъгълник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Правоъгълник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Правоъгълник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Правоъгълник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Правоъгълник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Правоъгълник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39" name="Контейнер за заглавие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Редакт. стил загл. образец</a:t>
            </a:r>
            <a:endParaRPr lang="en-US" altLang="bg-BG" smtClean="0"/>
          </a:p>
        </p:txBody>
      </p:sp>
      <p:sp>
        <p:nvSpPr>
          <p:cNvPr id="1040" name="Текстов контейне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altLang="bg-BG" smtClean="0"/>
              <a:t>Второ ниво</a:t>
            </a:r>
          </a:p>
          <a:p>
            <a:pPr lvl="2"/>
            <a:r>
              <a:rPr lang="bg-BG" altLang="bg-BG" smtClean="0"/>
              <a:t>Трето ниво</a:t>
            </a:r>
          </a:p>
          <a:p>
            <a:pPr lvl="3"/>
            <a:r>
              <a:rPr lang="bg-BG" altLang="bg-BG" smtClean="0"/>
              <a:t>Четвърто ниво</a:t>
            </a:r>
          </a:p>
          <a:p>
            <a:pPr lvl="4"/>
            <a:r>
              <a:rPr lang="bg-BG" altLang="bg-BG" smtClean="0"/>
              <a:t>Пето ниво</a:t>
            </a:r>
            <a:endParaRPr lang="en-US" altLang="bg-BG" smtClean="0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smtClean="0">
                <a:solidFill>
                  <a:srgbClr val="438086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994A003F-1D08-4B6E-8D40-F76AF785AF2C}" type="datetimeFigureOut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rgbClr val="438086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  <a:latin typeface="Lucida Sans Unicode" pitchFamily="34" charset="0"/>
              </a:defRPr>
            </a:lvl1pPr>
          </a:lstStyle>
          <a:p>
            <a:pPr>
              <a:defRPr/>
            </a:pPr>
            <a:fld id="{E80ACC31-2EAD-4492-9C8D-A749A85F2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авоъгъл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Правоъгъл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Правоъгъл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Правоъгъл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Правоъгъл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Закръглен правоъгъл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Закръглен правоъгъл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Правоъгъл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Правоъгъл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Правоъгъл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Правоъгъл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Правоъгъл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Правоъгъл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B02E8EF3-4F3D-48CB-8949-C0A50BA25B8B}" type="datetimeFigureOut">
              <a:rPr lang="en-US" smtClean="0">
                <a:solidFill>
                  <a:srgbClr val="438086"/>
                </a:solidFill>
              </a:rPr>
              <a:pPr>
                <a:defRPr/>
              </a:pPr>
              <a:t>2/28/2017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C29EA81-5954-46FB-9A9A-581DA6B7CF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7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88.jpe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wmf"/><Relationship Id="rId5" Type="http://schemas.openxmlformats.org/officeDocument/2006/relationships/image" Target="../media/image90.jpe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89.jpeg"/><Relationship Id="rId9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9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10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oleObject" Target="../embeddings/oleObject39.bin"/><Relationship Id="rId21" Type="http://schemas.openxmlformats.org/officeDocument/2006/relationships/image" Target="../media/image118.pn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5.wmf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oleObject" Target="../embeddings/oleObject40.bin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wmf"/><Relationship Id="rId19" Type="http://schemas.openxmlformats.org/officeDocument/2006/relationships/image" Target="../media/image116.png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12.jpg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1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51.bin"/><Relationship Id="rId3" Type="http://schemas.openxmlformats.org/officeDocument/2006/relationships/image" Target="../media/image119.jpeg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1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115.wmf"/><Relationship Id="rId4" Type="http://schemas.openxmlformats.org/officeDocument/2006/relationships/image" Target="../media/image120.jpeg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1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23.jpeg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12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128.wmf"/><Relationship Id="rId3" Type="http://schemas.openxmlformats.org/officeDocument/2006/relationships/image" Target="../media/image129.png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27.wmf"/><Relationship Id="rId5" Type="http://schemas.openxmlformats.org/officeDocument/2006/relationships/image" Target="../media/image131.jpeg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130.jpeg"/><Relationship Id="rId9" Type="http://schemas.openxmlformats.org/officeDocument/2006/relationships/image" Target="../media/image1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7.jpg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3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151.png"/><Relationship Id="rId21" Type="http://schemas.openxmlformats.org/officeDocument/2006/relationships/image" Target="../media/image147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145.wmf"/><Relationship Id="rId25" Type="http://schemas.openxmlformats.org/officeDocument/2006/relationships/image" Target="../media/image149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73.bin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15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79.bin"/><Relationship Id="rId3" Type="http://schemas.openxmlformats.org/officeDocument/2006/relationships/image" Target="../media/image158.png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154.wmf"/><Relationship Id="rId4" Type="http://schemas.openxmlformats.org/officeDocument/2006/relationships/image" Target="../media/image159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jpeg"/><Relationship Id="rId7" Type="http://schemas.openxmlformats.org/officeDocument/2006/relationships/image" Target="../media/image17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9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jpeg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jpe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jpeg"/><Relationship Id="rId7" Type="http://schemas.openxmlformats.org/officeDocument/2006/relationships/image" Target="../media/image180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85.wmf"/><Relationship Id="rId3" Type="http://schemas.openxmlformats.org/officeDocument/2006/relationships/image" Target="../media/image186.jpeg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184.wmf"/><Relationship Id="rId5" Type="http://schemas.openxmlformats.org/officeDocument/2006/relationships/image" Target="../media/image188.jpeg"/><Relationship Id="rId10" Type="http://schemas.openxmlformats.org/officeDocument/2006/relationships/oleObject" Target="../embeddings/oleObject100.bin"/><Relationship Id="rId4" Type="http://schemas.openxmlformats.org/officeDocument/2006/relationships/image" Target="../media/image187.jpeg"/><Relationship Id="rId9" Type="http://schemas.openxmlformats.org/officeDocument/2006/relationships/image" Target="../media/image1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106.bin"/><Relationship Id="rId3" Type="http://schemas.openxmlformats.org/officeDocument/2006/relationships/image" Target="../media/image194.png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92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91.wmf"/><Relationship Id="rId4" Type="http://schemas.openxmlformats.org/officeDocument/2006/relationships/image" Target="../media/image188.jpeg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9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0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20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6.wmf"/><Relationship Id="rId24" Type="http://schemas.openxmlformats.org/officeDocument/2006/relationships/image" Target="../media/image19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wmf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oleObject" Target="../embeddings/oleObject7.bin"/><Relationship Id="rId21" Type="http://schemas.openxmlformats.org/officeDocument/2006/relationships/image" Target="../media/image36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8.wmf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39.pn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7.wmf"/><Relationship Id="rId19" Type="http://schemas.openxmlformats.org/officeDocument/2006/relationships/image" Target="../media/image34.png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9.wmf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6.png"/><Relationship Id="rId18" Type="http://schemas.openxmlformats.org/officeDocument/2006/relationships/image" Target="../media/image54.png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57.png"/><Relationship Id="rId7" Type="http://schemas.openxmlformats.org/officeDocument/2006/relationships/image" Target="../media/image32.wmf"/><Relationship Id="rId12" Type="http://schemas.openxmlformats.org/officeDocument/2006/relationships/image" Target="../media/image45.png"/><Relationship Id="rId1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51.png"/><Relationship Id="rId10" Type="http://schemas.openxmlformats.org/officeDocument/2006/relationships/image" Target="../media/image32.png"/><Relationship Id="rId19" Type="http://schemas.openxmlformats.org/officeDocument/2006/relationships/image" Target="../media/image55.png"/><Relationship Id="rId4" Type="http://schemas.openxmlformats.org/officeDocument/2006/relationships/image" Target="../media/image30.wmf"/><Relationship Id="rId9" Type="http://schemas.openxmlformats.org/officeDocument/2006/relationships/image" Target="../media/image31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69.png"/><Relationship Id="rId7" Type="http://schemas.openxmlformats.org/officeDocument/2006/relationships/image" Target="../media/image47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28.wmf"/><Relationship Id="rId9" Type="http://schemas.openxmlformats.org/officeDocument/2006/relationships/image" Target="../media/image49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8458200" cy="14700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bg-BG" sz="7200" dirty="0" smtClean="0">
                <a:solidFill>
                  <a:schemeClr val="bg2">
                    <a:lumMod val="50000"/>
                  </a:schemeClr>
                </a:solidFill>
              </a:rPr>
              <a:t>Кинематика на механизмите</a:t>
            </a:r>
            <a:endParaRPr lang="en-US" sz="7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Извито съединение 1"/>
          <p:cNvCxnSpPr/>
          <p:nvPr/>
        </p:nvCxnSpPr>
        <p:spPr>
          <a:xfrm>
            <a:off x="2444750" y="2947988"/>
            <a:ext cx="1801813" cy="1706562"/>
          </a:xfrm>
          <a:prstGeom prst="curvedConnector3">
            <a:avLst>
              <a:gd name="adj1" fmla="val 2543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Съединител &quot;права стрелка&quot; 2"/>
          <p:cNvCxnSpPr/>
          <p:nvPr/>
        </p:nvCxnSpPr>
        <p:spPr>
          <a:xfrm>
            <a:off x="1304925" y="4999038"/>
            <a:ext cx="33131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Съединител &quot;права стрелка&quot; 3"/>
          <p:cNvCxnSpPr/>
          <p:nvPr/>
        </p:nvCxnSpPr>
        <p:spPr>
          <a:xfrm flipV="1">
            <a:off x="1304925" y="2406650"/>
            <a:ext cx="0" cy="2592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4"/>
          <p:cNvCxnSpPr/>
          <p:nvPr/>
        </p:nvCxnSpPr>
        <p:spPr>
          <a:xfrm flipH="1">
            <a:off x="746125" y="4999038"/>
            <a:ext cx="558800" cy="6381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921" y="4629617"/>
            <a:ext cx="559213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7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365" y="5176055"/>
            <a:ext cx="426399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8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45961" y="5084055"/>
            <a:ext cx="426399" cy="461665"/>
          </a:xfrm>
          <a:prstGeom prst="rect">
            <a:avLst/>
          </a:prstGeom>
          <a:blipFill rotWithShape="1">
            <a:blip r:embed="rId5"/>
            <a:stretch>
              <a:fillRect b="-5263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9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2655" y="2406661"/>
            <a:ext cx="407932" cy="461665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10" name="Дъга 9"/>
          <p:cNvSpPr/>
          <p:nvPr/>
        </p:nvSpPr>
        <p:spPr>
          <a:xfrm>
            <a:off x="1054100" y="2651125"/>
            <a:ext cx="1512888" cy="777875"/>
          </a:xfrm>
          <a:prstGeom prst="arc">
            <a:avLst>
              <a:gd name="adj1" fmla="val 16200000"/>
              <a:gd name="adj2" fmla="val 21005676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black"/>
              </a:solidFill>
            </a:endParaRPr>
          </a:p>
        </p:txBody>
      </p:sp>
      <p:sp>
        <p:nvSpPr>
          <p:cNvPr id="11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4516" y="2795300"/>
            <a:ext cx="639470" cy="46166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12" name="Овал 11"/>
          <p:cNvSpPr/>
          <p:nvPr/>
        </p:nvSpPr>
        <p:spPr>
          <a:xfrm>
            <a:off x="1630363" y="2511425"/>
            <a:ext cx="215900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387600" y="2808288"/>
            <a:ext cx="215900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070225" y="4210050"/>
            <a:ext cx="215900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15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87478" y="4209613"/>
            <a:ext cx="632353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16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8709" y="2550677"/>
            <a:ext cx="522387" cy="4616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17" name="Правоъгълник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27846" y="3598728"/>
            <a:ext cx="406200" cy="461665"/>
          </a:xfrm>
          <a:prstGeom prst="rect">
            <a:avLst/>
          </a:prstGeom>
          <a:blipFill rotWithShape="1">
            <a:blip r:embed="rId10"/>
            <a:stretch>
              <a:fillRect t="-23684" r="-31343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cxnSp>
        <p:nvCxnSpPr>
          <p:cNvPr id="18" name="Съединител &quot;права стрелка&quot; 17"/>
          <p:cNvCxnSpPr>
            <a:endCxn id="13" idx="3"/>
          </p:cNvCxnSpPr>
          <p:nvPr/>
        </p:nvCxnSpPr>
        <p:spPr>
          <a:xfrm flipV="1">
            <a:off x="1304925" y="3005138"/>
            <a:ext cx="1114425" cy="199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Съединител &quot;права стрелка&quot; 18"/>
          <p:cNvCxnSpPr>
            <a:endCxn id="24" idx="0"/>
          </p:cNvCxnSpPr>
          <p:nvPr/>
        </p:nvCxnSpPr>
        <p:spPr>
          <a:xfrm>
            <a:off x="2514600" y="2914650"/>
            <a:ext cx="720429" cy="591805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Правоъгълник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8609" y="2904069"/>
            <a:ext cx="484556" cy="506421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cxnSp>
        <p:nvCxnSpPr>
          <p:cNvPr id="21" name="Съединител &quot;права стрелка&quot; 20"/>
          <p:cNvCxnSpPr/>
          <p:nvPr/>
        </p:nvCxnSpPr>
        <p:spPr>
          <a:xfrm flipH="1">
            <a:off x="3019831" y="3469481"/>
            <a:ext cx="206252" cy="14509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Правоъгълник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0093" y="3449594"/>
            <a:ext cx="540597" cy="506421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cxnSp>
        <p:nvCxnSpPr>
          <p:cNvPr id="23" name="Съединител &quot;права стрелка&quot; 22"/>
          <p:cNvCxnSpPr/>
          <p:nvPr/>
        </p:nvCxnSpPr>
        <p:spPr>
          <a:xfrm>
            <a:off x="2495550" y="2914650"/>
            <a:ext cx="524281" cy="699923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Правоъгълник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5806" y="3506455"/>
            <a:ext cx="638445" cy="506421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cxnSp>
        <p:nvCxnSpPr>
          <p:cNvPr id="25" name="Съединител &quot;права стрелка&quot; 24"/>
          <p:cNvCxnSpPr/>
          <p:nvPr/>
        </p:nvCxnSpPr>
        <p:spPr>
          <a:xfrm>
            <a:off x="3235029" y="4375256"/>
            <a:ext cx="644053" cy="71602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Правоъгълник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55545" y="5084055"/>
            <a:ext cx="540597" cy="506421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graphicFrame>
        <p:nvGraphicFramePr>
          <p:cNvPr id="27" name="Обект 26"/>
          <p:cNvGraphicFramePr>
            <a:graphicFrameLocks noChangeAspect="1"/>
          </p:cNvGraphicFramePr>
          <p:nvPr/>
        </p:nvGraphicFramePr>
        <p:xfrm>
          <a:off x="5148263" y="3094038"/>
          <a:ext cx="386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quation" r:id="rId15" imgW="1637589" imgH="406224" progId="Equation.DSMT4">
                  <p:embed/>
                </p:oleObj>
              </mc:Choice>
              <mc:Fallback>
                <p:oleObj name="Equation" r:id="rId15" imgW="1637589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94038"/>
                        <a:ext cx="3860800" cy="965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0093" y="2175828"/>
            <a:ext cx="402546" cy="461665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29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DEDE">
                    <a:lumMod val="50000"/>
                  </a:srgbClr>
                </a:solidFill>
                <a:effectLst/>
              </a:rPr>
              <a:t>КИНЕМАТИКА НА ТОЧКА</a:t>
            </a:r>
            <a:endParaRPr lang="en-US" sz="2400" dirty="0">
              <a:solidFill>
                <a:srgbClr val="DEDEDE">
                  <a:lumMod val="50000"/>
                </a:srgbClr>
              </a:solidFill>
              <a:effectLst/>
            </a:endParaRPr>
          </a:p>
        </p:txBody>
      </p:sp>
      <p:sp>
        <p:nvSpPr>
          <p:cNvPr id="21534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53548A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Криволинейно движение на точка</a:t>
            </a:r>
          </a:p>
        </p:txBody>
      </p:sp>
    </p:spTree>
    <p:extLst>
      <p:ext uri="{BB962C8B-B14F-4D97-AF65-F5344CB8AC3E}">
        <p14:creationId xmlns:p14="http://schemas.microsoft.com/office/powerpoint/2010/main" val="294489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Картина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4070"/>
            <a:ext cx="3779912" cy="3023930"/>
          </a:xfrm>
          <a:prstGeom prst="rect">
            <a:avLst/>
          </a:prstGeom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7999"/>
            <a:ext cx="3816424" cy="3053140"/>
          </a:xfrm>
          <a:prstGeom prst="rect">
            <a:avLst/>
          </a:prstGeom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6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Криволинейно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78" y="928892"/>
            <a:ext cx="3715518" cy="2972414"/>
          </a:xfrm>
          <a:prstGeom prst="rect">
            <a:avLst/>
          </a:prstGeom>
        </p:spPr>
      </p:pic>
      <p:graphicFrame>
        <p:nvGraphicFramePr>
          <p:cNvPr id="11" name="Об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137616"/>
              </p:ext>
            </p:extLst>
          </p:nvPr>
        </p:nvGraphicFramePr>
        <p:xfrm>
          <a:off x="5580112" y="3669358"/>
          <a:ext cx="18002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4" name="Equation" r:id="rId6" imgW="634725" imgH="203112" progId="Equation.DSMT4">
                  <p:embed/>
                </p:oleObj>
              </mc:Choice>
              <mc:Fallback>
                <p:oleObj name="Equation" r:id="rId6" imgW="634725" imgH="203112" progId="Equation.DSMT4">
                  <p:embed/>
                  <p:pic>
                    <p:nvPicPr>
                      <p:cNvPr id="0" name="Об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669358"/>
                        <a:ext cx="1800225" cy="5635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40600"/>
              </p:ext>
            </p:extLst>
          </p:nvPr>
        </p:nvGraphicFramePr>
        <p:xfrm>
          <a:off x="4464496" y="4437112"/>
          <a:ext cx="38369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5" name="Equation" r:id="rId8" imgW="1396394" imgH="406224" progId="Equation.DSMT4">
                  <p:embed/>
                </p:oleObj>
              </mc:Choice>
              <mc:Fallback>
                <p:oleObj name="Equation" r:id="rId8" imgW="1396394" imgH="406224" progId="Equation.DSMT4">
                  <p:embed/>
                  <p:pic>
                    <p:nvPicPr>
                      <p:cNvPr id="0" name="Об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496" y="4437112"/>
                        <a:ext cx="3836988" cy="11239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290837"/>
              </p:ext>
            </p:extLst>
          </p:nvPr>
        </p:nvGraphicFramePr>
        <p:xfrm>
          <a:off x="4464496" y="5661248"/>
          <a:ext cx="386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6" name="Equation" r:id="rId10" imgW="1637589" imgH="406224" progId="Equation.DSMT4">
                  <p:embed/>
                </p:oleObj>
              </mc:Choice>
              <mc:Fallback>
                <p:oleObj name="Equation" r:id="rId10" imgW="1637589" imgH="406224" progId="Equation.DSMT4">
                  <p:embed/>
                  <p:pic>
                    <p:nvPicPr>
                      <p:cNvPr id="0" name="Об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496" y="5661248"/>
                        <a:ext cx="3860800" cy="965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9226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251520" y="1056382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Компоненти</a:t>
            </a:r>
            <a:r>
              <a:rPr lang="ru-RU" dirty="0">
                <a:solidFill>
                  <a:schemeClr val="accent2"/>
                </a:solidFill>
              </a:rPr>
              <a:t> на </a:t>
            </a:r>
            <a:r>
              <a:rPr lang="ru-RU" dirty="0" err="1">
                <a:solidFill>
                  <a:schemeClr val="accent2"/>
                </a:solidFill>
              </a:rPr>
              <a:t>скоростта</a:t>
            </a:r>
            <a:r>
              <a:rPr lang="ru-RU" dirty="0">
                <a:solidFill>
                  <a:schemeClr val="accent2"/>
                </a:solidFill>
              </a:rPr>
              <a:t> и </a:t>
            </a:r>
            <a:r>
              <a:rPr lang="ru-RU" dirty="0" err="1">
                <a:solidFill>
                  <a:schemeClr val="accent2"/>
                </a:solidFill>
              </a:rPr>
              <a:t>ускорението</a:t>
            </a:r>
            <a:r>
              <a:rPr lang="ru-RU" dirty="0">
                <a:solidFill>
                  <a:schemeClr val="accent2"/>
                </a:solidFill>
              </a:rPr>
              <a:t> в декартова </a:t>
            </a:r>
            <a:r>
              <a:rPr lang="ru-RU" dirty="0" err="1">
                <a:solidFill>
                  <a:schemeClr val="accent2"/>
                </a:solidFill>
              </a:rPr>
              <a:t>координатна</a:t>
            </a:r>
            <a:r>
              <a:rPr lang="ru-RU" dirty="0">
                <a:solidFill>
                  <a:schemeClr val="accent2"/>
                </a:solidFill>
              </a:rPr>
              <a:t> система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6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7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Криволинейно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9" name="Об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538477"/>
              </p:ext>
            </p:extLst>
          </p:nvPr>
        </p:nvGraphicFramePr>
        <p:xfrm>
          <a:off x="2688299" y="1457054"/>
          <a:ext cx="355239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9" name="Equation" r:id="rId3" imgW="1409700" imgH="228600" progId="Equation.DSMT4">
                  <p:embed/>
                </p:oleObj>
              </mc:Choice>
              <mc:Fallback>
                <p:oleObj name="Equation" r:id="rId3" imgW="14097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299" y="1457054"/>
                        <a:ext cx="3552394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1" name="Об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87904"/>
              </p:ext>
            </p:extLst>
          </p:nvPr>
        </p:nvGraphicFramePr>
        <p:xfrm>
          <a:off x="827584" y="2132856"/>
          <a:ext cx="7037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0" name="Equation" r:id="rId5" imgW="2857320" imgH="368280" progId="Equation.DSMT4">
                  <p:embed/>
                </p:oleObj>
              </mc:Choice>
              <mc:Fallback>
                <p:oleObj name="Equation" r:id="rId5" imgW="2857320" imgH="368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32856"/>
                        <a:ext cx="703738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3" name="Об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40229"/>
              </p:ext>
            </p:extLst>
          </p:nvPr>
        </p:nvGraphicFramePr>
        <p:xfrm>
          <a:off x="2789142" y="3068960"/>
          <a:ext cx="3350708" cy="72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1" name="Equation" r:id="rId7" imgW="1180588" imgH="253890" progId="Equation.DSMT4">
                  <p:embed/>
                </p:oleObj>
              </mc:Choice>
              <mc:Fallback>
                <p:oleObj name="Equation" r:id="rId7" imgW="1180588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142" y="3068960"/>
                        <a:ext cx="3350708" cy="729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5" name="Об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9919"/>
              </p:ext>
            </p:extLst>
          </p:nvPr>
        </p:nvGraphicFramePr>
        <p:xfrm>
          <a:off x="416347" y="3861048"/>
          <a:ext cx="3631802" cy="64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47" y="3861048"/>
                        <a:ext cx="3631802" cy="648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10568"/>
              </p:ext>
            </p:extLst>
          </p:nvPr>
        </p:nvGraphicFramePr>
        <p:xfrm>
          <a:off x="4211960" y="3717032"/>
          <a:ext cx="477728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3" name="Equation" r:id="rId11" imgW="1841500" imgH="304800" progId="Equation.DSMT4">
                  <p:embed/>
                </p:oleObj>
              </mc:Choice>
              <mc:Fallback>
                <p:oleObj name="Equation" r:id="rId11" imgW="1841500" imgH="304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717032"/>
                        <a:ext cx="477728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06797"/>
              </p:ext>
            </p:extLst>
          </p:nvPr>
        </p:nvGraphicFramePr>
        <p:xfrm>
          <a:off x="841375" y="4421188"/>
          <a:ext cx="78549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4" name="Equation" r:id="rId13" imgW="2971800" imgH="393480" progId="Equation.DSMT4">
                  <p:embed/>
                </p:oleObj>
              </mc:Choice>
              <mc:Fallback>
                <p:oleObj name="Equation" r:id="rId13" imgW="2971800" imgH="3934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421188"/>
                        <a:ext cx="7854950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1" name="Об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613777"/>
              </p:ext>
            </p:extLst>
          </p:nvPr>
        </p:nvGraphicFramePr>
        <p:xfrm>
          <a:off x="1213429" y="5322912"/>
          <a:ext cx="7110841" cy="123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5" name="Equation" r:id="rId15" imgW="2578100" imgH="444500" progId="Equation.DSMT4">
                  <p:embed/>
                </p:oleObj>
              </mc:Choice>
              <mc:Fallback>
                <p:oleObj name="Equation" r:id="rId15" imgW="2578100" imgH="444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429" y="5322912"/>
                        <a:ext cx="7110841" cy="1233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6690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251520" y="1056382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Компоненти</a:t>
            </a:r>
            <a:r>
              <a:rPr lang="ru-RU" dirty="0">
                <a:solidFill>
                  <a:schemeClr val="accent2"/>
                </a:solidFill>
              </a:rPr>
              <a:t> на </a:t>
            </a:r>
            <a:r>
              <a:rPr lang="ru-RU" dirty="0" err="1">
                <a:solidFill>
                  <a:schemeClr val="accent2"/>
                </a:solidFill>
              </a:rPr>
              <a:t>скоростта</a:t>
            </a:r>
            <a:r>
              <a:rPr lang="ru-RU" dirty="0">
                <a:solidFill>
                  <a:schemeClr val="accent2"/>
                </a:solidFill>
              </a:rPr>
              <a:t> и </a:t>
            </a:r>
            <a:r>
              <a:rPr lang="ru-RU" dirty="0" err="1">
                <a:solidFill>
                  <a:schemeClr val="accent2"/>
                </a:solidFill>
              </a:rPr>
              <a:t>ускорението</a:t>
            </a:r>
            <a:r>
              <a:rPr lang="ru-RU" dirty="0">
                <a:solidFill>
                  <a:schemeClr val="accent2"/>
                </a:solidFill>
              </a:rPr>
              <a:t> в декартова </a:t>
            </a:r>
            <a:r>
              <a:rPr lang="ru-RU" dirty="0" err="1">
                <a:solidFill>
                  <a:schemeClr val="accent2"/>
                </a:solidFill>
              </a:rPr>
              <a:t>координатна</a:t>
            </a:r>
            <a:r>
              <a:rPr lang="ru-RU" dirty="0">
                <a:solidFill>
                  <a:schemeClr val="accent2"/>
                </a:solidFill>
              </a:rPr>
              <a:t> система</a:t>
            </a:r>
            <a:endParaRPr lang="bg-BG" dirty="0">
              <a:solidFill>
                <a:schemeClr val="accent2"/>
              </a:solidFill>
            </a:endParaRPr>
          </a:p>
        </p:txBody>
      </p:sp>
      <p:sp>
        <p:nvSpPr>
          <p:cNvPr id="6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7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Криволинейно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9" name="Об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58842"/>
              </p:ext>
            </p:extLst>
          </p:nvPr>
        </p:nvGraphicFramePr>
        <p:xfrm>
          <a:off x="2703958" y="1700808"/>
          <a:ext cx="3521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7" name="Equation" r:id="rId3" imgW="1396800" imgH="228600" progId="Equation.DSMT4">
                  <p:embed/>
                </p:oleObj>
              </mc:Choice>
              <mc:Fallback>
                <p:oleObj name="Equation" r:id="rId3" imgW="139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958" y="1700808"/>
                        <a:ext cx="3521075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1" name="Об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15738"/>
              </p:ext>
            </p:extLst>
          </p:nvPr>
        </p:nvGraphicFramePr>
        <p:xfrm>
          <a:off x="586233" y="2420888"/>
          <a:ext cx="77565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8" name="Equation" r:id="rId5" imgW="3149280" imgH="406080" progId="Equation.DSMT4">
                  <p:embed/>
                </p:oleObj>
              </mc:Choice>
              <mc:Fallback>
                <p:oleObj name="Equation" r:id="rId5" imgW="3149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33" y="2420888"/>
                        <a:ext cx="7756525" cy="1008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3" name="Об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763068"/>
              </p:ext>
            </p:extLst>
          </p:nvPr>
        </p:nvGraphicFramePr>
        <p:xfrm>
          <a:off x="2807146" y="3501008"/>
          <a:ext cx="3314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9" name="Equation" r:id="rId7" imgW="1168200" imgH="253800" progId="Equation.DSMT4">
                  <p:embed/>
                </p:oleObj>
              </mc:Choice>
              <mc:Fallback>
                <p:oleObj name="Equation" r:id="rId7" imgW="116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146" y="3501008"/>
                        <a:ext cx="3314700" cy="73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5" name="Об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53288"/>
              </p:ext>
            </p:extLst>
          </p:nvPr>
        </p:nvGraphicFramePr>
        <p:xfrm>
          <a:off x="451866" y="4437112"/>
          <a:ext cx="35607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0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66" y="4437112"/>
                        <a:ext cx="3560763" cy="64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264352"/>
              </p:ext>
            </p:extLst>
          </p:nvPr>
        </p:nvGraphicFramePr>
        <p:xfrm>
          <a:off x="4211960" y="4293096"/>
          <a:ext cx="477728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1" name="Equation" r:id="rId11" imgW="1841400" imgH="304560" progId="Equation.DSMT4">
                  <p:embed/>
                </p:oleObj>
              </mc:Choice>
              <mc:Fallback>
                <p:oleObj name="Equation" r:id="rId11" imgW="18414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4293096"/>
                        <a:ext cx="4777281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823593"/>
              </p:ext>
            </p:extLst>
          </p:nvPr>
        </p:nvGraphicFramePr>
        <p:xfrm>
          <a:off x="858838" y="5229225"/>
          <a:ext cx="78200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2" name="Equation" r:id="rId13" imgW="2958840" imgH="393480" progId="Equation.DSMT4">
                  <p:embed/>
                </p:oleObj>
              </mc:Choice>
              <mc:Fallback>
                <p:oleObj name="Equation" r:id="rId13" imgW="2958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229225"/>
                        <a:ext cx="7820025" cy="1041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784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авоъгълник 4"/>
          <p:cNvSpPr/>
          <p:nvPr/>
        </p:nvSpPr>
        <p:spPr>
          <a:xfrm>
            <a:off x="251520" y="1056382"/>
            <a:ext cx="9036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DA1F28"/>
                </a:solidFill>
              </a:rPr>
              <a:t>Компоненти</a:t>
            </a:r>
            <a:r>
              <a:rPr lang="ru-RU" dirty="0">
                <a:solidFill>
                  <a:srgbClr val="DA1F28"/>
                </a:solidFill>
              </a:rPr>
              <a:t> на </a:t>
            </a:r>
            <a:r>
              <a:rPr lang="ru-RU" dirty="0" err="1">
                <a:solidFill>
                  <a:srgbClr val="DA1F28"/>
                </a:solidFill>
              </a:rPr>
              <a:t>скоростта</a:t>
            </a:r>
            <a:r>
              <a:rPr lang="ru-RU" dirty="0">
                <a:solidFill>
                  <a:srgbClr val="DA1F28"/>
                </a:solidFill>
              </a:rPr>
              <a:t> и </a:t>
            </a:r>
            <a:r>
              <a:rPr lang="ru-RU" dirty="0" err="1">
                <a:solidFill>
                  <a:srgbClr val="DA1F28"/>
                </a:solidFill>
              </a:rPr>
              <a:t>ускорението</a:t>
            </a:r>
            <a:r>
              <a:rPr lang="ru-RU" dirty="0">
                <a:solidFill>
                  <a:srgbClr val="DA1F28"/>
                </a:solidFill>
              </a:rPr>
              <a:t> в </a:t>
            </a:r>
            <a:r>
              <a:rPr lang="ru-RU" dirty="0" err="1" smtClean="0">
                <a:solidFill>
                  <a:srgbClr val="DA1F28"/>
                </a:solidFill>
              </a:rPr>
              <a:t>естествена</a:t>
            </a:r>
            <a:r>
              <a:rPr lang="ru-RU" dirty="0" smtClean="0">
                <a:solidFill>
                  <a:srgbClr val="DA1F28"/>
                </a:solidFill>
              </a:rPr>
              <a:t> </a:t>
            </a:r>
            <a:r>
              <a:rPr lang="ru-RU" dirty="0" err="1">
                <a:solidFill>
                  <a:srgbClr val="DA1F28"/>
                </a:solidFill>
              </a:rPr>
              <a:t>координатна</a:t>
            </a:r>
            <a:r>
              <a:rPr lang="ru-RU" dirty="0">
                <a:solidFill>
                  <a:srgbClr val="DA1F28"/>
                </a:solidFill>
              </a:rPr>
              <a:t> система</a:t>
            </a:r>
            <a:endParaRPr lang="bg-BG" dirty="0">
              <a:solidFill>
                <a:srgbClr val="DA1F28"/>
              </a:solidFill>
            </a:endParaRPr>
          </a:p>
        </p:txBody>
      </p:sp>
      <p:sp>
        <p:nvSpPr>
          <p:cNvPr id="6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КИНЕМАТИКА НА ТОЧКА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7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Clr>
                <a:srgbClr val="2DA2BF"/>
              </a:buClr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Криволинейно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3" name="Об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716639"/>
              </p:ext>
            </p:extLst>
          </p:nvPr>
        </p:nvGraphicFramePr>
        <p:xfrm>
          <a:off x="414226" y="1556792"/>
          <a:ext cx="1826007" cy="635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6" name="Equation" r:id="rId3" imgW="660240" imgH="228600" progId="Equation.DSMT4">
                  <p:embed/>
                </p:oleObj>
              </mc:Choice>
              <mc:Fallback>
                <p:oleObj name="Equation" r:id="rId3" imgW="66024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26" y="1556792"/>
                        <a:ext cx="1826007" cy="63513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2" name="Об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29869"/>
              </p:ext>
            </p:extLst>
          </p:nvPr>
        </p:nvGraphicFramePr>
        <p:xfrm>
          <a:off x="218435" y="2348880"/>
          <a:ext cx="261075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" name="Equation" r:id="rId5" imgW="965200" imgH="368300" progId="Equation.DSMT4">
                  <p:embed/>
                </p:oleObj>
              </mc:Choice>
              <mc:Fallback>
                <p:oleObj name="Equation" r:id="rId5" imgW="9652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35" y="2348880"/>
                        <a:ext cx="2610751" cy="1008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4" name="Об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43208"/>
              </p:ext>
            </p:extLst>
          </p:nvPr>
        </p:nvGraphicFramePr>
        <p:xfrm>
          <a:off x="114904" y="3429000"/>
          <a:ext cx="2817813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Equation" r:id="rId7" imgW="1041120" imgH="609480" progId="Equation.DSMT4">
                  <p:embed/>
                </p:oleObj>
              </mc:Choice>
              <mc:Fallback>
                <p:oleObj name="Equation" r:id="rId7" imgW="1041120" imgH="609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04" y="3429000"/>
                        <a:ext cx="2817813" cy="16684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6" name="Об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055076"/>
              </p:ext>
            </p:extLst>
          </p:nvPr>
        </p:nvGraphicFramePr>
        <p:xfrm>
          <a:off x="251520" y="5229200"/>
          <a:ext cx="2520280" cy="115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9" name="Equation" r:id="rId9" imgW="812447" imgH="368140" progId="Equation.DSMT4">
                  <p:embed/>
                </p:oleObj>
              </mc:Choice>
              <mc:Fallback>
                <p:oleObj name="Equation" r:id="rId9" imgW="812447" imgH="3681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29200"/>
                        <a:ext cx="2520280" cy="115636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cxnSp>
        <p:nvCxnSpPr>
          <p:cNvPr id="54" name="Извито съединение 53"/>
          <p:cNvCxnSpPr/>
          <p:nvPr/>
        </p:nvCxnSpPr>
        <p:spPr>
          <a:xfrm rot="10800000" flipV="1">
            <a:off x="5506864" y="2909842"/>
            <a:ext cx="2551280" cy="1191759"/>
          </a:xfrm>
          <a:prstGeom prst="curvedConnector4">
            <a:avLst>
              <a:gd name="adj1" fmla="val 47884"/>
              <a:gd name="adj2" fmla="val 119182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ъединител &quot;права стрелка&quot; 54"/>
          <p:cNvCxnSpPr>
            <a:stCxn id="87" idx="5"/>
          </p:cNvCxnSpPr>
          <p:nvPr/>
        </p:nvCxnSpPr>
        <p:spPr>
          <a:xfrm>
            <a:off x="5982585" y="3429162"/>
            <a:ext cx="766306" cy="3338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Съединител &quot;права стрелка&quot; 55"/>
          <p:cNvCxnSpPr/>
          <p:nvPr/>
        </p:nvCxnSpPr>
        <p:spPr>
          <a:xfrm flipH="1">
            <a:off x="5601359" y="3343214"/>
            <a:ext cx="304894" cy="7385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Съединител &quot;права стрелка&quot; 56"/>
          <p:cNvCxnSpPr>
            <a:stCxn id="65" idx="7"/>
            <a:endCxn id="66" idx="3"/>
          </p:cNvCxnSpPr>
          <p:nvPr/>
        </p:nvCxnSpPr>
        <p:spPr>
          <a:xfrm flipV="1">
            <a:off x="5656567" y="3844362"/>
            <a:ext cx="1090059" cy="2447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Дъга 61"/>
          <p:cNvSpPr/>
          <p:nvPr/>
        </p:nvSpPr>
        <p:spPr>
          <a:xfrm rot="13198480">
            <a:off x="4612689" y="3448233"/>
            <a:ext cx="2587128" cy="859678"/>
          </a:xfrm>
          <a:prstGeom prst="arc">
            <a:avLst>
              <a:gd name="adj1" fmla="val 16498660"/>
              <a:gd name="adj2" fmla="val 21005676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black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4780486" y="3203900"/>
            <a:ext cx="215900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472285" y="4055212"/>
            <a:ext cx="215900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715008" y="3647884"/>
            <a:ext cx="215900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cxnSp>
        <p:nvCxnSpPr>
          <p:cNvPr id="70" name="Съединител &quot;права стрелка&quot; 69"/>
          <p:cNvCxnSpPr/>
          <p:nvPr/>
        </p:nvCxnSpPr>
        <p:spPr>
          <a:xfrm>
            <a:off x="5168316" y="3941404"/>
            <a:ext cx="1901504" cy="1097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Овал 86"/>
          <p:cNvSpPr/>
          <p:nvPr/>
        </p:nvSpPr>
        <p:spPr>
          <a:xfrm>
            <a:off x="5798303" y="3232684"/>
            <a:ext cx="215900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cxnSp>
        <p:nvCxnSpPr>
          <p:cNvPr id="89" name="Право съединение 88"/>
          <p:cNvCxnSpPr/>
          <p:nvPr/>
        </p:nvCxnSpPr>
        <p:spPr>
          <a:xfrm flipV="1">
            <a:off x="4638808" y="3033212"/>
            <a:ext cx="532408" cy="4433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Плюс 92"/>
          <p:cNvSpPr/>
          <p:nvPr/>
        </p:nvSpPr>
        <p:spPr>
          <a:xfrm>
            <a:off x="5095944" y="3135404"/>
            <a:ext cx="228680" cy="20781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Минус 93"/>
          <p:cNvSpPr/>
          <p:nvPr/>
        </p:nvSpPr>
        <p:spPr>
          <a:xfrm>
            <a:off x="4944108" y="2858816"/>
            <a:ext cx="167859" cy="23488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7" name="Съединител &quot;права стрелка&quot; 76"/>
          <p:cNvCxnSpPr/>
          <p:nvPr/>
        </p:nvCxnSpPr>
        <p:spPr>
          <a:xfrm>
            <a:off x="5656567" y="4251302"/>
            <a:ext cx="610514" cy="315793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Съединител &quot;права стрелка&quot; 70"/>
          <p:cNvCxnSpPr/>
          <p:nvPr/>
        </p:nvCxnSpPr>
        <p:spPr>
          <a:xfrm>
            <a:off x="5601358" y="4196241"/>
            <a:ext cx="371652" cy="234015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Съединител &quot;права стрелка&quot; 150"/>
          <p:cNvCxnSpPr/>
          <p:nvPr/>
        </p:nvCxnSpPr>
        <p:spPr>
          <a:xfrm flipV="1">
            <a:off x="6715008" y="2053121"/>
            <a:ext cx="596478" cy="2211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2" name="Съединител &quot;права стрелка&quot; 151"/>
          <p:cNvCxnSpPr/>
          <p:nvPr/>
        </p:nvCxnSpPr>
        <p:spPr>
          <a:xfrm flipV="1">
            <a:off x="6899290" y="3023042"/>
            <a:ext cx="162235" cy="573028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Съединител &quot;права стрелка&quot; 152"/>
          <p:cNvCxnSpPr/>
          <p:nvPr/>
        </p:nvCxnSpPr>
        <p:spPr>
          <a:xfrm flipV="1">
            <a:off x="6834568" y="3371722"/>
            <a:ext cx="129443" cy="3912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Текстово поле 175"/>
              <p:cNvSpPr txBox="1"/>
              <p:nvPr/>
            </p:nvSpPr>
            <p:spPr>
              <a:xfrm>
                <a:off x="4289953" y="297625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76" name="Текстово поле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53" y="2976259"/>
                <a:ext cx="54938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Текстово поле 176"/>
              <p:cNvSpPr txBox="1"/>
              <p:nvPr/>
            </p:nvSpPr>
            <p:spPr>
              <a:xfrm>
                <a:off x="4982043" y="4128582"/>
                <a:ext cx="62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/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77" name="Текстово поле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43" y="4128582"/>
                <a:ext cx="62061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Текстово поле 177"/>
              <p:cNvSpPr txBox="1"/>
              <p:nvPr/>
            </p:nvSpPr>
            <p:spPr>
              <a:xfrm>
                <a:off x="6822958" y="3826909"/>
                <a:ext cx="544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78" name="Текстово поле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58" y="3826909"/>
                <a:ext cx="54406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Текстово поле 178"/>
              <p:cNvSpPr txBox="1"/>
              <p:nvPr/>
            </p:nvSpPr>
            <p:spPr>
              <a:xfrm>
                <a:off x="5758266" y="2903340"/>
                <a:ext cx="419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79" name="Текстово поле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66" y="2903340"/>
                <a:ext cx="41953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Текстово поле 179"/>
              <p:cNvSpPr txBox="1"/>
              <p:nvPr/>
            </p:nvSpPr>
            <p:spPr>
              <a:xfrm>
                <a:off x="5413453" y="3508740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180" name="Текстово поле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53" y="3508740"/>
                <a:ext cx="40380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26667" r="-303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Текстово поле 47"/>
              <p:cNvSpPr txBox="1"/>
              <p:nvPr/>
            </p:nvSpPr>
            <p:spPr>
              <a:xfrm>
                <a:off x="6226820" y="3254892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8" name="Текстово поле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820" y="3254892"/>
                <a:ext cx="403805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26230" r="-194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Текстово поле 48"/>
              <p:cNvSpPr txBox="1"/>
              <p:nvPr/>
            </p:nvSpPr>
            <p:spPr>
              <a:xfrm>
                <a:off x="5982585" y="3676342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9" name="Текстово поле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585" y="3676342"/>
                <a:ext cx="4038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26230" r="-492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Текстово поле 49"/>
              <p:cNvSpPr txBox="1"/>
              <p:nvPr/>
            </p:nvSpPr>
            <p:spPr>
              <a:xfrm>
                <a:off x="5486282" y="4313248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ac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0" name="Текстово поле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82" y="4313248"/>
                <a:ext cx="4038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26667" r="-287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Текстово поле 50"/>
              <p:cNvSpPr txBox="1"/>
              <p:nvPr/>
            </p:nvSpPr>
            <p:spPr>
              <a:xfrm>
                <a:off x="6907001" y="3393646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1" name="Текстово поле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001" y="3393646"/>
                <a:ext cx="403805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26667" r="-1818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Текстово поле 51"/>
              <p:cNvSpPr txBox="1"/>
              <p:nvPr/>
            </p:nvSpPr>
            <p:spPr>
              <a:xfrm>
                <a:off x="6621055" y="2942660"/>
                <a:ext cx="40380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2" name="Текстово поле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5" y="2942660"/>
                <a:ext cx="403805" cy="40293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Текстово поле 52"/>
              <p:cNvSpPr txBox="1"/>
              <p:nvPr/>
            </p:nvSpPr>
            <p:spPr>
              <a:xfrm>
                <a:off x="6875795" y="1868455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3" name="Текстово поле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95" y="1868455"/>
                <a:ext cx="466217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Текстово поле 57"/>
              <p:cNvSpPr txBox="1"/>
              <p:nvPr/>
            </p:nvSpPr>
            <p:spPr>
              <a:xfrm>
                <a:off x="6569944" y="4860070"/>
                <a:ext cx="529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/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8" name="Текстово поле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944" y="4860070"/>
                <a:ext cx="529247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Текстово поле 58"/>
              <p:cNvSpPr txBox="1"/>
              <p:nvPr/>
            </p:nvSpPr>
            <p:spPr>
              <a:xfrm>
                <a:off x="5917165" y="4545802"/>
                <a:ext cx="40380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/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59" name="Текстово поле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165" y="4545802"/>
                <a:ext cx="403805" cy="40293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Текстово поле 59"/>
              <p:cNvSpPr txBox="1"/>
              <p:nvPr/>
            </p:nvSpPr>
            <p:spPr>
              <a:xfrm>
                <a:off x="6320970" y="4243619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60" name="Текстово поле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970" y="4243619"/>
                <a:ext cx="403805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Текстово поле 60"/>
              <p:cNvSpPr txBox="1"/>
              <p:nvPr/>
            </p:nvSpPr>
            <p:spPr>
              <a:xfrm>
                <a:off x="4758755" y="3597426"/>
                <a:ext cx="40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61" name="Текстово поле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755" y="3597426"/>
                <a:ext cx="403805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452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87" grpId="0" animBg="1"/>
      <p:bldP spid="93" grpId="0" animBg="1"/>
      <p:bldP spid="94" grpId="0" animBg="1"/>
      <p:bldP spid="176" grpId="0"/>
      <p:bldP spid="177" grpId="0"/>
      <p:bldP spid="178" grpId="0"/>
      <p:bldP spid="179" grpId="0"/>
      <p:bldP spid="180" grpId="0"/>
      <p:bldP spid="48" grpId="0"/>
      <p:bldP spid="49" grpId="0"/>
      <p:bldP spid="50" grpId="0"/>
      <p:bldP spid="51" grpId="0"/>
      <p:bldP spid="52" grpId="0"/>
      <p:bldP spid="53" grpId="0"/>
      <p:bldP spid="58" grpId="0"/>
      <p:bldP spid="59" grpId="0"/>
      <p:bldP spid="60" grpId="0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" y="764704"/>
            <a:ext cx="5580620" cy="4464496"/>
          </a:xfrm>
          <a:prstGeom prst="rect">
            <a:avLst/>
          </a:prstGeom>
        </p:spPr>
      </p:pic>
      <p:graphicFrame>
        <p:nvGraphicFramePr>
          <p:cNvPr id="5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962548"/>
              </p:ext>
            </p:extLst>
          </p:nvPr>
        </p:nvGraphicFramePr>
        <p:xfrm>
          <a:off x="5796136" y="2348880"/>
          <a:ext cx="27416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3" name="Equation" r:id="rId4" imgW="939800" imgH="368300" progId="Equation.DSMT4">
                  <p:embed/>
                </p:oleObj>
              </mc:Choice>
              <mc:Fallback>
                <p:oleObj name="Equation" r:id="rId4" imgW="939800" imgH="368300" progId="Equation.DSMT4">
                  <p:embed/>
                  <p:pic>
                    <p:nvPicPr>
                      <p:cNvPr id="0" name="Об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348880"/>
                        <a:ext cx="2741612" cy="10795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КИНЕМАТИКА НА ТОЧКА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8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Clr>
                <a:srgbClr val="2DA2BF"/>
              </a:buClr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Криволинейно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152739"/>
              </p:ext>
            </p:extLst>
          </p:nvPr>
        </p:nvGraphicFramePr>
        <p:xfrm>
          <a:off x="4067944" y="1056382"/>
          <a:ext cx="48339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4" name="Equation" r:id="rId6" imgW="1778000" imgH="368300" progId="Equation.DSMT4">
                  <p:embed/>
                </p:oleObj>
              </mc:Choice>
              <mc:Fallback>
                <p:oleObj name="Equation" r:id="rId6" imgW="1778000" imgH="368300" progId="Equation.DSMT4">
                  <p:embed/>
                  <p:pic>
                    <p:nvPicPr>
                      <p:cNvPr id="0" name="Обе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056382"/>
                        <a:ext cx="4833937" cy="10080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1" name="Об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797941"/>
              </p:ext>
            </p:extLst>
          </p:nvPr>
        </p:nvGraphicFramePr>
        <p:xfrm>
          <a:off x="5591073" y="3717032"/>
          <a:ext cx="321266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5" name="Equation" r:id="rId8" imgW="1104900" imgH="368300" progId="Equation.DSMT4">
                  <p:embed/>
                </p:oleObj>
              </mc:Choice>
              <mc:Fallback>
                <p:oleObj name="Equation" r:id="rId8" imgW="11049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073" y="3717032"/>
                        <a:ext cx="3212665" cy="108012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3" name="Об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958454"/>
              </p:ext>
            </p:extLst>
          </p:nvPr>
        </p:nvGraphicFramePr>
        <p:xfrm>
          <a:off x="5940152" y="5085184"/>
          <a:ext cx="2432375" cy="103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46" name="Equation" r:id="rId10" imgW="876300" imgH="368300" progId="Equation.DSMT4">
                  <p:embed/>
                </p:oleObj>
              </mc:Choice>
              <mc:Fallback>
                <p:oleObj name="Equation" r:id="rId10" imgW="8763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5085184"/>
                        <a:ext cx="2432375" cy="103111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3277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Картина 19"/>
          <p:cNvPicPr>
            <a:picLocks noChangeAspect="1"/>
          </p:cNvPicPr>
          <p:nvPr/>
        </p:nvPicPr>
        <p:blipFill rotWithShape="1">
          <a:blip r:embed="rId3"/>
          <a:srcRect l="5667" t="15333"/>
          <a:stretch/>
        </p:blipFill>
        <p:spPr>
          <a:xfrm>
            <a:off x="-6350" y="3644900"/>
            <a:ext cx="4211638" cy="3024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4"/>
          <a:srcRect t="8765" r="22030"/>
          <a:stretch/>
        </p:blipFill>
        <p:spPr>
          <a:xfrm>
            <a:off x="142875" y="481013"/>
            <a:ext cx="3257550" cy="3049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КИНЕМАТИКА НА ТОЧКА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26629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Криволинейно движение на точка</a:t>
            </a: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9" name="Об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25984"/>
              </p:ext>
            </p:extLst>
          </p:nvPr>
        </p:nvGraphicFramePr>
        <p:xfrm>
          <a:off x="4589881" y="2073862"/>
          <a:ext cx="13033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4" name="Equation" r:id="rId5" imgW="457200" imgH="368300" progId="Equation.DSMT4">
                  <p:embed/>
                </p:oleObj>
              </mc:Choice>
              <mc:Fallback>
                <p:oleObj name="Equation" r:id="rId5" imgW="457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881" y="2073862"/>
                        <a:ext cx="1303338" cy="10588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ект 9"/>
          <p:cNvGraphicFramePr>
            <a:graphicFrameLocks noChangeAspect="1"/>
          </p:cNvGraphicFramePr>
          <p:nvPr/>
        </p:nvGraphicFramePr>
        <p:xfrm>
          <a:off x="3871913" y="908050"/>
          <a:ext cx="48037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5" name="Equation" r:id="rId7" imgW="1701800" imgH="368300" progId="Equation.DSMT4">
                  <p:embed/>
                </p:oleObj>
              </mc:Choice>
              <mc:Fallback>
                <p:oleObj name="Equation" r:id="rId7" imgW="17018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908050"/>
                        <a:ext cx="4803775" cy="10477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2" name="Об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13202"/>
              </p:ext>
            </p:extLst>
          </p:nvPr>
        </p:nvGraphicFramePr>
        <p:xfrm>
          <a:off x="7023682" y="2030999"/>
          <a:ext cx="16398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6" name="Equation" r:id="rId9" imgW="583947" imgH="393529" progId="Equation.DSMT4">
                  <p:embed/>
                </p:oleObj>
              </mc:Choice>
              <mc:Fallback>
                <p:oleObj name="Equation" r:id="rId9" imgW="583947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682" y="2030999"/>
                        <a:ext cx="1639888" cy="11017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5" name="Об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950949"/>
              </p:ext>
            </p:extLst>
          </p:nvPr>
        </p:nvGraphicFramePr>
        <p:xfrm>
          <a:off x="5004048" y="3248026"/>
          <a:ext cx="3168650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7" name="Equation" r:id="rId11" imgW="990600" imgH="419100" progId="Equation.DSMT4">
                  <p:embed/>
                </p:oleObj>
              </mc:Choice>
              <mc:Fallback>
                <p:oleObj name="Equation" r:id="rId11" imgW="9906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248026"/>
                        <a:ext cx="3168650" cy="13414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55778"/>
              </p:ext>
            </p:extLst>
          </p:nvPr>
        </p:nvGraphicFramePr>
        <p:xfrm>
          <a:off x="5115173" y="4616451"/>
          <a:ext cx="294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8" name="Equation" r:id="rId13" imgW="876300" imgH="241300" progId="Equation.DSMT4">
                  <p:embed/>
                </p:oleObj>
              </mc:Choice>
              <mc:Fallback>
                <p:oleObj name="Equation" r:id="rId13" imgW="876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173" y="4616451"/>
                        <a:ext cx="2946400" cy="8001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/>
        </p:nvGraphicFramePr>
        <p:xfrm>
          <a:off x="3844925" y="5516563"/>
          <a:ext cx="52990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9" name="Equation" r:id="rId15" imgW="1714320" imgH="419040" progId="Equation.DSMT4">
                  <p:embed/>
                </p:oleObj>
              </mc:Choice>
              <mc:Fallback>
                <p:oleObj name="Equation" r:id="rId15" imgW="1714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5516563"/>
                        <a:ext cx="5299075" cy="1295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9831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04" y="1712247"/>
            <a:ext cx="4756231" cy="380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1916113"/>
            <a:ext cx="3992563" cy="3195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КИНЕМАТИКА НА ТОЧКА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27653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Сложно движение на точка</a:t>
            </a:r>
          </a:p>
        </p:txBody>
      </p:sp>
      <p:sp>
        <p:nvSpPr>
          <p:cNvPr id="27654" name="Правоъгълник 6"/>
          <p:cNvSpPr>
            <a:spLocks noChangeArrowheads="1"/>
          </p:cNvSpPr>
          <p:nvPr/>
        </p:nvSpPr>
        <p:spPr bwMode="auto">
          <a:xfrm>
            <a:off x="0" y="1055688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just"/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Движение на една точка спрямо две подвижни една спрямо друга координатни системи, една от които може да се приеме за неподвижна.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7656" name="Обект 10"/>
          <p:cNvGraphicFramePr>
            <a:graphicFrameLocks noChangeAspect="1"/>
          </p:cNvGraphicFramePr>
          <p:nvPr/>
        </p:nvGraphicFramePr>
        <p:xfrm>
          <a:off x="106363" y="5629275"/>
          <a:ext cx="41370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6" name="Equation" r:id="rId5" imgW="1460500" imgH="228600" progId="Equation.DSMT4">
                  <p:embed/>
                </p:oleObj>
              </mc:Choice>
              <mc:Fallback>
                <p:oleObj name="Equation" r:id="rId5" imgW="146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5629275"/>
                        <a:ext cx="4137025" cy="6492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7658" name="Обект 12"/>
          <p:cNvGraphicFramePr>
            <a:graphicFrameLocks noChangeAspect="1"/>
          </p:cNvGraphicFramePr>
          <p:nvPr/>
        </p:nvGraphicFramePr>
        <p:xfrm>
          <a:off x="5540375" y="5876925"/>
          <a:ext cx="2303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7" name="Equation" r:id="rId7" imgW="685800" imgH="203200" progId="Equation.DSMT4">
                  <p:embed/>
                </p:oleObj>
              </mc:Choice>
              <mc:Fallback>
                <p:oleObj name="Equation" r:id="rId7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75" y="5876925"/>
                        <a:ext cx="2303463" cy="6731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8049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4" y="3155510"/>
            <a:ext cx="4071207" cy="35858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4935538" y="773113"/>
            <a:ext cx="4103687" cy="3595687"/>
            <a:chOff x="2815" y="2767"/>
            <a:chExt cx="2690" cy="2244"/>
          </a:xfrm>
        </p:grpSpPr>
        <p:pic>
          <p:nvPicPr>
            <p:cNvPr id="28687" name="Picture 8" descr="A:\Section 16.1-16.3\figure 16-1a.JPG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89"/>
            <a:stretch>
              <a:fillRect/>
            </a:stretch>
          </p:blipFill>
          <p:spPr bwMode="auto">
            <a:xfrm>
              <a:off x="2815" y="2767"/>
              <a:ext cx="2690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8" name="Picture 9" descr="A:\Section 16.1-16.3\figure 16-1b.JPG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42"/>
            <a:stretch>
              <a:fillRect/>
            </a:stretch>
          </p:blipFill>
          <p:spPr bwMode="auto">
            <a:xfrm>
              <a:off x="2964" y="3773"/>
              <a:ext cx="247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28677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Транслация на твърдо тяло</a:t>
            </a:r>
          </a:p>
        </p:txBody>
      </p:sp>
      <p:sp>
        <p:nvSpPr>
          <p:cNvPr id="28678" name="Правоъгълник 6"/>
          <p:cNvSpPr>
            <a:spLocks noChangeArrowheads="1"/>
          </p:cNvSpPr>
          <p:nvPr/>
        </p:nvSpPr>
        <p:spPr bwMode="auto">
          <a:xfrm>
            <a:off x="84138" y="869950"/>
            <a:ext cx="52498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just"/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Едно тяло извършва транслационно движение, когато </a:t>
            </a:r>
            <a:r>
              <a:rPr lang="ru-RU" altLang="bg-BG" smtClean="0">
                <a:solidFill>
                  <a:srgbClr val="FF0000"/>
                </a:solidFill>
                <a:latin typeface="Lucida Sans Unicode" pitchFamily="34" charset="0"/>
              </a:rPr>
              <a:t>две произволни неуспоредни прави от тялото остават успоредни на себе си </a:t>
            </a:r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по време на движението. Следователно всяка отсечка   от тялото във всеки момент остава успоредна на първоначалното си положение 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3" name="Обект 12"/>
          <p:cNvGraphicFramePr>
            <a:graphicFrameLocks noChangeAspect="1"/>
          </p:cNvGraphicFramePr>
          <p:nvPr/>
        </p:nvGraphicFramePr>
        <p:xfrm>
          <a:off x="5162550" y="4119563"/>
          <a:ext cx="25511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name="Equation" r:id="rId6" imgW="749300" imgH="228600" progId="Equation.DSMT4">
                  <p:embed/>
                </p:oleObj>
              </mc:Choice>
              <mc:Fallback>
                <p:oleObj name="Equation" r:id="rId6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4119563"/>
                        <a:ext cx="2551113" cy="774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5" name="Обект 14"/>
          <p:cNvGraphicFramePr>
            <a:graphicFrameLocks noChangeAspect="1"/>
          </p:cNvGraphicFramePr>
          <p:nvPr/>
        </p:nvGraphicFramePr>
        <p:xfrm>
          <a:off x="5162550" y="5013325"/>
          <a:ext cx="33289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name="Equation" r:id="rId8" imgW="1257300" imgH="368300" progId="Equation.DSMT4">
                  <p:embed/>
                </p:oleObj>
              </mc:Choice>
              <mc:Fallback>
                <p:oleObj name="Equation" r:id="rId8" imgW="12573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013325"/>
                        <a:ext cx="3328988" cy="9826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/>
        </p:nvGraphicFramePr>
        <p:xfrm>
          <a:off x="5162550" y="6092825"/>
          <a:ext cx="1641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4" name="Equation" r:id="rId10" imgW="494870" imgH="203024" progId="Equation.DSMT4">
                  <p:embed/>
                </p:oleObj>
              </mc:Choice>
              <mc:Fallback>
                <p:oleObj name="Equation" r:id="rId10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6092825"/>
                        <a:ext cx="1641475" cy="6635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/>
        </p:nvGraphicFramePr>
        <p:xfrm>
          <a:off x="7051675" y="6092825"/>
          <a:ext cx="1574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5" name="Equation" r:id="rId12" imgW="482391" imgH="203112" progId="Equation.DSMT4">
                  <p:embed/>
                </p:oleObj>
              </mc:Choice>
              <mc:Fallback>
                <p:oleObj name="Equation" r:id="rId12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6092825"/>
                        <a:ext cx="1574800" cy="6492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3861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9" y="2728340"/>
            <a:ext cx="4566235" cy="3652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29700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Транслация на твърдо тяло</a:t>
            </a:r>
          </a:p>
        </p:txBody>
      </p:sp>
      <p:sp>
        <p:nvSpPr>
          <p:cNvPr id="5" name="Правоъгълник 4"/>
          <p:cNvSpPr>
            <a:spLocks noChangeArrowheads="1"/>
          </p:cNvSpPr>
          <p:nvPr/>
        </p:nvSpPr>
        <p:spPr bwMode="auto">
          <a:xfrm>
            <a:off x="73025" y="1055688"/>
            <a:ext cx="88915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Теорема. </a:t>
            </a:r>
            <a:r>
              <a:rPr lang="ru-RU" altLang="bg-BG" smtClean="0">
                <a:solidFill>
                  <a:srgbClr val="FF0000"/>
                </a:solidFill>
                <a:latin typeface="Lucida Sans Unicode" pitchFamily="34" charset="0"/>
              </a:rPr>
              <a:t>При транслация на твърдо тяло скоростите и ускоренията на всички точки са еднакви.</a:t>
            </a:r>
            <a:endParaRPr lang="bg-BG" altLang="bg-BG" smtClean="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36513" y="1844675"/>
            <a:ext cx="9072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Съгласно теоремата законът на движение на тялото се определя чрез закона на движение на една точка  от тялото, наречена полюс. 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1" name="Обект 10"/>
          <p:cNvGraphicFramePr>
            <a:graphicFrameLocks noChangeAspect="1"/>
          </p:cNvGraphicFramePr>
          <p:nvPr/>
        </p:nvGraphicFramePr>
        <p:xfrm>
          <a:off x="4602163" y="2490788"/>
          <a:ext cx="1974850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4" imgW="698400" imgH="634680" progId="Equation.DSMT4">
                  <p:embed/>
                </p:oleObj>
              </mc:Choice>
              <mc:Fallback>
                <p:oleObj name="Equation" r:id="rId4" imgW="6984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490788"/>
                        <a:ext cx="1974850" cy="17668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3" name="Обект 12"/>
          <p:cNvGraphicFramePr>
            <a:graphicFrameLocks noChangeAspect="1"/>
          </p:cNvGraphicFramePr>
          <p:nvPr/>
        </p:nvGraphicFramePr>
        <p:xfrm>
          <a:off x="6584950" y="3281363"/>
          <a:ext cx="25558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6" imgW="1041120" imgH="634680" progId="Equation.DSMT4">
                  <p:embed/>
                </p:oleObj>
              </mc:Choice>
              <mc:Fallback>
                <p:oleObj name="Equation" r:id="rId6" imgW="10411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3281363"/>
                        <a:ext cx="2555875" cy="1676400"/>
                      </a:xfrm>
                      <a:prstGeom prst="rect">
                        <a:avLst/>
                      </a:prstGeom>
                      <a:solidFill>
                        <a:srgbClr val="EDDA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авоъгълник 13"/>
          <p:cNvSpPr>
            <a:spLocks noChangeArrowheads="1"/>
          </p:cNvSpPr>
          <p:nvPr/>
        </p:nvSpPr>
        <p:spPr bwMode="auto">
          <a:xfrm>
            <a:off x="4573588" y="4994275"/>
            <a:ext cx="44672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algn="just"/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Следователно транслационното движение на твърдо тяло се определя еднозначно от движението на една точка от тялото.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48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23728" y="764704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altLang="en-US" sz="2800" b="1" dirty="0" smtClean="0">
                <a:solidFill>
                  <a:srgbClr val="000099"/>
                </a:solidFill>
              </a:rPr>
              <a:t>Лекции</a:t>
            </a:r>
            <a:endParaRPr lang="bg-BG" sz="2800" b="1" dirty="0">
              <a:solidFill>
                <a:srgbClr val="00009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84312" y="1412776"/>
            <a:ext cx="7561262" cy="358046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ru-RU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Общи </a:t>
            </a:r>
            <a:r>
              <a:rPr lang="ru-RU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сведения за машините и механизмите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rgbClr val="FF0000"/>
                </a:solidFill>
                <a:latin typeface="Arial" panose="020B0604020202020204" pitchFamily="34" charset="0"/>
              </a:rPr>
              <a:t>Кинематика на механизмите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rgbClr val="000099"/>
                </a:solidFill>
                <a:latin typeface="Arial" panose="020B0604020202020204" pitchFamily="34" charset="0"/>
              </a:rPr>
              <a:t>Статика на твърдо тяло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Геометрични и масови характеристики на телата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ru-RU" sz="2000" dirty="0">
                <a:solidFill>
                  <a:srgbClr val="000099"/>
                </a:solidFill>
                <a:latin typeface="Arial" panose="020B0604020202020204" pitchFamily="34" charset="0"/>
              </a:rPr>
              <a:t>Сили на триене в кинематичните двоици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rgbClr val="000099"/>
                </a:solidFill>
                <a:latin typeface="Arial" panose="020B0604020202020204" pitchFamily="34" charset="0"/>
              </a:rPr>
              <a:t>Якост на телата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rgbClr val="000099"/>
                </a:solidFill>
                <a:latin typeface="Arial" panose="020B0604020202020204" pitchFamily="34" charset="0"/>
              </a:rPr>
              <a:t>Еластични елементи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bg-BG" sz="2000" dirty="0">
                <a:solidFill>
                  <a:srgbClr val="000099"/>
                </a:solidFill>
                <a:latin typeface="Arial" panose="020B0604020202020204" pitchFamily="34" charset="0"/>
              </a:rPr>
              <a:t>Машинни съединения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bg-BG" sz="2000" dirty="0" smtClean="0">
                <a:solidFill>
                  <a:srgbClr val="000099"/>
                </a:solidFill>
                <a:latin typeface="Arial" panose="020B0604020202020204" pitchFamily="34" charset="0"/>
              </a:rPr>
              <a:t>…………………………..</a:t>
            </a:r>
            <a:endParaRPr lang="bg-BG" sz="20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11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Картина 10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" r="24176"/>
          <a:stretch/>
        </p:blipFill>
        <p:spPr>
          <a:xfrm>
            <a:off x="4656058" y="1518047"/>
            <a:ext cx="4487942" cy="51026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0724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Ротация на твърдо тяло</a:t>
            </a:r>
          </a:p>
        </p:txBody>
      </p:sp>
      <p:pic>
        <p:nvPicPr>
          <p:cNvPr id="7" name="Picture 4" descr="A:\Section 16.1-16.3\figure 16-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92" b="8855"/>
          <a:stretch>
            <a:fillRect/>
          </a:stretch>
        </p:blipFill>
        <p:spPr bwMode="auto">
          <a:xfrm>
            <a:off x="7524750" y="120650"/>
            <a:ext cx="1436688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15875" y="1055688"/>
            <a:ext cx="5310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Едно тяло извършва </a:t>
            </a:r>
            <a:r>
              <a:rPr lang="ru-RU" altLang="bg-BG" dirty="0" smtClean="0">
                <a:solidFill>
                  <a:srgbClr val="FF0000"/>
                </a:solidFill>
                <a:latin typeface="Lucida Sans Unicode" pitchFamily="34" charset="0"/>
              </a:rPr>
              <a:t>ротационно движение, когато една права  от тялото остава винаги неподвижна. </a:t>
            </a:r>
            <a:endParaRPr lang="bg-BG" altLang="bg-BG" dirty="0" smtClean="0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auto">
          <a:xfrm>
            <a:off x="15875" y="1979613"/>
            <a:ext cx="506095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Тази права се нарича </a:t>
            </a:r>
            <a:r>
              <a:rPr lang="ru-RU" altLang="bg-BG" smtClean="0">
                <a:solidFill>
                  <a:srgbClr val="FF0000"/>
                </a:solidFill>
                <a:latin typeface="Lucida Sans Unicode" pitchFamily="34" charset="0"/>
              </a:rPr>
              <a:t>ос на ротация (ос на въртене)</a:t>
            </a:r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. Всички точки от тялото описват окръжности в равнини, перпендикулярни на оста на ротация и с центрове върху тази ос.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5875" y="3462338"/>
            <a:ext cx="506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Законът на движение на тялото се определя от 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07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4" name="Обект 13"/>
          <p:cNvGraphicFramePr>
            <a:graphicFrameLocks noChangeAspect="1"/>
          </p:cNvGraphicFramePr>
          <p:nvPr/>
        </p:nvGraphicFramePr>
        <p:xfrm>
          <a:off x="1928813" y="3857625"/>
          <a:ext cx="1235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5" imgW="469696" imgH="190417" progId="Equation.DSMT4">
                  <p:embed/>
                </p:oleObj>
              </mc:Choice>
              <mc:Fallback>
                <p:oleObj name="Equation" r:id="rId5" imgW="46969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857625"/>
                        <a:ext cx="1235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авоъгълник 14"/>
          <p:cNvSpPr>
            <a:spLocks noChangeArrowheads="1"/>
          </p:cNvSpPr>
          <p:nvPr/>
        </p:nvSpPr>
        <p:spPr bwMode="auto">
          <a:xfrm>
            <a:off x="23813" y="4437063"/>
            <a:ext cx="53101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Законът на движение на произволна точка от тялото се описва чрез 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0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/>
        </p:nvGraphicFramePr>
        <p:xfrm>
          <a:off x="1331913" y="5157788"/>
          <a:ext cx="3046412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7" imgW="1231366" imgH="622030" progId="Equation.DSMT4">
                  <p:embed/>
                </p:oleObj>
              </mc:Choice>
              <mc:Fallback>
                <p:oleObj name="Equation" r:id="rId7" imgW="1231366" imgH="62203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3046412" cy="1535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8600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6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2513013"/>
            <a:ext cx="3417887" cy="429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1748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Ротация на твърдо тяло</a:t>
            </a: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8" name="Обект 7"/>
          <p:cNvGraphicFramePr>
            <a:graphicFrameLocks noChangeAspect="1"/>
          </p:cNvGraphicFramePr>
          <p:nvPr/>
        </p:nvGraphicFramePr>
        <p:xfrm>
          <a:off x="33338" y="1435100"/>
          <a:ext cx="20621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4" name="Equation" r:id="rId4" imgW="838200" imgH="368300" progId="Equation.DSMT4">
                  <p:embed/>
                </p:oleObj>
              </mc:Choice>
              <mc:Fallback>
                <p:oleObj name="Equation" r:id="rId4" imgW="8382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8" y="1435100"/>
                        <a:ext cx="2062162" cy="914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Правоъгълник 8"/>
          <p:cNvSpPr>
            <a:spLocks noChangeArrowheads="1"/>
          </p:cNvSpPr>
          <p:nvPr/>
        </p:nvSpPr>
        <p:spPr bwMode="auto">
          <a:xfrm>
            <a:off x="1588" y="1033463"/>
            <a:ext cx="8712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Скоростта на изменение на ъгъла   се характеризира с ъгловата скорост 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17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2" name="Обект 11"/>
          <p:cNvGraphicFramePr>
            <a:graphicFrameLocks noChangeAspect="1"/>
          </p:cNvGraphicFramePr>
          <p:nvPr/>
        </p:nvGraphicFramePr>
        <p:xfrm>
          <a:off x="2124075" y="1557338"/>
          <a:ext cx="19764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5" name="Equation" r:id="rId6" imgW="812520" imgH="304560" progId="Equation.DSMT4">
                  <p:embed/>
                </p:oleObj>
              </mc:Choice>
              <mc:Fallback>
                <p:oleObj name="Equation" r:id="rId6" imgW="812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19764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4" name="Обект 13"/>
          <p:cNvGraphicFramePr>
            <a:graphicFrameLocks noChangeAspect="1"/>
          </p:cNvGraphicFramePr>
          <p:nvPr/>
        </p:nvGraphicFramePr>
        <p:xfrm>
          <a:off x="4140200" y="1403350"/>
          <a:ext cx="28082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6" name="Equation" r:id="rId8" imgW="1231366" imgH="406224" progId="Equation.DSMT4">
                  <p:embed/>
                </p:oleObj>
              </mc:Choice>
              <mc:Fallback>
                <p:oleObj name="Equation" r:id="rId8" imgW="1231366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403350"/>
                        <a:ext cx="2808288" cy="9366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ект 14"/>
          <p:cNvGraphicFramePr>
            <a:graphicFrameLocks noChangeAspect="1"/>
          </p:cNvGraphicFramePr>
          <p:nvPr/>
        </p:nvGraphicFramePr>
        <p:xfrm>
          <a:off x="6934200" y="1557338"/>
          <a:ext cx="21923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7" name="Equation" r:id="rId10" imgW="901440" imgH="304560" progId="Equation.DSMT4">
                  <p:embed/>
                </p:oleObj>
              </mc:Choice>
              <mc:Fallback>
                <p:oleObj name="Equation" r:id="rId10" imgW="901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557338"/>
                        <a:ext cx="219233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061419"/>
              </p:ext>
            </p:extLst>
          </p:nvPr>
        </p:nvGraphicFramePr>
        <p:xfrm>
          <a:off x="147739" y="3022277"/>
          <a:ext cx="1647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8" name="Equation" r:id="rId12" imgW="583947" imgH="152334" progId="Equation.DSMT4">
                  <p:embed/>
                </p:oleObj>
              </mc:Choice>
              <mc:Fallback>
                <p:oleObj name="Equation" r:id="rId12" imgW="58394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39" y="3022277"/>
                        <a:ext cx="1647825" cy="4318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Текстово поле 17"/>
          <p:cNvSpPr txBox="1">
            <a:spLocks noChangeArrowheads="1"/>
          </p:cNvSpPr>
          <p:nvPr/>
        </p:nvSpPr>
        <p:spPr bwMode="auto">
          <a:xfrm>
            <a:off x="295965" y="2596356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bg-BG" altLang="bg-BG" dirty="0" smtClean="0">
                <a:solidFill>
                  <a:srgbClr val="000000"/>
                </a:solidFill>
                <a:latin typeface="Lucida Sans Unicode" pitchFamily="34" charset="0"/>
              </a:rPr>
              <a:t>Равномерна ротация</a:t>
            </a:r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209"/>
              </p:ext>
            </p:extLst>
          </p:nvPr>
        </p:nvGraphicFramePr>
        <p:xfrm>
          <a:off x="400614" y="3533452"/>
          <a:ext cx="9810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89" name="Equation" r:id="rId14" imgW="330120" imgH="164880" progId="Equation.DSMT4">
                  <p:embed/>
                </p:oleObj>
              </mc:Choice>
              <mc:Fallback>
                <p:oleObj name="Equation" r:id="rId14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14" y="3533452"/>
                        <a:ext cx="981075" cy="4968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1" name="Об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51743"/>
              </p:ext>
            </p:extLst>
          </p:nvPr>
        </p:nvGraphicFramePr>
        <p:xfrm>
          <a:off x="2355723" y="3264371"/>
          <a:ext cx="1271588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0" name="Equation" r:id="rId16" imgW="431425" imgH="177646" progId="Equation.DSMT4">
                  <p:embed/>
                </p:oleObj>
              </mc:Choice>
              <mc:Fallback>
                <p:oleObj name="Equation" r:id="rId16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723" y="3264371"/>
                        <a:ext cx="1271588" cy="5381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3" name="Об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275654"/>
              </p:ext>
            </p:extLst>
          </p:nvPr>
        </p:nvGraphicFramePr>
        <p:xfrm>
          <a:off x="4021958" y="2993702"/>
          <a:ext cx="1079500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1" name="Equation" r:id="rId18" imgW="393529" imgH="368140" progId="Equation.DSMT4">
                  <p:embed/>
                </p:oleObj>
              </mc:Choice>
              <mc:Fallback>
                <p:oleObj name="Equation" r:id="rId18" imgW="393529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958" y="2993702"/>
                        <a:ext cx="1079500" cy="10271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авоъгълник 23"/>
          <p:cNvSpPr>
            <a:spLocks noChangeArrowheads="1"/>
          </p:cNvSpPr>
          <p:nvPr/>
        </p:nvSpPr>
        <p:spPr bwMode="auto">
          <a:xfrm>
            <a:off x="2715" y="4030339"/>
            <a:ext cx="59785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В техниката скоростта на равномерна ротация (или средната скорост на неравномерната, но еднопосочна ротация) често се задава чрез ъгловата честота на въртене, измервана в обороти     за минута [        ] на тялото. Преходът от   </a:t>
            </a:r>
            <a:r>
              <a:rPr lang="en-US" altLang="bg-BG" dirty="0" smtClean="0">
                <a:solidFill>
                  <a:srgbClr val="000000"/>
                </a:solidFill>
                <a:latin typeface="Lucida Sans Unicode" pitchFamily="34" charset="0"/>
              </a:rPr>
              <a:t>  </a:t>
            </a:r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към   </a:t>
            </a:r>
            <a:r>
              <a:rPr lang="en-US" altLang="bg-BG" dirty="0" smtClean="0">
                <a:solidFill>
                  <a:srgbClr val="000000"/>
                </a:solidFill>
                <a:latin typeface="Lucida Sans Unicode" pitchFamily="34" charset="0"/>
              </a:rPr>
              <a:t>   </a:t>
            </a:r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се извършва с помощта на израза</a:t>
            </a:r>
            <a:endParaRPr lang="bg-BG" altLang="bg-BG" dirty="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31766" name="Об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06461"/>
              </p:ext>
            </p:extLst>
          </p:nvPr>
        </p:nvGraphicFramePr>
        <p:xfrm>
          <a:off x="2704640" y="5078089"/>
          <a:ext cx="5746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2" name="Equation" r:id="rId20" imgW="368140" imgH="203112" progId="Equation.DSMT4">
                  <p:embed/>
                </p:oleObj>
              </mc:Choice>
              <mc:Fallback>
                <p:oleObj name="Equation" r:id="rId20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640" y="5078089"/>
                        <a:ext cx="5746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Об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977316"/>
              </p:ext>
            </p:extLst>
          </p:nvPr>
        </p:nvGraphicFramePr>
        <p:xfrm>
          <a:off x="1118728" y="5182864"/>
          <a:ext cx="2873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" name="Equation" r:id="rId22" imgW="114102" imgH="126780" progId="Equation.DSMT4">
                  <p:embed/>
                </p:oleObj>
              </mc:Choice>
              <mc:Fallback>
                <p:oleObj name="Equation" r:id="rId22" imgW="114102" imgH="126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728" y="5182864"/>
                        <a:ext cx="2873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02509"/>
              </p:ext>
            </p:extLst>
          </p:nvPr>
        </p:nvGraphicFramePr>
        <p:xfrm>
          <a:off x="2123178" y="5784527"/>
          <a:ext cx="13573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4" name="Equation" r:id="rId24" imgW="520700" imgH="368300" progId="Equation.DSMT4">
                  <p:embed/>
                </p:oleObj>
              </mc:Choice>
              <mc:Fallback>
                <p:oleObj name="Equation" r:id="rId24" imgW="5207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178" y="5784527"/>
                        <a:ext cx="1357313" cy="9731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31679"/>
              </p:ext>
            </p:extLst>
          </p:nvPr>
        </p:nvGraphicFramePr>
        <p:xfrm>
          <a:off x="417053" y="5441303"/>
          <a:ext cx="28733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5" name="Equation" r:id="rId22" imgW="114102" imgH="126780" progId="Equation.DSMT4">
                  <p:embed/>
                </p:oleObj>
              </mc:Choice>
              <mc:Fallback>
                <p:oleObj name="Equation" r:id="rId22" imgW="114102" imgH="126780" progId="Equation.DSMT4">
                  <p:embed/>
                  <p:pic>
                    <p:nvPicPr>
                      <p:cNvPr id="31767" name="Обект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53" y="5441303"/>
                        <a:ext cx="28733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643809"/>
              </p:ext>
            </p:extLst>
          </p:nvPr>
        </p:nvGraphicFramePr>
        <p:xfrm>
          <a:off x="1201397" y="5454081"/>
          <a:ext cx="304560" cy="2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6" name="Equation" r:id="rId26" imgW="152280" imgH="139680" progId="Equation.DSMT4">
                  <p:embed/>
                </p:oleObj>
              </mc:Choice>
              <mc:Fallback>
                <p:oleObj name="Equation" r:id="rId26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01397" y="5454081"/>
                        <a:ext cx="304560" cy="27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075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013"/>
            <a:ext cx="2370138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8" y="115888"/>
            <a:ext cx="5157787" cy="501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2773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Ротация на твърдо тяло</a:t>
            </a: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8" name="Обект 17"/>
          <p:cNvGraphicFramePr>
            <a:graphicFrameLocks noChangeAspect="1"/>
          </p:cNvGraphicFramePr>
          <p:nvPr/>
        </p:nvGraphicFramePr>
        <p:xfrm>
          <a:off x="2668588" y="2924175"/>
          <a:ext cx="10937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5" imgW="406048" imgH="164957" progId="Equation.DSMT4">
                  <p:embed/>
                </p:oleObj>
              </mc:Choice>
              <mc:Fallback>
                <p:oleObj name="Equation" r:id="rId5" imgW="406048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924175"/>
                        <a:ext cx="1093787" cy="4333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0" name="Обект 19"/>
          <p:cNvGraphicFramePr>
            <a:graphicFrameLocks noChangeAspect="1"/>
          </p:cNvGraphicFramePr>
          <p:nvPr/>
        </p:nvGraphicFramePr>
        <p:xfrm>
          <a:off x="2195513" y="3573463"/>
          <a:ext cx="2216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7" imgW="952087" imgH="368140" progId="Equation.DSMT4">
                  <p:embed/>
                </p:oleObj>
              </mc:Choice>
              <mc:Fallback>
                <p:oleObj name="Equation" r:id="rId7" imgW="95208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573463"/>
                        <a:ext cx="2216150" cy="863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2" name="Обект 21"/>
          <p:cNvGraphicFramePr>
            <a:graphicFrameLocks noChangeAspect="1"/>
          </p:cNvGraphicFramePr>
          <p:nvPr/>
        </p:nvGraphicFramePr>
        <p:xfrm>
          <a:off x="1279525" y="4521200"/>
          <a:ext cx="4054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9" imgW="1739900" imgH="368300" progId="Equation.DSMT4">
                  <p:embed/>
                </p:oleObj>
              </mc:Choice>
              <mc:Fallback>
                <p:oleObj name="Equation" r:id="rId9" imgW="1739900" imgH="368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521200"/>
                        <a:ext cx="4054475" cy="863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4" name="Обект 23"/>
          <p:cNvGraphicFramePr>
            <a:graphicFrameLocks noChangeAspect="1"/>
          </p:cNvGraphicFramePr>
          <p:nvPr/>
        </p:nvGraphicFramePr>
        <p:xfrm>
          <a:off x="1793875" y="5516563"/>
          <a:ext cx="35401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11" imgW="1371600" imgH="393700" progId="Equation.DSMT4">
                  <p:embed/>
                </p:oleObj>
              </mc:Choice>
              <mc:Fallback>
                <p:oleObj name="Equation" r:id="rId11" imgW="13716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5516563"/>
                        <a:ext cx="3540125" cy="10080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6" name="Обект 25"/>
          <p:cNvGraphicFramePr>
            <a:graphicFrameLocks noChangeAspect="1"/>
          </p:cNvGraphicFramePr>
          <p:nvPr/>
        </p:nvGraphicFramePr>
        <p:xfrm>
          <a:off x="6300788" y="4975225"/>
          <a:ext cx="2128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13" imgW="875920" imgH="266584" progId="Equation.DSMT4">
                  <p:embed/>
                </p:oleObj>
              </mc:Choice>
              <mc:Fallback>
                <p:oleObj name="Equation" r:id="rId13" imgW="87592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975225"/>
                        <a:ext cx="2128837" cy="647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30" name="Обект 29"/>
          <p:cNvGraphicFramePr>
            <a:graphicFrameLocks noChangeAspect="1"/>
          </p:cNvGraphicFramePr>
          <p:nvPr/>
        </p:nvGraphicFramePr>
        <p:xfrm>
          <a:off x="6372225" y="5732463"/>
          <a:ext cx="2016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15" imgW="825500" imgH="381000" progId="Equation.DSMT4">
                  <p:embed/>
                </p:oleObj>
              </mc:Choice>
              <mc:Fallback>
                <p:oleObj name="Equation" r:id="rId15" imgW="8255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732463"/>
                        <a:ext cx="2016125" cy="9271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9819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03782"/>
              </p:ext>
            </p:extLst>
          </p:nvPr>
        </p:nvGraphicFramePr>
        <p:xfrm>
          <a:off x="1739857" y="1568451"/>
          <a:ext cx="25479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3" name="Equation" r:id="rId3" imgW="1028520" imgH="469800" progId="Equation.DSMT4">
                  <p:embed/>
                </p:oleObj>
              </mc:Choice>
              <mc:Fallback>
                <p:oleObj name="Equation" r:id="rId3" imgW="1028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857" y="1568451"/>
                        <a:ext cx="2547938" cy="11525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3796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Ротация на твърдо тяло</a:t>
            </a:r>
          </a:p>
        </p:txBody>
      </p:sp>
      <p:sp>
        <p:nvSpPr>
          <p:cNvPr id="33797" name="Правоъгълник 7"/>
          <p:cNvSpPr>
            <a:spLocks noChangeArrowheads="1"/>
          </p:cNvSpPr>
          <p:nvPr/>
        </p:nvSpPr>
        <p:spPr bwMode="auto">
          <a:xfrm>
            <a:off x="315349" y="1205472"/>
            <a:ext cx="1550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en-US" altLang="bg-BG" dirty="0" smtClean="0">
                <a:solidFill>
                  <a:srgbClr val="000000"/>
                </a:solidFill>
                <a:latin typeface="Lucida Sans Unicode" pitchFamily="34" charset="0"/>
              </a:rPr>
              <a:t>O</a:t>
            </a:r>
            <a:r>
              <a:rPr lang="bg-BG" altLang="bg-BG" dirty="0" err="1" smtClean="0">
                <a:solidFill>
                  <a:srgbClr val="000000"/>
                </a:solidFill>
                <a:latin typeface="Lucida Sans Unicode" pitchFamily="34" charset="0"/>
              </a:rPr>
              <a:t>бщ</a:t>
            </a:r>
            <a:r>
              <a:rPr lang="bg-BG" altLang="bg-BG" dirty="0" smtClean="0">
                <a:solidFill>
                  <a:srgbClr val="000000"/>
                </a:solidFill>
                <a:latin typeface="Lucida Sans Unicode" pitchFamily="34" charset="0"/>
              </a:rPr>
              <a:t> случай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0" name="Об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03045"/>
              </p:ext>
            </p:extLst>
          </p:nvPr>
        </p:nvGraphicFramePr>
        <p:xfrm>
          <a:off x="293645" y="1912938"/>
          <a:ext cx="1277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4" name="Equation" r:id="rId5" imgW="482391" imgH="190417" progId="Equation.DSMT4">
                  <p:embed/>
                </p:oleObj>
              </mc:Choice>
              <mc:Fallback>
                <p:oleObj name="Equation" r:id="rId5" imgW="482391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45" y="1912938"/>
                        <a:ext cx="1277937" cy="5016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4" name="Об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119932"/>
              </p:ext>
            </p:extLst>
          </p:nvPr>
        </p:nvGraphicFramePr>
        <p:xfrm>
          <a:off x="4403682" y="1566863"/>
          <a:ext cx="4471988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5" name="Equation" r:id="rId7" imgW="2006600" imgH="469900" progId="Equation.DSMT4">
                  <p:embed/>
                </p:oleObj>
              </mc:Choice>
              <mc:Fallback>
                <p:oleObj name="Equation" r:id="rId7" imgW="2006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682" y="1566863"/>
                        <a:ext cx="4471988" cy="10398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авоъгълник 14"/>
          <p:cNvSpPr>
            <a:spLocks noChangeArrowheads="1"/>
          </p:cNvSpPr>
          <p:nvPr/>
        </p:nvSpPr>
        <p:spPr bwMode="auto">
          <a:xfrm>
            <a:off x="315349" y="3046885"/>
            <a:ext cx="3268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bg-BG" altLang="bg-BG" dirty="0" err="1" smtClean="0">
                <a:solidFill>
                  <a:srgbClr val="000000"/>
                </a:solidFill>
                <a:latin typeface="Lucida Sans Unicode" pitchFamily="34" charset="0"/>
              </a:rPr>
              <a:t>Равнопроменлива</a:t>
            </a:r>
            <a:r>
              <a:rPr lang="bg-BG" altLang="bg-BG" dirty="0" smtClean="0">
                <a:solidFill>
                  <a:srgbClr val="000000"/>
                </a:solidFill>
                <a:latin typeface="Lucida Sans Unicode" pitchFamily="34" charset="0"/>
              </a:rPr>
              <a:t> ротация</a:t>
            </a:r>
          </a:p>
        </p:txBody>
      </p:sp>
      <p:sp>
        <p:nvSpPr>
          <p:cNvPr id="3380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7" name="Об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543377"/>
              </p:ext>
            </p:extLst>
          </p:nvPr>
        </p:nvGraphicFramePr>
        <p:xfrm>
          <a:off x="315349" y="3550123"/>
          <a:ext cx="16351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6" name="Equation" r:id="rId9" imgW="558558" imgH="152334" progId="Equation.DSMT4">
                  <p:embed/>
                </p:oleObj>
              </mc:Choice>
              <mc:Fallback>
                <p:oleObj name="Equation" r:id="rId9" imgW="558558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49" y="3550123"/>
                        <a:ext cx="1635125" cy="44291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18814"/>
              </p:ext>
            </p:extLst>
          </p:nvPr>
        </p:nvGraphicFramePr>
        <p:xfrm>
          <a:off x="2128274" y="3550123"/>
          <a:ext cx="2568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7" name="Equation" r:id="rId11" imgW="1016000" imgH="203200" progId="Equation.DSMT4">
                  <p:embed/>
                </p:oleObj>
              </mc:Choice>
              <mc:Fallback>
                <p:oleObj name="Equation" r:id="rId11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274" y="3550123"/>
                        <a:ext cx="2568575" cy="5048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1" name="Об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9804"/>
              </p:ext>
            </p:extLst>
          </p:nvPr>
        </p:nvGraphicFramePr>
        <p:xfrm>
          <a:off x="4936562" y="3259610"/>
          <a:ext cx="39766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8" name="Equation" r:id="rId13" imgW="1752600" imgH="406400" progId="Equation.DSMT4">
                  <p:embed/>
                </p:oleObj>
              </mc:Choice>
              <mc:Fallback>
                <p:oleObj name="Equation" r:id="rId13" imgW="17526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6562" y="3259610"/>
                        <a:ext cx="3976687" cy="9302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авоъгълник 21"/>
          <p:cNvSpPr>
            <a:spLocks noChangeArrowheads="1"/>
          </p:cNvSpPr>
          <p:nvPr/>
        </p:nvSpPr>
        <p:spPr bwMode="auto">
          <a:xfrm>
            <a:off x="4199" y="427084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Ако     и    имат еднакви знаци, ротационното движение е </a:t>
            </a:r>
            <a:r>
              <a:rPr lang="ru-RU" altLang="bg-BG" dirty="0" smtClean="0">
                <a:solidFill>
                  <a:srgbClr val="FF0000"/>
                </a:solidFill>
                <a:latin typeface="Lucida Sans Unicode" pitchFamily="34" charset="0"/>
              </a:rPr>
              <a:t>равно</a:t>
            </a:r>
            <a:r>
              <a:rPr lang="en-US" altLang="bg-BG" dirty="0" smtClean="0">
                <a:solidFill>
                  <a:srgbClr val="FF0000"/>
                </a:solidFill>
                <a:latin typeface="Lucida Sans Unicode" pitchFamily="34" charset="0"/>
              </a:rPr>
              <a:t>-</a:t>
            </a:r>
            <a:r>
              <a:rPr lang="ru-RU" altLang="bg-BG" dirty="0" smtClean="0">
                <a:solidFill>
                  <a:srgbClr val="FF0000"/>
                </a:solidFill>
                <a:latin typeface="Lucida Sans Unicode" pitchFamily="34" charset="0"/>
              </a:rPr>
              <a:t>ускорително</a:t>
            </a:r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, а в противен случай – </a:t>
            </a:r>
            <a:r>
              <a:rPr lang="ru-RU" altLang="bg-BG" dirty="0" smtClean="0">
                <a:solidFill>
                  <a:srgbClr val="FF0000"/>
                </a:solidFill>
                <a:latin typeface="Lucida Sans Unicode" pitchFamily="34" charset="0"/>
              </a:rPr>
              <a:t>равнозакъснително</a:t>
            </a:r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.</a:t>
            </a:r>
            <a:endParaRPr lang="bg-BG" altLang="bg-BG" dirty="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381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33812" name="Об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238209"/>
              </p:ext>
            </p:extLst>
          </p:nvPr>
        </p:nvGraphicFramePr>
        <p:xfrm>
          <a:off x="543949" y="4305773"/>
          <a:ext cx="28098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9" name="Equation" r:id="rId15" imgW="139680" imgH="126720" progId="Equation.DSMT4">
                  <p:embed/>
                </p:oleObj>
              </mc:Choice>
              <mc:Fallback>
                <p:oleObj name="Equation" r:id="rId15" imgW="1396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49" y="4305773"/>
                        <a:ext cx="28098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Об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336490"/>
              </p:ext>
            </p:extLst>
          </p:nvPr>
        </p:nvGraphicFramePr>
        <p:xfrm>
          <a:off x="1059887" y="4305773"/>
          <a:ext cx="2301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0" name="Equation" r:id="rId17" imgW="114120" imgH="126720" progId="Equation.DSMT4">
                  <p:embed/>
                </p:oleObj>
              </mc:Choice>
              <mc:Fallback>
                <p:oleObj name="Equation" r:id="rId1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87" y="4305773"/>
                        <a:ext cx="230187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авоъгълник 25"/>
          <p:cNvSpPr>
            <a:spLocks noChangeArrowheads="1"/>
          </p:cNvSpPr>
          <p:nvPr/>
        </p:nvSpPr>
        <p:spPr bwMode="auto">
          <a:xfrm>
            <a:off x="315349" y="5166197"/>
            <a:ext cx="2581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bg-BG" altLang="bg-BG" dirty="0" smtClean="0">
                <a:solidFill>
                  <a:srgbClr val="000000"/>
                </a:solidFill>
                <a:latin typeface="Lucida Sans Unicode" pitchFamily="34" charset="0"/>
              </a:rPr>
              <a:t>Равномерна ротация</a:t>
            </a:r>
          </a:p>
        </p:txBody>
      </p:sp>
      <p:sp>
        <p:nvSpPr>
          <p:cNvPr id="3381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8" name="Об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004159"/>
              </p:ext>
            </p:extLst>
          </p:nvPr>
        </p:nvGraphicFramePr>
        <p:xfrm>
          <a:off x="603250" y="5534497"/>
          <a:ext cx="849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1" name="Equation" r:id="rId19" imgW="330057" imgH="165028" progId="Equation.DSMT4">
                  <p:embed/>
                </p:oleObj>
              </mc:Choice>
              <mc:Fallback>
                <p:oleObj name="Equation" r:id="rId19" imgW="330057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534497"/>
                        <a:ext cx="849312" cy="4127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30" name="Об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890394"/>
              </p:ext>
            </p:extLst>
          </p:nvPr>
        </p:nvGraphicFramePr>
        <p:xfrm>
          <a:off x="2068512" y="5526559"/>
          <a:ext cx="1052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2" name="Equation" r:id="rId21" imgW="418918" imgH="203112" progId="Equation.DSMT4">
                  <p:embed/>
                </p:oleObj>
              </mc:Choice>
              <mc:Fallback>
                <p:oleObj name="Equation" r:id="rId21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2" y="5526559"/>
                        <a:ext cx="1052513" cy="5032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9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32768" name="Обект 327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358250"/>
              </p:ext>
            </p:extLst>
          </p:nvPr>
        </p:nvGraphicFramePr>
        <p:xfrm>
          <a:off x="3906837" y="5526559"/>
          <a:ext cx="30416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3" name="Equation" r:id="rId23" imgW="1054100" imgH="203200" progId="Equation.DSMT4">
                  <p:embed/>
                </p:oleObj>
              </mc:Choice>
              <mc:Fallback>
                <p:oleObj name="Equation" r:id="rId2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7" y="5526559"/>
                        <a:ext cx="3041650" cy="5762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9754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4819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Ротация на твърдо тяло</a:t>
            </a:r>
          </a:p>
        </p:txBody>
      </p:sp>
      <p:sp>
        <p:nvSpPr>
          <p:cNvPr id="34820" name="Правоъгълник 6"/>
          <p:cNvSpPr>
            <a:spLocks noChangeArrowheads="1"/>
          </p:cNvSpPr>
          <p:nvPr/>
        </p:nvSpPr>
        <p:spPr bwMode="auto">
          <a:xfrm>
            <a:off x="179388" y="10382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Разпределението на скоростите и ускоренията на тяло, което извършва </a:t>
            </a:r>
            <a:r>
              <a:rPr lang="ru-RU" altLang="bg-BG" smtClean="0">
                <a:solidFill>
                  <a:srgbClr val="FF0000"/>
                </a:solidFill>
                <a:latin typeface="Lucida Sans Unicode" pitchFamily="34" charset="0"/>
              </a:rPr>
              <a:t>равнинно движение </a:t>
            </a:r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(звено от равнинен механизъм)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3"/>
          <a:srcRect t="22047"/>
          <a:stretch/>
        </p:blipFill>
        <p:spPr>
          <a:xfrm>
            <a:off x="25400" y="1844675"/>
            <a:ext cx="5195888" cy="3240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/>
        </p:nvGraphicFramePr>
        <p:xfrm>
          <a:off x="6529388" y="2060575"/>
          <a:ext cx="199072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4" imgW="711000" imgH="850680" progId="Equation.DSMT4">
                  <p:embed/>
                </p:oleObj>
              </mc:Choice>
              <mc:Fallback>
                <p:oleObj name="Equation" r:id="rId4" imgW="7110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2060575"/>
                        <a:ext cx="1990725" cy="23463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9" name="Об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448809"/>
              </p:ext>
            </p:extLst>
          </p:nvPr>
        </p:nvGraphicFramePr>
        <p:xfrm>
          <a:off x="4737100" y="5132170"/>
          <a:ext cx="44069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6" imgW="1790700" imgH="406400" progId="Equation.DSMT4">
                  <p:embed/>
                </p:oleObj>
              </mc:Choice>
              <mc:Fallback>
                <p:oleObj name="Equation" r:id="rId6" imgW="17907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5132170"/>
                        <a:ext cx="4406900" cy="10080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авоъгълник 9"/>
          <p:cNvSpPr>
            <a:spLocks noChangeArrowheads="1"/>
          </p:cNvSpPr>
          <p:nvPr/>
        </p:nvSpPr>
        <p:spPr bwMode="auto">
          <a:xfrm>
            <a:off x="25401" y="6164734"/>
            <a:ext cx="911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Скоростите на точките от тялото се разпределят линейно (пропорционално) на разстоянието им до точка </a:t>
            </a:r>
            <a:r>
              <a:rPr lang="ru-RU" altLang="bg-BG" i="1" dirty="0" smtClean="0">
                <a:solidFill>
                  <a:srgbClr val="000000"/>
                </a:solidFill>
                <a:latin typeface="Lucida Sans Unicode" pitchFamily="34" charset="0"/>
              </a:rPr>
              <a:t>О.</a:t>
            </a:r>
            <a:endParaRPr lang="bg-BG" altLang="bg-BG" i="1" dirty="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29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ПРОСТИ ДВИЖЕНИЯ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5843" name="Контейнер за съдържание 5"/>
          <p:cNvSpPr txBox="1">
            <a:spLocks/>
          </p:cNvSpPr>
          <p:nvPr/>
        </p:nvSpPr>
        <p:spPr bwMode="auto">
          <a:xfrm>
            <a:off x="1524000" y="47625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bg-BG" altLang="bg-BG" sz="2700" smtClean="0">
                <a:solidFill>
                  <a:srgbClr val="00B0F0"/>
                </a:solidFill>
              </a:rPr>
              <a:t>Ротация на твърдо тяло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3"/>
          <a:srcRect t="21309"/>
          <a:stretch/>
        </p:blipFill>
        <p:spPr>
          <a:xfrm>
            <a:off x="539750" y="1031875"/>
            <a:ext cx="6805613" cy="4284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9" name="Об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862627"/>
              </p:ext>
            </p:extLst>
          </p:nvPr>
        </p:nvGraphicFramePr>
        <p:xfrm>
          <a:off x="5220072" y="5661248"/>
          <a:ext cx="3660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4" imgW="1548728" imgH="406224" progId="Equation.DSMT4">
                  <p:embed/>
                </p:oleObj>
              </mc:Choice>
              <mc:Fallback>
                <p:oleObj name="Equation" r:id="rId4" imgW="154872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5661248"/>
                        <a:ext cx="3660775" cy="9652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737097"/>
              </p:ext>
            </p:extLst>
          </p:nvPr>
        </p:nvGraphicFramePr>
        <p:xfrm>
          <a:off x="8555181" y="5661248"/>
          <a:ext cx="342360" cy="53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55181" y="5661248"/>
                        <a:ext cx="342360" cy="53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2202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2"/>
          <p:cNvSpPr txBox="1">
            <a:spLocks/>
          </p:cNvSpPr>
          <p:nvPr/>
        </p:nvSpPr>
        <p:spPr>
          <a:xfrm>
            <a:off x="25152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ОБЩО РАВНИННО ДВИЖЕНИЕ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6"/>
          <a:stretch>
            <a:fillRect/>
          </a:stretch>
        </p:blipFill>
        <p:spPr bwMode="auto">
          <a:xfrm>
            <a:off x="5091113" y="768350"/>
            <a:ext cx="3992562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Правоъгълник 5"/>
          <p:cNvSpPr>
            <a:spLocks noChangeArrowheads="1"/>
          </p:cNvSpPr>
          <p:nvPr/>
        </p:nvSpPr>
        <p:spPr bwMode="auto">
          <a:xfrm>
            <a:off x="395288" y="1052513"/>
            <a:ext cx="5529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Едно тяло извършва (общо) равнинно движение, когато всяка негова точка се движи в равнина, успоредна на дадена неподвижна равнина.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3"/>
          <a:srcRect r="23801"/>
          <a:stretch/>
        </p:blipFill>
        <p:spPr>
          <a:xfrm>
            <a:off x="539750" y="2312988"/>
            <a:ext cx="4308475" cy="452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5470525" y="3357563"/>
            <a:ext cx="34210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Равнинното движение има голямо практическо значение, тъй като значителна част от механизмите, използвани в съвременната техника, са съставени от звена, извършващи равнинни движения.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85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2"/>
          <p:cNvSpPr txBox="1">
            <a:spLocks/>
          </p:cNvSpPr>
          <p:nvPr/>
        </p:nvSpPr>
        <p:spPr>
          <a:xfrm>
            <a:off x="25152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ОБЩО РАВНИННО ДВИЖЕНИЕ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sp>
        <p:nvSpPr>
          <p:cNvPr id="37891" name="Правоъгълник 1"/>
          <p:cNvSpPr>
            <a:spLocks noChangeArrowheads="1"/>
          </p:cNvSpPr>
          <p:nvPr/>
        </p:nvSpPr>
        <p:spPr bwMode="auto">
          <a:xfrm>
            <a:off x="107950" y="765175"/>
            <a:ext cx="89281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За да се изследва равнинното движение на твърдо тяло е достатъчно да се изучи движението на равнинна фигура в собствената й равнина на движение.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/>
          <a:srcRect r="24176"/>
          <a:stretch/>
        </p:blipFill>
        <p:spPr>
          <a:xfrm>
            <a:off x="4140200" y="1687513"/>
            <a:ext cx="4502150" cy="4751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7894" name="Правоъгълник 6"/>
          <p:cNvSpPr>
            <a:spLocks noChangeArrowheads="1"/>
          </p:cNvSpPr>
          <p:nvPr/>
        </p:nvSpPr>
        <p:spPr bwMode="auto">
          <a:xfrm>
            <a:off x="223838" y="2060575"/>
            <a:ext cx="377983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Равнинното движение на тялото може да се представи като резултат от наслагване на две движения – транслация и ротация.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7895" name="Правоъгълник 7"/>
          <p:cNvSpPr>
            <a:spLocks noChangeArrowheads="1"/>
          </p:cNvSpPr>
          <p:nvPr/>
        </p:nvSpPr>
        <p:spPr bwMode="auto">
          <a:xfrm>
            <a:off x="107950" y="3890963"/>
            <a:ext cx="38957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Достатъчно е проследяването на движението на една </a:t>
            </a:r>
          </a:p>
          <a:p>
            <a:pPr>
              <a:lnSpc>
                <a:spcPct val="150000"/>
              </a:lnSpc>
            </a:pPr>
            <a:r>
              <a:rPr lang="ru-RU" altLang="bg-BG" smtClean="0">
                <a:solidFill>
                  <a:srgbClr val="000000"/>
                </a:solidFill>
                <a:latin typeface="Lucida Sans Unicode" pitchFamily="34" charset="0"/>
              </a:rPr>
              <a:t>произволна отсечка        , принадлежаща на </a:t>
            </a:r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37896" name="Обект 8"/>
          <p:cNvGraphicFramePr>
            <a:graphicFrameLocks noChangeAspect="1"/>
          </p:cNvGraphicFramePr>
          <p:nvPr/>
        </p:nvGraphicFramePr>
        <p:xfrm>
          <a:off x="2555875" y="4784725"/>
          <a:ext cx="5032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name="Equation" r:id="rId4" imgW="215640" imgH="139680" progId="Equation.DSMT4">
                  <p:embed/>
                </p:oleObj>
              </mc:Choice>
              <mc:Fallback>
                <p:oleObj name="Equation" r:id="rId4" imgW="21564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84725"/>
                        <a:ext cx="503238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Обект 9"/>
          <p:cNvGraphicFramePr>
            <a:graphicFrameLocks noChangeAspect="1"/>
          </p:cNvGraphicFramePr>
          <p:nvPr/>
        </p:nvGraphicFramePr>
        <p:xfrm>
          <a:off x="2339975" y="5229225"/>
          <a:ext cx="3651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29225"/>
                        <a:ext cx="3651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833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l="1569" t="6849" r="41393" b="-424"/>
          <a:stretch/>
        </p:blipFill>
        <p:spPr>
          <a:xfrm>
            <a:off x="6227763" y="765175"/>
            <a:ext cx="2771775" cy="377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25152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ОБЩО РАВНИННО ДВИЖЕНИЕ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4"/>
          <a:srcRect r="36901"/>
          <a:stretch/>
        </p:blipFill>
        <p:spPr>
          <a:xfrm>
            <a:off x="22225" y="765175"/>
            <a:ext cx="3179763" cy="403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5"/>
          <a:srcRect l="3622" r="38048"/>
          <a:stretch/>
        </p:blipFill>
        <p:spPr>
          <a:xfrm>
            <a:off x="3276600" y="763588"/>
            <a:ext cx="2847975" cy="390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7" name="Обект 6"/>
          <p:cNvGraphicFramePr>
            <a:graphicFrameLocks noChangeAspect="1"/>
          </p:cNvGraphicFramePr>
          <p:nvPr/>
        </p:nvGraphicFramePr>
        <p:xfrm>
          <a:off x="25400" y="4941888"/>
          <a:ext cx="20891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4" name="Equation" r:id="rId6" imgW="748975" imgH="203112" progId="Equation.DSMT4">
                  <p:embed/>
                </p:oleObj>
              </mc:Choice>
              <mc:Fallback>
                <p:oleObj name="Equation" r:id="rId6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4941888"/>
                        <a:ext cx="2089150" cy="55403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9" name="Обект 8"/>
          <p:cNvGraphicFramePr>
            <a:graphicFrameLocks noChangeAspect="1"/>
          </p:cNvGraphicFramePr>
          <p:nvPr/>
        </p:nvGraphicFramePr>
        <p:xfrm>
          <a:off x="3378200" y="4868863"/>
          <a:ext cx="2387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5" name="Equation" r:id="rId8" imgW="825500" imgH="203200" progId="Equation.DSMT4">
                  <p:embed/>
                </p:oleObj>
              </mc:Choice>
              <mc:Fallback>
                <p:oleObj name="Equation" r:id="rId8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4868863"/>
                        <a:ext cx="2387600" cy="5762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1" name="Обект 10"/>
          <p:cNvGraphicFramePr>
            <a:graphicFrameLocks noChangeAspect="1"/>
          </p:cNvGraphicFramePr>
          <p:nvPr/>
        </p:nvGraphicFramePr>
        <p:xfrm>
          <a:off x="2627313" y="5805488"/>
          <a:ext cx="44910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6" name="Equation" r:id="rId10" imgW="1562040" imgH="203040" progId="Equation.DSMT4">
                  <p:embed/>
                </p:oleObj>
              </mc:Choice>
              <mc:Fallback>
                <p:oleObj name="Equation" r:id="rId10" imgW="1562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805488"/>
                        <a:ext cx="4491037" cy="5762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3" name="Обект 12"/>
          <p:cNvGraphicFramePr>
            <a:graphicFrameLocks noChangeAspect="1"/>
          </p:cNvGraphicFramePr>
          <p:nvPr/>
        </p:nvGraphicFramePr>
        <p:xfrm>
          <a:off x="6570663" y="4781550"/>
          <a:ext cx="24114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7" name="Equation" r:id="rId12" imgW="812447" imgH="203112" progId="Equation.DSMT4">
                  <p:embed/>
                </p:oleObj>
              </mc:Choice>
              <mc:Fallback>
                <p:oleObj name="Equation" r:id="rId12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4781550"/>
                        <a:ext cx="2411412" cy="59531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388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t="6425" r="39334"/>
          <a:stretch/>
        </p:blipFill>
        <p:spPr>
          <a:xfrm>
            <a:off x="6022975" y="2803525"/>
            <a:ext cx="3063875" cy="3779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лавие 2"/>
          <p:cNvSpPr txBox="1">
            <a:spLocks/>
          </p:cNvSpPr>
          <p:nvPr/>
        </p:nvSpPr>
        <p:spPr>
          <a:xfrm>
            <a:off x="251520" y="116632"/>
            <a:ext cx="7524328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F5FA">
                    <a:lumMod val="50000"/>
                  </a:srgbClr>
                </a:solidFill>
                <a:effectLst/>
              </a:rPr>
              <a:t>ОБЩО РАВНИННО ДВИЖЕНИЕ НА ТВЪРДО ТЯЛО</a:t>
            </a:r>
            <a:endParaRPr lang="en-US" sz="2400" dirty="0">
              <a:solidFill>
                <a:srgbClr val="DEF5FA">
                  <a:lumMod val="50000"/>
                </a:srgbClr>
              </a:solidFill>
              <a:effectLst/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4"/>
          <a:srcRect l="3315" r="38744"/>
          <a:stretch/>
        </p:blipFill>
        <p:spPr>
          <a:xfrm>
            <a:off x="0" y="758825"/>
            <a:ext cx="2828925" cy="3906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99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5" name="Обект 14"/>
          <p:cNvGraphicFramePr>
            <a:graphicFrameLocks noChangeAspect="1"/>
          </p:cNvGraphicFramePr>
          <p:nvPr/>
        </p:nvGraphicFramePr>
        <p:xfrm>
          <a:off x="3563938" y="981075"/>
          <a:ext cx="54133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5" imgW="1879560" imgH="203040" progId="Equation.DSMT4">
                  <p:embed/>
                </p:oleObj>
              </mc:Choice>
              <mc:Fallback>
                <p:oleObj name="Equation" r:id="rId5" imgW="1879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981075"/>
                        <a:ext cx="5413375" cy="57626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авоъгълник 15"/>
          <p:cNvSpPr>
            <a:spLocks noChangeArrowheads="1"/>
          </p:cNvSpPr>
          <p:nvPr/>
        </p:nvSpPr>
        <p:spPr bwMode="auto">
          <a:xfrm>
            <a:off x="3060700" y="1752600"/>
            <a:ext cx="60499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ru-RU" altLang="bg-BG" dirty="0" smtClean="0">
                <a:solidFill>
                  <a:srgbClr val="FF0000"/>
                </a:solidFill>
                <a:latin typeface="Lucida Sans Unicode" pitchFamily="34" charset="0"/>
              </a:rPr>
              <a:t>Теорема за проектираните скорости</a:t>
            </a:r>
            <a:r>
              <a:rPr lang="ru-RU" altLang="bg-BG" dirty="0" smtClean="0">
                <a:solidFill>
                  <a:srgbClr val="000000"/>
                </a:solidFill>
                <a:latin typeface="Lucida Sans Unicode" pitchFamily="34" charset="0"/>
              </a:rPr>
              <a:t>: проекциите на скоростите на две точки от твърдо тяло върху свързващата ги права са равни</a:t>
            </a:r>
            <a:endParaRPr lang="bg-BG" altLang="bg-BG" dirty="0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sp>
        <p:nvSpPr>
          <p:cNvPr id="399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18" name="Обект 17"/>
          <p:cNvGraphicFramePr>
            <a:graphicFrameLocks noChangeAspect="1"/>
          </p:cNvGraphicFramePr>
          <p:nvPr/>
        </p:nvGraphicFramePr>
        <p:xfrm>
          <a:off x="3060700" y="2806700"/>
          <a:ext cx="2514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7" imgW="927100" imgH="241300" progId="Equation.DSMT4">
                  <p:embed/>
                </p:oleObj>
              </mc:Choice>
              <mc:Fallback>
                <p:oleObj name="Equation" r:id="rId7" imgW="927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806700"/>
                        <a:ext cx="2514600" cy="647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0" name="Обект 19"/>
          <p:cNvGraphicFramePr>
            <a:graphicFrameLocks noChangeAspect="1"/>
          </p:cNvGraphicFramePr>
          <p:nvPr/>
        </p:nvGraphicFramePr>
        <p:xfrm>
          <a:off x="3060700" y="3716338"/>
          <a:ext cx="20923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9" imgW="672808" imgH="241195" progId="Equation.DSMT4">
                  <p:embed/>
                </p:oleObj>
              </mc:Choice>
              <mc:Fallback>
                <p:oleObj name="Equation" r:id="rId9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716338"/>
                        <a:ext cx="2092325" cy="7366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2" name="Обект 21"/>
          <p:cNvGraphicFramePr>
            <a:graphicFrameLocks noChangeAspect="1"/>
          </p:cNvGraphicFramePr>
          <p:nvPr/>
        </p:nvGraphicFramePr>
        <p:xfrm>
          <a:off x="3055938" y="4692650"/>
          <a:ext cx="22748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Equation" r:id="rId11" imgW="748975" imgH="241195" progId="Equation.DSMT4">
                  <p:embed/>
                </p:oleObj>
              </mc:Choice>
              <mc:Fallback>
                <p:oleObj name="Equation" r:id="rId11" imgW="74897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692650"/>
                        <a:ext cx="2274887" cy="7207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endParaRPr lang="bg-BG" altLang="bg-BG" smtClean="0">
              <a:solidFill>
                <a:srgbClr val="000000"/>
              </a:solidFill>
              <a:latin typeface="Lucida Sans Unicode" pitchFamily="34" charset="0"/>
            </a:endParaRPr>
          </a:p>
        </p:txBody>
      </p:sp>
      <p:graphicFrame>
        <p:nvGraphicFramePr>
          <p:cNvPr id="24" name="Обект 23"/>
          <p:cNvGraphicFramePr>
            <a:graphicFrameLocks noChangeAspect="1"/>
          </p:cNvGraphicFramePr>
          <p:nvPr/>
        </p:nvGraphicFramePr>
        <p:xfrm>
          <a:off x="2700338" y="5661025"/>
          <a:ext cx="30861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Equation" r:id="rId13" imgW="1143000" imgH="266700" progId="Equation.DSMT4">
                  <p:embed/>
                </p:oleObj>
              </mc:Choice>
              <mc:Fallback>
                <p:oleObj name="Equation" r:id="rId13" imgW="1143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661025"/>
                        <a:ext cx="3086100" cy="7207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4055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0872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НА МЕХАНИЗМИТЕ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36504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Кинематика на точка</a:t>
            </a:r>
          </a:p>
          <a:p>
            <a:pPr marL="109537" indent="0"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accent2">
                    <a:lumMod val="75000"/>
                  </a:schemeClr>
                </a:solidFill>
              </a:rPr>
              <a:t>Закон за движение и траектория на точка</a:t>
            </a:r>
          </a:p>
          <a:p>
            <a:pPr marL="109537" indent="0">
              <a:buNone/>
            </a:pPr>
            <a:r>
              <a:rPr lang="bg-BG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accent2">
                    <a:lumMod val="75000"/>
                  </a:schemeClr>
                </a:solidFill>
              </a:rPr>
              <a:t>Скорост на точка при праволинейно движение</a:t>
            </a:r>
          </a:p>
          <a:p>
            <a:pPr marL="109537" indent="0">
              <a:buNone/>
            </a:pPr>
            <a:r>
              <a:rPr lang="bg-BG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accent2">
                    <a:lumMod val="75000"/>
                  </a:schemeClr>
                </a:solidFill>
              </a:rPr>
              <a:t>Ускорение на точка при праволинейно движение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Криволинейно движение на точка</a:t>
            </a:r>
          </a:p>
          <a:p>
            <a:pPr marL="109537" indent="0">
              <a:buNone/>
            </a:pPr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Скорост 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и ускорение в декартова координатна система</a:t>
            </a:r>
            <a:endParaRPr lang="bg-BG" sz="2100" dirty="0">
              <a:solidFill>
                <a:schemeClr val="accent2">
                  <a:lumMod val="75000"/>
                </a:schemeClr>
              </a:solidFill>
            </a:endParaRPr>
          </a:p>
          <a:p>
            <a:pPr marL="109537" indent="0">
              <a:buNone/>
            </a:pP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	Скорост </a:t>
            </a: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и ускорение в 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естествена </a:t>
            </a: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координатна 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система</a:t>
            </a:r>
          </a:p>
          <a:p>
            <a:pPr marL="109537" indent="0">
              <a:buNone/>
            </a:pP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Сложно движение на точка</a:t>
            </a:r>
          </a:p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Прости движения на твърдо тяло</a:t>
            </a:r>
          </a:p>
          <a:p>
            <a:pPr marL="109728" indent="0">
              <a:buNone/>
            </a:pPr>
            <a:r>
              <a:rPr lang="bg-BG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Транслационно движение на твърдо тяло</a:t>
            </a:r>
          </a:p>
          <a:p>
            <a:pPr marL="109728" indent="0">
              <a:buNone/>
            </a:pP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Ротационно </a:t>
            </a: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движение на твърдо 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тяло</a:t>
            </a:r>
          </a:p>
          <a:p>
            <a:pPr marL="109728" indent="0">
              <a:buNone/>
            </a:pPr>
            <a:r>
              <a:rPr lang="bg-BG" sz="21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bg-BG" sz="2100" dirty="0" smtClean="0">
                <a:solidFill>
                  <a:schemeClr val="accent2">
                    <a:lumMod val="75000"/>
                  </a:schemeClr>
                </a:solidFill>
              </a:rPr>
              <a:t>Разпределение на скорости/ускорения на твърдо тяло</a:t>
            </a:r>
          </a:p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Общо равнинно движение на твърдо тяло</a:t>
            </a:r>
            <a:endParaRPr lang="bg-BG" dirty="0">
              <a:solidFill>
                <a:schemeClr val="accent2">
                  <a:lumMod val="75000"/>
                </a:schemeClr>
              </a:solidFill>
            </a:endParaRPr>
          </a:p>
          <a:p>
            <a:pPr marL="109728" indent="0">
              <a:buNone/>
            </a:pPr>
            <a:endParaRPr lang="bg-BG" dirty="0" smtClean="0">
              <a:solidFill>
                <a:srgbClr val="0070C0"/>
              </a:solidFill>
            </a:endParaRPr>
          </a:p>
          <a:p>
            <a:pPr marL="109537" indent="0">
              <a:buNone/>
            </a:pPr>
            <a:endParaRPr lang="bg-B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36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11560" y="54868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457200" lvl="1" indent="0" algn="ctr">
              <a:buNone/>
            </a:pPr>
            <a:r>
              <a:rPr lang="bg-BG" sz="28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ТЕСТ</a:t>
            </a:r>
            <a:endParaRPr lang="bg-BG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980728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defRPr/>
            </a:pP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Тема: </a:t>
            </a:r>
            <a:r>
              <a:rPr lang="bg-BG" sz="2400" dirty="0" smtClean="0">
                <a:solidFill>
                  <a:schemeClr val="accent6">
                    <a:lumMod val="75000"/>
                  </a:schemeClr>
                </a:solidFill>
              </a:rPr>
              <a:t>Кинематика на механизмите</a:t>
            </a: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04" y="1700808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u="sng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ЧАСТ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1. (20x1)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Всеки един от следващите 20 въпроса (задачи) има само един верен отговор. Посочете го.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234713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Точка се движи равномерно по окръжност с радиус 1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m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и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ea typeface="Times New Roman" panose="02020603050405020304" pitchFamily="18" charset="0"/>
            </a:endParaRPr>
          </a:p>
          <a:p>
            <a:r>
              <a:rPr lang="bg-B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Големината на нормалното ускорение на точката е 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763" y="3080691"/>
            <a:ext cx="777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solidFill>
                  <a:srgbClr val="000099"/>
                </a:solidFill>
                <a:ea typeface="Times New Roman" panose="02020603050405020304" pitchFamily="18" charset="0"/>
              </a:rPr>
              <a:t>а</a:t>
            </a:r>
            <a:r>
              <a:rPr lang="en-US" dirty="0">
                <a:solidFill>
                  <a:srgbClr val="000099"/>
                </a:solidFill>
                <a:ea typeface="Times New Roman" panose="02020603050405020304" pitchFamily="18" charset="0"/>
              </a:rPr>
              <a:t>) </a:t>
            </a:r>
            <a:r>
              <a:rPr lang="bg-BG" dirty="0" smtClean="0">
                <a:solidFill>
                  <a:srgbClr val="000099"/>
                </a:solidFill>
                <a:ea typeface="Times New Roman" panose="02020603050405020304" pitchFamily="18" charset="0"/>
              </a:rPr>
              <a:t>                          </a:t>
            </a:r>
            <a:r>
              <a:rPr lang="bg-BG" dirty="0" smtClean="0">
                <a:solidFill>
                  <a:srgbClr val="000099"/>
                </a:solidFill>
              </a:rPr>
              <a:t>б</a:t>
            </a:r>
            <a:r>
              <a:rPr lang="en-US" dirty="0">
                <a:solidFill>
                  <a:srgbClr val="000099"/>
                </a:solidFill>
              </a:rPr>
              <a:t>) </a:t>
            </a:r>
            <a:r>
              <a:rPr lang="bg-BG" dirty="0" smtClean="0">
                <a:solidFill>
                  <a:srgbClr val="000099"/>
                </a:solidFill>
              </a:rPr>
              <a:t>                                      в</a:t>
            </a:r>
            <a:r>
              <a:rPr lang="en-US" dirty="0">
                <a:solidFill>
                  <a:srgbClr val="000099"/>
                </a:solidFill>
              </a:rPr>
              <a:t>) </a:t>
            </a:r>
            <a:r>
              <a:rPr lang="bg-BG" dirty="0" smtClean="0">
                <a:solidFill>
                  <a:srgbClr val="000099"/>
                </a:solidFill>
              </a:rPr>
              <a:t>                         г</a:t>
            </a:r>
            <a:r>
              <a:rPr lang="en-US" dirty="0" smtClean="0">
                <a:solidFill>
                  <a:srgbClr val="000099"/>
                </a:solidFill>
              </a:rPr>
              <a:t>)</a:t>
            </a:r>
            <a:endParaRPr lang="bg-BG" dirty="0">
              <a:solidFill>
                <a:srgbClr val="0000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710659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u="sng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ЧАСТ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2. (</a:t>
            </a:r>
            <a:r>
              <a:rPr lang="bg-BG" b="1" u="sn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1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0x</a:t>
            </a:r>
            <a:r>
              <a:rPr lang="bg-BG" b="1" u="sn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3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)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Напишете верния отговор на следващите 10 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въпроса (задачи</a:t>
            </a:r>
            <a:r>
              <a:rPr lang="bg-BG" i="1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). 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517" y="4355441"/>
            <a:ext cx="8564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Защо проекциите на скоростите на две точки от твърдо тяло върху правата, която ги свързва, са равни?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7504" y="4988565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b="1" u="sng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ЧАСТ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3. (4x5)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bg-BG" i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Опишете решението (отговора) на следващите 4 задачи (въпроси)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.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762" y="5677966"/>
            <a:ext cx="8352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chemeClr val="accent6">
                    <a:lumMod val="75000"/>
                  </a:schemeClr>
                </a:solidFill>
                <a:ea typeface="Times New Roman" panose="02020603050405020304" pitchFamily="18" charset="0"/>
              </a:rPr>
              <a:t>Точка се движи в равнина по следния закон</a:t>
            </a:r>
            <a:r>
              <a:rPr lang="en-US" dirty="0" smtClean="0">
                <a:solidFill>
                  <a:srgbClr val="000099"/>
                </a:solidFill>
                <a:ea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solidFill>
                  <a:srgbClr val="000099"/>
                </a:solidFill>
                <a:ea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ea typeface="Times New Roman" panose="02020603050405020304" pitchFamily="18" charset="0"/>
              </a:rPr>
              <a:t>                                    </a:t>
            </a:r>
            <a:r>
              <a:rPr lang="bg-BG" dirty="0" smtClean="0">
                <a:solidFill>
                  <a:srgbClr val="000099"/>
                </a:solidFill>
                <a:ea typeface="Times New Roman" panose="02020603050405020304" pitchFamily="18" charset="0"/>
              </a:rPr>
              <a:t> </a:t>
            </a:r>
            <a:endParaRPr lang="bg-BG" dirty="0">
              <a:solidFill>
                <a:srgbClr val="000099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32040" y="2903177"/>
            <a:ext cx="254699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19325"/>
              </p:ext>
            </p:extLst>
          </p:nvPr>
        </p:nvGraphicFramePr>
        <p:xfrm>
          <a:off x="6973933" y="2256846"/>
          <a:ext cx="124416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4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3933" y="2256846"/>
                        <a:ext cx="124416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779543"/>
              </p:ext>
            </p:extLst>
          </p:nvPr>
        </p:nvGraphicFramePr>
        <p:xfrm>
          <a:off x="757238" y="3040063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5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238" y="3040063"/>
                        <a:ext cx="11938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94930"/>
              </p:ext>
            </p:extLst>
          </p:nvPr>
        </p:nvGraphicFramePr>
        <p:xfrm>
          <a:off x="2912603" y="3016250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6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12603" y="3016250"/>
                        <a:ext cx="1346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53950"/>
              </p:ext>
            </p:extLst>
          </p:nvPr>
        </p:nvGraphicFramePr>
        <p:xfrm>
          <a:off x="5961842" y="301625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7" name="Equation" r:id="rId9" imgW="609480" imgH="203040" progId="Equation.DSMT4">
                  <p:embed/>
                </p:oleObj>
              </mc:Choice>
              <mc:Fallback>
                <p:oleObj name="Equation" r:id="rId9" imgW="609480" imgH="2030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1842" y="3016250"/>
                        <a:ext cx="1219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79644"/>
              </p:ext>
            </p:extLst>
          </p:nvPr>
        </p:nvGraphicFramePr>
        <p:xfrm>
          <a:off x="8089900" y="301625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8" name="Equation" r:id="rId11" imgW="457200" imgH="203040" progId="Equation.DSMT4">
                  <p:embed/>
                </p:oleObj>
              </mc:Choice>
              <mc:Fallback>
                <p:oleObj name="Equation" r:id="rId11" imgW="457200" imgH="20304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89900" y="3016250"/>
                        <a:ext cx="914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52624"/>
              </p:ext>
            </p:extLst>
          </p:nvPr>
        </p:nvGraphicFramePr>
        <p:xfrm>
          <a:off x="5652120" y="5591074"/>
          <a:ext cx="1650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13" imgW="825480" imgH="228600" progId="Equation.DSMT4">
                  <p:embed/>
                </p:oleObj>
              </mc:Choice>
              <mc:Fallback>
                <p:oleObj name="Equation" r:id="rId13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2120" y="5591074"/>
                        <a:ext cx="165096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02847"/>
              </p:ext>
            </p:extLst>
          </p:nvPr>
        </p:nvGraphicFramePr>
        <p:xfrm>
          <a:off x="307319" y="5900311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0" name="Equation" r:id="rId15" imgW="1396800" imgH="241200" progId="Equation.DSMT4">
                  <p:embed/>
                </p:oleObj>
              </mc:Choice>
              <mc:Fallback>
                <p:oleObj name="Equation" r:id="rId15" imgW="1396800" imgH="24120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7319" y="5900311"/>
                        <a:ext cx="2794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07319" y="6024287"/>
            <a:ext cx="8136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                                      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Определете траекторията на движение, най-високата точка от траекторията и разстоянието до контакта на точката с ос </a:t>
            </a:r>
            <a:endParaRPr lang="bg-BG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821840"/>
              </p:ext>
            </p:extLst>
          </p:nvPr>
        </p:nvGraphicFramePr>
        <p:xfrm>
          <a:off x="1939875" y="6589712"/>
          <a:ext cx="253440" cy="27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1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39875" y="6589712"/>
                        <a:ext cx="253440" cy="27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7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Текстово поле 2"/>
          <p:cNvSpPr txBox="1">
            <a:spLocks noChangeArrowheads="1"/>
          </p:cNvSpPr>
          <p:nvPr/>
        </p:nvSpPr>
        <p:spPr bwMode="auto">
          <a:xfrm>
            <a:off x="755650" y="2997200"/>
            <a:ext cx="77771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r>
              <a:rPr lang="bg-BG" altLang="bg-BG" sz="4400" smtClean="0">
                <a:solidFill>
                  <a:srgbClr val="FF0000"/>
                </a:solidFill>
                <a:latin typeface="Lucida Sans Unicode" pitchFamily="34" charset="0"/>
              </a:rPr>
              <a:t>Благодаря за вниманието!</a:t>
            </a:r>
          </a:p>
        </p:txBody>
      </p:sp>
      <p:sp>
        <p:nvSpPr>
          <p:cNvPr id="4" name="Заглавие 2"/>
          <p:cNvSpPr txBox="1">
            <a:spLocks/>
          </p:cNvSpPr>
          <p:nvPr/>
        </p:nvSpPr>
        <p:spPr>
          <a:xfrm>
            <a:off x="468313" y="260350"/>
            <a:ext cx="8229600" cy="909638"/>
          </a:xfrm>
          <a:prstGeom prst="rect">
            <a:avLst/>
          </a:prstGeom>
        </p:spPr>
        <p:txBody>
          <a:bodyPr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DEDE">
                    <a:lumMod val="50000"/>
                  </a:srgbClr>
                </a:solidFill>
                <a:effectLst/>
              </a:rPr>
              <a:t>КИНЕМАТИКА</a:t>
            </a:r>
            <a:r>
              <a:rPr lang="ru-RU" sz="2400" dirty="0" smtClean="0">
                <a:solidFill>
                  <a:srgbClr val="DEDEDE">
                    <a:lumMod val="50000"/>
                  </a:srgbClr>
                </a:solidFill>
              </a:rPr>
              <a:t> НА МЕХАНИЗМИТЕ</a:t>
            </a:r>
            <a:r>
              <a:rPr lang="en-US" sz="2400" dirty="0" smtClean="0">
                <a:solidFill>
                  <a:srgbClr val="DEDEDE">
                    <a:lumMod val="50000"/>
                  </a:srgbClr>
                </a:solidFill>
              </a:rPr>
              <a:t> </a:t>
            </a:r>
            <a:endParaRPr lang="en-US" sz="2400" dirty="0">
              <a:solidFill>
                <a:srgbClr val="DEDEDE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0" y="0"/>
            <a:ext cx="4502067" cy="90872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2400" dirty="0" smtClean="0">
                <a:solidFill>
                  <a:schemeClr val="bg2">
                    <a:lumMod val="50000"/>
                  </a:schemeClr>
                </a:solidFill>
              </a:rPr>
              <a:t>КИНЕМАТИКА</a:t>
            </a: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  <a:t> НА ТОЧКА</a:t>
            </a:r>
            <a:br>
              <a:rPr lang="ru-RU" sz="2400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>
          <a:xfrm>
            <a:off x="1421182" y="419969"/>
            <a:ext cx="7724891" cy="579710"/>
          </a:xfrm>
        </p:spPr>
        <p:txBody>
          <a:bodyPr/>
          <a:lstStyle/>
          <a:p>
            <a:pPr marL="109537" indent="0">
              <a:buNone/>
            </a:pPr>
            <a:r>
              <a:rPr lang="bg-BG" dirty="0" smtClean="0">
                <a:solidFill>
                  <a:srgbClr val="00B0F0"/>
                </a:solidFill>
              </a:rPr>
              <a:t>Закон за движение и траектория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11" name="Правоъгълник 10"/>
          <p:cNvSpPr/>
          <p:nvPr/>
        </p:nvSpPr>
        <p:spPr>
          <a:xfrm>
            <a:off x="697671" y="4263477"/>
            <a:ext cx="2565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i="1" dirty="0"/>
              <a:t>Траектория на точка</a:t>
            </a:r>
            <a:endParaRPr lang="bg-BG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5298581" y="3410977"/>
            <a:ext cx="3453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i="1" dirty="0"/>
              <a:t>Движение на точка по криволинейна абсциса</a:t>
            </a:r>
            <a:endParaRPr lang="bg-BG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388448" y="5399339"/>
            <a:ext cx="3491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2"/>
                </a:solidFill>
              </a:rPr>
              <a:t>в </a:t>
            </a:r>
            <a:r>
              <a:rPr lang="ru-RU" dirty="0" err="1" smtClean="0">
                <a:solidFill>
                  <a:schemeClr val="accent2"/>
                </a:solidFill>
              </a:rPr>
              <a:t>декартови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координати</a:t>
            </a:r>
            <a:r>
              <a:rPr lang="ru-RU" dirty="0" smtClean="0">
                <a:solidFill>
                  <a:schemeClr val="accent2"/>
                </a:solidFill>
              </a:rPr>
              <a:t>,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в </a:t>
            </a:r>
            <a:r>
              <a:rPr lang="ru-RU" dirty="0" err="1" smtClean="0">
                <a:solidFill>
                  <a:schemeClr val="accent2"/>
                </a:solidFill>
              </a:rPr>
              <a:t>цилидрични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координати</a:t>
            </a:r>
            <a:r>
              <a:rPr lang="ru-RU" dirty="0" smtClean="0">
                <a:solidFill>
                  <a:schemeClr val="accent2"/>
                </a:solidFill>
              </a:rPr>
              <a:t>,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bg-BG" dirty="0">
                <a:solidFill>
                  <a:schemeClr val="accent2"/>
                </a:solidFill>
              </a:rPr>
              <a:t>в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сферични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 smtClean="0">
                <a:solidFill>
                  <a:schemeClr val="accent2"/>
                </a:solidFill>
              </a:rPr>
              <a:t>координати</a:t>
            </a:r>
            <a:r>
              <a:rPr lang="ru-RU" dirty="0" smtClean="0">
                <a:solidFill>
                  <a:schemeClr val="accent2"/>
                </a:solidFill>
              </a:rPr>
              <a:t>.</a:t>
            </a:r>
            <a:endParaRPr lang="bg-BG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8" name="Об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17871"/>
              </p:ext>
            </p:extLst>
          </p:nvPr>
        </p:nvGraphicFramePr>
        <p:xfrm>
          <a:off x="907481" y="4592136"/>
          <a:ext cx="1072753" cy="53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5" name="Equation" r:id="rId3" imgW="469696" imgH="190417" progId="Equation.DSMT4">
                  <p:embed/>
                </p:oleObj>
              </mc:Choice>
              <mc:Fallback>
                <p:oleObj name="Equation" r:id="rId3" imgW="469696" imgH="1904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81" y="4592136"/>
                        <a:ext cx="1072753" cy="53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0" name="Об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416013"/>
              </p:ext>
            </p:extLst>
          </p:nvPr>
        </p:nvGraphicFramePr>
        <p:xfrm>
          <a:off x="3960544" y="5153189"/>
          <a:ext cx="4294956" cy="4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6" name="Equation" r:id="rId5" imgW="1663560" imgH="190440" progId="Equation.DSMT4">
                  <p:embed/>
                </p:oleObj>
              </mc:Choice>
              <mc:Fallback>
                <p:oleObj name="Equation" r:id="rId5" imgW="166356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544" y="5153189"/>
                        <a:ext cx="4294956" cy="492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2" name="Об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113664"/>
              </p:ext>
            </p:extLst>
          </p:nvPr>
        </p:nvGraphicFramePr>
        <p:xfrm>
          <a:off x="3920281" y="5625410"/>
          <a:ext cx="3895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name="Equation" r:id="rId7" imgW="1714320" imgH="190440" progId="Equation.DSMT4">
                  <p:embed/>
                </p:oleObj>
              </mc:Choice>
              <mc:Fallback>
                <p:oleObj name="Equation" r:id="rId7" imgW="1714320" imgH="1904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281" y="5625410"/>
                        <a:ext cx="3895725" cy="43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4" name="Об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85192"/>
              </p:ext>
            </p:extLst>
          </p:nvPr>
        </p:nvGraphicFramePr>
        <p:xfrm>
          <a:off x="3960544" y="6141989"/>
          <a:ext cx="3662209" cy="476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name="Equation" r:id="rId9" imgW="1727200" imgH="190500" progId="Equation.DSMT4">
                  <p:embed/>
                </p:oleObj>
              </mc:Choice>
              <mc:Fallback>
                <p:oleObj name="Equation" r:id="rId9" imgW="1727200" imgH="190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544" y="6141989"/>
                        <a:ext cx="3662209" cy="476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82" name="Picture 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31" y="4063417"/>
            <a:ext cx="1198578" cy="49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2"/>
          <p:cNvCxnSpPr/>
          <p:nvPr/>
        </p:nvCxnSpPr>
        <p:spPr>
          <a:xfrm>
            <a:off x="1380409" y="2861937"/>
            <a:ext cx="2736304" cy="72008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57150" dist="38100" dir="5400000" algn="ctr" rotWithShape="0">
              <a:sysClr val="windowText" lastClr="000000">
                <a:shade val="9000"/>
                <a:alpha val="48000"/>
                <a:satMod val="105000"/>
              </a:sysClr>
            </a:outerShdw>
          </a:effectLst>
        </p:spPr>
      </p:cxnSp>
      <p:cxnSp>
        <p:nvCxnSpPr>
          <p:cNvPr id="51" name="Straight Arrow Connector 5"/>
          <p:cNvCxnSpPr/>
          <p:nvPr/>
        </p:nvCxnSpPr>
        <p:spPr>
          <a:xfrm flipH="1">
            <a:off x="660329" y="2861937"/>
            <a:ext cx="720080" cy="10801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57150" dist="38100" dir="5400000" algn="ctr" rotWithShape="0">
              <a:sysClr val="windowText" lastClr="000000">
                <a:shade val="9000"/>
                <a:alpha val="48000"/>
                <a:satMod val="105000"/>
              </a:sysClr>
            </a:outerShdw>
          </a:effectLst>
        </p:spPr>
      </p:cxnSp>
      <p:cxnSp>
        <p:nvCxnSpPr>
          <p:cNvPr id="52" name="Straight Arrow Connector 8"/>
          <p:cNvCxnSpPr/>
          <p:nvPr/>
        </p:nvCxnSpPr>
        <p:spPr>
          <a:xfrm flipV="1">
            <a:off x="1380409" y="1106341"/>
            <a:ext cx="0" cy="175559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57150" dist="38100" dir="5400000" algn="ctr" rotWithShape="0">
              <a:sysClr val="windowText" lastClr="000000">
                <a:shade val="9000"/>
                <a:alpha val="48000"/>
                <a:satMod val="105000"/>
              </a:sys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10"/>
              <p:cNvSpPr/>
              <p:nvPr/>
            </p:nvSpPr>
            <p:spPr>
              <a:xfrm>
                <a:off x="681988" y="3872642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bg-B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3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88" y="3872642"/>
                <a:ext cx="38183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22"/>
              <p:cNvSpPr/>
              <p:nvPr/>
            </p:nvSpPr>
            <p:spPr>
              <a:xfrm>
                <a:off x="3767290" y="3037353"/>
                <a:ext cx="392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4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290" y="3037353"/>
                <a:ext cx="392223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25"/>
              <p:cNvSpPr/>
              <p:nvPr/>
            </p:nvSpPr>
            <p:spPr>
              <a:xfrm>
                <a:off x="948361" y="2668021"/>
                <a:ext cx="419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61" y="2668021"/>
                <a:ext cx="419538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11"/>
          <p:cNvSpPr/>
          <p:nvPr/>
        </p:nvSpPr>
        <p:spPr>
          <a:xfrm>
            <a:off x="1622147" y="1079156"/>
            <a:ext cx="2372007" cy="1547386"/>
          </a:xfrm>
          <a:custGeom>
            <a:avLst/>
            <a:gdLst>
              <a:gd name="connsiteX0" fmla="*/ 0 w 2191640"/>
              <a:gd name="connsiteY0" fmla="*/ 0 h 1321806"/>
              <a:gd name="connsiteX1" fmla="*/ 2073243 w 2191640"/>
              <a:gd name="connsiteY1" fmla="*/ 1104523 h 1321806"/>
              <a:gd name="connsiteX2" fmla="*/ 1874067 w 2191640"/>
              <a:gd name="connsiteY2" fmla="*/ 1321806 h 1321806"/>
              <a:gd name="connsiteX0" fmla="*/ 0 w 2021285"/>
              <a:gd name="connsiteY0" fmla="*/ 0 h 1321806"/>
              <a:gd name="connsiteX1" fmla="*/ 1837853 w 2021285"/>
              <a:gd name="connsiteY1" fmla="*/ 570369 h 1321806"/>
              <a:gd name="connsiteX2" fmla="*/ 1874067 w 2021285"/>
              <a:gd name="connsiteY2" fmla="*/ 1321806 h 1321806"/>
              <a:gd name="connsiteX0" fmla="*/ 0 w 2207514"/>
              <a:gd name="connsiteY0" fmla="*/ 0 h 1756372"/>
              <a:gd name="connsiteX1" fmla="*/ 1837853 w 2207514"/>
              <a:gd name="connsiteY1" fmla="*/ 570369 h 1756372"/>
              <a:gd name="connsiteX2" fmla="*/ 2154724 w 2207514"/>
              <a:gd name="connsiteY2" fmla="*/ 1756372 h 1756372"/>
              <a:gd name="connsiteX0" fmla="*/ 0 w 2049337"/>
              <a:gd name="connsiteY0" fmla="*/ 0 h 1339912"/>
              <a:gd name="connsiteX1" fmla="*/ 1683944 w 2049337"/>
              <a:gd name="connsiteY1" fmla="*/ 153909 h 1339912"/>
              <a:gd name="connsiteX2" fmla="*/ 2000815 w 2049337"/>
              <a:gd name="connsiteY2" fmla="*/ 1339912 h 1339912"/>
              <a:gd name="connsiteX0" fmla="*/ 0 w 2049337"/>
              <a:gd name="connsiteY0" fmla="*/ 243820 h 1583732"/>
              <a:gd name="connsiteX1" fmla="*/ 1683944 w 2049337"/>
              <a:gd name="connsiteY1" fmla="*/ 397729 h 1583732"/>
              <a:gd name="connsiteX2" fmla="*/ 2000815 w 2049337"/>
              <a:gd name="connsiteY2" fmla="*/ 1583732 h 1583732"/>
              <a:gd name="connsiteX0" fmla="*/ 0 w 2017647"/>
              <a:gd name="connsiteY0" fmla="*/ 191672 h 1531584"/>
              <a:gd name="connsiteX1" fmla="*/ 1231270 w 2017647"/>
              <a:gd name="connsiteY1" fmla="*/ 590025 h 1531584"/>
              <a:gd name="connsiteX2" fmla="*/ 2000815 w 2017647"/>
              <a:gd name="connsiteY2" fmla="*/ 1531584 h 1531584"/>
              <a:gd name="connsiteX0" fmla="*/ 0 w 2195570"/>
              <a:gd name="connsiteY0" fmla="*/ 185853 h 1290375"/>
              <a:gd name="connsiteX1" fmla="*/ 1231270 w 2195570"/>
              <a:gd name="connsiteY1" fmla="*/ 584206 h 1290375"/>
              <a:gd name="connsiteX2" fmla="*/ 2181885 w 2195570"/>
              <a:gd name="connsiteY2" fmla="*/ 1290375 h 1290375"/>
              <a:gd name="connsiteX0" fmla="*/ 0 w 2181885"/>
              <a:gd name="connsiteY0" fmla="*/ 185853 h 1381340"/>
              <a:gd name="connsiteX1" fmla="*/ 1231270 w 2181885"/>
              <a:gd name="connsiteY1" fmla="*/ 584206 h 1381340"/>
              <a:gd name="connsiteX2" fmla="*/ 2181885 w 2181885"/>
              <a:gd name="connsiteY2" fmla="*/ 1290375 h 1381340"/>
              <a:gd name="connsiteX0" fmla="*/ 0 w 2181885"/>
              <a:gd name="connsiteY0" fmla="*/ 195015 h 1386503"/>
              <a:gd name="connsiteX1" fmla="*/ 1358018 w 2181885"/>
              <a:gd name="connsiteY1" fmla="*/ 539047 h 1386503"/>
              <a:gd name="connsiteX2" fmla="*/ 2181885 w 2181885"/>
              <a:gd name="connsiteY2" fmla="*/ 1299537 h 1386503"/>
              <a:gd name="connsiteX0" fmla="*/ 0 w 2181885"/>
              <a:gd name="connsiteY0" fmla="*/ 216699 h 1417369"/>
              <a:gd name="connsiteX1" fmla="*/ 1358018 w 2181885"/>
              <a:gd name="connsiteY1" fmla="*/ 560731 h 1417369"/>
              <a:gd name="connsiteX2" fmla="*/ 2181885 w 2181885"/>
              <a:gd name="connsiteY2" fmla="*/ 1321221 h 1417369"/>
              <a:gd name="connsiteX0" fmla="*/ 0 w 2181885"/>
              <a:gd name="connsiteY0" fmla="*/ 260679 h 1480697"/>
              <a:gd name="connsiteX1" fmla="*/ 1358018 w 2181885"/>
              <a:gd name="connsiteY1" fmla="*/ 604711 h 1480697"/>
              <a:gd name="connsiteX2" fmla="*/ 2181885 w 2181885"/>
              <a:gd name="connsiteY2" fmla="*/ 1365201 h 1480697"/>
              <a:gd name="connsiteX0" fmla="*/ 0 w 2372007"/>
              <a:gd name="connsiteY0" fmla="*/ 197415 h 1474371"/>
              <a:gd name="connsiteX1" fmla="*/ 1358018 w 2372007"/>
              <a:gd name="connsiteY1" fmla="*/ 541447 h 1474371"/>
              <a:gd name="connsiteX2" fmla="*/ 2372007 w 2372007"/>
              <a:gd name="connsiteY2" fmla="*/ 1392471 h 1474371"/>
              <a:gd name="connsiteX0" fmla="*/ 0 w 2372007"/>
              <a:gd name="connsiteY0" fmla="*/ 227282 h 1496071"/>
              <a:gd name="connsiteX1" fmla="*/ 1312751 w 2372007"/>
              <a:gd name="connsiteY1" fmla="*/ 426459 h 1496071"/>
              <a:gd name="connsiteX2" fmla="*/ 2372007 w 2372007"/>
              <a:gd name="connsiteY2" fmla="*/ 1422338 h 1496071"/>
              <a:gd name="connsiteX0" fmla="*/ 0 w 2372007"/>
              <a:gd name="connsiteY0" fmla="*/ 268786 h 1547386"/>
              <a:gd name="connsiteX1" fmla="*/ 1312751 w 2372007"/>
              <a:gd name="connsiteY1" fmla="*/ 467963 h 1547386"/>
              <a:gd name="connsiteX2" fmla="*/ 2372007 w 2372007"/>
              <a:gd name="connsiteY2" fmla="*/ 1463842 h 154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007" h="1547386">
                <a:moveTo>
                  <a:pt x="0" y="268786"/>
                </a:moveTo>
                <a:cubicBezTo>
                  <a:pt x="1025305" y="-257824"/>
                  <a:pt x="1044165" y="87718"/>
                  <a:pt x="1312751" y="467963"/>
                </a:cubicBezTo>
                <a:cubicBezTo>
                  <a:pt x="1581337" y="848208"/>
                  <a:pt x="1560213" y="1839561"/>
                  <a:pt x="2372007" y="1463842"/>
                </a:cubicBezTo>
              </a:path>
            </a:pathLst>
          </a:custGeom>
          <a:noFill/>
          <a:ln w="38100" cap="flat" cmpd="sng" algn="ctr">
            <a:solidFill>
              <a:srgbClr val="98C723"/>
            </a:solidFill>
            <a:prstDash val="solid"/>
          </a:ln>
          <a:effectLst>
            <a:outerShdw blurRad="57150" dist="38100" dir="5400000" algn="ctr" rotWithShape="0">
              <a:srgbClr val="98C723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57" name="Oval 12"/>
          <p:cNvSpPr/>
          <p:nvPr/>
        </p:nvSpPr>
        <p:spPr>
          <a:xfrm>
            <a:off x="2813497" y="1384440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26"/>
              <p:cNvSpPr/>
              <p:nvPr/>
            </p:nvSpPr>
            <p:spPr>
              <a:xfrm>
                <a:off x="2977420" y="1154627"/>
                <a:ext cx="3394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8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420" y="1154627"/>
                <a:ext cx="339452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14"/>
          <p:cNvCxnSpPr>
            <a:endCxn id="57" idx="3"/>
          </p:cNvCxnSpPr>
          <p:nvPr/>
        </p:nvCxnSpPr>
        <p:spPr>
          <a:xfrm flipV="1">
            <a:off x="1380409" y="1531388"/>
            <a:ext cx="1455214" cy="1330550"/>
          </a:xfrm>
          <a:prstGeom prst="straightConnector1">
            <a:avLst/>
          </a:prstGeom>
          <a:noFill/>
          <a:ln w="31750" cap="flat" cmpd="sng" algn="ctr">
            <a:solidFill>
              <a:srgbClr val="B77BB4">
                <a:lumMod val="75000"/>
              </a:srgbClr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29"/>
              <p:cNvSpPr/>
              <p:nvPr/>
            </p:nvSpPr>
            <p:spPr>
              <a:xfrm>
                <a:off x="1658218" y="1668183"/>
                <a:ext cx="770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bg-BG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bg-BG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 ker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ker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ker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18" y="1668183"/>
                <a:ext cx="77085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12287"/>
          <p:cNvCxnSpPr>
            <a:stCxn id="55" idx="3"/>
          </p:cNvCxnSpPr>
          <p:nvPr/>
        </p:nvCxnSpPr>
        <p:spPr>
          <a:xfrm>
            <a:off x="1367899" y="2852687"/>
            <a:ext cx="1596686" cy="979094"/>
          </a:xfrm>
          <a:prstGeom prst="straightConnector1">
            <a:avLst/>
          </a:prstGeom>
          <a:noFill/>
          <a:ln w="31750" cap="flat" cmpd="sng" algn="ctr">
            <a:solidFill>
              <a:srgbClr val="B77BB4">
                <a:lumMod val="75000"/>
              </a:srgbClr>
            </a:solidFill>
            <a:prstDash val="solid"/>
            <a:tailEnd type="arrow"/>
          </a:ln>
          <a:effectLst/>
        </p:spPr>
      </p:cxnSp>
      <p:cxnSp>
        <p:nvCxnSpPr>
          <p:cNvPr id="62" name="Straight Connector 12298"/>
          <p:cNvCxnSpPr>
            <a:stCxn id="57" idx="4"/>
          </p:cNvCxnSpPr>
          <p:nvPr/>
        </p:nvCxnSpPr>
        <p:spPr>
          <a:xfrm>
            <a:off x="2889041" y="1556600"/>
            <a:ext cx="65410" cy="2275181"/>
          </a:xfrm>
          <a:prstGeom prst="line">
            <a:avLst/>
          </a:prstGeom>
          <a:noFill/>
          <a:ln w="25400" cap="flat" cmpd="sng" algn="ctr">
            <a:solidFill>
              <a:srgbClr val="B77BB4">
                <a:lumMod val="75000"/>
              </a:srgbClr>
            </a:solidFill>
            <a:prstDash val="dash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12301"/>
              <p:cNvSpPr/>
              <p:nvPr/>
            </p:nvSpPr>
            <p:spPr>
              <a:xfrm>
                <a:off x="1740202" y="3333719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bg-BG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bg-BG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3" name="Rectangle 123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02" y="3333719"/>
                <a:ext cx="388247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26667" r="-29688" b="-3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12307"/>
          <p:cNvCxnSpPr>
            <a:stCxn id="57" idx="2"/>
          </p:cNvCxnSpPr>
          <p:nvPr/>
        </p:nvCxnSpPr>
        <p:spPr>
          <a:xfrm flipH="1">
            <a:off x="1380409" y="1470520"/>
            <a:ext cx="1433088" cy="0"/>
          </a:xfrm>
          <a:prstGeom prst="line">
            <a:avLst/>
          </a:prstGeom>
          <a:noFill/>
          <a:ln w="25400" cap="flat" cmpd="sng" algn="ctr">
            <a:solidFill>
              <a:srgbClr val="B77BB4">
                <a:lumMod val="75000"/>
              </a:srgbClr>
            </a:solidFill>
            <a:prstDash val="dash"/>
          </a:ln>
          <a:effectLst/>
        </p:spPr>
      </p:cxnSp>
      <p:cxnSp>
        <p:nvCxnSpPr>
          <p:cNvPr id="66" name="Straight Connector 55"/>
          <p:cNvCxnSpPr/>
          <p:nvPr/>
        </p:nvCxnSpPr>
        <p:spPr>
          <a:xfrm flipH="1">
            <a:off x="732337" y="3823030"/>
            <a:ext cx="2189409" cy="0"/>
          </a:xfrm>
          <a:prstGeom prst="line">
            <a:avLst/>
          </a:prstGeom>
          <a:noFill/>
          <a:ln w="25400" cap="flat" cmpd="sng" algn="ctr">
            <a:solidFill>
              <a:srgbClr val="B77BB4">
                <a:lumMod val="75000"/>
              </a:srgbClr>
            </a:solidFill>
            <a:prstDash val="dash"/>
          </a:ln>
          <a:effectLst/>
        </p:spPr>
      </p:cxnSp>
      <p:cxnSp>
        <p:nvCxnSpPr>
          <p:cNvPr id="67" name="Straight Connector 12311"/>
          <p:cNvCxnSpPr/>
          <p:nvPr/>
        </p:nvCxnSpPr>
        <p:spPr>
          <a:xfrm flipH="1">
            <a:off x="2956374" y="2933945"/>
            <a:ext cx="586542" cy="898336"/>
          </a:xfrm>
          <a:prstGeom prst="line">
            <a:avLst/>
          </a:prstGeom>
          <a:noFill/>
          <a:ln w="25400" cap="flat" cmpd="sng" algn="ctr">
            <a:solidFill>
              <a:srgbClr val="B77BB4">
                <a:lumMod val="75000"/>
              </a:srgbClr>
            </a:solidFill>
            <a:prstDash val="dash"/>
          </a:ln>
          <a:effectLst/>
        </p:spPr>
      </p:cxnSp>
      <p:sp>
        <p:nvSpPr>
          <p:cNvPr id="71" name="Curved Down Arrow 73"/>
          <p:cNvSpPr/>
          <p:nvPr/>
        </p:nvSpPr>
        <p:spPr>
          <a:xfrm>
            <a:off x="1367427" y="2309604"/>
            <a:ext cx="446632" cy="192293"/>
          </a:xfrm>
          <a:prstGeom prst="curvedDownArrow">
            <a:avLst/>
          </a:prstGeom>
          <a:solidFill>
            <a:srgbClr val="98C723"/>
          </a:solidFill>
          <a:ln w="25400" cap="flat" cmpd="sng" algn="ctr">
            <a:noFill/>
            <a:prstDash val="solid"/>
            <a:beve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2" name="Curved Up Arrow 74"/>
          <p:cNvSpPr/>
          <p:nvPr/>
        </p:nvSpPr>
        <p:spPr>
          <a:xfrm>
            <a:off x="1253031" y="3037353"/>
            <a:ext cx="441197" cy="145016"/>
          </a:xfrm>
          <a:prstGeom prst="curvedUpArrow">
            <a:avLst/>
          </a:prstGeom>
          <a:solidFill>
            <a:srgbClr val="98C72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5"/>
              <p:cNvSpPr/>
              <p:nvPr/>
            </p:nvSpPr>
            <p:spPr>
              <a:xfrm>
                <a:off x="1405882" y="1978566"/>
                <a:ext cx="388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bg-B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3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882" y="1978566"/>
                <a:ext cx="388247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6"/>
              <p:cNvSpPr/>
              <p:nvPr/>
            </p:nvSpPr>
            <p:spPr>
              <a:xfrm>
                <a:off x="1257147" y="310986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bg-BG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4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47" y="3109861"/>
                <a:ext cx="41549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12"/>
          <p:cNvSpPr/>
          <p:nvPr/>
        </p:nvSpPr>
        <p:spPr>
          <a:xfrm>
            <a:off x="1994328" y="1029925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6" name="Oval 12"/>
          <p:cNvSpPr/>
          <p:nvPr/>
        </p:nvSpPr>
        <p:spPr>
          <a:xfrm>
            <a:off x="2483768" y="1020261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7" name="Oval 12"/>
          <p:cNvSpPr/>
          <p:nvPr/>
        </p:nvSpPr>
        <p:spPr>
          <a:xfrm>
            <a:off x="1725208" y="1154627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8" name="Oval 12"/>
          <p:cNvSpPr/>
          <p:nvPr/>
        </p:nvSpPr>
        <p:spPr>
          <a:xfrm>
            <a:off x="3031569" y="1766769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79" name="Oval 12"/>
          <p:cNvSpPr/>
          <p:nvPr/>
        </p:nvSpPr>
        <p:spPr>
          <a:xfrm>
            <a:off x="3174101" y="2188519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26"/>
              <p:cNvSpPr/>
              <p:nvPr/>
            </p:nvSpPr>
            <p:spPr>
              <a:xfrm>
                <a:off x="1464896" y="871375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0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96" y="871375"/>
                <a:ext cx="38664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26"/>
              <p:cNvSpPr/>
              <p:nvPr/>
            </p:nvSpPr>
            <p:spPr>
              <a:xfrm>
                <a:off x="1876296" y="76075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1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96" y="760758"/>
                <a:ext cx="38664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26"/>
              <p:cNvSpPr/>
              <p:nvPr/>
            </p:nvSpPr>
            <p:spPr>
              <a:xfrm>
                <a:off x="3339261" y="2089933"/>
                <a:ext cx="395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2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61" y="2089933"/>
                <a:ext cx="395429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12"/>
          <p:cNvSpPr/>
          <p:nvPr/>
        </p:nvSpPr>
        <p:spPr>
          <a:xfrm>
            <a:off x="3376860" y="2495861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авоъгълник 1"/>
              <p:cNvSpPr/>
              <p:nvPr/>
            </p:nvSpPr>
            <p:spPr>
              <a:xfrm>
                <a:off x="3240333" y="3198447"/>
                <a:ext cx="454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Правоъгъл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333" y="3198447"/>
                <a:ext cx="454227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авоъгълник 3"/>
              <p:cNvSpPr/>
              <p:nvPr/>
            </p:nvSpPr>
            <p:spPr>
              <a:xfrm>
                <a:off x="1706378" y="3811502"/>
                <a:ext cx="455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4" name="Правоъгъл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378" y="3811502"/>
                <a:ext cx="455894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10"/>
              <p:cNvSpPr/>
              <p:nvPr/>
            </p:nvSpPr>
            <p:spPr>
              <a:xfrm>
                <a:off x="834388" y="1240707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88" y="1240707"/>
                <a:ext cx="381835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11"/>
          <p:cNvSpPr/>
          <p:nvPr/>
        </p:nvSpPr>
        <p:spPr>
          <a:xfrm>
            <a:off x="4928054" y="1887359"/>
            <a:ext cx="3993733" cy="613865"/>
          </a:xfrm>
          <a:custGeom>
            <a:avLst/>
            <a:gdLst>
              <a:gd name="connsiteX0" fmla="*/ 0 w 2191640"/>
              <a:gd name="connsiteY0" fmla="*/ 0 h 1321806"/>
              <a:gd name="connsiteX1" fmla="*/ 2073243 w 2191640"/>
              <a:gd name="connsiteY1" fmla="*/ 1104523 h 1321806"/>
              <a:gd name="connsiteX2" fmla="*/ 1874067 w 2191640"/>
              <a:gd name="connsiteY2" fmla="*/ 1321806 h 1321806"/>
              <a:gd name="connsiteX0" fmla="*/ 0 w 2021285"/>
              <a:gd name="connsiteY0" fmla="*/ 0 h 1321806"/>
              <a:gd name="connsiteX1" fmla="*/ 1837853 w 2021285"/>
              <a:gd name="connsiteY1" fmla="*/ 570369 h 1321806"/>
              <a:gd name="connsiteX2" fmla="*/ 1874067 w 2021285"/>
              <a:gd name="connsiteY2" fmla="*/ 1321806 h 1321806"/>
              <a:gd name="connsiteX0" fmla="*/ 0 w 2207514"/>
              <a:gd name="connsiteY0" fmla="*/ 0 h 1756372"/>
              <a:gd name="connsiteX1" fmla="*/ 1837853 w 2207514"/>
              <a:gd name="connsiteY1" fmla="*/ 570369 h 1756372"/>
              <a:gd name="connsiteX2" fmla="*/ 2154724 w 2207514"/>
              <a:gd name="connsiteY2" fmla="*/ 1756372 h 1756372"/>
              <a:gd name="connsiteX0" fmla="*/ 0 w 2049337"/>
              <a:gd name="connsiteY0" fmla="*/ 0 h 1339912"/>
              <a:gd name="connsiteX1" fmla="*/ 1683944 w 2049337"/>
              <a:gd name="connsiteY1" fmla="*/ 153909 h 1339912"/>
              <a:gd name="connsiteX2" fmla="*/ 2000815 w 2049337"/>
              <a:gd name="connsiteY2" fmla="*/ 1339912 h 1339912"/>
              <a:gd name="connsiteX0" fmla="*/ 0 w 2049337"/>
              <a:gd name="connsiteY0" fmla="*/ 243820 h 1583732"/>
              <a:gd name="connsiteX1" fmla="*/ 1683944 w 2049337"/>
              <a:gd name="connsiteY1" fmla="*/ 397729 h 1583732"/>
              <a:gd name="connsiteX2" fmla="*/ 2000815 w 2049337"/>
              <a:gd name="connsiteY2" fmla="*/ 1583732 h 1583732"/>
              <a:gd name="connsiteX0" fmla="*/ 0 w 2017647"/>
              <a:gd name="connsiteY0" fmla="*/ 191672 h 1531584"/>
              <a:gd name="connsiteX1" fmla="*/ 1231270 w 2017647"/>
              <a:gd name="connsiteY1" fmla="*/ 590025 h 1531584"/>
              <a:gd name="connsiteX2" fmla="*/ 2000815 w 2017647"/>
              <a:gd name="connsiteY2" fmla="*/ 1531584 h 1531584"/>
              <a:gd name="connsiteX0" fmla="*/ 0 w 2195570"/>
              <a:gd name="connsiteY0" fmla="*/ 185853 h 1290375"/>
              <a:gd name="connsiteX1" fmla="*/ 1231270 w 2195570"/>
              <a:gd name="connsiteY1" fmla="*/ 584206 h 1290375"/>
              <a:gd name="connsiteX2" fmla="*/ 2181885 w 2195570"/>
              <a:gd name="connsiteY2" fmla="*/ 1290375 h 1290375"/>
              <a:gd name="connsiteX0" fmla="*/ 0 w 2181885"/>
              <a:gd name="connsiteY0" fmla="*/ 185853 h 1381340"/>
              <a:gd name="connsiteX1" fmla="*/ 1231270 w 2181885"/>
              <a:gd name="connsiteY1" fmla="*/ 584206 h 1381340"/>
              <a:gd name="connsiteX2" fmla="*/ 2181885 w 2181885"/>
              <a:gd name="connsiteY2" fmla="*/ 1290375 h 1381340"/>
              <a:gd name="connsiteX0" fmla="*/ 0 w 2181885"/>
              <a:gd name="connsiteY0" fmla="*/ 195015 h 1386503"/>
              <a:gd name="connsiteX1" fmla="*/ 1358018 w 2181885"/>
              <a:gd name="connsiteY1" fmla="*/ 539047 h 1386503"/>
              <a:gd name="connsiteX2" fmla="*/ 2181885 w 2181885"/>
              <a:gd name="connsiteY2" fmla="*/ 1299537 h 1386503"/>
              <a:gd name="connsiteX0" fmla="*/ 0 w 2181885"/>
              <a:gd name="connsiteY0" fmla="*/ 216699 h 1417369"/>
              <a:gd name="connsiteX1" fmla="*/ 1358018 w 2181885"/>
              <a:gd name="connsiteY1" fmla="*/ 560731 h 1417369"/>
              <a:gd name="connsiteX2" fmla="*/ 2181885 w 2181885"/>
              <a:gd name="connsiteY2" fmla="*/ 1321221 h 1417369"/>
              <a:gd name="connsiteX0" fmla="*/ 0 w 2181885"/>
              <a:gd name="connsiteY0" fmla="*/ 260679 h 1480697"/>
              <a:gd name="connsiteX1" fmla="*/ 1358018 w 2181885"/>
              <a:gd name="connsiteY1" fmla="*/ 604711 h 1480697"/>
              <a:gd name="connsiteX2" fmla="*/ 2181885 w 2181885"/>
              <a:gd name="connsiteY2" fmla="*/ 1365201 h 1480697"/>
              <a:gd name="connsiteX0" fmla="*/ 0 w 2372007"/>
              <a:gd name="connsiteY0" fmla="*/ 197415 h 1474371"/>
              <a:gd name="connsiteX1" fmla="*/ 1358018 w 2372007"/>
              <a:gd name="connsiteY1" fmla="*/ 541447 h 1474371"/>
              <a:gd name="connsiteX2" fmla="*/ 2372007 w 2372007"/>
              <a:gd name="connsiteY2" fmla="*/ 1392471 h 1474371"/>
              <a:gd name="connsiteX0" fmla="*/ 0 w 2372007"/>
              <a:gd name="connsiteY0" fmla="*/ 227282 h 1496071"/>
              <a:gd name="connsiteX1" fmla="*/ 1312751 w 2372007"/>
              <a:gd name="connsiteY1" fmla="*/ 426459 h 1496071"/>
              <a:gd name="connsiteX2" fmla="*/ 2372007 w 2372007"/>
              <a:gd name="connsiteY2" fmla="*/ 1422338 h 1496071"/>
              <a:gd name="connsiteX0" fmla="*/ 0 w 2372007"/>
              <a:gd name="connsiteY0" fmla="*/ 268786 h 1547386"/>
              <a:gd name="connsiteX1" fmla="*/ 1312751 w 2372007"/>
              <a:gd name="connsiteY1" fmla="*/ 467963 h 1547386"/>
              <a:gd name="connsiteX2" fmla="*/ 2372007 w 2372007"/>
              <a:gd name="connsiteY2" fmla="*/ 1463842 h 1547386"/>
              <a:gd name="connsiteX0" fmla="*/ 0 w 2372007"/>
              <a:gd name="connsiteY0" fmla="*/ 123129 h 1586211"/>
              <a:gd name="connsiteX1" fmla="*/ 804682 w 2372007"/>
              <a:gd name="connsiteY1" fmla="*/ 1286402 h 1586211"/>
              <a:gd name="connsiteX2" fmla="*/ 2372007 w 2372007"/>
              <a:gd name="connsiteY2" fmla="*/ 1318185 h 1586211"/>
              <a:gd name="connsiteX0" fmla="*/ 0 w 2565875"/>
              <a:gd name="connsiteY0" fmla="*/ 218167 h 915936"/>
              <a:gd name="connsiteX1" fmla="*/ 998550 w 2565875"/>
              <a:gd name="connsiteY1" fmla="*/ 616127 h 915936"/>
              <a:gd name="connsiteX2" fmla="*/ 2565875 w 2565875"/>
              <a:gd name="connsiteY2" fmla="*/ 647910 h 915936"/>
              <a:gd name="connsiteX0" fmla="*/ 0 w 2686207"/>
              <a:gd name="connsiteY0" fmla="*/ 613865 h 1095575"/>
              <a:gd name="connsiteX1" fmla="*/ 998550 w 2686207"/>
              <a:gd name="connsiteY1" fmla="*/ 1011825 h 1095575"/>
              <a:gd name="connsiteX2" fmla="*/ 2686207 w 2686207"/>
              <a:gd name="connsiteY2" fmla="*/ 0 h 1095575"/>
              <a:gd name="connsiteX0" fmla="*/ 0 w 2686207"/>
              <a:gd name="connsiteY0" fmla="*/ 613865 h 613865"/>
              <a:gd name="connsiteX1" fmla="*/ 1259270 w 2686207"/>
              <a:gd name="connsiteY1" fmla="*/ 226633 h 613865"/>
              <a:gd name="connsiteX2" fmla="*/ 2686207 w 2686207"/>
              <a:gd name="connsiteY2" fmla="*/ 0 h 613865"/>
              <a:gd name="connsiteX0" fmla="*/ 0 w 2686207"/>
              <a:gd name="connsiteY0" fmla="*/ 613865 h 613865"/>
              <a:gd name="connsiteX1" fmla="*/ 1259270 w 2686207"/>
              <a:gd name="connsiteY1" fmla="*/ 226633 h 613865"/>
              <a:gd name="connsiteX2" fmla="*/ 2686207 w 2686207"/>
              <a:gd name="connsiteY2" fmla="*/ 0 h 613865"/>
              <a:gd name="connsiteX0" fmla="*/ 0 w 2686207"/>
              <a:gd name="connsiteY0" fmla="*/ 613865 h 613865"/>
              <a:gd name="connsiteX1" fmla="*/ 1259270 w 2686207"/>
              <a:gd name="connsiteY1" fmla="*/ 226633 h 613865"/>
              <a:gd name="connsiteX2" fmla="*/ 2686207 w 2686207"/>
              <a:gd name="connsiteY2" fmla="*/ 0 h 61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6207" h="613865">
                <a:moveTo>
                  <a:pt x="0" y="613865"/>
                </a:moveTo>
                <a:cubicBezTo>
                  <a:pt x="1025305" y="87255"/>
                  <a:pt x="843611" y="-14464"/>
                  <a:pt x="1259270" y="226633"/>
                </a:cubicBezTo>
                <a:cubicBezTo>
                  <a:pt x="1654873" y="408095"/>
                  <a:pt x="1874413" y="375719"/>
                  <a:pt x="2686207" y="0"/>
                </a:cubicBezTo>
              </a:path>
            </a:pathLst>
          </a:custGeom>
          <a:noFill/>
          <a:ln w="38100" cap="flat" cmpd="sng" algn="ctr">
            <a:solidFill>
              <a:srgbClr val="98C723"/>
            </a:solidFill>
            <a:prstDash val="solid"/>
          </a:ln>
          <a:effectLst>
            <a:outerShdw blurRad="57150" dist="38100" dir="5400000" algn="ctr" rotWithShape="0">
              <a:srgbClr val="98C723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pic>
        <p:nvPicPr>
          <p:cNvPr id="15556" name="Picture 196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9" r="16301"/>
          <a:stretch/>
        </p:blipFill>
        <p:spPr bwMode="auto">
          <a:xfrm>
            <a:off x="5818246" y="2436630"/>
            <a:ext cx="260405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Oval 12"/>
          <p:cNvSpPr/>
          <p:nvPr/>
        </p:nvSpPr>
        <p:spPr>
          <a:xfrm>
            <a:off x="5547535" y="2159585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cxnSp>
        <p:nvCxnSpPr>
          <p:cNvPr id="7" name="Право съединение 6"/>
          <p:cNvCxnSpPr/>
          <p:nvPr/>
        </p:nvCxnSpPr>
        <p:spPr>
          <a:xfrm flipH="1" flipV="1">
            <a:off x="5571045" y="2089933"/>
            <a:ext cx="297099" cy="84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12"/>
          <p:cNvSpPr/>
          <p:nvPr/>
        </p:nvSpPr>
        <p:spPr>
          <a:xfrm>
            <a:off x="8112820" y="1995544"/>
            <a:ext cx="151088" cy="172160"/>
          </a:xfrm>
          <a:prstGeom prst="ellipse">
            <a:avLst/>
          </a:prstGeom>
          <a:solidFill>
            <a:srgbClr val="E0773C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E0773C">
                <a:shade val="9000"/>
                <a:alpha val="48000"/>
                <a:satMod val="10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bg-BG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cxnSp>
        <p:nvCxnSpPr>
          <p:cNvPr id="92" name="Право съединение 91"/>
          <p:cNvCxnSpPr/>
          <p:nvPr/>
        </p:nvCxnSpPr>
        <p:spPr>
          <a:xfrm flipH="1" flipV="1">
            <a:off x="8136330" y="1925892"/>
            <a:ext cx="297099" cy="84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25"/>
              <p:cNvSpPr/>
              <p:nvPr/>
            </p:nvSpPr>
            <p:spPr>
              <a:xfrm>
                <a:off x="7308042" y="2501897"/>
                <a:ext cx="370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3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042" y="2501897"/>
                <a:ext cx="370551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авоъгълник 87"/>
              <p:cNvSpPr/>
              <p:nvPr/>
            </p:nvSpPr>
            <p:spPr>
              <a:xfrm>
                <a:off x="8497346" y="2572535"/>
                <a:ext cx="421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8" name="Правоъгъл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346" y="2572535"/>
                <a:ext cx="421013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авоъгълник 88"/>
              <p:cNvSpPr/>
              <p:nvPr/>
            </p:nvSpPr>
            <p:spPr>
              <a:xfrm>
                <a:off x="8076333" y="1470520"/>
                <a:ext cx="516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89" name="Правоъгъл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333" y="1470520"/>
                <a:ext cx="51668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Правоъгълник 89"/>
              <p:cNvSpPr/>
              <p:nvPr/>
            </p:nvSpPr>
            <p:spPr>
              <a:xfrm>
                <a:off x="5298581" y="1686110"/>
                <a:ext cx="4210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90" name="Правоъгълник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81" y="1686110"/>
                <a:ext cx="421013" cy="36933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Правоъгълник 93"/>
              <p:cNvSpPr/>
              <p:nvPr/>
            </p:nvSpPr>
            <p:spPr>
              <a:xfrm>
                <a:off x="5705479" y="2917619"/>
                <a:ext cx="453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94" name="Правоъгълник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79" y="2917619"/>
                <a:ext cx="453714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Правоъгълник 94"/>
          <p:cNvSpPr/>
          <p:nvPr/>
        </p:nvSpPr>
        <p:spPr>
          <a:xfrm>
            <a:off x="2176172" y="4725144"/>
            <a:ext cx="61585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Закон на движение </a:t>
            </a:r>
            <a:r>
              <a:rPr lang="ru-RU" dirty="0" err="1" smtClean="0">
                <a:solidFill>
                  <a:schemeClr val="accent2"/>
                </a:solidFill>
              </a:rPr>
              <a:t>във</a:t>
            </a:r>
            <a:r>
              <a:rPr lang="ru-RU" dirty="0" smtClean="0">
                <a:solidFill>
                  <a:schemeClr val="accent2"/>
                </a:solidFill>
              </a:rPr>
              <a:t> </a:t>
            </a:r>
            <a:r>
              <a:rPr lang="ru-RU" dirty="0" err="1">
                <a:solidFill>
                  <a:schemeClr val="accent2"/>
                </a:solidFill>
              </a:rPr>
              <a:t>векторна</a:t>
            </a:r>
            <a:r>
              <a:rPr lang="ru-RU" dirty="0">
                <a:solidFill>
                  <a:schemeClr val="accent2"/>
                </a:solidFill>
              </a:rPr>
              <a:t> форма</a:t>
            </a:r>
            <a:endParaRPr lang="bg-BG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53" grpId="0"/>
      <p:bldP spid="54" grpId="0"/>
      <p:bldP spid="55" grpId="0"/>
      <p:bldP spid="56" grpId="0" animBg="1"/>
      <p:bldP spid="57" grpId="0" animBg="1"/>
      <p:bldP spid="58" grpId="0"/>
      <p:bldP spid="60" grpId="0"/>
      <p:bldP spid="63" grpId="0"/>
      <p:bldP spid="71" grpId="0" animBg="1"/>
      <p:bldP spid="72" grpId="0" animBg="1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 animBg="1"/>
      <p:bldP spid="2" grpId="0"/>
      <p:bldP spid="4" grpId="0"/>
      <p:bldP spid="84" grpId="0"/>
      <p:bldP spid="85" grpId="0" animBg="1"/>
      <p:bldP spid="87" grpId="0" animBg="1"/>
      <p:bldP spid="91" grpId="0" animBg="1"/>
      <p:bldP spid="93" grpId="0"/>
      <p:bldP spid="88" grpId="0"/>
      <p:bldP spid="89" grpId="0"/>
      <p:bldP spid="90" grpId="0"/>
      <p:bldP spid="94" grpId="0"/>
      <p:bldP spid="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0" y="116632"/>
            <a:ext cx="4464496" cy="64807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2" name="Контейнер за съдържание 1"/>
          <p:cNvSpPr>
            <a:spLocks noGrp="1"/>
          </p:cNvSpPr>
          <p:nvPr>
            <p:ph idx="1"/>
          </p:nvPr>
        </p:nvSpPr>
        <p:spPr>
          <a:xfrm>
            <a:off x="467544" y="1124744"/>
            <a:ext cx="8219256" cy="5256584"/>
          </a:xfrm>
        </p:spPr>
        <p:txBody>
          <a:bodyPr/>
          <a:lstStyle/>
          <a:p>
            <a:pPr marL="109537" indent="0" algn="just">
              <a:buNone/>
            </a:pPr>
            <a:r>
              <a:rPr lang="en-US" sz="2800" dirty="0" smtClean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	</a:t>
            </a:r>
            <a:r>
              <a:rPr lang="bg-BG" sz="2800" dirty="0" smtClean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Геометричното </a:t>
            </a:r>
            <a:r>
              <a:rPr lang="bg-BG" sz="2800" dirty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място на последователните положения</a:t>
            </a:r>
            <a:r>
              <a:rPr lang="bg-BG" sz="2800" dirty="0">
                <a:latin typeface="Arial Narrow"/>
                <a:ea typeface="Times New Roman"/>
                <a:cs typeface="Times New Roman"/>
              </a:rPr>
              <a:t>, през които преминава подвижната точка през време на движението, се </a:t>
            </a:r>
            <a:r>
              <a:rPr lang="bg-BG" sz="2800" dirty="0" smtClean="0">
                <a:latin typeface="Arial Narrow"/>
                <a:ea typeface="Times New Roman"/>
                <a:cs typeface="Times New Roman"/>
              </a:rPr>
              <a:t>нарича </a:t>
            </a:r>
            <a:r>
              <a:rPr lang="bg-BG" sz="2800" i="1" dirty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траектория на </a:t>
            </a:r>
            <a:r>
              <a:rPr lang="bg-BG" sz="2800" i="1" dirty="0" smtClean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точката.</a:t>
            </a:r>
          </a:p>
          <a:p>
            <a:pPr marL="109537" indent="0" algn="just">
              <a:buNone/>
            </a:pPr>
            <a:r>
              <a:rPr lang="en-US" sz="2800" dirty="0" smtClean="0">
                <a:latin typeface="Arial Narrow"/>
                <a:ea typeface="Times New Roman"/>
                <a:cs typeface="Times New Roman"/>
              </a:rPr>
              <a:t>	</a:t>
            </a:r>
            <a:r>
              <a:rPr lang="bg-BG" sz="2800" dirty="0" smtClean="0">
                <a:latin typeface="Arial Narrow"/>
                <a:ea typeface="Times New Roman"/>
                <a:cs typeface="Times New Roman"/>
              </a:rPr>
              <a:t>При </a:t>
            </a:r>
            <a:r>
              <a:rPr lang="bg-BG" sz="2800" dirty="0">
                <a:latin typeface="Arial Narrow"/>
                <a:ea typeface="Times New Roman"/>
                <a:cs typeface="Times New Roman"/>
              </a:rPr>
              <a:t>елиминиране на параметъра </a:t>
            </a:r>
            <a:r>
              <a:rPr lang="en-US" sz="3000" i="1" dirty="0">
                <a:latin typeface="Times New Roman" pitchFamily="18" charset="0"/>
                <a:ea typeface="Times New Roman"/>
                <a:cs typeface="Times New Roman" pitchFamily="18" charset="0"/>
              </a:rPr>
              <a:t>t</a:t>
            </a:r>
            <a:r>
              <a:rPr lang="bg-BG" sz="2800" dirty="0" smtClean="0">
                <a:latin typeface="Arial Narrow"/>
                <a:ea typeface="Times New Roman"/>
                <a:cs typeface="Times New Roman"/>
              </a:rPr>
              <a:t> </a:t>
            </a:r>
            <a:r>
              <a:rPr lang="bg-BG" sz="2800" dirty="0">
                <a:latin typeface="Arial Narrow"/>
                <a:ea typeface="Times New Roman"/>
                <a:cs typeface="Times New Roman"/>
              </a:rPr>
              <a:t>от законите на движение се получава уравнението на т. нар. </a:t>
            </a:r>
            <a:r>
              <a:rPr lang="bg-BG" sz="2800" i="1" dirty="0">
                <a:solidFill>
                  <a:srgbClr val="FF0000"/>
                </a:solidFill>
                <a:latin typeface="Arial Narrow"/>
                <a:ea typeface="Times New Roman"/>
                <a:cs typeface="Times New Roman"/>
              </a:rPr>
              <a:t>крива на движението</a:t>
            </a:r>
            <a:r>
              <a:rPr lang="bg-BG" sz="2800" dirty="0">
                <a:latin typeface="Arial Narrow"/>
                <a:ea typeface="Times New Roman"/>
                <a:cs typeface="Times New Roman"/>
              </a:rPr>
              <a:t>, по която се движи </a:t>
            </a:r>
            <a:r>
              <a:rPr lang="bg-BG" sz="2800" dirty="0" smtClean="0">
                <a:latin typeface="Arial Narrow"/>
                <a:ea typeface="Times New Roman"/>
                <a:cs typeface="Times New Roman"/>
              </a:rPr>
              <a:t>точката</a:t>
            </a:r>
            <a:r>
              <a:rPr lang="en-US" sz="2800" dirty="0" smtClean="0">
                <a:latin typeface="Arial Narrow"/>
                <a:ea typeface="Times New Roman"/>
                <a:cs typeface="Times New Roman"/>
              </a:rPr>
              <a:t>:</a:t>
            </a:r>
          </a:p>
          <a:p>
            <a:pPr marL="109537" indent="0" algn="just">
              <a:buNone/>
            </a:pPr>
            <a:endParaRPr lang="bg-BG" dirty="0">
              <a:solidFill>
                <a:srgbClr val="FF0000"/>
              </a:solidFill>
            </a:endParaRPr>
          </a:p>
        </p:txBody>
      </p:sp>
      <p:graphicFrame>
        <p:nvGraphicFramePr>
          <p:cNvPr id="4" name="Об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471831"/>
              </p:ext>
            </p:extLst>
          </p:nvPr>
        </p:nvGraphicFramePr>
        <p:xfrm>
          <a:off x="3131840" y="4509120"/>
          <a:ext cx="184340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8" name="Equation" r:id="rId3" imgW="609480" imgH="190440" progId="Equation.DSMT4">
                  <p:embed/>
                </p:oleObj>
              </mc:Choice>
              <mc:Fallback>
                <p:oleObj name="Equation" r:id="rId3" imgW="609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4509120"/>
                        <a:ext cx="184340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331788"/>
              </p:ext>
            </p:extLst>
          </p:nvPr>
        </p:nvGraphicFramePr>
        <p:xfrm>
          <a:off x="2771800" y="5301208"/>
          <a:ext cx="267811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Equation" r:id="rId5" imgW="787320" imgH="393480" progId="Equation.DSMT4">
                  <p:embed/>
                </p:oleObj>
              </mc:Choice>
              <mc:Fallback>
                <p:oleObj name="Equation" r:id="rId5" imgW="7873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5301208"/>
                        <a:ext cx="2678113" cy="133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Текстово поле 5"/>
          <p:cNvSpPr txBox="1"/>
          <p:nvPr/>
        </p:nvSpPr>
        <p:spPr>
          <a:xfrm>
            <a:off x="6194793" y="458112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р</a:t>
            </a:r>
            <a:r>
              <a:rPr lang="bg-BG" dirty="0" smtClean="0"/>
              <a:t>авнинна крива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6033029" y="581234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пространствена крива</a:t>
            </a:r>
            <a:endParaRPr lang="bg-BG" dirty="0"/>
          </a:p>
        </p:txBody>
      </p:sp>
      <p:sp>
        <p:nvSpPr>
          <p:cNvPr id="8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Закон за движение и траектория на точка</a:t>
            </a:r>
            <a:endParaRPr lang="bg-B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24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аво съединение 35"/>
          <p:cNvCxnSpPr/>
          <p:nvPr/>
        </p:nvCxnSpPr>
        <p:spPr>
          <a:xfrm>
            <a:off x="1229104" y="2327538"/>
            <a:ext cx="0" cy="18865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аво съединение 33"/>
          <p:cNvCxnSpPr/>
          <p:nvPr/>
        </p:nvCxnSpPr>
        <p:spPr>
          <a:xfrm>
            <a:off x="2309224" y="1581163"/>
            <a:ext cx="0" cy="2632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аво съединение 11"/>
          <p:cNvCxnSpPr/>
          <p:nvPr/>
        </p:nvCxnSpPr>
        <p:spPr>
          <a:xfrm>
            <a:off x="581032" y="1638816"/>
            <a:ext cx="0" cy="2632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5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Праволинейно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8" name="Об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783538"/>
              </p:ext>
            </p:extLst>
          </p:nvPr>
        </p:nvGraphicFramePr>
        <p:xfrm>
          <a:off x="6278933" y="1556411"/>
          <a:ext cx="1666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0" name="Equation" r:id="rId3" imgW="533160" imgH="190440" progId="Equation.DSMT4">
                  <p:embed/>
                </p:oleObj>
              </mc:Choice>
              <mc:Fallback>
                <p:oleObj name="Equation" r:id="rId3" imgW="53316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933" y="1556411"/>
                        <a:ext cx="1666875" cy="574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Текстово поле 18"/>
          <p:cNvSpPr txBox="1"/>
          <p:nvPr/>
        </p:nvSpPr>
        <p:spPr>
          <a:xfrm>
            <a:off x="6497796" y="11874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Време</a:t>
            </a:r>
            <a:endParaRPr lang="bg-BG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1" name="Об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90259"/>
              </p:ext>
            </p:extLst>
          </p:nvPr>
        </p:nvGraphicFramePr>
        <p:xfrm>
          <a:off x="6278933" y="2611198"/>
          <a:ext cx="178305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1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933" y="2611198"/>
                        <a:ext cx="178305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Текстово поле 21"/>
          <p:cNvSpPr txBox="1"/>
          <p:nvPr/>
        </p:nvSpPr>
        <p:spPr>
          <a:xfrm>
            <a:off x="6191381" y="2236222"/>
            <a:ext cx="241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Алгебрична мярка</a:t>
            </a:r>
            <a:endParaRPr lang="bg-BG" dirty="0"/>
          </a:p>
        </p:txBody>
      </p:sp>
      <p:sp>
        <p:nvSpPr>
          <p:cNvPr id="23" name="Правоъгълник 22"/>
          <p:cNvSpPr/>
          <p:nvPr/>
        </p:nvSpPr>
        <p:spPr>
          <a:xfrm>
            <a:off x="4769487" y="3540000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Скорост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5" name="Об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60452"/>
              </p:ext>
            </p:extLst>
          </p:nvPr>
        </p:nvGraphicFramePr>
        <p:xfrm>
          <a:off x="6191381" y="3246628"/>
          <a:ext cx="1489335" cy="102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2" name="Equation" r:id="rId7" imgW="558800" imgH="368300" progId="Equation.DSMT4">
                  <p:embed/>
                </p:oleObj>
              </mc:Choice>
              <mc:Fallback>
                <p:oleObj name="Equation" r:id="rId7" imgW="5588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81" y="3246628"/>
                        <a:ext cx="1489335" cy="10251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7" name="Об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524788"/>
              </p:ext>
            </p:extLst>
          </p:nvPr>
        </p:nvGraphicFramePr>
        <p:xfrm>
          <a:off x="4464496" y="4689392"/>
          <a:ext cx="3837572" cy="112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3" name="Equation" r:id="rId9" imgW="1396394" imgH="406224" progId="Equation.DSMT4">
                  <p:embed/>
                </p:oleObj>
              </mc:Choice>
              <mc:Fallback>
                <p:oleObj name="Equation" r:id="rId9" imgW="1396394" imgH="4062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496" y="4689392"/>
                        <a:ext cx="3837572" cy="1122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92236"/>
              </p:ext>
            </p:extLst>
          </p:nvPr>
        </p:nvGraphicFramePr>
        <p:xfrm>
          <a:off x="3923928" y="1556792"/>
          <a:ext cx="1800200" cy="56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4" name="Equation" r:id="rId11" imgW="634725" imgH="203112" progId="Equation.DSMT4">
                  <p:embed/>
                </p:oleObj>
              </mc:Choice>
              <mc:Fallback>
                <p:oleObj name="Equation" r:id="rId11" imgW="634725" imgH="20311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556792"/>
                        <a:ext cx="1800200" cy="564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Текстово поле 14"/>
          <p:cNvSpPr txBox="1"/>
          <p:nvPr/>
        </p:nvSpPr>
        <p:spPr>
          <a:xfrm>
            <a:off x="3923928" y="118746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Преместване</a:t>
            </a:r>
            <a:endParaRPr lang="bg-BG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9" name="Об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44376"/>
              </p:ext>
            </p:extLst>
          </p:nvPr>
        </p:nvGraphicFramePr>
        <p:xfrm>
          <a:off x="6197061" y="5793272"/>
          <a:ext cx="1683381" cy="101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75" name="Equation" r:id="rId13" imgW="622030" imgH="368140" progId="Equation.DSMT4">
                  <p:embed/>
                </p:oleObj>
              </mc:Choice>
              <mc:Fallback>
                <p:oleObj name="Equation" r:id="rId13" imgW="622030" imgH="3681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061" y="5793272"/>
                        <a:ext cx="1683381" cy="1010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Съединител &quot;права стрелка&quot; 2"/>
          <p:cNvCxnSpPr/>
          <p:nvPr/>
        </p:nvCxnSpPr>
        <p:spPr>
          <a:xfrm>
            <a:off x="527026" y="3088268"/>
            <a:ext cx="3096344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27026" y="3026422"/>
            <a:ext cx="108012" cy="12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Овал 29"/>
          <p:cNvSpPr/>
          <p:nvPr/>
        </p:nvSpPr>
        <p:spPr>
          <a:xfrm>
            <a:off x="1175098" y="3026422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Овал 30"/>
          <p:cNvSpPr/>
          <p:nvPr/>
        </p:nvSpPr>
        <p:spPr>
          <a:xfrm>
            <a:off x="2255218" y="3026421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0" name="Съединител &quot;права стрелка&quot; 39"/>
          <p:cNvCxnSpPr/>
          <p:nvPr/>
        </p:nvCxnSpPr>
        <p:spPr>
          <a:xfrm>
            <a:off x="581032" y="4127738"/>
            <a:ext cx="64807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41"/>
          <p:cNvCxnSpPr/>
          <p:nvPr/>
        </p:nvCxnSpPr>
        <p:spPr>
          <a:xfrm>
            <a:off x="1229104" y="4127738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ъединител &quot;права стрелка&quot; 43"/>
          <p:cNvCxnSpPr/>
          <p:nvPr/>
        </p:nvCxnSpPr>
        <p:spPr>
          <a:xfrm>
            <a:off x="581032" y="239954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Съединител &quot;права стрелка&quot; 44"/>
          <p:cNvCxnSpPr/>
          <p:nvPr/>
        </p:nvCxnSpPr>
        <p:spPr>
          <a:xfrm>
            <a:off x="1229104" y="239954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Съединител &quot;права стрелка&quot; 46"/>
          <p:cNvCxnSpPr/>
          <p:nvPr/>
        </p:nvCxnSpPr>
        <p:spPr>
          <a:xfrm>
            <a:off x="581032" y="175147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25"/>
              <p:cNvSpPr/>
              <p:nvPr/>
            </p:nvSpPr>
            <p:spPr>
              <a:xfrm>
                <a:off x="168626" y="2718936"/>
                <a:ext cx="419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8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6" y="2718936"/>
                <a:ext cx="41953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25"/>
              <p:cNvSpPr/>
              <p:nvPr/>
            </p:nvSpPr>
            <p:spPr>
              <a:xfrm>
                <a:off x="1255726" y="2712966"/>
                <a:ext cx="46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26" y="2712966"/>
                <a:ext cx="46121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25"/>
              <p:cNvSpPr/>
              <p:nvPr/>
            </p:nvSpPr>
            <p:spPr>
              <a:xfrm>
                <a:off x="2255218" y="2712966"/>
                <a:ext cx="544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0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18" y="2712966"/>
                <a:ext cx="54406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авоъгълник 50"/>
              <p:cNvSpPr/>
              <p:nvPr/>
            </p:nvSpPr>
            <p:spPr>
              <a:xfrm>
                <a:off x="712707" y="3695690"/>
                <a:ext cx="38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1" name="Правоъгълник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07" y="3695690"/>
                <a:ext cx="384721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авоъгълник 51"/>
              <p:cNvSpPr/>
              <p:nvPr/>
            </p:nvSpPr>
            <p:spPr>
              <a:xfrm>
                <a:off x="1486333" y="3702536"/>
                <a:ext cx="52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Правоъгъл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33" y="3702536"/>
                <a:ext cx="522579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авоъгълник 52"/>
              <p:cNvSpPr/>
              <p:nvPr/>
            </p:nvSpPr>
            <p:spPr>
              <a:xfrm>
                <a:off x="3212846" y="3166484"/>
                <a:ext cx="38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3" name="Правоъгъл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46" y="3166484"/>
                <a:ext cx="384721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Правоъгълник 53"/>
              <p:cNvSpPr/>
              <p:nvPr/>
            </p:nvSpPr>
            <p:spPr>
              <a:xfrm>
                <a:off x="712707" y="1958206"/>
                <a:ext cx="372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4" name="Правоъгълник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07" y="1958206"/>
                <a:ext cx="37247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26230" r="-2623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Правоъгълник 54"/>
              <p:cNvSpPr/>
              <p:nvPr/>
            </p:nvSpPr>
            <p:spPr>
              <a:xfrm>
                <a:off x="1486333" y="1970643"/>
                <a:ext cx="510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Правоъгълник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33" y="1970643"/>
                <a:ext cx="510333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26230" r="-4642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авоъгълник 55"/>
              <p:cNvSpPr/>
              <p:nvPr/>
            </p:nvSpPr>
            <p:spPr>
              <a:xfrm>
                <a:off x="1264135" y="1298029"/>
                <a:ext cx="444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 kern="0" dirty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6" name="Правоъгъл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35" y="1298029"/>
                <a:ext cx="444032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26230" r="-232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Право съединение 68"/>
          <p:cNvCxnSpPr>
            <a:stCxn id="73" idx="4"/>
          </p:cNvCxnSpPr>
          <p:nvPr/>
        </p:nvCxnSpPr>
        <p:spPr>
          <a:xfrm>
            <a:off x="1358610" y="5234299"/>
            <a:ext cx="0" cy="10639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аво съединение 69"/>
          <p:cNvCxnSpPr>
            <a:stCxn id="74" idx="4"/>
          </p:cNvCxnSpPr>
          <p:nvPr/>
        </p:nvCxnSpPr>
        <p:spPr>
          <a:xfrm>
            <a:off x="2438730" y="5234298"/>
            <a:ext cx="0" cy="10639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Съединител &quot;права стрелка&quot; 70"/>
          <p:cNvCxnSpPr/>
          <p:nvPr/>
        </p:nvCxnSpPr>
        <p:spPr>
          <a:xfrm>
            <a:off x="656532" y="5172454"/>
            <a:ext cx="3096344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656532" y="5110608"/>
            <a:ext cx="108012" cy="12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Овал 72"/>
          <p:cNvSpPr/>
          <p:nvPr/>
        </p:nvSpPr>
        <p:spPr>
          <a:xfrm>
            <a:off x="1304604" y="5110608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Овал 73"/>
          <p:cNvSpPr/>
          <p:nvPr/>
        </p:nvSpPr>
        <p:spPr>
          <a:xfrm>
            <a:off x="2384724" y="5110607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75" name="Съединител &quot;права стрелка&quot; 74"/>
          <p:cNvCxnSpPr/>
          <p:nvPr/>
        </p:nvCxnSpPr>
        <p:spPr>
          <a:xfrm>
            <a:off x="1358610" y="6211924"/>
            <a:ext cx="108012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25"/>
              <p:cNvSpPr/>
              <p:nvPr/>
            </p:nvSpPr>
            <p:spPr>
              <a:xfrm>
                <a:off x="298132" y="4803122"/>
                <a:ext cx="419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32" y="4803122"/>
                <a:ext cx="419538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25"/>
              <p:cNvSpPr/>
              <p:nvPr/>
            </p:nvSpPr>
            <p:spPr>
              <a:xfrm>
                <a:off x="1128002" y="4790149"/>
                <a:ext cx="46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7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02" y="4790149"/>
                <a:ext cx="461215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25"/>
              <p:cNvSpPr/>
              <p:nvPr/>
            </p:nvSpPr>
            <p:spPr>
              <a:xfrm>
                <a:off x="2384724" y="4797152"/>
                <a:ext cx="544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8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24" y="4797152"/>
                <a:ext cx="544060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авоъгълник 78"/>
              <p:cNvSpPr/>
              <p:nvPr/>
            </p:nvSpPr>
            <p:spPr>
              <a:xfrm>
                <a:off x="1615839" y="5786722"/>
                <a:ext cx="522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9" name="Правоъгъл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839" y="5786722"/>
                <a:ext cx="522579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авоъгълник 79"/>
              <p:cNvSpPr/>
              <p:nvPr/>
            </p:nvSpPr>
            <p:spPr>
              <a:xfrm>
                <a:off x="3342352" y="5250670"/>
                <a:ext cx="38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0" name="Правоъгълник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352" y="5250670"/>
                <a:ext cx="384721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Стрелка надясно 84"/>
          <p:cNvSpPr/>
          <p:nvPr/>
        </p:nvSpPr>
        <p:spPr>
          <a:xfrm>
            <a:off x="1397913" y="5118671"/>
            <a:ext cx="638056" cy="1075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Правоъгълник 85"/>
              <p:cNvSpPr/>
              <p:nvPr/>
            </p:nvSpPr>
            <p:spPr>
              <a:xfrm>
                <a:off x="1598928" y="4707676"/>
                <a:ext cx="40998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6" name="Правоъгълник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28" y="4707676"/>
                <a:ext cx="409984" cy="402931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928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15" grpId="0"/>
      <p:bldP spid="8" grpId="0" animBg="1"/>
      <p:bldP spid="30" grpId="0" animBg="1"/>
      <p:bldP spid="31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72" grpId="0" animBg="1"/>
      <p:bldP spid="73" grpId="0" animBg="1"/>
      <p:bldP spid="74" grpId="0" animBg="1"/>
      <p:bldP spid="76" grpId="0"/>
      <p:bldP spid="77" grpId="0"/>
      <p:bldP spid="78" grpId="0"/>
      <p:bldP spid="79" grpId="0"/>
      <p:bldP spid="80" grpId="0"/>
      <p:bldP spid="85" grpId="0" animBg="1"/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6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Праволинейно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4066204" y="19396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Ускорение</a:t>
            </a:r>
            <a:endParaRPr lang="bg-BG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0" name="Об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25676"/>
              </p:ext>
            </p:extLst>
          </p:nvPr>
        </p:nvGraphicFramePr>
        <p:xfrm>
          <a:off x="6155767" y="1631140"/>
          <a:ext cx="144016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7" name="Equation" r:id="rId3" imgW="571500" imgH="368300" progId="Equation.DSMT4">
                  <p:embed/>
                </p:oleObj>
              </mc:Choice>
              <mc:Fallback>
                <p:oleObj name="Equation" r:id="rId3" imgW="5715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767" y="1631140"/>
                        <a:ext cx="1440160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2" name="Об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97461"/>
              </p:ext>
            </p:extLst>
          </p:nvPr>
        </p:nvGraphicFramePr>
        <p:xfrm>
          <a:off x="4635719" y="2858316"/>
          <a:ext cx="3860512" cy="965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8" name="Equation" r:id="rId5" imgW="1637589" imgH="406224" progId="Equation.DSMT4">
                  <p:embed/>
                </p:oleObj>
              </mc:Choice>
              <mc:Fallback>
                <p:oleObj name="Equation" r:id="rId5" imgW="1637589" imgH="4062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719" y="2858316"/>
                        <a:ext cx="3860512" cy="965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58776"/>
            <a:ext cx="2440392" cy="103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Право съединение 12"/>
          <p:cNvCxnSpPr>
            <a:endCxn id="18" idx="4"/>
          </p:cNvCxnSpPr>
          <p:nvPr/>
        </p:nvCxnSpPr>
        <p:spPr>
          <a:xfrm>
            <a:off x="1226304" y="1700960"/>
            <a:ext cx="2800" cy="14491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ъединител &quot;права стрелка&quot; 15"/>
          <p:cNvCxnSpPr/>
          <p:nvPr/>
        </p:nvCxnSpPr>
        <p:spPr>
          <a:xfrm>
            <a:off x="527026" y="3088268"/>
            <a:ext cx="3096344" cy="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527026" y="3026422"/>
            <a:ext cx="108012" cy="12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Овал 17"/>
          <p:cNvSpPr/>
          <p:nvPr/>
        </p:nvSpPr>
        <p:spPr>
          <a:xfrm>
            <a:off x="1175098" y="3026422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Овал 18"/>
          <p:cNvSpPr/>
          <p:nvPr/>
        </p:nvSpPr>
        <p:spPr>
          <a:xfrm>
            <a:off x="2255218" y="3026421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3" name="Съединител &quot;права стрелка&quot; 22"/>
          <p:cNvCxnSpPr/>
          <p:nvPr/>
        </p:nvCxnSpPr>
        <p:spPr>
          <a:xfrm flipV="1">
            <a:off x="1893782" y="2375017"/>
            <a:ext cx="676543" cy="8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5"/>
              <p:cNvSpPr/>
              <p:nvPr/>
            </p:nvSpPr>
            <p:spPr>
              <a:xfrm>
                <a:off x="168626" y="2718936"/>
                <a:ext cx="419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5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6" y="2718936"/>
                <a:ext cx="41953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255726" y="2712966"/>
                <a:ext cx="46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26" y="2712966"/>
                <a:ext cx="46121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5"/>
              <p:cNvSpPr/>
              <p:nvPr/>
            </p:nvSpPr>
            <p:spPr>
              <a:xfrm>
                <a:off x="2255218" y="2712966"/>
                <a:ext cx="544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7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18" y="2712966"/>
                <a:ext cx="54406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авоъгълник 29"/>
              <p:cNvSpPr/>
              <p:nvPr/>
            </p:nvSpPr>
            <p:spPr>
              <a:xfrm>
                <a:off x="3212846" y="3166484"/>
                <a:ext cx="38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Правоъгъл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46" y="3166484"/>
                <a:ext cx="38472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авоъгълник 30"/>
              <p:cNvSpPr/>
              <p:nvPr/>
            </p:nvSpPr>
            <p:spPr>
              <a:xfrm>
                <a:off x="1255726" y="1976687"/>
                <a:ext cx="40998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Правоъгъл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26" y="1976687"/>
                <a:ext cx="409984" cy="4029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авоъгълник 31"/>
              <p:cNvSpPr/>
              <p:nvPr/>
            </p:nvSpPr>
            <p:spPr>
              <a:xfrm>
                <a:off x="1931969" y="1983689"/>
                <a:ext cx="547842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Правоъгъл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969" y="1983689"/>
                <a:ext cx="547842" cy="4029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авоъгълник 32"/>
              <p:cNvSpPr/>
              <p:nvPr/>
            </p:nvSpPr>
            <p:spPr>
              <a:xfrm>
                <a:off x="1264135" y="1298029"/>
                <a:ext cx="47404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kern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Правоъгъл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35" y="1298029"/>
                <a:ext cx="474041" cy="40293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Съединител &quot;права стрелка&quot; 35"/>
          <p:cNvCxnSpPr/>
          <p:nvPr/>
        </p:nvCxnSpPr>
        <p:spPr>
          <a:xfrm flipV="1">
            <a:off x="470220" y="4164482"/>
            <a:ext cx="3669732" cy="5970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70220" y="4108606"/>
            <a:ext cx="108012" cy="123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Овал 37"/>
          <p:cNvSpPr/>
          <p:nvPr/>
        </p:nvSpPr>
        <p:spPr>
          <a:xfrm>
            <a:off x="1118292" y="4108606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Овал 38"/>
          <p:cNvSpPr/>
          <p:nvPr/>
        </p:nvSpPr>
        <p:spPr>
          <a:xfrm>
            <a:off x="2198412" y="4108605"/>
            <a:ext cx="108012" cy="1236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0" name="Съединител &quot;права стрелка&quot; 39"/>
          <p:cNvCxnSpPr/>
          <p:nvPr/>
        </p:nvCxnSpPr>
        <p:spPr>
          <a:xfrm>
            <a:off x="1172298" y="5046423"/>
            <a:ext cx="108012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25"/>
              <p:cNvSpPr/>
              <p:nvPr/>
            </p:nvSpPr>
            <p:spPr>
              <a:xfrm>
                <a:off x="111820" y="3801120"/>
                <a:ext cx="4195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0" y="3801120"/>
                <a:ext cx="419538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5"/>
              <p:cNvSpPr/>
              <p:nvPr/>
            </p:nvSpPr>
            <p:spPr>
              <a:xfrm>
                <a:off x="941690" y="3788147"/>
                <a:ext cx="46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𝑀</m:t>
                      </m:r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2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90" y="3788147"/>
                <a:ext cx="46121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25"/>
              <p:cNvSpPr/>
              <p:nvPr/>
            </p:nvSpPr>
            <p:spPr>
              <a:xfrm>
                <a:off x="2198412" y="3795150"/>
                <a:ext cx="544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bg-BG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12" y="3795150"/>
                <a:ext cx="54406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авоъгълник 43"/>
              <p:cNvSpPr/>
              <p:nvPr/>
            </p:nvSpPr>
            <p:spPr>
              <a:xfrm>
                <a:off x="1429527" y="4621221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4" name="Правоъгъл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527" y="4621221"/>
                <a:ext cx="392287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26230" r="-2656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авоъгълник 44"/>
              <p:cNvSpPr/>
              <p:nvPr/>
            </p:nvSpPr>
            <p:spPr>
              <a:xfrm>
                <a:off x="3702862" y="4251889"/>
                <a:ext cx="384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0" smtClean="0">
                          <a:solidFill>
                            <a:prstClr val="black"/>
                          </a:solidFill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5" name="Правоъгълник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62" y="4251889"/>
                <a:ext cx="384721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Стрелка надясно 45"/>
          <p:cNvSpPr/>
          <p:nvPr/>
        </p:nvSpPr>
        <p:spPr>
          <a:xfrm>
            <a:off x="1211601" y="4116669"/>
            <a:ext cx="638056" cy="1075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Правоъгълник 46"/>
              <p:cNvSpPr/>
              <p:nvPr/>
            </p:nvSpPr>
            <p:spPr>
              <a:xfrm>
                <a:off x="1412616" y="3705674"/>
                <a:ext cx="409984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kern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Правоъгълник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616" y="3705674"/>
                <a:ext cx="409984" cy="402931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Стрелка надясно 50"/>
          <p:cNvSpPr/>
          <p:nvPr/>
        </p:nvSpPr>
        <p:spPr>
          <a:xfrm>
            <a:off x="2301980" y="4116669"/>
            <a:ext cx="1321389" cy="995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авоъгълник 51"/>
              <p:cNvSpPr/>
              <p:nvPr/>
            </p:nvSpPr>
            <p:spPr>
              <a:xfrm>
                <a:off x="2796792" y="3664228"/>
                <a:ext cx="474041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kern="0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b="0" i="1" kern="0" dirty="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2" name="Правоъгъл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792" y="3664228"/>
                <a:ext cx="474041" cy="40293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Стрелка надясно 45"/>
          <p:cNvSpPr/>
          <p:nvPr/>
        </p:nvSpPr>
        <p:spPr>
          <a:xfrm>
            <a:off x="1231663" y="2332838"/>
            <a:ext cx="638056" cy="1075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Стрелка надясно 50"/>
          <p:cNvSpPr/>
          <p:nvPr/>
        </p:nvSpPr>
        <p:spPr>
          <a:xfrm>
            <a:off x="1248936" y="1712925"/>
            <a:ext cx="1321389" cy="995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282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 animBg="1"/>
      <p:bldP spid="18" grpId="0" animBg="1"/>
      <p:bldP spid="19" grpId="0" animBg="1"/>
      <p:bldP spid="25" grpId="0"/>
      <p:bldP spid="26" grpId="0"/>
      <p:bldP spid="27" grpId="0"/>
      <p:bldP spid="30" grpId="0"/>
      <p:bldP spid="31" grpId="0"/>
      <p:bldP spid="32" grpId="0"/>
      <p:bldP spid="33" grpId="0"/>
      <p:bldP spid="44" grpId="0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bg2">
                    <a:lumMod val="50000"/>
                  </a:schemeClr>
                </a:solidFill>
                <a:effectLst/>
              </a:rPr>
              <a:t>КИНЕМАТИКА НА ТОЧКА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7" name="Контейнер за съдържание 5"/>
          <p:cNvSpPr txBox="1">
            <a:spLocks/>
          </p:cNvSpPr>
          <p:nvPr/>
        </p:nvSpPr>
        <p:spPr bwMode="auto">
          <a:xfrm>
            <a:off x="1523811" y="476672"/>
            <a:ext cx="762018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537" indent="0">
              <a:buFont typeface="Wingdings 3" pitchFamily="18" charset="2"/>
              <a:buNone/>
            </a:pPr>
            <a:r>
              <a:rPr lang="bg-BG" dirty="0" smtClean="0">
                <a:solidFill>
                  <a:srgbClr val="00B0F0"/>
                </a:solidFill>
              </a:rPr>
              <a:t>Праволинейно движение на точка</a:t>
            </a:r>
            <a:endParaRPr lang="bg-BG" dirty="0">
              <a:solidFill>
                <a:srgbClr val="00B0F0"/>
              </a:solidFill>
            </a:endParaRPr>
          </a:p>
        </p:txBody>
      </p:sp>
      <p:sp>
        <p:nvSpPr>
          <p:cNvPr id="16" name="Правоъгълник 15"/>
          <p:cNvSpPr/>
          <p:nvPr/>
        </p:nvSpPr>
        <p:spPr>
          <a:xfrm>
            <a:off x="179512" y="1268760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</a:rPr>
              <a:t>Обратната</a:t>
            </a:r>
            <a:r>
              <a:rPr lang="ru-RU" dirty="0">
                <a:solidFill>
                  <a:schemeClr val="accent2"/>
                </a:solidFill>
              </a:rPr>
              <a:t> задача на </a:t>
            </a:r>
            <a:r>
              <a:rPr lang="ru-RU" dirty="0" err="1">
                <a:solidFill>
                  <a:schemeClr val="accent2"/>
                </a:solidFill>
              </a:rPr>
              <a:t>кинематиката</a:t>
            </a:r>
            <a:r>
              <a:rPr lang="ru-RU" dirty="0">
                <a:solidFill>
                  <a:schemeClr val="accent2"/>
                </a:solidFill>
              </a:rPr>
              <a:t> на точка </a:t>
            </a:r>
            <a:r>
              <a:rPr lang="ru-RU" dirty="0"/>
              <a:t>се </a:t>
            </a:r>
            <a:r>
              <a:rPr lang="ru-RU" dirty="0" err="1"/>
              <a:t>състои</a:t>
            </a:r>
            <a:r>
              <a:rPr lang="ru-RU" dirty="0"/>
              <a:t> в </a:t>
            </a:r>
            <a:r>
              <a:rPr lang="ru-RU" dirty="0" err="1"/>
              <a:t>намиране</a:t>
            </a:r>
            <a:r>
              <a:rPr lang="ru-RU" dirty="0"/>
              <a:t> на закона на </a:t>
            </a:r>
            <a:r>
              <a:rPr lang="ru-RU" dirty="0" err="1"/>
              <a:t>движението</a:t>
            </a:r>
            <a:r>
              <a:rPr lang="ru-RU" dirty="0"/>
              <a:t> й по </a:t>
            </a:r>
            <a:r>
              <a:rPr lang="ru-RU" dirty="0" err="1"/>
              <a:t>зададени</a:t>
            </a:r>
            <a:r>
              <a:rPr lang="ru-RU" dirty="0"/>
              <a:t> </a:t>
            </a:r>
            <a:r>
              <a:rPr lang="ru-RU" dirty="0" err="1"/>
              <a:t>кинематични</a:t>
            </a:r>
            <a:r>
              <a:rPr lang="ru-RU" dirty="0"/>
              <a:t> характеристики (</a:t>
            </a:r>
            <a:r>
              <a:rPr lang="ru-RU" dirty="0" err="1"/>
              <a:t>скорост</a:t>
            </a:r>
            <a:r>
              <a:rPr lang="ru-RU" dirty="0"/>
              <a:t>, ускорение) или </a:t>
            </a:r>
            <a:r>
              <a:rPr lang="ru-RU" dirty="0" err="1"/>
              <a:t>геометрични</a:t>
            </a:r>
            <a:r>
              <a:rPr lang="ru-RU" dirty="0"/>
              <a:t> характеристики, от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законът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определен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539552" y="3105835"/>
            <a:ext cx="631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1. </a:t>
            </a:r>
            <a:r>
              <a:rPr lang="ru-RU" dirty="0" err="1"/>
              <a:t>Ускорението</a:t>
            </a:r>
            <a:r>
              <a:rPr lang="ru-RU" dirty="0"/>
              <a:t> е </a:t>
            </a:r>
            <a:r>
              <a:rPr lang="ru-RU" dirty="0" err="1"/>
              <a:t>зададена</a:t>
            </a:r>
            <a:r>
              <a:rPr lang="ru-RU" dirty="0"/>
              <a:t> функция </a:t>
            </a:r>
            <a:r>
              <a:rPr lang="ru-RU" dirty="0" smtClean="0"/>
              <a:t>  </a:t>
            </a:r>
            <a:endParaRPr lang="bg-BG" dirty="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9" name="Об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775194"/>
              </p:ext>
            </p:extLst>
          </p:nvPr>
        </p:nvGraphicFramePr>
        <p:xfrm>
          <a:off x="5759450" y="3025775"/>
          <a:ext cx="11398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4" name="Equation" r:id="rId3" imgW="482400" imgH="190440" progId="Equation.DSMT4">
                  <p:embed/>
                </p:oleObj>
              </mc:Choice>
              <mc:Fallback>
                <p:oleObj name="Equation" r:id="rId3" imgW="482400" imgH="1904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025775"/>
                        <a:ext cx="1139825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авоъгълник 19"/>
          <p:cNvSpPr/>
          <p:nvPr/>
        </p:nvSpPr>
        <p:spPr>
          <a:xfrm>
            <a:off x="561982" y="3685584"/>
            <a:ext cx="6386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2. </a:t>
            </a:r>
            <a:r>
              <a:rPr lang="ru-RU" dirty="0" err="1"/>
              <a:t>Ускорението</a:t>
            </a:r>
            <a:r>
              <a:rPr lang="ru-RU" dirty="0"/>
              <a:t> е </a:t>
            </a:r>
            <a:r>
              <a:rPr lang="ru-RU" dirty="0" err="1"/>
              <a:t>зададена</a:t>
            </a:r>
            <a:r>
              <a:rPr lang="ru-RU" dirty="0"/>
              <a:t> функция </a:t>
            </a:r>
            <a:endParaRPr lang="bg-BG" dirty="0"/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2" name="Об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24616"/>
              </p:ext>
            </p:extLst>
          </p:nvPr>
        </p:nvGraphicFramePr>
        <p:xfrm>
          <a:off x="5764213" y="3584575"/>
          <a:ext cx="1216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5" name="Equation" r:id="rId5" imgW="495000" imgH="190440" progId="Equation.DSMT4">
                  <p:embed/>
                </p:oleObj>
              </mc:Choice>
              <mc:Fallback>
                <p:oleObj name="Equation" r:id="rId5" imgW="495000" imgH="1904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213" y="3584575"/>
                        <a:ext cx="1216025" cy="46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авоъгълник 22"/>
          <p:cNvSpPr/>
          <p:nvPr/>
        </p:nvSpPr>
        <p:spPr>
          <a:xfrm>
            <a:off x="561982" y="4149080"/>
            <a:ext cx="559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Задача 3. </a:t>
            </a:r>
            <a:r>
              <a:rPr lang="ru-RU" dirty="0" err="1"/>
              <a:t>Ускорението</a:t>
            </a:r>
            <a:r>
              <a:rPr lang="ru-RU" dirty="0"/>
              <a:t> е </a:t>
            </a:r>
            <a:r>
              <a:rPr lang="ru-RU" dirty="0" err="1"/>
              <a:t>зададена</a:t>
            </a:r>
            <a:r>
              <a:rPr lang="ru-RU" dirty="0"/>
              <a:t> функция </a:t>
            </a:r>
            <a:endParaRPr lang="bg-BG" dirty="0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25" name="Об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25178"/>
              </p:ext>
            </p:extLst>
          </p:nvPr>
        </p:nvGraphicFramePr>
        <p:xfrm>
          <a:off x="5778797" y="4095079"/>
          <a:ext cx="1169467" cy="47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6" name="Equation" r:id="rId7" imgW="469696" imgH="190417" progId="Equation.DSMT4">
                  <p:embed/>
                </p:oleObj>
              </mc:Choice>
              <mc:Fallback>
                <p:oleObj name="Equation" r:id="rId7" imgW="469696" imgH="19041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797" y="4095079"/>
                        <a:ext cx="1169467" cy="477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66482"/>
              </p:ext>
            </p:extLst>
          </p:nvPr>
        </p:nvGraphicFramePr>
        <p:xfrm>
          <a:off x="2232248" y="4653136"/>
          <a:ext cx="34909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7" name="Equation" r:id="rId9" imgW="1307880" imgH="215640" progId="Equation.DSMT4">
                  <p:embed/>
                </p:oleObj>
              </mc:Choice>
              <mc:Fallback>
                <p:oleObj name="Equation" r:id="rId9" imgW="1307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32248" y="4653136"/>
                        <a:ext cx="3490912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026275"/>
              </p:ext>
            </p:extLst>
          </p:nvPr>
        </p:nvGraphicFramePr>
        <p:xfrm>
          <a:off x="3251200" y="5541963"/>
          <a:ext cx="1922463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8" name="Equation" r:id="rId11" imgW="482400" imgH="177480" progId="Equation.DSMT4">
                  <p:embed/>
                </p:oleObj>
              </mc:Choice>
              <mc:Fallback>
                <p:oleObj name="Equation" r:id="rId11" imgW="482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1200" y="5541963"/>
                        <a:ext cx="1922463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767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0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2"/>
          <p:cNvSpPr txBox="1">
            <a:spLocks/>
          </p:cNvSpPr>
          <p:nvPr/>
        </p:nvSpPr>
        <p:spPr>
          <a:xfrm>
            <a:off x="0" y="116632"/>
            <a:ext cx="4464496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ru-RU" sz="2400" dirty="0" smtClean="0">
                <a:solidFill>
                  <a:srgbClr val="DEDEDE">
                    <a:lumMod val="50000"/>
                  </a:srgbClr>
                </a:solidFill>
                <a:effectLst/>
              </a:rPr>
              <a:t>КИНЕМАТИКА НА ТОЧКА</a:t>
            </a:r>
            <a:endParaRPr lang="en-US" sz="2400" dirty="0">
              <a:solidFill>
                <a:srgbClr val="DEDEDE">
                  <a:lumMod val="50000"/>
                </a:srgbClr>
              </a:solidFill>
              <a:effectLst/>
            </a:endParaRPr>
          </a:p>
        </p:txBody>
      </p:sp>
      <p:sp>
        <p:nvSpPr>
          <p:cNvPr id="20483" name="Контейнер за съдържание 5"/>
          <p:cNvSpPr txBox="1">
            <a:spLocks/>
          </p:cNvSpPr>
          <p:nvPr/>
        </p:nvSpPr>
        <p:spPr bwMode="auto">
          <a:xfrm>
            <a:off x="2332038" y="471927"/>
            <a:ext cx="683412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53548A"/>
              </a:buClr>
              <a:buSzPct val="68000"/>
              <a:buFont typeface="Wingdings 3" pitchFamily="18" charset="2"/>
              <a:buNone/>
            </a:pPr>
            <a:r>
              <a:rPr lang="bg-BG" altLang="bg-BG" sz="2700" dirty="0" smtClean="0">
                <a:solidFill>
                  <a:srgbClr val="00B0F0"/>
                </a:solidFill>
              </a:rPr>
              <a:t>Криволинейно движение на точка</a:t>
            </a:r>
          </a:p>
        </p:txBody>
      </p:sp>
      <p:graphicFrame>
        <p:nvGraphicFramePr>
          <p:cNvPr id="11" name="Обект 10"/>
          <p:cNvGraphicFramePr>
            <a:graphicFrameLocks noChangeAspect="1"/>
          </p:cNvGraphicFramePr>
          <p:nvPr/>
        </p:nvGraphicFramePr>
        <p:xfrm>
          <a:off x="1216025" y="3875088"/>
          <a:ext cx="18002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3" imgW="634725" imgH="203112" progId="Equation.DSMT4">
                  <p:embed/>
                </p:oleObj>
              </mc:Choice>
              <mc:Fallback>
                <p:oleObj name="Equation" r:id="rId3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3875088"/>
                        <a:ext cx="1800225" cy="563562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ект 11"/>
          <p:cNvGraphicFramePr>
            <a:graphicFrameLocks noChangeAspect="1"/>
          </p:cNvGraphicFramePr>
          <p:nvPr/>
        </p:nvGraphicFramePr>
        <p:xfrm>
          <a:off x="4541838" y="5373688"/>
          <a:ext cx="38369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5" imgW="1396394" imgH="406224" progId="Equation.DSMT4">
                  <p:embed/>
                </p:oleObj>
              </mc:Choice>
              <mc:Fallback>
                <p:oleObj name="Equation" r:id="rId5" imgW="139639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373688"/>
                        <a:ext cx="3836987" cy="112395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Извито съединение 35"/>
          <p:cNvCxnSpPr/>
          <p:nvPr/>
        </p:nvCxnSpPr>
        <p:spPr>
          <a:xfrm>
            <a:off x="2174875" y="1223963"/>
            <a:ext cx="1800225" cy="1704975"/>
          </a:xfrm>
          <a:prstGeom prst="curvedConnector3">
            <a:avLst>
              <a:gd name="adj1" fmla="val 2543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ъединител &quot;права стрелка&quot; 36"/>
          <p:cNvCxnSpPr/>
          <p:nvPr/>
        </p:nvCxnSpPr>
        <p:spPr>
          <a:xfrm>
            <a:off x="1033463" y="3273425"/>
            <a:ext cx="3313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Съединител &quot;права стрелка&quot; 37"/>
          <p:cNvCxnSpPr/>
          <p:nvPr/>
        </p:nvCxnSpPr>
        <p:spPr>
          <a:xfrm flipV="1">
            <a:off x="1033463" y="682625"/>
            <a:ext cx="0" cy="2590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Съединител &quot;права стрелка&quot; 38"/>
          <p:cNvCxnSpPr/>
          <p:nvPr/>
        </p:nvCxnSpPr>
        <p:spPr>
          <a:xfrm flipH="1">
            <a:off x="98425" y="3273425"/>
            <a:ext cx="935038" cy="1081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4868" y="2904825"/>
            <a:ext cx="559213" cy="46166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41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115221" y="3814217"/>
            <a:ext cx="426399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42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0052" y="3451263"/>
            <a:ext cx="426399" cy="461665"/>
          </a:xfrm>
          <a:prstGeom prst="rect">
            <a:avLst/>
          </a:prstGeom>
          <a:blipFill rotWithShape="1">
            <a:blip r:embed="rId9"/>
            <a:stretch>
              <a:fillRect b="-5263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43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1602" y="681869"/>
            <a:ext cx="407932" cy="4616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44" name="Дъга 43"/>
          <p:cNvSpPr/>
          <p:nvPr/>
        </p:nvSpPr>
        <p:spPr>
          <a:xfrm>
            <a:off x="782638" y="925513"/>
            <a:ext cx="1512887" cy="777875"/>
          </a:xfrm>
          <a:prstGeom prst="arc">
            <a:avLst>
              <a:gd name="adj1" fmla="val 16200000"/>
              <a:gd name="adj2" fmla="val 21005676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black"/>
              </a:solidFill>
            </a:endParaRPr>
          </a:p>
        </p:txBody>
      </p:sp>
      <p:sp>
        <p:nvSpPr>
          <p:cNvPr id="45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33463" y="1070508"/>
            <a:ext cx="639470" cy="46166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46" name="Овал 45"/>
          <p:cNvSpPr/>
          <p:nvPr/>
        </p:nvSpPr>
        <p:spPr>
          <a:xfrm>
            <a:off x="1360488" y="785813"/>
            <a:ext cx="215900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2116138" y="1084263"/>
            <a:ext cx="215900" cy="230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2552700" y="2138363"/>
            <a:ext cx="215900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9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68715" y="1969822"/>
            <a:ext cx="632353" cy="46166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50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27656" y="825885"/>
            <a:ext cx="522387" cy="46166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51" name="Правоъгълник 5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56793" y="1873936"/>
            <a:ext cx="406200" cy="461665"/>
          </a:xfrm>
          <a:prstGeom prst="rect">
            <a:avLst/>
          </a:prstGeom>
          <a:blipFill rotWithShape="1">
            <a:blip r:embed="rId14"/>
            <a:stretch>
              <a:fillRect t="-23684" r="-31818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52" name="Правоъгълник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5383" y="1685674"/>
            <a:ext cx="588944" cy="461665"/>
          </a:xfrm>
          <a:prstGeom prst="rect">
            <a:avLst/>
          </a:prstGeom>
          <a:blipFill rotWithShape="1">
            <a:blip r:embed="rId15"/>
            <a:stretch>
              <a:fillRect t="-24000" r="-52577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53" name="Правоъгълник 5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3444" y="2574046"/>
            <a:ext cx="501163" cy="461665"/>
          </a:xfrm>
          <a:prstGeom prst="rect">
            <a:avLst/>
          </a:prstGeom>
          <a:blipFill rotWithShape="1">
            <a:blip r:embed="rId16"/>
            <a:stretch>
              <a:fillRect t="-23684" r="-26829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54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21301" y="530814"/>
            <a:ext cx="402546" cy="461665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cxnSp>
        <p:nvCxnSpPr>
          <p:cNvPr id="55" name="Съединител &quot;права стрелка&quot; 54"/>
          <p:cNvCxnSpPr/>
          <p:nvPr/>
        </p:nvCxnSpPr>
        <p:spPr>
          <a:xfrm flipV="1">
            <a:off x="1033463" y="1281113"/>
            <a:ext cx="1114425" cy="1992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Съединител &quot;права стрелка&quot; 55"/>
          <p:cNvCxnSpPr>
            <a:endCxn id="48" idx="3"/>
          </p:cNvCxnSpPr>
          <p:nvPr/>
        </p:nvCxnSpPr>
        <p:spPr>
          <a:xfrm flipV="1">
            <a:off x="1033463" y="2335213"/>
            <a:ext cx="1550987" cy="938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Съединител &quot;права стрелка&quot; 56"/>
          <p:cNvCxnSpPr/>
          <p:nvPr/>
        </p:nvCxnSpPr>
        <p:spPr>
          <a:xfrm>
            <a:off x="2244725" y="1236663"/>
            <a:ext cx="431800" cy="105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Извито съединение 57"/>
          <p:cNvCxnSpPr/>
          <p:nvPr/>
        </p:nvCxnSpPr>
        <p:spPr>
          <a:xfrm>
            <a:off x="6551613" y="2022475"/>
            <a:ext cx="1800225" cy="1704975"/>
          </a:xfrm>
          <a:prstGeom prst="curvedConnector3">
            <a:avLst>
              <a:gd name="adj1" fmla="val 2543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ъединител &quot;права стрелка&quot; 58"/>
          <p:cNvCxnSpPr/>
          <p:nvPr/>
        </p:nvCxnSpPr>
        <p:spPr>
          <a:xfrm>
            <a:off x="5411788" y="4071938"/>
            <a:ext cx="33115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Съединител &quot;права стрелка&quot; 59"/>
          <p:cNvCxnSpPr/>
          <p:nvPr/>
        </p:nvCxnSpPr>
        <p:spPr>
          <a:xfrm flipV="1">
            <a:off x="5411788" y="1479550"/>
            <a:ext cx="0" cy="25923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ъединител &quot;права стрелка&quot; 60"/>
          <p:cNvCxnSpPr/>
          <p:nvPr/>
        </p:nvCxnSpPr>
        <p:spPr>
          <a:xfrm flipH="1">
            <a:off x="4475163" y="4071938"/>
            <a:ext cx="936625" cy="10795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52234" y="3702687"/>
            <a:ext cx="559213" cy="461665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63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62145" y="4612079"/>
            <a:ext cx="426399" cy="461665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64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97418" y="4249125"/>
            <a:ext cx="426399" cy="461665"/>
          </a:xfrm>
          <a:prstGeom prst="rect">
            <a:avLst/>
          </a:prstGeom>
          <a:blipFill rotWithShape="1">
            <a:blip r:embed="rId20"/>
            <a:stretch>
              <a:fillRect b="-5263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65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8968" y="1479731"/>
            <a:ext cx="407932" cy="461665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66" name="Дъга 65"/>
          <p:cNvSpPr/>
          <p:nvPr/>
        </p:nvSpPr>
        <p:spPr>
          <a:xfrm>
            <a:off x="5160963" y="1724025"/>
            <a:ext cx="1511300" cy="777875"/>
          </a:xfrm>
          <a:prstGeom prst="arc">
            <a:avLst>
              <a:gd name="adj1" fmla="val 16200000"/>
              <a:gd name="adj2" fmla="val 21005676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black"/>
              </a:solidFill>
            </a:endParaRPr>
          </a:p>
        </p:txBody>
      </p:sp>
      <p:sp>
        <p:nvSpPr>
          <p:cNvPr id="67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10829" y="1868370"/>
            <a:ext cx="639470" cy="461665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68" name="Овал 67"/>
          <p:cNvSpPr/>
          <p:nvPr/>
        </p:nvSpPr>
        <p:spPr>
          <a:xfrm>
            <a:off x="5737225" y="1584325"/>
            <a:ext cx="215900" cy="2301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6494463" y="1881188"/>
            <a:ext cx="215900" cy="231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72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5022" y="1623747"/>
            <a:ext cx="522387" cy="461665"/>
          </a:xfrm>
          <a:prstGeom prst="rect">
            <a:avLst/>
          </a:prstGeom>
          <a:blipFill rotWithShape="1">
            <a:blip r:embed="rId23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73" name="Правоъгълник 7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34159" y="2671798"/>
            <a:ext cx="406200" cy="461665"/>
          </a:xfrm>
          <a:prstGeom prst="rect">
            <a:avLst/>
          </a:prstGeom>
          <a:blipFill rotWithShape="1">
            <a:blip r:embed="rId24"/>
            <a:stretch>
              <a:fillRect t="-23684" r="-31818"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sp>
        <p:nvSpPr>
          <p:cNvPr id="76" name="Rectangle 2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48926" y="1259217"/>
            <a:ext cx="402546" cy="461665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  <p:cxnSp>
        <p:nvCxnSpPr>
          <p:cNvPr id="77" name="Съединител &quot;права стрелка&quot; 76"/>
          <p:cNvCxnSpPr>
            <a:endCxn id="69" idx="3"/>
          </p:cNvCxnSpPr>
          <p:nvPr/>
        </p:nvCxnSpPr>
        <p:spPr>
          <a:xfrm flipV="1">
            <a:off x="5411788" y="2079625"/>
            <a:ext cx="1114425" cy="1992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" name="Съединител &quot;права стрелка&quot; 2"/>
          <p:cNvCxnSpPr/>
          <p:nvPr/>
        </p:nvCxnSpPr>
        <p:spPr>
          <a:xfrm>
            <a:off x="6672263" y="2032000"/>
            <a:ext cx="747712" cy="788988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1" name="Правоъгълник 8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27409" y="2078951"/>
            <a:ext cx="484556" cy="506421"/>
          </a:xfrm>
          <a:prstGeom prst="rect">
            <a:avLst/>
          </a:prstGeom>
          <a:blipFill rotWithShape="1">
            <a:blip r:embed="rId26"/>
            <a:stretch>
              <a:fillRect/>
            </a:stretch>
          </a:blipFill>
        </p:spPr>
        <p:txBody>
          <a:bodyPr/>
          <a:lstStyle/>
          <a:p>
            <a:r>
              <a:rPr lang="bg-BG">
                <a:noFill/>
                <a:latin typeface="Georgia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846481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68" grpId="0" animBg="1"/>
      <p:bldP spid="6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адски">
  <a:themeElements>
    <a:clrScheme name="Градски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радски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радски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Градски">
  <a:themeElements>
    <a:clrScheme name="Градски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радски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радски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Градски">
  <a:themeElements>
    <a:clrScheme name="Градски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радски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радски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Градски">
  <a:themeElements>
    <a:clrScheme name="Градски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радски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радски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1592</TotalTime>
  <Words>978</Words>
  <Application>Microsoft Office PowerPoint</Application>
  <PresentationFormat>On-screen Show (4:3)</PresentationFormat>
  <Paragraphs>230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Arial</vt:lpstr>
      <vt:lpstr>Arial Narrow</vt:lpstr>
      <vt:lpstr>Calibri</vt:lpstr>
      <vt:lpstr>Cambria Math</vt:lpstr>
      <vt:lpstr>Constantia</vt:lpstr>
      <vt:lpstr>Georgia</vt:lpstr>
      <vt:lpstr>Lucida Sans Unicode</vt:lpstr>
      <vt:lpstr>Times New Roman</vt:lpstr>
      <vt:lpstr>Trebuchet MS</vt:lpstr>
      <vt:lpstr>Wingdings</vt:lpstr>
      <vt:lpstr>Wingdings 2</vt:lpstr>
      <vt:lpstr>Wingdings 3</vt:lpstr>
      <vt:lpstr>Градски</vt:lpstr>
      <vt:lpstr>1_Градски</vt:lpstr>
      <vt:lpstr>2_Градски</vt:lpstr>
      <vt:lpstr>3_Градски</vt:lpstr>
      <vt:lpstr>Equation</vt:lpstr>
      <vt:lpstr>Кинематика на механизмите</vt:lpstr>
      <vt:lpstr>PowerPoint Presentation</vt:lpstr>
      <vt:lpstr>КИНЕМАТИКА НА МЕХАНИЗМИТЕ </vt:lpstr>
      <vt:lpstr>КИНЕМАТИКА НА ТОЧКА </vt:lpstr>
      <vt:lpstr>КИНЕМАТИКА НА ТОЧКА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Машинознание</dc:title>
  <dc:creator>sasho&amp;yana</dc:creator>
  <cp:lastModifiedBy>Vutko</cp:lastModifiedBy>
  <cp:revision>137</cp:revision>
  <dcterms:created xsi:type="dcterms:W3CDTF">2012-02-08T18:51:19Z</dcterms:created>
  <dcterms:modified xsi:type="dcterms:W3CDTF">2017-02-28T06:53:21Z</dcterms:modified>
</cp:coreProperties>
</file>