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60" r:id="rId3"/>
    <p:sldId id="280" r:id="rId4"/>
    <p:sldId id="257" r:id="rId5"/>
    <p:sldId id="337" r:id="rId6"/>
    <p:sldId id="338" r:id="rId7"/>
    <p:sldId id="339" r:id="rId8"/>
    <p:sldId id="340" r:id="rId9"/>
    <p:sldId id="352" r:id="rId10"/>
    <p:sldId id="361" r:id="rId11"/>
    <p:sldId id="343" r:id="rId12"/>
    <p:sldId id="363" r:id="rId13"/>
    <p:sldId id="356" r:id="rId14"/>
    <p:sldId id="342" r:id="rId15"/>
    <p:sldId id="348" r:id="rId16"/>
    <p:sldId id="353" r:id="rId17"/>
    <p:sldId id="357" r:id="rId18"/>
    <p:sldId id="349" r:id="rId19"/>
    <p:sldId id="350" r:id="rId20"/>
    <p:sldId id="358" r:id="rId21"/>
    <p:sldId id="355" r:id="rId22"/>
    <p:sldId id="362" r:id="rId23"/>
    <p:sldId id="354" r:id="rId24"/>
    <p:sldId id="359" r:id="rId25"/>
    <p:sldId id="341" r:id="rId26"/>
    <p:sldId id="344" r:id="rId27"/>
    <p:sldId id="345" r:id="rId28"/>
    <p:sldId id="347" r:id="rId29"/>
    <p:sldId id="364" r:id="rId30"/>
    <p:sldId id="336" r:id="rId31"/>
    <p:sldId id="36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94660"/>
  </p:normalViewPr>
  <p:slideViewPr>
    <p:cSldViewPr>
      <p:cViewPr varScale="1">
        <p:scale>
          <a:sx n="110" d="100"/>
          <a:sy n="110" d="100"/>
        </p:scale>
        <p:origin x="-165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2436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B996DB-D4E8-49F9-B34C-3D8C9F1D85C1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8A7704C-E8C0-473D-B92F-30DC7FFC3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8294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77DBB-5E50-49B5-9EDB-FE7D6D9FA405}" type="datetimeFigureOut">
              <a:rPr lang="bg-BG" smtClean="0"/>
              <a:pPr/>
              <a:t>12.4.2017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AF185-2AEC-4D3A-B38D-6153F8F5364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8255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AF185-2AEC-4D3A-B38D-6153F8F5364B}" type="slidenum">
              <a:rPr lang="bg-BG" smtClean="0"/>
              <a:pPr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330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AF185-2AEC-4D3A-B38D-6153F8F5364B}" type="slidenum">
              <a:rPr lang="bg-BG" smtClean="0"/>
              <a:pPr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64494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ен триъгълник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Групиране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Свободна форма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Свободна форма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Свободна форма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Право съединение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bg-BG" smtClean="0"/>
              <a:t>Щракнете за редакция стил подзагл. обр.</a:t>
            </a:r>
            <a:endParaRPr lang="en-US"/>
          </a:p>
        </p:txBody>
      </p:sp>
      <p:sp>
        <p:nvSpPr>
          <p:cNvPr id="11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478371E-7FC5-47AF-8AFC-460BC883C079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12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2D65E92-0A8D-43AB-99AE-16D5A2CD8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83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47DC-CEAA-4FF1-81F8-49DBC24C452A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5" name="Контейнер за долния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58C7B-B36B-4419-A60E-B85B1023A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420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A06F9-8C5D-4BF1-B562-F8153F56BAEE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5" name="Контейнер за долния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18BDD-6032-43F8-A400-B89BF7F15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Контейнер за 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904FA-BD7A-418B-9409-E67B1746C97D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5" name="Контейнер за долния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EF5D3-D7F4-42A0-A58F-381F78B98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267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-образна стрелка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V-образна стрелка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6D9F8-3222-4102-85DE-95D47EA55C66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7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5E6ABF-9A1F-4602-B72E-7FDBFCB62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302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DF30BD-0E67-4132-82DF-F7DD20E41F03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D1DB66-7F06-42AB-B79B-35F89E868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67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010B87-D114-45E1-8DA7-D901EDC4D15E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D943E8-F978-4AC3-8282-B250E0B9A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906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45B59B-CEFE-4DA5-A2CB-DFAB5562DC09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AC760F2-E17A-4E58-A5EC-2A2F3D22C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96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E583B-6300-46AE-A31F-CCC11C405474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3" name="Контейнер за долния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Контейнер за номер на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A0690-0E50-442A-9BB3-D960AA014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34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A44124-36FA-4155-A8A1-288D41056710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B4A53B-B390-4A26-AAD2-E720A7354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3820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вободна форма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Свободна форма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Правоъгълен триъгълник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Право съединение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-образна стрелка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V-образна стрелка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bg-BG" noProof="0" smtClean="0"/>
              <a:t>Щракнете върху иконата, за да добавите картина</a:t>
            </a:r>
            <a:endParaRPr lang="en-US" noProof="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11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415251-0B64-474F-873F-F5CB32DC4FE4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12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C253670-5091-4988-A7E4-261164430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9859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вободна форма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Свободна форма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Правоъгълен триъгъл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1033" name="Текстов контейне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smtClean="0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02E8EF3-4F3D-48CB-8949-C0A50BA25B8B}" type="datetimeFigureOut">
              <a:rPr lang="en-US"/>
              <a:pPr>
                <a:defRPr/>
              </a:pPr>
              <a:t>4/12/2017</a:t>
            </a:fld>
            <a:endParaRPr lang="en-US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C29EA81-5954-46FB-9A9A-581DA6B7C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E:\&#1077;&#1082;&#1089;&#1087;&#1077;&#1088;&#1080;&#1084;&#1077;&#1085;&#1090;%20-%20&#1088;&#1077;&#1079;&#1086;&#1085;&#1072;&#1085;&#1089;\&#1088;&#1077;&#1079;&#1086;&#1085;&#1072;&#1085;&#1089;\KES-resonance.MOV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enk_KuzkN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_KeL0XtEj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VOaynQg_a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Kcp8xkTvc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10" Type="http://schemas.openxmlformats.org/officeDocument/2006/relationships/hyperlink" Target="https://www.youtube.com/watch?v=2R4QQmCY4JU" TargetMode="External"/><Relationship Id="rId4" Type="http://schemas.openxmlformats.org/officeDocument/2006/relationships/image" Target="../media/image42.jpeg"/><Relationship Id="rId9" Type="http://schemas.openxmlformats.org/officeDocument/2006/relationships/image" Target="../media/image4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_4rwxU1cbw" TargetMode="External"/><Relationship Id="rId2" Type="http://schemas.openxmlformats.org/officeDocument/2006/relationships/hyperlink" Target="https://www.youtube.com/watch?v=C-oekaSZK5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2828527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7200" dirty="0" smtClean="0">
                <a:solidFill>
                  <a:schemeClr val="bg2">
                    <a:lumMod val="50000"/>
                  </a:schemeClr>
                </a:solidFill>
              </a:rPr>
              <a:t>ЛАГЕРНИ ОПОРИ</a:t>
            </a:r>
            <a:endParaRPr lang="en-US" sz="7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А.1 Оси и валове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0198" y="818867"/>
            <a:ext cx="427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Изчисляване на оси и прави валове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3808" y="1988840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Изчисляване на </a:t>
            </a:r>
            <a:r>
              <a:rPr lang="bg-BG" dirty="0" smtClean="0">
                <a:solidFill>
                  <a:srgbClr val="0070C0"/>
                </a:solidFill>
              </a:rPr>
              <a:t>якост </a:t>
            </a:r>
            <a:endParaRPr lang="bg-BG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210" y="2358171"/>
            <a:ext cx="8610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Осите, както и валовете, пренасящи сравнително </a:t>
            </a:r>
            <a:r>
              <a:rPr lang="ru-RU" dirty="0">
                <a:solidFill>
                  <a:srgbClr val="0070C0"/>
                </a:solidFill>
              </a:rPr>
              <a:t>малък въртящ момент</a:t>
            </a:r>
            <a:r>
              <a:rPr lang="ru-RU" dirty="0"/>
              <a:t>, но натоварени </a:t>
            </a:r>
            <a:r>
              <a:rPr lang="ru-RU" dirty="0">
                <a:solidFill>
                  <a:srgbClr val="0070C0"/>
                </a:solidFill>
              </a:rPr>
              <a:t>с голям огъващ момент</a:t>
            </a:r>
            <a:r>
              <a:rPr lang="ru-RU" dirty="0"/>
              <a:t>, се изчисляват на </a:t>
            </a:r>
            <a:r>
              <a:rPr lang="ru-RU" dirty="0" smtClean="0">
                <a:solidFill>
                  <a:srgbClr val="0070C0"/>
                </a:solidFill>
              </a:rPr>
              <a:t>огъване.</a:t>
            </a:r>
            <a:endParaRPr lang="bg-BG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5536" y="3938817"/>
            <a:ext cx="3191964" cy="1031629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8" name="Rectangle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16016" y="4176029"/>
            <a:ext cx="2779543" cy="557204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670" y="5085184"/>
            <a:ext cx="2870851" cy="956929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20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02298" y="5061599"/>
            <a:ext cx="3251531" cy="956929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sp>
        <p:nvSpPr>
          <p:cNvPr id="10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94439" y="6140823"/>
            <a:ext cx="2822696" cy="614142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761724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20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А.1 Оси и валове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516" y="836712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Изчисляването на </a:t>
            </a:r>
            <a:r>
              <a:rPr lang="ru-RU" dirty="0">
                <a:solidFill>
                  <a:srgbClr val="0070C0"/>
                </a:solidFill>
              </a:rPr>
              <a:t>прави валове на якост </a:t>
            </a:r>
            <a:r>
              <a:rPr lang="ru-RU" dirty="0"/>
              <a:t>се прави като се отчита натоварването на </a:t>
            </a:r>
            <a:r>
              <a:rPr lang="ru-RU" dirty="0">
                <a:solidFill>
                  <a:srgbClr val="0070C0"/>
                </a:solidFill>
              </a:rPr>
              <a:t>усукване и на огъване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На </a:t>
            </a:r>
            <a:r>
              <a:rPr lang="ru-RU" dirty="0">
                <a:solidFill>
                  <a:srgbClr val="0070C0"/>
                </a:solidFill>
              </a:rPr>
              <a:t>усукване се изчисляват валовете</a:t>
            </a:r>
            <a:r>
              <a:rPr lang="ru-RU" dirty="0"/>
              <a:t>, натоварени на </a:t>
            </a:r>
            <a:r>
              <a:rPr lang="ru-RU" dirty="0">
                <a:solidFill>
                  <a:srgbClr val="0070C0"/>
                </a:solidFill>
              </a:rPr>
              <a:t>чисто усукване </a:t>
            </a:r>
            <a:r>
              <a:rPr lang="ru-RU" dirty="0"/>
              <a:t>и валовете, които освен на усукване са натоварени с </a:t>
            </a:r>
            <a:r>
              <a:rPr lang="ru-RU" dirty="0">
                <a:solidFill>
                  <a:srgbClr val="0070C0"/>
                </a:solidFill>
              </a:rPr>
              <a:t>относително малки огъващи моменти.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2843808" y="2355933"/>
                <a:ext cx="2898935" cy="98924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8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bg-BG" sz="2800" i="0">
                              <a:latin typeface="Cambria Math"/>
                            </a:rPr>
                            <m:t>ус</m:t>
                          </m:r>
                        </m:sub>
                      </m:sSub>
                      <m:r>
                        <a:rPr lang="bg-BG" sz="28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800" i="0">
                                  <a:latin typeface="Cambria Math"/>
                                </a:rPr>
                                <m:t>М</m:t>
                              </m:r>
                            </m:e>
                            <m:sub>
                              <m:r>
                                <a:rPr lang="bg-BG" sz="2800" i="0">
                                  <a:latin typeface="Cambria Math"/>
                                </a:rPr>
                                <m:t>ус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bg-BG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8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bg-BG" sz="2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bg-BG" sz="2800" i="0">
                          <a:latin typeface="Cambria Math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bg-BG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800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bg-BG" sz="2800" i="0">
                                  <a:latin typeface="Cambria Math"/>
                                </a:rPr>
                                <m:t>ус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2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355933"/>
                <a:ext cx="2898935" cy="98924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598849" y="3599936"/>
                <a:ext cx="1347292" cy="4283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000">
                              <a:latin typeface="Cambria Math"/>
                            </a:rPr>
                            <m:t>М</m:t>
                          </m:r>
                        </m:e>
                        <m:sub>
                          <m:r>
                            <a:rPr lang="bg-BG" sz="2000" i="0">
                              <a:latin typeface="Cambria Math"/>
                            </a:rPr>
                            <m:t>ус</m:t>
                          </m:r>
                        </m:sub>
                      </m:sSub>
                      <m:r>
                        <a:rPr lang="bg-BG" sz="2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000" i="0">
                              <a:latin typeface="Cambria Math"/>
                            </a:rPr>
                            <m:t>М</m:t>
                          </m:r>
                        </m:e>
                        <m:sub>
                          <m:r>
                            <a:rPr lang="bg-BG" sz="20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bg-BG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49" y="3599936"/>
                <a:ext cx="1347292" cy="42838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063871" y="3658991"/>
            <a:ext cx="3757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е натоварващ въртящ момент;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989404" y="4169985"/>
                <a:ext cx="566181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bg-BG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bg-BG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04" y="4169985"/>
                <a:ext cx="566181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051720" y="4246929"/>
            <a:ext cx="6876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е</a:t>
            </a:r>
            <a:r>
              <a:rPr lang="en-US" dirty="0" smtClean="0"/>
              <a:t> </a:t>
            </a:r>
            <a:r>
              <a:rPr lang="ru-RU" dirty="0" smtClean="0"/>
              <a:t>полярен </a:t>
            </a:r>
            <a:r>
              <a:rPr lang="ru-RU" dirty="0"/>
              <a:t>съпротивителен момент на сечението на вала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858856" y="4869160"/>
                <a:ext cx="753027" cy="4505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bg-BG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bg-BG" sz="2000" i="0">
                                  <a:latin typeface="Cambria Math"/>
                                </a:rPr>
                                <m:t>ус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2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56" y="4869160"/>
                <a:ext cx="753027" cy="450508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051720" y="47712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</a:t>
            </a:r>
            <a:r>
              <a:rPr lang="ru-RU" dirty="0" smtClean="0"/>
              <a:t> занижено </a:t>
            </a:r>
            <a:r>
              <a:rPr lang="ru-RU" dirty="0"/>
              <a:t>допустимо напрежение на усукване за материала на вала.</a:t>
            </a:r>
            <a:endParaRPr lang="bg-BG" dirty="0"/>
          </a:p>
        </p:txBody>
      </p:sp>
      <p:sp>
        <p:nvSpPr>
          <p:cNvPr id="14" name="Rectangle 13"/>
          <p:cNvSpPr/>
          <p:nvPr/>
        </p:nvSpPr>
        <p:spPr>
          <a:xfrm>
            <a:off x="396494" y="551723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Когато валът е натоварен с </a:t>
            </a:r>
            <a:r>
              <a:rPr lang="ru-RU" dirty="0">
                <a:solidFill>
                  <a:srgbClr val="0070C0"/>
                </a:solidFill>
              </a:rPr>
              <a:t>огъващи сили</a:t>
            </a:r>
            <a:r>
              <a:rPr lang="ru-RU" dirty="0"/>
              <a:t>, които </a:t>
            </a:r>
            <a:r>
              <a:rPr lang="ru-RU" dirty="0">
                <a:solidFill>
                  <a:srgbClr val="0070C0"/>
                </a:solidFill>
              </a:rPr>
              <a:t>не лежат в една равнина,</a:t>
            </a:r>
            <a:r>
              <a:rPr lang="ru-RU" dirty="0"/>
              <a:t> изчисляването е на </a:t>
            </a:r>
            <a:r>
              <a:rPr lang="ru-RU" dirty="0">
                <a:solidFill>
                  <a:srgbClr val="0070C0"/>
                </a:solidFill>
              </a:rPr>
              <a:t>сложна якост. 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894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А.1 Оси и валове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908720"/>
            <a:ext cx="3960440" cy="297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08" y="922071"/>
            <a:ext cx="3906180" cy="29296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152" y="4005064"/>
            <a:ext cx="3707904" cy="2780928"/>
          </a:xfrm>
          <a:prstGeom prst="rect">
            <a:avLst/>
          </a:prstGeom>
        </p:spPr>
      </p:pic>
      <p:sp>
        <p:nvSpPr>
          <p:cNvPr id="18" name="Action Button: Movie 17">
            <a:hlinkClick r:id="rId6" action="ppaction://hlinkfile" highlightClick="1"/>
          </p:cNvPr>
          <p:cNvSpPr/>
          <p:nvPr/>
        </p:nvSpPr>
        <p:spPr>
          <a:xfrm>
            <a:off x="5868144" y="4797152"/>
            <a:ext cx="1800200" cy="1008112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3146" y="3918807"/>
            <a:ext cx="3707904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160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442" y="1688034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Според </a:t>
            </a:r>
            <a:r>
              <a:rPr lang="ru-RU" dirty="0">
                <a:solidFill>
                  <a:srgbClr val="FF0000"/>
                </a:solidFill>
              </a:rPr>
              <a:t>посоката на действие на натоварващите сили</a:t>
            </a:r>
            <a:r>
              <a:rPr lang="ru-RU" dirty="0">
                <a:solidFill>
                  <a:prstClr val="black"/>
                </a:solidFill>
              </a:rPr>
              <a:t> лагерите биват: 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dirty="0" smtClean="0">
                <a:solidFill>
                  <a:prstClr val="black"/>
                </a:solidFill>
              </a:rPr>
              <a:t>радиални </a:t>
            </a:r>
            <a:r>
              <a:rPr lang="ru-RU" dirty="0">
                <a:solidFill>
                  <a:prstClr val="black"/>
                </a:solidFill>
              </a:rPr>
              <a:t>– възприемат радиални сили, перпендикулярни на оста на шийката; 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dirty="0" smtClean="0">
                <a:solidFill>
                  <a:prstClr val="black"/>
                </a:solidFill>
              </a:rPr>
              <a:t>аксиални </a:t>
            </a:r>
            <a:r>
              <a:rPr lang="ru-RU" dirty="0">
                <a:solidFill>
                  <a:prstClr val="black"/>
                </a:solidFill>
              </a:rPr>
              <a:t>– възприемат сили, които действат по оста на лагера; 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dirty="0" smtClean="0">
                <a:solidFill>
                  <a:prstClr val="black"/>
                </a:solidFill>
              </a:rPr>
              <a:t>комбинирани </a:t>
            </a:r>
            <a:r>
              <a:rPr lang="ru-RU" dirty="0">
                <a:solidFill>
                  <a:prstClr val="black"/>
                </a:solidFill>
              </a:rPr>
              <a:t>– радиално-аксиални – възприемат както радиални, така и аксиални сили.</a:t>
            </a:r>
            <a:endParaRPr lang="bg-BG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981" y="3429000"/>
            <a:ext cx="86860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prstClr val="black"/>
                </a:solidFill>
              </a:rPr>
              <a:t>Според </a:t>
            </a:r>
            <a:r>
              <a:rPr lang="ru-RU" dirty="0">
                <a:solidFill>
                  <a:srgbClr val="FF0000"/>
                </a:solidFill>
              </a:rPr>
              <a:t>вида на триенето между подвижните и неподвижните части</a:t>
            </a:r>
            <a:r>
              <a:rPr lang="ru-RU" dirty="0">
                <a:solidFill>
                  <a:prstClr val="black"/>
                </a:solidFill>
              </a:rPr>
              <a:t>, лагерите биват: 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dirty="0" smtClean="0">
                <a:solidFill>
                  <a:prstClr val="black"/>
                </a:solidFill>
              </a:rPr>
              <a:t>плъзгащи </a:t>
            </a:r>
            <a:r>
              <a:rPr lang="ru-RU" dirty="0">
                <a:solidFill>
                  <a:prstClr val="black"/>
                </a:solidFill>
              </a:rPr>
              <a:t>лагери – опорната повърхнина на подвижното тяло се плъзга по лагерната повърхнина при непосредствен контакт между тях, триенето е при плъзгане; 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dirty="0" smtClean="0">
                <a:solidFill>
                  <a:prstClr val="black"/>
                </a:solidFill>
              </a:rPr>
              <a:t>търкалящи </a:t>
            </a:r>
            <a:r>
              <a:rPr lang="ru-RU" dirty="0">
                <a:solidFill>
                  <a:prstClr val="black"/>
                </a:solidFill>
              </a:rPr>
              <a:t>лагери – опорната повърхнина на подвижното тяло и лагерната повърхнина са разделени с междинни търкалящи тела, триенето е при търкаляне.</a:t>
            </a:r>
            <a:endParaRPr lang="bg-BG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442" y="764704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Подвижните оси и валове се разполагат върху </a:t>
            </a:r>
            <a:r>
              <a:rPr lang="ru-RU" dirty="0">
                <a:solidFill>
                  <a:srgbClr val="FF0000"/>
                </a:solidFill>
              </a:rPr>
              <a:t>специални опори</a:t>
            </a:r>
            <a:r>
              <a:rPr lang="ru-RU" dirty="0"/>
              <a:t>, известни с името лагери. Опорните повърхнини са различни. Използват се </a:t>
            </a:r>
            <a:r>
              <a:rPr lang="ru-RU" dirty="0">
                <a:solidFill>
                  <a:srgbClr val="FF0000"/>
                </a:solidFill>
              </a:rPr>
              <a:t>цилиндрични, конусни, сферични и плоски опори. 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258" y="5741012"/>
            <a:ext cx="8519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За </a:t>
            </a:r>
            <a:r>
              <a:rPr lang="ru-RU" dirty="0">
                <a:solidFill>
                  <a:srgbClr val="FF0000"/>
                </a:solidFill>
              </a:rPr>
              <a:t>намаляване на съпротивлението </a:t>
            </a:r>
            <a:r>
              <a:rPr lang="ru-RU" dirty="0"/>
              <a:t>при движение и на износването в контактните повърхнини се подава </a:t>
            </a:r>
            <a:r>
              <a:rPr lang="ru-RU" dirty="0">
                <a:solidFill>
                  <a:srgbClr val="FF0000"/>
                </a:solidFill>
              </a:rPr>
              <a:t>мазилно </a:t>
            </a:r>
            <a:r>
              <a:rPr lang="ru-RU" dirty="0" smtClean="0">
                <a:solidFill>
                  <a:srgbClr val="FF0000"/>
                </a:solidFill>
              </a:rPr>
              <a:t>вещество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188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1526" y="682007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Плъзгащи лагери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109816"/>
            <a:ext cx="8682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По конструкция </a:t>
            </a:r>
            <a:r>
              <a:rPr lang="ru-RU" dirty="0"/>
              <a:t>лагерите биват: едноделни (глухи или </a:t>
            </a:r>
            <a:r>
              <a:rPr lang="ru-RU" dirty="0">
                <a:solidFill>
                  <a:srgbClr val="FF0000"/>
                </a:solidFill>
              </a:rPr>
              <a:t>неразглобяеми</a:t>
            </a:r>
            <a:r>
              <a:rPr lang="ru-RU" dirty="0"/>
              <a:t>) – използват се само за крайни шийки; двуделни (</a:t>
            </a:r>
            <a:r>
              <a:rPr lang="ru-RU" dirty="0">
                <a:solidFill>
                  <a:srgbClr val="FF0000"/>
                </a:solidFill>
              </a:rPr>
              <a:t>разглобяеми</a:t>
            </a:r>
            <a:r>
              <a:rPr lang="ru-RU" dirty="0"/>
              <a:t>) – използват се при крайни и междинни (средни) шийки.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517" y="2033147"/>
            <a:ext cx="2134964" cy="2708678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73413" y="5327031"/>
            <a:ext cx="2641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неразглобяем </a:t>
            </a:r>
            <a:r>
              <a:rPr lang="bg-BG" dirty="0"/>
              <a:t>плъзгащ лагер</a:t>
            </a:r>
          </a:p>
        </p:txBody>
      </p:sp>
      <p:sp>
        <p:nvSpPr>
          <p:cNvPr id="8" name="Rectangle 7"/>
          <p:cNvSpPr/>
          <p:nvPr/>
        </p:nvSpPr>
        <p:spPr>
          <a:xfrm>
            <a:off x="2627784" y="2053752"/>
            <a:ext cx="15121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1-</a:t>
            </a:r>
            <a:r>
              <a:rPr lang="ru-RU" dirty="0" smtClean="0"/>
              <a:t>лагерната </a:t>
            </a:r>
            <a:r>
              <a:rPr lang="ru-RU" dirty="0"/>
              <a:t>втулка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2-</a:t>
            </a:r>
            <a:r>
              <a:rPr lang="ru-RU" dirty="0" smtClean="0"/>
              <a:t>канал </a:t>
            </a:r>
            <a:r>
              <a:rPr lang="ru-RU" dirty="0"/>
              <a:t>за </a:t>
            </a:r>
            <a:endParaRPr lang="ru-RU" dirty="0" smtClean="0"/>
          </a:p>
          <a:p>
            <a:r>
              <a:rPr lang="ru-RU" dirty="0" smtClean="0"/>
              <a:t>мазане </a:t>
            </a:r>
          </a:p>
          <a:p>
            <a:r>
              <a:rPr lang="en-US" dirty="0" smtClean="0"/>
              <a:t>3-</a:t>
            </a:r>
            <a:r>
              <a:rPr lang="ru-RU" dirty="0" smtClean="0"/>
              <a:t>стопорен </a:t>
            </a:r>
            <a:r>
              <a:rPr lang="ru-RU" dirty="0"/>
              <a:t>винт </a:t>
            </a:r>
            <a:endParaRPr lang="en-US" dirty="0" smtClean="0"/>
          </a:p>
          <a:p>
            <a:r>
              <a:rPr lang="ru-RU" dirty="0" smtClean="0"/>
              <a:t>4</a:t>
            </a:r>
            <a:r>
              <a:rPr lang="en-US" dirty="0" smtClean="0"/>
              <a:t>-</a:t>
            </a:r>
            <a:r>
              <a:rPr lang="bg-BG" dirty="0" smtClean="0"/>
              <a:t>тяло на </a:t>
            </a:r>
            <a:r>
              <a:rPr lang="ru-RU" dirty="0" smtClean="0"/>
              <a:t>машината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4383414" y="2420888"/>
            <a:ext cx="45510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Материалите, от които се изработват лагерните черупки </a:t>
            </a:r>
            <a:r>
              <a:rPr lang="ru-RU" dirty="0" smtClean="0"/>
              <a:t>трябва </a:t>
            </a:r>
            <a:r>
              <a:rPr lang="ru-RU" dirty="0"/>
              <a:t>да бъдат такива, че да осигуряват малък коефициент на триене и да имат способност да задържат на работната си повърхнина устойчиви мазилни филми. Освен това от лагерните материали се изисква: да са добри проводници на топлина; да не са дефицитни; да позволяват повторна употреба; да имат твърдост по-малка от тази на шийката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12731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468" y="1844824"/>
            <a:ext cx="8671063" cy="445143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915816" y="836712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Р</a:t>
            </a:r>
            <a:r>
              <a:rPr lang="bg-BG" dirty="0" smtClean="0">
                <a:solidFill>
                  <a:srgbClr val="FF0000"/>
                </a:solidFill>
              </a:rPr>
              <a:t>азглобяем</a:t>
            </a:r>
            <a:r>
              <a:rPr lang="bg-BG" dirty="0" smtClean="0"/>
              <a:t> </a:t>
            </a:r>
            <a:r>
              <a:rPr lang="bg-BG" dirty="0">
                <a:solidFill>
                  <a:srgbClr val="FF0000"/>
                </a:solidFill>
              </a:rPr>
              <a:t>плъзгащ</a:t>
            </a:r>
            <a:r>
              <a:rPr lang="bg-BG" dirty="0"/>
              <a:t> </a:t>
            </a:r>
            <a:r>
              <a:rPr lang="bg-BG" dirty="0">
                <a:solidFill>
                  <a:srgbClr val="FF0000"/>
                </a:solidFill>
              </a:rPr>
              <a:t>лагер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340768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основа 1; </a:t>
            </a:r>
            <a:r>
              <a:rPr lang="en-US" dirty="0" smtClean="0"/>
              <a:t>  </a:t>
            </a:r>
            <a:r>
              <a:rPr lang="ru-RU" dirty="0" smtClean="0"/>
              <a:t>капак </a:t>
            </a:r>
            <a:r>
              <a:rPr lang="ru-RU" dirty="0"/>
              <a:t>2; </a:t>
            </a:r>
            <a:r>
              <a:rPr lang="en-US" dirty="0" smtClean="0"/>
              <a:t>  </a:t>
            </a:r>
            <a:r>
              <a:rPr lang="ru-RU" dirty="0" smtClean="0"/>
              <a:t>лагерни черупки </a:t>
            </a:r>
            <a:r>
              <a:rPr lang="ru-RU" dirty="0"/>
              <a:t>3 и </a:t>
            </a:r>
            <a:r>
              <a:rPr lang="ru-RU" dirty="0" smtClean="0"/>
              <a:t>4;</a:t>
            </a:r>
            <a:r>
              <a:rPr lang="en-US" dirty="0" smtClean="0"/>
              <a:t>   </a:t>
            </a:r>
            <a:r>
              <a:rPr lang="ru-RU" dirty="0" smtClean="0"/>
              <a:t>шпилки </a:t>
            </a:r>
            <a:r>
              <a:rPr lang="ru-RU" dirty="0"/>
              <a:t>5; </a:t>
            </a:r>
            <a:r>
              <a:rPr lang="en-US" dirty="0" smtClean="0"/>
              <a:t>  </a:t>
            </a:r>
            <a:r>
              <a:rPr lang="ru-RU" dirty="0" smtClean="0"/>
              <a:t>гресьорка </a:t>
            </a:r>
            <a:r>
              <a:rPr lang="ru-RU" dirty="0"/>
              <a:t>6.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130296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516" y="843677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Изчисляване на плъзгащи лагери. Изчисляват се по три основни критерия: </a:t>
            </a:r>
            <a:r>
              <a:rPr lang="ru-RU" dirty="0">
                <a:solidFill>
                  <a:srgbClr val="FF0000"/>
                </a:solidFill>
              </a:rPr>
              <a:t>средно налягане на триещите се повърхнини</a:t>
            </a:r>
            <a:r>
              <a:rPr lang="ru-RU" dirty="0"/>
              <a:t>; специфична мощност на силите на триене; незапалване на лагерите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346" y="1988840"/>
            <a:ext cx="5467728" cy="2952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15516" y="5253673"/>
            <a:ext cx="546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Разпределение на налягането между шийката и лагерната черупка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7020272" y="2276872"/>
                <a:ext cx="1363387" cy="89896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800" i="1">
                          <a:latin typeface="Cambria Math"/>
                        </a:rPr>
                        <m:t>𝑝</m:t>
                      </m:r>
                      <m:r>
                        <a:rPr lang="bg-BG" sz="28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sz="28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bg-BG" sz="28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bg-BG" sz="2800" i="1">
                              <a:latin typeface="Cambria Math"/>
                            </a:rPr>
                            <m:t> </m:t>
                          </m:r>
                          <m:r>
                            <a:rPr lang="bg-BG" sz="2800" i="1">
                              <a:latin typeface="Cambria Math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276872"/>
                <a:ext cx="1363387" cy="89896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6987827" y="3615396"/>
                <a:ext cx="142827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800" i="1">
                          <a:latin typeface="Cambria Math"/>
                        </a:rPr>
                        <m:t>𝑝</m:t>
                      </m:r>
                      <m:r>
                        <a:rPr lang="bg-BG" sz="2800" i="0">
                          <a:latin typeface="Cambria Math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bg-BG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bg-BG" sz="2800" i="1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bg-BG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827" y="3615396"/>
                <a:ext cx="1428276" cy="52322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7033574" y="4941168"/>
                <a:ext cx="1244059" cy="9103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800" i="1">
                          <a:latin typeface="Cambria Math"/>
                        </a:rPr>
                        <m:t>𝜓</m:t>
                      </m:r>
                      <m:r>
                        <a:rPr lang="bg-BG" sz="28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74" y="4941168"/>
                <a:ext cx="1244059" cy="910377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055739" y="443711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Геометричен </a:t>
            </a:r>
            <a:r>
              <a:rPr lang="bg-BG" dirty="0"/>
              <a:t>параметър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78248" y="6237312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най-често между 0.5 и 1.5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70364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7" grpId="0" animBg="1"/>
      <p:bldP spid="8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3528" y="693910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Хидростатични лагери </a:t>
            </a:r>
            <a:endParaRPr lang="ru-RU" dirty="0" smtClean="0">
              <a:solidFill>
                <a:srgbClr val="FF0000"/>
              </a:solidFill>
            </a:endParaRPr>
          </a:p>
          <a:p>
            <a:pPr algn="just"/>
            <a:r>
              <a:rPr lang="ru-RU" dirty="0" smtClean="0"/>
              <a:t>За </a:t>
            </a:r>
            <a:r>
              <a:rPr lang="ru-RU" dirty="0"/>
              <a:t>тях е характерно, че в работната зона по специални отвори се подава мазилно вещество под налягане и при неговото разпределяне по лагера се получава достатъчна товароносимост на масления слой. Тези лагери работят при гарантирано течно триене при всички режими и при бавно въртящи се валове.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3891" y="2448236"/>
            <a:ext cx="7936218" cy="316835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483768" y="5247256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радиален</a:t>
            </a:r>
          </a:p>
        </p:txBody>
      </p:sp>
      <p:sp>
        <p:nvSpPr>
          <p:cNvPr id="5" name="Rectangle 4"/>
          <p:cNvSpPr/>
          <p:nvPr/>
        </p:nvSpPr>
        <p:spPr>
          <a:xfrm>
            <a:off x="6825937" y="524137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аксиален</a:t>
            </a:r>
          </a:p>
        </p:txBody>
      </p:sp>
      <p:sp>
        <p:nvSpPr>
          <p:cNvPr id="7" name="Action Button: Movie 6">
            <a:hlinkClick r:id="rId4" highlightClick="1"/>
          </p:cNvPr>
          <p:cNvSpPr/>
          <p:nvPr/>
        </p:nvSpPr>
        <p:spPr>
          <a:xfrm>
            <a:off x="7524328" y="6093296"/>
            <a:ext cx="864096" cy="43204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987671" y="6186209"/>
            <a:ext cx="34563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https://www.youtube.com/watch?v=menk_KuzkNI</a:t>
            </a:r>
            <a:endParaRPr lang="bg-BG" sz="1000" dirty="0"/>
          </a:p>
        </p:txBody>
      </p:sp>
    </p:spTree>
    <p:extLst>
      <p:ext uri="{BB962C8B-B14F-4D97-AF65-F5344CB8AC3E}">
        <p14:creationId xmlns:p14="http://schemas.microsoft.com/office/powerpoint/2010/main" xmlns="" val="274872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40" y="7647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FF0000"/>
                </a:solidFill>
              </a:rPr>
              <a:t>Хидродинамичните </a:t>
            </a:r>
            <a:r>
              <a:rPr lang="ru-RU" dirty="0">
                <a:solidFill>
                  <a:srgbClr val="FF0000"/>
                </a:solidFill>
              </a:rPr>
              <a:t>лагери </a:t>
            </a:r>
            <a:endParaRPr lang="ru-RU" dirty="0" smtClean="0">
              <a:solidFill>
                <a:srgbClr val="FF0000"/>
              </a:solidFill>
            </a:endParaRPr>
          </a:p>
          <a:p>
            <a:pPr algn="just"/>
            <a:r>
              <a:rPr lang="ru-RU" dirty="0" smtClean="0"/>
              <a:t>Необходимото </a:t>
            </a:r>
            <a:r>
              <a:rPr lang="ru-RU" dirty="0"/>
              <a:t>налягане се създава благодарение на високата скорост и наличието на клиновидна хлабина между подвижната и неподвижната повърхнини. При радиалните лагери хидродинамичното налягане се поражда в резултат на въртенето на шийката спрямо лагера и образуваното клиновидно пространство вследствие на разликата в диаметрите – необходимата хлабина на лагерната двоица.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86" y="3458939"/>
            <a:ext cx="5148064" cy="2181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3786" y="3613666"/>
            <a:ext cx="3601815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54641" y="28126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Положения на шийката на </a:t>
            </a:r>
            <a:r>
              <a:rPr lang="ru-RU" dirty="0" err="1" smtClean="0">
                <a:solidFill>
                  <a:srgbClr val="0070C0"/>
                </a:solidFill>
              </a:rPr>
              <a:t>хидродинамичен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лагер при различни режими на работа</a:t>
            </a:r>
            <a:endParaRPr lang="bg-BG" dirty="0">
              <a:solidFill>
                <a:srgbClr val="0070C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259632" y="5949280"/>
            <a:ext cx="727280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4896036" y="6381328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обороти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4928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53" y="0"/>
            <a:ext cx="4913577" cy="3685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900629" y="652046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Търкалящи лагери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3685182"/>
            <a:ext cx="2997248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157960" y="1021378"/>
            <a:ext cx="38164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Търкалящите лагери са стандартизирани </a:t>
            </a:r>
            <a:r>
              <a:rPr lang="ru-RU" dirty="0" smtClean="0"/>
              <a:t>съставни </a:t>
            </a:r>
            <a:r>
              <a:rPr lang="ru-RU" dirty="0"/>
              <a:t>машинни елементи, състоящи се от: търкалящи се тела 3, </a:t>
            </a:r>
            <a:r>
              <a:rPr lang="ru-RU" dirty="0" smtClean="0"/>
              <a:t>установени </a:t>
            </a:r>
            <a:r>
              <a:rPr lang="ru-RU" dirty="0"/>
              <a:t>между външен (1) и вътрешен (2)  пръстен и </a:t>
            </a:r>
            <a:r>
              <a:rPr lang="ru-RU" dirty="0" smtClean="0"/>
              <a:t>разположени </a:t>
            </a:r>
            <a:r>
              <a:rPr lang="ru-RU" dirty="0"/>
              <a:t>на равни разстояния едно от друго с </a:t>
            </a:r>
            <a:r>
              <a:rPr lang="ru-RU" dirty="0" smtClean="0"/>
              <a:t>помощта </a:t>
            </a:r>
            <a:r>
              <a:rPr lang="ru-RU" dirty="0"/>
              <a:t>на специален разделител (сепаратор) </a:t>
            </a:r>
            <a:r>
              <a:rPr lang="ru-RU" dirty="0" smtClean="0"/>
              <a:t>4.</a:t>
            </a:r>
            <a:endParaRPr lang="ru-RU" dirty="0"/>
          </a:p>
          <a:p>
            <a:pPr algn="just"/>
            <a:r>
              <a:rPr lang="ru-RU" dirty="0"/>
              <a:t>При работа търкалящите тела се движат (търкалят) по специални канали (пътечки), изработени в повърхнините на външния и вътрешния пръстен.</a:t>
            </a:r>
          </a:p>
        </p:txBody>
      </p:sp>
      <p:sp>
        <p:nvSpPr>
          <p:cNvPr id="16" name="Action Button: Movie 15">
            <a:hlinkClick r:id="rId4" highlightClick="1"/>
          </p:cNvPr>
          <p:cNvSpPr/>
          <p:nvPr/>
        </p:nvSpPr>
        <p:spPr>
          <a:xfrm>
            <a:off x="7596336" y="5976706"/>
            <a:ext cx="864096" cy="43204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4086244" y="6069619"/>
            <a:ext cx="34691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https://www.youtube.com/watch?v=p_KeL0XtEjw</a:t>
            </a:r>
            <a:endParaRPr lang="bg-BG" sz="1000" dirty="0"/>
          </a:p>
        </p:txBody>
      </p:sp>
    </p:spTree>
    <p:extLst>
      <p:ext uri="{BB962C8B-B14F-4D97-AF65-F5344CB8AC3E}">
        <p14:creationId xmlns:p14="http://schemas.microsoft.com/office/powerpoint/2010/main" xmlns="" val="2648610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27584" y="116632"/>
            <a:ext cx="7560840" cy="608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bg-BG" altLang="en-US" sz="2800" b="1" dirty="0" smtClean="0">
                <a:solidFill>
                  <a:srgbClr val="000099"/>
                </a:solidFill>
                <a:latin typeface="+mn-lt"/>
              </a:rPr>
              <a:t>Съдържание: </a:t>
            </a:r>
            <a:r>
              <a:rPr lang="bg-BG" altLang="en-US" sz="2400" b="1" dirty="0" smtClean="0">
                <a:solidFill>
                  <a:srgbClr val="000099"/>
                </a:solidFill>
                <a:latin typeface="+mn-lt"/>
              </a:rPr>
              <a:t>лекции</a:t>
            </a:r>
            <a:endParaRPr lang="bg-BG" altLang="en-US" sz="16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Общи сведения за машините и механизмите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Кинематика на механизмите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Статика на твърдо тяло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Геометрични и масови характеристики на телата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Сили на триене в кинематичните двоици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Якост на телата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Еластични елементи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Машинни съединения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Съединители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  <a:latin typeface="+mn-lt"/>
              </a:rPr>
              <a:t>Лагерни опори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99"/>
                </a:solidFill>
                <a:latin typeface="+mn-lt"/>
              </a:rPr>
              <a:t>Механизми с постоянно предавателно отношение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000099"/>
                </a:solidFill>
                <a:latin typeface="+mn-lt"/>
              </a:rPr>
              <a:t>Динамика на механични системи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000099"/>
                </a:solidFill>
                <a:latin typeface="+mn-lt"/>
              </a:rPr>
              <a:t>Механични трептения </a:t>
            </a:r>
            <a:endParaRPr lang="bg-BG" sz="2000" dirty="0" smtClean="0">
              <a:solidFill>
                <a:srgbClr val="000099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sz="2000" dirty="0" smtClean="0">
                <a:solidFill>
                  <a:srgbClr val="000099"/>
                </a:solidFill>
                <a:latin typeface="+mn-lt"/>
              </a:rPr>
              <a:t>МЕМС</a:t>
            </a:r>
            <a:endParaRPr lang="bg-BG" sz="20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4611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9514" y="4653136"/>
            <a:ext cx="6478392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349" y="692696"/>
            <a:ext cx="4016882" cy="149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4283968" y="69269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Според формата на търкалящите тела лагерите се делят на сачмени (дробинкови) </a:t>
            </a:r>
            <a:r>
              <a:rPr lang="ru-RU" dirty="0" smtClean="0"/>
              <a:t> </a:t>
            </a:r>
            <a:r>
              <a:rPr lang="ru-RU" dirty="0"/>
              <a:t>и ролкови с: цилиндрични </a:t>
            </a:r>
            <a:r>
              <a:rPr lang="ru-RU" dirty="0" smtClean="0"/>
              <a:t>ролки; </a:t>
            </a:r>
            <a:r>
              <a:rPr lang="ru-RU" dirty="0"/>
              <a:t>конусни </a:t>
            </a:r>
            <a:r>
              <a:rPr lang="ru-RU" dirty="0" smtClean="0"/>
              <a:t>ролки, </a:t>
            </a:r>
            <a:r>
              <a:rPr lang="ru-RU" dirty="0"/>
              <a:t>бъчвообразни </a:t>
            </a:r>
            <a:r>
              <a:rPr lang="ru-RU" dirty="0" smtClean="0"/>
              <a:t>ролки, </a:t>
            </a:r>
            <a:r>
              <a:rPr lang="ru-RU" dirty="0"/>
              <a:t>иглени </a:t>
            </a:r>
            <a:r>
              <a:rPr lang="ru-RU" dirty="0" smtClean="0"/>
              <a:t>ролки; </a:t>
            </a:r>
            <a:r>
              <a:rPr lang="ru-RU" dirty="0"/>
              <a:t>вити </a:t>
            </a:r>
            <a:r>
              <a:rPr lang="ru-RU" dirty="0" smtClean="0"/>
              <a:t>ролки.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5076056" y="2423139"/>
            <a:ext cx="38118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Според броя на редовете търкалящи тела: едноредови, двуредови  и многоредови.</a:t>
            </a:r>
          </a:p>
          <a:p>
            <a:pPr algn="just"/>
            <a:r>
              <a:rPr lang="ru-RU" dirty="0"/>
              <a:t>Според способността за самонагаждане: несамонагаждащи се и самонагаждащи се.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350" y="2348880"/>
            <a:ext cx="4587750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264988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1052736"/>
            <a:ext cx="5717479" cy="278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67744" y="4005064"/>
            <a:ext cx="2100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Сачмен </a:t>
            </a:r>
            <a:r>
              <a:rPr lang="bg-BG" dirty="0">
                <a:solidFill>
                  <a:srgbClr val="FF0000"/>
                </a:solidFill>
              </a:rPr>
              <a:t>радиален едноредов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7944" y="4005064"/>
            <a:ext cx="1905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Сачмен</a:t>
            </a:r>
            <a:endParaRPr lang="bg-BG" dirty="0">
              <a:solidFill>
                <a:srgbClr val="FF0000"/>
              </a:solidFill>
            </a:endParaRPr>
          </a:p>
          <a:p>
            <a:r>
              <a:rPr lang="bg-BG" dirty="0">
                <a:solidFill>
                  <a:srgbClr val="FF0000"/>
                </a:solidFill>
              </a:rPr>
              <a:t>д</a:t>
            </a:r>
            <a:r>
              <a:rPr lang="bg-BG" dirty="0" smtClean="0">
                <a:solidFill>
                  <a:srgbClr val="FF0000"/>
                </a:solidFill>
              </a:rPr>
              <a:t>вуредов самонагаждащ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176" y="4077072"/>
            <a:ext cx="1369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Ролков 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радиален 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95536" y="508518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Основни</a:t>
            </a:r>
            <a:r>
              <a:rPr lang="ru-RU" dirty="0"/>
              <a:t> </a:t>
            </a:r>
            <a:r>
              <a:rPr lang="ru-RU" dirty="0" err="1"/>
              <a:t>размери</a:t>
            </a:r>
            <a:r>
              <a:rPr lang="ru-RU" dirty="0"/>
              <a:t> на </a:t>
            </a:r>
            <a:r>
              <a:rPr lang="ru-RU" dirty="0" err="1"/>
              <a:t>лагерите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вътрешният</a:t>
            </a:r>
            <a:r>
              <a:rPr lang="ru-RU" dirty="0"/>
              <a:t> </a:t>
            </a:r>
            <a:r>
              <a:rPr lang="ru-RU" dirty="0" err="1" smtClean="0"/>
              <a:t>диаметър</a:t>
            </a:r>
            <a:r>
              <a:rPr lang="ru-RU" dirty="0" smtClean="0"/>
              <a:t>, </a:t>
            </a:r>
            <a:r>
              <a:rPr lang="ru-RU" dirty="0" err="1"/>
              <a:t>външният</a:t>
            </a:r>
            <a:r>
              <a:rPr lang="ru-RU" dirty="0"/>
              <a:t> </a:t>
            </a:r>
            <a:r>
              <a:rPr lang="ru-RU" dirty="0" err="1"/>
              <a:t>диаметър</a:t>
            </a:r>
            <a:r>
              <a:rPr lang="ru-RU" dirty="0"/>
              <a:t>   и </a:t>
            </a:r>
            <a:r>
              <a:rPr lang="ru-RU" dirty="0" err="1" smtClean="0"/>
              <a:t>широчината</a:t>
            </a:r>
            <a:r>
              <a:rPr lang="ru-RU" dirty="0" smtClean="0"/>
              <a:t>.  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078048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556792"/>
            <a:ext cx="8451264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79512" y="4509120"/>
            <a:ext cx="2446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Сачмен </a:t>
            </a:r>
            <a:r>
              <a:rPr lang="bg-BG" dirty="0">
                <a:solidFill>
                  <a:srgbClr val="FF0000"/>
                </a:solidFill>
              </a:rPr>
              <a:t>радиално-аксиален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3808" y="4509120"/>
            <a:ext cx="1774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000" dirty="0" smtClean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Конусен </a:t>
            </a:r>
            <a:r>
              <a:rPr lang="bg-BG" sz="2000" dirty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ролков </a:t>
            </a:r>
            <a:endParaRPr lang="bg-BG" sz="2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8024" y="4509120"/>
            <a:ext cx="2124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Сачмен </a:t>
            </a:r>
            <a:r>
              <a:rPr lang="bg-BG" dirty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еднопосочен аксиален 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20272" y="4509120"/>
            <a:ext cx="2027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Сачмен </a:t>
            </a:r>
            <a:r>
              <a:rPr lang="bg-BG" dirty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двупосочен аскиален 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18" name="Action Button: Movie 17">
            <a:hlinkClick r:id="rId4" highlightClick="1"/>
          </p:cNvPr>
          <p:cNvSpPr/>
          <p:nvPr/>
        </p:nvSpPr>
        <p:spPr>
          <a:xfrm>
            <a:off x="7524328" y="6051485"/>
            <a:ext cx="864096" cy="43204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3851920" y="6237312"/>
            <a:ext cx="3384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https://www.youtube.com/watch?v=KVOaynQg_as</a:t>
            </a:r>
            <a:endParaRPr lang="en-US" sz="1000" dirty="0"/>
          </a:p>
        </p:txBody>
      </p:sp>
      <p:sp>
        <p:nvSpPr>
          <p:cNvPr id="22" name="Правоъгълник 1"/>
          <p:cNvSpPr/>
          <p:nvPr/>
        </p:nvSpPr>
        <p:spPr>
          <a:xfrm>
            <a:off x="755576" y="544522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dirty="0" smtClean="0"/>
              <a:t>Разпознайте вида на лагерите, посочени във видеоклипа</a:t>
            </a:r>
            <a:r>
              <a:rPr lang="ru-RU" dirty="0" smtClean="0"/>
              <a:t>.  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078048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8" grpId="0" animBg="1"/>
      <p:bldP spid="20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40362" y="836712"/>
            <a:ext cx="8784976" cy="2308324"/>
            <a:chOff x="340362" y="836712"/>
            <a:chExt cx="8784976" cy="2308324"/>
          </a:xfrm>
        </p:grpSpPr>
        <p:sp>
          <p:nvSpPr>
            <p:cNvPr id="2" name="Правоъгълник 1"/>
            <p:cNvSpPr/>
            <p:nvPr/>
          </p:nvSpPr>
          <p:spPr>
            <a:xfrm>
              <a:off x="340362" y="836712"/>
              <a:ext cx="878497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dirty="0" err="1">
                  <a:solidFill>
                    <a:srgbClr val="FF0000"/>
                  </a:solidFill>
                </a:rPr>
                <a:t>Статичната</a:t>
              </a:r>
              <a:r>
                <a:rPr lang="ru-RU" dirty="0">
                  <a:solidFill>
                    <a:srgbClr val="FF0000"/>
                  </a:solidFill>
                </a:rPr>
                <a:t> </a:t>
              </a:r>
              <a:r>
                <a:rPr lang="ru-RU" dirty="0" err="1">
                  <a:solidFill>
                    <a:srgbClr val="FF0000"/>
                  </a:solidFill>
                </a:rPr>
                <a:t>товароносимост</a:t>
              </a:r>
              <a:r>
                <a:rPr lang="ru-RU" dirty="0">
                  <a:solidFill>
                    <a:srgbClr val="FF0000"/>
                  </a:solidFill>
                </a:rPr>
                <a:t>   </a:t>
              </a:r>
              <a:r>
                <a:rPr lang="ru-RU" dirty="0" smtClean="0">
                  <a:solidFill>
                    <a:srgbClr val="FF0000"/>
                  </a:solidFill>
                </a:rPr>
                <a:t> </a:t>
              </a:r>
              <a:r>
                <a:rPr lang="ru-RU" dirty="0" err="1" smtClean="0"/>
                <a:t>зависи</a:t>
              </a:r>
              <a:r>
                <a:rPr lang="ru-RU" dirty="0" smtClean="0"/>
                <a:t> </a:t>
              </a:r>
              <a:r>
                <a:rPr lang="ru-RU" dirty="0"/>
                <a:t>от </a:t>
              </a:r>
              <a:r>
                <a:rPr lang="ru-RU" dirty="0" err="1"/>
                <a:t>отношението</a:t>
              </a:r>
              <a:r>
                <a:rPr lang="ru-RU" dirty="0"/>
                <a:t> на </a:t>
              </a:r>
              <a:r>
                <a:rPr lang="ru-RU" dirty="0" err="1"/>
                <a:t>диаметъра</a:t>
              </a:r>
              <a:r>
                <a:rPr lang="ru-RU" dirty="0"/>
                <a:t> на </a:t>
              </a:r>
              <a:r>
                <a:rPr lang="ru-RU" dirty="0" err="1"/>
                <a:t>търкалящите</a:t>
              </a:r>
              <a:r>
                <a:rPr lang="ru-RU" dirty="0"/>
                <a:t> тела </a:t>
              </a:r>
              <a:r>
                <a:rPr lang="ru-RU" dirty="0" err="1"/>
                <a:t>към</a:t>
              </a:r>
              <a:r>
                <a:rPr lang="ru-RU" dirty="0"/>
                <a:t> </a:t>
              </a:r>
              <a:r>
                <a:rPr lang="ru-RU" dirty="0" err="1"/>
                <a:t>диаметъра</a:t>
              </a:r>
              <a:r>
                <a:rPr lang="ru-RU" dirty="0"/>
                <a:t> на </a:t>
              </a:r>
              <a:r>
                <a:rPr lang="ru-RU" dirty="0" err="1"/>
                <a:t>пръстена</a:t>
              </a:r>
              <a:r>
                <a:rPr lang="ru-RU" dirty="0"/>
                <a:t>, в </a:t>
              </a:r>
              <a:r>
                <a:rPr lang="ru-RU" dirty="0" err="1"/>
                <a:t>който</a:t>
              </a:r>
              <a:r>
                <a:rPr lang="ru-RU" dirty="0"/>
                <a:t> те се </a:t>
              </a:r>
              <a:r>
                <a:rPr lang="ru-RU" dirty="0" err="1"/>
                <a:t>търкалят</a:t>
              </a:r>
              <a:r>
                <a:rPr lang="ru-RU" dirty="0"/>
                <a:t>. </a:t>
              </a:r>
              <a:r>
                <a:rPr lang="ru-RU" dirty="0" err="1"/>
                <a:t>Тя</a:t>
              </a:r>
              <a:r>
                <a:rPr lang="ru-RU" dirty="0"/>
                <a:t> се </a:t>
              </a:r>
              <a:r>
                <a:rPr lang="ru-RU" dirty="0" err="1"/>
                <a:t>определя</a:t>
              </a:r>
              <a:r>
                <a:rPr lang="ru-RU" dirty="0"/>
                <a:t> от </a:t>
              </a:r>
              <a:r>
                <a:rPr lang="ru-RU" dirty="0" err="1"/>
                <a:t>условието</a:t>
              </a:r>
              <a:r>
                <a:rPr lang="ru-RU" dirty="0"/>
                <a:t> </a:t>
              </a:r>
              <a:r>
                <a:rPr lang="ru-RU" dirty="0" err="1"/>
                <a:t>натоварването</a:t>
              </a:r>
              <a:r>
                <a:rPr lang="ru-RU" dirty="0"/>
                <a:t> в </a:t>
              </a:r>
              <a:r>
                <a:rPr lang="ru-RU" dirty="0" err="1"/>
                <a:t>лагера</a:t>
              </a:r>
              <a:r>
                <a:rPr lang="ru-RU" dirty="0"/>
                <a:t> да не </a:t>
              </a:r>
              <a:r>
                <a:rPr lang="ru-RU" dirty="0" err="1"/>
                <a:t>предизвиква</a:t>
              </a:r>
              <a:r>
                <a:rPr lang="ru-RU" dirty="0"/>
                <a:t> </a:t>
              </a:r>
              <a:r>
                <a:rPr lang="ru-RU" dirty="0" err="1"/>
                <a:t>остатъчна</a:t>
              </a:r>
              <a:r>
                <a:rPr lang="ru-RU" dirty="0"/>
                <a:t> (пластична) деформация в </a:t>
              </a:r>
              <a:r>
                <a:rPr lang="ru-RU" dirty="0" err="1"/>
                <a:t>детайлите</a:t>
              </a:r>
              <a:r>
                <a:rPr lang="ru-RU" dirty="0"/>
                <a:t> </a:t>
              </a:r>
              <a:r>
                <a:rPr lang="ru-RU" dirty="0" err="1"/>
                <a:t>му</a:t>
              </a:r>
              <a:r>
                <a:rPr lang="ru-RU" dirty="0"/>
                <a:t>. </a:t>
              </a:r>
              <a:r>
                <a:rPr lang="ru-RU" dirty="0" err="1"/>
                <a:t>Статичната</a:t>
              </a:r>
              <a:r>
                <a:rPr lang="ru-RU" dirty="0"/>
                <a:t> </a:t>
              </a:r>
              <a:r>
                <a:rPr lang="ru-RU" dirty="0" err="1"/>
                <a:t>товароносимост</a:t>
              </a:r>
              <a:r>
                <a:rPr lang="ru-RU" dirty="0"/>
                <a:t>  </a:t>
              </a:r>
              <a:r>
                <a:rPr lang="ru-RU" dirty="0" smtClean="0"/>
                <a:t>  </a:t>
              </a:r>
              <a:r>
                <a:rPr lang="ru-RU" dirty="0"/>
                <a:t>е </a:t>
              </a:r>
              <a:r>
                <a:rPr lang="ru-RU" dirty="0" err="1"/>
                <a:t>радиално</a:t>
              </a:r>
              <a:r>
                <a:rPr lang="ru-RU" dirty="0"/>
                <a:t> или </a:t>
              </a:r>
              <a:r>
                <a:rPr lang="ru-RU" dirty="0" err="1"/>
                <a:t>аксиално</a:t>
              </a:r>
              <a:r>
                <a:rPr lang="ru-RU" dirty="0"/>
                <a:t> </a:t>
              </a:r>
              <a:r>
                <a:rPr lang="ru-RU" dirty="0" err="1"/>
                <a:t>натоварване</a:t>
              </a:r>
              <a:r>
                <a:rPr lang="ru-RU" dirty="0"/>
                <a:t> в покой, при </a:t>
              </a:r>
              <a:r>
                <a:rPr lang="ru-RU" dirty="0" err="1"/>
                <a:t>което</a:t>
              </a:r>
              <a:r>
                <a:rPr lang="ru-RU" dirty="0"/>
                <a:t> в </a:t>
              </a:r>
              <a:r>
                <a:rPr lang="ru-RU" dirty="0" err="1"/>
                <a:t>мястото</a:t>
              </a:r>
              <a:r>
                <a:rPr lang="ru-RU" dirty="0"/>
                <a:t> на </a:t>
              </a:r>
              <a:r>
                <a:rPr lang="ru-RU" dirty="0" err="1"/>
                <a:t>допиране</a:t>
              </a:r>
              <a:r>
                <a:rPr lang="ru-RU" dirty="0"/>
                <a:t> на </a:t>
              </a:r>
              <a:r>
                <a:rPr lang="ru-RU" dirty="0" err="1"/>
                <a:t>най-натоварените</a:t>
              </a:r>
              <a:r>
                <a:rPr lang="ru-RU" dirty="0"/>
                <a:t> </a:t>
              </a:r>
              <a:r>
                <a:rPr lang="ru-RU" dirty="0" err="1"/>
                <a:t>сачми</a:t>
              </a:r>
              <a:r>
                <a:rPr lang="ru-RU" dirty="0"/>
                <a:t> (</a:t>
              </a:r>
              <a:r>
                <a:rPr lang="ru-RU" dirty="0" err="1"/>
                <a:t>ролки</a:t>
              </a:r>
              <a:r>
                <a:rPr lang="ru-RU" dirty="0"/>
                <a:t>) по </a:t>
              </a:r>
              <a:r>
                <a:rPr lang="ru-RU" dirty="0" err="1"/>
                <a:t>пътя</a:t>
              </a:r>
              <a:r>
                <a:rPr lang="ru-RU" dirty="0"/>
                <a:t> на </a:t>
              </a:r>
              <a:r>
                <a:rPr lang="ru-RU" dirty="0" err="1"/>
                <a:t>търкалянето</a:t>
              </a:r>
              <a:r>
                <a:rPr lang="ru-RU" dirty="0"/>
                <a:t> им се </a:t>
              </a:r>
              <a:r>
                <a:rPr lang="ru-RU" dirty="0" err="1"/>
                <a:t>появява</a:t>
              </a:r>
              <a:r>
                <a:rPr lang="ru-RU" dirty="0"/>
                <a:t> </a:t>
              </a:r>
              <a:r>
                <a:rPr lang="ru-RU" dirty="0" err="1"/>
                <a:t>остатъчна</a:t>
              </a:r>
              <a:r>
                <a:rPr lang="ru-RU" dirty="0"/>
                <a:t> деформация, равна на 0,0001 от </a:t>
              </a:r>
              <a:r>
                <a:rPr lang="ru-RU" dirty="0" err="1"/>
                <a:t>диаметъра</a:t>
              </a:r>
              <a:r>
                <a:rPr lang="ru-RU" dirty="0"/>
                <a:t> на </a:t>
              </a:r>
              <a:r>
                <a:rPr lang="ru-RU" dirty="0" err="1"/>
                <a:t>сачмите</a:t>
              </a:r>
              <a:r>
                <a:rPr lang="ru-RU" dirty="0"/>
                <a:t> (</a:t>
              </a:r>
              <a:r>
                <a:rPr lang="ru-RU" dirty="0" err="1"/>
                <a:t>ролките</a:t>
              </a:r>
              <a:r>
                <a:rPr lang="ru-RU" dirty="0"/>
                <a:t>).</a:t>
              </a:r>
              <a:endParaRPr lang="bg-BG" dirty="0"/>
            </a:p>
          </p:txBody>
        </p:sp>
        <p:graphicFrame>
          <p:nvGraphicFramePr>
            <p:cNvPr id="3" name="Об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18721025"/>
                </p:ext>
              </p:extLst>
            </p:nvPr>
          </p:nvGraphicFramePr>
          <p:xfrm>
            <a:off x="3779912" y="852128"/>
            <a:ext cx="306332" cy="344624"/>
          </p:xfrm>
          <a:graphic>
            <a:graphicData uri="http://schemas.openxmlformats.org/presentationml/2006/ole">
              <p:oleObj spid="_x0000_s2114" name="Equation" r:id="rId3" imgW="203112" imgH="228501" progId="">
                <p:embed/>
              </p:oleObj>
            </a:graphicData>
          </a:graphic>
        </p:graphicFrame>
        <p:graphicFrame>
          <p:nvGraphicFramePr>
            <p:cNvPr id="4" name="Об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18050633"/>
                </p:ext>
              </p:extLst>
            </p:nvPr>
          </p:nvGraphicFramePr>
          <p:xfrm>
            <a:off x="2411760" y="1990874"/>
            <a:ext cx="306387" cy="344487"/>
          </p:xfrm>
          <a:graphic>
            <a:graphicData uri="http://schemas.openxmlformats.org/presentationml/2006/ole">
              <p:oleObj spid="_x0000_s2115" name="Equation" r:id="rId4" imgW="203112" imgH="228501" progId="">
                <p:embed/>
              </p:oleObj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45636" y="3140371"/>
            <a:ext cx="8640960" cy="2031325"/>
            <a:chOff x="345636" y="3140371"/>
            <a:chExt cx="8640960" cy="2031325"/>
          </a:xfrm>
        </p:grpSpPr>
        <p:sp>
          <p:nvSpPr>
            <p:cNvPr id="5" name="Правоъгълник 4"/>
            <p:cNvSpPr/>
            <p:nvPr/>
          </p:nvSpPr>
          <p:spPr>
            <a:xfrm>
              <a:off x="345636" y="3140371"/>
              <a:ext cx="864096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dirty="0" err="1">
                  <a:solidFill>
                    <a:srgbClr val="FF0000"/>
                  </a:solidFill>
                </a:rPr>
                <a:t>Динамичната</a:t>
              </a:r>
              <a:r>
                <a:rPr lang="ru-RU" dirty="0">
                  <a:solidFill>
                    <a:srgbClr val="FF0000"/>
                  </a:solidFill>
                </a:rPr>
                <a:t> </a:t>
              </a:r>
              <a:r>
                <a:rPr lang="ru-RU" dirty="0" err="1">
                  <a:solidFill>
                    <a:srgbClr val="FF0000"/>
                  </a:solidFill>
                </a:rPr>
                <a:t>товароносимост</a:t>
              </a:r>
              <a:r>
                <a:rPr lang="ru-RU" dirty="0">
                  <a:solidFill>
                    <a:srgbClr val="FF0000"/>
                  </a:solidFill>
                </a:rPr>
                <a:t>   </a:t>
              </a:r>
              <a:r>
                <a:rPr lang="ru-RU" dirty="0"/>
                <a:t>се </a:t>
              </a:r>
              <a:r>
                <a:rPr lang="ru-RU" dirty="0" err="1"/>
                <a:t>определя</a:t>
              </a:r>
              <a:r>
                <a:rPr lang="ru-RU" dirty="0"/>
                <a:t> от товара, </a:t>
              </a:r>
              <a:r>
                <a:rPr lang="ru-RU" dirty="0" err="1"/>
                <a:t>който</a:t>
              </a:r>
              <a:r>
                <a:rPr lang="ru-RU" dirty="0"/>
                <a:t> е в </a:t>
              </a:r>
              <a:r>
                <a:rPr lang="ru-RU" dirty="0" err="1"/>
                <a:t>състояние</a:t>
              </a:r>
              <a:r>
                <a:rPr lang="ru-RU" dirty="0"/>
                <a:t> да </a:t>
              </a:r>
              <a:r>
                <a:rPr lang="ru-RU" dirty="0" err="1"/>
                <a:t>издържи</a:t>
              </a:r>
              <a:r>
                <a:rPr lang="ru-RU" dirty="0"/>
                <a:t> </a:t>
              </a:r>
              <a:r>
                <a:rPr lang="ru-RU" dirty="0" err="1"/>
                <a:t>лагерът</a:t>
              </a:r>
              <a:r>
                <a:rPr lang="ru-RU" dirty="0"/>
                <a:t> без </a:t>
              </a:r>
              <a:r>
                <a:rPr lang="ru-RU" dirty="0" err="1"/>
                <a:t>поява</a:t>
              </a:r>
              <a:r>
                <a:rPr lang="ru-RU" dirty="0"/>
                <a:t> на </a:t>
              </a:r>
              <a:r>
                <a:rPr lang="ru-RU" dirty="0" err="1"/>
                <a:t>признаци</a:t>
              </a:r>
              <a:r>
                <a:rPr lang="ru-RU" dirty="0"/>
                <a:t> на умора на материала. </a:t>
              </a:r>
              <a:r>
                <a:rPr lang="ru-RU" dirty="0" err="1"/>
                <a:t>Представлява</a:t>
              </a:r>
              <a:r>
                <a:rPr lang="ru-RU" dirty="0"/>
                <a:t> условно, постоянно по </a:t>
              </a:r>
              <a:r>
                <a:rPr lang="ru-RU" dirty="0" err="1"/>
                <a:t>големина</a:t>
              </a:r>
              <a:r>
                <a:rPr lang="ru-RU" dirty="0"/>
                <a:t> и </a:t>
              </a:r>
              <a:r>
                <a:rPr lang="ru-RU" dirty="0" err="1"/>
                <a:t>посока</a:t>
              </a:r>
              <a:r>
                <a:rPr lang="ru-RU" dirty="0"/>
                <a:t>, </a:t>
              </a:r>
              <a:r>
                <a:rPr lang="ru-RU" dirty="0" err="1"/>
                <a:t>радиално</a:t>
              </a:r>
              <a:r>
                <a:rPr lang="ru-RU" dirty="0"/>
                <a:t> или </a:t>
              </a:r>
              <a:r>
                <a:rPr lang="ru-RU" dirty="0" err="1"/>
                <a:t>аксиално</a:t>
              </a:r>
              <a:r>
                <a:rPr lang="ru-RU" dirty="0"/>
                <a:t> </a:t>
              </a:r>
              <a:r>
                <a:rPr lang="ru-RU" dirty="0" err="1"/>
                <a:t>натоварване</a:t>
              </a:r>
              <a:r>
                <a:rPr lang="ru-RU" dirty="0"/>
                <a:t>, при </a:t>
              </a:r>
              <a:r>
                <a:rPr lang="ru-RU" dirty="0" err="1"/>
                <a:t>което</a:t>
              </a:r>
              <a:r>
                <a:rPr lang="ru-RU" dirty="0"/>
                <a:t> 90% от </a:t>
              </a:r>
              <a:r>
                <a:rPr lang="ru-RU" dirty="0" err="1"/>
                <a:t>лагерите</a:t>
              </a:r>
              <a:r>
                <a:rPr lang="ru-RU" dirty="0"/>
                <a:t> в </a:t>
              </a:r>
              <a:r>
                <a:rPr lang="ru-RU" dirty="0" err="1"/>
                <a:t>една</a:t>
              </a:r>
              <a:r>
                <a:rPr lang="ru-RU" dirty="0"/>
                <a:t> </a:t>
              </a:r>
              <a:r>
                <a:rPr lang="ru-RU" dirty="0" err="1"/>
                <a:t>партида</a:t>
              </a:r>
              <a:r>
                <a:rPr lang="ru-RU" dirty="0"/>
                <a:t> </a:t>
              </a:r>
              <a:r>
                <a:rPr lang="ru-RU" dirty="0" err="1"/>
                <a:t>достигат</a:t>
              </a:r>
              <a:r>
                <a:rPr lang="ru-RU" dirty="0"/>
                <a:t>   </a:t>
              </a:r>
              <a:r>
                <a:rPr lang="ru-RU" dirty="0" err="1"/>
                <a:t>завъртания</a:t>
              </a:r>
              <a:r>
                <a:rPr lang="ru-RU" dirty="0"/>
                <a:t> на </a:t>
              </a:r>
              <a:r>
                <a:rPr lang="ru-RU" dirty="0" err="1"/>
                <a:t>вътрешния</a:t>
              </a:r>
              <a:r>
                <a:rPr lang="ru-RU" dirty="0"/>
                <a:t> </a:t>
              </a:r>
              <a:r>
                <a:rPr lang="ru-RU" dirty="0" err="1"/>
                <a:t>пръстен</a:t>
              </a:r>
              <a:r>
                <a:rPr lang="ru-RU" dirty="0"/>
                <a:t> </a:t>
              </a:r>
              <a:r>
                <a:rPr lang="ru-RU" dirty="0" err="1"/>
                <a:t>спрямо</a:t>
              </a:r>
              <a:r>
                <a:rPr lang="ru-RU" dirty="0"/>
                <a:t> </a:t>
              </a:r>
              <a:r>
                <a:rPr lang="ru-RU" dirty="0" err="1"/>
                <a:t>неподвижния</a:t>
              </a:r>
              <a:r>
                <a:rPr lang="ru-RU" dirty="0"/>
                <a:t> </a:t>
              </a:r>
              <a:r>
                <a:rPr lang="ru-RU" dirty="0" err="1"/>
                <a:t>външен</a:t>
              </a:r>
              <a:r>
                <a:rPr lang="ru-RU" dirty="0"/>
                <a:t>, </a:t>
              </a:r>
              <a:r>
                <a:rPr lang="ru-RU" dirty="0" err="1"/>
                <a:t>преди</a:t>
              </a:r>
              <a:r>
                <a:rPr lang="ru-RU" dirty="0"/>
                <a:t> да се </a:t>
              </a:r>
              <a:r>
                <a:rPr lang="ru-RU" dirty="0" err="1"/>
                <a:t>появят</a:t>
              </a:r>
              <a:r>
                <a:rPr lang="ru-RU" dirty="0"/>
                <a:t> </a:t>
              </a:r>
              <a:r>
                <a:rPr lang="ru-RU" dirty="0" err="1"/>
                <a:t>признаци</a:t>
              </a:r>
              <a:r>
                <a:rPr lang="ru-RU" dirty="0"/>
                <a:t> на умора на материала по </a:t>
              </a:r>
              <a:r>
                <a:rPr lang="ru-RU" dirty="0" err="1"/>
                <a:t>повърхнините</a:t>
              </a:r>
              <a:r>
                <a:rPr lang="ru-RU" dirty="0"/>
                <a:t> на </a:t>
              </a:r>
              <a:r>
                <a:rPr lang="ru-RU" dirty="0" err="1"/>
                <a:t>търкаляне</a:t>
              </a:r>
              <a:r>
                <a:rPr lang="ru-RU" dirty="0"/>
                <a:t>.</a:t>
              </a:r>
              <a:endParaRPr lang="bg-BG" dirty="0"/>
            </a:p>
          </p:txBody>
        </p:sp>
        <p:graphicFrame>
          <p:nvGraphicFramePr>
            <p:cNvPr id="7" name="Об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11401196"/>
                </p:ext>
              </p:extLst>
            </p:nvPr>
          </p:nvGraphicFramePr>
          <p:xfrm>
            <a:off x="2843808" y="4221088"/>
            <a:ext cx="360040" cy="306034"/>
          </p:xfrm>
          <a:graphic>
            <a:graphicData uri="http://schemas.openxmlformats.org/presentationml/2006/ole">
              <p:oleObj spid="_x0000_s2116" name="Equation" r:id="rId5" imgW="253780" imgH="215713" progId="">
                <p:embed/>
              </p:oleObj>
            </a:graphicData>
          </a:graphic>
        </p:graphicFrame>
        <p:graphicFrame>
          <p:nvGraphicFramePr>
            <p:cNvPr id="8" name="Об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297005303"/>
                </p:ext>
              </p:extLst>
            </p:nvPr>
          </p:nvGraphicFramePr>
          <p:xfrm>
            <a:off x="4139952" y="3140371"/>
            <a:ext cx="288032" cy="310188"/>
          </p:xfrm>
          <a:graphic>
            <a:graphicData uri="http://schemas.openxmlformats.org/presentationml/2006/ole">
              <p:oleObj spid="_x0000_s2117" name="Equation" r:id="rId6" imgW="164814" imgH="177492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4222549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А.2 Лагери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Правоъгълник 11"/>
          <p:cNvSpPr/>
          <p:nvPr/>
        </p:nvSpPr>
        <p:spPr>
          <a:xfrm>
            <a:off x="276470" y="764704"/>
            <a:ext cx="85910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FF0000"/>
                </a:solidFill>
              </a:rPr>
              <a:t>Търкалящите</a:t>
            </a:r>
            <a:r>
              <a:rPr lang="ru-RU" dirty="0">
                <a:solidFill>
                  <a:srgbClr val="FF0000"/>
                </a:solidFill>
              </a:rPr>
              <a:t> тела и </a:t>
            </a:r>
            <a:r>
              <a:rPr lang="ru-RU" dirty="0" err="1">
                <a:solidFill>
                  <a:srgbClr val="FF0000"/>
                </a:solidFill>
              </a:rPr>
              <a:t>пръстените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се </a:t>
            </a:r>
            <a:r>
              <a:rPr lang="ru-RU" dirty="0" err="1"/>
              <a:t>изработват</a:t>
            </a:r>
            <a:r>
              <a:rPr lang="ru-RU" dirty="0"/>
              <a:t> от </a:t>
            </a:r>
            <a:r>
              <a:rPr lang="ru-RU" dirty="0" err="1">
                <a:solidFill>
                  <a:srgbClr val="FF0000"/>
                </a:solidFill>
              </a:rPr>
              <a:t>високоякостни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лагерни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хромови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стомани</a:t>
            </a:r>
            <a:r>
              <a:rPr lang="ru-RU" dirty="0"/>
              <a:t>. </a:t>
            </a:r>
            <a:r>
              <a:rPr lang="ru-RU" dirty="0" err="1"/>
              <a:t>Използват</a:t>
            </a:r>
            <a:r>
              <a:rPr lang="ru-RU" dirty="0"/>
              <a:t> се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хром-</a:t>
            </a:r>
            <a:r>
              <a:rPr lang="ru-RU" dirty="0" err="1"/>
              <a:t>манган</a:t>
            </a:r>
            <a:r>
              <a:rPr lang="ru-RU" dirty="0"/>
              <a:t>-</a:t>
            </a:r>
            <a:r>
              <a:rPr lang="ru-RU" dirty="0" err="1"/>
              <a:t>титанови</a:t>
            </a:r>
            <a:r>
              <a:rPr lang="ru-RU" dirty="0"/>
              <a:t>, хром-</a:t>
            </a:r>
            <a:r>
              <a:rPr lang="ru-RU" dirty="0" err="1"/>
              <a:t>никелови</a:t>
            </a:r>
            <a:r>
              <a:rPr lang="ru-RU" dirty="0"/>
              <a:t> и др. </a:t>
            </a:r>
            <a:r>
              <a:rPr lang="ru-RU" dirty="0" err="1"/>
              <a:t>стомани</a:t>
            </a:r>
            <a:r>
              <a:rPr lang="ru-RU" dirty="0"/>
              <a:t>.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детайли</a:t>
            </a:r>
            <a:r>
              <a:rPr lang="ru-RU" dirty="0"/>
              <a:t> се </a:t>
            </a:r>
            <a:r>
              <a:rPr lang="ru-RU" dirty="0" err="1"/>
              <a:t>подлагат</a:t>
            </a:r>
            <a:r>
              <a:rPr lang="ru-RU" dirty="0"/>
              <a:t> на </a:t>
            </a:r>
            <a:r>
              <a:rPr lang="ru-RU" dirty="0">
                <a:solidFill>
                  <a:srgbClr val="FF0000"/>
                </a:solidFill>
              </a:rPr>
              <a:t>термообработка </a:t>
            </a:r>
            <a:r>
              <a:rPr lang="ru-RU" dirty="0" err="1">
                <a:solidFill>
                  <a:srgbClr val="FF0000"/>
                </a:solidFill>
              </a:rPr>
              <a:t>със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следващо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шлайфане</a:t>
            </a:r>
            <a:r>
              <a:rPr lang="ru-RU" dirty="0">
                <a:solidFill>
                  <a:srgbClr val="FF0000"/>
                </a:solidFill>
              </a:rPr>
              <a:t> и </a:t>
            </a:r>
            <a:r>
              <a:rPr lang="ru-RU" dirty="0" err="1">
                <a:solidFill>
                  <a:srgbClr val="FF0000"/>
                </a:solidFill>
              </a:rPr>
              <a:t>полиране</a:t>
            </a:r>
            <a:r>
              <a:rPr lang="ru-RU" dirty="0"/>
              <a:t>. </a:t>
            </a:r>
          </a:p>
          <a:p>
            <a:pPr algn="just"/>
            <a:r>
              <a:rPr lang="ru-RU" dirty="0" err="1">
                <a:solidFill>
                  <a:srgbClr val="FF0000"/>
                </a:solidFill>
              </a:rPr>
              <a:t>Сепараторите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се </a:t>
            </a:r>
            <a:r>
              <a:rPr lang="ru-RU" dirty="0" err="1"/>
              <a:t>изработват</a:t>
            </a:r>
            <a:r>
              <a:rPr lang="ru-RU" dirty="0"/>
              <a:t> от </a:t>
            </a:r>
            <a:r>
              <a:rPr lang="ru-RU" dirty="0" err="1">
                <a:solidFill>
                  <a:srgbClr val="FF0000"/>
                </a:solidFill>
              </a:rPr>
              <a:t>мека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листова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стомана</a:t>
            </a:r>
            <a:r>
              <a:rPr lang="ru-RU" dirty="0" smtClean="0"/>
              <a:t>. </a:t>
            </a:r>
            <a:r>
              <a:rPr lang="ru-RU" dirty="0"/>
              <a:t>За </a:t>
            </a:r>
            <a:r>
              <a:rPr lang="ru-RU" dirty="0" err="1"/>
              <a:t>високоскоростни</a:t>
            </a:r>
            <a:r>
              <a:rPr lang="ru-RU" dirty="0"/>
              <a:t> лагери </a:t>
            </a:r>
            <a:r>
              <a:rPr lang="ru-RU" dirty="0" err="1"/>
              <a:t>сепараторите</a:t>
            </a:r>
            <a:r>
              <a:rPr lang="ru-RU" dirty="0"/>
              <a:t> се правят от бронз, леки </a:t>
            </a:r>
            <a:r>
              <a:rPr lang="ru-RU" dirty="0" err="1"/>
              <a:t>сплави</a:t>
            </a:r>
            <a:r>
              <a:rPr lang="ru-RU" dirty="0"/>
              <a:t> или от </a:t>
            </a:r>
            <a:r>
              <a:rPr lang="ru-RU" dirty="0" err="1"/>
              <a:t>пластмаси</a:t>
            </a:r>
            <a:r>
              <a:rPr lang="ru-RU" dirty="0"/>
              <a:t>. 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6470" y="2690336"/>
            <a:ext cx="8544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</a:t>
            </a:r>
            <a:r>
              <a:rPr lang="ru-RU" dirty="0" err="1"/>
              <a:t>инженерната</a:t>
            </a:r>
            <a:r>
              <a:rPr lang="ru-RU" dirty="0"/>
              <a:t> практика </a:t>
            </a:r>
            <a:r>
              <a:rPr lang="ru-RU" dirty="0" err="1"/>
              <a:t>търкалящите</a:t>
            </a:r>
            <a:r>
              <a:rPr lang="ru-RU" dirty="0"/>
              <a:t> лагери не се </a:t>
            </a:r>
            <a:r>
              <a:rPr lang="ru-RU" dirty="0" err="1"/>
              <a:t>конструират</a:t>
            </a:r>
            <a:r>
              <a:rPr lang="ru-RU" dirty="0"/>
              <a:t>, а се </a:t>
            </a:r>
            <a:r>
              <a:rPr lang="ru-RU" dirty="0" err="1"/>
              <a:t>избират</a:t>
            </a:r>
            <a:r>
              <a:rPr lang="ru-RU" dirty="0"/>
              <a:t> по </a:t>
            </a:r>
            <a:r>
              <a:rPr lang="ru-RU" dirty="0" err="1"/>
              <a:t>тяхната</a:t>
            </a:r>
            <a:r>
              <a:rPr lang="ru-RU" dirty="0"/>
              <a:t> статична или динамична </a:t>
            </a:r>
            <a:r>
              <a:rPr lang="ru-RU" dirty="0" err="1"/>
              <a:t>товароносимост</a:t>
            </a:r>
            <a:r>
              <a:rPr lang="ru-RU" dirty="0"/>
              <a:t>, в </a:t>
            </a:r>
            <a:r>
              <a:rPr lang="ru-RU" dirty="0" err="1"/>
              <a:t>зависимост</a:t>
            </a:r>
            <a:r>
              <a:rPr lang="ru-RU" dirty="0"/>
              <a:t> от </a:t>
            </a:r>
            <a:r>
              <a:rPr lang="ru-RU" dirty="0" err="1"/>
              <a:t>условията</a:t>
            </a:r>
            <a:r>
              <a:rPr lang="ru-RU" dirty="0"/>
              <a:t> на работа.</a:t>
            </a:r>
            <a:endParaRPr lang="bg-BG" dirty="0"/>
          </a:p>
        </p:txBody>
      </p:sp>
      <p:sp>
        <p:nvSpPr>
          <p:cNvPr id="3" name="Правоъгълник 2"/>
          <p:cNvSpPr/>
          <p:nvPr/>
        </p:nvSpPr>
        <p:spPr>
          <a:xfrm>
            <a:off x="323528" y="3789040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За </a:t>
            </a:r>
            <a:r>
              <a:rPr lang="ru-RU" dirty="0" err="1">
                <a:solidFill>
                  <a:srgbClr val="FF0000"/>
                </a:solidFill>
              </a:rPr>
              <a:t>мазане</a:t>
            </a:r>
            <a:r>
              <a:rPr lang="ru-RU" dirty="0">
                <a:solidFill>
                  <a:srgbClr val="FF0000"/>
                </a:solidFill>
              </a:rPr>
              <a:t> на </a:t>
            </a:r>
            <a:r>
              <a:rPr lang="ru-RU" dirty="0" err="1">
                <a:solidFill>
                  <a:srgbClr val="FF0000"/>
                </a:solidFill>
              </a:rPr>
              <a:t>търкалящите</a:t>
            </a:r>
            <a:r>
              <a:rPr lang="ru-RU" dirty="0">
                <a:solidFill>
                  <a:srgbClr val="FF0000"/>
                </a:solidFill>
              </a:rPr>
              <a:t> лагери </a:t>
            </a:r>
            <a:r>
              <a:rPr lang="ru-RU" dirty="0"/>
              <a:t>се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ru-RU" dirty="0" err="1"/>
              <a:t>течни</a:t>
            </a:r>
            <a:r>
              <a:rPr lang="ru-RU" dirty="0"/>
              <a:t>, </a:t>
            </a:r>
            <a:r>
              <a:rPr lang="ru-RU" dirty="0" err="1"/>
              <a:t>полутвърди</a:t>
            </a:r>
            <a:r>
              <a:rPr lang="ru-RU" dirty="0"/>
              <a:t> и </a:t>
            </a:r>
            <a:r>
              <a:rPr lang="ru-RU" dirty="0" err="1"/>
              <a:t>твърди</a:t>
            </a:r>
            <a:r>
              <a:rPr lang="ru-RU" dirty="0"/>
              <a:t> </a:t>
            </a:r>
            <a:r>
              <a:rPr lang="ru-RU" dirty="0" err="1"/>
              <a:t>мазилни</a:t>
            </a:r>
            <a:r>
              <a:rPr lang="ru-RU" dirty="0"/>
              <a:t> вещества. </a:t>
            </a:r>
            <a:r>
              <a:rPr lang="ru-RU" dirty="0" err="1"/>
              <a:t>Течните</a:t>
            </a:r>
            <a:r>
              <a:rPr lang="ru-RU" dirty="0"/>
              <a:t> </a:t>
            </a:r>
            <a:r>
              <a:rPr lang="ru-RU" dirty="0" err="1"/>
              <a:t>мазилни</a:t>
            </a:r>
            <a:r>
              <a:rPr lang="ru-RU" dirty="0"/>
              <a:t> вещества (</a:t>
            </a:r>
            <a:r>
              <a:rPr lang="ru-RU" dirty="0" err="1"/>
              <a:t>минерални</a:t>
            </a:r>
            <a:r>
              <a:rPr lang="ru-RU" dirty="0"/>
              <a:t> масла и др.) се </a:t>
            </a:r>
            <a:r>
              <a:rPr lang="ru-RU" dirty="0" err="1"/>
              <a:t>използват</a:t>
            </a:r>
            <a:r>
              <a:rPr lang="ru-RU" dirty="0"/>
              <a:t> при </a:t>
            </a:r>
            <a:r>
              <a:rPr lang="ru-RU" dirty="0" err="1"/>
              <a:t>периферни</a:t>
            </a:r>
            <a:r>
              <a:rPr lang="ru-RU" dirty="0"/>
              <a:t> скорости на вала над 10 m/s. </a:t>
            </a:r>
            <a:r>
              <a:rPr lang="ru-RU" dirty="0" err="1"/>
              <a:t>Твърдите</a:t>
            </a:r>
            <a:r>
              <a:rPr lang="ru-RU" dirty="0"/>
              <a:t> </a:t>
            </a:r>
            <a:r>
              <a:rPr lang="ru-RU" dirty="0" err="1"/>
              <a:t>мазилни</a:t>
            </a:r>
            <a:r>
              <a:rPr lang="ru-RU" dirty="0"/>
              <a:t> вещества (</a:t>
            </a:r>
            <a:r>
              <a:rPr lang="ru-RU" dirty="0" err="1"/>
              <a:t>колоиден</a:t>
            </a:r>
            <a:r>
              <a:rPr lang="ru-RU" dirty="0"/>
              <a:t> графит и др.) се </a:t>
            </a:r>
            <a:r>
              <a:rPr lang="ru-RU" dirty="0" err="1"/>
              <a:t>използват</a:t>
            </a:r>
            <a:r>
              <a:rPr lang="ru-RU" dirty="0"/>
              <a:t> в </a:t>
            </a:r>
            <a:r>
              <a:rPr lang="ru-RU" dirty="0" err="1"/>
              <a:t>разпрашено</a:t>
            </a:r>
            <a:r>
              <a:rPr lang="ru-RU" dirty="0"/>
              <a:t> </a:t>
            </a:r>
            <a:r>
              <a:rPr lang="ru-RU" dirty="0" err="1"/>
              <a:t>състояние</a:t>
            </a:r>
            <a:r>
              <a:rPr lang="ru-RU" dirty="0"/>
              <a:t> за лагери,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работят</a:t>
            </a:r>
            <a:r>
              <a:rPr lang="ru-RU" dirty="0"/>
              <a:t> при </a:t>
            </a:r>
            <a:r>
              <a:rPr lang="ru-RU" dirty="0" err="1"/>
              <a:t>температури</a:t>
            </a:r>
            <a:r>
              <a:rPr lang="ru-RU" dirty="0"/>
              <a:t> над 300°С.</a:t>
            </a:r>
            <a:endParaRPr lang="bg-BG" dirty="0"/>
          </a:p>
        </p:txBody>
      </p:sp>
      <p:sp>
        <p:nvSpPr>
          <p:cNvPr id="16" name="Action Button: Movie 15">
            <a:hlinkClick r:id="rId2" highlightClick="1"/>
          </p:cNvPr>
          <p:cNvSpPr/>
          <p:nvPr/>
        </p:nvSpPr>
        <p:spPr>
          <a:xfrm>
            <a:off x="7524328" y="6093296"/>
            <a:ext cx="864096" cy="43204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3995936" y="6244026"/>
            <a:ext cx="34563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https://www.youtube.com/watch?v=GKcp8xkTvco</a:t>
            </a:r>
            <a:endParaRPr lang="bg-BG" sz="1000" dirty="0"/>
          </a:p>
        </p:txBody>
      </p:sp>
    </p:spTree>
    <p:extLst>
      <p:ext uri="{BB962C8B-B14F-4D97-AF65-F5344CB8AC3E}">
        <p14:creationId xmlns:p14="http://schemas.microsoft.com/office/powerpoint/2010/main" xmlns="" val="65869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16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>
                <a:solidFill>
                  <a:srgbClr val="00B0F0"/>
                </a:solidFill>
              </a:rPr>
              <a:t>А.2 Лагери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AAJDQSH0.jpg" descr="AAJDQSH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404664"/>
            <a:ext cx="2627783" cy="197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Текстово поле 1"/>
          <p:cNvSpPr txBox="1"/>
          <p:nvPr/>
        </p:nvSpPr>
        <p:spPr>
          <a:xfrm>
            <a:off x="395536" y="25649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почистване</a:t>
            </a:r>
            <a:endParaRPr lang="bg-BG" dirty="0"/>
          </a:p>
        </p:txBody>
      </p:sp>
      <p:pic>
        <p:nvPicPr>
          <p:cNvPr id="14" name="AAJDQSK0.jpg" descr="AAJDQSK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5" y="980729"/>
            <a:ext cx="297351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Текстово поле 2"/>
          <p:cNvSpPr txBox="1"/>
          <p:nvPr/>
        </p:nvSpPr>
        <p:spPr>
          <a:xfrm>
            <a:off x="2987824" y="32642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смазване</a:t>
            </a:r>
            <a:endParaRPr lang="bg-BG" dirty="0"/>
          </a:p>
        </p:txBody>
      </p:sp>
      <p:pic>
        <p:nvPicPr>
          <p:cNvPr id="16" name="AAJDQTD0a.jpg" descr="AAJDQTD0a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45121"/>
            <a:ext cx="2701276" cy="165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AAJDQTE0b.jpg" descr="AAJDQTE0b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0306" y="2377368"/>
            <a:ext cx="2649114" cy="162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AAJDQTG0b.jpg" descr="AAJDQTG0b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3239973"/>
            <a:ext cx="292987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AAJDQTJ0a.jpg" descr="AAJDQTJ0a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61048"/>
            <a:ext cx="2833768" cy="174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AAJDQSS0.jpg" descr="AAJDQSS0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33544"/>
            <a:ext cx="3078127" cy="189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AAJDQTL0a.jpg" descr="AAJDQTL0a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975" y="4913999"/>
            <a:ext cx="3047068" cy="18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ction Button: Movie 25">
            <a:hlinkClick r:id="rId10" highlightClick="1"/>
          </p:cNvPr>
          <p:cNvSpPr/>
          <p:nvPr/>
        </p:nvSpPr>
        <p:spPr>
          <a:xfrm>
            <a:off x="7524328" y="6093296"/>
            <a:ext cx="864096" cy="43204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>
            <a:off x="3995936" y="6244026"/>
            <a:ext cx="34563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https://www.youtube.com/watch?v=2R4QQmCY4JU</a:t>
            </a:r>
            <a:endParaRPr lang="bg-BG" sz="1000" dirty="0"/>
          </a:p>
        </p:txBody>
      </p:sp>
    </p:spTree>
    <p:extLst>
      <p:ext uri="{BB962C8B-B14F-4D97-AF65-F5344CB8AC3E}">
        <p14:creationId xmlns:p14="http://schemas.microsoft.com/office/powerpoint/2010/main" xmlns="" val="79720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 Б. Транслационни направляващи опори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107504" y="764704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Всяка </a:t>
            </a:r>
            <a:r>
              <a:rPr lang="ru-RU" dirty="0" err="1">
                <a:solidFill>
                  <a:srgbClr val="FF0000"/>
                </a:solidFill>
              </a:rPr>
              <a:t>транслационна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направляваща</a:t>
            </a:r>
            <a:r>
              <a:rPr lang="ru-RU" dirty="0">
                <a:solidFill>
                  <a:srgbClr val="FF0000"/>
                </a:solidFill>
              </a:rPr>
              <a:t> опора </a:t>
            </a:r>
            <a:r>
              <a:rPr lang="ru-RU" dirty="0"/>
              <a:t>се </a:t>
            </a:r>
            <a:r>
              <a:rPr lang="ru-RU" dirty="0" err="1"/>
              <a:t>образува</a:t>
            </a:r>
            <a:r>
              <a:rPr lang="ru-RU" dirty="0"/>
              <a:t> от две звена (тела) с </a:t>
            </a:r>
            <a:r>
              <a:rPr lang="ru-RU" dirty="0" err="1"/>
              <a:t>относителна</a:t>
            </a:r>
            <a:r>
              <a:rPr lang="ru-RU" dirty="0"/>
              <a:t> </a:t>
            </a:r>
            <a:r>
              <a:rPr lang="ru-RU" dirty="0" err="1"/>
              <a:t>праволинейна</a:t>
            </a:r>
            <a:r>
              <a:rPr lang="ru-RU" dirty="0"/>
              <a:t> </a:t>
            </a:r>
            <a:r>
              <a:rPr lang="ru-RU" dirty="0" err="1"/>
              <a:t>транслация</a:t>
            </a:r>
            <a:r>
              <a:rPr lang="ru-RU" dirty="0"/>
              <a:t> – </a:t>
            </a:r>
            <a:r>
              <a:rPr lang="ru-RU" dirty="0" err="1">
                <a:solidFill>
                  <a:srgbClr val="FF0000"/>
                </a:solidFill>
              </a:rPr>
              <a:t>кинематичната</a:t>
            </a:r>
            <a:r>
              <a:rPr lang="ru-RU" dirty="0">
                <a:solidFill>
                  <a:srgbClr val="FF0000"/>
                </a:solidFill>
              </a:rPr>
              <a:t> двоица е </a:t>
            </a:r>
            <a:r>
              <a:rPr lang="ru-RU" dirty="0" err="1">
                <a:solidFill>
                  <a:srgbClr val="FF0000"/>
                </a:solidFill>
              </a:rPr>
              <a:t>плъзгаща</a:t>
            </a:r>
            <a:r>
              <a:rPr lang="ru-RU" dirty="0">
                <a:solidFill>
                  <a:srgbClr val="FF0000"/>
                </a:solidFill>
              </a:rPr>
              <a:t>.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183163" y="1772816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С</a:t>
            </a:r>
            <a:r>
              <a:rPr lang="ru-RU" dirty="0" err="1" smtClean="0"/>
              <a:t>поред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вида </a:t>
            </a:r>
            <a:r>
              <a:rPr lang="ru-RU" dirty="0">
                <a:solidFill>
                  <a:srgbClr val="FF0000"/>
                </a:solidFill>
              </a:rPr>
              <a:t>на </a:t>
            </a:r>
            <a:r>
              <a:rPr lang="ru-RU" dirty="0" err="1">
                <a:solidFill>
                  <a:srgbClr val="FF0000"/>
                </a:solidFill>
              </a:rPr>
              <a:t>триенето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се </a:t>
            </a:r>
            <a:r>
              <a:rPr lang="ru-RU" dirty="0"/>
              <a:t>делят на </a:t>
            </a:r>
            <a:r>
              <a:rPr lang="ru-RU" dirty="0" err="1">
                <a:solidFill>
                  <a:srgbClr val="FF0000"/>
                </a:solidFill>
              </a:rPr>
              <a:t>плъзгащи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търкалящи</a:t>
            </a:r>
            <a:r>
              <a:rPr lang="ru-RU" dirty="0">
                <a:solidFill>
                  <a:srgbClr val="FF0000"/>
                </a:solidFill>
              </a:rPr>
              <a:t>, с </a:t>
            </a:r>
            <a:r>
              <a:rPr lang="ru-RU" dirty="0" err="1">
                <a:solidFill>
                  <a:srgbClr val="FF0000"/>
                </a:solidFill>
              </a:rPr>
              <a:t>флуидно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триене</a:t>
            </a:r>
            <a:r>
              <a:rPr lang="ru-RU" dirty="0">
                <a:solidFill>
                  <a:srgbClr val="FF0000"/>
                </a:solidFill>
              </a:rPr>
              <a:t> и с </a:t>
            </a:r>
            <a:r>
              <a:rPr lang="ru-RU" dirty="0" err="1">
                <a:solidFill>
                  <a:srgbClr val="FF0000"/>
                </a:solidFill>
              </a:rPr>
              <a:t>вътрешно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триене</a:t>
            </a:r>
            <a:r>
              <a:rPr lang="ru-RU" dirty="0">
                <a:solidFill>
                  <a:srgbClr val="FF0000"/>
                </a:solidFill>
              </a:rPr>
              <a:t> (</a:t>
            </a:r>
            <a:r>
              <a:rPr lang="ru-RU" dirty="0" err="1">
                <a:solidFill>
                  <a:srgbClr val="FF0000"/>
                </a:solidFill>
              </a:rPr>
              <a:t>еластични</a:t>
            </a:r>
            <a:r>
              <a:rPr lang="ru-RU" dirty="0">
                <a:solidFill>
                  <a:srgbClr val="FF0000"/>
                </a:solidFill>
              </a:rPr>
              <a:t>).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186814" y="2564904"/>
            <a:ext cx="8781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/>
              <a:t>Транслационните</a:t>
            </a:r>
            <a:r>
              <a:rPr lang="ru-RU" dirty="0" smtClean="0"/>
              <a:t> </a:t>
            </a:r>
            <a:r>
              <a:rPr lang="ru-RU" dirty="0" err="1"/>
              <a:t>направляващи</a:t>
            </a:r>
            <a:r>
              <a:rPr lang="ru-RU" dirty="0"/>
              <a:t> опори се делят на </a:t>
            </a:r>
            <a:r>
              <a:rPr lang="ru-RU" dirty="0" err="1">
                <a:solidFill>
                  <a:srgbClr val="FF0000"/>
                </a:solidFill>
              </a:rPr>
              <a:t>отворени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или </a:t>
            </a:r>
            <a:r>
              <a:rPr lang="ru-RU" dirty="0" err="1"/>
              <a:t>открити</a:t>
            </a:r>
            <a:r>
              <a:rPr lang="ru-RU" dirty="0"/>
              <a:t> (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силово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затваряне</a:t>
            </a:r>
            <a:r>
              <a:rPr lang="ru-RU" dirty="0"/>
              <a:t>) и </a:t>
            </a:r>
            <a:r>
              <a:rPr lang="ru-RU" dirty="0" err="1">
                <a:solidFill>
                  <a:srgbClr val="FF0000"/>
                </a:solidFill>
              </a:rPr>
              <a:t>затворени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или </a:t>
            </a:r>
            <a:r>
              <a:rPr lang="ru-RU" dirty="0" err="1"/>
              <a:t>закрити</a:t>
            </a:r>
            <a:r>
              <a:rPr lang="ru-RU" dirty="0"/>
              <a:t> (с </a:t>
            </a:r>
            <a:r>
              <a:rPr lang="ru-RU" dirty="0" err="1" smtClean="0">
                <a:solidFill>
                  <a:srgbClr val="FF0000"/>
                </a:solidFill>
              </a:rPr>
              <a:t>геометрично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затваряне</a:t>
            </a:r>
            <a:r>
              <a:rPr lang="ru-RU" dirty="0"/>
              <a:t>). 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940" y="3652211"/>
            <a:ext cx="6501619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Текстово поле 6"/>
          <p:cNvSpPr txBox="1"/>
          <p:nvPr/>
        </p:nvSpPr>
        <p:spPr>
          <a:xfrm>
            <a:off x="392866" y="52853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отворени</a:t>
            </a: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3995936" y="514319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затворени</a:t>
            </a:r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2375857" y="335699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плоски</a:t>
            </a:r>
            <a:endParaRPr lang="bg-BG" dirty="0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5714355"/>
            <a:ext cx="2946988" cy="990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Текстово поле 13"/>
          <p:cNvSpPr txBox="1"/>
          <p:nvPr/>
        </p:nvSpPr>
        <p:spPr>
          <a:xfrm>
            <a:off x="3546908" y="6096939"/>
            <a:ext cx="187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цилиндрични</a:t>
            </a:r>
            <a:endParaRPr lang="bg-BG" dirty="0"/>
          </a:p>
        </p:txBody>
      </p:sp>
      <p:pic>
        <p:nvPicPr>
          <p:cNvPr id="18" name="Картина 17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5314799"/>
            <a:ext cx="2304256" cy="1486617"/>
          </a:xfrm>
          <a:prstGeom prst="rect">
            <a:avLst/>
          </a:prstGeom>
        </p:spPr>
      </p:pic>
      <p:sp>
        <p:nvSpPr>
          <p:cNvPr id="20" name="Правоъгълник 19"/>
          <p:cNvSpPr/>
          <p:nvPr/>
        </p:nvSpPr>
        <p:spPr>
          <a:xfrm>
            <a:off x="7056569" y="4002959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00B0F0"/>
                </a:solidFill>
              </a:rPr>
              <a:t>п</a:t>
            </a:r>
            <a:r>
              <a:rPr lang="bg-BG" dirty="0" smtClean="0">
                <a:solidFill>
                  <a:srgbClr val="00B0F0"/>
                </a:solidFill>
              </a:rPr>
              <a:t>лъзгащи</a:t>
            </a:r>
            <a:r>
              <a:rPr lang="bg-BG" dirty="0" smtClean="0"/>
              <a:t> </a:t>
            </a:r>
            <a:r>
              <a:rPr lang="bg-BG" dirty="0" smtClean="0">
                <a:solidFill>
                  <a:srgbClr val="00B0F0"/>
                </a:solidFill>
              </a:rPr>
              <a:t>опори</a:t>
            </a:r>
            <a:endParaRPr lang="bg-B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07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  <p:bldP spid="9" grpId="0"/>
      <p:bldP spid="14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 Б. Транслационни направляващи опори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251520" y="908720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Силово</a:t>
            </a:r>
            <a:r>
              <a:rPr lang="ru-RU" dirty="0"/>
              <a:t> условие за </a:t>
            </a:r>
            <a:r>
              <a:rPr lang="ru-RU" dirty="0" err="1"/>
              <a:t>подвижност</a:t>
            </a:r>
            <a:r>
              <a:rPr lang="ru-RU" dirty="0"/>
              <a:t> на </a:t>
            </a:r>
            <a:r>
              <a:rPr lang="ru-RU" dirty="0" smtClean="0"/>
              <a:t>опорите: </a:t>
            </a:r>
            <a:r>
              <a:rPr lang="bg-BG" dirty="0" smtClean="0"/>
              <a:t>задвижващата </a:t>
            </a:r>
            <a:r>
              <a:rPr lang="bg-BG" dirty="0"/>
              <a:t>компонента  на приложената сила  трябва значително да превъзхожда по големина противоположната сила на триене в </a:t>
            </a:r>
            <a:r>
              <a:rPr lang="bg-BG" dirty="0" smtClean="0"/>
              <a:t>опорите.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38"/>
            <a:ext cx="6474346" cy="274747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Правоъгълник 2"/>
              <p:cNvSpPr/>
              <p:nvPr/>
            </p:nvSpPr>
            <p:spPr>
              <a:xfrm>
                <a:off x="2915816" y="5445224"/>
                <a:ext cx="4062972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bg-BG" sz="2400" i="0">
                          <a:latin typeface="Cambria Math"/>
                        </a:rPr>
                        <m:t>=</m:t>
                      </m:r>
                      <m:r>
                        <a:rPr lang="bg-BG" sz="2400" i="1">
                          <a:latin typeface="Cambria Math"/>
                        </a:rPr>
                        <m:t>𝐹</m:t>
                      </m:r>
                      <m:r>
                        <m:rPr>
                          <m:sty m:val="p"/>
                        </m:rPr>
                        <a:rPr lang="bg-BG" sz="2400" i="0">
                          <a:latin typeface="Cambria Math"/>
                        </a:rPr>
                        <m:t>cos</m:t>
                      </m:r>
                      <m:r>
                        <a:rPr lang="bg-BG" sz="2400" i="1">
                          <a:latin typeface="Cambria Math"/>
                        </a:rPr>
                        <m:t>𝜃</m:t>
                      </m:r>
                      <m:r>
                        <a:rPr lang="bg-BG" sz="2400" i="0">
                          <a:latin typeface="Cambria Math"/>
                        </a:rPr>
                        <m:t>&gt;</m:t>
                      </m:r>
                      <m:r>
                        <a:rPr lang="bg-BG" sz="2400" i="1">
                          <a:latin typeface="Cambria Math"/>
                        </a:rPr>
                        <m:t>𝑇</m:t>
                      </m:r>
                      <m:r>
                        <a:rPr lang="bg-BG" sz="24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sz="2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bg-BG" sz="24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bg-BG" sz="2400" i="0">
                          <a:latin typeface="Cambria Math"/>
                        </a:rPr>
                        <m:t>+</m:t>
                      </m:r>
                      <m:r>
                        <a:rPr lang="bg-BG" sz="2400" i="1">
                          <a:latin typeface="Cambria Math"/>
                        </a:rPr>
                        <m:t>𝑇</m:t>
                      </m:r>
                      <m:sPre>
                        <m:sPrePr>
                          <m:ctrlPr>
                            <a:rPr lang="bg-BG" sz="2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bg-BG" sz="2400" i="1">
                              <a:latin typeface="Cambria Math"/>
                            </a:rPr>
                            <m:t>𝐵</m:t>
                          </m:r>
                        </m:sub>
                        <m:sup/>
                        <m:e/>
                      </m:sPre>
                    </m:oMath>
                  </m:oMathPara>
                </a14:m>
                <a:endParaRPr lang="bg-BG" sz="2400" dirty="0"/>
              </a:p>
            </p:txBody>
          </p:sp>
        </mc:Choice>
        <mc:Fallback>
          <p:sp>
            <p:nvSpPr>
              <p:cNvPr id="3" name="Правоъгъл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445224"/>
                <a:ext cx="4062972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1815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 Б. Транслационни направляващи опори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323528" y="1196752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Направляващите</a:t>
            </a:r>
            <a:r>
              <a:rPr lang="ru-RU" dirty="0"/>
              <a:t> с </a:t>
            </a:r>
            <a:r>
              <a:rPr lang="ru-RU" dirty="0" err="1"/>
              <a:t>триене</a:t>
            </a:r>
            <a:r>
              <a:rPr lang="ru-RU" dirty="0"/>
              <a:t> при </a:t>
            </a:r>
            <a:r>
              <a:rPr lang="ru-RU" dirty="0" err="1"/>
              <a:t>търкаляне</a:t>
            </a:r>
            <a:r>
              <a:rPr lang="ru-RU" dirty="0"/>
              <a:t> </a:t>
            </a:r>
            <a:r>
              <a:rPr lang="ru-RU" dirty="0" err="1"/>
              <a:t>значително</a:t>
            </a:r>
            <a:r>
              <a:rPr lang="ru-RU" dirty="0"/>
              <a:t> </a:t>
            </a:r>
            <a:r>
              <a:rPr lang="ru-RU" dirty="0" err="1"/>
              <a:t>по-добре</a:t>
            </a:r>
            <a:r>
              <a:rPr lang="ru-RU" dirty="0"/>
              <a:t> </a:t>
            </a:r>
            <a:r>
              <a:rPr lang="ru-RU" dirty="0" err="1"/>
              <a:t>удовлетворяват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за: </a:t>
            </a:r>
            <a:r>
              <a:rPr lang="ru-RU" dirty="0" err="1"/>
              <a:t>лекота</a:t>
            </a:r>
            <a:r>
              <a:rPr lang="ru-RU" dirty="0"/>
              <a:t> и </a:t>
            </a:r>
            <a:r>
              <a:rPr lang="ru-RU" dirty="0" err="1"/>
              <a:t>плавност</a:t>
            </a:r>
            <a:r>
              <a:rPr lang="ru-RU" dirty="0"/>
              <a:t> на </a:t>
            </a:r>
            <a:r>
              <a:rPr lang="ru-RU" dirty="0" err="1"/>
              <a:t>движенията</a:t>
            </a:r>
            <a:r>
              <a:rPr lang="ru-RU" dirty="0"/>
              <a:t>; малка </a:t>
            </a:r>
            <a:r>
              <a:rPr lang="ru-RU" dirty="0" err="1"/>
              <a:t>чувствителност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температурни</a:t>
            </a:r>
            <a:r>
              <a:rPr lang="ru-RU" dirty="0"/>
              <a:t> колебания; </a:t>
            </a:r>
            <a:r>
              <a:rPr lang="ru-RU" dirty="0" err="1"/>
              <a:t>безхлабинност</a:t>
            </a:r>
            <a:r>
              <a:rPr lang="ru-RU" dirty="0"/>
              <a:t> и </a:t>
            </a:r>
            <a:r>
              <a:rPr lang="ru-RU" dirty="0" err="1"/>
              <a:t>износоустойчивост</a:t>
            </a:r>
            <a:r>
              <a:rPr lang="ru-RU" dirty="0"/>
              <a:t>. </a:t>
            </a:r>
            <a:r>
              <a:rPr lang="ru-RU" dirty="0" err="1"/>
              <a:t>Опорните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търкалящи</a:t>
            </a:r>
            <a:r>
              <a:rPr lang="ru-RU" dirty="0"/>
              <a:t> се тела, </a:t>
            </a:r>
            <a:r>
              <a:rPr lang="ru-RU" dirty="0" err="1"/>
              <a:t>най-често</a:t>
            </a:r>
            <a:r>
              <a:rPr lang="ru-RU" dirty="0"/>
              <a:t> </a:t>
            </a:r>
            <a:r>
              <a:rPr lang="ru-RU" dirty="0" err="1"/>
              <a:t>сачми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err="1"/>
              <a:t>стандартни</a:t>
            </a:r>
            <a:r>
              <a:rPr lang="ru-RU" dirty="0"/>
              <a:t> </a:t>
            </a:r>
            <a:r>
              <a:rPr lang="ru-RU" dirty="0" err="1"/>
              <a:t>търкалящи</a:t>
            </a:r>
            <a:r>
              <a:rPr lang="ru-RU" dirty="0"/>
              <a:t> </a:t>
            </a:r>
            <a:r>
              <a:rPr lang="ru-RU" dirty="0" smtClean="0"/>
              <a:t>лагери.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399" y="4293096"/>
            <a:ext cx="3358467" cy="149897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7660" y="2468388"/>
            <a:ext cx="3080174" cy="1545296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7431" y="2778696"/>
            <a:ext cx="3222435" cy="1167549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94515" y="4434826"/>
            <a:ext cx="3273934" cy="1215516"/>
          </a:xfrm>
          <a:prstGeom prst="rect">
            <a:avLst/>
          </a:prstGeom>
        </p:spPr>
      </p:pic>
      <p:sp>
        <p:nvSpPr>
          <p:cNvPr id="18" name="Правоъгълник 17"/>
          <p:cNvSpPr/>
          <p:nvPr/>
        </p:nvSpPr>
        <p:spPr>
          <a:xfrm>
            <a:off x="467711" y="827420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Търкалящи опори</a:t>
            </a:r>
          </a:p>
        </p:txBody>
      </p:sp>
    </p:spTree>
    <p:extLst>
      <p:ext uri="{BB962C8B-B14F-4D97-AF65-F5344CB8AC3E}">
        <p14:creationId xmlns:p14="http://schemas.microsoft.com/office/powerpoint/2010/main" xmlns="" val="3268058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 Б. Транслационни направляващи опори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Правоъгълник 1"/>
          <p:cNvSpPr/>
          <p:nvPr/>
        </p:nvSpPr>
        <p:spPr>
          <a:xfrm>
            <a:off x="107504" y="764704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Всяка </a:t>
            </a:r>
            <a:r>
              <a:rPr lang="ru-RU" dirty="0" err="1">
                <a:solidFill>
                  <a:srgbClr val="FF0000"/>
                </a:solidFill>
              </a:rPr>
              <a:t>транслационна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направляваща</a:t>
            </a:r>
            <a:r>
              <a:rPr lang="ru-RU" dirty="0">
                <a:solidFill>
                  <a:srgbClr val="FF0000"/>
                </a:solidFill>
              </a:rPr>
              <a:t> опора </a:t>
            </a:r>
            <a:r>
              <a:rPr lang="ru-RU" dirty="0"/>
              <a:t>се </a:t>
            </a:r>
            <a:r>
              <a:rPr lang="ru-RU" dirty="0" err="1"/>
              <a:t>образува</a:t>
            </a:r>
            <a:r>
              <a:rPr lang="ru-RU" dirty="0"/>
              <a:t> от две звена (тела) с </a:t>
            </a:r>
            <a:r>
              <a:rPr lang="ru-RU" dirty="0" err="1"/>
              <a:t>относителна</a:t>
            </a:r>
            <a:r>
              <a:rPr lang="ru-RU" dirty="0"/>
              <a:t> </a:t>
            </a:r>
            <a:r>
              <a:rPr lang="ru-RU" dirty="0" err="1"/>
              <a:t>праволинейна</a:t>
            </a:r>
            <a:r>
              <a:rPr lang="ru-RU" dirty="0"/>
              <a:t> </a:t>
            </a:r>
            <a:r>
              <a:rPr lang="ru-RU" dirty="0" err="1"/>
              <a:t>транслация</a:t>
            </a:r>
            <a:r>
              <a:rPr lang="ru-RU" dirty="0"/>
              <a:t> – </a:t>
            </a:r>
            <a:r>
              <a:rPr lang="ru-RU" dirty="0" err="1">
                <a:solidFill>
                  <a:srgbClr val="FF0000"/>
                </a:solidFill>
              </a:rPr>
              <a:t>кинематичната</a:t>
            </a:r>
            <a:r>
              <a:rPr lang="ru-RU" dirty="0">
                <a:solidFill>
                  <a:srgbClr val="FF0000"/>
                </a:solidFill>
              </a:rPr>
              <a:t> двоица е </a:t>
            </a:r>
            <a:r>
              <a:rPr lang="ru-RU" dirty="0" err="1">
                <a:solidFill>
                  <a:srgbClr val="FF0000"/>
                </a:solidFill>
              </a:rPr>
              <a:t>плъзгаща</a:t>
            </a:r>
            <a:r>
              <a:rPr lang="ru-RU" dirty="0">
                <a:solidFill>
                  <a:srgbClr val="FF0000"/>
                </a:solidFill>
              </a:rPr>
              <a:t>.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153055" y="2979593"/>
            <a:ext cx="8781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/>
              <a:t>Транслационните</a:t>
            </a:r>
            <a:r>
              <a:rPr lang="ru-RU" dirty="0" smtClean="0"/>
              <a:t> </a:t>
            </a:r>
            <a:r>
              <a:rPr lang="ru-RU" dirty="0" err="1"/>
              <a:t>направляващи</a:t>
            </a:r>
            <a:r>
              <a:rPr lang="ru-RU" dirty="0"/>
              <a:t> опори се делят на </a:t>
            </a:r>
            <a:r>
              <a:rPr lang="ru-RU" dirty="0" err="1">
                <a:solidFill>
                  <a:srgbClr val="FF0000"/>
                </a:solidFill>
              </a:rPr>
              <a:t>отворени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или </a:t>
            </a:r>
            <a:r>
              <a:rPr lang="ru-RU" dirty="0" err="1"/>
              <a:t>открити</a:t>
            </a:r>
            <a:r>
              <a:rPr lang="ru-RU" dirty="0"/>
              <a:t> (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силово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затваряне</a:t>
            </a:r>
            <a:r>
              <a:rPr lang="ru-RU" dirty="0"/>
              <a:t>) и </a:t>
            </a:r>
            <a:r>
              <a:rPr lang="ru-RU" dirty="0" err="1">
                <a:solidFill>
                  <a:srgbClr val="FF0000"/>
                </a:solidFill>
              </a:rPr>
              <a:t>затворени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или </a:t>
            </a:r>
            <a:r>
              <a:rPr lang="ru-RU" dirty="0" err="1"/>
              <a:t>закрити</a:t>
            </a:r>
            <a:r>
              <a:rPr lang="ru-RU" dirty="0"/>
              <a:t> (с </a:t>
            </a:r>
            <a:r>
              <a:rPr lang="ru-RU" dirty="0" err="1" smtClean="0">
                <a:solidFill>
                  <a:srgbClr val="FF0000"/>
                </a:solidFill>
              </a:rPr>
              <a:t>геометрично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затваряне</a:t>
            </a:r>
            <a:r>
              <a:rPr lang="ru-RU" dirty="0"/>
              <a:t>). 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4302224" y="200335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https://www.youtube.com/watch?v=C-oekaSZK5o</a:t>
            </a:r>
            <a:endParaRPr lang="bg-BG" sz="1000" dirty="0"/>
          </a:p>
        </p:txBody>
      </p:sp>
      <p:sp>
        <p:nvSpPr>
          <p:cNvPr id="24" name="Action Button: Movie 23">
            <a:hlinkClick r:id="rId2" highlightClick="1"/>
          </p:cNvPr>
          <p:cNvSpPr/>
          <p:nvPr/>
        </p:nvSpPr>
        <p:spPr>
          <a:xfrm>
            <a:off x="2267744" y="1852011"/>
            <a:ext cx="864096" cy="43204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4302224" y="4749805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https://www.youtube.com/watch?v=r_4rwxU1cbw</a:t>
            </a:r>
            <a:endParaRPr lang="bg-BG" sz="1000" dirty="0"/>
          </a:p>
        </p:txBody>
      </p:sp>
      <p:sp>
        <p:nvSpPr>
          <p:cNvPr id="26" name="Action Button: Movie 25">
            <a:hlinkClick r:id="rId3" highlightClick="1"/>
          </p:cNvPr>
          <p:cNvSpPr/>
          <p:nvPr/>
        </p:nvSpPr>
        <p:spPr>
          <a:xfrm>
            <a:off x="2267744" y="4598458"/>
            <a:ext cx="864096" cy="43204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529218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0872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24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Лагерни опори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27584" y="2276872"/>
            <a:ext cx="7416824" cy="1800200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А. Ротационни направляващи опори</a:t>
            </a:r>
          </a:p>
          <a:p>
            <a:pPr marL="109537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ru-RU" dirty="0" smtClean="0">
                <a:solidFill>
                  <a:srgbClr val="0070C0"/>
                </a:solidFill>
              </a:rPr>
              <a:t>Б. Транслационни </a:t>
            </a:r>
            <a:r>
              <a:rPr lang="ru-RU" dirty="0">
                <a:solidFill>
                  <a:srgbClr val="0070C0"/>
                </a:solidFill>
              </a:rPr>
              <a:t>направляващи опори</a:t>
            </a:r>
          </a:p>
          <a:p>
            <a:pPr marL="109537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4611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4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6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8" name="Rectangle 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36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0" y="99626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0" y="471101"/>
            <a:ext cx="4876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0" y="99626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0" y="471101"/>
            <a:ext cx="4876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0" y="99626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0" y="471101"/>
            <a:ext cx="4876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0" y="99626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0" y="471101"/>
            <a:ext cx="4876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05273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 smtClean="0"/>
              <a:t>ЧАСТ 1.(20Х1) </a:t>
            </a:r>
            <a:r>
              <a:rPr lang="bg-BG" sz="1600" i="1" dirty="0" smtClean="0"/>
              <a:t>Всеки един от следващите 20 въпроса (задачи) има само един верен отговор. Посочете го.</a:t>
            </a:r>
            <a:endParaRPr lang="en-US" sz="16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1556792"/>
            <a:ext cx="770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Кое от посочените не може да бъде опорен елемент на търкаляща се </a:t>
            </a:r>
            <a:r>
              <a:rPr lang="bg-BG" dirty="0" smtClean="0"/>
              <a:t>опора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5576" y="219554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а) </a:t>
            </a:r>
            <a:r>
              <a:rPr lang="bg-BG" dirty="0"/>
              <a:t>ролка</a:t>
            </a:r>
            <a:r>
              <a:rPr lang="bg-BG" dirty="0" smtClean="0"/>
              <a:t>    </a:t>
            </a:r>
            <a:r>
              <a:rPr lang="en-US" dirty="0" smtClean="0"/>
              <a:t>    </a:t>
            </a:r>
            <a:r>
              <a:rPr lang="bg-BG" dirty="0" smtClean="0"/>
              <a:t>     б) </a:t>
            </a:r>
            <a:r>
              <a:rPr lang="bg-BG" dirty="0"/>
              <a:t>сачма</a:t>
            </a:r>
            <a:r>
              <a:rPr lang="bg-BG" dirty="0" smtClean="0"/>
              <a:t>    </a:t>
            </a:r>
            <a:r>
              <a:rPr lang="en-US" dirty="0" smtClean="0"/>
              <a:t>    </a:t>
            </a:r>
            <a:r>
              <a:rPr lang="bg-BG" dirty="0" smtClean="0"/>
              <a:t>  в) </a:t>
            </a:r>
            <a:r>
              <a:rPr lang="bg-BG" dirty="0"/>
              <a:t>дробинка</a:t>
            </a:r>
            <a:r>
              <a:rPr lang="bg-BG" dirty="0" smtClean="0"/>
              <a:t>      г) </a:t>
            </a:r>
            <a:r>
              <a:rPr lang="bg-BG" dirty="0"/>
              <a:t>сепаратор</a:t>
            </a:r>
            <a:endParaRPr lang="bg-BG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55577" y="2996952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 smtClean="0"/>
              <a:t>ЧАСТ 2.(10Х3) </a:t>
            </a:r>
            <a:r>
              <a:rPr lang="bg-BG" sz="1600" i="1" dirty="0" smtClean="0"/>
              <a:t>Напишете верния отговор на следващите 10 въпроса (задачи).</a:t>
            </a:r>
            <a:endParaRPr lang="en-US" sz="16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364502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Какво е силовото условие за подвижност на транслационна </a:t>
            </a:r>
            <a:r>
              <a:rPr lang="bg-BG" dirty="0" smtClean="0"/>
              <a:t>опора</a:t>
            </a:r>
            <a:r>
              <a:rPr lang="en-US" dirty="0"/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5576" y="4653136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 smtClean="0"/>
              <a:t>ЧАСТ 3.(4Х5) </a:t>
            </a:r>
            <a:r>
              <a:rPr lang="bg-BG" sz="1600" i="1" dirty="0" smtClean="0"/>
              <a:t>Опишете решението (отговора) на следващите 4 задачи (въпроса) .</a:t>
            </a:r>
            <a:endParaRPr lang="en-US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515719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Определете диаметъра в характерно сечение на вал със сечение плътен кръг, за </a:t>
            </a:r>
            <a:r>
              <a:rPr lang="bg-BG" dirty="0" smtClean="0"/>
              <a:t>което</a:t>
            </a:r>
            <a:r>
              <a:rPr lang="en-US" dirty="0"/>
              <a:t>:</a:t>
            </a:r>
          </a:p>
        </p:txBody>
      </p:sp>
      <p:sp>
        <p:nvSpPr>
          <p:cNvPr id="33" name="Oval 32"/>
          <p:cNvSpPr/>
          <p:nvPr/>
        </p:nvSpPr>
        <p:spPr>
          <a:xfrm>
            <a:off x="6084168" y="2020167"/>
            <a:ext cx="216024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Контейнер за съдържание 5"/>
          <p:cNvSpPr txBox="1">
            <a:spLocks/>
          </p:cNvSpPr>
          <p:nvPr/>
        </p:nvSpPr>
        <p:spPr bwMode="auto">
          <a:xfrm>
            <a:off x="215516" y="0"/>
            <a:ext cx="8712968" cy="7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bg-BG" sz="2400" b="1" dirty="0" smtClean="0">
                <a:solidFill>
                  <a:srgbClr val="C00000"/>
                </a:solidFill>
              </a:rPr>
              <a:t>ТЕСТ</a:t>
            </a:r>
          </a:p>
          <a:p>
            <a:pPr marL="109537" indent="0" algn="ctr">
              <a:buNone/>
            </a:pPr>
            <a:r>
              <a:rPr lang="bg-BG" b="1" i="1" dirty="0"/>
              <a:t>ЛАГЕРНИ ОПОРИ</a:t>
            </a:r>
            <a:endParaRPr lang="bg-BG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1681334" y="5922217"/>
                <a:ext cx="2202077" cy="385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bg-BG" i="0">
                              <a:latin typeface="Cambria Math" panose="02040503050406030204" pitchFamily="18" charset="0"/>
                            </a:rPr>
                            <m:t>ог.</m:t>
                          </m:r>
                          <m:r>
                            <m:rPr>
                              <m:nor/>
                            </m:rPr>
                            <a:rPr lang="bg-BG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bg-BG" i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bg-BG" i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m:rPr>
                          <m:nor/>
                        </m:rPr>
                        <a:rPr lang="bg-BG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nor/>
                        </m:rPr>
                        <a:rPr lang="bg-BG" i="1">
                          <a:latin typeface="Cambria Math" panose="02040503050406030204" pitchFamily="18" charset="0"/>
                        </a:rPr>
                        <m:t>kNm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34" y="5922217"/>
                <a:ext cx="2202077" cy="38536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4109781" y="5912727"/>
                <a:ext cx="1806135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bg-BG" i="0">
                              <a:latin typeface="Cambria Math" panose="02040503050406030204" pitchFamily="18" charset="0"/>
                            </a:rPr>
                            <m:t>ус</m:t>
                          </m:r>
                        </m:sub>
                      </m:sSub>
                      <m:r>
                        <a:rPr lang="bg-BG" i="0">
                          <a:latin typeface="Cambria Math" panose="02040503050406030204" pitchFamily="18" charset="0"/>
                        </a:rPr>
                        <m:t>=110</m:t>
                      </m:r>
                      <m:r>
                        <m:rPr>
                          <m:nor/>
                        </m:rPr>
                        <a:rPr lang="bg-BG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nor/>
                        </m:rPr>
                        <a:rPr lang="bg-BG" i="1">
                          <a:latin typeface="Cambria Math" panose="02040503050406030204" pitchFamily="18" charset="0"/>
                        </a:rPr>
                        <m:t>kNm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781" y="5912727"/>
                <a:ext cx="1806135" cy="394852"/>
              </a:xfrm>
              <a:prstGeom prst="rect">
                <a:avLst/>
              </a:prstGeom>
              <a:blipFill>
                <a:blip r:embed="rId3" cstate="print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6012160" y="5902275"/>
                <a:ext cx="1987403" cy="405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bg-BG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bg-BG" i="0">
                                  <a:latin typeface="Cambria Math" panose="02040503050406030204" pitchFamily="18" charset="0"/>
                                </a:rPr>
                                <m:t>доп</m:t>
                              </m:r>
                            </m:sub>
                          </m:sSub>
                        </m:e>
                      </m:d>
                      <m:r>
                        <a:rPr lang="bg-BG" i="0">
                          <a:latin typeface="Cambria Math" panose="02040503050406030204" pitchFamily="18" charset="0"/>
                        </a:rPr>
                        <m:t>=120</m:t>
                      </m:r>
                      <m:r>
                        <m:rPr>
                          <m:nor/>
                        </m:rPr>
                        <a:rPr lang="bg-BG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nor/>
                        </m:rPr>
                        <a:rPr lang="bg-BG" i="1">
                          <a:latin typeface="Cambria Math" panose="02040503050406030204" pitchFamily="18" charset="0"/>
                        </a:rPr>
                        <m:t>MPa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902275"/>
                <a:ext cx="1987403" cy="40530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17640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" grpId="0" animBg="1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5"/>
          <p:cNvSpPr txBox="1">
            <a:spLocks/>
          </p:cNvSpPr>
          <p:nvPr/>
        </p:nvSpPr>
        <p:spPr bwMode="auto">
          <a:xfrm>
            <a:off x="385766" y="2420888"/>
            <a:ext cx="8712968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bg-BG" sz="3600" dirty="0" smtClean="0">
                <a:solidFill>
                  <a:schemeClr val="accent2"/>
                </a:solidFill>
              </a:rPr>
              <a:t>Благодаря за вниманието!</a:t>
            </a:r>
            <a:endParaRPr lang="bg-BG" sz="3600" dirty="0">
              <a:solidFill>
                <a:schemeClr val="accent2"/>
              </a:solidFill>
            </a:endParaRPr>
          </a:p>
        </p:txBody>
      </p:sp>
      <p:sp>
        <p:nvSpPr>
          <p:cNvPr id="11" name="Rectangle 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4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6" name="Rectangle 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8" name="Rectangle 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36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0" y="99626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0" y="471101"/>
            <a:ext cx="4876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40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А.1 Оси и валове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9512" y="83671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FF0000"/>
                </a:solidFill>
              </a:rPr>
              <a:t>Осите и валовете </a:t>
            </a:r>
            <a:r>
              <a:rPr lang="ru-RU" dirty="0"/>
              <a:t>са машинни елементи, върху които се закрепват </a:t>
            </a:r>
            <a:r>
              <a:rPr lang="ru-RU" dirty="0">
                <a:solidFill>
                  <a:srgbClr val="FF0000"/>
                </a:solidFill>
              </a:rPr>
              <a:t>въртящи се или осцилиращи части</a:t>
            </a:r>
            <a:r>
              <a:rPr lang="ru-RU" dirty="0"/>
              <a:t>: ролки, ремъчни шайби, зъбни колела и др.. 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282" y="1956385"/>
            <a:ext cx="5400000" cy="2655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910436" y="2335712"/>
            <a:ext cx="3233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1 - опорни </a:t>
            </a:r>
            <a:r>
              <a:rPr lang="ru-RU" dirty="0"/>
              <a:t>повърхнини – </a:t>
            </a:r>
            <a:r>
              <a:rPr lang="ru-RU" dirty="0" smtClean="0"/>
              <a:t>шийки</a:t>
            </a:r>
            <a:endParaRPr lang="ru-RU" dirty="0"/>
          </a:p>
          <a:p>
            <a:r>
              <a:rPr lang="ru-RU" dirty="0" smtClean="0"/>
              <a:t>2 - базова </a:t>
            </a:r>
            <a:r>
              <a:rPr lang="ru-RU" dirty="0"/>
              <a:t>повърхнина, върху които се поставят въртящите се части </a:t>
            </a:r>
            <a:r>
              <a:rPr lang="ru-RU" dirty="0" smtClean="0"/>
              <a:t> </a:t>
            </a:r>
          </a:p>
          <a:p>
            <a:r>
              <a:rPr lang="ru-RU" dirty="0" smtClean="0"/>
              <a:t>3 - преходни повърхнини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79512" y="2135667"/>
            <a:ext cx="3923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видове </a:t>
            </a:r>
            <a:r>
              <a:rPr lang="bg-BG" dirty="0"/>
              <a:t>повърхнини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409" y="5085184"/>
            <a:ext cx="8559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FF0000"/>
                </a:solidFill>
              </a:rPr>
              <a:t>Осите са неподвижни или подвижни </a:t>
            </a:r>
            <a:r>
              <a:rPr lang="ru-RU" dirty="0"/>
              <a:t>елементи, върху които се </a:t>
            </a:r>
            <a:r>
              <a:rPr lang="ru-RU" dirty="0">
                <a:solidFill>
                  <a:srgbClr val="FF0000"/>
                </a:solidFill>
              </a:rPr>
              <a:t>закрепват други машинни елементи</a:t>
            </a:r>
            <a:r>
              <a:rPr lang="ru-RU" dirty="0"/>
              <a:t>. Те изпълняват ролята на греди, тъй като са </a:t>
            </a:r>
            <a:r>
              <a:rPr lang="ru-RU" dirty="0">
                <a:solidFill>
                  <a:srgbClr val="FF0000"/>
                </a:solidFill>
              </a:rPr>
              <a:t>натоварени предимно с </a:t>
            </a:r>
            <a:r>
              <a:rPr lang="ru-RU" dirty="0" smtClean="0">
                <a:solidFill>
                  <a:srgbClr val="FF0000"/>
                </a:solidFill>
              </a:rPr>
              <a:t>напречни </a:t>
            </a:r>
            <a:r>
              <a:rPr lang="ru-RU" dirty="0">
                <a:solidFill>
                  <a:srgbClr val="FF0000"/>
                </a:solidFill>
              </a:rPr>
              <a:t>сили</a:t>
            </a:r>
            <a:r>
              <a:rPr lang="ru-RU" dirty="0"/>
              <a:t> и характерно напрежение в тях е напрежението на </a:t>
            </a:r>
            <a:r>
              <a:rPr lang="ru-RU" dirty="0">
                <a:solidFill>
                  <a:srgbClr val="FF0000"/>
                </a:solidFill>
              </a:rPr>
              <a:t>огъване.</a:t>
            </a:r>
            <a:endParaRPr lang="bg-B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А.1 Оси и валове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4790" y="836712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FF0000"/>
                </a:solidFill>
              </a:rPr>
              <a:t>Валовете</a:t>
            </a:r>
            <a:r>
              <a:rPr lang="ru-RU" dirty="0"/>
              <a:t> поддържат закрепените върху тях елементи и се въртят заедно с тях, като </a:t>
            </a:r>
            <a:r>
              <a:rPr lang="ru-RU" dirty="0">
                <a:solidFill>
                  <a:srgbClr val="FF0000"/>
                </a:solidFill>
              </a:rPr>
              <a:t>предават въртящ момент</a:t>
            </a:r>
            <a:r>
              <a:rPr lang="ru-RU" dirty="0"/>
              <a:t> към друг вал. В тях характерно напрежение е </a:t>
            </a:r>
            <a:r>
              <a:rPr lang="ru-RU" dirty="0">
                <a:solidFill>
                  <a:srgbClr val="FF0000"/>
                </a:solidFill>
              </a:rPr>
              <a:t>напрежението на усукване. </a:t>
            </a:r>
            <a:r>
              <a:rPr lang="ru-RU" dirty="0"/>
              <a:t>То се предизвиква от пренасяния въртящ момент и се придружава от напрежение на огъване от действието на напречни сили. Освен това, в зависимост от конкретния случай, валовете могат да изпитват </a:t>
            </a:r>
            <a:r>
              <a:rPr lang="ru-RU" dirty="0">
                <a:solidFill>
                  <a:srgbClr val="FF0000"/>
                </a:solidFill>
              </a:rPr>
              <a:t>натоварване на опън, натиск, срязване и др.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516" y="3013501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конструктивно изпълнение валовете биват: </a:t>
            </a:r>
            <a:r>
              <a:rPr lang="ru-RU" dirty="0">
                <a:solidFill>
                  <a:srgbClr val="FF0000"/>
                </a:solidFill>
              </a:rPr>
              <a:t>прави</a:t>
            </a:r>
            <a:r>
              <a:rPr lang="ru-RU" dirty="0"/>
              <a:t> </a:t>
            </a:r>
            <a:r>
              <a:rPr lang="ru-RU" dirty="0" smtClean="0"/>
              <a:t>валове, </a:t>
            </a:r>
            <a:r>
              <a:rPr lang="ru-RU" dirty="0">
                <a:solidFill>
                  <a:srgbClr val="FF0000"/>
                </a:solidFill>
              </a:rPr>
              <a:t>колянови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>
                <a:solidFill>
                  <a:srgbClr val="FF0000"/>
                </a:solidFill>
              </a:rPr>
              <a:t>гъвкави</a:t>
            </a:r>
            <a:r>
              <a:rPr lang="ru-RU" dirty="0"/>
              <a:t> </a:t>
            </a:r>
            <a:r>
              <a:rPr lang="ru-RU" dirty="0" smtClean="0"/>
              <a:t>валове.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54"/>
          <a:stretch/>
        </p:blipFill>
        <p:spPr>
          <a:xfrm>
            <a:off x="1115616" y="3689706"/>
            <a:ext cx="4677529" cy="295074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313649" y="3897204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Прави </a:t>
            </a:r>
            <a:r>
              <a:rPr lang="bg-BG" dirty="0"/>
              <a:t>гладки валове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4323" y="5165077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Прави </a:t>
            </a:r>
            <a:r>
              <a:rPr lang="bg-BG" dirty="0"/>
              <a:t>стъпаловидни валове </a:t>
            </a:r>
          </a:p>
        </p:txBody>
      </p:sp>
    </p:spTree>
    <p:extLst>
      <p:ext uri="{BB962C8B-B14F-4D97-AF65-F5344CB8AC3E}">
        <p14:creationId xmlns:p14="http://schemas.microsoft.com/office/powerpoint/2010/main" xmlns="" val="3077586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А.1 Оси и валове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368" y="908720"/>
            <a:ext cx="3833560" cy="3099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067944" y="1268072"/>
            <a:ext cx="496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FF0000"/>
                </a:solidFill>
              </a:rPr>
              <a:t>Коляновите валове </a:t>
            </a:r>
            <a:r>
              <a:rPr lang="ru-RU" dirty="0" smtClean="0"/>
              <a:t>обикновено </a:t>
            </a:r>
            <a:r>
              <a:rPr lang="ru-RU" dirty="0"/>
              <a:t>задвижват механизми, например коляно-мотовилкови, които превръщат праволинейна транслация в ротация (двигатели с вътрешно горене) или обратно (компресори, помпи и др.).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63" y="4360770"/>
            <a:ext cx="3967081" cy="163312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464496" y="388467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>
                <a:solidFill>
                  <a:srgbClr val="FF0000"/>
                </a:solidFill>
              </a:rPr>
              <a:t>Гъвкави валове </a:t>
            </a:r>
            <a:r>
              <a:rPr lang="ru-RU" dirty="0" smtClean="0"/>
              <a:t>се </a:t>
            </a:r>
            <a:r>
              <a:rPr lang="ru-RU" dirty="0"/>
              <a:t>използват за задвижване на малки преносими машини (пробивни </a:t>
            </a:r>
            <a:r>
              <a:rPr lang="ru-RU" dirty="0" smtClean="0"/>
              <a:t>машини</a:t>
            </a:r>
            <a:r>
              <a:rPr lang="ru-RU" dirty="0"/>
              <a:t>, шлайф-машини и др.). Тези </a:t>
            </a:r>
            <a:r>
              <a:rPr lang="ru-RU" dirty="0" smtClean="0"/>
              <a:t>валове </a:t>
            </a:r>
            <a:r>
              <a:rPr lang="ru-RU" dirty="0"/>
              <a:t>се състоят от отделни снопчета стоманена тел, навити по винтова линия, като за всеки два съседни слоя навиването е в различна (лява и дясна) посока.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75696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А.1 Оси и валове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516" y="83671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Когато натоварващите </a:t>
            </a:r>
            <a:r>
              <a:rPr lang="ru-RU" dirty="0">
                <a:solidFill>
                  <a:srgbClr val="FF0000"/>
                </a:solidFill>
              </a:rPr>
              <a:t>сили</a:t>
            </a:r>
            <a:r>
              <a:rPr lang="ru-RU" dirty="0"/>
              <a:t> действат </a:t>
            </a:r>
            <a:r>
              <a:rPr lang="ru-RU" dirty="0">
                <a:solidFill>
                  <a:srgbClr val="FF0000"/>
                </a:solidFill>
              </a:rPr>
              <a:t>перпендикулярно на осовата линия</a:t>
            </a:r>
            <a:r>
              <a:rPr lang="ru-RU" dirty="0"/>
              <a:t>, частите на осите и валовете, които лежат в лагерите, се наричат </a:t>
            </a:r>
            <a:r>
              <a:rPr lang="ru-RU" dirty="0" smtClean="0">
                <a:solidFill>
                  <a:srgbClr val="FF0000"/>
                </a:solidFill>
              </a:rPr>
              <a:t>шийки.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517" y="1483043"/>
            <a:ext cx="3907162" cy="2089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572000" y="2204863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Цилиндрични – крайни и средни, конусни, сферични.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0210" y="4581128"/>
            <a:ext cx="5228274" cy="201624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99401" y="3789040"/>
            <a:ext cx="8676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Когато натоварващите </a:t>
            </a:r>
            <a:r>
              <a:rPr lang="ru-RU" dirty="0">
                <a:solidFill>
                  <a:srgbClr val="FF0000"/>
                </a:solidFill>
              </a:rPr>
              <a:t>сили</a:t>
            </a:r>
            <a:r>
              <a:rPr lang="ru-RU" dirty="0"/>
              <a:t> действат </a:t>
            </a:r>
            <a:r>
              <a:rPr lang="ru-RU" dirty="0">
                <a:solidFill>
                  <a:srgbClr val="FF0000"/>
                </a:solidFill>
              </a:rPr>
              <a:t>по осова линия</a:t>
            </a:r>
            <a:r>
              <a:rPr lang="ru-RU" dirty="0"/>
              <a:t>, частите на осите и валовете, които лежат в лагерите, се наричат </a:t>
            </a:r>
            <a:r>
              <a:rPr lang="ru-RU" dirty="0" smtClean="0">
                <a:solidFill>
                  <a:srgbClr val="FF0000"/>
                </a:solidFill>
              </a:rPr>
              <a:t>пети.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083771" y="1772816"/>
            <a:ext cx="170654" cy="1078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Down Arrow 8"/>
          <p:cNvSpPr/>
          <p:nvPr/>
        </p:nvSpPr>
        <p:spPr>
          <a:xfrm>
            <a:off x="5076056" y="4725144"/>
            <a:ext cx="14401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" y="4558995"/>
            <a:ext cx="3491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тях опорните повърхнини са плоски </a:t>
            </a:r>
            <a:r>
              <a:rPr lang="ru-RU" dirty="0" smtClean="0"/>
              <a:t>ротационни </a:t>
            </a:r>
            <a:r>
              <a:rPr lang="ru-RU" dirty="0"/>
              <a:t>повърхнини. Използват се </a:t>
            </a:r>
            <a:r>
              <a:rPr lang="ru-RU" dirty="0">
                <a:solidFill>
                  <a:srgbClr val="FF0000"/>
                </a:solidFill>
              </a:rPr>
              <a:t>цяла, пръстеновидна</a:t>
            </a:r>
            <a:r>
              <a:rPr lang="ru-RU" dirty="0"/>
              <a:t> и </a:t>
            </a:r>
            <a:r>
              <a:rPr lang="ru-RU" dirty="0">
                <a:solidFill>
                  <a:srgbClr val="FF0000"/>
                </a:solidFill>
              </a:rPr>
              <a:t>гребеновидна</a:t>
            </a:r>
            <a:r>
              <a:rPr lang="ru-RU" dirty="0"/>
              <a:t> пета</a:t>
            </a:r>
            <a:r>
              <a:rPr lang="ru-RU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490227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7" grpId="0"/>
      <p:bldP spid="8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А.1 Оси и валове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0198" y="818867"/>
            <a:ext cx="427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Изчисляване на оси и прави валове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1556792"/>
            <a:ext cx="87236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FF0000"/>
                </a:solidFill>
              </a:rPr>
              <a:t>Изчисляването на якост </a:t>
            </a:r>
            <a:r>
              <a:rPr lang="ru-RU" dirty="0"/>
              <a:t>се прави по допустимите напрежения за материала, от който са изработени осите и валовете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>
                <a:solidFill>
                  <a:srgbClr val="FF0000"/>
                </a:solidFill>
              </a:rPr>
              <a:t>Изчисляването на коравина </a:t>
            </a:r>
            <a:r>
              <a:rPr lang="ru-RU" dirty="0"/>
              <a:t>се прави по допустимите деформации. </a:t>
            </a:r>
            <a:endParaRPr lang="en-US" dirty="0" smtClean="0"/>
          </a:p>
          <a:p>
            <a:pPr algn="just"/>
            <a:endParaRPr lang="ru-RU" dirty="0"/>
          </a:p>
          <a:p>
            <a:pPr algn="just"/>
            <a:r>
              <a:rPr lang="ru-RU" dirty="0">
                <a:solidFill>
                  <a:srgbClr val="FF0000"/>
                </a:solidFill>
              </a:rPr>
              <a:t>Изчисляването на трептене (вибрации) </a:t>
            </a:r>
            <a:r>
              <a:rPr lang="ru-RU" dirty="0"/>
              <a:t>се прави за определяне на граничните </a:t>
            </a:r>
            <a:r>
              <a:rPr lang="ru-RU" dirty="0" smtClean="0"/>
              <a:t>ъглови </a:t>
            </a:r>
            <a:r>
              <a:rPr lang="ru-RU" dirty="0"/>
              <a:t>скорости, между които лежи зоната на интензивни трептения при </a:t>
            </a:r>
            <a:r>
              <a:rPr lang="ru-RU" dirty="0" smtClean="0"/>
              <a:t>резонанс.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1724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260648"/>
            <a:ext cx="3839300" cy="644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713585" y="329010"/>
            <a:ext cx="8205094" cy="579710"/>
          </a:xfrm>
        </p:spPr>
        <p:txBody>
          <a:bodyPr/>
          <a:lstStyle/>
          <a:p>
            <a:pPr marL="109537" indent="0" algn="ctr">
              <a:buNone/>
            </a:pPr>
            <a:r>
              <a:rPr lang="bg-BG" sz="2400" dirty="0" smtClean="0">
                <a:solidFill>
                  <a:srgbClr val="00B0F0"/>
                </a:solidFill>
              </a:rPr>
              <a:t>А.1 Оси и валове</a:t>
            </a:r>
            <a:endParaRPr lang="bg-BG" sz="2400" dirty="0">
              <a:solidFill>
                <a:srgbClr val="00B0F0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5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9512" y="836712"/>
            <a:ext cx="46805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цялостното изчисляване на осите и валовете се препоръчва да се спазва следният ред:</a:t>
            </a:r>
          </a:p>
          <a:p>
            <a:pPr algn="just"/>
            <a:r>
              <a:rPr lang="ru-RU" dirty="0"/>
              <a:t>         1. Уточняване на изчислителна схема на вала;</a:t>
            </a:r>
          </a:p>
          <a:p>
            <a:pPr algn="just"/>
            <a:r>
              <a:rPr lang="ru-RU" dirty="0"/>
              <a:t>         2. Определяне на натоварващите сили (големини, характер на действие и др.);</a:t>
            </a:r>
          </a:p>
          <a:p>
            <a:pPr algn="just"/>
            <a:r>
              <a:rPr lang="ru-RU" dirty="0"/>
              <a:t>         3. Определяне на вътрешните (разрезните) усилия и построяване на диаграмите </a:t>
            </a:r>
            <a:r>
              <a:rPr lang="ru-RU" dirty="0" smtClean="0"/>
              <a:t>им;</a:t>
            </a:r>
            <a:endParaRPr lang="ru-RU" dirty="0"/>
          </a:p>
          <a:p>
            <a:pPr algn="just"/>
            <a:r>
              <a:rPr lang="ru-RU" dirty="0"/>
              <a:t>         4. Определяне на диаметрите в характерните </a:t>
            </a:r>
            <a:r>
              <a:rPr lang="ru-RU" dirty="0" smtClean="0"/>
              <a:t>сечения;</a:t>
            </a:r>
            <a:endParaRPr lang="ru-RU" dirty="0"/>
          </a:p>
          <a:p>
            <a:pPr algn="just"/>
            <a:r>
              <a:rPr lang="ru-RU" dirty="0"/>
              <a:t>         5. Уточняване, чрез начертаване, на окончателната форма на оста (глава, шийки, тяло, канали и др.);</a:t>
            </a:r>
          </a:p>
          <a:p>
            <a:pPr algn="just"/>
            <a:r>
              <a:rPr lang="ru-RU" dirty="0"/>
              <a:t>         6. Определяне на действителния </a:t>
            </a:r>
            <a:r>
              <a:rPr lang="ru-RU" dirty="0" smtClean="0"/>
              <a:t>коефициент </a:t>
            </a:r>
            <a:r>
              <a:rPr lang="ru-RU" dirty="0"/>
              <a:t>на сигурност в опасните сечения.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1675040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ито място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ито място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ито място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ито място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Открито място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Открито място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Открито място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4656</TotalTime>
  <Words>2032</Words>
  <Application>Microsoft Office PowerPoint</Application>
  <PresentationFormat>On-screen Show (4:3)</PresentationFormat>
  <Paragraphs>199</Paragraphs>
  <Slides>31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Открито място</vt:lpstr>
      <vt:lpstr>Equation</vt:lpstr>
      <vt:lpstr>ЛАГЕРНИ ОПОРИ</vt:lpstr>
      <vt:lpstr>Slide 2</vt:lpstr>
      <vt:lpstr>Лагерни опори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Машинознание</dc:title>
  <dc:creator>sasho&amp;yana</dc:creator>
  <cp:lastModifiedBy>Sasho</cp:lastModifiedBy>
  <cp:revision>379</cp:revision>
  <dcterms:created xsi:type="dcterms:W3CDTF">2012-02-08T18:51:19Z</dcterms:created>
  <dcterms:modified xsi:type="dcterms:W3CDTF">2017-04-12T07:49:05Z</dcterms:modified>
</cp:coreProperties>
</file>