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9F5086C-4F25-4177-975B-27265BC19F38}">
          <p14:sldIdLst/>
        </p14:section>
        <p14:section name="Default Section" id="{53462E68-34B0-491F-8B95-72B59C2A164B}">
          <p14:sldIdLst>
            <p14:sldId id="256"/>
            <p14:sldId id="275"/>
            <p14:sldId id="276"/>
            <p14:sldId id="277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Untitled Section" id="{C6EEA096-5475-44ED-9A8C-A74F2CC8288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B16-5463-4423-95EC-73434EC2FE7E}" type="datetimeFigureOut">
              <a:rPr lang="bg-BG" smtClean="0"/>
              <a:t>22.3.2020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7A-269F-4CC4-83FB-284F2A34D1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180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B16-5463-4423-95EC-73434EC2FE7E}" type="datetimeFigureOut">
              <a:rPr lang="bg-BG" smtClean="0"/>
              <a:t>22.3.2020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7A-269F-4CC4-83FB-284F2A34D1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151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B16-5463-4423-95EC-73434EC2FE7E}" type="datetimeFigureOut">
              <a:rPr lang="bg-BG" smtClean="0"/>
              <a:t>22.3.2020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7A-269F-4CC4-83FB-284F2A34D1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217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B16-5463-4423-95EC-73434EC2FE7E}" type="datetimeFigureOut">
              <a:rPr lang="bg-BG" smtClean="0"/>
              <a:t>22.3.2020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7A-269F-4CC4-83FB-284F2A34D1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304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B16-5463-4423-95EC-73434EC2FE7E}" type="datetimeFigureOut">
              <a:rPr lang="bg-BG" smtClean="0"/>
              <a:t>22.3.2020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7A-269F-4CC4-83FB-284F2A34D1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683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B16-5463-4423-95EC-73434EC2FE7E}" type="datetimeFigureOut">
              <a:rPr lang="bg-BG" smtClean="0"/>
              <a:t>22.3.2020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7A-269F-4CC4-83FB-284F2A34D1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620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B16-5463-4423-95EC-73434EC2FE7E}" type="datetimeFigureOut">
              <a:rPr lang="bg-BG" smtClean="0"/>
              <a:t>22.3.2020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7A-269F-4CC4-83FB-284F2A34D1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749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B16-5463-4423-95EC-73434EC2FE7E}" type="datetimeFigureOut">
              <a:rPr lang="bg-BG" smtClean="0"/>
              <a:t>22.3.2020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7A-269F-4CC4-83FB-284F2A34D1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114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B16-5463-4423-95EC-73434EC2FE7E}" type="datetimeFigureOut">
              <a:rPr lang="bg-BG" smtClean="0"/>
              <a:t>22.3.2020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7A-269F-4CC4-83FB-284F2A34D1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967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B16-5463-4423-95EC-73434EC2FE7E}" type="datetimeFigureOut">
              <a:rPr lang="bg-BG" smtClean="0"/>
              <a:t>22.3.2020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7A-269F-4CC4-83FB-284F2A34D1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54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B16-5463-4423-95EC-73434EC2FE7E}" type="datetimeFigureOut">
              <a:rPr lang="bg-BG" smtClean="0"/>
              <a:t>22.3.2020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C87A-269F-4CC4-83FB-284F2A34D1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338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25B16-5463-4423-95EC-73434EC2FE7E}" type="datetimeFigureOut">
              <a:rPr lang="bg-BG" smtClean="0"/>
              <a:t>22.3.2020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EC87A-269F-4CC4-83FB-284F2A34D1E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734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34" y="317093"/>
            <a:ext cx="6246254" cy="9067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" y="2253802"/>
            <a:ext cx="11500833" cy="3902299"/>
          </a:xfrm>
        </p:spPr>
        <p:txBody>
          <a:bodyPr>
            <a:normAutofit/>
          </a:bodyPr>
          <a:lstStyle/>
          <a:p>
            <a:r>
              <a:rPr lang="bg-BG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ТЕОРЕТИЧНИ И ПРАКТИЧЕСКИ ЗАДАЧИ</a:t>
            </a:r>
          </a:p>
          <a:p>
            <a:pPr lvl="2"/>
            <a:endParaRPr lang="bg-BG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bg-BG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bg-BG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bg-BG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</a:t>
            </a:r>
            <a:r>
              <a:rPr lang="bg-BG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Изготвил:</a:t>
            </a:r>
          </a:p>
          <a:p>
            <a:pPr lvl="2"/>
            <a:r>
              <a:rPr lang="bg-BG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ас. Габриела Пенева</a:t>
            </a:r>
            <a:endParaRPr lang="bg-BG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62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24000" y="3618964"/>
          <a:ext cx="9143999" cy="19140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8662">
                  <a:extLst>
                    <a:ext uri="{9D8B030D-6E8A-4147-A177-3AD203B41FA5}">
                      <a16:colId xmlns:a16="http://schemas.microsoft.com/office/drawing/2014/main" xmlns="" val="1475588567"/>
                    </a:ext>
                  </a:extLst>
                </a:gridCol>
                <a:gridCol w="1276767">
                  <a:extLst>
                    <a:ext uri="{9D8B030D-6E8A-4147-A177-3AD203B41FA5}">
                      <a16:colId xmlns:a16="http://schemas.microsoft.com/office/drawing/2014/main" xmlns="" val="1293163543"/>
                    </a:ext>
                  </a:extLst>
                </a:gridCol>
                <a:gridCol w="1277714">
                  <a:extLst>
                    <a:ext uri="{9D8B030D-6E8A-4147-A177-3AD203B41FA5}">
                      <a16:colId xmlns:a16="http://schemas.microsoft.com/office/drawing/2014/main" xmlns="" val="1821742415"/>
                    </a:ext>
                  </a:extLst>
                </a:gridCol>
                <a:gridCol w="1277714">
                  <a:extLst>
                    <a:ext uri="{9D8B030D-6E8A-4147-A177-3AD203B41FA5}">
                      <a16:colId xmlns:a16="http://schemas.microsoft.com/office/drawing/2014/main" xmlns="" val="3283894883"/>
                    </a:ext>
                  </a:extLst>
                </a:gridCol>
                <a:gridCol w="1277714">
                  <a:extLst>
                    <a:ext uri="{9D8B030D-6E8A-4147-A177-3AD203B41FA5}">
                      <a16:colId xmlns:a16="http://schemas.microsoft.com/office/drawing/2014/main" xmlns="" val="2705446695"/>
                    </a:ext>
                  </a:extLst>
                </a:gridCol>
                <a:gridCol w="1277714">
                  <a:extLst>
                    <a:ext uri="{9D8B030D-6E8A-4147-A177-3AD203B41FA5}">
                      <a16:colId xmlns:a16="http://schemas.microsoft.com/office/drawing/2014/main" xmlns="" val="2656188702"/>
                    </a:ext>
                  </a:extLst>
                </a:gridCol>
                <a:gridCol w="1277714">
                  <a:extLst>
                    <a:ext uri="{9D8B030D-6E8A-4147-A177-3AD203B41FA5}">
                      <a16:colId xmlns:a16="http://schemas.microsoft.com/office/drawing/2014/main" xmlns="" val="194343297"/>
                    </a:ext>
                  </a:extLst>
                </a:gridCol>
              </a:tblGrid>
              <a:tr h="114181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Операции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r>
                        <a:rPr lang="bg-BG" sz="1400" baseline="-25000">
                          <a:effectLst/>
                        </a:rPr>
                        <a:t>оп1</a:t>
                      </a:r>
                      <a:endParaRPr lang="bg-BG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[мин/бр.]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r>
                        <a:rPr lang="bg-BG" sz="1400" baseline="-25000">
                          <a:effectLst/>
                        </a:rPr>
                        <a:t>оп2</a:t>
                      </a:r>
                      <a:endParaRPr lang="bg-BG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[мин/бр.]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</a:t>
                      </a:r>
                      <a:r>
                        <a:rPr lang="bg-BG" sz="1400" baseline="-25000" dirty="0">
                          <a:effectLst/>
                        </a:rPr>
                        <a:t>оп3</a:t>
                      </a:r>
                      <a:endParaRPr lang="bg-BG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[мин/бр.]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r>
                        <a:rPr lang="bg-BG" sz="1400" baseline="-25000">
                          <a:effectLst/>
                        </a:rPr>
                        <a:t>оп4</a:t>
                      </a:r>
                      <a:endParaRPr lang="bg-BG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[мин/бр.]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r>
                        <a:rPr lang="bg-BG" sz="1400" baseline="-25000">
                          <a:effectLst/>
                        </a:rPr>
                        <a:t>оп5</a:t>
                      </a:r>
                      <a:endParaRPr lang="bg-BG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[мин/бр.]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r>
                        <a:rPr lang="bg-BG" sz="1400" baseline="-25000">
                          <a:effectLst/>
                        </a:rPr>
                        <a:t>оп6</a:t>
                      </a:r>
                      <a:endParaRPr lang="bg-BG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[мин/бр.]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8110837"/>
                  </a:ext>
                </a:extLst>
              </a:tr>
              <a:tr h="7722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Продължителност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3,0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10,0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8,0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3,7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2,0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3,0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3954756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162593" y="902969"/>
            <a:ext cx="9505406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Задача 5.4.3 (за курсовата работа):</a:t>
            </a:r>
            <a:r>
              <a:rPr kumimoji="0" lang="bg-BG" altLang="bg-BG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bg-BG" altLang="bg-BG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Определете </a:t>
            </a:r>
            <a:r>
              <a:rPr kumimoji="0" lang="bg-BG" altLang="bg-BG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средномесеч­ната</a:t>
            </a:r>
            <a:r>
              <a:rPr kumimoji="0" lang="bg-BG" altLang="bg-BG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големина на партида полуфабрикати, изработвани в предметен участък, като използвате данните от табл. 5.4 за </a:t>
            </a:r>
            <a:r>
              <a:rPr kumimoji="0" lang="bg-BG" altLang="bg-BG" sz="2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продължителнос­тите</a:t>
            </a:r>
            <a:r>
              <a:rPr kumimoji="0" lang="bg-BG" altLang="bg-BG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на оперативните времена (</a:t>
            </a:r>
            <a:r>
              <a:rPr kumimoji="0" lang="en-GB" altLang="bg-BG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kumimoji="0" lang="bg-BG" altLang="bg-BG" sz="2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оп</a:t>
            </a:r>
            <a:r>
              <a:rPr kumimoji="0" lang="en-GB" altLang="bg-BG" sz="26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j</a:t>
            </a:r>
            <a:r>
              <a:rPr kumimoji="0" lang="bg-BG" altLang="bg-BG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) на шестте изпълнявани опера­ции от частичния процес.</a:t>
            </a:r>
            <a:endParaRPr kumimoji="0" lang="bg-BG" altLang="bg-BG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4572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Таблица 5.4. Технологични данни за производството на полуфабриката </a:t>
            </a:r>
            <a:endParaRPr kumimoji="0" lang="bg-BG" altLang="bg-BG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2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1" y="653143"/>
            <a:ext cx="10293532" cy="572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1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6" y="600892"/>
            <a:ext cx="10189029" cy="44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5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613954"/>
            <a:ext cx="10985863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3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" y="600891"/>
            <a:ext cx="10541726" cy="41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58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" y="222069"/>
            <a:ext cx="11390812" cy="63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6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" y="452734"/>
            <a:ext cx="10959737" cy="577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15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3" y="914400"/>
            <a:ext cx="9666514" cy="40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9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" y="1005841"/>
            <a:ext cx="10358846" cy="46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50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1" y="613954"/>
            <a:ext cx="10868296" cy="5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6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332" y="515155"/>
            <a:ext cx="9144000" cy="5834130"/>
          </a:xfrm>
        </p:spPr>
        <p:txBody>
          <a:bodyPr>
            <a:normAutofit/>
          </a:bodyPr>
          <a:lstStyle/>
          <a:p>
            <a:pPr algn="just"/>
            <a:r>
              <a:rPr lang="bg-BG" sz="2800" b="1" dirty="0" smtClean="0">
                <a:cs typeface="Arial" panose="020B0604020202020204" pitchFamily="34" charset="0"/>
              </a:rPr>
              <a:t>      Моля</a:t>
            </a:r>
            <a:r>
              <a:rPr lang="bg-BG" sz="2800" b="1" dirty="0">
                <a:cs typeface="Arial" panose="020B0604020202020204" pitchFamily="34" charset="0"/>
              </a:rPr>
              <a:t>, </a:t>
            </a:r>
            <a:r>
              <a:rPr lang="bg-BG" sz="2800" b="1" dirty="0" smtClean="0">
                <a:cs typeface="Arial" panose="020B0604020202020204" pitchFamily="34" charset="0"/>
              </a:rPr>
              <a:t>отговорете </a:t>
            </a:r>
            <a:r>
              <a:rPr lang="bg-BG" sz="2800" b="1" i="1" u="sng" dirty="0" smtClean="0">
                <a:cs typeface="Arial" panose="020B0604020202020204" pitchFamily="34" charset="0"/>
              </a:rPr>
              <a:t>писмено</a:t>
            </a:r>
            <a:r>
              <a:rPr lang="bg-BG" sz="2800" b="1" dirty="0" smtClean="0">
                <a:cs typeface="Arial" panose="020B0604020202020204" pitchFamily="34" charset="0"/>
              </a:rPr>
              <a:t> на следните въпроси:</a:t>
            </a:r>
          </a:p>
          <a:p>
            <a:pPr algn="just"/>
            <a:endParaRPr lang="bg-BG" sz="2800" b="1" i="1" u="sng" dirty="0" smtClean="0"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bg-BG" sz="2600" b="1" dirty="0" smtClean="0">
                <a:cs typeface="Arial" panose="020B0604020202020204" pitchFamily="34" charset="0"/>
              </a:rPr>
              <a:t>Какво представлява типът на производство?</a:t>
            </a:r>
          </a:p>
          <a:p>
            <a:pPr marL="514350" indent="-514350" algn="just">
              <a:buAutoNum type="arabicPeriod"/>
            </a:pPr>
            <a:r>
              <a:rPr lang="bg-BG" sz="2600" b="1" dirty="0" smtClean="0">
                <a:cs typeface="Arial" panose="020B0604020202020204" pitchFamily="34" charset="0"/>
              </a:rPr>
              <a:t>Кои са основните типове производство?</a:t>
            </a:r>
          </a:p>
          <a:p>
            <a:pPr marL="514350" indent="-514350" algn="just">
              <a:buAutoNum type="arabicPeriod"/>
            </a:pPr>
            <a:r>
              <a:rPr lang="bg-BG" sz="2600" b="1" dirty="0" smtClean="0">
                <a:cs typeface="Arial" panose="020B0604020202020204" pitchFamily="34" charset="0"/>
              </a:rPr>
              <a:t>Определяне на типа на производство – коефициент на масовост (к</a:t>
            </a:r>
            <a:r>
              <a:rPr lang="bg-BG" b="1" dirty="0" smtClean="0">
                <a:cs typeface="Arial" panose="020B0604020202020204" pitchFamily="34" charset="0"/>
              </a:rPr>
              <a:t>м</a:t>
            </a:r>
            <a:r>
              <a:rPr lang="bg-BG" sz="2600" b="1" dirty="0" smtClean="0">
                <a:cs typeface="Arial" panose="020B0604020202020204" pitchFamily="34" charset="0"/>
              </a:rPr>
              <a:t>) и коефициент на закрепваме (к</a:t>
            </a:r>
            <a:r>
              <a:rPr lang="bg-BG" b="1" dirty="0" smtClean="0">
                <a:cs typeface="Arial" panose="020B0604020202020204" pitchFamily="34" charset="0"/>
              </a:rPr>
              <a:t>зо</a:t>
            </a:r>
            <a:r>
              <a:rPr lang="bg-BG" sz="2600" b="1" dirty="0" smtClean="0">
                <a:cs typeface="Arial" panose="020B0604020202020204" pitchFamily="34" charset="0"/>
              </a:rPr>
              <a:t>). Какво показват к</a:t>
            </a:r>
            <a:r>
              <a:rPr lang="bg-BG" b="1" dirty="0" smtClean="0">
                <a:cs typeface="Arial" panose="020B0604020202020204" pitchFamily="34" charset="0"/>
              </a:rPr>
              <a:t>м</a:t>
            </a:r>
            <a:r>
              <a:rPr lang="bg-BG" sz="2600" b="1" dirty="0" smtClean="0">
                <a:cs typeface="Arial" panose="020B0604020202020204" pitchFamily="34" charset="0"/>
              </a:rPr>
              <a:t> и к</a:t>
            </a:r>
            <a:r>
              <a:rPr lang="bg-BG" b="1" dirty="0" smtClean="0">
                <a:cs typeface="Arial" panose="020B0604020202020204" pitchFamily="34" charset="0"/>
              </a:rPr>
              <a:t>зо</a:t>
            </a:r>
            <a:r>
              <a:rPr lang="bg-BG" sz="2600" b="1" dirty="0" smtClean="0">
                <a:cs typeface="Arial" panose="020B0604020202020204" pitchFamily="34" charset="0"/>
              </a:rPr>
              <a:t>? </a:t>
            </a:r>
          </a:p>
          <a:p>
            <a:pPr marL="514350" indent="-514350" algn="just">
              <a:buAutoNum type="arabicPeriod"/>
            </a:pPr>
            <a:r>
              <a:rPr lang="bg-BG" sz="2600" b="1" dirty="0" smtClean="0">
                <a:cs typeface="Arial" panose="020B0604020202020204" pitchFamily="34" charset="0"/>
              </a:rPr>
              <a:t>Дайте примери за единично, серийно и масово производство. Как се подразделя серийният тип на производство (серийно производство)?</a:t>
            </a:r>
          </a:p>
          <a:p>
            <a:pPr algn="just"/>
            <a:r>
              <a:rPr lang="bg-BG" sz="2600" b="1" i="1" dirty="0">
                <a:cs typeface="Arial" panose="020B0604020202020204" pitchFamily="34" charset="0"/>
              </a:rPr>
              <a:t> </a:t>
            </a:r>
            <a:r>
              <a:rPr lang="bg-BG" sz="2600" b="1" i="1" dirty="0" smtClean="0">
                <a:cs typeface="Arial" panose="020B0604020202020204" pitchFamily="34" charset="0"/>
              </a:rPr>
              <a:t>      </a:t>
            </a:r>
            <a:r>
              <a:rPr lang="ru-RU" sz="1800" b="1" i="1" u="sng" dirty="0">
                <a:cs typeface="Arial" panose="020B0604020202020204" pitchFamily="34" charset="0"/>
              </a:rPr>
              <a:t>Отговорите на </a:t>
            </a:r>
            <a:r>
              <a:rPr lang="ru-RU" sz="1800" b="1" i="1" u="sng" dirty="0" smtClean="0">
                <a:cs typeface="Arial" panose="020B0604020202020204" pitchFamily="34" charset="0"/>
              </a:rPr>
              <a:t>теоретичните задачи записвайте в </a:t>
            </a:r>
            <a:r>
              <a:rPr lang="ru-RU" sz="1800" b="1" i="1" u="sng" dirty="0">
                <a:cs typeface="Arial" panose="020B0604020202020204" pitchFamily="34" charset="0"/>
              </a:rPr>
              <a:t>тетрадките по «Инженеринг 1» </a:t>
            </a:r>
          </a:p>
          <a:p>
            <a:pPr algn="just"/>
            <a:r>
              <a:rPr lang="ru-RU" sz="1800" b="1" dirty="0" smtClean="0">
                <a:cs typeface="Arial" panose="020B0604020202020204" pitchFamily="34" charset="0"/>
              </a:rPr>
              <a:t>          </a:t>
            </a:r>
            <a:r>
              <a:rPr lang="ru-RU" sz="1800" b="1" i="1" u="sng" dirty="0" smtClean="0">
                <a:cs typeface="Arial" panose="020B0604020202020204" pitchFamily="34" charset="0"/>
              </a:rPr>
              <a:t>Попълнете </a:t>
            </a:r>
            <a:r>
              <a:rPr lang="ru-RU" sz="1800" b="1" i="1" u="sng" dirty="0">
                <a:cs typeface="Arial" panose="020B0604020202020204" pitchFamily="34" charset="0"/>
              </a:rPr>
              <a:t>в ръководството „Теоретични и дискусионни въпроси“, „Теоретични задачи“ и „Тестови въпроси“.</a:t>
            </a:r>
            <a:endParaRPr lang="bg-BG" sz="1800" b="1" i="1" u="sng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04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90" y="312257"/>
            <a:ext cx="9901647" cy="633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71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71" y="1342532"/>
            <a:ext cx="9562011" cy="32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3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352" y="372138"/>
            <a:ext cx="959905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600" b="1" i="1" u="sng" dirty="0" smtClean="0"/>
              <a:t>Моля</a:t>
            </a:r>
            <a:r>
              <a:rPr lang="ru-RU" sz="2600" b="1" i="1" u="sng" dirty="0"/>
              <a:t>, решете следните две задачи:</a:t>
            </a:r>
          </a:p>
          <a:p>
            <a:pPr algn="just"/>
            <a:endParaRPr lang="ru-RU" sz="2600" b="1" i="1" u="sng" dirty="0"/>
          </a:p>
          <a:p>
            <a:pPr algn="just"/>
            <a:r>
              <a:rPr lang="ru-RU" sz="2600" b="1" i="1" u="sng" dirty="0" smtClean="0"/>
              <a:t>Задача </a:t>
            </a:r>
            <a:r>
              <a:rPr lang="ru-RU" sz="2600" b="1" i="1" u="sng" dirty="0"/>
              <a:t>1.</a:t>
            </a:r>
          </a:p>
          <a:p>
            <a:pPr algn="just"/>
            <a:r>
              <a:rPr lang="ru-RU" sz="2600" dirty="0"/>
              <a:t>Като използвате изходните данни представени в Таблица </a:t>
            </a:r>
            <a:r>
              <a:rPr lang="ru-RU" sz="2600" dirty="0" smtClean="0"/>
              <a:t>1.3</a:t>
            </a:r>
            <a:r>
              <a:rPr lang="ru-RU" sz="2600" dirty="0"/>
              <a:t>, да се определи типа на производство на изделие, като годишният ефективен фонд на време на производствения участък (Fe) e 208093 min/год</a:t>
            </a:r>
            <a:r>
              <a:rPr lang="ru-RU" sz="2600" dirty="0" smtClean="0"/>
              <a:t>:</a:t>
            </a:r>
          </a:p>
          <a:p>
            <a:pPr algn="just"/>
            <a:endParaRPr lang="ru-RU" sz="2600" dirty="0"/>
          </a:p>
          <a:p>
            <a:pPr algn="just"/>
            <a:endParaRPr lang="ru-RU" sz="2600" dirty="0" smtClean="0"/>
          </a:p>
          <a:p>
            <a:pPr algn="just"/>
            <a:endParaRPr lang="ru-RU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13" y="3804033"/>
            <a:ext cx="9264202" cy="29235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9352" y="5797519"/>
            <a:ext cx="9599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u="sng" dirty="0"/>
              <a:t>Решенията на практическите задачи записвайте в тетрадките по «Инженеринг 1» </a:t>
            </a:r>
          </a:p>
        </p:txBody>
      </p:sp>
    </p:spTree>
    <p:extLst>
      <p:ext uri="{BB962C8B-B14F-4D97-AF65-F5344CB8AC3E}">
        <p14:creationId xmlns:p14="http://schemas.microsoft.com/office/powerpoint/2010/main" val="155901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352" y="372138"/>
            <a:ext cx="95990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600" b="1" i="1" u="sng" dirty="0"/>
          </a:p>
          <a:p>
            <a:pPr algn="just"/>
            <a:r>
              <a:rPr lang="ru-RU" sz="2600" b="1" i="1" u="sng" dirty="0" smtClean="0"/>
              <a:t>Задача 2.</a:t>
            </a:r>
            <a:endParaRPr lang="ru-RU" sz="2600" b="1" i="1" u="sng" dirty="0"/>
          </a:p>
          <a:p>
            <a:pPr algn="just"/>
            <a:r>
              <a:rPr lang="ru-RU" sz="2600" dirty="0"/>
              <a:t>Като използвате изходните данни представени в таблица 1.5 и таблица 1.6</a:t>
            </a:r>
            <a:r>
              <a:rPr lang="ru-RU" sz="2600" dirty="0" smtClean="0"/>
              <a:t>., да </a:t>
            </a:r>
            <a:r>
              <a:rPr lang="ru-RU" sz="2600" dirty="0"/>
              <a:t>се определи средномесечната големина на партидата полуфабрикати, произвеждани в гъвкав автоматизиран участък.</a:t>
            </a:r>
          </a:p>
          <a:p>
            <a:pPr algn="just"/>
            <a:endParaRPr lang="ru-RU" sz="2600" dirty="0"/>
          </a:p>
          <a:p>
            <a:pPr algn="just"/>
            <a:endParaRPr lang="ru-RU" sz="2600" dirty="0" smtClean="0"/>
          </a:p>
          <a:p>
            <a:pPr algn="just"/>
            <a:endParaRPr lang="ru-RU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84" y="2218797"/>
            <a:ext cx="5193405" cy="1510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833" y="3293492"/>
            <a:ext cx="5964492" cy="3564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9195" y="61060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i="1" u="sng" dirty="0" smtClean="0"/>
              <a:t>Решенията </a:t>
            </a:r>
            <a:r>
              <a:rPr lang="ru-RU" b="1" i="1" u="sng" dirty="0"/>
              <a:t>на </a:t>
            </a:r>
            <a:r>
              <a:rPr lang="ru-RU" b="1" i="1" u="sng" dirty="0" smtClean="0"/>
              <a:t>практическите </a:t>
            </a:r>
            <a:r>
              <a:rPr lang="ru-RU" b="1" i="1" u="sng" dirty="0"/>
              <a:t>задачи записвайте в тетрадките по «Инженеринг 1» </a:t>
            </a:r>
          </a:p>
        </p:txBody>
      </p:sp>
    </p:spTree>
    <p:extLst>
      <p:ext uri="{BB962C8B-B14F-4D97-AF65-F5344CB8AC3E}">
        <p14:creationId xmlns:p14="http://schemas.microsoft.com/office/powerpoint/2010/main" val="68214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4" y="647989"/>
            <a:ext cx="11346287" cy="28710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bg-BG" b="1" i="1" dirty="0" smtClean="0"/>
              <a:t>Задача 5.4.1(от ръководството):</a:t>
            </a:r>
            <a:r>
              <a:rPr lang="bg-BG" i="1" dirty="0" smtClean="0"/>
              <a:t> </a:t>
            </a:r>
            <a:r>
              <a:rPr lang="bg-BG" i="1" dirty="0"/>
              <a:t>Определете типа на производство на полуфабри­кат като използвате данните от табл. 5.1 за годишния обем произ­водство (</a:t>
            </a:r>
            <a:r>
              <a:rPr lang="en-US" i="1" dirty="0"/>
              <a:t>Q</a:t>
            </a:r>
            <a:r>
              <a:rPr lang="bg-BG" i="1" baseline="-25000" dirty="0"/>
              <a:t>Г</a:t>
            </a:r>
            <a:r>
              <a:rPr lang="bg-BG" i="1" dirty="0"/>
              <a:t>) и продължителността на </a:t>
            </a:r>
            <a:r>
              <a:rPr lang="bg-BG" i="1" dirty="0" err="1"/>
              <a:t>нормовремената</a:t>
            </a:r>
            <a:r>
              <a:rPr lang="bg-BG" i="1" dirty="0"/>
              <a:t> (</a:t>
            </a:r>
            <a:r>
              <a:rPr lang="en-US" dirty="0"/>
              <a:t>t</a:t>
            </a:r>
            <a:r>
              <a:rPr lang="bg-BG" baseline="-25000" dirty="0"/>
              <a:t>н</a:t>
            </a:r>
            <a:r>
              <a:rPr lang="en-GB" baseline="-25000" dirty="0"/>
              <a:t>j</a:t>
            </a:r>
            <a:r>
              <a:rPr lang="bg-BG" i="1" dirty="0"/>
              <a:t>) на шест­те операции от осъществявания в производствено звено частичен процес. Годишният ефективен фонд на време (</a:t>
            </a:r>
            <a:r>
              <a:rPr lang="en-US" i="1" dirty="0"/>
              <a:t>F</a:t>
            </a:r>
            <a:r>
              <a:rPr lang="bg-BG" i="1" dirty="0"/>
              <a:t>e) на производст­веното звено, в което се произвежда полуфабриката при двусменен режим на работа e 208080 мин/год</a:t>
            </a:r>
            <a:r>
              <a:rPr lang="bg-BG" i="1" dirty="0" smtClean="0"/>
              <a:t>.</a:t>
            </a:r>
            <a:r>
              <a:rPr lang="bg-BG" dirty="0"/>
              <a:t> 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                             Таблица </a:t>
            </a:r>
            <a:r>
              <a:rPr lang="bg-BG" dirty="0"/>
              <a:t>5.1. Данни за производството на полуфабриката </a:t>
            </a:r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01255"/>
              </p:ext>
            </p:extLst>
          </p:nvPr>
        </p:nvGraphicFramePr>
        <p:xfrm>
          <a:off x="1191489" y="3519054"/>
          <a:ext cx="10058401" cy="2008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553">
                  <a:extLst>
                    <a:ext uri="{9D8B030D-6E8A-4147-A177-3AD203B41FA5}">
                      <a16:colId xmlns:a16="http://schemas.microsoft.com/office/drawing/2014/main" xmlns="" val="1964493530"/>
                    </a:ext>
                  </a:extLst>
                </a:gridCol>
                <a:gridCol w="1437808">
                  <a:extLst>
                    <a:ext uri="{9D8B030D-6E8A-4147-A177-3AD203B41FA5}">
                      <a16:colId xmlns:a16="http://schemas.microsoft.com/office/drawing/2014/main" xmlns="" val="1498779638"/>
                    </a:ext>
                  </a:extLst>
                </a:gridCol>
                <a:gridCol w="1437808">
                  <a:extLst>
                    <a:ext uri="{9D8B030D-6E8A-4147-A177-3AD203B41FA5}">
                      <a16:colId xmlns:a16="http://schemas.microsoft.com/office/drawing/2014/main" xmlns="" val="1467101399"/>
                    </a:ext>
                  </a:extLst>
                </a:gridCol>
                <a:gridCol w="1437808">
                  <a:extLst>
                    <a:ext uri="{9D8B030D-6E8A-4147-A177-3AD203B41FA5}">
                      <a16:colId xmlns:a16="http://schemas.microsoft.com/office/drawing/2014/main" xmlns="" val="1112677460"/>
                    </a:ext>
                  </a:extLst>
                </a:gridCol>
                <a:gridCol w="1437808">
                  <a:extLst>
                    <a:ext uri="{9D8B030D-6E8A-4147-A177-3AD203B41FA5}">
                      <a16:colId xmlns:a16="http://schemas.microsoft.com/office/drawing/2014/main" xmlns="" val="1883523859"/>
                    </a:ext>
                  </a:extLst>
                </a:gridCol>
                <a:gridCol w="1437808">
                  <a:extLst>
                    <a:ext uri="{9D8B030D-6E8A-4147-A177-3AD203B41FA5}">
                      <a16:colId xmlns:a16="http://schemas.microsoft.com/office/drawing/2014/main" xmlns="" val="125691375"/>
                    </a:ext>
                  </a:extLst>
                </a:gridCol>
                <a:gridCol w="1437808">
                  <a:extLst>
                    <a:ext uri="{9D8B030D-6E8A-4147-A177-3AD203B41FA5}">
                      <a16:colId xmlns:a16="http://schemas.microsoft.com/office/drawing/2014/main" xmlns="" val="1641074896"/>
                    </a:ext>
                  </a:extLst>
                </a:gridCol>
              </a:tblGrid>
              <a:tr h="1325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</a:t>
                      </a:r>
                      <a:r>
                        <a:rPr lang="bg-BG" sz="1200" baseline="-25000">
                          <a:effectLst/>
                        </a:rPr>
                        <a:t>Г</a:t>
                      </a:r>
                      <a:endParaRPr lang="bg-BG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[бр./год.]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r>
                        <a:rPr lang="bg-BG" sz="1400" baseline="-25000">
                          <a:effectLst/>
                        </a:rPr>
                        <a:t>н1</a:t>
                      </a:r>
                      <a:endParaRPr lang="bg-BG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[мин/бр.]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r>
                        <a:rPr lang="bg-BG" sz="1400" baseline="-25000">
                          <a:effectLst/>
                        </a:rPr>
                        <a:t>н2</a:t>
                      </a:r>
                      <a:endParaRPr lang="bg-BG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[мин/бр.]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</a:t>
                      </a:r>
                      <a:r>
                        <a:rPr lang="bg-BG" sz="1400" baseline="-25000" dirty="0">
                          <a:effectLst/>
                        </a:rPr>
                        <a:t>н3</a:t>
                      </a:r>
                      <a:endParaRPr lang="bg-BG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[мин/бр.]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</a:t>
                      </a:r>
                      <a:r>
                        <a:rPr lang="bg-BG" sz="1400" baseline="-25000" dirty="0">
                          <a:effectLst/>
                        </a:rPr>
                        <a:t>н4</a:t>
                      </a:r>
                      <a:endParaRPr lang="bg-BG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[мин/бр.]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r>
                        <a:rPr lang="bg-BG" sz="1400" baseline="-25000">
                          <a:effectLst/>
                        </a:rPr>
                        <a:t>н5</a:t>
                      </a:r>
                      <a:endParaRPr lang="bg-BG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[мин/бр.]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r>
                        <a:rPr lang="bg-BG" sz="1400" baseline="-25000">
                          <a:effectLst/>
                        </a:rPr>
                        <a:t>н6</a:t>
                      </a:r>
                      <a:endParaRPr lang="bg-BG" sz="1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[мин/бр.]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08766302"/>
                  </a:ext>
                </a:extLst>
              </a:tr>
              <a:tr h="6831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2500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3,3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11,0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8,8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4,1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</a:rPr>
                        <a:t>2,2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</a:rPr>
                        <a:t>3,3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0782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22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933" y="375982"/>
            <a:ext cx="11028218" cy="579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7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71054"/>
            <a:ext cx="10515600" cy="6200201"/>
          </a:xfrm>
        </p:spPr>
        <p:txBody>
          <a:bodyPr/>
          <a:lstStyle/>
          <a:p>
            <a:r>
              <a:rPr lang="ru-RU" sz="2600" dirty="0" smtClean="0"/>
              <a:t>Стойността на коефициента на масовост, изчислена по форм. 5.1, е:</a:t>
            </a:r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600" dirty="0" smtClean="0"/>
              <a:t>					</a:t>
            </a:r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r>
              <a:rPr lang="ru-RU" sz="2600" dirty="0" smtClean="0"/>
              <a:t>С помощта на изчислената стойност на коефициента на масовост – км = 0,065 от табл. 5.2 се определя типът на производство на полуфабриката, който е средносериен.</a:t>
            </a:r>
          </a:p>
          <a:p>
            <a:pPr marL="0" indent="0">
              <a:buNone/>
            </a:pPr>
            <a:r>
              <a:rPr lang="ru-RU" sz="2600" dirty="0" smtClean="0"/>
              <a:t>                            </a:t>
            </a:r>
          </a:p>
          <a:p>
            <a:pPr marL="0" indent="0">
              <a:buNone/>
            </a:pPr>
            <a:r>
              <a:rPr lang="ru-RU" sz="2600" dirty="0" smtClean="0"/>
              <a:t>Табл. 5.2. Максимални и минимални стойности на коефициента на масовост за различни типове производство 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06" y="1233082"/>
            <a:ext cx="4076103" cy="831245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89403"/>
              </p:ext>
            </p:extLst>
          </p:nvPr>
        </p:nvGraphicFramePr>
        <p:xfrm>
          <a:off x="1011382" y="4836478"/>
          <a:ext cx="9850582" cy="1661306"/>
        </p:xfrm>
        <a:graphic>
          <a:graphicData uri="http://schemas.openxmlformats.org/drawingml/2006/table">
            <a:tbl>
              <a:tblPr/>
              <a:tblGrid>
                <a:gridCol w="3386873">
                  <a:extLst>
                    <a:ext uri="{9D8B030D-6E8A-4147-A177-3AD203B41FA5}">
                      <a16:colId xmlns:a16="http://schemas.microsoft.com/office/drawing/2014/main" xmlns="" val="825784866"/>
                    </a:ext>
                  </a:extLst>
                </a:gridCol>
                <a:gridCol w="3232366">
                  <a:extLst>
                    <a:ext uri="{9D8B030D-6E8A-4147-A177-3AD203B41FA5}">
                      <a16:colId xmlns:a16="http://schemas.microsoft.com/office/drawing/2014/main" xmlns="" val="339069586"/>
                    </a:ext>
                  </a:extLst>
                </a:gridCol>
                <a:gridCol w="3231343">
                  <a:extLst>
                    <a:ext uri="{9D8B030D-6E8A-4147-A177-3AD203B41FA5}">
                      <a16:colId xmlns:a16="http://schemas.microsoft.com/office/drawing/2014/main" xmlns="" val="312764978"/>
                    </a:ext>
                  </a:extLst>
                </a:gridCol>
              </a:tblGrid>
              <a:tr h="339186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bg-BG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Тип на производство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bg-BG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Км</a:t>
                      </a:r>
                      <a:r>
                        <a:rPr lang="en-US" sz="1400" b="1" baseline="-25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min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bg-BG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Км</a:t>
                      </a:r>
                      <a:r>
                        <a:rPr lang="en-US" sz="1400" b="1" baseline="-25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max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0820894"/>
                  </a:ext>
                </a:extLst>
              </a:tr>
              <a:tr h="2644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Единичен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&lt; 0,025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8906467"/>
                  </a:ext>
                </a:extLst>
              </a:tr>
              <a:tr h="2644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Малкосериен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0,025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704850" algn="l"/>
                          <a:tab pos="934085" algn="ctr"/>
                        </a:tabLst>
                      </a:pPr>
                      <a:r>
                        <a:rPr lang="bg-BG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&lt; 0,05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1082542"/>
                  </a:ext>
                </a:extLst>
              </a:tr>
              <a:tr h="2644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Средносериен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0,05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&lt; 0,1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3162871"/>
                  </a:ext>
                </a:extLst>
              </a:tr>
              <a:tr h="2644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Голямосериен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762000" algn="l"/>
                          <a:tab pos="934085" algn="ctr"/>
                        </a:tabLst>
                      </a:pPr>
                      <a:r>
                        <a:rPr lang="bg-BG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0,1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&lt;1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603142"/>
                  </a:ext>
                </a:extLst>
              </a:tr>
              <a:tr h="2644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Масов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018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03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3564"/>
            <a:ext cx="10515600" cy="5373399"/>
          </a:xfrm>
        </p:spPr>
        <p:txBody>
          <a:bodyPr/>
          <a:lstStyle/>
          <a:p>
            <a:r>
              <a:rPr lang="bg-BG" b="1" i="1" dirty="0"/>
              <a:t>Задача 5.4.</a:t>
            </a:r>
            <a:r>
              <a:rPr lang="en-US" b="1" i="1" dirty="0"/>
              <a:t>2</a:t>
            </a:r>
            <a:r>
              <a:rPr lang="bg-BG" b="1" i="1" dirty="0"/>
              <a:t>:</a:t>
            </a:r>
            <a:r>
              <a:rPr lang="bg-BG" dirty="0"/>
              <a:t> </a:t>
            </a:r>
            <a:r>
              <a:rPr lang="bg-BG" sz="2600" i="1" dirty="0"/>
              <a:t>Определете типа на производство на </a:t>
            </a:r>
            <a:r>
              <a:rPr lang="bg-BG" sz="2600" i="1" dirty="0" err="1"/>
              <a:t>производ-ствено</a:t>
            </a:r>
            <a:r>
              <a:rPr lang="bg-BG" sz="2600" i="1" dirty="0"/>
              <a:t> звено, в което общият брой на изпълнените технологични операции в продъл­жение на един месец за една смяна е 78 бр., а работните места, на които технологичните операции са изпълнени е осем.</a:t>
            </a:r>
            <a:endParaRPr lang="bg-BG" sz="2600" dirty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82" y="2623028"/>
            <a:ext cx="10342418" cy="38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2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818" y="766795"/>
            <a:ext cx="3006437" cy="923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12" y="1690255"/>
            <a:ext cx="9809018" cy="257694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66161"/>
              </p:ext>
            </p:extLst>
          </p:nvPr>
        </p:nvGraphicFramePr>
        <p:xfrm>
          <a:off x="1599132" y="4267199"/>
          <a:ext cx="9179704" cy="1996338"/>
        </p:xfrm>
        <a:graphic>
          <a:graphicData uri="http://schemas.openxmlformats.org/drawingml/2006/table">
            <a:tbl>
              <a:tblPr/>
              <a:tblGrid>
                <a:gridCol w="4748726">
                  <a:extLst>
                    <a:ext uri="{9D8B030D-6E8A-4147-A177-3AD203B41FA5}">
                      <a16:colId xmlns:a16="http://schemas.microsoft.com/office/drawing/2014/main" xmlns="" val="925967404"/>
                    </a:ext>
                  </a:extLst>
                </a:gridCol>
                <a:gridCol w="4430978">
                  <a:extLst>
                    <a:ext uri="{9D8B030D-6E8A-4147-A177-3AD203B41FA5}">
                      <a16:colId xmlns:a16="http://schemas.microsoft.com/office/drawing/2014/main" xmlns="" val="3284521977"/>
                    </a:ext>
                  </a:extLst>
                </a:gridCol>
              </a:tblGrid>
              <a:tr h="5703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Тип на производството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Коефициент на закрепване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на операциите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4033321"/>
                  </a:ext>
                </a:extLst>
              </a:tr>
              <a:tr h="2851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Масово производство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Над  0  до  1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2102087"/>
                  </a:ext>
                </a:extLst>
              </a:tr>
              <a:tr h="2851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Голямосерийно производство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Над  1  до 10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81760379"/>
                  </a:ext>
                </a:extLst>
              </a:tr>
              <a:tr h="2851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Средносерийно производство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Над 10 до 20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0660193"/>
                  </a:ext>
                </a:extLst>
              </a:tr>
              <a:tr h="2851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Малкосерийно производство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Над 20 до 40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0931487"/>
                  </a:ext>
                </a:extLst>
              </a:tr>
              <a:tr h="2851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Единично производство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Над 40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7597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92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545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Задача 5.4.3 (за курсовата работа): Определете средномесеч­ната големина на партида полуфабрикати, изработвани в предметен участък, като използвате данните от табл. 5.4 за продължителнос­тите на оперативните времена (tопj) на шестте изпълнявани опера­ции от частичния процес. Таблица 5.4. Технологични данни за производството на полуфабриката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Andji</dc:creator>
  <cp:lastModifiedBy>Gabriela Peneva</cp:lastModifiedBy>
  <cp:revision>22</cp:revision>
  <dcterms:created xsi:type="dcterms:W3CDTF">2018-03-14T19:48:06Z</dcterms:created>
  <dcterms:modified xsi:type="dcterms:W3CDTF">2020-03-22T09:52:25Z</dcterms:modified>
</cp:coreProperties>
</file>