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94" r:id="rId8"/>
    <p:sldId id="275" r:id="rId9"/>
    <p:sldId id="277" r:id="rId10"/>
    <p:sldId id="297" r:id="rId11"/>
    <p:sldId id="260" r:id="rId12"/>
    <p:sldId id="267" r:id="rId13"/>
    <p:sldId id="298" r:id="rId14"/>
    <p:sldId id="266" r:id="rId15"/>
    <p:sldId id="278" r:id="rId16"/>
    <p:sldId id="279" r:id="rId17"/>
    <p:sldId id="288" r:id="rId18"/>
    <p:sldId id="289" r:id="rId19"/>
    <p:sldId id="290" r:id="rId20"/>
    <p:sldId id="299" r:id="rId21"/>
    <p:sldId id="282" r:id="rId22"/>
    <p:sldId id="283" r:id="rId23"/>
    <p:sldId id="284" r:id="rId24"/>
    <p:sldId id="285" r:id="rId25"/>
    <p:sldId id="286" r:id="rId26"/>
    <p:sldId id="270" r:id="rId27"/>
    <p:sldId id="269" r:id="rId28"/>
    <p:sldId id="292" r:id="rId29"/>
    <p:sldId id="293" r:id="rId30"/>
    <p:sldId id="265" r:id="rId3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5" autoAdjust="0"/>
    <p:restoredTop sz="94660"/>
  </p:normalViewPr>
  <p:slideViewPr>
    <p:cSldViewPr>
      <p:cViewPr>
        <p:scale>
          <a:sx n="118" d="100"/>
          <a:sy n="118" d="100"/>
        </p:scale>
        <p:origin x="-1620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2090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pPr lvl="0"/>
            <a:r>
              <a:rPr lang="bg-BG" dirty="0" smtClean="0"/>
              <a:t>Моля, кликнете в полето, за да въведете заглавието на раздела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BF30-6963-452C-9618-8062E584C2A8}" type="datetimeFigureOut">
              <a:rPr lang="bg-BG" smtClean="0"/>
              <a:pPr/>
              <a:t>11.5.2020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257-C8DF-4949-A837-E8894D030C7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protection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BF30-6963-452C-9618-8062E584C2A8}" type="datetimeFigureOut">
              <a:rPr lang="bg-BG" smtClean="0"/>
              <a:pPr/>
              <a:t>11.5.2020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257-C8DF-4949-A837-E8894D030C7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332656"/>
            <a:ext cx="8208143" cy="57606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/>
            </a:lvl1pPr>
          </a:lstStyle>
          <a:p>
            <a:pPr lvl="0"/>
            <a:r>
              <a:rPr lang="bg-BG" dirty="0" smtClean="0"/>
              <a:t>Моля, кликнете в полето, за да въведете текст</a:t>
            </a:r>
            <a:endParaRPr lang="bg-BG" dirty="0"/>
          </a:p>
        </p:txBody>
      </p:sp>
      <p:sp>
        <p:nvSpPr>
          <p:cNvPr id="6" name="protection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m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BF30-6963-452C-9618-8062E584C2A8}" type="datetimeFigureOut">
              <a:rPr lang="bg-BG" smtClean="0"/>
              <a:pPr/>
              <a:t>11.5.2020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257-C8DF-4949-A837-E8894D030C7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540448" y="333375"/>
            <a:ext cx="8100000" cy="57594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0" baseline="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dirty="0" smtClean="0"/>
              <a:t>Моля, кликнете на някоя от иконките отдолу, за да прикачите мултимедиен компонент. Ако желаете да прикачите видео клип, моля кликнете встрани от иконките, но в рамките на полето и въведете следния текст:  </a:t>
            </a:r>
            <a:r>
              <a:rPr lang="en-US" dirty="0" smtClean="0"/>
              <a:t>Video: </a:t>
            </a:r>
            <a:r>
              <a:rPr lang="bg-BG" dirty="0" smtClean="0"/>
              <a:t>&lt;име-на-видео-файла&gt;</a:t>
            </a:r>
          </a:p>
        </p:txBody>
      </p:sp>
      <p:sp>
        <p:nvSpPr>
          <p:cNvPr id="6" name="protection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-mmc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BF30-6963-452C-9618-8062E584C2A8}" type="datetimeFigureOut">
              <a:rPr lang="bg-BG" smtClean="0"/>
              <a:pPr/>
              <a:t>11.5.2020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257-C8DF-4949-A837-E8894D030C7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88024" y="404664"/>
            <a:ext cx="3888730" cy="57606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bg-BG" dirty="0" smtClean="0"/>
              <a:t>Моля, кликнете в полето, за да въведете текст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544" y="404664"/>
            <a:ext cx="4032000" cy="576064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dirty="0" smtClean="0"/>
              <a:t>Моля, кликнете на някоя от иконките отдолу, за да прикачите мултимедиен компонент. Ако желаете да прикачите видео клип, моля кликнете встрани от иконките, но в рамките на полето и въведете следния текст:  </a:t>
            </a:r>
            <a:r>
              <a:rPr lang="en-US" dirty="0" smtClean="0"/>
              <a:t>Video: </a:t>
            </a:r>
            <a:r>
              <a:rPr lang="bg-BG" dirty="0" smtClean="0"/>
              <a:t>&lt;име-на-видео-файла&gt;</a:t>
            </a:r>
          </a:p>
        </p:txBody>
      </p:sp>
      <p:sp>
        <p:nvSpPr>
          <p:cNvPr id="7" name="protection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-text-mm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BF30-6963-452C-9618-8062E584C2A8}" type="datetimeFigureOut">
              <a:rPr lang="bg-BG" smtClean="0"/>
              <a:pPr/>
              <a:t>11.5.2020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257-C8DF-4949-A837-E8894D030C7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404664"/>
            <a:ext cx="3888730" cy="57606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bg-BG" dirty="0" smtClean="0"/>
              <a:t>Моля, кликнете в полето, за да въведете текст</a:t>
            </a:r>
            <a:endParaRPr lang="bg-BG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572000" y="404664"/>
            <a:ext cx="4032000" cy="576064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dirty="0" smtClean="0"/>
              <a:t>Моля, кликнете на някоя от иконките отдолу, за да прикачите мултимедиен компонент. Ако желаете да прикачите видео клип, моля кликнете встрани от иконките, но в рамките на полето и въведете следния текст:  </a:t>
            </a:r>
            <a:r>
              <a:rPr lang="en-US" dirty="0" smtClean="0"/>
              <a:t>Video: </a:t>
            </a:r>
            <a:r>
              <a:rPr lang="bg-BG" dirty="0" smtClean="0"/>
              <a:t>&lt;име-на-видео-файла&gt;</a:t>
            </a:r>
          </a:p>
        </p:txBody>
      </p:sp>
      <p:sp>
        <p:nvSpPr>
          <p:cNvPr id="7" name="protection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-mmc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40448" y="4581128"/>
            <a:ext cx="8100000" cy="1656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dirty="0" smtClean="0"/>
              <a:t>Моля, кликнете в полето, за да въведете текст</a:t>
            </a:r>
            <a:endParaRPr lang="bg-B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BF30-6963-452C-9618-8062E584C2A8}" type="datetimeFigureOut">
              <a:rPr lang="bg-BG" smtClean="0"/>
              <a:pPr/>
              <a:t>11.5.2020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3257-C8DF-4949-A837-E8894D030C7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539552" y="333375"/>
            <a:ext cx="8100000" cy="4103688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dirty="0" smtClean="0"/>
              <a:t>Моля, кликнете на някоя от иконките отдолу, за да прикачите мултимедиен компонент. Ако желаете да прикачите видео клип, моля кликнете встрани от иконките, но в рамките на полето и въведете следния текст:  </a:t>
            </a:r>
            <a:r>
              <a:rPr lang="en-US" dirty="0" smtClean="0"/>
              <a:t>Video: </a:t>
            </a:r>
            <a:r>
              <a:rPr lang="bg-BG" dirty="0" smtClean="0"/>
              <a:t>&lt;име-на-видео-файла&gt;</a:t>
            </a:r>
          </a:p>
        </p:txBody>
      </p:sp>
      <p:sp>
        <p:nvSpPr>
          <p:cNvPr id="10" name="protection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0BF30-6963-452C-9618-8062E584C2A8}" type="datetimeFigureOut">
              <a:rPr lang="bg-BG" smtClean="0"/>
              <a:pPr/>
              <a:t>11.5.2020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3257-C8DF-4949-A837-E8894D030C7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4" name="warning-t1" hidden="1"/>
          <p:cNvSpPr txBox="1"/>
          <p:nvPr userDrawn="1"/>
        </p:nvSpPr>
        <p:spPr>
          <a:xfrm>
            <a:off x="323528" y="188640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/>
              <a:t>Моля</a:t>
            </a:r>
            <a:r>
              <a:rPr lang="en-US" sz="1600" dirty="0" smtClean="0"/>
              <a:t>,</a:t>
            </a:r>
            <a:r>
              <a:rPr lang="bg-BG" sz="1600" baseline="0" dirty="0" smtClean="0"/>
              <a:t> попълнете заглавието на модула.</a:t>
            </a:r>
            <a:endParaRPr lang="bg-BG" sz="1600" dirty="0"/>
          </a:p>
        </p:txBody>
      </p:sp>
      <p:sp>
        <p:nvSpPr>
          <p:cNvPr id="20" name="warning-t2" hidden="1"/>
          <p:cNvSpPr txBox="1"/>
          <p:nvPr userDrawn="1"/>
        </p:nvSpPr>
        <p:spPr>
          <a:xfrm>
            <a:off x="323528" y="539388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/>
              <a:t>Моля</a:t>
            </a:r>
            <a:r>
              <a:rPr lang="en-US" sz="1600" dirty="0" smtClean="0"/>
              <a:t>,</a:t>
            </a:r>
            <a:r>
              <a:rPr lang="bg-BG" sz="1600" baseline="0" dirty="0" smtClean="0"/>
              <a:t> попълнете името на автора.</a:t>
            </a:r>
            <a:endParaRPr lang="bg-BG" sz="1600" dirty="0"/>
          </a:p>
        </p:txBody>
      </p:sp>
      <p:sp>
        <p:nvSpPr>
          <p:cNvPr id="21" name="warning-t3" hidden="1"/>
          <p:cNvSpPr txBox="1"/>
          <p:nvPr userDrawn="1"/>
        </p:nvSpPr>
        <p:spPr>
          <a:xfrm>
            <a:off x="323528" y="858198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/>
              <a:t>Моля</a:t>
            </a:r>
            <a:r>
              <a:rPr lang="bg-BG" sz="1600" baseline="0" dirty="0" smtClean="0"/>
              <a:t>, попълнете ключовите думи за този модул.</a:t>
            </a:r>
            <a:endParaRPr lang="bg-BG" sz="1600" dirty="0"/>
          </a:p>
        </p:txBody>
      </p:sp>
      <p:sp>
        <p:nvSpPr>
          <p:cNvPr id="25" name="warning-t4" hidden="1"/>
          <p:cNvSpPr txBox="1"/>
          <p:nvPr userDrawn="1"/>
        </p:nvSpPr>
        <p:spPr>
          <a:xfrm>
            <a:off x="323528" y="1218238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/>
              <a:t>Моля</a:t>
            </a:r>
            <a:r>
              <a:rPr lang="bg-BG" sz="1600" baseline="0" dirty="0" smtClean="0"/>
              <a:t>, попълнете кода на дисциплината.</a:t>
            </a:r>
            <a:endParaRPr lang="bg-BG" sz="1600" dirty="0"/>
          </a:p>
        </p:txBody>
      </p:sp>
      <p:sp>
        <p:nvSpPr>
          <p:cNvPr id="15" name="warning1" hidden="1"/>
          <p:cNvSpPr txBox="1"/>
          <p:nvPr userDrawn="1"/>
        </p:nvSpPr>
        <p:spPr>
          <a:xfrm>
            <a:off x="323528" y="1556792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/>
              <a:t>Некоректен</a:t>
            </a:r>
            <a:r>
              <a:rPr lang="bg-BG" sz="1600" baseline="0" dirty="0" smtClean="0"/>
              <a:t> елемент! Моля, използвайте някой от предоставените елементи.</a:t>
            </a:r>
            <a:endParaRPr lang="bg-BG" sz="1600" dirty="0"/>
          </a:p>
        </p:txBody>
      </p:sp>
      <p:sp>
        <p:nvSpPr>
          <p:cNvPr id="16" name="warning2" hidden="1"/>
          <p:cNvSpPr txBox="1"/>
          <p:nvPr userDrawn="1"/>
        </p:nvSpPr>
        <p:spPr>
          <a:xfrm>
            <a:off x="323528" y="1844824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/>
              <a:t>Броят на обектите на слайда</a:t>
            </a:r>
            <a:r>
              <a:rPr lang="bg-BG" sz="1600" baseline="0" dirty="0" smtClean="0"/>
              <a:t> </a:t>
            </a:r>
            <a:r>
              <a:rPr lang="bg-BG" sz="1600" dirty="0" smtClean="0"/>
              <a:t>е по-малък от очакваното. Моля, изберете отново желаният елемент и попълнете всички обекти.</a:t>
            </a:r>
            <a:endParaRPr lang="bg-BG" sz="1600" dirty="0"/>
          </a:p>
        </p:txBody>
      </p:sp>
      <p:sp>
        <p:nvSpPr>
          <p:cNvPr id="17" name="warning3" hidden="1"/>
          <p:cNvSpPr txBox="1"/>
          <p:nvPr userDrawn="1"/>
        </p:nvSpPr>
        <p:spPr>
          <a:xfrm>
            <a:off x="323528" y="2348880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/>
              <a:t>Неправилен обект!</a:t>
            </a:r>
            <a:r>
              <a:rPr lang="bg-BG" sz="1600" baseline="0" dirty="0" smtClean="0"/>
              <a:t> Моля, използвайте САМО обектите, предоставени с избрания елемент.</a:t>
            </a:r>
            <a:endParaRPr lang="bg-BG" sz="1600" dirty="0"/>
          </a:p>
        </p:txBody>
      </p:sp>
      <p:sp>
        <p:nvSpPr>
          <p:cNvPr id="18" name="warning4" hidden="1"/>
          <p:cNvSpPr txBox="1"/>
          <p:nvPr userDrawn="1"/>
        </p:nvSpPr>
        <p:spPr>
          <a:xfrm>
            <a:off x="323528" y="2924944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/>
              <a:t>Моля,</a:t>
            </a:r>
            <a:r>
              <a:rPr lang="bg-BG" sz="1600" baseline="0" dirty="0" smtClean="0"/>
              <a:t> въведете текст в посоченото текстово поле.</a:t>
            </a:r>
            <a:endParaRPr lang="bg-BG" sz="1600" dirty="0"/>
          </a:p>
        </p:txBody>
      </p:sp>
      <p:sp>
        <p:nvSpPr>
          <p:cNvPr id="19" name="warning5" hidden="1"/>
          <p:cNvSpPr txBox="1"/>
          <p:nvPr userDrawn="1"/>
        </p:nvSpPr>
        <p:spPr>
          <a:xfrm>
            <a:off x="395536" y="4386590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/>
              <a:t>Моля</a:t>
            </a:r>
            <a:r>
              <a:rPr lang="bg-BG" sz="1600" baseline="0" dirty="0" smtClean="0"/>
              <a:t>, поставете правилен мултимедиен обект в посоченото поле.</a:t>
            </a:r>
            <a:endParaRPr lang="bg-BG" sz="1600" dirty="0"/>
          </a:p>
        </p:txBody>
      </p:sp>
      <p:sp>
        <p:nvSpPr>
          <p:cNvPr id="22" name="warning6" hidden="1"/>
          <p:cNvSpPr txBox="1"/>
          <p:nvPr userDrawn="1"/>
        </p:nvSpPr>
        <p:spPr>
          <a:xfrm>
            <a:off x="323528" y="3306470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/>
              <a:t>Надвишен е допустимият брой символи </a:t>
            </a:r>
            <a:r>
              <a:rPr lang="bg-BG" sz="1600" baseline="0" dirty="0" smtClean="0"/>
              <a:t>в посоченото текстово поле. </a:t>
            </a:r>
            <a:endParaRPr lang="bg-BG" sz="1600" dirty="0"/>
          </a:p>
        </p:txBody>
      </p:sp>
      <p:sp>
        <p:nvSpPr>
          <p:cNvPr id="23" name="warning7" hidden="1"/>
          <p:cNvSpPr txBox="1"/>
          <p:nvPr userDrawn="1"/>
        </p:nvSpPr>
        <p:spPr>
          <a:xfrm>
            <a:off x="395536" y="3666510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/>
              <a:t>Допустим</a:t>
            </a:r>
            <a:r>
              <a:rPr lang="bg-BG" sz="1600" baseline="0" dirty="0" smtClean="0"/>
              <a:t> </a:t>
            </a:r>
            <a:r>
              <a:rPr lang="bg-BG" sz="1600" dirty="0" smtClean="0"/>
              <a:t>брой символи: </a:t>
            </a:r>
            <a:endParaRPr lang="bg-BG" sz="1600" dirty="0"/>
          </a:p>
        </p:txBody>
      </p:sp>
      <p:sp>
        <p:nvSpPr>
          <p:cNvPr id="24" name="warning8" hidden="1"/>
          <p:cNvSpPr txBox="1"/>
          <p:nvPr userDrawn="1"/>
        </p:nvSpPr>
        <p:spPr>
          <a:xfrm>
            <a:off x="395536" y="4005064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/>
              <a:t>Текущ</a:t>
            </a:r>
            <a:r>
              <a:rPr lang="bg-BG" sz="1600" baseline="0" dirty="0" smtClean="0"/>
              <a:t> </a:t>
            </a:r>
            <a:r>
              <a:rPr lang="bg-BG" sz="1600" dirty="0" smtClean="0"/>
              <a:t>брой символи: </a:t>
            </a:r>
            <a:endParaRPr lang="bg-BG" sz="1600" dirty="0"/>
          </a:p>
        </p:txBody>
      </p:sp>
      <p:sp>
        <p:nvSpPr>
          <p:cNvPr id="26" name="warning9" hidden="1"/>
          <p:cNvSpPr txBox="1"/>
          <p:nvPr userDrawn="1"/>
        </p:nvSpPr>
        <p:spPr>
          <a:xfrm>
            <a:off x="395536" y="4818638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/>
              <a:t>Моля</a:t>
            </a:r>
            <a:r>
              <a:rPr lang="bg-BG" sz="1600" baseline="0" dirty="0" smtClean="0"/>
              <a:t>, попълнете ПОНЕ едно от посочените полета.</a:t>
            </a:r>
            <a:endParaRPr lang="bg-BG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0" r:id="rId3"/>
    <p:sldLayoutId id="2147483659" r:id="rId4"/>
    <p:sldLayoutId id="2147483658" r:id="rId5"/>
    <p:sldLayoutId id="2147483657" r:id="rId6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F:\Download\&#1059;&#1095;&#1077;&#1073;&#1085;&#1072;%20&#1087;&#1088;&#1072;&#1082;&#1090;&#1080;&#1082;&#1072;\&#1052;&#1086;&#1076;&#1091;&#1083;&#1080;\Zhekov_Strugarstvo_BoltM6\Lathe%20Workshop%20for%20Beginners%20Part%201,%20Turning.mp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F:\Download\&#1059;&#1095;&#1077;&#1073;&#1085;&#1072;%20&#1087;&#1088;&#1072;&#1082;&#1090;&#1080;&#1082;&#1072;\&#1052;&#1086;&#1076;&#1091;&#1083;&#1080;\Zhekov_Strugarstvo_BoltM6\Metalworking%20Cutters%20for%20the%20Metal%20Lathe%20from%20Busy%20Bee%20Tools.mp4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00127"/>
              </p:ext>
            </p:extLst>
          </p:nvPr>
        </p:nvGraphicFramePr>
        <p:xfrm>
          <a:off x="179512" y="476672"/>
          <a:ext cx="8784976" cy="3829304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044779"/>
                <a:gridCol w="6740197"/>
              </a:tblGrid>
              <a:tr h="957326"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Заглавие на модул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Стругарство- изработване</a:t>
                      </a:r>
                      <a:r>
                        <a:rPr lang="bg-BG" sz="1800" baseline="0" dirty="0" smtClean="0"/>
                        <a:t> на конкретен детайл по чертеж</a:t>
                      </a:r>
                    </a:p>
                    <a:p>
                      <a:r>
                        <a:rPr lang="bg-BG" sz="1800" baseline="0" dirty="0" smtClean="0"/>
                        <a:t>Лабораторно упражнение № 1</a:t>
                      </a:r>
                      <a:endParaRPr lang="bg-BG" sz="1800" dirty="0"/>
                    </a:p>
                  </a:txBody>
                  <a:tcPr/>
                </a:tc>
              </a:tr>
              <a:tr h="957326"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Код на дисциплината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BUPT01</a:t>
                      </a:r>
                    </a:p>
                    <a:p>
                      <a:endParaRPr lang="bg-BG" sz="1800" dirty="0"/>
                    </a:p>
                  </a:txBody>
                  <a:tcPr/>
                </a:tc>
              </a:tr>
              <a:tr h="957326"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Автор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ст.пр.инж. Красимир Жеков</a:t>
                      </a:r>
                      <a:endParaRPr lang="bg-BG" sz="1800" dirty="0"/>
                    </a:p>
                  </a:txBody>
                  <a:tcPr/>
                </a:tc>
              </a:tr>
              <a:tr h="957326"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Ключови думи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Струг, стругарски нож, режими на рязане</a:t>
                      </a:r>
                      <a:endParaRPr lang="bg-BG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61086" y="0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ОСНОВНА ИНФОРМАЦИЯ</a:t>
            </a:r>
            <a:endParaRPr lang="bg-BG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bg-BG" sz="1800" b="1" dirty="0" smtClean="0"/>
              <a:t>Нагледна демонстрация на процеса струговане</a:t>
            </a:r>
            <a:endParaRPr lang="en-US" sz="1800" b="1" dirty="0"/>
          </a:p>
        </p:txBody>
      </p:sp>
      <p:pic>
        <p:nvPicPr>
          <p:cNvPr id="4" name="Lathe Workshop for Beginners Part 1, Turning.mp4">
            <a:hlinkClick r:id="" action="ppaction://media"/>
          </p:cNvPr>
          <p:cNvPicPr>
            <a:picLocks noGrp="1" noRot="1" noChangeAspect="1"/>
          </p:cNvPicPr>
          <p:nvPr>
            <p:ph sz="quarter" idx="13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467544" y="404664"/>
            <a:ext cx="8280920" cy="410445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bg-BG" sz="2400" b="1" dirty="0" smtClean="0">
                <a:latin typeface="+mj-lt"/>
                <a:cs typeface="Times New Roman" pitchFamily="18" charset="0"/>
              </a:rPr>
              <a:t>Ножове с общо предназначение. Класификация и характеристика</a:t>
            </a:r>
            <a:r>
              <a:rPr lang="bg-BG" b="1" dirty="0" smtClean="0">
                <a:latin typeface="+mj-lt"/>
                <a:cs typeface="Times New Roman" pitchFamily="18" charset="0"/>
              </a:rPr>
              <a:t>.</a:t>
            </a:r>
          </a:p>
          <a:p>
            <a:pPr algn="ctr"/>
            <a:r>
              <a:rPr lang="bg-BG" sz="1800" b="1" i="1" dirty="0" smtClean="0">
                <a:latin typeface="+mj-lt"/>
                <a:cs typeface="Times New Roman" pitchFamily="18" charset="0"/>
              </a:rPr>
              <a:t>Ножът е инструмент, работещ с едно режещо острие (един зъб).</a:t>
            </a:r>
          </a:p>
          <a:p>
            <a:pPr algn="ctr"/>
            <a:endParaRPr lang="en-US" b="1" u="sng" dirty="0" smtClean="0">
              <a:latin typeface="+mj-lt"/>
              <a:cs typeface="Times New Roman" pitchFamily="18" charset="0"/>
            </a:endParaRPr>
          </a:p>
          <a:p>
            <a:pPr algn="ctr"/>
            <a:r>
              <a:rPr lang="ru-RU" b="1" u="sng" dirty="0" smtClean="0">
                <a:latin typeface="+mj-lt"/>
                <a:cs typeface="Times New Roman" pitchFamily="18" charset="0"/>
              </a:rPr>
              <a:t>Класификация:</a:t>
            </a:r>
            <a:endParaRPr lang="en-US" b="1" u="sng" dirty="0" smtClean="0">
              <a:latin typeface="+mj-lt"/>
              <a:cs typeface="Times New Roman" pitchFamily="18" charset="0"/>
            </a:endParaRPr>
          </a:p>
          <a:p>
            <a:pPr algn="ctr"/>
            <a:endParaRPr lang="ru-RU" b="1" u="sng" dirty="0" smtClean="0">
              <a:latin typeface="+mj-lt"/>
              <a:cs typeface="Times New Roman" pitchFamily="18" charset="0"/>
            </a:endParaRPr>
          </a:p>
          <a:p>
            <a:r>
              <a:rPr lang="ru-RU" dirty="0" smtClean="0">
                <a:latin typeface="+mj-lt"/>
                <a:cs typeface="Times New Roman" pitchFamily="18" charset="0"/>
              </a:rPr>
              <a:t>а) </a:t>
            </a:r>
            <a:r>
              <a:rPr lang="ru-RU" sz="1800" b="1" dirty="0" smtClean="0">
                <a:latin typeface="+mj-lt"/>
                <a:cs typeface="Times New Roman" pitchFamily="18" charset="0"/>
              </a:rPr>
              <a:t> по вида и формата на обработваната повърхност</a:t>
            </a:r>
            <a:r>
              <a:rPr lang="ru-RU" sz="1800" dirty="0" smtClean="0">
                <a:latin typeface="+mj-lt"/>
                <a:cs typeface="Times New Roman" pitchFamily="18" charset="0"/>
              </a:rPr>
              <a:t>: проходни, подрязващи, отрязващи, разстъргващи,   резбонарязващи  и др.;</a:t>
            </a:r>
          </a:p>
          <a:p>
            <a:r>
              <a:rPr lang="ru-RU" sz="1800" dirty="0" smtClean="0">
                <a:latin typeface="+mj-lt"/>
                <a:cs typeface="Times New Roman" pitchFamily="18" charset="0"/>
              </a:rPr>
              <a:t>б) </a:t>
            </a:r>
            <a:r>
              <a:rPr lang="ru-RU" sz="1800" b="1" dirty="0" smtClean="0">
                <a:latin typeface="+mj-lt"/>
                <a:cs typeface="Times New Roman" pitchFamily="18" charset="0"/>
              </a:rPr>
              <a:t> по метода на обработване и вида на металорежещата машина</a:t>
            </a:r>
            <a:r>
              <a:rPr lang="ru-RU" sz="1800" dirty="0" smtClean="0">
                <a:latin typeface="+mj-lt"/>
                <a:cs typeface="Times New Roman" pitchFamily="18" charset="0"/>
              </a:rPr>
              <a:t>: стругарски, стъргателни, дълбачни, автоматно-револверни;</a:t>
            </a:r>
          </a:p>
          <a:p>
            <a:r>
              <a:rPr lang="ru-RU" sz="1800" dirty="0" smtClean="0">
                <a:latin typeface="+mj-lt"/>
                <a:cs typeface="Times New Roman" pitchFamily="18" charset="0"/>
              </a:rPr>
              <a:t>в) </a:t>
            </a:r>
            <a:r>
              <a:rPr lang="ru-RU" sz="1800" b="1" dirty="0" smtClean="0">
                <a:latin typeface="+mj-lt"/>
                <a:cs typeface="Times New Roman" pitchFamily="18" charset="0"/>
              </a:rPr>
              <a:t>  по характера на обработката</a:t>
            </a:r>
            <a:r>
              <a:rPr lang="ru-RU" sz="1800" dirty="0" smtClean="0">
                <a:latin typeface="+mj-lt"/>
                <a:cs typeface="Times New Roman" pitchFamily="18" charset="0"/>
              </a:rPr>
              <a:t>: ножове за грубо, за чисто и за фино обработване;</a:t>
            </a:r>
          </a:p>
          <a:p>
            <a:r>
              <a:rPr lang="ru-RU" sz="1800" dirty="0" smtClean="0">
                <a:latin typeface="+mj-lt"/>
                <a:cs typeface="Times New Roman" pitchFamily="18" charset="0"/>
              </a:rPr>
              <a:t>г) </a:t>
            </a:r>
            <a:r>
              <a:rPr lang="ru-RU" sz="1800" b="1" dirty="0" smtClean="0">
                <a:latin typeface="+mj-lt"/>
                <a:cs typeface="Times New Roman" pitchFamily="18" charset="0"/>
              </a:rPr>
              <a:t> по посоката на подаването</a:t>
            </a:r>
            <a:r>
              <a:rPr lang="ru-RU" sz="1800" dirty="0" smtClean="0">
                <a:latin typeface="+mj-lt"/>
                <a:cs typeface="Times New Roman" pitchFamily="18" charset="0"/>
              </a:rPr>
              <a:t>: десни и леви , радиални   и  тангенциални;</a:t>
            </a:r>
          </a:p>
          <a:p>
            <a:r>
              <a:rPr lang="ru-RU" sz="1800" dirty="0" smtClean="0">
                <a:latin typeface="+mj-lt"/>
                <a:cs typeface="Times New Roman" pitchFamily="18" charset="0"/>
              </a:rPr>
              <a:t>д)  </a:t>
            </a:r>
            <a:r>
              <a:rPr lang="ru-RU" sz="1800" b="1" dirty="0" smtClean="0">
                <a:latin typeface="+mj-lt"/>
                <a:cs typeface="Times New Roman" pitchFamily="18" charset="0"/>
              </a:rPr>
              <a:t>по конструкцията на главата</a:t>
            </a:r>
            <a:r>
              <a:rPr lang="ru-RU" sz="1800" dirty="0" smtClean="0">
                <a:latin typeface="+mj-lt"/>
                <a:cs typeface="Times New Roman" pitchFamily="18" charset="0"/>
              </a:rPr>
              <a:t>: прави, криви,  огънати,   изтеглени;</a:t>
            </a:r>
          </a:p>
          <a:p>
            <a:r>
              <a:rPr lang="ru-RU" sz="1800" dirty="0" smtClean="0">
                <a:latin typeface="+mj-lt"/>
                <a:cs typeface="Times New Roman" pitchFamily="18" charset="0"/>
              </a:rPr>
              <a:t>е)  </a:t>
            </a:r>
            <a:r>
              <a:rPr lang="ru-RU" sz="1800" b="1" dirty="0" smtClean="0">
                <a:latin typeface="+mj-lt"/>
                <a:cs typeface="Times New Roman" pitchFamily="18" charset="0"/>
              </a:rPr>
              <a:t>по сечението на тялото</a:t>
            </a:r>
            <a:r>
              <a:rPr lang="ru-RU" sz="1800" dirty="0" smtClean="0">
                <a:latin typeface="+mj-lt"/>
                <a:cs typeface="Times New Roman" pitchFamily="18" charset="0"/>
              </a:rPr>
              <a:t>: квадратни, правоъгълни,  кръгли;</a:t>
            </a:r>
          </a:p>
          <a:p>
            <a:r>
              <a:rPr lang="ru-RU" sz="1800" dirty="0" smtClean="0">
                <a:latin typeface="+mj-lt"/>
                <a:cs typeface="Times New Roman" pitchFamily="18" charset="0"/>
              </a:rPr>
              <a:t>ж)  </a:t>
            </a:r>
            <a:r>
              <a:rPr lang="ru-RU" sz="1800" b="1" dirty="0" smtClean="0">
                <a:latin typeface="+mj-lt"/>
                <a:cs typeface="Times New Roman" pitchFamily="18" charset="0"/>
              </a:rPr>
              <a:t>по материала на режещата част</a:t>
            </a:r>
            <a:r>
              <a:rPr lang="ru-RU" sz="1800" dirty="0" smtClean="0">
                <a:latin typeface="+mj-lt"/>
                <a:cs typeface="Times New Roman" pitchFamily="18" charset="0"/>
              </a:rPr>
              <a:t>: бързорежещи, металокерамични (твърдосплавни), минералокерамични, диамантни   и  др.;</a:t>
            </a:r>
          </a:p>
          <a:p>
            <a:r>
              <a:rPr lang="ru-RU" sz="1800" dirty="0" smtClean="0">
                <a:latin typeface="+mj-lt"/>
                <a:cs typeface="Times New Roman" pitchFamily="18" charset="0"/>
              </a:rPr>
              <a:t>з)  </a:t>
            </a:r>
            <a:r>
              <a:rPr lang="ru-RU" sz="1800" b="1" dirty="0" smtClean="0">
                <a:latin typeface="+mj-lt"/>
                <a:cs typeface="Times New Roman" pitchFamily="18" charset="0"/>
              </a:rPr>
              <a:t>по начина на изработване и съединяване</a:t>
            </a:r>
            <a:r>
              <a:rPr lang="ru-RU" sz="1800" dirty="0" smtClean="0">
                <a:latin typeface="+mj-lt"/>
                <a:cs typeface="Times New Roman" pitchFamily="18" charset="0"/>
              </a:rPr>
              <a:t>: цели, съставни (заварени, споени), сглобяеми.</a:t>
            </a:r>
          </a:p>
          <a:p>
            <a:r>
              <a:rPr lang="ru-RU" sz="1800" dirty="0" smtClean="0">
                <a:latin typeface="+mj-lt"/>
                <a:cs typeface="Times New Roman" pitchFamily="18" charset="0"/>
              </a:rPr>
              <a:t>и) </a:t>
            </a:r>
            <a:r>
              <a:rPr lang="ru-RU" sz="1800" b="1" dirty="0" smtClean="0">
                <a:latin typeface="+mj-lt"/>
                <a:cs typeface="Times New Roman" pitchFamily="18" charset="0"/>
              </a:rPr>
              <a:t>по </a:t>
            </a:r>
            <a:r>
              <a:rPr lang="bg-BG" sz="1800" b="1" dirty="0" smtClean="0">
                <a:latin typeface="+mj-lt"/>
                <a:cs typeface="Times New Roman" pitchFamily="18" charset="0"/>
              </a:rPr>
              <a:t>начина </a:t>
            </a:r>
            <a:r>
              <a:rPr lang="ru-RU" sz="1800" b="1" dirty="0" smtClean="0">
                <a:latin typeface="+mj-lt"/>
                <a:cs typeface="Times New Roman" pitchFamily="18" charset="0"/>
              </a:rPr>
              <a:t>на експлоатация</a:t>
            </a:r>
            <a:r>
              <a:rPr lang="ru-RU" sz="1800" dirty="0" smtClean="0">
                <a:latin typeface="+mj-lt"/>
                <a:cs typeface="Times New Roman" pitchFamily="18" charset="0"/>
              </a:rPr>
              <a:t>: презаточваеми, непрезаточваеми</a:t>
            </a:r>
          </a:p>
          <a:p>
            <a:pPr>
              <a:buFont typeface="Arial" pitchFamily="34" charset="0"/>
              <a:buChar char="•"/>
            </a:pPr>
            <a:endParaRPr lang="bg-BG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1- </a:t>
            </a:r>
            <a:r>
              <a:rPr lang="bg-BG" i="1" dirty="0"/>
              <a:t>Проходните ножове с огънати глави</a:t>
            </a:r>
            <a:endParaRPr lang="bg-BG" dirty="0"/>
          </a:p>
          <a:p>
            <a:r>
              <a:rPr lang="bg-BG" dirty="0"/>
              <a:t>2-</a:t>
            </a:r>
            <a:r>
              <a:rPr lang="bg-BG" i="1" dirty="0"/>
              <a:t>Проходните ножове</a:t>
            </a:r>
          </a:p>
          <a:p>
            <a:r>
              <a:rPr lang="bg-BG" i="1" dirty="0"/>
              <a:t>3- Упорните проходни ножове</a:t>
            </a:r>
          </a:p>
          <a:p>
            <a:r>
              <a:rPr lang="bg-BG" i="1" dirty="0"/>
              <a:t>4- Подрязващите ножове</a:t>
            </a:r>
          </a:p>
          <a:p>
            <a:r>
              <a:rPr lang="bg-BG" i="1" dirty="0"/>
              <a:t>5-Лопатообразните ножове</a:t>
            </a:r>
          </a:p>
          <a:p>
            <a:r>
              <a:rPr lang="bg-BG" i="1" dirty="0"/>
              <a:t>6-</a:t>
            </a:r>
            <a:r>
              <a:rPr lang="el-GR" i="1" dirty="0"/>
              <a:t>Ρ</a:t>
            </a:r>
            <a:r>
              <a:rPr lang="bg-BG" i="1" dirty="0"/>
              <a:t>езбонарязващите ножове</a:t>
            </a:r>
            <a:r>
              <a:rPr lang="bg-BG" dirty="0"/>
              <a:t> </a:t>
            </a:r>
          </a:p>
          <a:p>
            <a:r>
              <a:rPr lang="bg-BG" i="1" dirty="0"/>
              <a:t>7-Прорязващите ножове</a:t>
            </a:r>
          </a:p>
          <a:p>
            <a:r>
              <a:rPr lang="bg-BG" i="1" dirty="0"/>
              <a:t>8- Разстъргващите ножов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0343" y="790977"/>
            <a:ext cx="6078239" cy="318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88057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bg-BG" sz="1800" b="1" dirty="0" smtClean="0"/>
              <a:t>Нагледна демонстрация на видовете стругарски ножове</a:t>
            </a:r>
            <a:endParaRPr lang="en-US" sz="1800" b="1" dirty="0"/>
          </a:p>
        </p:txBody>
      </p:sp>
      <p:pic>
        <p:nvPicPr>
          <p:cNvPr id="4" name="Metalworking Cutters for the Metal Lathe from Busy Bee Tools.mp4">
            <a:hlinkClick r:id="" action="ppaction://media"/>
          </p:cNvPr>
          <p:cNvPicPr>
            <a:picLocks noGrp="1" noRot="1" noChangeAspect="1"/>
          </p:cNvPicPr>
          <p:nvPr>
            <p:ph sz="quarter" idx="13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971600" y="620688"/>
            <a:ext cx="6984776" cy="388843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Лабораторно </a:t>
            </a:r>
            <a:r>
              <a:rPr lang="bg-BG" dirty="0" smtClean="0"/>
              <a:t>упражнение</a:t>
            </a:r>
            <a:r>
              <a:rPr lang="en-US" dirty="0" smtClean="0"/>
              <a:t> </a:t>
            </a:r>
            <a:r>
              <a:rPr lang="bg-BG" dirty="0" smtClean="0"/>
              <a:t>№</a:t>
            </a:r>
            <a:r>
              <a:rPr lang="en-US" dirty="0" smtClean="0"/>
              <a:t>1</a:t>
            </a:r>
            <a:r>
              <a:rPr lang="bg-BG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b="0" i="1" dirty="0" smtClean="0"/>
              <a:t>Изработване на болт </a:t>
            </a:r>
            <a:r>
              <a:rPr lang="bg-BG" b="0" i="1" dirty="0"/>
              <a:t>М6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0694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Подготвителни дейности преди започване на лабораторно упражнение №1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/>
            <a:endParaRPr lang="bg-BG" sz="1800" dirty="0" smtClean="0"/>
          </a:p>
          <a:p>
            <a:pPr algn="just"/>
            <a:endParaRPr lang="bg-BG" sz="1800" dirty="0" smtClean="0"/>
          </a:p>
          <a:p>
            <a:pPr algn="just"/>
            <a:endParaRPr lang="bg-BG" sz="1800" dirty="0" smtClean="0"/>
          </a:p>
          <a:p>
            <a:pPr algn="just"/>
            <a:r>
              <a:rPr lang="bg-BG" sz="1800" dirty="0" smtClean="0"/>
              <a:t>Тези дейности се провеждат </a:t>
            </a:r>
            <a:r>
              <a:rPr lang="bg-BG" sz="1800" b="1" dirty="0" smtClean="0"/>
              <a:t>винаги </a:t>
            </a:r>
            <a:r>
              <a:rPr lang="bg-BG" sz="1800" dirty="0" smtClean="0"/>
              <a:t>преди започване на всяко упражнение и са неизменна част от провеждането на самото упражнение, като всички те нагледно се показват и обясняват от съответния преподавател.</a:t>
            </a:r>
            <a:r>
              <a:rPr lang="en-US" sz="1800" dirty="0" smtClean="0"/>
              <a:t> </a:t>
            </a:r>
            <a:r>
              <a:rPr lang="bg-BG" sz="1800" dirty="0" smtClean="0"/>
              <a:t>Те включват следното:</a:t>
            </a:r>
          </a:p>
          <a:p>
            <a:r>
              <a:rPr lang="bg-BG" sz="1800" b="1" dirty="0" smtClean="0"/>
              <a:t>1</a:t>
            </a:r>
            <a:r>
              <a:rPr lang="bg-BG" sz="1800" dirty="0" smtClean="0"/>
              <a:t>. </a:t>
            </a:r>
            <a:r>
              <a:rPr lang="bg-BG" sz="1800" b="1" dirty="0" smtClean="0"/>
              <a:t>Всеки студент получава материал</a:t>
            </a:r>
            <a:r>
              <a:rPr lang="en-US" sz="1800" b="1" dirty="0" smtClean="0"/>
              <a:t> </a:t>
            </a:r>
            <a:r>
              <a:rPr lang="bg-BG" sz="1800" dirty="0" smtClean="0"/>
              <a:t>(заготовка)</a:t>
            </a:r>
            <a:r>
              <a:rPr lang="en-US" sz="1800" dirty="0" smtClean="0"/>
              <a:t>, </a:t>
            </a:r>
            <a:r>
              <a:rPr lang="bg-BG" sz="1800" dirty="0" smtClean="0"/>
              <a:t>необходим за изработване на зададения детайл.</a:t>
            </a:r>
          </a:p>
          <a:p>
            <a:r>
              <a:rPr lang="bg-BG" sz="1800" b="1" dirty="0" smtClean="0"/>
              <a:t>2</a:t>
            </a:r>
            <a:r>
              <a:rPr lang="bg-BG" sz="1800" dirty="0" smtClean="0"/>
              <a:t>. </a:t>
            </a:r>
            <a:r>
              <a:rPr lang="bg-BG" sz="1800" b="1" dirty="0" smtClean="0"/>
              <a:t>Всяка</a:t>
            </a:r>
            <a:r>
              <a:rPr lang="bg-BG" sz="1800" dirty="0" smtClean="0"/>
              <a:t> стругова </a:t>
            </a:r>
            <a:r>
              <a:rPr lang="bg-BG" sz="1800" b="1" dirty="0" smtClean="0"/>
              <a:t>машина</a:t>
            </a:r>
            <a:r>
              <a:rPr lang="en-US" sz="1800" dirty="0" smtClean="0"/>
              <a:t>,</a:t>
            </a:r>
            <a:r>
              <a:rPr lang="bg-BG" sz="1800" dirty="0" smtClean="0"/>
              <a:t> на която се работи</a:t>
            </a:r>
            <a:r>
              <a:rPr lang="en-US" sz="1800" dirty="0" smtClean="0"/>
              <a:t>,</a:t>
            </a:r>
            <a:r>
              <a:rPr lang="bg-BG" sz="1800" dirty="0" smtClean="0"/>
              <a:t> </a:t>
            </a:r>
            <a:r>
              <a:rPr lang="bg-BG" sz="1800" b="1" dirty="0" smtClean="0"/>
              <a:t>се подготвя за работа</a:t>
            </a:r>
            <a:r>
              <a:rPr lang="bg-BG" sz="1800" dirty="0" smtClean="0"/>
              <a:t>.</a:t>
            </a:r>
          </a:p>
          <a:p>
            <a:pPr algn="just"/>
            <a:endParaRPr lang="bg-BG" sz="1800" dirty="0" smtClean="0"/>
          </a:p>
          <a:p>
            <a:pPr algn="just"/>
            <a:r>
              <a:rPr lang="bg-BG" sz="1800" dirty="0" smtClean="0"/>
              <a:t>       </a:t>
            </a:r>
            <a:endParaRPr lang="en-US" sz="1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400" b="1" dirty="0" smtClean="0"/>
              <a:t>Подготовка 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bg-BG" sz="1800" b="1" dirty="0" smtClean="0"/>
              <a:t>Центроване на стругарски нож</a:t>
            </a:r>
          </a:p>
          <a:p>
            <a:pPr marL="342900" indent="-342900" algn="just"/>
            <a:r>
              <a:rPr lang="bg-BG" sz="1800" b="1" dirty="0" smtClean="0"/>
              <a:t>       </a:t>
            </a:r>
            <a:r>
              <a:rPr lang="en-US" sz="1800" b="1" dirty="0" smtClean="0"/>
              <a:t> </a:t>
            </a:r>
            <a:r>
              <a:rPr lang="bg-BG" sz="1800" dirty="0" smtClean="0"/>
              <a:t>–за целта </a:t>
            </a:r>
            <a:r>
              <a:rPr lang="en-US" sz="1800" dirty="0" smtClean="0"/>
              <a:t> </a:t>
            </a:r>
            <a:r>
              <a:rPr lang="bg-BG" sz="1800" dirty="0" smtClean="0"/>
              <a:t>специално изработени центри се поставят в патронника на машината, стругарския нож се закрепва в </a:t>
            </a:r>
            <a:r>
              <a:rPr lang="bg-BG" sz="1800" b="1" dirty="0" smtClean="0"/>
              <a:t>ножодържача</a:t>
            </a:r>
            <a:r>
              <a:rPr lang="bg-BG" sz="1800" dirty="0" smtClean="0"/>
              <a:t> и под него се поставят </a:t>
            </a:r>
            <a:r>
              <a:rPr lang="bg-BG" sz="1800" b="1" dirty="0" smtClean="0"/>
              <a:t>подложни пластини</a:t>
            </a:r>
            <a:r>
              <a:rPr lang="bg-BG" sz="1800" dirty="0" smtClean="0"/>
              <a:t>, толкова на брой, колкото е необходимо, за да се постигне ефекта на съосие между върха на центъра и върха на ножа при затегнато положение. Ако това не може да стане съвсем точно, вариантът за предпочитане е върха на ножа да бъде малко по-висок от върха на центъра, отколкото по-нисък. </a:t>
            </a:r>
            <a:endParaRPr lang="en-US" sz="1800" dirty="0"/>
          </a:p>
        </p:txBody>
      </p:sp>
      <p:pic>
        <p:nvPicPr>
          <p:cNvPr id="26" name="Content Placeholder 25" descr="3776945-698526-old-working-lathe-knife.jp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5673725" y="2422366"/>
            <a:ext cx="1828800" cy="1725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endParaRPr lang="bg-BG" dirty="0" smtClean="0"/>
          </a:p>
          <a:p>
            <a:pPr algn="just"/>
            <a:r>
              <a:rPr lang="bg-BG" sz="1800" dirty="0" smtClean="0"/>
              <a:t>Към </a:t>
            </a:r>
            <a:r>
              <a:rPr lang="bg-BG" sz="1800" b="1" dirty="0" smtClean="0"/>
              <a:t>центроването на стругарския нож </a:t>
            </a:r>
            <a:r>
              <a:rPr lang="bg-BG" sz="1800" dirty="0" smtClean="0"/>
              <a:t>още се включва и това колко излиза той извън ножодържача - препоръчително е да е около 30 мм, не повече или по-малко, понеже е неудобно да се следи положението му по време на работа.</a:t>
            </a:r>
          </a:p>
          <a:p>
            <a:pPr algn="just"/>
            <a:r>
              <a:rPr lang="bg-BG" sz="1800" dirty="0" smtClean="0"/>
              <a:t>Още един момент трябва да се има предвид при установяването на стругарския нож в ножодържача на машината  - това е </a:t>
            </a:r>
            <a:r>
              <a:rPr lang="bg-BG" sz="1800" b="1" dirty="0" smtClean="0"/>
              <a:t>положението на главния режещ ръб </a:t>
            </a:r>
            <a:r>
              <a:rPr lang="bg-BG" sz="1800" dirty="0" smtClean="0"/>
              <a:t>-добре е той </a:t>
            </a:r>
            <a:r>
              <a:rPr lang="bg-BG" sz="1800" b="1" dirty="0" smtClean="0"/>
              <a:t>да бъде успореден на стената на ножодържача</a:t>
            </a:r>
            <a:r>
              <a:rPr lang="bg-BG" sz="1800" dirty="0" smtClean="0"/>
              <a:t> (перпендикулярен на оста на въртене)</a:t>
            </a:r>
            <a:endParaRPr lang="en-US" sz="1800" dirty="0"/>
          </a:p>
        </p:txBody>
      </p:sp>
      <p:pic>
        <p:nvPicPr>
          <p:cNvPr id="6" name="Content Placeholder 5" descr="turning-down-the-flange.jp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4572288" y="1772415"/>
            <a:ext cx="4031673" cy="3025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1800" dirty="0" smtClean="0"/>
              <a:t>2. </a:t>
            </a:r>
            <a:r>
              <a:rPr lang="bg-BG" sz="1800" b="1" dirty="0" smtClean="0"/>
              <a:t>Настройване на оборотите на въртене на патронника </a:t>
            </a:r>
            <a:r>
              <a:rPr lang="bg-BG" sz="1800" dirty="0" smtClean="0"/>
              <a:t>–те са различни в зависимост от модела на машината и режимите на рязане.Тук е важно да се знае че въртенето на патронника по време на работа трябва </a:t>
            </a:r>
            <a:r>
              <a:rPr lang="bg-BG" sz="1800" b="1" dirty="0" smtClean="0"/>
              <a:t>задължително</a:t>
            </a:r>
            <a:r>
              <a:rPr lang="bg-BG" sz="1800" dirty="0" smtClean="0"/>
              <a:t> да става в посока обратна на часовата стрелка гледан откъм задното седло на струга, т.е  въртенето да е към работника.</a:t>
            </a:r>
          </a:p>
          <a:p>
            <a:pPr algn="just"/>
            <a:r>
              <a:rPr lang="bg-BG" sz="1800" dirty="0" smtClean="0"/>
              <a:t>3. </a:t>
            </a:r>
            <a:r>
              <a:rPr lang="bg-BG" sz="1800" b="1" dirty="0" smtClean="0"/>
              <a:t>Установяване и закрепване на заготовката </a:t>
            </a:r>
            <a:r>
              <a:rPr lang="bg-BG" sz="1800" dirty="0" smtClean="0"/>
              <a:t>в патронника на струга в зависимост от вида на обработката-напречно или надлъжно струговане.</a:t>
            </a:r>
            <a:endParaRPr lang="en-US" sz="1800" dirty="0"/>
          </a:p>
        </p:txBody>
      </p:sp>
      <p:pic>
        <p:nvPicPr>
          <p:cNvPr id="4" name="Content Placeholder 3" descr="lathe3-Henry.jp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4572288" y="1269495"/>
            <a:ext cx="4031673" cy="4031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1520" y="1268760"/>
          <a:ext cx="8784976" cy="5184576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044779"/>
                <a:gridCol w="6740197"/>
              </a:tblGrid>
              <a:tr h="864096"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Знание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Измервателни</a:t>
                      </a:r>
                      <a:r>
                        <a:rPr lang="bg-BG" sz="1800" baseline="0" dirty="0" smtClean="0"/>
                        <a:t> инструменти, техническо чертане, материалознание</a:t>
                      </a:r>
                      <a:endParaRPr lang="bg-BG" sz="1800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Разбиране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1800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Прилагане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1800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Анализ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1800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Синтез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1800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Оценяване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43608" y="26064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 smtClean="0"/>
              <a:t>ПРЕДПОСТАВКИ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54868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/>
              <a:t>За да може студентът успешно да овладее материала, даден в този модул, той/тя следва да покрива изискванията на предпоставките, дадени по-долу.</a:t>
            </a:r>
            <a:endParaRPr lang="en-US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quarter" idx="13"/>
          </p:nvPr>
        </p:nvSpPr>
        <p:spPr>
          <a:blipFill rotWithShape="0">
            <a:blip r:embed="rId2" cstate="print"/>
            <a:stretch>
              <a:fillRect l="-1254" t="-529"/>
            </a:stretch>
          </a:blipFill>
        </p:spPr>
        <p:txBody>
          <a:bodyPr/>
          <a:lstStyle/>
          <a:p>
            <a:r>
              <a:rPr lang="bg-BG">
                <a:noFill/>
              </a:rPr>
              <a:t> </a:t>
            </a:r>
          </a:p>
        </p:txBody>
      </p:sp>
      <p:pic>
        <p:nvPicPr>
          <p:cNvPr id="5" name="Content Placeholder 4" descr="image002.gif"/>
          <p:cNvPicPr>
            <a:picLocks noGrp="1" noChangeAspect="1"/>
          </p:cNvPicPr>
          <p:nvPr>
            <p:ph sz="quarter" idx="14"/>
          </p:nvPr>
        </p:nvPicPr>
        <p:blipFill>
          <a:blip r:embed="rId3" cstate="print"/>
          <a:stretch>
            <a:fillRect/>
          </a:stretch>
        </p:blipFill>
        <p:spPr>
          <a:xfrm>
            <a:off x="5426075" y="2323306"/>
            <a:ext cx="2324100" cy="1924050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Определяне на режими на рязане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/>
            <a:endParaRPr lang="bg-BG" sz="1800" dirty="0" smtClean="0"/>
          </a:p>
          <a:p>
            <a:pPr algn="just"/>
            <a:endParaRPr lang="bg-BG" sz="1800" dirty="0" smtClean="0"/>
          </a:p>
          <a:p>
            <a:pPr algn="just"/>
            <a:endParaRPr lang="bg-BG" sz="1800" dirty="0" smtClean="0"/>
          </a:p>
          <a:p>
            <a:pPr algn="just"/>
            <a:r>
              <a:rPr lang="bg-BG" sz="1800" dirty="0" smtClean="0"/>
              <a:t>За осъществяване на обработването на заготовката е необходимо да се определи съответен режим на рязане, като за постигане на поставените технически изисквания по отношение на обработените повърхнини и целесъобразно използване на режещите качества на инструмента и възможностите на машината за получаване на висока производителност, трябва да се работи с така наречения </a:t>
            </a:r>
            <a:r>
              <a:rPr lang="bg-BG" sz="1800" b="1" dirty="0" smtClean="0"/>
              <a:t>“рационален”</a:t>
            </a:r>
            <a:r>
              <a:rPr lang="bg-BG" sz="1800" dirty="0" smtClean="0"/>
              <a:t>(изгоден) </a:t>
            </a:r>
            <a:r>
              <a:rPr lang="bg-BG" sz="1800" b="1" dirty="0" smtClean="0"/>
              <a:t>режим на рязане</a:t>
            </a:r>
            <a:r>
              <a:rPr lang="bg-BG" sz="1800" dirty="0" smtClean="0"/>
              <a:t>. Той се състои от следните три елемента и зависи от вида на обработвания материал и стругарския нож, който се използва:</a:t>
            </a:r>
          </a:p>
          <a:p>
            <a:pPr algn="just"/>
            <a:endParaRPr lang="bg-BG" sz="1800" dirty="0" smtClean="0"/>
          </a:p>
          <a:p>
            <a:r>
              <a:rPr lang="bg-BG" sz="1800" dirty="0" smtClean="0"/>
              <a:t>1.Скорост на рязане – </a:t>
            </a:r>
            <a:r>
              <a:rPr lang="en-US" sz="2000" b="1" dirty="0" smtClean="0"/>
              <a:t>V</a:t>
            </a:r>
            <a:r>
              <a:rPr lang="en-US" sz="2000" b="1" baseline="-25000" dirty="0" smtClean="0"/>
              <a:t>c</a:t>
            </a:r>
            <a:r>
              <a:rPr lang="bg-BG" sz="1800" b="1" baseline="-25000" dirty="0" smtClean="0"/>
              <a:t> </a:t>
            </a:r>
            <a:r>
              <a:rPr lang="en-US" sz="1800" dirty="0" smtClean="0"/>
              <a:t>(m/min)</a:t>
            </a:r>
          </a:p>
          <a:p>
            <a:r>
              <a:rPr lang="en-US" sz="1800" dirty="0" smtClean="0"/>
              <a:t>2.</a:t>
            </a:r>
            <a:r>
              <a:rPr lang="bg-BG" sz="1800" dirty="0" smtClean="0"/>
              <a:t>Подаване – </a:t>
            </a:r>
            <a:r>
              <a:rPr lang="en-US" sz="2400" b="1" dirty="0" smtClean="0"/>
              <a:t>s</a:t>
            </a:r>
            <a:r>
              <a:rPr lang="bg-BG" sz="1800" dirty="0" smtClean="0"/>
              <a:t> (</a:t>
            </a:r>
            <a:r>
              <a:rPr lang="en-US" sz="1800" dirty="0" smtClean="0"/>
              <a:t>mm/n</a:t>
            </a:r>
            <a:r>
              <a:rPr lang="bg-BG" sz="1800" dirty="0" smtClean="0"/>
              <a:t>)</a:t>
            </a:r>
          </a:p>
          <a:p>
            <a:pPr algn="just"/>
            <a:r>
              <a:rPr lang="bg-BG" sz="1800" dirty="0" smtClean="0"/>
              <a:t>3.Дълбочина на рязане – </a:t>
            </a:r>
            <a:r>
              <a:rPr lang="en-US" sz="2400" b="1" dirty="0" smtClean="0"/>
              <a:t>t</a:t>
            </a:r>
            <a:r>
              <a:rPr lang="bg-BG" sz="2400" b="1" dirty="0" smtClean="0"/>
              <a:t> </a:t>
            </a:r>
            <a:r>
              <a:rPr lang="en-US" sz="1800" dirty="0" smtClean="0"/>
              <a:t>(mm</a:t>
            </a:r>
            <a:r>
              <a:rPr lang="bg-BG" sz="1800" dirty="0" smtClean="0"/>
              <a:t>)</a:t>
            </a:r>
          </a:p>
          <a:p>
            <a:endParaRPr lang="bg-BG" sz="20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 smtClean="0"/>
              <a:t>                    </a:t>
            </a:r>
          </a:p>
          <a:p>
            <a:endParaRPr lang="bg-BG" dirty="0" smtClean="0"/>
          </a:p>
          <a:p>
            <a:pPr algn="ctr"/>
            <a:r>
              <a:rPr lang="bg-BG" dirty="0" smtClean="0"/>
              <a:t>    </a:t>
            </a:r>
            <a:r>
              <a:rPr lang="bg-BG" sz="1800" b="1" dirty="0" smtClean="0"/>
              <a:t>Режимът на рязане се определя в следната последователност :</a:t>
            </a:r>
          </a:p>
          <a:p>
            <a:endParaRPr lang="bg-BG" sz="1800" dirty="0" smtClean="0"/>
          </a:p>
          <a:p>
            <a:pPr marL="342900" indent="-342900">
              <a:buAutoNum type="arabicPeriod"/>
            </a:pPr>
            <a:r>
              <a:rPr lang="bg-BG" sz="1800" u="sng" dirty="0" smtClean="0"/>
              <a:t>Определяне на дълбочината на рязане </a:t>
            </a:r>
            <a:r>
              <a:rPr lang="en-US" sz="1800" b="1" u="sng" dirty="0" smtClean="0"/>
              <a:t>t</a:t>
            </a:r>
            <a:r>
              <a:rPr lang="en-US" sz="1800" u="sng" dirty="0" smtClean="0"/>
              <a:t>(mm</a:t>
            </a:r>
            <a:r>
              <a:rPr lang="bg-BG" sz="1800" u="sng" dirty="0" smtClean="0"/>
              <a:t>)</a:t>
            </a:r>
            <a:endParaRPr lang="en-US" sz="1800" u="sng" dirty="0" smtClean="0"/>
          </a:p>
          <a:p>
            <a:pPr marL="342900" indent="-342900" algn="just"/>
            <a:r>
              <a:rPr lang="bg-BG" sz="1800" u="sng" dirty="0" smtClean="0"/>
              <a:t> </a:t>
            </a:r>
          </a:p>
          <a:p>
            <a:pPr marL="342900" indent="-342900" algn="just"/>
            <a:r>
              <a:rPr lang="bg-BG" sz="1800" dirty="0" smtClean="0"/>
              <a:t>      Дълбочината на рязане </a:t>
            </a:r>
            <a:r>
              <a:rPr lang="en-US" sz="1800" b="1" dirty="0" smtClean="0"/>
              <a:t>t</a:t>
            </a:r>
            <a:r>
              <a:rPr lang="en-US" sz="1800" dirty="0" smtClean="0"/>
              <a:t>(mm</a:t>
            </a:r>
            <a:r>
              <a:rPr lang="bg-BG" sz="1800" dirty="0" smtClean="0"/>
              <a:t>) е разстоянието между обработваната и обработената повърхнина, измерено в направление, перпендикулярно на обработената повърхнина. При грубо обработване е целесъобразно цялата прибавка (материалът, който се снема на един ход)</a:t>
            </a:r>
            <a:r>
              <a:rPr lang="bg-BG" sz="1800" b="1" dirty="0" smtClean="0"/>
              <a:t> </a:t>
            </a:r>
            <a:r>
              <a:rPr lang="en-US" sz="1800" b="1" dirty="0" smtClean="0"/>
              <a:t>z </a:t>
            </a:r>
            <a:r>
              <a:rPr lang="bg-BG" sz="1800" dirty="0" smtClean="0"/>
              <a:t>да се снеме на един път,</a:t>
            </a:r>
            <a:r>
              <a:rPr lang="en-US" sz="1800" dirty="0" smtClean="0"/>
              <a:t> </a:t>
            </a:r>
            <a:r>
              <a:rPr lang="bg-BG" sz="1800" dirty="0" smtClean="0"/>
              <a:t>т.е </a:t>
            </a:r>
            <a:r>
              <a:rPr lang="en-US" sz="1800" b="1" dirty="0" smtClean="0"/>
              <a:t>t=z</a:t>
            </a:r>
            <a:r>
              <a:rPr lang="en-US" sz="1800" dirty="0" smtClean="0"/>
              <a:t>.</a:t>
            </a:r>
            <a:r>
              <a:rPr lang="bg-BG" sz="1800" dirty="0" smtClean="0"/>
              <a:t> Когато обаче прибавката е относително голяма, грубото струговане се извършва на няколко хода (най-малко два), т.е. </a:t>
            </a:r>
            <a:r>
              <a:rPr lang="en-US" sz="1800" b="1" dirty="0" smtClean="0"/>
              <a:t>t&lt;z</a:t>
            </a:r>
            <a:r>
              <a:rPr lang="en-US" sz="1800" dirty="0" smtClean="0"/>
              <a:t>.</a:t>
            </a:r>
            <a:r>
              <a:rPr lang="bg-BG" sz="1800" dirty="0" smtClean="0"/>
              <a:t> При чисто (окончателно) струговане дълбочината на рязане се избира в зависимост от изискванията за точност и грапавост на обработената повърхнина и се препоръчва да е в границите 0,5÷1,5 </a:t>
            </a:r>
            <a:r>
              <a:rPr lang="en-US" sz="1800" dirty="0" smtClean="0"/>
              <a:t>mm.</a:t>
            </a:r>
            <a:endParaRPr lang="bg-BG" sz="1800" dirty="0" smtClean="0"/>
          </a:p>
          <a:p>
            <a:r>
              <a:rPr lang="bg-BG" sz="1800" dirty="0" smtClean="0"/>
              <a:t> </a:t>
            </a:r>
            <a:endParaRPr lang="en-US" sz="1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bg-BG" sz="1800" dirty="0" smtClean="0"/>
          </a:p>
          <a:p>
            <a:r>
              <a:rPr lang="en-US" sz="1800" dirty="0" smtClean="0"/>
              <a:t>2 </a:t>
            </a:r>
            <a:r>
              <a:rPr lang="en-US" sz="1800" u="sng" dirty="0" smtClean="0"/>
              <a:t>.</a:t>
            </a:r>
            <a:r>
              <a:rPr lang="bg-BG" sz="1800" u="sng" dirty="0" smtClean="0"/>
              <a:t>Определяне на подаването  </a:t>
            </a:r>
            <a:r>
              <a:rPr lang="en-US" sz="1800" b="1" u="sng" dirty="0" smtClean="0"/>
              <a:t>S </a:t>
            </a:r>
            <a:r>
              <a:rPr lang="en-US" sz="1800" u="sng" dirty="0" smtClean="0"/>
              <a:t>(mm/n)</a:t>
            </a:r>
          </a:p>
          <a:p>
            <a:endParaRPr lang="en-US" sz="1800" u="sng" dirty="0" smtClean="0"/>
          </a:p>
          <a:p>
            <a:pPr algn="just"/>
            <a:r>
              <a:rPr lang="bg-BG" sz="1800" dirty="0" smtClean="0"/>
              <a:t>Подаването </a:t>
            </a:r>
            <a:r>
              <a:rPr lang="en-US" sz="1800" b="1" dirty="0" smtClean="0"/>
              <a:t>S</a:t>
            </a:r>
            <a:r>
              <a:rPr lang="en-US" sz="1800" dirty="0" smtClean="0"/>
              <a:t> (mm/n) </a:t>
            </a:r>
            <a:r>
              <a:rPr lang="bg-BG" sz="1800" dirty="0" smtClean="0"/>
              <a:t>е пътя, изминат от инструмента по направлението на подавателната скорост за един оборот</a:t>
            </a:r>
            <a:r>
              <a:rPr lang="en-US" sz="1800" dirty="0" smtClean="0"/>
              <a:t> (</a:t>
            </a:r>
            <a:r>
              <a:rPr lang="en-US" sz="1800" b="1" dirty="0" smtClean="0"/>
              <a:t>n</a:t>
            </a:r>
            <a:r>
              <a:rPr lang="en-US" sz="1800" dirty="0" smtClean="0"/>
              <a:t>) </a:t>
            </a:r>
            <a:r>
              <a:rPr lang="bg-BG" sz="1800" dirty="0" smtClean="0"/>
              <a:t>на заготовката. При грубо струговане максимално допустимото подаване се определя в зависимост от якостта и стабилността на тялото на ножа, якостта на режещата пластина (ако конструкцията на ножа е да работи с такава пластина), стабилността на заготовката и др., а при чисто струговане - в зависимост от точността и грапавостта на обработената повърхнина.</a:t>
            </a:r>
          </a:p>
          <a:p>
            <a:pPr algn="just"/>
            <a:r>
              <a:rPr lang="bg-BG" sz="1800" dirty="0" smtClean="0"/>
              <a:t>Подаването може да се определи аналитично по съответни формули или таблично от справочници, напр.”Справочник на технолога” том 1 и том 2. Определеното подаване </a:t>
            </a:r>
            <a:r>
              <a:rPr lang="en-US" sz="1800" b="1" dirty="0" smtClean="0"/>
              <a:t>S </a:t>
            </a:r>
            <a:r>
              <a:rPr lang="bg-BG" sz="1800" dirty="0" smtClean="0"/>
              <a:t>се сравнява с наличните подавания на машината </a:t>
            </a:r>
            <a:r>
              <a:rPr lang="en-US" sz="1800" b="1" dirty="0" smtClean="0"/>
              <a:t>S</a:t>
            </a:r>
            <a:r>
              <a:rPr lang="bg-BG" sz="1800" b="1" baseline="-25000" dirty="0" smtClean="0"/>
              <a:t>м </a:t>
            </a:r>
            <a:r>
              <a:rPr lang="bg-BG" sz="1800" dirty="0" smtClean="0"/>
              <a:t>и се работи с подаване, което да удовлетворява условието:</a:t>
            </a:r>
            <a:r>
              <a:rPr lang="en-US" sz="1800" b="1" dirty="0" smtClean="0"/>
              <a:t> S</a:t>
            </a:r>
            <a:r>
              <a:rPr lang="bg-BG" sz="1800" b="1" baseline="-25000" dirty="0" smtClean="0"/>
              <a:t>м</a:t>
            </a:r>
            <a:r>
              <a:rPr lang="bg-BG" sz="1800" b="1" dirty="0" smtClean="0"/>
              <a:t>≤ </a:t>
            </a:r>
            <a:r>
              <a:rPr lang="en-US" sz="1800" b="1" dirty="0" smtClean="0"/>
              <a:t>S</a:t>
            </a:r>
            <a:endParaRPr lang="en-US" sz="1800" dirty="0" smtClean="0"/>
          </a:p>
          <a:p>
            <a:pPr algn="just"/>
            <a:r>
              <a:rPr lang="bg-BG" sz="1800" dirty="0" smtClean="0"/>
              <a:t> </a:t>
            </a:r>
            <a:endParaRPr lang="en-US" sz="1800" b="1" dirty="0" smtClean="0"/>
          </a:p>
          <a:p>
            <a:endParaRPr lang="en-US" sz="1800" u="sng" dirty="0" smtClean="0"/>
          </a:p>
          <a:p>
            <a:endParaRPr lang="en-US" sz="1800" u="sng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bg-BG" sz="1800" dirty="0" smtClean="0"/>
                  <a:t>3</a:t>
                </a:r>
                <a:r>
                  <a:rPr lang="en-US" sz="1800" dirty="0" smtClean="0"/>
                  <a:t> </a:t>
                </a:r>
                <a:r>
                  <a:rPr lang="en-US" sz="2100" u="sng" dirty="0" smtClean="0"/>
                  <a:t>.</a:t>
                </a:r>
                <a:r>
                  <a:rPr lang="bg-BG" sz="2100" u="sng" dirty="0" smtClean="0"/>
                  <a:t>Определяне на скоростта на рязане </a:t>
                </a:r>
                <a:r>
                  <a:rPr lang="en-US" sz="2100" b="1" dirty="0" smtClean="0"/>
                  <a:t>V</a:t>
                </a:r>
                <a:r>
                  <a:rPr lang="en-US" sz="2100" b="1" baseline="-25000" dirty="0" smtClean="0"/>
                  <a:t>c</a:t>
                </a:r>
                <a:r>
                  <a:rPr lang="bg-BG" sz="2100" b="1" baseline="-25000" dirty="0" smtClean="0"/>
                  <a:t> </a:t>
                </a:r>
                <a:r>
                  <a:rPr lang="en-US" sz="2100" u="sng" dirty="0" smtClean="0"/>
                  <a:t>(m/min)</a:t>
                </a:r>
              </a:p>
              <a:p>
                <a:endParaRPr lang="en-US" sz="2100" u="sng" dirty="0" smtClean="0"/>
              </a:p>
              <a:p>
                <a:pPr algn="just"/>
                <a:r>
                  <a:rPr lang="bg-BG" sz="2100" dirty="0" smtClean="0"/>
                  <a:t>Скоростта на рязане </a:t>
                </a:r>
                <a:r>
                  <a:rPr lang="en-US" sz="2100" b="1" dirty="0" smtClean="0"/>
                  <a:t>V</a:t>
                </a:r>
                <a:r>
                  <a:rPr lang="en-US" sz="2100" b="1" baseline="-25000" dirty="0" smtClean="0"/>
                  <a:t>c</a:t>
                </a:r>
                <a:r>
                  <a:rPr lang="bg-BG" sz="2100" b="1" baseline="-25000" dirty="0" smtClean="0"/>
                  <a:t> </a:t>
                </a:r>
                <a:r>
                  <a:rPr lang="en-US" sz="2100" dirty="0" smtClean="0"/>
                  <a:t>(m/min) </a:t>
                </a:r>
                <a:r>
                  <a:rPr lang="bg-BG" sz="2100" dirty="0" smtClean="0"/>
                  <a:t>е относителното преместване на режещия ръб на инструмента спрямо обработваната повърхнина по направление на движението на рязане. При определена честота на въртене на заготовката (обороти) </a:t>
                </a:r>
                <a:r>
                  <a:rPr lang="en-US" sz="2100" dirty="0" smtClean="0"/>
                  <a:t>n,</a:t>
                </a:r>
                <a:r>
                  <a:rPr lang="bg-BG" sz="2100" dirty="0" smtClean="0"/>
                  <a:t> скоростта на рязане може да се изчисли по формулата:</a:t>
                </a:r>
              </a:p>
              <a:p>
                <a:pPr algn="just"/>
                <a:r>
                  <a:rPr lang="bg-BG" sz="2100" dirty="0" smtClean="0"/>
                  <a:t>                                                </a:t>
                </a:r>
              </a:p>
              <a:p>
                <a:pPr algn="just"/>
                <a:r>
                  <a:rPr lang="bg-BG" sz="2400" b="1" smtClean="0"/>
                  <a:t>                                                </a:t>
                </a:r>
                <a:r>
                  <a:rPr lang="en-US" sz="2400" b="1" dirty="0" smtClean="0"/>
                  <a:t>V</a:t>
                </a:r>
                <a:r>
                  <a:rPr lang="en-US" sz="2400" b="1" baseline="-25000" dirty="0" smtClean="0"/>
                  <a:t>c</a:t>
                </a:r>
                <a:r>
                  <a:rPr lang="en-US" sz="2400" b="1" dirty="0" smtClean="0"/>
                  <a:t> =</a:t>
                </a:r>
                <a:r>
                  <a:rPr lang="bg-BG" sz="2400" b="1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bg-BG" sz="2400" b="1" i="1" smtClean="0">
                            <a:latin typeface="Cambria Math" panose="02040503050406030204" pitchFamily="18" charset="0"/>
                          </a:rPr>
                          <m:t>𝛑</m:t>
                        </m:r>
                        <m:r>
                          <a:rPr lang="bg-BG" sz="2400" b="1" i="1" smtClean="0">
                            <a:latin typeface="Cambria Math" panose="02040503050406030204" pitchFamily="18" charset="0"/>
                          </a:rPr>
                          <m:t> .</m:t>
                        </m:r>
                        <m:r>
                          <a:rPr lang="bg-BG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bg-BG" sz="2400" b="1" i="1" smtClean="0">
                            <a:latin typeface="Cambria Math" panose="02040503050406030204" pitchFamily="18" charset="0"/>
                          </a:rPr>
                          <m:t> .  </m:t>
                        </m:r>
                        <m:r>
                          <a:rPr lang="bg-BG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bg-BG" sz="2400" b="1" i="1" smtClean="0">
                            <a:latin typeface="Cambria Math" panose="02040503050406030204" pitchFamily="18" charset="0"/>
                          </a:rPr>
                          <m:t>𝟏𝟎𝟎𝟎</m:t>
                        </m:r>
                      </m:den>
                    </m:f>
                  </m:oMath>
                </a14:m>
                <a:r>
                  <a:rPr lang="bg-BG" sz="2400" b="1" dirty="0" smtClean="0"/>
                  <a:t> </a:t>
                </a:r>
                <a:r>
                  <a:rPr lang="bg-BG" sz="2100" b="1" dirty="0" smtClean="0"/>
                  <a:t>,  </a:t>
                </a:r>
                <a:r>
                  <a:rPr lang="bg-BG" sz="2100" dirty="0" smtClean="0"/>
                  <a:t>m/min</a:t>
                </a:r>
                <a:endParaRPr lang="en-US" sz="2100" dirty="0" smtClean="0"/>
              </a:p>
              <a:p>
                <a:pPr algn="just"/>
                <a:endParaRPr lang="en-US" sz="2100" dirty="0" smtClean="0"/>
              </a:p>
              <a:p>
                <a:pPr algn="just"/>
                <a:endParaRPr lang="en-US" sz="2100" dirty="0" smtClean="0"/>
              </a:p>
              <a:p>
                <a:pPr algn="just"/>
                <a:endParaRPr lang="bg-BG" sz="2100" dirty="0" smtClean="0"/>
              </a:p>
              <a:p>
                <a:pPr algn="just"/>
                <a:r>
                  <a:rPr lang="bg-BG" sz="2100" dirty="0" smtClean="0"/>
                  <a:t>където </a:t>
                </a:r>
                <a:r>
                  <a:rPr lang="en-US" sz="2100" b="1" dirty="0" smtClean="0"/>
                  <a:t>D</a:t>
                </a:r>
                <a:r>
                  <a:rPr lang="en-US" sz="2100" dirty="0" smtClean="0"/>
                  <a:t> </a:t>
                </a:r>
                <a:r>
                  <a:rPr lang="bg-BG" sz="2100" dirty="0" smtClean="0"/>
                  <a:t>е диаметъра на обработваната повърхнина в </a:t>
                </a:r>
                <a:r>
                  <a:rPr lang="en-US" sz="2100" dirty="0" smtClean="0"/>
                  <a:t>(mm).</a:t>
                </a:r>
              </a:p>
              <a:p>
                <a:pPr algn="just"/>
                <a:r>
                  <a:rPr lang="bg-BG" sz="2100" dirty="0" smtClean="0"/>
                  <a:t>Обикновено тази формула се използва за определяне на честотата на въртене </a:t>
                </a:r>
                <a:r>
                  <a:rPr lang="en-US" sz="2100" b="1" dirty="0" smtClean="0"/>
                  <a:t>n</a:t>
                </a:r>
                <a:r>
                  <a:rPr lang="en-US" sz="2100" dirty="0" smtClean="0"/>
                  <a:t>,</a:t>
                </a:r>
                <a:r>
                  <a:rPr lang="bg-BG" sz="2100" dirty="0" smtClean="0"/>
                  <a:t> като се напише в следния вид:</a:t>
                </a:r>
              </a:p>
              <a:p>
                <a:pPr algn="just"/>
                <a:endParaRPr lang="bg-BG" sz="2100" dirty="0" smtClean="0"/>
              </a:p>
              <a:p>
                <a:pPr algn="just"/>
                <a:r>
                  <a:rPr lang="bg-BG" sz="2600" b="1" dirty="0" smtClean="0"/>
                  <a:t>                                             </a:t>
                </a:r>
                <a:r>
                  <a:rPr lang="en-US" sz="2600" b="1" dirty="0" smtClean="0"/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bg-BG" sz="2600" b="1" i="1" smtClean="0">
                            <a:latin typeface="Cambria Math" panose="02040503050406030204" pitchFamily="18" charset="0"/>
                          </a:rPr>
                          <m:t>𝟏𝟎𝟎𝟎</m:t>
                        </m:r>
                        <m:r>
                          <a:rPr lang="bg-BG" sz="2600" b="1" i="1" smtClean="0">
                            <a:latin typeface="Cambria Math" panose="02040503050406030204" pitchFamily="18" charset="0"/>
                          </a:rPr>
                          <m:t> .</m:t>
                        </m:r>
                        <m:r>
                          <m:rPr>
                            <m:nor/>
                          </m:rPr>
                          <a:rPr lang="en-US" sz="2600" b="1" dirty="0"/>
                          <m:t>V</m:t>
                        </m:r>
                        <m:r>
                          <m:rPr>
                            <m:nor/>
                          </m:rPr>
                          <a:rPr lang="en-US" sz="2600" b="1" baseline="-25000" dirty="0"/>
                          <m:t>c</m:t>
                        </m:r>
                        <m:r>
                          <a:rPr lang="bg-BG" sz="2600" b="1" i="1" baseline="-2500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bg-BG" sz="2600" b="1" i="1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bg-BG" sz="2600" b="1" i="1">
                            <a:latin typeface="Cambria Math" panose="02040503050406030204" pitchFamily="18" charset="0"/>
                          </a:rPr>
                          <m:t> .</m:t>
                        </m:r>
                        <m:r>
                          <a:rPr lang="bg-BG" sz="2600" b="1" i="1">
                            <a:latin typeface="Cambria Math" panose="02040503050406030204" pitchFamily="18" charset="0"/>
                          </a:rPr>
                          <m:t>𝑫</m:t>
                        </m:r>
                      </m:den>
                    </m:f>
                  </m:oMath>
                </a14:m>
                <a:r>
                  <a:rPr lang="bg-BG" sz="2600" dirty="0" smtClean="0"/>
                  <a:t> , min </a:t>
                </a:r>
                <a:r>
                  <a:rPr lang="bg-BG" sz="2600" baseline="30000" dirty="0" smtClean="0"/>
                  <a:t>-1</a:t>
                </a:r>
                <a:endParaRPr lang="en-US" sz="2600" baseline="30000" dirty="0" smtClean="0"/>
              </a:p>
              <a:p>
                <a:pPr algn="just"/>
                <a:endParaRPr lang="en-US" sz="2100" dirty="0" smtClean="0"/>
              </a:p>
              <a:p>
                <a:pPr algn="just"/>
                <a:r>
                  <a:rPr lang="bg-BG" sz="2100" dirty="0" smtClean="0"/>
                  <a:t>където </a:t>
                </a:r>
                <a:r>
                  <a:rPr lang="en-US" sz="2100" b="1" dirty="0"/>
                  <a:t>V</a:t>
                </a:r>
                <a:r>
                  <a:rPr lang="en-US" sz="2100" b="1" baseline="-25000" dirty="0"/>
                  <a:t>c</a:t>
                </a:r>
                <a:r>
                  <a:rPr lang="en-US" sz="2100" b="1" dirty="0" smtClean="0"/>
                  <a:t> </a:t>
                </a:r>
                <a:r>
                  <a:rPr lang="bg-BG" sz="2100" dirty="0" smtClean="0"/>
                  <a:t>е опрелена предварително - аналитично или таблично.</a:t>
                </a:r>
              </a:p>
              <a:p>
                <a:pPr algn="just"/>
                <a:r>
                  <a:rPr lang="bg-BG" sz="2100" dirty="0" smtClean="0"/>
                  <a:t>Изчислената по формулата честота на въртене </a:t>
                </a:r>
                <a:r>
                  <a:rPr lang="en-US" sz="2100" b="1" dirty="0" smtClean="0"/>
                  <a:t>n</a:t>
                </a:r>
                <a:r>
                  <a:rPr lang="bg-BG" sz="2100" dirty="0" smtClean="0"/>
                  <a:t>(об/мин)</a:t>
                </a:r>
                <a:r>
                  <a:rPr lang="en-US" sz="2100" dirty="0" smtClean="0"/>
                  <a:t> </a:t>
                </a:r>
                <a:r>
                  <a:rPr lang="bg-BG" sz="2100" dirty="0" smtClean="0"/>
                  <a:t>се сравнява с тези които има като възможности съоветната стругова машина n</a:t>
                </a:r>
                <a:r>
                  <a:rPr lang="bg-BG" sz="2100" baseline="-25000" dirty="0" smtClean="0"/>
                  <a:t>м</a:t>
                </a:r>
                <a:r>
                  <a:rPr lang="bg-BG" sz="2100" dirty="0" smtClean="0"/>
                  <a:t> и се избира такава, която да е равна или по-малка като стойнoст от </a:t>
                </a:r>
                <a:r>
                  <a:rPr lang="bg-BG" sz="2100" dirty="0"/>
                  <a:t>изчислената (</a:t>
                </a:r>
                <a:r>
                  <a:rPr lang="bg-BG" sz="2100" dirty="0" smtClean="0"/>
                  <a:t>n</a:t>
                </a:r>
                <a:r>
                  <a:rPr lang="bg-BG" sz="2100" baseline="-25000" dirty="0" smtClean="0"/>
                  <a:t>м</a:t>
                </a:r>
                <a:r>
                  <a:rPr lang="bg-BG" sz="2100" dirty="0" smtClean="0"/>
                  <a:t>  ≤ n)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 cstate="print"/>
                <a:stretch>
                  <a:fillRect l="-446" t="-1058" r="-37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r>
              <a:rPr lang="bg-BG" dirty="0" smtClean="0"/>
              <a:t>             </a:t>
            </a:r>
            <a:r>
              <a:rPr lang="bg-BG" sz="2800" b="1" dirty="0" smtClean="0"/>
              <a:t>Технология </a:t>
            </a:r>
            <a:r>
              <a:rPr lang="bg-BG" sz="2800" b="1" dirty="0"/>
              <a:t>на изработване на детайл </a:t>
            </a:r>
            <a:r>
              <a:rPr lang="bg-BG" sz="2800" b="1" dirty="0" smtClean="0"/>
              <a:t>болт </a:t>
            </a:r>
            <a:r>
              <a:rPr lang="bg-BG" sz="2800" b="1" dirty="0"/>
              <a:t>М6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4631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6" indent="-342900" algn="just">
              <a:buFont typeface="+mj-lt"/>
              <a:buAutoNum type="arabicPeriod"/>
            </a:pPr>
            <a:r>
              <a:rPr lang="bg-BG" sz="1800" dirty="0" smtClean="0"/>
              <a:t>На дължина 25 мм(препоръчително 30 мм) изработване на диаметър </a:t>
            </a:r>
            <a:r>
              <a:rPr lang="en-US" sz="1800" dirty="0" smtClean="0"/>
              <a:t>Ø</a:t>
            </a:r>
            <a:r>
              <a:rPr lang="bg-BG" sz="1800" dirty="0" smtClean="0"/>
              <a:t>13 с надлъжно престъргване струговане.</a:t>
            </a:r>
          </a:p>
          <a:p>
            <a:pPr marL="342900" lvl="6" indent="-342900" algn="just">
              <a:buFont typeface="+mj-lt"/>
              <a:buAutoNum type="arabicPeriod"/>
            </a:pPr>
            <a:r>
              <a:rPr lang="bg-BG" sz="1800" dirty="0" smtClean="0"/>
              <a:t>На дължина 20 мм изработване на диаметър </a:t>
            </a:r>
            <a:r>
              <a:rPr lang="en-US" sz="1800" dirty="0" smtClean="0"/>
              <a:t>Ø</a:t>
            </a:r>
            <a:r>
              <a:rPr lang="bg-BG" sz="1800" dirty="0" smtClean="0"/>
              <a:t>8 с надлъжно струговане.</a:t>
            </a:r>
          </a:p>
          <a:p>
            <a:pPr algn="just"/>
            <a:r>
              <a:rPr lang="bg-BG" sz="1800" dirty="0" smtClean="0"/>
              <a:t>3.</a:t>
            </a:r>
            <a:r>
              <a:rPr lang="en-US" sz="1800" dirty="0" smtClean="0"/>
              <a:t>    </a:t>
            </a:r>
            <a:r>
              <a:rPr lang="bg-BG" sz="1800" dirty="0" smtClean="0"/>
              <a:t>На </a:t>
            </a:r>
            <a:r>
              <a:rPr lang="bg-BG" sz="1800" dirty="0"/>
              <a:t>дължина 20 мм изработване на диаметър </a:t>
            </a:r>
            <a:r>
              <a:rPr lang="en-US" sz="1800" dirty="0"/>
              <a:t>Ø</a:t>
            </a:r>
            <a:r>
              <a:rPr lang="bg-BG" sz="1800" dirty="0"/>
              <a:t>8 с надлъжно </a:t>
            </a:r>
            <a:r>
              <a:rPr lang="bg-BG" sz="1800" dirty="0" smtClean="0"/>
              <a:t>струговане.</a:t>
            </a:r>
            <a:endParaRPr lang="bg-BG" sz="1800" dirty="0"/>
          </a:p>
          <a:p>
            <a:pPr marL="342900" indent="-342900" algn="just">
              <a:buAutoNum type="arabicPeriod" startAt="4"/>
            </a:pPr>
            <a:r>
              <a:rPr lang="bg-BG" sz="1800" dirty="0" smtClean="0"/>
              <a:t>На </a:t>
            </a:r>
            <a:r>
              <a:rPr lang="bg-BG" sz="1800" dirty="0"/>
              <a:t>дължина 10 мм изработване на диаметър </a:t>
            </a:r>
            <a:r>
              <a:rPr lang="en-US" sz="1800" dirty="0"/>
              <a:t>Ø</a:t>
            </a:r>
            <a:r>
              <a:rPr lang="bg-BG" sz="1800" dirty="0" smtClean="0"/>
              <a:t>6(препоръчително </a:t>
            </a:r>
            <a:r>
              <a:rPr lang="en-US" sz="1800" dirty="0" smtClean="0"/>
              <a:t>Ø</a:t>
            </a:r>
            <a:r>
              <a:rPr lang="bg-BG" sz="1800" dirty="0" smtClean="0"/>
              <a:t>5,8) </a:t>
            </a:r>
            <a:r>
              <a:rPr lang="bg-BG" sz="1800" dirty="0"/>
              <a:t>с надлъжно </a:t>
            </a:r>
            <a:r>
              <a:rPr lang="bg-BG" sz="1800" dirty="0" smtClean="0"/>
              <a:t>струговане.</a:t>
            </a:r>
            <a:endParaRPr lang="bg-BG" dirty="0" smtClean="0"/>
          </a:p>
          <a:p>
            <a:pPr marL="342900" indent="-342900"/>
            <a:endParaRPr lang="bg-BG" dirty="0" smtClean="0"/>
          </a:p>
          <a:p>
            <a:pPr marL="342900" indent="-342900"/>
            <a:endParaRPr lang="bg-BG" dirty="0"/>
          </a:p>
          <a:p>
            <a:endParaRPr lang="en-US" dirty="0"/>
          </a:p>
        </p:txBody>
      </p:sp>
      <p:pic>
        <p:nvPicPr>
          <p:cNvPr id="4" name="Content Placeholder 3" descr="8-.jpe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848172" y="333375"/>
            <a:ext cx="5482580" cy="410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4081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just">
              <a:buFont typeface="+mj-lt"/>
              <a:buAutoNum type="arabicPeriod" startAt="4"/>
            </a:pPr>
            <a:r>
              <a:rPr lang="bg-BG" sz="1800" dirty="0" smtClean="0"/>
              <a:t>Направа на фаска 1</a:t>
            </a:r>
            <a:r>
              <a:rPr lang="en-US" sz="1800" dirty="0" smtClean="0"/>
              <a:t>x45° </a:t>
            </a:r>
            <a:r>
              <a:rPr lang="bg-BG" sz="1800" dirty="0" smtClean="0"/>
              <a:t>с нож или пила</a:t>
            </a:r>
          </a:p>
          <a:p>
            <a:pPr marL="342900" indent="-342900" algn="just">
              <a:buFont typeface="+mj-lt"/>
              <a:buAutoNum type="arabicPeriod" startAt="4"/>
            </a:pPr>
            <a:r>
              <a:rPr lang="bg-BG" sz="1800" dirty="0" smtClean="0"/>
              <a:t>Направа на резба М6 с плашка М6</a:t>
            </a:r>
          </a:p>
          <a:p>
            <a:pPr marL="342900" indent="-342900" algn="just">
              <a:buFont typeface="+mj-lt"/>
              <a:buAutoNum type="arabicPeriod" startAt="4"/>
            </a:pPr>
            <a:r>
              <a:rPr lang="bg-BG" sz="1800" dirty="0" smtClean="0"/>
              <a:t>Отрязване с прорязващ(отрезен) нож и оформяне главата на болта  с дебелина 5 мм </a:t>
            </a:r>
          </a:p>
          <a:p>
            <a:pPr marL="342900" indent="-342900" algn="just">
              <a:buFont typeface="+mj-lt"/>
              <a:buAutoNum type="arabicPeriod" startAt="4"/>
            </a:pPr>
            <a:r>
              <a:rPr lang="bg-BG" sz="1800" dirty="0" smtClean="0"/>
              <a:t>Изработване на канал за отвертка с ножовка в средата на главата и с дълбочина 2,5 мм.</a:t>
            </a:r>
          </a:p>
          <a:p>
            <a:endParaRPr lang="en-US" dirty="0"/>
          </a:p>
        </p:txBody>
      </p:sp>
      <p:pic>
        <p:nvPicPr>
          <p:cNvPr id="4" name="Content Placeholder 3" descr="8-.jpe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848340" y="334053"/>
            <a:ext cx="5482244" cy="4102331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endParaRPr lang="bg-BG" sz="1800" dirty="0" smtClean="0"/>
          </a:p>
          <a:p>
            <a:pPr algn="ctr"/>
            <a:r>
              <a:rPr lang="bg-BG" sz="1800" dirty="0" smtClean="0"/>
              <a:t>Отрязването на материалите става с прорязващ (отрезен) нож.</a:t>
            </a:r>
            <a:endParaRPr lang="en-US" sz="1800" dirty="0"/>
          </a:p>
        </p:txBody>
      </p:sp>
      <p:pic>
        <p:nvPicPr>
          <p:cNvPr id="4" name="Content Placeholder 3" descr="p1010322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851749" y="333375"/>
            <a:ext cx="5475426" cy="4103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1520" y="1268760"/>
          <a:ext cx="8784976" cy="52348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044779"/>
                <a:gridCol w="6740197"/>
              </a:tblGrid>
              <a:tr h="864096"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Знание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Видове стругарски ножове и използването им,самостоятелна работа с металорежещи</a:t>
                      </a:r>
                      <a:r>
                        <a:rPr lang="bg-BG" sz="1800" baseline="0" dirty="0" smtClean="0"/>
                        <a:t> машини и инструменти,</a:t>
                      </a:r>
                      <a:r>
                        <a:rPr lang="bg-BG" sz="1800" dirty="0" smtClean="0"/>
                        <a:t> технология за изработване на конкретен детайл </a:t>
                      </a:r>
                      <a:endParaRPr lang="bg-BG" sz="1800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Разбиране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Разбиране и използване на необходимия материал</a:t>
                      </a:r>
                      <a:endParaRPr lang="bg-BG" sz="1800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Прилагане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Използване на придобитите</a:t>
                      </a:r>
                      <a:r>
                        <a:rPr lang="bg-BG" sz="1800" baseline="0" dirty="0" smtClean="0"/>
                        <a:t> знания при изработване на конкретен детайл по чертеж</a:t>
                      </a:r>
                      <a:endParaRPr lang="bg-BG" sz="1800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Анализ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Анализ на получените резултати по време и след приключване на конкретната задача</a:t>
                      </a:r>
                      <a:endParaRPr lang="bg-BG" sz="1800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Синтез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sz="1800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Оценяване</a:t>
                      </a:r>
                      <a:endParaRPr lang="bg-B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800" dirty="0" smtClean="0"/>
                        <a:t>Оценяване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bg-BG" sz="1800" baseline="0" dirty="0" smtClean="0"/>
                        <a:t>на получения резултат от самостоятелната работа</a:t>
                      </a:r>
                      <a:endParaRPr lang="bg-BG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43608" y="26064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 smtClean="0"/>
              <a:t>УЧЕБНИ РЕЗУЛТАТИ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620688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/>
              <a:t>При приключване на работата с настоящият учебен материал, студентът следва да покрива изискванията на учебните резултати, дадени по-долу.</a:t>
            </a:r>
            <a:endParaRPr lang="en-US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bg-BG" sz="1600" dirty="0" smtClean="0"/>
              <a:t>                                      </a:t>
            </a:r>
          </a:p>
          <a:p>
            <a:endParaRPr lang="bg-BG" sz="1600" dirty="0" smtClean="0"/>
          </a:p>
          <a:p>
            <a:endParaRPr lang="bg-BG" sz="1600" dirty="0" smtClean="0"/>
          </a:p>
          <a:p>
            <a:endParaRPr lang="bg-BG" sz="1600" dirty="0" smtClean="0"/>
          </a:p>
          <a:p>
            <a:endParaRPr lang="bg-BG" sz="1600" dirty="0" smtClean="0"/>
          </a:p>
          <a:p>
            <a:endParaRPr lang="bg-BG" sz="1600" dirty="0" smtClean="0"/>
          </a:p>
          <a:p>
            <a:r>
              <a:rPr lang="bg-BG" sz="1800" b="1" dirty="0" smtClean="0"/>
              <a:t>                                        Б Л А Г О Д А Р Я          З А       В Н И М А Н И Е Т О</a:t>
            </a:r>
          </a:p>
          <a:p>
            <a:pPr marL="342900" indent="-342900"/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41504485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Общи сведения и начин на провеждане на упражненията в секция “Учебна практика”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bg-BG" sz="1800" dirty="0" smtClean="0"/>
          </a:p>
          <a:p>
            <a:endParaRPr lang="bg-BG" sz="1800" dirty="0" smtClean="0"/>
          </a:p>
          <a:p>
            <a:endParaRPr lang="bg-BG" sz="1800" dirty="0" smtClean="0"/>
          </a:p>
          <a:p>
            <a:endParaRPr lang="bg-BG" sz="1800" dirty="0" smtClean="0"/>
          </a:p>
          <a:p>
            <a:r>
              <a:rPr lang="bg-BG" sz="1800" dirty="0" smtClean="0"/>
              <a:t>Упражненията по “Учебна практика”имат за цел да дадат първоначални знания на студентите и да създадат у тях основни навици и умения за самостоятелна практическа работа по основните методи в металообработването.</a:t>
            </a:r>
          </a:p>
          <a:p>
            <a:r>
              <a:rPr lang="bg-BG" sz="1800" dirty="0" smtClean="0"/>
              <a:t>В тези занятия студентите се запознават практически с методите за обработване на металите(материалите), с предназначените за тази цел машини, инструменти и съоръжения.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/>
            <a:endParaRPr lang="bg-BG" sz="1800" dirty="0" smtClean="0"/>
          </a:p>
          <a:p>
            <a:pPr algn="just"/>
            <a:endParaRPr lang="bg-BG" sz="1800" dirty="0" smtClean="0"/>
          </a:p>
          <a:p>
            <a:pPr algn="just"/>
            <a:endParaRPr lang="bg-BG" sz="1800" dirty="0" smtClean="0"/>
          </a:p>
          <a:p>
            <a:pPr algn="just"/>
            <a:endParaRPr lang="bg-BG" sz="1800" dirty="0" smtClean="0"/>
          </a:p>
          <a:p>
            <a:pPr algn="just"/>
            <a:r>
              <a:rPr lang="bg-BG" sz="1800" dirty="0" smtClean="0"/>
              <a:t>Всяко упражнение започва с  дефинирана цел, дават се накратко основните теоретични положения по разглежданата тема, излага се методиката за изпълнението му и приключва с анализ</a:t>
            </a:r>
            <a:r>
              <a:rPr lang="en-US" sz="1800" dirty="0" smtClean="0"/>
              <a:t>, </a:t>
            </a:r>
            <a:r>
              <a:rPr lang="bg-BG" sz="1800" dirty="0" smtClean="0"/>
              <a:t>оценка на получените резултати</a:t>
            </a:r>
            <a:r>
              <a:rPr lang="en-US" sz="1800" dirty="0" smtClean="0"/>
              <a:t> </a:t>
            </a:r>
            <a:r>
              <a:rPr lang="bg-BG" sz="1800" dirty="0" smtClean="0"/>
              <a:t>и попълване на протоколи, в които се описва последователността на операциите по конкретния детайл, както и чертежи на изработваните детайли в съответно зададения мащаб</a:t>
            </a:r>
            <a:r>
              <a:rPr lang="bg-BG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bg-BG" sz="3600" dirty="0" smtClean="0"/>
              <a:t>Общи сведения за процеса струговане</a:t>
            </a:r>
            <a:endParaRPr lang="en-US" sz="3600" dirty="0"/>
          </a:p>
        </p:txBody>
      </p:sp>
      <p:pic>
        <p:nvPicPr>
          <p:cNvPr id="4" name="Content Placeholder 3" descr="pt04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3300158" y="1129443"/>
            <a:ext cx="2578608" cy="2511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/>
            <a:endParaRPr lang="ru-RU" sz="1800" b="1" dirty="0" smtClean="0"/>
          </a:p>
          <a:p>
            <a:pPr algn="just"/>
            <a:endParaRPr lang="ru-RU" sz="1800" b="1" dirty="0" smtClean="0"/>
          </a:p>
          <a:p>
            <a:pPr algn="just"/>
            <a:endParaRPr lang="ru-RU" sz="1800" b="1" dirty="0" smtClean="0"/>
          </a:p>
          <a:p>
            <a:pPr algn="just"/>
            <a:r>
              <a:rPr lang="ru-RU" sz="1800" b="1" dirty="0" smtClean="0"/>
              <a:t>Струговането</a:t>
            </a:r>
            <a:r>
              <a:rPr lang="ru-RU" sz="1800" dirty="0" smtClean="0"/>
              <a:t> е метод за обработване на външни и вътрешни ротационни (цилиндрични, конусни, профилни), челни повърхнини и пробиване на аксиални отвори. Благодарение на широките възможности за обработване на разнообразни по форма повърхнини, получаваната точност и качество на обработените повърхнини и не на последно място – висока производителност, това е един от най-разпространените в практиката процеси за механично обработване на ротационни детайли</a:t>
            </a:r>
            <a:r>
              <a:rPr lang="ru-RU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/>
            <a:endParaRPr lang="bg-BG" sz="1800" dirty="0" smtClean="0"/>
          </a:p>
          <a:p>
            <a:pPr algn="just"/>
            <a:endParaRPr lang="bg-BG" sz="1800" dirty="0" smtClean="0"/>
          </a:p>
          <a:p>
            <a:pPr algn="just"/>
            <a:endParaRPr lang="bg-BG" sz="1800" dirty="0" smtClean="0"/>
          </a:p>
          <a:p>
            <a:pPr algn="just"/>
            <a:r>
              <a:rPr lang="bg-BG" sz="1800" dirty="0" smtClean="0"/>
              <a:t>При този вид обработване от обработвания материал (заготовка) се премахва определен слой метал (прибавка) с подходящ режещ инструмент и се получава готово изделие (детайл).</a:t>
            </a:r>
            <a:r>
              <a:rPr lang="ru-RU" sz="1800" dirty="0" smtClean="0"/>
              <a:t> В зависимост от изискванията към обработената повърхнина, то се изпълнява като грубо или чисто струговане. При нормални условия на работа, струговането гарантира 7-ма ÷ 13-та степени на точност на размерите на обработените повърхнини и минимална грапавост до Ra = 0,63 ÷ 0,80 µm. Главното движение при струговите операции е въртеливо и се извършва най-често от заготовката, а подавателното движение е праволинейно и се извършва от режещия инструмент. Двете основни обработки при престъргване (струговане) са </a:t>
            </a:r>
            <a:r>
              <a:rPr lang="ru-RU" sz="1800" b="1" dirty="0" smtClean="0"/>
              <a:t>напречно </a:t>
            </a:r>
            <a:r>
              <a:rPr lang="ru-RU" sz="1800" dirty="0" smtClean="0"/>
              <a:t>(челно) и </a:t>
            </a:r>
            <a:r>
              <a:rPr lang="ru-RU" sz="1800" b="1" dirty="0" smtClean="0"/>
              <a:t>надлъжно</a:t>
            </a:r>
            <a:r>
              <a:rPr lang="ru-RU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4124</TotalTime>
  <Words>1585</Words>
  <Application>Microsoft Office PowerPoint</Application>
  <PresentationFormat>Презентация на цял екран (4:3)</PresentationFormat>
  <Paragraphs>164</Paragraphs>
  <Slides>30</Slides>
  <Notes>0</Notes>
  <HiddenSlides>0</HiddenSlides>
  <MMClips>2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1" baseType="lpstr">
      <vt:lpstr>Office Theme</vt:lpstr>
      <vt:lpstr>Презентация на PowerPoint</vt:lpstr>
      <vt:lpstr>Презентация на PowerPoint</vt:lpstr>
      <vt:lpstr>Презентация на PowerPoint</vt:lpstr>
      <vt:lpstr>Общи сведения и начин на провеждане на упражненията в секция “Учебна практика”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Лабораторно упражнение №1: Изработване на болт М6 </vt:lpstr>
      <vt:lpstr>Подготвителни дейности преди започване на лабораторно упражнение №1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Определяне на режими на рязане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SMI</dc:creator>
  <cp:lastModifiedBy>Windows User</cp:lastModifiedBy>
  <cp:revision>439</cp:revision>
  <dcterms:created xsi:type="dcterms:W3CDTF">2013-01-23T14:39:01Z</dcterms:created>
  <dcterms:modified xsi:type="dcterms:W3CDTF">2020-05-11T07:26:10Z</dcterms:modified>
</cp:coreProperties>
</file>