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mailto:info@nsip.edu.au"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Results Reporting</a:t>
            </a:r>
          </a:p>
          <a:p>
            <a:pPr/>
            <a:r>
              <a:t>Data Specification</a:t>
            </a:r>
          </a:p>
        </p:txBody>
      </p:sp>
      <p:sp>
        <p:nvSpPr>
          <p:cNvPr id="120" name="Shape 120"/>
          <p:cNvSpPr/>
          <p:nvPr>
            <p:ph type="subTitle" sz="quarter" idx="1"/>
          </p:nvPr>
        </p:nvSpPr>
        <p:spPr>
          <a:prstGeom prst="rect">
            <a:avLst/>
          </a:prstGeom>
        </p:spPr>
        <p:txBody>
          <a:bodyPr/>
          <a:lstStyle/>
          <a:p>
            <a:pPr/>
            <a:r>
              <a:t>NSIP September 2016</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Background</a:t>
            </a:r>
          </a:p>
        </p:txBody>
      </p:sp>
      <p:sp>
        <p:nvSpPr>
          <p:cNvPr id="123" name="Shape 123"/>
          <p:cNvSpPr/>
          <p:nvPr>
            <p:ph type="body" idx="1"/>
          </p:nvPr>
        </p:nvSpPr>
        <p:spPr>
          <a:prstGeom prst="rect">
            <a:avLst/>
          </a:prstGeom>
        </p:spPr>
        <p:txBody>
          <a:bodyPr/>
          <a:lstStyle/>
          <a:p>
            <a:pPr/>
            <a:r>
              <a:t>At OAWG 16/9 Results-Reporting Tech Spec v0.3 was tabled, and feedabck requested</a:t>
            </a:r>
          </a:p>
          <a:p>
            <a:pPr/>
            <a:r>
              <a:t>w/c 18/9 interviews by NSIP with jurisdicitons to clarify needs and processes</a:t>
            </a:r>
          </a:p>
          <a:p>
            <a:pPr/>
            <a:r>
              <a:t>Validation NSIP-Janison that all requested elements are supported by platform, and that no new systems development required to capture those elements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OAWG Target</a:t>
            </a:r>
          </a:p>
        </p:txBody>
      </p:sp>
      <p:sp>
        <p:nvSpPr>
          <p:cNvPr id="126" name="Shape 126"/>
          <p:cNvSpPr/>
          <p:nvPr>
            <p:ph type="body" idx="1"/>
          </p:nvPr>
        </p:nvSpPr>
        <p:spPr>
          <a:prstGeom prst="rect">
            <a:avLst/>
          </a:prstGeom>
        </p:spPr>
        <p:txBody>
          <a:bodyPr/>
          <a:lstStyle/>
          <a:p>
            <a:pPr/>
            <a:r>
              <a:t>By September 30th:</a:t>
            </a:r>
          </a:p>
          <a:p>
            <a:pPr lvl="1"/>
            <a:r>
              <a:t>Initial Results/Reporting Data Specification</a:t>
            </a:r>
          </a:p>
          <a:p>
            <a:pPr lvl="1"/>
            <a:r>
              <a:t>Sample Data</a:t>
            </a:r>
          </a:p>
          <a:p>
            <a:pPr lvl="1"/>
            <a:r>
              <a:t>Technical Specification Document</a:t>
            </a:r>
          </a:p>
          <a:p>
            <a:pPr lvl="1"/>
            <a:r>
              <a:t>Technical Assests - XSDs for Validation</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Progress</a:t>
            </a:r>
          </a:p>
        </p:txBody>
      </p:sp>
      <p:sp>
        <p:nvSpPr>
          <p:cNvPr id="129" name="Shape 129"/>
          <p:cNvSpPr/>
          <p:nvPr>
            <p:ph type="body" idx="1"/>
          </p:nvPr>
        </p:nvSpPr>
        <p:spPr>
          <a:prstGeom prst="rect">
            <a:avLst/>
          </a:prstGeom>
        </p:spPr>
        <p:txBody>
          <a:bodyPr/>
          <a:lstStyle/>
          <a:p>
            <a:pPr marL="391159" indent="-391159" defTabSz="514095">
              <a:spcBef>
                <a:spcPts val="3600"/>
              </a:spcBef>
              <a:defRPr sz="3168"/>
            </a:pPr>
            <a:r>
              <a:t>All deliverables at draft status available:</a:t>
            </a:r>
          </a:p>
          <a:p>
            <a:pPr lvl="1" marL="782319" indent="-391159" defTabSz="514095">
              <a:spcBef>
                <a:spcPts val="3600"/>
              </a:spcBef>
              <a:defRPr sz="3168"/>
            </a:pPr>
            <a:r>
              <a:t>Currently available from NSIP GitHub</a:t>
            </a:r>
          </a:p>
          <a:p>
            <a:pPr lvl="2" marL="1173480" indent="-391159" defTabSz="514095">
              <a:spcBef>
                <a:spcPts val="3600"/>
              </a:spcBef>
              <a:defRPr sz="3168"/>
            </a:pPr>
            <a:r>
              <a:t>Tech Spec v 0.4</a:t>
            </a:r>
          </a:p>
          <a:p>
            <a:pPr lvl="2" marL="1173480" indent="-391159" defTabSz="514095">
              <a:spcBef>
                <a:spcPts val="3600"/>
              </a:spcBef>
              <a:defRPr sz="3168"/>
            </a:pPr>
            <a:r>
              <a:t>Excel data dictionary of all fields</a:t>
            </a:r>
          </a:p>
          <a:p>
            <a:pPr lvl="2" marL="1173480" indent="-391159" defTabSz="514095">
              <a:spcBef>
                <a:spcPts val="3600"/>
              </a:spcBef>
              <a:defRPr sz="3168"/>
            </a:pPr>
            <a:r>
              <a:t>XSDs for validation/schema construction</a:t>
            </a:r>
          </a:p>
          <a:p>
            <a:pPr lvl="2" marL="1173480" indent="-391159" defTabSz="514095">
              <a:spcBef>
                <a:spcPts val="3600"/>
              </a:spcBef>
              <a:defRPr sz="3168"/>
            </a:pPr>
            <a:r>
              <a:t>Sample data files for all data objects</a:t>
            </a:r>
          </a:p>
          <a:p>
            <a:pPr lvl="1" marL="782319" indent="-391159" defTabSz="514095">
              <a:spcBef>
                <a:spcPts val="3600"/>
              </a:spcBef>
              <a:defRPr sz="3168"/>
            </a:pPr>
            <a:r>
              <a:t>https://github.com/nsip/naplan-results-reporting</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Notes</a:t>
            </a:r>
          </a:p>
        </p:txBody>
      </p:sp>
      <p:sp>
        <p:nvSpPr>
          <p:cNvPr id="132" name="Shape 132"/>
          <p:cNvSpPr/>
          <p:nvPr>
            <p:ph type="body" idx="1"/>
          </p:nvPr>
        </p:nvSpPr>
        <p:spPr>
          <a:prstGeom prst="rect">
            <a:avLst/>
          </a:prstGeom>
        </p:spPr>
        <p:txBody>
          <a:bodyPr/>
          <a:lstStyle/>
          <a:p>
            <a:pPr marL="293370" indent="-293370" defTabSz="385572">
              <a:spcBef>
                <a:spcPts val="2700"/>
              </a:spcBef>
              <a:defRPr sz="2376"/>
            </a:pPr>
            <a:r>
              <a:t>Initial release intended to provide guidance for jurisdictions undertaking integration work, not for analysis or interpretation of results</a:t>
            </a:r>
          </a:p>
          <a:p>
            <a:pPr marL="293370" indent="-293370" defTabSz="385572">
              <a:spcBef>
                <a:spcPts val="2700"/>
              </a:spcBef>
              <a:defRPr sz="2376"/>
            </a:pPr>
            <a:r>
              <a:t>Results data samples provided are correct for integration purposes in structure and content, but do not contain realistic results at this time. NSIP will work with ACARA to refine generation algorithms to produce more representative data over time.</a:t>
            </a:r>
          </a:p>
          <a:p>
            <a:pPr marL="293370" indent="-293370" defTabSz="385572">
              <a:spcBef>
                <a:spcPts val="2700"/>
              </a:spcBef>
              <a:defRPr sz="2376"/>
            </a:pPr>
            <a:r>
              <a:t>Platform components to produce this data extract are still under development so specification and formats should be regarded as Draft status, and may change.</a:t>
            </a:r>
          </a:p>
          <a:p>
            <a:pPr marL="293370" indent="-293370" defTabSz="385572">
              <a:spcBef>
                <a:spcPts val="2700"/>
              </a:spcBef>
              <a:defRPr sz="2376"/>
            </a:pPr>
            <a:r>
              <a:t>Codeframe report object is still under development, NSIP will work with ACARA to agree structure</a:t>
            </a:r>
          </a:p>
          <a:p>
            <a:pPr marL="293370" indent="-293370" defTabSz="385572">
              <a:spcBef>
                <a:spcPts val="2700"/>
              </a:spcBef>
              <a:defRPr sz="2376"/>
            </a:pPr>
            <a:r>
              <a:t>Full SIF / Representative dataset testing services (HITS &amp; NIAS) still scheduled for availabliity in November for larger-scale jurisdicitonal testing</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Next Steps</a:t>
            </a:r>
          </a:p>
        </p:txBody>
      </p:sp>
      <p:sp>
        <p:nvSpPr>
          <p:cNvPr id="135" name="Shape 135"/>
          <p:cNvSpPr/>
          <p:nvPr>
            <p:ph type="body" idx="1"/>
          </p:nvPr>
        </p:nvSpPr>
        <p:spPr>
          <a:prstGeom prst="rect">
            <a:avLst/>
          </a:prstGeom>
        </p:spPr>
        <p:txBody>
          <a:bodyPr/>
          <a:lstStyle/>
          <a:p>
            <a:pPr marL="391159" indent="-391159" defTabSz="514095">
              <a:spcBef>
                <a:spcPts val="3600"/>
              </a:spcBef>
              <a:defRPr sz="3168"/>
            </a:pPr>
            <a:r>
              <a:t>If you need help with:</a:t>
            </a:r>
          </a:p>
          <a:p>
            <a:pPr lvl="1" marL="782319" indent="-391159" defTabSz="514095">
              <a:spcBef>
                <a:spcPts val="3600"/>
              </a:spcBef>
              <a:defRPr sz="3168"/>
            </a:pPr>
            <a:r>
              <a:t>Implementing results data handling services/integrations</a:t>
            </a:r>
          </a:p>
          <a:p>
            <a:pPr lvl="1" marL="782319" indent="-391159" defTabSz="514095">
              <a:spcBef>
                <a:spcPts val="3600"/>
              </a:spcBef>
              <a:defRPr sz="3168"/>
            </a:pPr>
            <a:r>
              <a:t>Questions or change requests for the data specification</a:t>
            </a:r>
          </a:p>
          <a:p>
            <a:pPr lvl="1" marL="782319" indent="-391159" defTabSz="514095">
              <a:spcBef>
                <a:spcPts val="3600"/>
              </a:spcBef>
              <a:defRPr sz="3168"/>
            </a:pPr>
            <a:r>
              <a:t>Support in working with SIF/xml data sets</a:t>
            </a:r>
          </a:p>
          <a:p>
            <a:pPr marL="391159" indent="-391159" defTabSz="514095">
              <a:spcBef>
                <a:spcPts val="3600"/>
              </a:spcBef>
              <a:defRPr sz="3168"/>
            </a:pPr>
            <a:r>
              <a:t>Please contact NSIP - </a:t>
            </a:r>
            <a:r>
              <a:rPr u="sng">
                <a:hlinkClick r:id="rId2" invalidUrl="" action="" tgtFrame="" tooltip="" history="1" highlightClick="0" endSnd="0"/>
              </a:rPr>
              <a:t>info@nsip.edu.au</a:t>
            </a:r>
            <a:r>
              <a:t>, or contact the team directly</a:t>
            </a:r>
          </a:p>
          <a:p>
            <a:pPr marL="391159" indent="-391159" defTabSz="514095">
              <a:spcBef>
                <a:spcPts val="3600"/>
              </a:spcBef>
              <a:defRPr sz="3168"/>
            </a:pPr>
            <a:r>
              <a:t>Raise queries through PMO quickbase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