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4" r:id="rId6"/>
    <p:sldId id="266" r:id="rId7"/>
    <p:sldId id="267" r:id="rId8"/>
    <p:sldId id="270" r:id="rId9"/>
    <p:sldId id="271" r:id="rId10"/>
    <p:sldId id="275" r:id="rId11"/>
    <p:sldId id="276" r:id="rId12"/>
    <p:sldId id="27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C27BE-E5D3-6F5C-D919-221925C21194}" v="1025" dt="2021-12-06T23:54:54.442"/>
    <p1510:client id="{2E3FED8B-96E2-88A4-6FDF-273BAB1F394F}" v="12" dt="2021-12-09T19:41:24.995"/>
    <p1510:client id="{3249A29B-8556-4810-9909-5A5022AE9EF8}" v="334" dt="2021-11-30T20:43:00.987"/>
    <p1510:client id="{5AB459EB-C021-5E25-EA70-7D9E4A0245EA}" v="2" dt="2021-12-09T21:28:08.229"/>
    <p1510:client id="{67C6636B-BEEC-8A15-6719-B449BD3B4C02}" v="17" dt="2021-12-02T04:30:01.446"/>
    <p1510:client id="{7F61E39F-22B9-9AB5-630E-71703E174431}" v="456" dt="2021-12-02T04:26:45.690"/>
    <p1510:client id="{D0CB96FB-E90F-3391-4D38-BED50134311D}" v="20" dt="2021-12-03T00:50:36.230"/>
    <p1510:client id="{ED5D09CE-EBA6-401E-191E-60BE3092BFA2}" v="605" dt="2021-12-05T22:01:50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39D21-C219-498E-8408-EEB67C5D5856}" type="datetimeFigureOut">
              <a:rPr lang="en-US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EF56E-CAFD-44BF-97D2-F89350117AD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On this slide, have short discussion of how similar questions are to each other in each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EF56E-CAFD-44BF-97D2-F89350117AD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Uses boosting, which creates Ensembles that are constructed from decision tree models. Trees are added one at a time to the ensemble and fit to correct the prediction errors made by prior models. 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/>
              <a:t>Models are fit using any arbitrary differentiable loss function and gradient descent optimization algorithm. This gives the technique its name, “</a:t>
            </a:r>
            <a:r>
              <a:rPr lang="en-US" i="1"/>
              <a:t>gradient boosting</a:t>
            </a:r>
            <a:r>
              <a:rPr lang="en-US"/>
              <a:t>,” as the loss gradient is minimized as the model is fit.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EF56E-CAFD-44BF-97D2-F89350117AD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1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Precision = TP/(TP + FP)</a:t>
            </a:r>
          </a:p>
          <a:p>
            <a:r>
              <a:rPr lang="en-US" b="1">
                <a:cs typeface="Calibri"/>
              </a:rPr>
              <a:t>Rate of positive cases classified as positive</a:t>
            </a:r>
          </a:p>
          <a:p>
            <a:endParaRPr lang="en-US" b="1"/>
          </a:p>
          <a:p>
            <a:r>
              <a:rPr lang="en-US"/>
              <a:t>Recall = TP/(TP+FN)</a:t>
            </a:r>
            <a:endParaRPr lang="en-US">
              <a:cs typeface="Calibri"/>
            </a:endParaRPr>
          </a:p>
          <a:p>
            <a:r>
              <a:rPr lang="en-US"/>
              <a:t>Fraction of positives that were correctly identified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Weighted harmonic mean</a:t>
            </a:r>
          </a:p>
          <a:p>
            <a:r>
              <a:rPr lang="en-US"/>
              <a:t>F1 Score = 2*(Recall * Precision) / (Recall + Precision)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EF56E-CAFD-44BF-97D2-F89350117AD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3A8E-8371-4E46-91FD-DDFDEE20A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4597-8626-4368-97E9-236939FEF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5F3B-54A8-43DB-9259-F3772497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86B9-66F6-46F9-83FE-66E4CAB1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1C33-C90E-4435-A16F-05818F58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3F32-A576-42A4-8886-91E98C5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572F1-1226-4E4B-8ECF-E19B5EB57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5C4AF-AC8E-4991-9EEB-2F0B369C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2010-0A08-4F8A-B13C-C4B2471F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E29A9-DE8B-4013-A12F-D0093F1E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F6B73-7CD6-494E-9665-7042D551F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4BD7F-5E71-42DE-97CB-55B1E8C0A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29DAC-B677-4FBF-9280-63509719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52D0-D261-4643-B7B0-C5CE1FEA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5877-017D-4F64-9C8B-87D0B38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D371-7BE2-49BE-BD69-9F0A3DF6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0DA4-DCAB-4168-8BC3-5E6C5394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3461-7CBC-48D9-8BEF-F95448C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5D94E-6475-46F7-9DD5-4E744385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19F1-B70E-4DC3-B67B-0FA11B03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A555-61CB-4776-AD75-6D257FE1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FC719-DA97-419A-BB02-13DF528F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C6F94-A31D-4955-8151-FC193B93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8355-001A-4873-AE4E-C383A1BA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5B85-6198-4660-9380-261FA272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9A24-39B8-42FC-BFFB-9EE14FEF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A37C-9B8D-4867-8543-E69C2A9D4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AB61-C17E-44D7-A7B3-4B2EFBB8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0CBEA-255C-4479-AC4C-FBF465F1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0C802-43A4-44BF-BC25-B84262C0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4116-F2C5-4994-9754-5A5B257B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ECD4-47F9-4212-8FC9-0301C0CA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8273-FCB7-44DD-8E7A-93B14298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AB871-B21C-4138-B7CE-D57EC1F1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AA0EA-3826-4294-9249-5B96F47C7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DFE34-1ECA-4A9C-8BEF-4437111F0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3D649-8B75-47F8-8604-22F267FD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E672D-DA8D-4801-B3D7-0CBC6BD7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55B59-E3BD-4EDD-8315-6C544632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9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2B97-37D4-4821-A712-43CBFA75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B7111-6F3C-4702-B05A-F85A5766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89DB2-3C85-4C8B-A35A-9F025A58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BF316-3E60-46B5-9DF4-DE2D7599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0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5A866-6343-4BB8-8920-E26D199F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056E0-C1F4-47C6-85A1-1DEC2682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7EBF-10A2-4975-B692-386E7547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DEAF-6CAD-489F-9BC0-FBA2BC0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D0EC-E5AE-4EBF-984D-D756AA9C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3E74-59AF-47AD-B0D3-97215DC17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9278C-D3C0-4F7E-B0C8-34C0DDF8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6D1A3-24B2-4C52-8A78-86D67A41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5358-2E5B-443C-9E16-BA9DD9A6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7491-F74A-41F5-A148-F07D3617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D32-69C5-4677-9E4B-934F31AA1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4983-7EA5-4532-9323-AA44924E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E110B-9E3A-4DC6-BDD5-807412BF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42901-F8D7-49EF-BD4B-AE660A7D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E223-0BAF-45C4-A856-0797A9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0558D-1FB2-493C-AE24-1B13BDE9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27611-B731-4A9B-8ADE-9794803F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9757-C96B-4B1E-AFCF-772117100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0703-E399-4CD0-9FE9-0C1B583B6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0413-4ABC-4BE6-AA49-6ABD4AE39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opherCochet/Disaster-Message-NLP-Pipeline/blob/master/notebooks/ML%20Pipeline%20Preparation.ipynb" TargetMode="External"/><Relationship Id="rId7" Type="http://schemas.openxmlformats.org/officeDocument/2006/relationships/hyperlink" Target="http://Uhttps:/muthu.co/understanding-the-classification-report-in-sklearn/" TargetMode="External"/><Relationship Id="rId2" Type="http://schemas.openxmlformats.org/officeDocument/2006/relationships/hyperlink" Target="https://github.com/huggingface/datasets/tree/master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agonruan/text-detection-ctpn" TargetMode="External"/><Relationship Id="rId5" Type="http://schemas.openxmlformats.org/officeDocument/2006/relationships/hyperlink" Target="https://towardsdatascience.com/a-gentle-introduction-to-ocr-ee1469a201aa" TargetMode="External"/><Relationship Id="rId4" Type="http://schemas.openxmlformats.org/officeDocument/2006/relationships/hyperlink" Target="https://towardsdatascience.com/text-classification-in-python-dd95d264c80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E9157-6B5B-4997-9D3E-4FB9DC0C7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7497" b="791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568" y="1169982"/>
            <a:ext cx="8118469" cy="2736390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>
                <a:solidFill>
                  <a:schemeClr val="tx2"/>
                </a:solidFill>
                <a:cs typeface="Calibri Light"/>
              </a:rPr>
              <a:t>Classification for Math Problems</a:t>
            </a:r>
            <a:endParaRPr lang="en-US" sz="800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4081-720F-4EBE-A9DF-D5BC5075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1037-CE14-4D06-8BF6-09DDCFC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70" y="1580610"/>
            <a:ext cx="3439929" cy="4855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Classification Report: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Most Categories have 1.00 Precision, Recall, &amp; F score</a:t>
            </a:r>
          </a:p>
          <a:p>
            <a:endParaRPr lang="en-US"/>
          </a:p>
          <a:p>
            <a:r>
              <a:rPr lang="en-US"/>
              <a:t>Some categories with poor scores likely due to related categories 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DFFA6BB-2E21-4916-9B30-147B0EA5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56" y="1529281"/>
            <a:ext cx="7836568" cy="47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CE8FA5-C33C-45D8-B96E-977579E4A93C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Model Results and Analysis Cont.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0A459BA-EB87-464B-A0B7-5441D6A9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13" y="1436163"/>
            <a:ext cx="9506390" cy="50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CE8FA5-C33C-45D8-B96E-977579E4A93C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Model Results and Analysis Cont.</a:t>
            </a:r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ABF8F520-CF1F-4F6D-A169-CA302BDA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13" y="1507558"/>
            <a:ext cx="9640094" cy="47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0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62AA-2E30-40BC-9F1A-F81F687A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EB05-B7E6-4C4B-9B3D-2751E4B0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Using a LGBM Classifier Algorithm to classify math problem text into concept categories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model worked well with some limitations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Could improve the model  and use case of the model by making changes to the dataset </a:t>
            </a:r>
          </a:p>
          <a:p>
            <a:pPr lvl="1"/>
            <a:r>
              <a:rPr lang="en-US">
                <a:ea typeface="+mn-lt"/>
                <a:cs typeface="+mn-lt"/>
              </a:rPr>
              <a:t>Changing the categories and how they are comprised</a:t>
            </a:r>
          </a:p>
          <a:p>
            <a:pPr lvl="1"/>
            <a:r>
              <a:rPr lang="en-US">
                <a:ea typeface="+mn-lt"/>
                <a:cs typeface="+mn-lt"/>
              </a:rPr>
              <a:t>Adding more questions from other sources to introduce diversity of math problems</a:t>
            </a:r>
          </a:p>
          <a:p>
            <a:pPr lvl="1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698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7F49-2D3C-4CDC-B477-4FED6B7C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DC27-9B49-4E7F-B47F-168BA0731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26" y="1578476"/>
            <a:ext cx="10515600" cy="48274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Hugging Face Datasets. 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  <a:hlinkClick r:id="rId2"/>
              </a:rPr>
              <a:t>https://github.com/huggingface/datasets/tree/master/datasets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Disaster Message NLP Pipeline. 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  <a:hlinkClick r:id="rId3"/>
              </a:rPr>
              <a:t>https://github.com/ChristopherCochet/Disaster-Message-NLP-Pipeline/blob/master/notebooks/ML%20Pipeline%20Preparation.ipynb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Text Classification in Python by Miguel Fernandez Zafra. </a:t>
            </a:r>
            <a:r>
              <a:rPr lang="en-US" err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 u="sng">
                <a:ea typeface="+mn-lt"/>
                <a:cs typeface="+mn-lt"/>
                <a:hlinkClick r:id="rId4"/>
              </a:rPr>
              <a:t>https://towardsdatascience.com/text-classification-in-python-dd95d264c802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gentle introduction to OCR. </a:t>
            </a:r>
            <a:r>
              <a:rPr lang="en-US" err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  <a:hlinkClick r:id="rId5"/>
              </a:rPr>
              <a:t>https://towardsdatascience.com/a-gentle-introduction-to-ocr-ee1469a201aa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Text Detection CTPN by </a:t>
            </a:r>
            <a:r>
              <a:rPr lang="en-US" err="1">
                <a:ea typeface="+mn-lt"/>
                <a:cs typeface="+mn-lt"/>
              </a:rPr>
              <a:t>Shaohui</a:t>
            </a:r>
            <a:r>
              <a:rPr lang="en-US">
                <a:ea typeface="+mn-lt"/>
                <a:cs typeface="+mn-lt"/>
              </a:rPr>
              <a:t> Ruan.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 u="sng">
                <a:ea typeface="+mn-lt"/>
                <a:cs typeface="+mn-lt"/>
                <a:hlinkClick r:id="rId6"/>
              </a:rPr>
              <a:t>https://github.com/eragonruan/text-detection-ctpn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Understanding Classification Report. </a:t>
            </a:r>
            <a:r>
              <a:rPr lang="en-US" err="1">
                <a:ea typeface="+mn-lt"/>
                <a:cs typeface="+mn-lt"/>
              </a:rPr>
              <a:t>Url</a:t>
            </a:r>
            <a:r>
              <a:rPr lang="en-US">
                <a:ea typeface="+mn-lt"/>
                <a:cs typeface="+mn-lt"/>
              </a:rPr>
              <a:t>: </a:t>
            </a:r>
            <a:r>
              <a:rPr lang="en-US">
                <a:ea typeface="+mn-lt"/>
                <a:cs typeface="+mn-lt"/>
                <a:hlinkClick r:id="rId7"/>
              </a:rPr>
              <a:t>https://muthu.co/understanding-the-classification-report-in-sklearn/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u="sng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A994-8E86-4ED3-97D0-9343B90E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F8E4-EB9E-4B69-A7B8-CEA9193C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084"/>
            <a:ext cx="10515600" cy="794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are looking to classify math problems by problem type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77395FE-CE7A-4763-8EEE-DC4E9C39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91" y="3426642"/>
            <a:ext cx="7798419" cy="253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CFA8C89-2709-4DA9-B804-CC3A84AD7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83" y="354884"/>
            <a:ext cx="4450965" cy="2580578"/>
          </a:xfr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9AC4075-E8F2-4C73-BE89-347AF91B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83" y="1900447"/>
            <a:ext cx="6488151" cy="3391642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3002E4-9FDA-458C-A637-E06046DAA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76" y="3400891"/>
            <a:ext cx="4434468" cy="30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8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8732-1182-4CB5-B3FD-D38B9FD4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6E8F-E527-4139-A446-C911D856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Recommend learning resources</a:t>
            </a:r>
          </a:p>
          <a:p>
            <a:endParaRPr lang="en-US"/>
          </a:p>
          <a:p>
            <a:r>
              <a:rPr lang="en-US"/>
              <a:t>Future Considerations: </a:t>
            </a:r>
          </a:p>
          <a:p>
            <a:pPr lvl="1"/>
            <a:r>
              <a:rPr lang="en-US"/>
              <a:t>Provide answer check</a:t>
            </a:r>
          </a:p>
          <a:p>
            <a:pPr lvl="1"/>
            <a:r>
              <a:rPr lang="en-US"/>
              <a:t>Gamification?</a:t>
            </a:r>
          </a:p>
        </p:txBody>
      </p:sp>
    </p:spTree>
    <p:extLst>
      <p:ext uri="{BB962C8B-B14F-4D97-AF65-F5344CB8AC3E}">
        <p14:creationId xmlns:p14="http://schemas.microsoft.com/office/powerpoint/2010/main" val="358469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0BBF-E75F-4568-9F8E-E164E35D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Analytic 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46FC-880B-4C91-8C76-D18D9D31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Muli-output/Multilabel classification problem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trained a Decision Tree algorithm to perform multi-output classification of text into categories of math problems.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0336CA-9ED4-43BF-8FBD-1C28F086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74" y="2628053"/>
            <a:ext cx="5414869" cy="17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0A8E-30B5-4384-A2BF-927A1B64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960C-8DD1-4150-9523-BF3792C5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Sourced from GitHub community called Hugging Face</a:t>
            </a:r>
          </a:p>
          <a:p>
            <a:r>
              <a:rPr lang="en-US"/>
              <a:t>Subset of larger data set</a:t>
            </a:r>
          </a:p>
          <a:p>
            <a:pPr lvl="1"/>
            <a:r>
              <a:rPr lang="en-US"/>
              <a:t>56 categories of math problems</a:t>
            </a:r>
          </a:p>
          <a:p>
            <a:pPr lvl="1"/>
            <a:r>
              <a:rPr lang="en-US"/>
              <a:t>We took 10,000 questions from each category</a:t>
            </a:r>
          </a:p>
          <a:p>
            <a:r>
              <a:rPr lang="en-US"/>
              <a:t>56 categories of math problems</a:t>
            </a:r>
          </a:p>
          <a:p>
            <a:pPr lvl="1"/>
            <a:r>
              <a:rPr lang="en-US"/>
              <a:t>Examples: Algebra Linear 1d, Arithmetic Add or Sub, Calculus differentiate, Numbers is prime, Polynomials expand</a:t>
            </a:r>
          </a:p>
          <a:p>
            <a:r>
              <a:rPr lang="en-US">
                <a:ea typeface="+mn-lt"/>
                <a:cs typeface="+mn-lt"/>
              </a:rPr>
              <a:t>Problems are synthetically created</a:t>
            </a:r>
          </a:p>
        </p:txBody>
      </p:sp>
    </p:spTree>
    <p:extLst>
      <p:ext uri="{BB962C8B-B14F-4D97-AF65-F5344CB8AC3E}">
        <p14:creationId xmlns:p14="http://schemas.microsoft.com/office/powerpoint/2010/main" val="191758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26A6F66-2C54-4FCA-945B-9BA9709D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9" y="1123527"/>
            <a:ext cx="3188824" cy="4604800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42B0631-CD3A-4918-B254-4B6B33B2E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676" y="1416072"/>
            <a:ext cx="3537345" cy="4019710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E90A33B-3588-4221-865A-8832B3717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632" y="1123528"/>
            <a:ext cx="3384528" cy="460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86832-1D8D-41BE-B397-BC8A9229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71" y="2903"/>
            <a:ext cx="10515600" cy="1325563"/>
          </a:xfrm>
        </p:spPr>
        <p:txBody>
          <a:bodyPr/>
          <a:lstStyle/>
          <a:p>
            <a:r>
              <a:rPr lang="en-US"/>
              <a:t>Some examples of math problems</a:t>
            </a:r>
          </a:p>
        </p:txBody>
      </p:sp>
    </p:spTree>
    <p:extLst>
      <p:ext uri="{BB962C8B-B14F-4D97-AF65-F5344CB8AC3E}">
        <p14:creationId xmlns:p14="http://schemas.microsoft.com/office/powerpoint/2010/main" val="262715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3151-85FD-4F26-8956-FEF693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Form and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0DD5-C49A-4403-A28F-74536B3F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950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Decision Tree algorithm: </a:t>
            </a:r>
          </a:p>
          <a:p>
            <a:pPr lvl="1"/>
            <a:r>
              <a:rPr lang="en-US">
                <a:ea typeface="+mn-lt"/>
                <a:cs typeface="+mn-lt"/>
              </a:rPr>
              <a:t>LGBM Classifier (Light Gradient Boosted Machine Classifier)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Two methods: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Classifier Chain and Multi Output Classifier</a:t>
            </a:r>
          </a:p>
          <a:p>
            <a:r>
              <a:rPr lang="en-US">
                <a:ea typeface="+mn-lt"/>
                <a:cs typeface="+mn-lt"/>
              </a:rPr>
              <a:t>Used TF-IDF measure</a:t>
            </a:r>
          </a:p>
          <a:p>
            <a:pPr lvl="1"/>
            <a:r>
              <a:rPr lang="en-US">
                <a:ea typeface="+mn-lt"/>
                <a:cs typeface="+mn-lt"/>
              </a:rPr>
              <a:t>Determines how relevant a word is to a question and a category</a:t>
            </a:r>
          </a:p>
          <a:p>
            <a:pPr lvl="1"/>
            <a:r>
              <a:rPr lang="en-US">
                <a:ea typeface="+mn-lt"/>
                <a:cs typeface="+mn-lt"/>
              </a:rPr>
              <a:t>Counts appearances of words in questions (Term Frequency) and across categories (Inverse Document Frequency)</a:t>
            </a:r>
          </a:p>
          <a:p>
            <a:pPr lvl="1"/>
            <a:r>
              <a:rPr lang="en-US">
                <a:ea typeface="+mn-lt"/>
                <a:cs typeface="+mn-lt"/>
              </a:rPr>
              <a:t>Higher the TF-IDF score, the more relevant the word is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4081-720F-4EBE-A9DF-D5BC5075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1037-CE14-4D06-8BF6-09DDCFCD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Used Three-fold Cross Validation</a:t>
            </a:r>
          </a:p>
          <a:p>
            <a:r>
              <a:rPr lang="en-US"/>
              <a:t>Calculated F-scores to measure accuracy of the fitted models</a:t>
            </a:r>
          </a:p>
          <a:p>
            <a:endParaRPr lang="en-US"/>
          </a:p>
          <a:p>
            <a:r>
              <a:rPr lang="en-US"/>
              <a:t>F-score for LGBM with Multi Output Classifier: .949699</a:t>
            </a:r>
          </a:p>
          <a:p>
            <a:r>
              <a:rPr lang="en-US"/>
              <a:t>F-score for LGBM with Classifier Chain: .948426</a:t>
            </a:r>
          </a:p>
          <a:p>
            <a:endParaRPr lang="en-US"/>
          </a:p>
          <a:p>
            <a:r>
              <a:rPr lang="en-US"/>
              <a:t>Chose LGBM with Multi Output Classifier as better model</a:t>
            </a:r>
          </a:p>
        </p:txBody>
      </p:sp>
    </p:spTree>
    <p:extLst>
      <p:ext uri="{BB962C8B-B14F-4D97-AF65-F5344CB8AC3E}">
        <p14:creationId xmlns:p14="http://schemas.microsoft.com/office/powerpoint/2010/main" val="365189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589</Words>
  <Application>Microsoft Office PowerPoint</Application>
  <PresentationFormat>Widescreen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Classification for Math Problems</vt:lpstr>
      <vt:lpstr>Problem Statement</vt:lpstr>
      <vt:lpstr>PowerPoint Presentation</vt:lpstr>
      <vt:lpstr>Use of Classification</vt:lpstr>
      <vt:lpstr>Analytic Approach</vt:lpstr>
      <vt:lpstr>Data Processing</vt:lpstr>
      <vt:lpstr>Some examples of math problems</vt:lpstr>
      <vt:lpstr>Model Form and Fitting</vt:lpstr>
      <vt:lpstr>Model Results and Analysis</vt:lpstr>
      <vt:lpstr>Model Results and Analysis</vt:lpstr>
      <vt:lpstr>PowerPoint Presentation</vt:lpstr>
      <vt:lpstr>PowerPoint Presentation</vt:lpstr>
      <vt:lpstr>Conclusion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Nitharsan Sivakanthan</cp:lastModifiedBy>
  <cp:revision>3</cp:revision>
  <dcterms:created xsi:type="dcterms:W3CDTF">2021-11-30T19:55:42Z</dcterms:created>
  <dcterms:modified xsi:type="dcterms:W3CDTF">2022-02-18T23:32:53Z</dcterms:modified>
</cp:coreProperties>
</file>